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2" r:id="rId1"/>
  </p:sldMasterIdLst>
  <p:notesMasterIdLst>
    <p:notesMasterId r:id="rId122"/>
  </p:notesMasterIdLst>
  <p:sldIdLst>
    <p:sldId id="365" r:id="rId2"/>
    <p:sldId id="485" r:id="rId3"/>
    <p:sldId id="484" r:id="rId4"/>
    <p:sldId id="533" r:id="rId5"/>
    <p:sldId id="534" r:id="rId6"/>
    <p:sldId id="268" r:id="rId7"/>
    <p:sldId id="269" r:id="rId8"/>
    <p:sldId id="523" r:id="rId9"/>
    <p:sldId id="270" r:id="rId10"/>
    <p:sldId id="271" r:id="rId11"/>
    <p:sldId id="475" r:id="rId12"/>
    <p:sldId id="272" r:id="rId13"/>
    <p:sldId id="274" r:id="rId14"/>
    <p:sldId id="273" r:id="rId15"/>
    <p:sldId id="434" r:id="rId16"/>
    <p:sldId id="277" r:id="rId17"/>
    <p:sldId id="437" r:id="rId18"/>
    <p:sldId id="433" r:id="rId19"/>
    <p:sldId id="399" r:id="rId20"/>
    <p:sldId id="278" r:id="rId21"/>
    <p:sldId id="396" r:id="rId22"/>
    <p:sldId id="398" r:id="rId23"/>
    <p:sldId id="279" r:id="rId24"/>
    <p:sldId id="280" r:id="rId25"/>
    <p:sldId id="472" r:id="rId26"/>
    <p:sldId id="473" r:id="rId27"/>
    <p:sldId id="436" r:id="rId28"/>
    <p:sldId id="385" r:id="rId29"/>
    <p:sldId id="283" r:id="rId30"/>
    <p:sldId id="441" r:id="rId31"/>
    <p:sldId id="474" r:id="rId32"/>
    <p:sldId id="285" r:id="rId33"/>
    <p:sldId id="372" r:id="rId34"/>
    <p:sldId id="287" r:id="rId35"/>
    <p:sldId id="531" r:id="rId36"/>
    <p:sldId id="288" r:id="rId37"/>
    <p:sldId id="438" r:id="rId38"/>
    <p:sldId id="439" r:id="rId39"/>
    <p:sldId id="291" r:id="rId40"/>
    <p:sldId id="428" r:id="rId41"/>
    <p:sldId id="442" r:id="rId42"/>
    <p:sldId id="467" r:id="rId43"/>
    <p:sldId id="292" r:id="rId44"/>
    <p:sldId id="293" r:id="rId45"/>
    <p:sldId id="444" r:id="rId46"/>
    <p:sldId id="431" r:id="rId47"/>
    <p:sldId id="521" r:id="rId48"/>
    <p:sldId id="445" r:id="rId49"/>
    <p:sldId id="381" r:id="rId50"/>
    <p:sldId id="447" r:id="rId51"/>
    <p:sldId id="532" r:id="rId52"/>
    <p:sldId id="478" r:id="rId53"/>
    <p:sldId id="450" r:id="rId54"/>
    <p:sldId id="449" r:id="rId55"/>
    <p:sldId id="300" r:id="rId56"/>
    <p:sldId id="301" r:id="rId57"/>
    <p:sldId id="461" r:id="rId58"/>
    <p:sldId id="302" r:id="rId59"/>
    <p:sldId id="303" r:id="rId60"/>
    <p:sldId id="304" r:id="rId61"/>
    <p:sldId id="305" r:id="rId62"/>
    <p:sldId id="306" r:id="rId63"/>
    <p:sldId id="307" r:id="rId64"/>
    <p:sldId id="309" r:id="rId65"/>
    <p:sldId id="511" r:id="rId66"/>
    <p:sldId id="525" r:id="rId67"/>
    <p:sldId id="526" r:id="rId68"/>
    <p:sldId id="451" r:id="rId69"/>
    <p:sldId id="454" r:id="rId70"/>
    <p:sldId id="314" r:id="rId71"/>
    <p:sldId id="455" r:id="rId72"/>
    <p:sldId id="316" r:id="rId73"/>
    <p:sldId id="317" r:id="rId74"/>
    <p:sldId id="318" r:id="rId75"/>
    <p:sldId id="319" r:id="rId76"/>
    <p:sldId id="320" r:id="rId77"/>
    <p:sldId id="321" r:id="rId78"/>
    <p:sldId id="400" r:id="rId79"/>
    <p:sldId id="470" r:id="rId80"/>
    <p:sldId id="481" r:id="rId81"/>
    <p:sldId id="322" r:id="rId82"/>
    <p:sldId id="509" r:id="rId83"/>
    <p:sldId id="456" r:id="rId84"/>
    <p:sldId id="379" r:id="rId85"/>
    <p:sldId id="324" r:id="rId86"/>
    <p:sldId id="325" r:id="rId87"/>
    <p:sldId id="327" r:id="rId88"/>
    <p:sldId id="457" r:id="rId89"/>
    <p:sldId id="328" r:id="rId90"/>
    <p:sldId id="329" r:id="rId91"/>
    <p:sldId id="458" r:id="rId92"/>
    <p:sldId id="330" r:id="rId93"/>
    <p:sldId id="471" r:id="rId94"/>
    <p:sldId id="332" r:id="rId95"/>
    <p:sldId id="510" r:id="rId96"/>
    <p:sldId id="527" r:id="rId97"/>
    <p:sldId id="528" r:id="rId98"/>
    <p:sldId id="333" r:id="rId99"/>
    <p:sldId id="391" r:id="rId100"/>
    <p:sldId id="380" r:id="rId101"/>
    <p:sldId id="460" r:id="rId102"/>
    <p:sldId id="367" r:id="rId103"/>
    <p:sldId id="335" r:id="rId104"/>
    <p:sldId id="336" r:id="rId105"/>
    <p:sldId id="383" r:id="rId106"/>
    <p:sldId id="491" r:id="rId107"/>
    <p:sldId id="522" r:id="rId108"/>
    <p:sldId id="492" r:id="rId109"/>
    <p:sldId id="493" r:id="rId110"/>
    <p:sldId id="494" r:id="rId111"/>
    <p:sldId id="498" r:id="rId112"/>
    <p:sldId id="499" r:id="rId113"/>
    <p:sldId id="502" r:id="rId114"/>
    <p:sldId id="517" r:id="rId115"/>
    <p:sldId id="518" r:id="rId116"/>
    <p:sldId id="519" r:id="rId117"/>
    <p:sldId id="520" r:id="rId118"/>
    <p:sldId id="446" r:id="rId119"/>
    <p:sldId id="501" r:id="rId120"/>
    <p:sldId id="524" r:id="rId121"/>
  </p:sldIdLst>
  <p:sldSz cx="9144000" cy="6858000" type="screen4x3"/>
  <p:notesSz cx="6794500" cy="9906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706"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FFFFFF"/>
    <a:srgbClr val="003477"/>
    <a:srgbClr val="11C91A"/>
    <a:srgbClr val="FF7C8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73" autoAdjust="0"/>
    <p:restoredTop sz="94994" autoAdjust="0"/>
  </p:normalViewPr>
  <p:slideViewPr>
    <p:cSldViewPr>
      <p:cViewPr varScale="1">
        <p:scale>
          <a:sx n="68" d="100"/>
          <a:sy n="68" d="100"/>
        </p:scale>
        <p:origin x="1266" y="60"/>
      </p:cViewPr>
      <p:guideLst>
        <p:guide orient="horz" pos="1706"/>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3" d="100"/>
        <a:sy n="73" d="100"/>
      </p:scale>
      <p:origin x="0" y="-3128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presProps" Target="pres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viewProps" Target="viewProps.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1.wmf"/><Relationship Id="rId1" Type="http://schemas.openxmlformats.org/officeDocument/2006/relationships/image" Target="../media/image11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8.wmf"/><Relationship Id="rId1" Type="http://schemas.openxmlformats.org/officeDocument/2006/relationships/image" Target="../media/image11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4A6E73D9-09DC-4AAD-A2E8-54D9A456F590}" type="datetimeFigureOut">
              <a:rPr lang="de-DE" smtClean="0"/>
              <a:pPr/>
              <a:t>14.05.2018</a:t>
            </a:fld>
            <a:endParaRPr lang="de-DE"/>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9979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3230596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25</a:t>
            </a:fld>
            <a:endParaRPr lang="de-DE"/>
          </a:p>
        </p:txBody>
      </p:sp>
    </p:spTree>
    <p:extLst>
      <p:ext uri="{BB962C8B-B14F-4D97-AF65-F5344CB8AC3E}">
        <p14:creationId xmlns:p14="http://schemas.microsoft.com/office/powerpoint/2010/main" val="158863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2377915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Bekannteste Ladung ist die elektrische</a:t>
            </a:r>
            <a:r>
              <a:rPr lang="de-DE" baseline="0"/>
              <a:t> Ladung.</a:t>
            </a:r>
          </a:p>
          <a:p>
            <a:pPr defTabSz="914310">
              <a:defRPr/>
            </a:pPr>
            <a:r>
              <a:rPr lang="de-DE" baseline="0"/>
              <a:t>Sie ist das Produkt aus elektrischer Ladungszahl und Elementarladung.</a:t>
            </a:r>
          </a:p>
          <a:p>
            <a:r>
              <a:rPr lang="de-DE" baseline="0"/>
              <a:t>Die elektrische Ladungszahl ist eine charakteristische Teilcheneigenschaft!</a:t>
            </a:r>
          </a:p>
          <a:p>
            <a:endParaRPr lang="de-DE" baseline="0"/>
          </a:p>
          <a:p>
            <a:r>
              <a:rPr lang="de-DE" baseline="0"/>
              <a:t>Analog zur elektrischen Ladung existieren weitere Ladungen </a:t>
            </a:r>
            <a:r>
              <a:rPr lang="de-DE" baseline="0">
                <a:sym typeface="Wingdings" panose="05000000000000000000" pitchFamily="2" charset="2"/>
              </a:rPr>
              <a:t> nächste Folie</a:t>
            </a:r>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2940707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3675742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3855627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380422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1932967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34</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35</a:t>
            </a:fld>
            <a:endParaRPr lang="de-DE"/>
          </a:p>
        </p:txBody>
      </p:sp>
    </p:spTree>
    <p:extLst>
      <p:ext uri="{BB962C8B-B14F-4D97-AF65-F5344CB8AC3E}">
        <p14:creationId xmlns:p14="http://schemas.microsoft.com/office/powerpoint/2010/main" val="17582468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38</a:t>
            </a:fld>
            <a:endParaRPr lang="de-DE"/>
          </a:p>
        </p:txBody>
      </p:sp>
    </p:spTree>
    <p:extLst>
      <p:ext uri="{BB962C8B-B14F-4D97-AF65-F5344CB8AC3E}">
        <p14:creationId xmlns:p14="http://schemas.microsoft.com/office/powerpoint/2010/main" val="3308290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2947638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41</a:t>
            </a:fld>
            <a:endParaRPr lang="de-DE"/>
          </a:p>
        </p:txBody>
      </p:sp>
    </p:spTree>
    <p:extLst>
      <p:ext uri="{BB962C8B-B14F-4D97-AF65-F5344CB8AC3E}">
        <p14:creationId xmlns:p14="http://schemas.microsoft.com/office/powerpoint/2010/main" val="1245565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Fernwirkung der Gravitationskraft sowie der magnetischen und elektrischen Feldkraft werden in der klassischen Physik durch Felder beschrieben.</a:t>
            </a:r>
          </a:p>
          <a:p>
            <a:r>
              <a:rPr lang="de-DE"/>
              <a:t>Elektrische Felder lassen sich durch</a:t>
            </a:r>
            <a:r>
              <a:rPr lang="de-DE" baseline="0"/>
              <a:t> Feldlinien beschreiben.</a:t>
            </a:r>
          </a:p>
          <a:p>
            <a:r>
              <a:rPr lang="de-DE" baseline="0"/>
              <a:t>Gerade Pfeile zeigen von der positiven Ladung weg.</a:t>
            </a:r>
          </a:p>
          <a:p>
            <a:endParaRPr lang="de-DE" baseline="0"/>
          </a:p>
          <a:p>
            <a:r>
              <a:rPr lang="de-DE" baseline="0"/>
              <a:t>Die Stärke der „Kraft/WW“ ist proportional zur Dichte der Feldlinien. </a:t>
            </a:r>
          </a:p>
          <a:p>
            <a:r>
              <a:rPr lang="de-DE" baseline="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42</a:t>
            </a:fld>
            <a:endParaRPr lang="de-DE"/>
          </a:p>
        </p:txBody>
      </p:sp>
    </p:spTree>
    <p:extLst>
      <p:ext uri="{BB962C8B-B14F-4D97-AF65-F5344CB8AC3E}">
        <p14:creationId xmlns:p14="http://schemas.microsoft.com/office/powerpoint/2010/main" val="676442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51</a:t>
            </a:fld>
            <a:endParaRPr lang="de-DE"/>
          </a:p>
        </p:txBody>
      </p:sp>
    </p:spTree>
    <p:extLst>
      <p:ext uri="{BB962C8B-B14F-4D97-AF65-F5344CB8AC3E}">
        <p14:creationId xmlns:p14="http://schemas.microsoft.com/office/powerpoint/2010/main" val="4985596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dirty="0"/>
          </a:p>
        </p:txBody>
      </p:sp>
    </p:spTree>
    <p:extLst>
      <p:ext uri="{BB962C8B-B14F-4D97-AF65-F5344CB8AC3E}">
        <p14:creationId xmlns:p14="http://schemas.microsoft.com/office/powerpoint/2010/main" val="3334785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1616934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54</a:t>
            </a:fld>
            <a:endParaRPr lang="de-DE"/>
          </a:p>
        </p:txBody>
      </p:sp>
    </p:spTree>
    <p:extLst>
      <p:ext uri="{BB962C8B-B14F-4D97-AF65-F5344CB8AC3E}">
        <p14:creationId xmlns:p14="http://schemas.microsoft.com/office/powerpoint/2010/main" val="1138464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a:t>Es existieren bestimmte elektrische Ladungszahlen für bestimmte Anti-/Materieteilchen </a:t>
            </a:r>
          </a:p>
          <a:p>
            <a:r>
              <a:rPr lang="de-DE" baseline="0"/>
              <a:t>Kleinste (bisher) bekannte Ladungseinheit ist 1/3</a:t>
            </a:r>
          </a:p>
          <a:p>
            <a:r>
              <a:rPr lang="de-DE" baseline="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55</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62</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63</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21161216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64</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Vorstufe</a:t>
            </a:r>
            <a:r>
              <a:rPr lang="de-DE" baseline="0"/>
              <a:t> von Feynman-Diagrammen: Orts-Orts-Diagramm</a:t>
            </a:r>
          </a:p>
          <a:p>
            <a:r>
              <a:rPr lang="de-DE" baseline="0"/>
              <a:t>Feynman-Diagramm: Orts-Zeit-Diagramm</a:t>
            </a:r>
          </a:p>
          <a:p>
            <a:r>
              <a:rPr lang="de-DE" baseline="0"/>
              <a:t>Zeitachse- nach rechts</a:t>
            </a:r>
          </a:p>
          <a:p>
            <a:endParaRPr lang="de-DE" baseline="0"/>
          </a:p>
          <a:p>
            <a:r>
              <a:rPr lang="de-DE" baseline="0"/>
              <a:t>Teilchen werden wie folgt dargestellt:</a:t>
            </a:r>
          </a:p>
          <a:p>
            <a:r>
              <a:rPr lang="de-DE" baseline="0"/>
              <a:t>-Materieteilchen (Quarks, Leptonen) als durchgezogene Linie mit einem Pfeil in der Mitte [in Zeitrichtung= Teilchen, entgegen Zeitrichtung=Antiteilchen]</a:t>
            </a:r>
          </a:p>
          <a:p>
            <a:r>
              <a:rPr lang="de-DE" baseline="0"/>
              <a:t>-Bosonen: Photon, W+, W-, Z: gewellte Linie</a:t>
            </a:r>
          </a:p>
          <a:p>
            <a:r>
              <a:rPr lang="de-DE" baseline="0"/>
              <a:t>-</a:t>
            </a:r>
            <a:r>
              <a:rPr lang="de-DE" baseline="0" err="1"/>
              <a:t>Gluonen</a:t>
            </a:r>
            <a:r>
              <a:rPr lang="de-DE" baseline="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70</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72</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73</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a:t>
            </a:r>
          </a:p>
          <a:p>
            <a:r>
              <a:rPr lang="de-DE"/>
              <a:t>Rutherford</a:t>
            </a:r>
          </a:p>
          <a:p>
            <a:r>
              <a:rPr lang="de-DE"/>
              <a:t>x-y-Ebene (Stufe 1</a:t>
            </a:r>
            <a:r>
              <a:rPr lang="de-DE" baseline="0"/>
              <a:t> Curriculum)</a:t>
            </a:r>
          </a:p>
          <a:p>
            <a:endParaRPr lang="de-DE" baseline="0"/>
          </a:p>
          <a:p>
            <a:r>
              <a:rPr lang="de-DE" baseline="0"/>
              <a:t>Mitte:</a:t>
            </a:r>
          </a:p>
          <a:p>
            <a:r>
              <a:rPr lang="de-DE" baseline="0"/>
              <a:t>Rutherford</a:t>
            </a:r>
          </a:p>
          <a:p>
            <a:r>
              <a:rPr lang="de-DE" baseline="0"/>
              <a:t>Feynman-Diagramm mit Blackbox (Stufe 2 Curriculum)</a:t>
            </a:r>
          </a:p>
          <a:p>
            <a:endParaRPr lang="de-DE" baseline="0"/>
          </a:p>
          <a:p>
            <a:r>
              <a:rPr lang="de-DE" baseline="0"/>
              <a:t>Unten:</a:t>
            </a:r>
          </a:p>
          <a:p>
            <a:r>
              <a:rPr lang="de-DE" baseline="0"/>
              <a:t>Rutherford</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74</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Oben-Links:</a:t>
            </a:r>
          </a:p>
          <a:p>
            <a:r>
              <a:rPr lang="de-DE"/>
              <a:t>Compton</a:t>
            </a:r>
          </a:p>
          <a:p>
            <a:r>
              <a:rPr lang="de-DE"/>
              <a:t>x-y-Ebene (Stufe 1</a:t>
            </a:r>
            <a:r>
              <a:rPr lang="de-DE" baseline="0"/>
              <a:t> Curriculum)</a:t>
            </a:r>
          </a:p>
          <a:p>
            <a:endParaRPr lang="de-DE" baseline="0"/>
          </a:p>
          <a:p>
            <a:r>
              <a:rPr lang="de-DE" baseline="0"/>
              <a:t>Oben-Rechts:</a:t>
            </a:r>
          </a:p>
          <a:p>
            <a:r>
              <a:rPr lang="de-DE" baseline="0"/>
              <a:t>Compton</a:t>
            </a:r>
          </a:p>
          <a:p>
            <a:r>
              <a:rPr lang="de-DE" baseline="0"/>
              <a:t>Feynman-Diagramm mit Blackbox (Stufe 2 Curriculum)</a:t>
            </a:r>
          </a:p>
          <a:p>
            <a:endParaRPr lang="de-DE" baseline="0"/>
          </a:p>
          <a:p>
            <a:r>
              <a:rPr lang="de-DE" baseline="0"/>
              <a:t>Unten:</a:t>
            </a:r>
          </a:p>
          <a:p>
            <a:r>
              <a:rPr lang="de-DE" baseline="0"/>
              <a:t>Compton</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75</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Bei der Beta-Minus-Umwandlung wandelt sich ein Down-Quark</a:t>
            </a:r>
            <a:r>
              <a:rPr lang="de-DE" baseline="0"/>
              <a:t> des Neutrons in ein </a:t>
            </a:r>
            <a:r>
              <a:rPr lang="de-DE" baseline="0" err="1"/>
              <a:t>Up</a:t>
            </a:r>
            <a:r>
              <a:rPr lang="de-DE" baseline="0"/>
              <a:t>-Quark, ein Elektron und ein Anti-Elektron-Neutrino um.</a:t>
            </a:r>
          </a:p>
          <a:p>
            <a:r>
              <a:rPr lang="de-DE" baseline="0"/>
              <a:t>Beide Grafiken mit Blackbox.</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76</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Deckt man die Blackbox auf, so</a:t>
            </a:r>
            <a:r>
              <a:rPr lang="de-DE" baseline="0"/>
              <a:t> ist erkennbar, dass das Down-Quark unter Aussendung eines W-Minus-</a:t>
            </a:r>
            <a:r>
              <a:rPr lang="de-DE" baseline="0" err="1"/>
              <a:t>Bosons</a:t>
            </a:r>
            <a:r>
              <a:rPr lang="de-DE" baseline="0"/>
              <a:t> sich in ein </a:t>
            </a:r>
            <a:r>
              <a:rPr lang="de-DE" baseline="0" err="1"/>
              <a:t>Up</a:t>
            </a:r>
            <a:r>
              <a:rPr lang="de-DE" baseline="0"/>
              <a:t>-Quark umwandelt.</a:t>
            </a:r>
          </a:p>
          <a:p>
            <a:r>
              <a:rPr lang="de-DE" baseline="0"/>
              <a:t>Das W-Minus-</a:t>
            </a:r>
            <a:r>
              <a:rPr lang="de-DE" baseline="0" err="1"/>
              <a:t>Boson</a:t>
            </a:r>
            <a:r>
              <a:rPr lang="de-DE" baseline="0"/>
              <a:t> wandelt sich anschließend in ein Elektron und ein Anti-Elektron-Neutrino um.</a:t>
            </a:r>
          </a:p>
          <a:p>
            <a:endParaRPr lang="de-DE" baseline="0"/>
          </a:p>
          <a:p>
            <a:r>
              <a:rPr lang="de-DE" baseline="0"/>
              <a:t>DISKUSSION</a:t>
            </a:r>
          </a:p>
          <a:p>
            <a:r>
              <a:rPr lang="de-DE" baseline="0"/>
              <a:t>Virtuelle Teilchen</a:t>
            </a:r>
          </a:p>
          <a:p>
            <a:r>
              <a:rPr lang="de-DE" baseline="0"/>
              <a:t>Massendifferenz (Neutron-Proton)= 1,3 </a:t>
            </a:r>
            <a:r>
              <a:rPr lang="de-DE" baseline="0" err="1"/>
              <a:t>MeV</a:t>
            </a:r>
            <a:r>
              <a:rPr lang="de-DE" baseline="0"/>
              <a:t>/c²</a:t>
            </a:r>
          </a:p>
          <a:p>
            <a:r>
              <a:rPr lang="de-DE" baseline="0"/>
              <a:t>Masse(W-</a:t>
            </a:r>
            <a:r>
              <a:rPr lang="de-DE" baseline="0" err="1"/>
              <a:t>Boson</a:t>
            </a:r>
            <a:r>
              <a:rPr lang="de-DE" baseline="0"/>
              <a:t>) = 80.400 </a:t>
            </a:r>
            <a:r>
              <a:rPr lang="de-DE" baseline="0" err="1"/>
              <a:t>MeV</a:t>
            </a:r>
            <a:r>
              <a:rPr lang="de-DE" baseline="0"/>
              <a:t>/c²</a:t>
            </a:r>
          </a:p>
          <a:p>
            <a:r>
              <a:rPr lang="de-DE" baseline="0"/>
              <a:t>= virtuelles Teilchen</a:t>
            </a:r>
          </a:p>
          <a:p>
            <a:endParaRPr lang="de-DE" baseline="0"/>
          </a:p>
          <a:p>
            <a:pPr marL="228600" indent="-228600">
              <a:buAutoNum type="alphaUcParenR"/>
            </a:pPr>
            <a:r>
              <a:rPr lang="de-DE" baseline="0"/>
              <a:t>Darf überall auf der E-p-Ebene liegen (diese Aussage sollte man vielleicht nur zusätzlich auf Nachfrage erwähnen)</a:t>
            </a:r>
          </a:p>
          <a:p>
            <a:pPr marL="228600" indent="-228600">
              <a:buAutoNum type="alphaUcParenR"/>
            </a:pPr>
            <a:r>
              <a:rPr lang="de-DE" baseline="0"/>
              <a:t>Analogie zur erzwungenen Schwingung</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77</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78</a:t>
            </a:fld>
            <a:endParaRPr lang="de-DE"/>
          </a:p>
        </p:txBody>
      </p:sp>
    </p:spTree>
    <p:extLst>
      <p:ext uri="{BB962C8B-B14F-4D97-AF65-F5344CB8AC3E}">
        <p14:creationId xmlns:p14="http://schemas.microsoft.com/office/powerpoint/2010/main" val="16198226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ACE2FA9-D227-4174-B6E7-0D26017353BE}" type="slidenum">
              <a:rPr lang="de-DE" smtClean="0"/>
              <a:pPr/>
              <a:t>89</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104</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111</a:t>
            </a:fld>
            <a:endParaRPr lang="de-DE"/>
          </a:p>
        </p:txBody>
      </p:sp>
    </p:spTree>
    <p:extLst>
      <p:ext uri="{BB962C8B-B14F-4D97-AF65-F5344CB8AC3E}">
        <p14:creationId xmlns:p14="http://schemas.microsoft.com/office/powerpoint/2010/main" val="58168728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114</a:t>
            </a:fld>
            <a:endParaRPr lang="de-DE">
              <a:solidFill>
                <a:srgbClr val="000000"/>
              </a:solidFill>
            </a:endParaRPr>
          </a:p>
        </p:txBody>
      </p:sp>
    </p:spTree>
    <p:extLst>
      <p:ext uri="{BB962C8B-B14F-4D97-AF65-F5344CB8AC3E}">
        <p14:creationId xmlns:p14="http://schemas.microsoft.com/office/powerpoint/2010/main" val="73846722"/>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115</a:t>
            </a:fld>
            <a:endParaRPr lang="de-DE">
              <a:solidFill>
                <a:srgbClr val="000000"/>
              </a:solidFill>
            </a:endParaRPr>
          </a:p>
        </p:txBody>
      </p:sp>
    </p:spTree>
    <p:extLst>
      <p:ext uri="{BB962C8B-B14F-4D97-AF65-F5344CB8AC3E}">
        <p14:creationId xmlns:p14="http://schemas.microsoft.com/office/powerpoint/2010/main" val="2353672607"/>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116</a:t>
            </a:fld>
            <a:endParaRPr lang="de-DE">
              <a:solidFill>
                <a:srgbClr val="000000"/>
              </a:solidFill>
            </a:endParaRPr>
          </a:p>
        </p:txBody>
      </p:sp>
    </p:spTree>
    <p:extLst>
      <p:ext uri="{BB962C8B-B14F-4D97-AF65-F5344CB8AC3E}">
        <p14:creationId xmlns:p14="http://schemas.microsoft.com/office/powerpoint/2010/main" val="373965660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6040A0E1-387D-456F-9CC6-FA9026585B44}" type="slidenum">
              <a:rPr lang="de-DE" smtClean="0">
                <a:solidFill>
                  <a:srgbClr val="000000"/>
                </a:solidFill>
              </a:rPr>
              <a:pPr/>
              <a:t>117</a:t>
            </a:fld>
            <a:endParaRPr lang="de-DE">
              <a:solidFill>
                <a:srgbClr val="000000"/>
              </a:solidFill>
            </a:endParaRPr>
          </a:p>
        </p:txBody>
      </p:sp>
    </p:spTree>
    <p:extLst>
      <p:ext uri="{BB962C8B-B14F-4D97-AF65-F5344CB8AC3E}">
        <p14:creationId xmlns:p14="http://schemas.microsoft.com/office/powerpoint/2010/main" val="2306889529"/>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118</a:t>
            </a:fld>
            <a:endParaRPr lang="de-DE"/>
          </a:p>
        </p:txBody>
      </p:sp>
    </p:spTree>
    <p:extLst>
      <p:ext uri="{BB962C8B-B14F-4D97-AF65-F5344CB8AC3E}">
        <p14:creationId xmlns:p14="http://schemas.microsoft.com/office/powerpoint/2010/main" val="37545901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17</a:t>
            </a:fld>
            <a:endParaRPr lang="de-DE"/>
          </a:p>
        </p:txBody>
      </p:sp>
    </p:spTree>
    <p:extLst>
      <p:ext uri="{BB962C8B-B14F-4D97-AF65-F5344CB8AC3E}">
        <p14:creationId xmlns:p14="http://schemas.microsoft.com/office/powerpoint/2010/main" val="2155938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1648565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1549687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20</a:t>
            </a:fld>
            <a:endParaRPr lang="de-DE"/>
          </a:p>
        </p:txBody>
      </p:sp>
    </p:spTree>
    <p:extLst>
      <p:ext uri="{BB962C8B-B14F-4D97-AF65-F5344CB8AC3E}">
        <p14:creationId xmlns:p14="http://schemas.microsoft.com/office/powerpoint/2010/main" val="237196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9.tiff"/><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8.jpeg"/><Relationship Id="rId5" Type="http://schemas.openxmlformats.org/officeDocument/2006/relationships/image" Target="../media/image7.png"/><Relationship Id="rId4"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7050165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14.05.2018</a:t>
            </a:r>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Hamburg</a:t>
            </a:r>
          </a:p>
        </p:txBody>
      </p:sp>
    </p:spTree>
    <p:extLst>
      <p:ext uri="{BB962C8B-B14F-4D97-AF65-F5344CB8AC3E}">
        <p14:creationId xmlns:p14="http://schemas.microsoft.com/office/powerpoint/2010/main" val="3795724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7650652"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847608" y="6392503"/>
            <a:ext cx="988088" cy="365125"/>
          </a:xfrm>
          <a:prstGeom prst="rect">
            <a:avLst/>
          </a:prstGeom>
        </p:spPr>
        <p:txBody>
          <a:bodyPr anchor="ctr"/>
          <a:lstStyle>
            <a:lvl1pPr algn="l">
              <a:defRPr sz="1200">
                <a:solidFill>
                  <a:schemeClr val="accent6">
                    <a:lumMod val="60000"/>
                    <a:lumOff val="40000"/>
                  </a:schemeClr>
                </a:solidFill>
              </a:defRPr>
            </a:lvl1pPr>
          </a:lstStyle>
          <a:p>
            <a:pPr algn="l"/>
            <a:r>
              <a:rPr lang="de-DE"/>
              <a:t>14.05.2018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Hamburg</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847608" y="1772816"/>
            <a:ext cx="7670676"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33344626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14.05.2018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Hamburg</a:t>
            </a:r>
            <a:endParaRPr lang="de-DE" dirty="0"/>
          </a:p>
        </p:txBody>
      </p:sp>
    </p:spTree>
    <p:extLst>
      <p:ext uri="{BB962C8B-B14F-4D97-AF65-F5344CB8AC3E}">
        <p14:creationId xmlns:p14="http://schemas.microsoft.com/office/powerpoint/2010/main" val="897206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14.05.2018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Hamburg</a:t>
            </a:r>
            <a:endParaRPr lang="de-DE" dirty="0"/>
          </a:p>
        </p:txBody>
      </p:sp>
    </p:spTree>
    <p:extLst>
      <p:ext uri="{BB962C8B-B14F-4D97-AF65-F5344CB8AC3E}">
        <p14:creationId xmlns:p14="http://schemas.microsoft.com/office/powerpoint/2010/main" val="17224012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851911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14.05.2018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Hamburg</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1534610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14.05.2018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Hamburg</a:t>
            </a:r>
            <a:endParaRPr lang="de-DE" dirty="0"/>
          </a:p>
        </p:txBody>
      </p:sp>
    </p:spTree>
    <p:extLst>
      <p:ext uri="{BB962C8B-B14F-4D97-AF65-F5344CB8AC3E}">
        <p14:creationId xmlns:p14="http://schemas.microsoft.com/office/powerpoint/2010/main" val="387040406"/>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0B48FEDC-D257-47D1-9BA5-7451D888120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7A335748-B9DB-42E4-9140-AF852A5486C4}"/>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1B979426-42DB-4465-868F-C99CDEA13FF3}"/>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F61A3F3A-536D-4C90-903E-6237B0131B41}"/>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739F029-680B-4116-B960-AC2750AD7E82}"/>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0468F0C-B42E-4165-A664-E86095D822B4}"/>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79B92958-E6A6-46F0-8F74-5161FCE8B609}"/>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352CAAB5-C6D3-48B1-A5D5-ED32441FD190}"/>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14508AD4-2E64-4370-9239-1E4AA4ACAE35}"/>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45739834-9CBE-4B7F-9AC0-B1FF484C6630}"/>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Tree>
    <p:extLst>
      <p:ext uri="{BB962C8B-B14F-4D97-AF65-F5344CB8AC3E}">
        <p14:creationId xmlns:p14="http://schemas.microsoft.com/office/powerpoint/2010/main" val="4220196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6"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35" name="Grafik 34">
            <a:extLst>
              <a:ext uri="{FF2B5EF4-FFF2-40B4-BE49-F238E27FC236}">
                <a16:creationId xmlns:a16="http://schemas.microsoft.com/office/drawing/2014/main" id="{B3BDB0D2-AA47-4257-B73B-FF6EAE6C60AB}"/>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8460432" y="1484784"/>
            <a:ext cx="576064" cy="576064"/>
          </a:xfrm>
          <a:prstGeom prst="rect">
            <a:avLst/>
          </a:prstGeom>
        </p:spPr>
      </p:pic>
    </p:spTree>
    <p:extLst>
      <p:ext uri="{BB962C8B-B14F-4D97-AF65-F5344CB8AC3E}">
        <p14:creationId xmlns:p14="http://schemas.microsoft.com/office/powerpoint/2010/main" val="15621426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2"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899592" y="681037"/>
            <a:ext cx="7615758"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899592" y="1825625"/>
            <a:ext cx="7615758"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08865" y="6392503"/>
            <a:ext cx="865074" cy="365125"/>
          </a:xfrm>
          <a:prstGeom prst="rect">
            <a:avLst/>
          </a:prstGeom>
        </p:spPr>
        <p:txBody>
          <a:bodyPr anchor="ctr"/>
          <a:lstStyle>
            <a:lvl1pPr algn="l">
              <a:defRPr sz="1200">
                <a:solidFill>
                  <a:schemeClr val="accent6">
                    <a:lumMod val="60000"/>
                    <a:lumOff val="40000"/>
                  </a:schemeClr>
                </a:solidFill>
              </a:defRPr>
            </a:lvl1pPr>
          </a:lstStyle>
          <a:p>
            <a:pPr algn="l"/>
            <a:r>
              <a:rPr lang="de-DE"/>
              <a:t>14.05.2018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835696" y="6392503"/>
            <a:ext cx="6048672"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Hamburg</a:t>
            </a:r>
            <a:endParaRPr lang="de-DE" dirty="0"/>
          </a:p>
        </p:txBody>
      </p:sp>
    </p:spTree>
    <p:extLst>
      <p:ext uri="{BB962C8B-B14F-4D97-AF65-F5344CB8AC3E}">
        <p14:creationId xmlns:p14="http://schemas.microsoft.com/office/powerpoint/2010/main" val="1077437803"/>
      </p:ext>
    </p:extLst>
  </p:cSld>
  <p:clrMap bg1="lt1" tx1="dk1" bg2="lt2" tx2="dk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9.xml"/></Relationships>
</file>

<file path=ppt/slides/_rels/slide104.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8" Type="http://schemas.openxmlformats.org/officeDocument/2006/relationships/hyperlink" Target="http://de.wikipedia.org/wiki/Stern-Gerlach-Versuch" TargetMode="External"/><Relationship Id="rId3" Type="http://schemas.openxmlformats.org/officeDocument/2006/relationships/oleObject" Target="../embeddings/oleObject1.bin"/><Relationship Id="rId7" Type="http://schemas.openxmlformats.org/officeDocument/2006/relationships/image" Target="../media/image112.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1.wmf"/><Relationship Id="rId5" Type="http://schemas.openxmlformats.org/officeDocument/2006/relationships/oleObject" Target="../embeddings/oleObject2.bin"/><Relationship Id="rId4" Type="http://schemas.openxmlformats.org/officeDocument/2006/relationships/image" Target="../media/image110.wmf"/></Relationships>
</file>

<file path=ppt/slides/_rels/slide106.xml.rels><?xml version="1.0" encoding="UTF-8" standalone="yes"?>
<Relationships xmlns="http://schemas.openxmlformats.org/package/2006/relationships"><Relationship Id="rId2" Type="http://schemas.openxmlformats.org/officeDocument/2006/relationships/image" Target="../media/image117.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3" Type="http://schemas.openxmlformats.org/officeDocument/2006/relationships/image" Target="../media/image1140.png"/><Relationship Id="rId2" Type="http://schemas.openxmlformats.org/officeDocument/2006/relationships/image" Target="../media/image1120.png"/><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3" Type="http://schemas.openxmlformats.org/officeDocument/2006/relationships/image" Target="../media/image115.emf"/><Relationship Id="rId2" Type="http://schemas.openxmlformats.org/officeDocument/2006/relationships/image" Target="../media/image114.png"/><Relationship Id="rId1" Type="http://schemas.openxmlformats.org/officeDocument/2006/relationships/slideLayout" Target="../slideLayouts/slideLayout3.xml"/><Relationship Id="rId4" Type="http://schemas.openxmlformats.org/officeDocument/2006/relationships/image" Target="../media/image116.emf"/></Relationships>
</file>

<file path=ppt/slides/_rels/slide1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00.png"/><Relationship Id="rId7" Type="http://schemas.openxmlformats.org/officeDocument/2006/relationships/image" Target="../media/image122.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21.png"/><Relationship Id="rId11" Type="http://schemas.openxmlformats.org/officeDocument/2006/relationships/image" Target="../media/image118.wmf"/><Relationship Id="rId5" Type="http://schemas.openxmlformats.org/officeDocument/2006/relationships/image" Target="../media/image120.JPG"/><Relationship Id="rId10" Type="http://schemas.openxmlformats.org/officeDocument/2006/relationships/oleObject" Target="../embeddings/oleObject4.bin"/><Relationship Id="rId4" Type="http://schemas.openxmlformats.org/officeDocument/2006/relationships/image" Target="../media/image119.png"/><Relationship Id="rId9" Type="http://schemas.openxmlformats.org/officeDocument/2006/relationships/image" Target="../media/image117.wmf"/></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image" Target="../media/image124.gif"/><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2" Type="http://schemas.openxmlformats.org/officeDocument/2006/relationships/image" Target="../media/image125.wmf"/><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notesSlide" Target="../notesSlides/notesSlide52.xml"/><Relationship Id="rId1" Type="http://schemas.openxmlformats.org/officeDocument/2006/relationships/slideLayout" Target="../slideLayouts/slideLayout2.xml"/><Relationship Id="rId4" Type="http://schemas.openxmlformats.org/officeDocument/2006/relationships/image" Target="../media/image138.png"/></Relationships>
</file>

<file path=ppt/slides/_rels/slide115.xml.rels><?xml version="1.0" encoding="UTF-8" standalone="yes"?>
<Relationships xmlns="http://schemas.openxmlformats.org/package/2006/relationships"><Relationship Id="rId3" Type="http://schemas.openxmlformats.org/officeDocument/2006/relationships/image" Target="../media/image139.png"/><Relationship Id="rId2" Type="http://schemas.openxmlformats.org/officeDocument/2006/relationships/notesSlide" Target="../notesSlides/notesSlide53.xml"/><Relationship Id="rId1" Type="http://schemas.openxmlformats.org/officeDocument/2006/relationships/slideLayout" Target="../slideLayouts/slideLayout2.xml"/><Relationship Id="rId5" Type="http://schemas.openxmlformats.org/officeDocument/2006/relationships/image" Target="../media/image1270.png"/><Relationship Id="rId4" Type="http://schemas.openxmlformats.org/officeDocument/2006/relationships/image" Target="../media/image140.png"/></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3" Type="http://schemas.openxmlformats.org/officeDocument/2006/relationships/image" Target="../media/image142.png"/><Relationship Id="rId2" Type="http://schemas.openxmlformats.org/officeDocument/2006/relationships/notesSlide" Target="../notesSlides/notesSlide55.xml"/><Relationship Id="rId1" Type="http://schemas.openxmlformats.org/officeDocument/2006/relationships/slideLayout" Target="../slideLayouts/slideLayout2.xml"/><Relationship Id="rId4" Type="http://schemas.openxmlformats.org/officeDocument/2006/relationships/image" Target="../media/image126.png"/></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8" Type="http://schemas.openxmlformats.org/officeDocument/2006/relationships/image" Target="../media/image132.wmf"/><Relationship Id="rId13" Type="http://schemas.openxmlformats.org/officeDocument/2006/relationships/image" Target="../media/image136.wmf"/><Relationship Id="rId3" Type="http://schemas.openxmlformats.org/officeDocument/2006/relationships/image" Target="../media/image127.wmf"/><Relationship Id="rId7" Type="http://schemas.openxmlformats.org/officeDocument/2006/relationships/image" Target="../media/image131.wmf"/><Relationship Id="rId12" Type="http://schemas.openxmlformats.org/officeDocument/2006/relationships/image" Target="../media/image125.wmf"/><Relationship Id="rId17" Type="http://schemas.openxmlformats.org/officeDocument/2006/relationships/image" Target="../media/image140.wmf"/><Relationship Id="rId2" Type="http://schemas.openxmlformats.org/officeDocument/2006/relationships/image" Target="../media/image126.wmf"/><Relationship Id="rId16" Type="http://schemas.openxmlformats.org/officeDocument/2006/relationships/image" Target="../media/image139.wmf"/><Relationship Id="rId1" Type="http://schemas.openxmlformats.org/officeDocument/2006/relationships/slideLayout" Target="../slideLayouts/slideLayout2.xml"/><Relationship Id="rId6" Type="http://schemas.openxmlformats.org/officeDocument/2006/relationships/image" Target="../media/image130.wmf"/><Relationship Id="rId11" Type="http://schemas.openxmlformats.org/officeDocument/2006/relationships/image" Target="../media/image135.wmf"/><Relationship Id="rId5" Type="http://schemas.openxmlformats.org/officeDocument/2006/relationships/image" Target="../media/image129.wmf"/><Relationship Id="rId15" Type="http://schemas.openxmlformats.org/officeDocument/2006/relationships/image" Target="../media/image138.wmf"/><Relationship Id="rId10" Type="http://schemas.openxmlformats.org/officeDocument/2006/relationships/image" Target="../media/image134.wmf"/><Relationship Id="rId4" Type="http://schemas.openxmlformats.org/officeDocument/2006/relationships/image" Target="../media/image128.wmf"/><Relationship Id="rId9" Type="http://schemas.openxmlformats.org/officeDocument/2006/relationships/image" Target="../media/image133.wmf"/><Relationship Id="rId14" Type="http://schemas.openxmlformats.org/officeDocument/2006/relationships/image" Target="../media/image13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0.xml.rels><?xml version="1.0" encoding="UTF-8" standalone="yes"?>
<Relationships xmlns="http://schemas.openxmlformats.org/package/2006/relationships"><Relationship Id="rId2" Type="http://schemas.openxmlformats.org/officeDocument/2006/relationships/image" Target="../media/image14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0.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20.png"/></Relationships>
</file>

<file path=ppt/slides/_rels/slide2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6.png"/><Relationship Id="rId4" Type="http://schemas.openxmlformats.org/officeDocument/2006/relationships/image" Target="../media/image22.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9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3" Type="http://schemas.openxmlformats.org/officeDocument/2006/relationships/image" Target="../media/image292.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3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7.jpe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6.png"/><Relationship Id="rId4" Type="http://schemas.openxmlformats.org/officeDocument/2006/relationships/image" Target="../media/image22.png"/></Relationships>
</file>

<file path=ppt/slides/_rels/slide3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37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4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44.png"/></Relationships>
</file>

<file path=ppt/slides/_rels/slide46.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0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0.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450.png"/></Relationships>
</file>

<file path=ppt/slides/_rels/slide5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jpeg"/></Relationships>
</file>

<file path=ppt/slides/_rels/slide5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53.png"/></Relationships>
</file>

<file path=ppt/slides/_rels/slide5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9.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6.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60.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6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70.png"/><Relationship Id="rId7" Type="http://schemas.openxmlformats.org/officeDocument/2006/relationships/image" Target="../media/image56.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10" Type="http://schemas.openxmlformats.org/officeDocument/2006/relationships/image" Target="../media/image59.png"/><Relationship Id="rId4" Type="http://schemas.openxmlformats.org/officeDocument/2006/relationships/image" Target="../media/image53.jpeg"/><Relationship Id="rId9" Type="http://schemas.openxmlformats.org/officeDocument/2006/relationships/image" Target="../media/image58.png"/></Relationships>
</file>

<file path=ppt/slides/_rels/slide62.xml.rels><?xml version="1.0" encoding="UTF-8" standalone="yes"?>
<Relationships xmlns="http://schemas.openxmlformats.org/package/2006/relationships"><Relationship Id="rId3" Type="http://schemas.openxmlformats.org/officeDocument/2006/relationships/image" Target="../media/image651.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0.emf"/><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9.xml.rels><?xml version="1.0" encoding="UTF-8" standalone="yes"?>
<Relationships xmlns="http://schemas.openxmlformats.org/package/2006/relationships"><Relationship Id="rId3" Type="http://schemas.openxmlformats.org/officeDocument/2006/relationships/image" Target="../media/image650.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7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36.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7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4.PNG"/></Relationships>
</file>

<file path=ppt/slides/_rels/slide7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7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74.png"/><Relationship Id="rId4" Type="http://schemas.openxmlformats.org/officeDocument/2006/relationships/image" Target="../media/image73.png"/></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76.png"/></Relationships>
</file>

<file path=ppt/slides/_rels/slide7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00.png"/></Relationships>
</file>

<file path=ppt/slides/_rels/slide77.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78.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82.png"/></Relationships>
</file>

<file path=ppt/slides/_rels/slide79.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image" Target="../media/image7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3" Type="http://schemas.openxmlformats.org/officeDocument/2006/relationships/image" Target="../media/image79.png"/><Relationship Id="rId7" Type="http://schemas.openxmlformats.org/officeDocument/2006/relationships/image" Target="../media/image84.png"/><Relationship Id="rId2" Type="http://schemas.openxmlformats.org/officeDocument/2006/relationships/image" Target="../media/image80.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78.png"/><Relationship Id="rId4" Type="http://schemas.openxmlformats.org/officeDocument/2006/relationships/image" Target="../media/image81.png"/></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image" Target="../media/image85.emf"/><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7.jpg"/><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77.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1090.png"/><Relationship Id="rId1" Type="http://schemas.openxmlformats.org/officeDocument/2006/relationships/slideLayout" Target="../slideLayouts/slideLayout2.xml"/><Relationship Id="rId6" Type="http://schemas.openxmlformats.org/officeDocument/2006/relationships/image" Target="../media/image94.png"/><Relationship Id="rId11" Type="http://schemas.openxmlformats.org/officeDocument/2006/relationships/image" Target="../media/image99.png"/><Relationship Id="rId5" Type="http://schemas.openxmlformats.org/officeDocument/2006/relationships/image" Target="../media/image57.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png"/></Relationships>
</file>

<file path=ppt/slides/_rels/slide91.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61.png"/><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92.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60.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6.png"/><Relationship Id="rId4" Type="http://schemas.openxmlformats.org/officeDocument/2006/relationships/image" Target="../media/image102.png"/></Relationships>
</file>

<file path=ppt/slides/_rels/slide93.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image" Target="../media/image100.PNG"/><Relationship Id="rId1" Type="http://schemas.openxmlformats.org/officeDocument/2006/relationships/slideLayout" Target="../slideLayouts/slideLayout2.xml"/><Relationship Id="rId4" Type="http://schemas.openxmlformats.org/officeDocument/2006/relationships/image" Target="../media/image104.png"/></Relationships>
</file>

<file path=ppt/slides/_rels/slide94.xml.rels><?xml version="1.0" encoding="UTF-8" standalone="yes"?>
<Relationships xmlns="http://schemas.openxmlformats.org/package/2006/relationships"><Relationship Id="rId2" Type="http://schemas.openxmlformats.org/officeDocument/2006/relationships/image" Target="../media/image105.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6.xml.rels><?xml version="1.0" encoding="UTF-8" standalone="yes"?>
<Relationships xmlns="http://schemas.openxmlformats.org/package/2006/relationships"><Relationship Id="rId2" Type="http://schemas.openxmlformats.org/officeDocument/2006/relationships/image" Target="../media/image106.emf"/><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2" Type="http://schemas.openxmlformats.org/officeDocument/2006/relationships/image" Target="../media/image107.emf"/><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image" Target="../media/image85.emf"/><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p:txBody>
          <a:bodyPr/>
          <a:lstStyle/>
          <a:p>
            <a:r>
              <a:rPr lang="de-DE" noProof="0" dirty="0">
                <a:latin typeface="+mj-lt"/>
                <a:cs typeface="Arial" panose="020B0604020202020204" pitchFamily="34" charset="0"/>
              </a:rPr>
              <a:t>Das Standardmodell </a:t>
            </a:r>
            <a:br>
              <a:rPr lang="de-DE" noProof="0" dirty="0">
                <a:latin typeface="+mj-lt"/>
                <a:cs typeface="Arial" panose="020B0604020202020204" pitchFamily="34" charset="0"/>
              </a:rPr>
            </a:br>
            <a:r>
              <a:rPr lang="de-DE" noProof="0" dirty="0">
                <a:latin typeface="+mj-lt"/>
                <a:cs typeface="Arial" panose="020B0604020202020204" pitchFamily="34" charset="0"/>
              </a:rPr>
              <a:t>der Teilchenphysik </a:t>
            </a:r>
            <a:br>
              <a:rPr lang="de-DE" noProof="0" dirty="0">
                <a:latin typeface="+mj-lt"/>
                <a:cs typeface="Arial" panose="020B0604020202020204" pitchFamily="34" charset="0"/>
              </a:rPr>
            </a:br>
            <a:r>
              <a:rPr lang="de-DE" noProof="0" dirty="0">
                <a:latin typeface="+mj-lt"/>
                <a:cs typeface="Arial" panose="020B0604020202020204" pitchFamily="34" charset="0"/>
              </a:rPr>
              <a:t>im Schulunterricht</a:t>
            </a:r>
          </a:p>
        </p:txBody>
      </p:sp>
      <p:sp>
        <p:nvSpPr>
          <p:cNvPr id="6" name="Textplatzhalter 5"/>
          <p:cNvSpPr>
            <a:spLocks noGrp="1"/>
          </p:cNvSpPr>
          <p:nvPr>
            <p:ph type="subTitle" idx="1"/>
          </p:nvPr>
        </p:nvSpPr>
        <p:spPr/>
        <p:txBody>
          <a:bodyPr/>
          <a:lstStyle/>
          <a:p>
            <a:r>
              <a:rPr lang="de-DE" sz="3200" noProof="0" dirty="0">
                <a:latin typeface="+mj-lt"/>
                <a:cs typeface="Arial" panose="020B0604020202020204" pitchFamily="34" charset="0"/>
              </a:rPr>
              <a:t>Fachvortrag</a:t>
            </a:r>
            <a:r>
              <a:rPr lang="de-DE" sz="3200" noProof="0" dirty="0">
                <a:solidFill>
                  <a:srgbClr val="C2C420"/>
                </a:solidFill>
                <a:latin typeface="+mj-lt"/>
                <a:cs typeface="Arial" panose="020B0604020202020204" pitchFamily="34" charset="0"/>
              </a:rPr>
              <a:t> </a:t>
            </a:r>
          </a:p>
        </p:txBody>
      </p:sp>
      <p:sp>
        <p:nvSpPr>
          <p:cNvPr id="9" name="Textplatzhalter 5"/>
          <p:cNvSpPr txBox="1">
            <a:spLocks/>
          </p:cNvSpPr>
          <p:nvPr/>
        </p:nvSpPr>
        <p:spPr>
          <a:xfrm>
            <a:off x="986528" y="3140968"/>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sp>
        <p:nvSpPr>
          <p:cNvPr id="7" name="Textplatzhalter 5"/>
          <p:cNvSpPr txBox="1">
            <a:spLocks/>
          </p:cNvSpPr>
          <p:nvPr/>
        </p:nvSpPr>
        <p:spPr>
          <a:xfrm>
            <a:off x="986528" y="3140967"/>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11" name="Rechteck 10"/>
          <p:cNvSpPr/>
          <p:nvPr/>
        </p:nvSpPr>
        <p:spPr>
          <a:xfrm>
            <a:off x="2128294" y="6078027"/>
            <a:ext cx="4963986" cy="584775"/>
          </a:xfrm>
          <a:prstGeom prst="rect">
            <a:avLst/>
          </a:prstGeom>
        </p:spPr>
        <p:txBody>
          <a:bodyPr wrap="square">
            <a:spAutoFit/>
          </a:bodyPr>
          <a:lstStyle/>
          <a:p>
            <a:pPr algn="ctr"/>
            <a:r>
              <a:rPr lang="de-DE" sz="1600" dirty="0">
                <a:solidFill>
                  <a:srgbClr val="013476"/>
                </a:solidFill>
                <a:latin typeface="+mj-lt"/>
                <a:ea typeface="+mj-ea"/>
                <a:cs typeface="Arial" panose="020B0604020202020204" pitchFamily="34" charset="0"/>
              </a:rPr>
              <a:t>Philipp Lindenau, Dr. Claudia Behnke</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Hamburg | 14. – 15.05.2018</a:t>
            </a:r>
            <a:endParaRPr lang="de-DE" dirty="0">
              <a:solidFill>
                <a:srgbClr val="003477"/>
              </a:solidFill>
              <a:latin typeface="+mj-lt"/>
            </a:endParaRPr>
          </a:p>
        </p:txBody>
      </p:sp>
    </p:spTree>
    <p:extLst>
      <p:ext uri="{BB962C8B-B14F-4D97-AF65-F5344CB8AC3E}">
        <p14:creationId xmlns:p14="http://schemas.microsoft.com/office/powerpoint/2010/main" val="1359038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10" name="Foliennummernplatzhalter 9">
            <a:extLst>
              <a:ext uri="{FF2B5EF4-FFF2-40B4-BE49-F238E27FC236}">
                <a16:creationId xmlns:a16="http://schemas.microsoft.com/office/drawing/2014/main" id="{9A70DB47-E072-411F-96B2-5D40E3E620BD}"/>
              </a:ext>
            </a:extLst>
          </p:cNvPr>
          <p:cNvSpPr>
            <a:spLocks noGrp="1"/>
          </p:cNvSpPr>
          <p:nvPr>
            <p:ph type="sldNum" sz="quarter" idx="12"/>
          </p:nvPr>
        </p:nvSpPr>
        <p:spPr/>
        <p:txBody>
          <a:bodyPr/>
          <a:lstStyle/>
          <a:p>
            <a:fld id="{13EBA283-81CD-428D-9703-4AE41BDC50AA}" type="slidenum">
              <a:rPr lang="de-DE" smtClean="0"/>
              <a:pPr/>
              <a:t>10</a:t>
            </a:fld>
            <a:endParaRPr lang="de-DE" dirty="0"/>
          </a:p>
        </p:txBody>
      </p:sp>
      <p:sp>
        <p:nvSpPr>
          <p:cNvPr id="7" name="Datumsplatzhalter 6">
            <a:extLst>
              <a:ext uri="{FF2B5EF4-FFF2-40B4-BE49-F238E27FC236}">
                <a16:creationId xmlns:a16="http://schemas.microsoft.com/office/drawing/2014/main" id="{52B62FB8-2A61-4C38-871E-A58492D91D60}"/>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61EF100C-6FA7-46E8-883E-BF91B9D1AD2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 Placeholder 3"/>
          <p:cNvSpPr>
            <a:spLocks noGrp="1"/>
          </p:cNvSpPr>
          <p:nvPr>
            <p:ph sz="quarter" idx="13"/>
          </p:nvPr>
        </p:nvSpPr>
        <p:spPr/>
        <p:txBody>
          <a:bodyPr/>
          <a:lstStyle/>
          <a:p>
            <a:r>
              <a:rPr lang="de-DE" noProof="0" dirty="0"/>
              <a:t>Das Standardmodell</a:t>
            </a:r>
          </a:p>
          <a:p>
            <a:pPr lvl="1"/>
            <a:r>
              <a:rPr lang="de-DE" dirty="0"/>
              <a:t>Elegantes Theoriegebäude („Quantenfeldtheorie“)</a:t>
            </a:r>
            <a:br>
              <a:rPr lang="de-DE" dirty="0"/>
            </a:br>
            <a:r>
              <a:rPr lang="de-DE" dirty="0"/>
              <a:t>mit großer Vorhersagekraft </a:t>
            </a:r>
            <a:br>
              <a:rPr lang="de-DE" dirty="0"/>
            </a:br>
            <a:r>
              <a:rPr lang="de-DE" dirty="0"/>
              <a:t>angereichert mit experimentellen Erkenntnissen</a:t>
            </a:r>
          </a:p>
          <a:p>
            <a:pPr lvl="1"/>
            <a:r>
              <a:rPr lang="de-DE" dirty="0"/>
              <a:t>Grundlage: Fundamentale Symmetrien </a:t>
            </a:r>
            <a:br>
              <a:rPr lang="de-DE" dirty="0"/>
            </a:br>
            <a:r>
              <a:rPr lang="de-DE" dirty="0"/>
              <a:t>(lokale Eichsymmetrien)</a:t>
            </a:r>
          </a:p>
          <a:p>
            <a:pPr lvl="1"/>
            <a:r>
              <a:rPr lang="de-DE" dirty="0"/>
              <a:t>Beschreibt alle bekannten Wechselwirkungen </a:t>
            </a:r>
            <a:br>
              <a:rPr lang="de-DE" dirty="0"/>
            </a:br>
            <a:r>
              <a:rPr lang="de-DE" dirty="0"/>
              <a:t>auf Teilchenebene </a:t>
            </a:r>
          </a:p>
          <a:p>
            <a:pPr lvl="1"/>
            <a:r>
              <a:rPr lang="de-DE" dirty="0"/>
              <a:t>Wurde </a:t>
            </a:r>
            <a:r>
              <a:rPr lang="de-DE" noProof="0" dirty="0"/>
              <a:t>1960er und 1970er Jahren entwickelt. </a:t>
            </a:r>
            <a:br>
              <a:rPr lang="de-DE" noProof="0" dirty="0"/>
            </a:br>
            <a:r>
              <a:rPr lang="de-DE" noProof="0" dirty="0"/>
              <a:t>Seitdem in zahlreichen Experimenten überprüft und bestätigt</a:t>
            </a:r>
          </a:p>
          <a:p>
            <a:pPr lvl="1"/>
            <a:endParaRPr lang="de-DE" noProof="0" dirty="0"/>
          </a:p>
        </p:txBody>
      </p:sp>
    </p:spTree>
    <p:extLst>
      <p:ext uri="{BB962C8B-B14F-4D97-AF65-F5344CB8AC3E}">
        <p14:creationId xmlns:p14="http://schemas.microsoft.com/office/powerpoint/2010/main" val="4224399163"/>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 Zusammenfassung: </a:t>
            </a:r>
            <a:r>
              <a:rPr lang="de-DE" noProof="0" dirty="0" err="1"/>
              <a:t>Multipletts</a:t>
            </a:r>
            <a:endParaRPr lang="de-DE" noProof="0" dirty="0"/>
          </a:p>
        </p:txBody>
      </p:sp>
      <p:sp>
        <p:nvSpPr>
          <p:cNvPr id="9" name="Foliennummernplatzhalter 8">
            <a:extLst>
              <a:ext uri="{FF2B5EF4-FFF2-40B4-BE49-F238E27FC236}">
                <a16:creationId xmlns:a16="http://schemas.microsoft.com/office/drawing/2014/main" id="{3ECFBE2C-854D-4980-A69D-B535E3202F15}"/>
              </a:ext>
            </a:extLst>
          </p:cNvPr>
          <p:cNvSpPr>
            <a:spLocks noGrp="1"/>
          </p:cNvSpPr>
          <p:nvPr>
            <p:ph type="sldNum" sz="quarter" idx="12"/>
          </p:nvPr>
        </p:nvSpPr>
        <p:spPr/>
        <p:txBody>
          <a:bodyPr/>
          <a:lstStyle/>
          <a:p>
            <a:fld id="{13EBA283-81CD-428D-9703-4AE41BDC50AA}" type="slidenum">
              <a:rPr lang="de-DE" smtClean="0"/>
              <a:pPr/>
              <a:t>100</a:t>
            </a:fld>
            <a:endParaRPr lang="de-DE" dirty="0"/>
          </a:p>
        </p:txBody>
      </p:sp>
      <p:sp>
        <p:nvSpPr>
          <p:cNvPr id="7" name="Datumsplatzhalter 6">
            <a:extLst>
              <a:ext uri="{FF2B5EF4-FFF2-40B4-BE49-F238E27FC236}">
                <a16:creationId xmlns:a16="http://schemas.microsoft.com/office/drawing/2014/main" id="{3A57D62C-FB65-4FBB-AFBF-C59BED566295}"/>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10153507-397B-4E40-9E6E-7C64A25A1CBF}"/>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noProof="0" dirty="0"/>
              <a:t>Teilchen lassen sich anhand ihrer Ladungen ordnen</a:t>
            </a:r>
          </a:p>
          <a:p>
            <a:r>
              <a:rPr lang="de-DE" sz="2000" noProof="0" dirty="0"/>
              <a:t>Die Zahl und </a:t>
            </a:r>
            <a:r>
              <a:rPr lang="de-DE" sz="2000" noProof="0" dirty="0" err="1"/>
              <a:t>Multipletts</a:t>
            </a:r>
            <a:r>
              <a:rPr lang="de-DE" sz="2000" noProof="0" dirty="0"/>
              <a:t> der Botenteilchen werden</a:t>
            </a:r>
            <a:br>
              <a:rPr lang="de-DE" sz="2000" noProof="0" dirty="0"/>
            </a:br>
            <a:r>
              <a:rPr lang="de-DE" sz="2000" noProof="0" dirty="0"/>
              <a:t> aus den Symmetrien des Standardmodells vorhergesagt </a:t>
            </a:r>
          </a:p>
          <a:p>
            <a:r>
              <a:rPr lang="de-DE" sz="2000" noProof="0" dirty="0"/>
              <a:t>Für die Materieteilchen findet man experimentell  </a:t>
            </a:r>
          </a:p>
          <a:p>
            <a:pPr lvl="1"/>
            <a:r>
              <a:rPr lang="de-DE" sz="1800" noProof="0" dirty="0"/>
              <a:t>Dupletts der schwachen Wechselwirkung (nicht vorhersagbar!)</a:t>
            </a:r>
          </a:p>
          <a:p>
            <a:pPr lvl="1"/>
            <a:r>
              <a:rPr lang="de-DE" sz="1800" noProof="0" dirty="0"/>
              <a:t>Tripletts der starken Wechselwirkung (nicht vorhersagbar!)</a:t>
            </a:r>
          </a:p>
          <a:p>
            <a:pPr lvl="1"/>
            <a:r>
              <a:rPr lang="de-DE" sz="1800" noProof="0" dirty="0" err="1"/>
              <a:t>Singuletts</a:t>
            </a:r>
            <a:r>
              <a:rPr lang="de-DE" sz="1800" noProof="0" dirty="0"/>
              <a:t> der elektromagnetischen Wechselwirkung (vorhersagbar)</a:t>
            </a:r>
            <a:endParaRPr lang="de-DE" sz="1800" dirty="0"/>
          </a:p>
          <a:p>
            <a:r>
              <a:rPr lang="de-DE" sz="2000" noProof="0" dirty="0"/>
              <a:t>Umwandlungen nur innerhalb der </a:t>
            </a:r>
            <a:r>
              <a:rPr lang="de-DE" sz="2000" noProof="0" dirty="0" err="1"/>
              <a:t>Multipletts</a:t>
            </a:r>
            <a:r>
              <a:rPr lang="de-DE" sz="2000" noProof="0" dirty="0"/>
              <a:t> möglich</a:t>
            </a:r>
          </a:p>
          <a:p>
            <a:pPr lvl="1"/>
            <a:r>
              <a:rPr lang="de-DE" sz="1800" noProof="0" dirty="0"/>
              <a:t> (zuzüglich: hier nicht diskutierte Effekte der Zustandsmischung)</a:t>
            </a:r>
          </a:p>
        </p:txBody>
      </p:sp>
    </p:spTree>
    <p:extLst>
      <p:ext uri="{BB962C8B-B14F-4D97-AF65-F5344CB8AC3E}">
        <p14:creationId xmlns:p14="http://schemas.microsoft.com/office/powerpoint/2010/main" val="153138203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a16="http://schemas.microsoft.com/office/drawing/2014/main" id="{F2554BDA-DC83-44F7-A550-8B6D52018366}"/>
              </a:ext>
            </a:extLst>
          </p:cNvPr>
          <p:cNvSpPr>
            <a:spLocks noGrp="1"/>
          </p:cNvSpPr>
          <p:nvPr>
            <p:ph type="sldNum" sz="quarter" idx="12"/>
          </p:nvPr>
        </p:nvSpPr>
        <p:spPr/>
        <p:txBody>
          <a:bodyPr/>
          <a:lstStyle/>
          <a:p>
            <a:fld id="{13EBA283-81CD-428D-9703-4AE41BDC50AA}" type="slidenum">
              <a:rPr lang="de-DE" smtClean="0"/>
              <a:pPr/>
              <a:t>101</a:t>
            </a:fld>
            <a:endParaRPr lang="de-DE" dirty="0"/>
          </a:p>
        </p:txBody>
      </p:sp>
      <p:sp>
        <p:nvSpPr>
          <p:cNvPr id="24" name="Datumsplatzhalter 23">
            <a:extLst>
              <a:ext uri="{FF2B5EF4-FFF2-40B4-BE49-F238E27FC236}">
                <a16:creationId xmlns:a16="http://schemas.microsoft.com/office/drawing/2014/main" id="{BE9967E1-9C15-4C5C-BDD4-9E2CA637B699}"/>
              </a:ext>
            </a:extLst>
          </p:cNvPr>
          <p:cNvSpPr>
            <a:spLocks noGrp="1"/>
          </p:cNvSpPr>
          <p:nvPr>
            <p:ph type="dt" sz="half" idx="10"/>
          </p:nvPr>
        </p:nvSpPr>
        <p:spPr/>
        <p:txBody>
          <a:bodyPr/>
          <a:lstStyle/>
          <a:p>
            <a:pPr algn="l"/>
            <a:r>
              <a:rPr lang="de-DE"/>
              <a:t>14.05.2018</a:t>
            </a:r>
            <a:endParaRPr lang="de-DE" dirty="0"/>
          </a:p>
        </p:txBody>
      </p:sp>
      <p:sp>
        <p:nvSpPr>
          <p:cNvPr id="26" name="Fußzeilenplatzhalter 25">
            <a:extLst>
              <a:ext uri="{FF2B5EF4-FFF2-40B4-BE49-F238E27FC236}">
                <a16:creationId xmlns:a16="http://schemas.microsoft.com/office/drawing/2014/main" id="{1201F878-73E2-47C2-93A0-F4A553127211}"/>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1293552680"/>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60896" cy="972000"/>
          </a:xfrm>
        </p:spPr>
        <p:txBody>
          <a:bodyPr/>
          <a:lstStyle/>
          <a:p>
            <a:r>
              <a:rPr lang="de-DE" noProof="0" dirty="0"/>
              <a:t>Mögliche Diskussionspunkte für den Unterricht</a:t>
            </a:r>
          </a:p>
        </p:txBody>
      </p:sp>
      <p:sp>
        <p:nvSpPr>
          <p:cNvPr id="10" name="Foliennummernplatzhalter 9">
            <a:extLst>
              <a:ext uri="{FF2B5EF4-FFF2-40B4-BE49-F238E27FC236}">
                <a16:creationId xmlns:a16="http://schemas.microsoft.com/office/drawing/2014/main" id="{8898C654-B97E-4423-AD7F-B36A5378E48F}"/>
              </a:ext>
            </a:extLst>
          </p:cNvPr>
          <p:cNvSpPr>
            <a:spLocks noGrp="1"/>
          </p:cNvSpPr>
          <p:nvPr>
            <p:ph type="sldNum" sz="quarter" idx="12"/>
          </p:nvPr>
        </p:nvSpPr>
        <p:spPr/>
        <p:txBody>
          <a:bodyPr/>
          <a:lstStyle/>
          <a:p>
            <a:fld id="{13EBA283-81CD-428D-9703-4AE41BDC50AA}" type="slidenum">
              <a:rPr lang="de-DE" smtClean="0"/>
              <a:pPr/>
              <a:t>102</a:t>
            </a:fld>
            <a:endParaRPr lang="de-DE" dirty="0"/>
          </a:p>
        </p:txBody>
      </p:sp>
      <p:sp>
        <p:nvSpPr>
          <p:cNvPr id="8" name="Datumsplatzhalter 7">
            <a:extLst>
              <a:ext uri="{FF2B5EF4-FFF2-40B4-BE49-F238E27FC236}">
                <a16:creationId xmlns:a16="http://schemas.microsoft.com/office/drawing/2014/main" id="{0B2A7D1D-F6FF-448D-B8C7-D47609B5613A}"/>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A02639D5-FBC3-439C-BDD9-03BC807D8E0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6" name="Textplatzhalter 5"/>
          <p:cNvSpPr>
            <a:spLocks noGrp="1"/>
          </p:cNvSpPr>
          <p:nvPr>
            <p:ph sz="quarter" idx="13"/>
          </p:nvPr>
        </p:nvSpPr>
        <p:spPr/>
        <p:txBody>
          <a:bodyPr/>
          <a:lstStyle/>
          <a:p>
            <a:pPr marL="0" indent="0">
              <a:buNone/>
            </a:pPr>
            <a:r>
              <a:rPr lang="de-DE" noProof="0" dirty="0"/>
              <a:t>Woher weiß man,:</a:t>
            </a:r>
          </a:p>
          <a:p>
            <a:r>
              <a:rPr lang="de-DE" noProof="0" dirty="0"/>
              <a:t>dass es Quarks gibt?</a:t>
            </a:r>
          </a:p>
          <a:p>
            <a:r>
              <a:rPr lang="de-DE" noProof="0" dirty="0"/>
              <a:t>dass es drei verschieden Farbladungen gibt?</a:t>
            </a:r>
          </a:p>
          <a:p>
            <a:r>
              <a:rPr lang="de-DE" noProof="0" dirty="0"/>
              <a:t>dass Farbladungen vektoriellen Charakter haben? </a:t>
            </a:r>
          </a:p>
          <a:p>
            <a:r>
              <a:rPr lang="de-DE" noProof="0" dirty="0"/>
              <a:t>dass die </a:t>
            </a:r>
            <a:r>
              <a:rPr lang="de-DE" noProof="0" dirty="0" err="1"/>
              <a:t>Leptonenuniversalität</a:t>
            </a:r>
            <a:r>
              <a:rPr lang="de-DE" noProof="0" dirty="0"/>
              <a:t> gilt?</a:t>
            </a:r>
          </a:p>
          <a:p>
            <a:r>
              <a:rPr lang="de-DE" noProof="0" dirty="0"/>
              <a:t>dass es drei Arten leichter Neutrinos gibt?</a:t>
            </a:r>
          </a:p>
          <a:p>
            <a:r>
              <a:rPr lang="de-DE" noProof="0" dirty="0"/>
              <a:t>Welche Werte die Kopplungsparameter der fundamentalen Wechselwirkungen haben?</a:t>
            </a:r>
          </a:p>
          <a:p>
            <a:endParaRPr lang="de-DE" noProof="0" dirty="0"/>
          </a:p>
        </p:txBody>
      </p:sp>
    </p:spTree>
    <p:extLst>
      <p:ext uri="{BB962C8B-B14F-4D97-AF65-F5344CB8AC3E}">
        <p14:creationId xmlns:p14="http://schemas.microsoft.com/office/powerpoint/2010/main" val="88418868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p:txBody>
          <a:bodyPr/>
          <a:lstStyle/>
          <a:p>
            <a:pPr algn="r"/>
            <a:r>
              <a:rPr lang="de-DE" sz="4000" noProof="0" dirty="0">
                <a:solidFill>
                  <a:srgbClr val="013476"/>
                </a:solidFill>
              </a:rPr>
              <a:t>Vielen Dank für Ihre Aufmerksamkeit!</a:t>
            </a:r>
          </a:p>
          <a:p>
            <a:r>
              <a:rPr lang="de-DE" sz="3400" noProof="0" dirty="0">
                <a:solidFill>
                  <a:srgbClr val="013476"/>
                </a:solidFill>
              </a:rPr>
              <a:t>		</a:t>
            </a:r>
            <a:r>
              <a:rPr lang="de-DE" sz="3000" noProof="0" dirty="0">
                <a:solidFill>
                  <a:srgbClr val="013476"/>
                </a:solidFill>
              </a:rPr>
              <a:t>www.teilchenwelt.de</a:t>
            </a:r>
          </a:p>
          <a:p>
            <a:endParaRPr lang="de-DE" sz="3400" noProof="0" dirty="0">
              <a:solidFill>
                <a:srgbClr val="013476"/>
              </a:solidFill>
            </a:endParaRPr>
          </a:p>
        </p:txBody>
      </p:sp>
      <p:sp>
        <p:nvSpPr>
          <p:cNvPr id="16" name="Foliennummernplatzhalter 15">
            <a:extLst>
              <a:ext uri="{FF2B5EF4-FFF2-40B4-BE49-F238E27FC236}">
                <a16:creationId xmlns:a16="http://schemas.microsoft.com/office/drawing/2014/main" id="{CB20BF6A-729B-4667-9FB4-74607132D8ED}"/>
              </a:ext>
            </a:extLst>
          </p:cNvPr>
          <p:cNvSpPr>
            <a:spLocks noGrp="1"/>
          </p:cNvSpPr>
          <p:nvPr>
            <p:ph type="sldNum" sz="quarter" idx="4294967295"/>
          </p:nvPr>
        </p:nvSpPr>
        <p:spPr>
          <a:xfrm>
            <a:off x="8080375" y="6376988"/>
            <a:ext cx="1063625" cy="365125"/>
          </a:xfrm>
        </p:spPr>
        <p:txBody>
          <a:bodyPr/>
          <a:lstStyle/>
          <a:p>
            <a:fld id="{13EBA283-81CD-428D-9703-4AE41BDC50AA}" type="slidenum">
              <a:rPr lang="de-DE" smtClean="0"/>
              <a:pPr/>
              <a:t>103</a:t>
            </a:fld>
            <a:endParaRPr lang="de-DE" dirty="0"/>
          </a:p>
        </p:txBody>
      </p:sp>
      <p:sp>
        <p:nvSpPr>
          <p:cNvPr id="3" name="Rechteck 2"/>
          <p:cNvSpPr/>
          <p:nvPr/>
        </p:nvSpPr>
        <p:spPr>
          <a:xfrm>
            <a:off x="253451" y="6459892"/>
            <a:ext cx="2767937" cy="369332"/>
          </a:xfrm>
          <a:prstGeom prst="rect">
            <a:avLst/>
          </a:prstGeom>
        </p:spPr>
        <p:txBody>
          <a:bodyPr wrap="none">
            <a:spAutoFit/>
          </a:bodyPr>
          <a:lstStyle/>
          <a:p>
            <a:r>
              <a:rPr lang="de-DE" dirty="0">
                <a:solidFill>
                  <a:srgbClr val="013476"/>
                </a:solidFill>
                <a:cs typeface="Arial" panose="020B0604020202020204" pitchFamily="34" charset="0"/>
              </a:rPr>
              <a:t>www.facebook.de/teilchenwelt/</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1623630309"/>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6" name="Foliennummernplatzhalter 15">
            <a:extLst>
              <a:ext uri="{FF2B5EF4-FFF2-40B4-BE49-F238E27FC236}">
                <a16:creationId xmlns:a16="http://schemas.microsoft.com/office/drawing/2014/main" id="{4EA30478-5EF2-4564-BED2-6F6C208E2F07}"/>
              </a:ext>
            </a:extLst>
          </p:cNvPr>
          <p:cNvSpPr>
            <a:spLocks noGrp="1"/>
          </p:cNvSpPr>
          <p:nvPr>
            <p:ph type="sldNum" sz="quarter" idx="12"/>
          </p:nvPr>
        </p:nvSpPr>
        <p:spPr/>
        <p:txBody>
          <a:bodyPr/>
          <a:lstStyle/>
          <a:p>
            <a:fld id="{13EBA283-81CD-428D-9703-4AE41BDC50AA}" type="slidenum">
              <a:rPr lang="de-DE" smtClean="0"/>
              <a:pPr/>
              <a:t>104</a:t>
            </a:fld>
            <a:endParaRPr lang="de-DE" dirty="0"/>
          </a:p>
        </p:txBody>
      </p:sp>
      <p:sp>
        <p:nvSpPr>
          <p:cNvPr id="14" name="Datumsplatzhalter 13">
            <a:extLst>
              <a:ext uri="{FF2B5EF4-FFF2-40B4-BE49-F238E27FC236}">
                <a16:creationId xmlns:a16="http://schemas.microsoft.com/office/drawing/2014/main" id="{4CD4A83A-E362-474A-B30B-48BDDE195C8A}"/>
              </a:ext>
            </a:extLst>
          </p:cNvPr>
          <p:cNvSpPr>
            <a:spLocks noGrp="1"/>
          </p:cNvSpPr>
          <p:nvPr>
            <p:ph type="dt" sz="half" idx="10"/>
          </p:nvPr>
        </p:nvSpPr>
        <p:spPr/>
        <p:txBody>
          <a:bodyPr/>
          <a:lstStyle/>
          <a:p>
            <a:pPr algn="l"/>
            <a:r>
              <a:rPr lang="de-DE"/>
              <a:t>14.05.2018</a:t>
            </a:r>
            <a:endParaRPr lang="de-DE" dirty="0"/>
          </a:p>
        </p:txBody>
      </p:sp>
      <p:sp>
        <p:nvSpPr>
          <p:cNvPr id="15" name="Fußzeilenplatzhalter 14">
            <a:extLst>
              <a:ext uri="{FF2B5EF4-FFF2-40B4-BE49-F238E27FC236}">
                <a16:creationId xmlns:a16="http://schemas.microsoft.com/office/drawing/2014/main" id="{5B459E42-36B3-48C5-B5BD-9E03D9BC0E1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8" name="Inhaltsplatzhalter 17">
            <a:extLst>
              <a:ext uri="{FF2B5EF4-FFF2-40B4-BE49-F238E27FC236}">
                <a16:creationId xmlns:a16="http://schemas.microsoft.com/office/drawing/2014/main" id="{C706CA30-012C-44D5-AB04-9E0FA71AF18A}"/>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4113" y="2348880"/>
            <a:ext cx="6319234" cy="2644637"/>
          </a:xfrm>
          <a:prstGeom prst="rect">
            <a:avLst/>
          </a:prstGeom>
        </p:spPr>
      </p:pic>
    </p:spTree>
    <p:extLst>
      <p:ext uri="{BB962C8B-B14F-4D97-AF65-F5344CB8AC3E}">
        <p14:creationId xmlns:p14="http://schemas.microsoft.com/office/powerpoint/2010/main" val="1688398991"/>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sz="2800" noProof="0" dirty="0"/>
              <a:t>Exkurs: warum schwache „</a:t>
            </a:r>
            <a:r>
              <a:rPr lang="de-DE" sz="2800" noProof="0" dirty="0" err="1"/>
              <a:t>Isospin</a:t>
            </a:r>
            <a:r>
              <a:rPr lang="de-DE" sz="2800" noProof="0" dirty="0"/>
              <a:t>“-Ladung?</a:t>
            </a:r>
          </a:p>
        </p:txBody>
      </p:sp>
      <p:sp>
        <p:nvSpPr>
          <p:cNvPr id="10" name="Foliennummernplatzhalter 9">
            <a:extLst>
              <a:ext uri="{FF2B5EF4-FFF2-40B4-BE49-F238E27FC236}">
                <a16:creationId xmlns:a16="http://schemas.microsoft.com/office/drawing/2014/main" id="{27257050-4EFC-4A82-AD6A-AE6906837CD1}"/>
              </a:ext>
            </a:extLst>
          </p:cNvPr>
          <p:cNvSpPr>
            <a:spLocks noGrp="1"/>
          </p:cNvSpPr>
          <p:nvPr>
            <p:ph type="sldNum" sz="quarter" idx="12"/>
          </p:nvPr>
        </p:nvSpPr>
        <p:spPr/>
        <p:txBody>
          <a:bodyPr/>
          <a:lstStyle/>
          <a:p>
            <a:fld id="{13EBA283-81CD-428D-9703-4AE41BDC50AA}" type="slidenum">
              <a:rPr lang="de-DE" smtClean="0"/>
              <a:pPr/>
              <a:t>105</a:t>
            </a:fld>
            <a:endParaRPr lang="de-DE" dirty="0"/>
          </a:p>
        </p:txBody>
      </p:sp>
      <p:sp>
        <p:nvSpPr>
          <p:cNvPr id="7" name="Datumsplatzhalter 6">
            <a:extLst>
              <a:ext uri="{FF2B5EF4-FFF2-40B4-BE49-F238E27FC236}">
                <a16:creationId xmlns:a16="http://schemas.microsoft.com/office/drawing/2014/main" id="{196FD83B-1512-4582-B275-03962DAB9EEF}"/>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B7E44C1A-ECDD-46D8-95FA-57F460004ECF}"/>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6" name="Inhaltsplatzhalter 5"/>
          <p:cNvSpPr>
            <a:spLocks noGrp="1"/>
          </p:cNvSpPr>
          <p:nvPr>
            <p:ph sz="quarter" idx="13"/>
          </p:nvPr>
        </p:nvSpPr>
        <p:spPr/>
        <p:txBody>
          <a:bodyPr/>
          <a:lstStyle/>
          <a:p>
            <a:r>
              <a:rPr lang="de-DE" sz="2000" noProof="0" dirty="0"/>
              <a:t>Zugrundeliegende Symmetrie </a:t>
            </a:r>
            <a:br>
              <a:rPr lang="de-DE" sz="2000" noProof="0" dirty="0"/>
            </a:br>
            <a:r>
              <a:rPr lang="de-DE" sz="2000" noProof="0" dirty="0"/>
              <a:t> genau dieselbe wie bei Spin </a:t>
            </a:r>
            <a:endParaRPr lang="de-DE" sz="1100" noProof="0" dirty="0"/>
          </a:p>
          <a:p>
            <a:r>
              <a:rPr lang="de-DE" sz="2000" noProof="0" dirty="0"/>
              <a:t>Jeweils Vektor mit 3 Komponenten</a:t>
            </a:r>
          </a:p>
          <a:p>
            <a:pPr lvl="1"/>
            <a:r>
              <a:rPr lang="de-DE" sz="1800" noProof="0" dirty="0"/>
              <a:t>Spin</a:t>
            </a:r>
            <a:r>
              <a:rPr lang="de-DE" sz="1800" noProof="0" dirty="0">
                <a:latin typeface="Cambria Math" panose="02040503050406030204" pitchFamily="18" charset="0"/>
                <a:ea typeface="Cambria Math" panose="02040503050406030204" pitchFamily="18" charset="0"/>
              </a:rPr>
              <a:t> </a:t>
            </a:r>
            <a:r>
              <a:rPr lang="de-DE" sz="1800" b="1" i="1" noProof="0" dirty="0">
                <a:latin typeface="Cambria Math" panose="02040503050406030204" pitchFamily="18" charset="0"/>
                <a:ea typeface="Cambria Math" panose="02040503050406030204" pitchFamily="18" charset="0"/>
              </a:rPr>
              <a:t>S</a:t>
            </a:r>
            <a:r>
              <a:rPr lang="de-DE" sz="1800" b="1" noProof="0" dirty="0">
                <a:latin typeface="Cambria Math" panose="02040503050406030204" pitchFamily="18" charset="0"/>
                <a:ea typeface="Cambria Math" panose="02040503050406030204" pitchFamily="18" charset="0"/>
              </a:rPr>
              <a:t> </a:t>
            </a:r>
            <a:r>
              <a:rPr lang="de-DE" sz="1800"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x</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y</a:t>
            </a:r>
            <a:r>
              <a:rPr lang="de-DE" sz="1800" i="1" noProof="0" dirty="0">
                <a:latin typeface="Cambria Math" panose="02040503050406030204" pitchFamily="18" charset="0"/>
                <a:ea typeface="Cambria Math" panose="02040503050406030204" pitchFamily="18" charset="0"/>
              </a:rPr>
              <a:t>, </a:t>
            </a:r>
            <a:r>
              <a:rPr lang="de-DE" sz="1800" i="1" noProof="0" dirty="0" err="1">
                <a:latin typeface="Cambria Math" panose="02040503050406030204" pitchFamily="18" charset="0"/>
                <a:ea typeface="Cambria Math" panose="02040503050406030204" pitchFamily="18" charset="0"/>
              </a:rPr>
              <a:t>S</a:t>
            </a:r>
            <a:r>
              <a:rPr lang="de-DE" sz="1800" i="1" baseline="-25000" noProof="0" dirty="0" err="1">
                <a:latin typeface="Cambria Math" panose="02040503050406030204" pitchFamily="18" charset="0"/>
                <a:ea typeface="Cambria Math" panose="02040503050406030204" pitchFamily="18" charset="0"/>
              </a:rPr>
              <a:t>z</a:t>
            </a:r>
            <a:r>
              <a:rPr lang="de-DE" sz="1800" noProof="0" dirty="0">
                <a:latin typeface="Cambria Math" panose="02040503050406030204" pitchFamily="18" charset="0"/>
                <a:ea typeface="Cambria Math" panose="02040503050406030204" pitchFamily="18" charset="0"/>
              </a:rPr>
              <a:t>) </a:t>
            </a:r>
            <a:r>
              <a:rPr lang="de-DE" sz="1800" noProof="0" dirty="0"/>
              <a:t>im </a:t>
            </a:r>
            <a:r>
              <a:rPr lang="de-DE" sz="1800" noProof="0" dirty="0" err="1"/>
              <a:t>Ortsraum</a:t>
            </a:r>
            <a:endParaRPr lang="de-DE" sz="1800" noProof="0" dirty="0"/>
          </a:p>
          <a:p>
            <a:pPr lvl="1"/>
            <a:r>
              <a:rPr lang="de-DE" sz="1800" noProof="0" dirty="0"/>
              <a:t>Schwacher </a:t>
            </a:r>
            <a:r>
              <a:rPr lang="de-DE" sz="1800" noProof="0" dirty="0" err="1"/>
              <a:t>Isospin</a:t>
            </a:r>
            <a:r>
              <a:rPr lang="de-DE" sz="1800" noProof="0" dirty="0"/>
              <a:t> </a:t>
            </a:r>
            <a:r>
              <a:rPr lang="de-DE" sz="1800" b="1" i="1" noProof="0" dirty="0">
                <a:latin typeface="Cambria Math" panose="02040503050406030204" pitchFamily="18" charset="0"/>
                <a:ea typeface="Cambria Math" panose="02040503050406030204" pitchFamily="18" charset="0"/>
              </a:rPr>
              <a:t>I</a:t>
            </a:r>
            <a:r>
              <a:rPr lang="de-DE" sz="1800" b="1"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1</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2</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a:t>
            </a:r>
            <a:r>
              <a:rPr lang="de-DE" sz="1800" i="1" noProof="0" dirty="0">
                <a:latin typeface="Cambria Math" panose="02040503050406030204" pitchFamily="18" charset="0"/>
                <a:ea typeface="Cambria Math" panose="02040503050406030204" pitchFamily="18" charset="0"/>
              </a:rPr>
              <a:t>I</a:t>
            </a:r>
            <a:r>
              <a:rPr lang="de-DE" sz="1800" baseline="-25000" noProof="0" dirty="0">
                <a:latin typeface="Cambria Math" panose="02040503050406030204" pitchFamily="18" charset="0"/>
                <a:ea typeface="Cambria Math" panose="02040503050406030204" pitchFamily="18" charset="0"/>
              </a:rPr>
              <a:t>3</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a:t>
            </a:r>
            <a:br>
              <a:rPr lang="de-DE" sz="1800" noProof="0" dirty="0"/>
            </a:br>
            <a:r>
              <a:rPr lang="de-DE" sz="1800" noProof="0" dirty="0"/>
              <a:t>im abstrakten schwachen </a:t>
            </a:r>
            <a:r>
              <a:rPr lang="de-DE" sz="1800" noProof="0" dirty="0" err="1"/>
              <a:t>Isospinraum</a:t>
            </a:r>
            <a:endParaRPr lang="de-DE" sz="1100" noProof="0" dirty="0"/>
          </a:p>
          <a:p>
            <a:r>
              <a:rPr lang="de-DE" sz="2000" noProof="0" dirty="0"/>
              <a:t>Messbar bei beiden nur:</a:t>
            </a:r>
          </a:p>
          <a:p>
            <a:pPr lvl="1"/>
            <a:r>
              <a:rPr lang="de-DE" sz="1800" noProof="0" dirty="0"/>
              <a:t>Gesamter Betrag und eine Komponente (meist gewählt: die 3.)</a:t>
            </a:r>
          </a:p>
          <a:p>
            <a:pPr lvl="1"/>
            <a:r>
              <a:rPr lang="de-DE" sz="1800" noProof="0" dirty="0"/>
              <a:t>die beiden anderen Komponenten sind „unscharf“ (Heisenberg)</a:t>
            </a:r>
          </a:p>
          <a:p>
            <a:pPr lvl="0"/>
            <a:r>
              <a:rPr lang="de-DE" sz="2000" noProof="0" dirty="0"/>
              <a:t>Wir sprechen daher nur von schwacher Ladungs</a:t>
            </a:r>
            <a:r>
              <a:rPr lang="de-DE" sz="2000" b="1" noProof="0" dirty="0"/>
              <a:t>zahl</a:t>
            </a:r>
            <a:r>
              <a:rPr lang="de-DE" sz="2000" noProof="0" dirty="0"/>
              <a:t>  </a:t>
            </a:r>
            <a:r>
              <a:rPr lang="de-DE" sz="2000" i="1" noProof="0" dirty="0">
                <a:latin typeface="Cambria Math" panose="02040503050406030204" pitchFamily="18" charset="0"/>
                <a:ea typeface="Cambria Math" panose="02040503050406030204" pitchFamily="18" charset="0"/>
              </a:rPr>
              <a:t>I</a:t>
            </a:r>
            <a:r>
              <a:rPr lang="de-DE" sz="2000" noProof="0" dirty="0">
                <a:latin typeface="Cambria Math" panose="02040503050406030204" pitchFamily="18" charset="0"/>
                <a:ea typeface="Cambria Math" panose="02040503050406030204" pitchFamily="18" charset="0"/>
              </a:rPr>
              <a:t> := </a:t>
            </a:r>
            <a:r>
              <a:rPr lang="de-DE" sz="2000" i="1" noProof="0" dirty="0">
                <a:latin typeface="Cambria Math" panose="02040503050406030204" pitchFamily="18" charset="0"/>
                <a:ea typeface="Cambria Math" panose="02040503050406030204" pitchFamily="18" charset="0"/>
              </a:rPr>
              <a:t>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900" noProof="0" dirty="0"/>
          </a:p>
          <a:p>
            <a:r>
              <a:rPr lang="de-DE" sz="2000" noProof="0" dirty="0"/>
              <a:t>Ordnung in </a:t>
            </a:r>
            <a:r>
              <a:rPr lang="de-DE" sz="2000" noProof="0" dirty="0" err="1"/>
              <a:t>Multipletts</a:t>
            </a:r>
            <a:r>
              <a:rPr lang="de-DE" sz="2000" noProof="0" dirty="0"/>
              <a:t> von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2000" noProof="0" dirty="0">
              <a:latin typeface="Cambria Math" panose="02040503050406030204" pitchFamily="18" charset="0"/>
              <a:ea typeface="Cambria Math" panose="02040503050406030204" pitchFamily="18" charset="0"/>
            </a:endParaRPr>
          </a:p>
          <a:p>
            <a:pPr lvl="1"/>
            <a:endParaRPr lang="de-DE" sz="1800" noProof="0" dirty="0"/>
          </a:p>
        </p:txBody>
      </p:sp>
      <p:graphicFrame>
        <p:nvGraphicFramePr>
          <p:cNvPr id="8" name="Objekt 7"/>
          <p:cNvGraphicFramePr>
            <a:graphicFrameLocks noChangeAspect="1"/>
          </p:cNvGraphicFramePr>
          <p:nvPr>
            <p:extLst>
              <p:ext uri="{D42A27DB-BD31-4B8C-83A1-F6EECF244321}">
                <p14:modId xmlns:p14="http://schemas.microsoft.com/office/powerpoint/2010/main" val="466891938"/>
              </p:ext>
            </p:extLst>
          </p:nvPr>
        </p:nvGraphicFramePr>
        <p:xfrm>
          <a:off x="7023746" y="5476500"/>
          <a:ext cx="918911" cy="900347"/>
        </p:xfrm>
        <a:graphic>
          <a:graphicData uri="http://schemas.openxmlformats.org/presentationml/2006/ole">
            <mc:AlternateContent xmlns:mc="http://schemas.openxmlformats.org/markup-compatibility/2006">
              <mc:Choice xmlns:v="urn:schemas-microsoft-com:vml" Requires="v">
                <p:oleObj spid="_x0000_s4804" name="Formel" r:id="rId3" imgW="1257120" imgH="1231560" progId="Equation.3">
                  <p:embed/>
                </p:oleObj>
              </mc:Choice>
              <mc:Fallback>
                <p:oleObj name="Formel" r:id="rId3" imgW="1257120" imgH="1231560" progId="Equation.3">
                  <p:embed/>
                  <p:pic>
                    <p:nvPicPr>
                      <p:cNvPr id="0" name=""/>
                      <p:cNvPicPr>
                        <a:picLocks noChangeAspect="1" noChangeArrowheads="1"/>
                      </p:cNvPicPr>
                      <p:nvPr/>
                    </p:nvPicPr>
                    <p:blipFill>
                      <a:blip r:embed="rId4"/>
                      <a:srcRect/>
                      <a:stretch>
                        <a:fillRect/>
                      </a:stretch>
                    </p:blipFill>
                    <p:spPr bwMode="auto">
                      <a:xfrm>
                        <a:off x="7023746" y="5476500"/>
                        <a:ext cx="918911" cy="900347"/>
                      </a:xfrm>
                      <a:prstGeom prst="rect">
                        <a:avLst/>
                      </a:prstGeom>
                      <a:noFill/>
                      <a:extLst/>
                    </p:spPr>
                  </p:pic>
                </p:oleObj>
              </mc:Fallback>
            </mc:AlternateContent>
          </a:graphicData>
        </a:graphic>
      </p:graphicFrame>
      <p:graphicFrame>
        <p:nvGraphicFramePr>
          <p:cNvPr id="414724" name="Object 4"/>
          <p:cNvGraphicFramePr>
            <a:graphicFrameLocks noChangeAspect="1"/>
          </p:cNvGraphicFramePr>
          <p:nvPr>
            <p:extLst>
              <p:ext uri="{D42A27DB-BD31-4B8C-83A1-F6EECF244321}">
                <p14:modId xmlns:p14="http://schemas.microsoft.com/office/powerpoint/2010/main" val="3184508879"/>
              </p:ext>
            </p:extLst>
          </p:nvPr>
        </p:nvGraphicFramePr>
        <p:xfrm>
          <a:off x="1769999" y="5521422"/>
          <a:ext cx="4638497" cy="810502"/>
        </p:xfrm>
        <a:graphic>
          <a:graphicData uri="http://schemas.openxmlformats.org/presentationml/2006/ole">
            <mc:AlternateContent xmlns:mc="http://schemas.openxmlformats.org/markup-compatibility/2006">
              <mc:Choice xmlns:v="urn:schemas-microsoft-com:vml" Requires="v">
                <p:oleObj spid="_x0000_s4805" name="Formel" r:id="rId5" imgW="4279680" imgH="863280" progId="Equation.3">
                  <p:embed/>
                </p:oleObj>
              </mc:Choice>
              <mc:Fallback>
                <p:oleObj name="Formel" r:id="rId5" imgW="427968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9999" y="5521422"/>
                        <a:ext cx="4638497" cy="810502"/>
                      </a:xfrm>
                      <a:prstGeom prst="rect">
                        <a:avLst/>
                      </a:prstGeom>
                      <a:noFill/>
                      <a:extLst/>
                    </p:spPr>
                  </p:pic>
                </p:oleObj>
              </mc:Fallback>
            </mc:AlternateContent>
          </a:graphicData>
        </a:graphic>
      </p:graphicFrame>
      <p:pic>
        <p:nvPicPr>
          <p:cNvPr id="414726" name="Picture 6" descr="File:Quantum projection of S onto z for spin half particles.PNG"/>
          <p:cNvPicPr>
            <a:picLocks noChangeAspect="1" noChangeArrowheads="1"/>
          </p:cNvPicPr>
          <p:nvPr/>
        </p:nvPicPr>
        <p:blipFill>
          <a:blip r:embed="rId7" cstate="print"/>
          <a:srcRect/>
          <a:stretch>
            <a:fillRect/>
          </a:stretch>
        </p:blipFill>
        <p:spPr bwMode="auto">
          <a:xfrm>
            <a:off x="7163122" y="1268760"/>
            <a:ext cx="1657350" cy="2305050"/>
          </a:xfrm>
          <a:prstGeom prst="rect">
            <a:avLst/>
          </a:prstGeom>
          <a:noFill/>
        </p:spPr>
      </p:pic>
      <p:sp>
        <p:nvSpPr>
          <p:cNvPr id="12" name="Rechteck 11"/>
          <p:cNvSpPr/>
          <p:nvPr/>
        </p:nvSpPr>
        <p:spPr>
          <a:xfrm>
            <a:off x="5724128" y="3573016"/>
            <a:ext cx="3410229" cy="276999"/>
          </a:xfrm>
          <a:prstGeom prst="rect">
            <a:avLst/>
          </a:prstGeom>
        </p:spPr>
        <p:txBody>
          <a:bodyPr wrap="none">
            <a:spAutoFit/>
          </a:bodyPr>
          <a:lstStyle/>
          <a:p>
            <a:r>
              <a:rPr lang="de-DE" sz="1200">
                <a:hlinkClick r:id="rId8"/>
              </a:rPr>
              <a:t>http://de.wikipedia.org/wiki/Stern-Gerlach-Versuch</a:t>
            </a:r>
            <a:endParaRPr lang="de-DE" sz="1200"/>
          </a:p>
        </p:txBody>
      </p:sp>
    </p:spTree>
    <p:extLst>
      <p:ext uri="{BB962C8B-B14F-4D97-AF65-F5344CB8AC3E}">
        <p14:creationId xmlns:p14="http://schemas.microsoft.com/office/powerpoint/2010/main" val="2261903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p:cTn id="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6">
                                            <p:txEl>
                                              <p:pRg st="4" end="4"/>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 calcmode="lin" valueType="num">
                                      <p:cBhvr>
                                        <p:cTn id="12"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4" dur="500"/>
                                        <p:tgtEl>
                                          <p:spTgt spid="6">
                                            <p:txEl>
                                              <p:pRg st="5" end="5"/>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 calcmode="lin" valueType="num">
                                      <p:cBhvr>
                                        <p:cTn id="17"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19" dur="500"/>
                                        <p:tgtEl>
                                          <p:spTgt spid="6">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 calcmode="lin" valueType="num">
                                      <p:cBhvr>
                                        <p:cTn id="24" dur="500" fill="hold"/>
                                        <p:tgtEl>
                                          <p:spTgt spid="6">
                                            <p:txEl>
                                              <p:pRg st="7" end="7"/>
                                            </p:txEl>
                                          </p:spTgt>
                                        </p:tgtEl>
                                        <p:attrNameLst>
                                          <p:attrName>ppt_w</p:attrName>
                                        </p:attrNameLst>
                                      </p:cBhvr>
                                      <p:tavLst>
                                        <p:tav tm="0">
                                          <p:val>
                                            <p:fltVal val="0"/>
                                          </p:val>
                                        </p:tav>
                                        <p:tav tm="100000">
                                          <p:val>
                                            <p:strVal val="#ppt_w"/>
                                          </p:val>
                                        </p:tav>
                                      </p:tavLst>
                                    </p:anim>
                                    <p:anim calcmode="lin" valueType="num">
                                      <p:cBhvr>
                                        <p:cTn id="25" dur="500" fill="hold"/>
                                        <p:tgtEl>
                                          <p:spTgt spid="6">
                                            <p:txEl>
                                              <p:pRg st="7" end="7"/>
                                            </p:txEl>
                                          </p:spTgt>
                                        </p:tgtEl>
                                        <p:attrNameLst>
                                          <p:attrName>ppt_h</p:attrName>
                                        </p:attrNameLst>
                                      </p:cBhvr>
                                      <p:tavLst>
                                        <p:tav tm="0">
                                          <p:val>
                                            <p:fltVal val="0"/>
                                          </p:val>
                                        </p:tav>
                                        <p:tav tm="100000">
                                          <p:val>
                                            <p:strVal val="#ppt_h"/>
                                          </p:val>
                                        </p:tav>
                                      </p:tavLst>
                                    </p:anim>
                                    <p:animEffect transition="in" filter="fade">
                                      <p:cBhvr>
                                        <p:cTn id="26" dur="500"/>
                                        <p:tgtEl>
                                          <p:spTgt spid="6">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par>
                                <p:cTn id="32" presetID="3" presetClass="entr" presetSubtype="10" fill="hold" nodeType="withEffect">
                                  <p:stCondLst>
                                    <p:cond delay="0"/>
                                  </p:stCondLst>
                                  <p:childTnLst>
                                    <p:set>
                                      <p:cBhvr>
                                        <p:cTn id="33" dur="1" fill="hold">
                                          <p:stCondLst>
                                            <p:cond delay="0"/>
                                          </p:stCondLst>
                                        </p:cTn>
                                        <p:tgtEl>
                                          <p:spTgt spid="414724"/>
                                        </p:tgtEl>
                                        <p:attrNameLst>
                                          <p:attrName>style.visibility</p:attrName>
                                        </p:attrNameLst>
                                      </p:cBhvr>
                                      <p:to>
                                        <p:strVal val="visible"/>
                                      </p:to>
                                    </p:set>
                                    <p:animEffect transition="in" filter="blinds(horizontal)">
                                      <p:cBhvr>
                                        <p:cTn id="34" dur="500"/>
                                        <p:tgtEl>
                                          <p:spTgt spid="414724"/>
                                        </p:tgtEl>
                                      </p:cBhvr>
                                    </p:animEffect>
                                  </p:childTnLst>
                                </p:cTn>
                              </p:par>
                              <p:par>
                                <p:cTn id="35" presetID="3" presetClass="entr" presetSubtype="1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blinds(horizontal)">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80A3D8-F493-4859-B55F-27C24CED5CBF}"/>
              </a:ext>
            </a:extLst>
          </p:cNvPr>
          <p:cNvSpPr>
            <a:spLocks noGrp="1"/>
          </p:cNvSpPr>
          <p:nvPr>
            <p:ph type="title"/>
          </p:nvPr>
        </p:nvSpPr>
        <p:spPr/>
        <p:txBody>
          <a:bodyPr/>
          <a:lstStyle/>
          <a:p>
            <a:r>
              <a:rPr lang="de-DE" dirty="0"/>
              <a:t>Virtuelle Teilchen</a:t>
            </a:r>
          </a:p>
        </p:txBody>
      </p:sp>
      <p:sp>
        <p:nvSpPr>
          <p:cNvPr id="12" name="Foliennummernplatzhalter 11">
            <a:extLst>
              <a:ext uri="{FF2B5EF4-FFF2-40B4-BE49-F238E27FC236}">
                <a16:creationId xmlns:a16="http://schemas.microsoft.com/office/drawing/2014/main" id="{E0C91186-7696-449F-AC36-2855FC4F3F08}"/>
              </a:ext>
            </a:extLst>
          </p:cNvPr>
          <p:cNvSpPr>
            <a:spLocks noGrp="1"/>
          </p:cNvSpPr>
          <p:nvPr>
            <p:ph type="sldNum" sz="quarter" idx="12"/>
          </p:nvPr>
        </p:nvSpPr>
        <p:spPr/>
        <p:txBody>
          <a:bodyPr/>
          <a:lstStyle/>
          <a:p>
            <a:fld id="{13EBA283-81CD-428D-9703-4AE41BDC50AA}" type="slidenum">
              <a:rPr lang="de-DE" smtClean="0"/>
              <a:pPr/>
              <a:t>106</a:t>
            </a:fld>
            <a:endParaRPr lang="de-DE" dirty="0"/>
          </a:p>
        </p:txBody>
      </p:sp>
      <p:sp>
        <p:nvSpPr>
          <p:cNvPr id="8" name="Datumsplatzhalter 7">
            <a:extLst>
              <a:ext uri="{FF2B5EF4-FFF2-40B4-BE49-F238E27FC236}">
                <a16:creationId xmlns:a16="http://schemas.microsoft.com/office/drawing/2014/main" id="{B6656BBD-E9A1-4308-8ACB-0E48E177D02C}"/>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D29C947D-4B7F-4E0B-91CC-4C1B4354F7E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035BB479-9A34-4584-B03E-458FCCF685A2}"/>
                  </a:ext>
                </a:extLst>
              </p:cNvPr>
              <p:cNvSpPr>
                <a:spLocks noGrp="1"/>
              </p:cNvSpPr>
              <p:nvPr>
                <p:ph sz="quarter" idx="13"/>
              </p:nvPr>
            </p:nvSpPr>
            <p:spPr/>
            <p:txBody>
              <a:bodyPr/>
              <a:lstStyle/>
              <a:p>
                <a:r>
                  <a:rPr lang="de-DE" sz="2000" dirty="0"/>
                  <a:t>Für reelle Teilchen muss </a:t>
                </a:r>
                <a:br>
                  <a:rPr lang="de-DE" sz="2000" dirty="0"/>
                </a:br>
                <a:r>
                  <a:rPr lang="de-DE" sz="2000" dirty="0"/>
                  <a:t>die Energie-Impuls </a:t>
                </a:r>
                <a:br>
                  <a:rPr lang="de-DE" sz="2000" dirty="0"/>
                </a:br>
                <a:r>
                  <a:rPr lang="de-DE" sz="2000" dirty="0"/>
                  <a:t>Beziehung gelten: </a:t>
                </a:r>
              </a:p>
              <a:p>
                <a:pPr marL="0" indent="0">
                  <a:buNone/>
                </a:pPr>
                <a14:m>
                  <m:oMathPara xmlns:m="http://schemas.openxmlformats.org/officeDocument/2006/math">
                    <m:oMathParaPr>
                      <m:jc m:val="left"/>
                    </m:oMathParaPr>
                    <m:oMath xmlns:m="http://schemas.openxmlformats.org/officeDocument/2006/math">
                      <m:r>
                        <a:rPr lang="de-DE" sz="2000" b="0" i="1" smtClean="0">
                          <a:latin typeface="Cambria Math" panose="02040503050406030204" pitchFamily="18" charset="0"/>
                        </a:rPr>
                        <m:t>𝐸</m:t>
                      </m:r>
                      <m:r>
                        <a:rPr lang="de-DE" sz="2000" b="0" i="1" smtClean="0">
                          <a:latin typeface="Cambria Math" panose="02040503050406030204" pitchFamily="18" charset="0"/>
                        </a:rPr>
                        <m:t>=</m:t>
                      </m:r>
                      <m:rad>
                        <m:radPr>
                          <m:degHide m:val="on"/>
                          <m:ctrlPr>
                            <a:rPr lang="de-DE" sz="2000" b="0" i="1" smtClean="0">
                              <a:latin typeface="Cambria Math" panose="02040503050406030204" pitchFamily="18" charset="0"/>
                            </a:rPr>
                          </m:ctrlPr>
                        </m:radPr>
                        <m:deg/>
                        <m:e>
                          <m:sSup>
                            <m:sSupPr>
                              <m:ctrlPr>
                                <a:rPr lang="de-DE" sz="2000" b="0" i="1" smtClean="0">
                                  <a:latin typeface="Cambria Math" panose="02040503050406030204" pitchFamily="18" charset="0"/>
                                </a:rPr>
                              </m:ctrlPr>
                            </m:sSupPr>
                            <m:e>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𝑚</m:t>
                                  </m:r>
                                </m:e>
                                <m:sup>
                                  <m:r>
                                    <a:rPr lang="de-DE" sz="2000" b="0" i="1" smtClean="0">
                                      <a:latin typeface="Cambria Math" panose="02040503050406030204" pitchFamily="18" charset="0"/>
                                    </a:rPr>
                                    <m:t>2</m:t>
                                  </m:r>
                                </m:sup>
                              </m:sSup>
                              <m:r>
                                <m:rPr>
                                  <m:sty m:val="p"/>
                                </m:rPr>
                                <a:rPr lang="en-US" sz="2000" b="0" i="0" smtClean="0">
                                  <a:latin typeface="Cambria Math" panose="02040503050406030204" pitchFamily="18" charset="0"/>
                                </a:rPr>
                                <m:t>c</m:t>
                              </m:r>
                            </m:e>
                            <m:sup>
                              <m:r>
                                <a:rPr lang="en-US" sz="2000" b="0" i="1" smtClean="0">
                                  <a:latin typeface="Cambria Math" panose="02040503050406030204" pitchFamily="18" charset="0"/>
                                </a:rPr>
                                <m:t>4</m:t>
                              </m:r>
                            </m:sup>
                          </m:sSup>
                          <m:r>
                            <a:rPr lang="de-DE" sz="2000" b="0" i="1" smtClean="0">
                              <a:latin typeface="Cambria Math" panose="02040503050406030204" pitchFamily="18" charset="0"/>
                            </a:rPr>
                            <m:t> +</m:t>
                          </m:r>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𝑝</m:t>
                              </m:r>
                            </m:e>
                            <m:sup>
                              <m:r>
                                <a:rPr lang="de-DE" sz="2000" b="0" i="1" smtClean="0">
                                  <a:latin typeface="Cambria Math" panose="02040503050406030204" pitchFamily="18" charset="0"/>
                                </a:rPr>
                                <m:t>2</m:t>
                              </m:r>
                            </m:sup>
                          </m:sSup>
                          <m:sSup>
                            <m:sSupPr>
                              <m:ctrlPr>
                                <a:rPr lang="de-DE" sz="2000" b="0" i="1" smtClean="0">
                                  <a:latin typeface="Cambria Math" panose="02040503050406030204" pitchFamily="18" charset="0"/>
                                </a:rPr>
                              </m:ctrlPr>
                            </m:sSupPr>
                            <m:e>
                              <m:r>
                                <m:rPr>
                                  <m:sty m:val="p"/>
                                </m:rPr>
                                <a:rPr lang="de-DE" sz="2000" b="0" i="0" smtClean="0">
                                  <a:latin typeface="Cambria Math" panose="02040503050406030204" pitchFamily="18" charset="0"/>
                                </a:rPr>
                                <m:t>c</m:t>
                              </m:r>
                            </m:e>
                            <m:sup>
                              <m:r>
                                <a:rPr lang="de-DE" sz="2000" b="0" i="1" smtClean="0">
                                  <a:latin typeface="Cambria Math" panose="02040503050406030204" pitchFamily="18" charset="0"/>
                                </a:rPr>
                                <m:t>2</m:t>
                              </m:r>
                            </m:sup>
                          </m:sSup>
                        </m:e>
                      </m:rad>
                    </m:oMath>
                  </m:oMathPara>
                </a14:m>
                <a:endParaRPr lang="de-DE" sz="2000" dirty="0"/>
              </a:p>
              <a:p>
                <a:r>
                  <a:rPr lang="de-DE" sz="2000" dirty="0"/>
                  <a:t>Für virtuelle Teilchen </a:t>
                </a:r>
                <a:br>
                  <a:rPr lang="de-DE" sz="2000" dirty="0"/>
                </a:br>
                <a:r>
                  <a:rPr lang="de-DE" sz="2000" dirty="0"/>
                  <a:t>ist dies nicht der Fall</a:t>
                </a:r>
              </a:p>
              <a:p>
                <a:r>
                  <a:rPr lang="de-DE" sz="2000" dirty="0"/>
                  <a:t>Je weiter ein virtuelles </a:t>
                </a:r>
                <a:br>
                  <a:rPr lang="de-DE" sz="2000" dirty="0"/>
                </a:br>
                <a:r>
                  <a:rPr lang="de-DE" sz="2000" dirty="0"/>
                  <a:t>Teilchen von der Energie </a:t>
                </a:r>
                <a:br>
                  <a:rPr lang="de-DE" sz="2000" dirty="0"/>
                </a:br>
                <a:r>
                  <a:rPr lang="de-DE" sz="2000" dirty="0"/>
                  <a:t>Impuls Beziehung entfernt ist, </a:t>
                </a:r>
                <a:br>
                  <a:rPr lang="de-DE" sz="2000" dirty="0"/>
                </a:br>
                <a:r>
                  <a:rPr lang="de-DE" sz="2000" dirty="0"/>
                  <a:t>desto unwahrscheinlicher </a:t>
                </a:r>
                <a:br>
                  <a:rPr lang="de-DE" sz="2000" dirty="0"/>
                </a:br>
                <a:r>
                  <a:rPr lang="de-DE" sz="2000" dirty="0"/>
                  <a:t>wird der Prozess </a:t>
                </a:r>
              </a:p>
            </p:txBody>
          </p:sp>
        </mc:Choice>
        <mc:Fallback xmlns="">
          <p:sp>
            <p:nvSpPr>
              <p:cNvPr id="6" name="Textplatzhalter 5">
                <a:extLst>
                  <a:ext uri="{FF2B5EF4-FFF2-40B4-BE49-F238E27FC236}">
                    <a16:creationId xmlns:a16="http://schemas.microsoft.com/office/drawing/2014/main" id="{035BB479-9A34-4584-B03E-458FCCF685A2}"/>
                  </a:ext>
                </a:extLst>
              </p:cNvPr>
              <p:cNvSpPr>
                <a:spLocks noGrp="1" noRot="1" noChangeAspect="1" noMove="1" noResize="1" noEditPoints="1" noAdjustHandles="1" noChangeArrowheads="1" noChangeShapeType="1" noTextEdit="1"/>
              </p:cNvSpPr>
              <p:nvPr>
                <p:ph sz="quarter" idx="13"/>
              </p:nvPr>
            </p:nvSpPr>
            <p:spPr>
              <a:blipFill>
                <a:blip r:embed="rId2"/>
                <a:stretch>
                  <a:fillRect l="-715" t="-1478"/>
                </a:stretch>
              </a:blipFill>
            </p:spPr>
            <p:txBody>
              <a:bodyPr/>
              <a:lstStyle/>
              <a:p>
                <a:r>
                  <a:rPr lang="de-DE">
                    <a:noFill/>
                  </a:rPr>
                  <a:t> </a:t>
                </a:r>
              </a:p>
            </p:txBody>
          </p:sp>
        </mc:Fallback>
      </mc:AlternateContent>
      <p:cxnSp>
        <p:nvCxnSpPr>
          <p:cNvPr id="9" name="Gerade Verbindung mit Pfeil 8">
            <a:extLst>
              <a:ext uri="{FF2B5EF4-FFF2-40B4-BE49-F238E27FC236}">
                <a16:creationId xmlns:a16="http://schemas.microsoft.com/office/drawing/2014/main" id="{1B9F307F-B64C-4E33-8C93-455674D6EB76}"/>
              </a:ext>
            </a:extLst>
          </p:cNvPr>
          <p:cNvCxnSpPr>
            <a:cxnSpLocks/>
          </p:cNvCxnSpPr>
          <p:nvPr/>
        </p:nvCxnSpPr>
        <p:spPr>
          <a:xfrm>
            <a:off x="4734930" y="5877272"/>
            <a:ext cx="3968985" cy="0"/>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id="{7D722B93-068C-494E-805C-BB28E8AF0C0A}"/>
              </a:ext>
            </a:extLst>
          </p:cNvPr>
          <p:cNvCxnSpPr>
            <a:cxnSpLocks/>
          </p:cNvCxnSpPr>
          <p:nvPr/>
        </p:nvCxnSpPr>
        <p:spPr>
          <a:xfrm flipV="1">
            <a:off x="4734929" y="2060848"/>
            <a:ext cx="6165" cy="3816424"/>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id="{1A801E7D-0C16-47BE-AC70-6E6687E6D390}"/>
              </a:ext>
            </a:extLst>
          </p:cNvPr>
          <p:cNvSpPr txBox="1"/>
          <p:nvPr/>
        </p:nvSpPr>
        <p:spPr>
          <a:xfrm>
            <a:off x="8439999" y="5915412"/>
            <a:ext cx="298480"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p</a:t>
            </a:r>
            <a:endParaRPr lang="de-DE" sz="1600" dirty="0">
              <a:solidFill>
                <a:srgbClr val="002060"/>
              </a:solidFill>
              <a:latin typeface="Arial" panose="020B0604020202020204" pitchFamily="34" charset="0"/>
              <a:cs typeface="Arial" panose="020B0604020202020204" pitchFamily="34" charset="0"/>
            </a:endParaRPr>
          </a:p>
        </p:txBody>
      </p:sp>
      <p:sp>
        <p:nvSpPr>
          <p:cNvPr id="14" name="Textfeld 13">
            <a:extLst>
              <a:ext uri="{FF2B5EF4-FFF2-40B4-BE49-F238E27FC236}">
                <a16:creationId xmlns:a16="http://schemas.microsoft.com/office/drawing/2014/main" id="{834D8B6B-BD64-4A41-9F7E-4F8514352CA5}"/>
              </a:ext>
            </a:extLst>
          </p:cNvPr>
          <p:cNvSpPr txBox="1"/>
          <p:nvPr/>
        </p:nvSpPr>
        <p:spPr>
          <a:xfrm>
            <a:off x="4396728" y="1985902"/>
            <a:ext cx="246957" cy="313932"/>
          </a:xfrm>
          <a:prstGeom prst="rect">
            <a:avLst/>
          </a:prstGeom>
          <a:noFill/>
        </p:spPr>
        <p:txBody>
          <a:bodyPr wrap="squar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E</a:t>
            </a:r>
            <a:endParaRPr lang="de-DE" sz="1600" dirty="0">
              <a:solidFill>
                <a:srgbClr val="002060"/>
              </a:solidFill>
              <a:latin typeface="Arial" panose="020B0604020202020204" pitchFamily="34" charset="0"/>
              <a:cs typeface="Arial" panose="020B0604020202020204" pitchFamily="34" charset="0"/>
            </a:endParaRPr>
          </a:p>
        </p:txBody>
      </p:sp>
      <p:sp>
        <p:nvSpPr>
          <p:cNvPr id="17" name="Freihandform: Form 16">
            <a:extLst>
              <a:ext uri="{FF2B5EF4-FFF2-40B4-BE49-F238E27FC236}">
                <a16:creationId xmlns:a16="http://schemas.microsoft.com/office/drawing/2014/main" id="{7E65B6B5-B47F-467F-8A25-A190A8031094}"/>
              </a:ext>
            </a:extLst>
          </p:cNvPr>
          <p:cNvSpPr/>
          <p:nvPr/>
        </p:nvSpPr>
        <p:spPr>
          <a:xfrm>
            <a:off x="4745559" y="4512894"/>
            <a:ext cx="1190127" cy="733843"/>
          </a:xfrm>
          <a:custGeom>
            <a:avLst/>
            <a:gdLst>
              <a:gd name="connsiteX0" fmla="*/ 0 w 1213805"/>
              <a:gd name="connsiteY0" fmla="*/ 744468 h 744612"/>
              <a:gd name="connsiteX1" fmla="*/ 436970 w 1213805"/>
              <a:gd name="connsiteY1" fmla="*/ 687823 h 744612"/>
              <a:gd name="connsiteX2" fmla="*/ 809203 w 1213805"/>
              <a:gd name="connsiteY2" fmla="*/ 396510 h 744612"/>
              <a:gd name="connsiteX3" fmla="*/ 1213805 w 1213805"/>
              <a:gd name="connsiteY3" fmla="*/ 0 h 744612"/>
              <a:gd name="connsiteX4" fmla="*/ 1213805 w 1213805"/>
              <a:gd name="connsiteY4" fmla="*/ 0 h 74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805" h="744612">
                <a:moveTo>
                  <a:pt x="0" y="744468"/>
                </a:moveTo>
                <a:cubicBezTo>
                  <a:pt x="151051" y="745142"/>
                  <a:pt x="302103" y="745816"/>
                  <a:pt x="436970" y="687823"/>
                </a:cubicBezTo>
                <a:cubicBezTo>
                  <a:pt x="571837" y="629830"/>
                  <a:pt x="679731" y="511147"/>
                  <a:pt x="809203" y="396510"/>
                </a:cubicBezTo>
                <a:cubicBezTo>
                  <a:pt x="938675" y="281873"/>
                  <a:pt x="1213805" y="0"/>
                  <a:pt x="1213805" y="0"/>
                </a:cubicBezTo>
                <a:lnTo>
                  <a:pt x="1213805" y="0"/>
                </a:lnTo>
              </a:path>
            </a:pathLst>
          </a:custGeom>
          <a:noFill/>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8">
            <a:extLst>
              <a:ext uri="{FF2B5EF4-FFF2-40B4-BE49-F238E27FC236}">
                <a16:creationId xmlns:a16="http://schemas.microsoft.com/office/drawing/2014/main" id="{CC164042-4DC8-43A0-87B4-D6DCED8577E4}"/>
              </a:ext>
            </a:extLst>
          </p:cNvPr>
          <p:cNvCxnSpPr>
            <a:stCxn id="17" idx="3"/>
          </p:cNvCxnSpPr>
          <p:nvPr/>
        </p:nvCxnSpPr>
        <p:spPr>
          <a:xfrm flipV="1">
            <a:off x="5935686" y="2784703"/>
            <a:ext cx="1656184" cy="1728191"/>
          </a:xfrm>
          <a:prstGeom prst="line">
            <a:avLst/>
          </a:prstGeom>
          <a:ln w="127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6DD573C3-70E0-4490-912A-C92652655A76}"/>
              </a:ext>
            </a:extLst>
          </p:cNvPr>
          <p:cNvCxnSpPr>
            <a:cxnSpLocks/>
          </p:cNvCxnSpPr>
          <p:nvPr/>
        </p:nvCxnSpPr>
        <p:spPr>
          <a:xfrm flipV="1">
            <a:off x="4734928" y="2780928"/>
            <a:ext cx="2861408" cy="3096344"/>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id="{D070A3FF-793F-4848-8FB5-3C4E379873D7}"/>
              </a:ext>
            </a:extLst>
          </p:cNvPr>
          <p:cNvSpPr txBox="1"/>
          <p:nvPr/>
        </p:nvSpPr>
        <p:spPr>
          <a:xfrm>
            <a:off x="4047447" y="5005414"/>
            <a:ext cx="708848" cy="424732"/>
          </a:xfrm>
          <a:prstGeom prst="rect">
            <a:avLst/>
          </a:prstGeom>
          <a:noFill/>
        </p:spPr>
        <p:txBody>
          <a:bodyPr wrap="none" rtlCol="0">
            <a:spAutoFit/>
          </a:bodyPr>
          <a:lstStyle/>
          <a:p>
            <a:pPr>
              <a:lnSpc>
                <a:spcPct val="90000"/>
              </a:lnSpc>
              <a:spcBef>
                <a:spcPts val="1000"/>
              </a:spcBef>
              <a:buClr>
                <a:srgbClr val="CCCC00"/>
              </a:buClr>
              <a:buSzPct val="90000"/>
            </a:pPr>
            <a:r>
              <a:rPr lang="en-US" sz="2400" i="1" dirty="0">
                <a:solidFill>
                  <a:srgbClr val="CDC301"/>
                </a:solidFill>
                <a:latin typeface="Arial" panose="020B0604020202020204" pitchFamily="34" charset="0"/>
                <a:cs typeface="Arial" panose="020B0604020202020204" pitchFamily="34" charset="0"/>
              </a:rPr>
              <a:t>m</a:t>
            </a:r>
            <a:r>
              <a:rPr lang="en-US" sz="2400" dirty="0">
                <a:solidFill>
                  <a:srgbClr val="CDC301"/>
                </a:solidFill>
                <a:latin typeface="Arial" panose="020B0604020202020204" pitchFamily="34" charset="0"/>
                <a:cs typeface="Arial" panose="020B0604020202020204" pitchFamily="34" charset="0"/>
              </a:rPr>
              <a:t>c</a:t>
            </a:r>
            <a:r>
              <a:rPr lang="en-US" sz="2400" baseline="30000" dirty="0">
                <a:solidFill>
                  <a:srgbClr val="CDC301"/>
                </a:solidFill>
                <a:latin typeface="Arial" panose="020B0604020202020204" pitchFamily="34" charset="0"/>
                <a:cs typeface="Arial" panose="020B0604020202020204" pitchFamily="34" charset="0"/>
              </a:rPr>
              <a:t>2</a:t>
            </a:r>
            <a:endParaRPr lang="de-DE" sz="2400" baseline="30000" dirty="0">
              <a:solidFill>
                <a:srgbClr val="CDC301"/>
              </a:solidFill>
              <a:latin typeface="Arial" panose="020B0604020202020204" pitchFamily="34" charset="0"/>
              <a:cs typeface="Arial" panose="020B0604020202020204" pitchFamily="34" charset="0"/>
            </a:endParaRPr>
          </a:p>
        </p:txBody>
      </p:sp>
      <p:sp>
        <p:nvSpPr>
          <p:cNvPr id="24" name="Textfeld 23">
            <a:extLst>
              <a:ext uri="{FF2B5EF4-FFF2-40B4-BE49-F238E27FC236}">
                <a16:creationId xmlns:a16="http://schemas.microsoft.com/office/drawing/2014/main" id="{3BCA165B-59E5-49D3-BED6-6A0EDC95E1D7}"/>
              </a:ext>
            </a:extLst>
          </p:cNvPr>
          <p:cNvSpPr txBox="1"/>
          <p:nvPr/>
        </p:nvSpPr>
        <p:spPr>
          <a:xfrm>
            <a:off x="6411569" y="4574156"/>
            <a:ext cx="2012859"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Masselose Teilchen</a:t>
            </a:r>
          </a:p>
        </p:txBody>
      </p:sp>
      <p:cxnSp>
        <p:nvCxnSpPr>
          <p:cNvPr id="26" name="Gerade Verbindung mit Pfeil 25">
            <a:extLst>
              <a:ext uri="{FF2B5EF4-FFF2-40B4-BE49-F238E27FC236}">
                <a16:creationId xmlns:a16="http://schemas.microsoft.com/office/drawing/2014/main" id="{F7BB481E-E98C-499A-872C-0528A614F15F}"/>
              </a:ext>
            </a:extLst>
          </p:cNvPr>
          <p:cNvCxnSpPr>
            <a:cxnSpLocks/>
          </p:cNvCxnSpPr>
          <p:nvPr/>
        </p:nvCxnSpPr>
        <p:spPr>
          <a:xfrm flipH="1">
            <a:off x="5666532" y="4855281"/>
            <a:ext cx="726280" cy="75782"/>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id="{4B3DF2CD-E0DD-41B6-AA05-53C527AD8DFE}"/>
              </a:ext>
            </a:extLst>
          </p:cNvPr>
          <p:cNvSpPr/>
          <p:nvPr/>
        </p:nvSpPr>
        <p:spPr>
          <a:xfrm>
            <a:off x="4689890" y="5661277"/>
            <a:ext cx="177930" cy="78451"/>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a16="http://schemas.microsoft.com/office/drawing/2014/main" id="{B7E691AC-E1DC-4FEC-A267-A766868DA704}"/>
              </a:ext>
            </a:extLst>
          </p:cNvPr>
          <p:cNvCxnSpPr>
            <a:cxnSpLocks/>
          </p:cNvCxnSpPr>
          <p:nvPr/>
        </p:nvCxnSpPr>
        <p:spPr>
          <a:xfrm flipV="1">
            <a:off x="3959101" y="5739731"/>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id="{11CC5DB3-98B8-498F-8CAE-38D52296AB03}"/>
              </a:ext>
            </a:extLst>
          </p:cNvPr>
          <p:cNvSpPr txBox="1"/>
          <p:nvPr/>
        </p:nvSpPr>
        <p:spPr>
          <a:xfrm>
            <a:off x="1576211" y="5564248"/>
            <a:ext cx="2089033" cy="535531"/>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W Botenteilchen der </a:t>
            </a:r>
            <a:br>
              <a:rPr lang="de-DE" sz="2400" baseline="-25000" dirty="0">
                <a:solidFill>
                  <a:srgbClr val="CDC301"/>
                </a:solidFill>
                <a:latin typeface="Arial" panose="020B0604020202020204" pitchFamily="34" charset="0"/>
                <a:cs typeface="Arial" panose="020B0604020202020204" pitchFamily="34" charset="0"/>
              </a:rPr>
            </a:br>
            <a:r>
              <a:rPr lang="de-DE" sz="2400" i="1" baseline="-25000" dirty="0">
                <a:solidFill>
                  <a:srgbClr val="CDC301"/>
                </a:solidFill>
                <a:latin typeface="Symbol" panose="05050102010706020507" pitchFamily="18" charset="2"/>
                <a:cs typeface="Arial" panose="020B0604020202020204" pitchFamily="34" charset="0"/>
              </a:rPr>
              <a:t>b-</a:t>
            </a:r>
            <a:r>
              <a:rPr lang="de-DE" sz="2400" baseline="-25000" dirty="0">
                <a:solidFill>
                  <a:srgbClr val="CDC301"/>
                </a:solidFill>
                <a:latin typeface="Arial" panose="020B0604020202020204" pitchFamily="34" charset="0"/>
                <a:cs typeface="Arial" panose="020B0604020202020204" pitchFamily="34" charset="0"/>
              </a:rPr>
              <a:t>Umwandlung</a:t>
            </a:r>
          </a:p>
        </p:txBody>
      </p:sp>
    </p:spTree>
    <p:extLst>
      <p:ext uri="{BB962C8B-B14F-4D97-AF65-F5344CB8AC3E}">
        <p14:creationId xmlns:p14="http://schemas.microsoft.com/office/powerpoint/2010/main" val="3723967403"/>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7858D2-7D3E-45E7-BD9B-ACFB40A67FB8}"/>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a16="http://schemas.microsoft.com/office/drawing/2014/main" id="{3117F677-4063-4F4A-8E0A-C1CD32CF04A7}"/>
              </a:ext>
            </a:extLst>
          </p:cNvPr>
          <p:cNvSpPr>
            <a:spLocks noGrp="1"/>
          </p:cNvSpPr>
          <p:nvPr>
            <p:ph type="sldNum" sz="quarter" idx="12"/>
          </p:nvPr>
        </p:nvSpPr>
        <p:spPr/>
        <p:txBody>
          <a:bodyPr/>
          <a:lstStyle/>
          <a:p>
            <a:fld id="{13EBA283-81CD-428D-9703-4AE41BDC50AA}" type="slidenum">
              <a:rPr lang="de-DE" smtClean="0"/>
              <a:pPr/>
              <a:t>107</a:t>
            </a:fld>
            <a:endParaRPr lang="de-DE" dirty="0"/>
          </a:p>
        </p:txBody>
      </p:sp>
      <p:sp>
        <p:nvSpPr>
          <p:cNvPr id="4" name="Datumsplatzhalter 3">
            <a:extLst>
              <a:ext uri="{FF2B5EF4-FFF2-40B4-BE49-F238E27FC236}">
                <a16:creationId xmlns:a16="http://schemas.microsoft.com/office/drawing/2014/main" id="{FACAE934-43AA-47C7-BAF7-33A521B10C35}"/>
              </a:ext>
            </a:extLst>
          </p:cNvPr>
          <p:cNvSpPr>
            <a:spLocks noGrp="1"/>
          </p:cNvSpPr>
          <p:nvPr>
            <p:ph type="dt" sz="half" idx="10"/>
          </p:nvPr>
        </p:nvSpPr>
        <p:spPr/>
        <p:txBody>
          <a:bodyPr/>
          <a:lstStyle/>
          <a:p>
            <a:pPr algn="l"/>
            <a:r>
              <a:rPr lang="de-DE"/>
              <a:t>14.05.2018</a:t>
            </a:r>
            <a:endParaRPr lang="de-DE" dirty="0"/>
          </a:p>
        </p:txBody>
      </p:sp>
      <p:sp>
        <p:nvSpPr>
          <p:cNvPr id="5" name="Fußzeilenplatzhalter 4">
            <a:extLst>
              <a:ext uri="{FF2B5EF4-FFF2-40B4-BE49-F238E27FC236}">
                <a16:creationId xmlns:a16="http://schemas.microsoft.com/office/drawing/2014/main" id="{28E02B57-D7D5-4E6A-9534-DD84849E50DE}"/>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6" name="Inhaltsplatzhalter 5">
            <a:extLst>
              <a:ext uri="{FF2B5EF4-FFF2-40B4-BE49-F238E27FC236}">
                <a16:creationId xmlns:a16="http://schemas.microsoft.com/office/drawing/2014/main" id="{B01ABC58-04A0-4F19-999E-F7739D3A06B7}"/>
              </a:ext>
            </a:extLst>
          </p:cNvPr>
          <p:cNvSpPr>
            <a:spLocks noGrp="1"/>
          </p:cNvSpPr>
          <p:nvPr>
            <p:ph sz="quarter" idx="13"/>
          </p:nvPr>
        </p:nvSpPr>
        <p:spPr/>
        <p:txBody>
          <a:bodyPr/>
          <a:lstStyle/>
          <a:p>
            <a:r>
              <a:rPr lang="de-DE" dirty="0"/>
              <a:t>Analogie: Erzwungene Schwingung vs. Teilchenphysik</a:t>
            </a:r>
          </a:p>
          <a:p>
            <a:endParaRPr lang="de-DE" dirty="0"/>
          </a:p>
          <a:p>
            <a:endParaRPr lang="de-DE" dirty="0"/>
          </a:p>
          <a:p>
            <a:endParaRPr lang="de-DE" dirty="0"/>
          </a:p>
          <a:p>
            <a:endParaRPr lang="de-DE" dirty="0"/>
          </a:p>
          <a:p>
            <a:endParaRPr lang="de-DE" dirty="0"/>
          </a:p>
          <a:p>
            <a:r>
              <a:rPr lang="de-DE" sz="2000" dirty="0"/>
              <a:t>„Erzwungene“ Ruheenergie des W Teilchens</a:t>
            </a:r>
            <a:br>
              <a:rPr lang="de-DE" sz="2000" dirty="0"/>
            </a:br>
            <a:r>
              <a:rPr lang="de-DE" sz="2000" dirty="0"/>
              <a:t> in der Beta Umwandlung ist weit weg </a:t>
            </a:r>
            <a:br>
              <a:rPr lang="de-DE" sz="2000" dirty="0"/>
            </a:br>
            <a:r>
              <a:rPr lang="de-DE" sz="2000" dirty="0"/>
              <a:t>von seiner „nominellen Ruheenergie“ </a:t>
            </a:r>
            <a:br>
              <a:rPr lang="de-DE" sz="2000" dirty="0"/>
            </a:br>
            <a:r>
              <a:rPr lang="de-DE" sz="2000" dirty="0"/>
              <a:t>(Resonanz) </a:t>
            </a:r>
          </a:p>
        </p:txBody>
      </p:sp>
      <mc:AlternateContent xmlns:mc="http://schemas.openxmlformats.org/markup-compatibility/2006" xmlns:a14="http://schemas.microsoft.com/office/drawing/2010/main">
        <mc:Choice Requires="a14">
          <p:sp>
            <p:nvSpPr>
              <p:cNvPr id="7" name="Rechteck 6">
                <a:extLst>
                  <a:ext uri="{FF2B5EF4-FFF2-40B4-BE49-F238E27FC236}">
                    <a16:creationId xmlns:a16="http://schemas.microsoft.com/office/drawing/2014/main" id="{7E121EC8-CDF7-48B8-BD16-99FBFD8BBE8F}"/>
                  </a:ext>
                </a:extLst>
              </p:cNvPr>
              <p:cNvSpPr/>
              <p:nvPr/>
            </p:nvSpPr>
            <p:spPr>
              <a:xfrm>
                <a:off x="1694481" y="2618152"/>
                <a:ext cx="2266967" cy="677430"/>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en-US" sz="2400" i="1">
                                <a:latin typeface="Cambria Math" panose="02040503050406030204" pitchFamily="18" charset="0"/>
                                <a:ea typeface="Cambria Math" panose="02040503050406030204" pitchFamily="18" charset="0"/>
                              </a:rPr>
                              <m:t>𝜔</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 </m:t>
                        </m:r>
                        <m:sSubSup>
                          <m:sSubSupPr>
                            <m:ctrlPr>
                              <a:rPr lang="de-DE" sz="2400" b="0" i="1" smtClean="0">
                                <a:latin typeface="Cambria Math" panose="02040503050406030204" pitchFamily="18" charset="0"/>
                                <a:ea typeface="Cambria Math" panose="02040503050406030204" pitchFamily="18" charset="0"/>
                              </a:rPr>
                            </m:ctrlPr>
                          </m:sSubSupPr>
                          <m:e>
                            <m:r>
                              <a:rPr lang="en-US" sz="2400" i="1">
                                <a:latin typeface="Cambria Math" panose="02040503050406030204" pitchFamily="18" charset="0"/>
                                <a:ea typeface="Cambria Math" panose="02040503050406030204" pitchFamily="18" charset="0"/>
                              </a:rPr>
                              <m:t>𝜔</m:t>
                            </m:r>
                          </m:e>
                          <m:sub>
                            <m:r>
                              <a:rPr lang="de-DE" sz="2400" b="0" i="1" smtClean="0">
                                <a:latin typeface="Cambria Math" panose="02040503050406030204" pitchFamily="18" charset="0"/>
                                <a:ea typeface="Cambria Math" panose="02040503050406030204" pitchFamily="18" charset="0"/>
                              </a:rPr>
                              <m:t>0</m:t>
                            </m:r>
                          </m:sub>
                          <m:sup>
                            <m:r>
                              <a:rPr lang="de-DE" sz="2400" b="0" i="1" smtClean="0">
                                <a:latin typeface="Cambria Math" panose="02040503050406030204" pitchFamily="18" charset="0"/>
                                <a:ea typeface="Cambria Math" panose="02040503050406030204" pitchFamily="18" charset="0"/>
                              </a:rPr>
                              <m:t>2</m:t>
                            </m:r>
                          </m:sup>
                        </m:sSubSup>
                        <m:sSup>
                          <m:sSupPr>
                            <m:ctrlPr>
                              <a:rPr lang="en-US" sz="2400" i="1" smtClean="0">
                                <a:latin typeface="Cambria Math" panose="02040503050406030204" pitchFamily="18" charset="0"/>
                                <a:ea typeface="Cambria Math" panose="02040503050406030204" pitchFamily="18" charset="0"/>
                              </a:rPr>
                            </m:ctrlPr>
                          </m:sSupPr>
                          <m:e>
                            <m:r>
                              <a:rPr lang="en-US" sz="2400" i="1">
                                <a:latin typeface="Cambria Math" panose="02040503050406030204" pitchFamily="18" charset="0"/>
                                <a:ea typeface="Cambria Math" panose="02040503050406030204" pitchFamily="18" charset="0"/>
                              </a:rPr>
                              <m:t>𝛾</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7" name="Rechteck 6">
                <a:extLst>
                  <a:ext uri="{FF2B5EF4-FFF2-40B4-BE49-F238E27FC236}">
                    <a16:creationId xmlns:a16="http://schemas.microsoft.com/office/drawing/2014/main" id="{7E121EC8-CDF7-48B8-BD16-99FBFD8BBE8F}"/>
                  </a:ext>
                </a:extLst>
              </p:cNvPr>
              <p:cNvSpPr>
                <a:spLocks noRot="1" noChangeAspect="1" noMove="1" noResize="1" noEditPoints="1" noAdjustHandles="1" noChangeArrowheads="1" noChangeShapeType="1" noTextEdit="1"/>
              </p:cNvSpPr>
              <p:nvPr/>
            </p:nvSpPr>
            <p:spPr>
              <a:xfrm>
                <a:off x="1694481" y="2618152"/>
                <a:ext cx="2266967" cy="677430"/>
              </a:xfrm>
              <a:prstGeom prst="rect">
                <a:avLst/>
              </a:prstGeom>
              <a:blipFill>
                <a:blip r:embed="rId2"/>
                <a:stretch>
                  <a:fillRect l="-430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a:extLst>
                  <a:ext uri="{FF2B5EF4-FFF2-40B4-BE49-F238E27FC236}">
                    <a16:creationId xmlns:a16="http://schemas.microsoft.com/office/drawing/2014/main" id="{E4537A8C-8A1C-4497-A51E-4A1CFC636196}"/>
                  </a:ext>
                </a:extLst>
              </p:cNvPr>
              <p:cNvSpPr/>
              <p:nvPr/>
            </p:nvSpPr>
            <p:spPr>
              <a:xfrm>
                <a:off x="5127767" y="2589167"/>
                <a:ext cx="3114571" cy="663515"/>
              </a:xfrm>
              <a:prstGeom prst="rect">
                <a:avLst/>
              </a:prstGeom>
            </p:spPr>
            <p:txBody>
              <a:bodyPr wrap="none">
                <a:spAutoFit/>
              </a:bodyPr>
              <a:lstStyle/>
              <a:p>
                <a:r>
                  <a:rPr lang="de-DE" sz="2400" dirty="0"/>
                  <a:t>~ </a:t>
                </a:r>
                <a14:m>
                  <m:oMath xmlns:m="http://schemas.openxmlformats.org/officeDocument/2006/math">
                    <m:f>
                      <m:fPr>
                        <m:ctrlPr>
                          <a:rPr lang="en-US" sz="2400" i="1" smtClean="0">
                            <a:latin typeface="Cambria Math" panose="02040503050406030204" pitchFamily="18" charset="0"/>
                          </a:rPr>
                        </m:ctrlPr>
                      </m:fPr>
                      <m:num>
                        <m:r>
                          <a:rPr lang="de-DE" sz="2400" b="0" i="1" smtClean="0">
                            <a:latin typeface="Cambria Math" panose="02040503050406030204" pitchFamily="18" charset="0"/>
                          </a:rPr>
                          <m:t>1</m:t>
                        </m:r>
                      </m:num>
                      <m:den>
                        <m:sSup>
                          <m:sSupPr>
                            <m:ctrlPr>
                              <a:rPr lang="en-US" sz="240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𝐸</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)²+ </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m:t>
                            </m:r>
                            <m:r>
                              <a:rPr lang="de-DE" sz="2400" b="0" i="1" smtClean="0">
                                <a:latin typeface="Cambria Math" panose="02040503050406030204" pitchFamily="18" charset="0"/>
                                <a:ea typeface="Cambria Math" panose="02040503050406030204" pitchFamily="18" charset="0"/>
                              </a:rPr>
                              <m:t>𝑚</m:t>
                            </m:r>
                            <m:sSup>
                              <m:sSupPr>
                                <m:ctrlPr>
                                  <a:rPr lang="de-DE" sz="2400" b="0" i="1" smtClean="0">
                                    <a:latin typeface="Cambria Math" panose="02040503050406030204" pitchFamily="18" charset="0"/>
                                    <a:ea typeface="Cambria Math" panose="02040503050406030204" pitchFamily="18" charset="0"/>
                                  </a:rPr>
                                </m:ctrlPr>
                              </m:sSupPr>
                              <m:e>
                                <m:r>
                                  <a:rPr lang="de-DE" sz="2400" b="0" i="1" smtClean="0">
                                    <a:latin typeface="Cambria Math" panose="02040503050406030204" pitchFamily="18" charset="0"/>
                                    <a:ea typeface="Cambria Math" panose="02040503050406030204" pitchFamily="18" charset="0"/>
                                  </a:rPr>
                                  <m:t>𝑐</m:t>
                                </m:r>
                              </m:e>
                              <m:sup>
                                <m:r>
                                  <a:rPr lang="de-DE" sz="2400" b="0" i="1" smtClean="0">
                                    <a:latin typeface="Cambria Math" panose="02040503050406030204" pitchFamily="18" charset="0"/>
                                    <a:ea typeface="Cambria Math" panose="02040503050406030204" pitchFamily="18" charset="0"/>
                                  </a:rPr>
                                  <m:t>2</m:t>
                                </m:r>
                              </m:sup>
                            </m:sSup>
                            <m:r>
                              <a:rPr lang="de-DE" sz="2400" b="0" i="1" smtClean="0">
                                <a:latin typeface="Cambria Math" panose="02040503050406030204" pitchFamily="18" charset="0"/>
                                <a:ea typeface="Cambria Math" panose="02040503050406030204" pitchFamily="18" charset="0"/>
                              </a:rPr>
                              <m:t>)</m:t>
                            </m:r>
                          </m:e>
                          <m:sup>
                            <m:r>
                              <a:rPr lang="de-DE" sz="2400" b="0" i="1" smtClean="0">
                                <a:latin typeface="Cambria Math" panose="02040503050406030204" pitchFamily="18" charset="0"/>
                                <a:ea typeface="Cambria Math" panose="02040503050406030204" pitchFamily="18" charset="0"/>
                              </a:rPr>
                              <m:t>2</m:t>
                            </m:r>
                          </m:sup>
                        </m:sSup>
                        <m:sSup>
                          <m:sSupPr>
                            <m:ctrlPr>
                              <a:rPr lang="en-US" sz="2400" i="1" smtClean="0">
                                <a:latin typeface="Cambria Math" panose="02040503050406030204" pitchFamily="18" charset="0"/>
                                <a:ea typeface="Cambria Math" panose="02040503050406030204" pitchFamily="18" charset="0"/>
                              </a:rPr>
                            </m:ctrlPr>
                          </m:sSupPr>
                          <m:e>
                            <m:r>
                              <m:rPr>
                                <m:sty m:val="p"/>
                              </m:rPr>
                              <a:rPr lang="el-GR" sz="2400" i="1" smtClean="0">
                                <a:latin typeface="Cambria Math" panose="02040503050406030204" pitchFamily="18" charset="0"/>
                                <a:ea typeface="Cambria Math" panose="02040503050406030204" pitchFamily="18" charset="0"/>
                              </a:rPr>
                              <m:t>Γ</m:t>
                            </m:r>
                          </m:e>
                          <m:sup>
                            <m:r>
                              <a:rPr lang="de-DE" sz="2400" b="0" i="1" smtClean="0">
                                <a:latin typeface="Cambria Math" panose="02040503050406030204" pitchFamily="18" charset="0"/>
                                <a:ea typeface="Cambria Math" panose="02040503050406030204" pitchFamily="18" charset="0"/>
                              </a:rPr>
                              <m:t>2</m:t>
                            </m:r>
                          </m:sup>
                        </m:sSup>
                      </m:den>
                    </m:f>
                  </m:oMath>
                </a14:m>
                <a:endParaRPr lang="de-DE" sz="2400" dirty="0"/>
              </a:p>
            </p:txBody>
          </p:sp>
        </mc:Choice>
        <mc:Fallback xmlns="">
          <p:sp>
            <p:nvSpPr>
              <p:cNvPr id="8" name="Rechteck 7">
                <a:extLst>
                  <a:ext uri="{FF2B5EF4-FFF2-40B4-BE49-F238E27FC236}">
                    <a16:creationId xmlns:a16="http://schemas.microsoft.com/office/drawing/2014/main" id="{E4537A8C-8A1C-4497-A51E-4A1CFC636196}"/>
                  </a:ext>
                </a:extLst>
              </p:cNvPr>
              <p:cNvSpPr>
                <a:spLocks noRot="1" noChangeAspect="1" noMove="1" noResize="1" noEditPoints="1" noAdjustHandles="1" noChangeArrowheads="1" noChangeShapeType="1" noTextEdit="1"/>
              </p:cNvSpPr>
              <p:nvPr/>
            </p:nvSpPr>
            <p:spPr>
              <a:xfrm>
                <a:off x="5127767" y="2589167"/>
                <a:ext cx="3114571" cy="663515"/>
              </a:xfrm>
              <a:prstGeom prst="rect">
                <a:avLst/>
              </a:prstGeom>
              <a:blipFill>
                <a:blip r:embed="rId3"/>
                <a:stretch>
                  <a:fillRect l="-2935" b="-917"/>
                </a:stretch>
              </a:blipFill>
            </p:spPr>
            <p:txBody>
              <a:bodyPr/>
              <a:lstStyle/>
              <a:p>
                <a:r>
                  <a:rPr lang="de-DE">
                    <a:noFill/>
                  </a:rPr>
                  <a:t> </a:t>
                </a:r>
              </a:p>
            </p:txBody>
          </p:sp>
        </mc:Fallback>
      </mc:AlternateContent>
      <p:grpSp>
        <p:nvGrpSpPr>
          <p:cNvPr id="26" name="Gruppieren 25">
            <a:extLst>
              <a:ext uri="{FF2B5EF4-FFF2-40B4-BE49-F238E27FC236}">
                <a16:creationId xmlns:a16="http://schemas.microsoft.com/office/drawing/2014/main" id="{A8C536E2-15A3-4D8D-9B39-610DFFA7F7B0}"/>
              </a:ext>
            </a:extLst>
          </p:cNvPr>
          <p:cNvGrpSpPr/>
          <p:nvPr/>
        </p:nvGrpSpPr>
        <p:grpSpPr>
          <a:xfrm>
            <a:off x="5682588" y="4408860"/>
            <a:ext cx="3184126" cy="1944216"/>
            <a:chOff x="3476106" y="3109535"/>
            <a:chExt cx="2613917" cy="2166486"/>
          </a:xfrm>
        </p:grpSpPr>
        <p:cxnSp>
          <p:nvCxnSpPr>
            <p:cNvPr id="12" name="Gerade Verbindung mit Pfeil 11">
              <a:extLst>
                <a:ext uri="{FF2B5EF4-FFF2-40B4-BE49-F238E27FC236}">
                  <a16:creationId xmlns:a16="http://schemas.microsoft.com/office/drawing/2014/main" id="{B922184C-3EA6-499A-B3B7-8D71ABCF1165}"/>
                </a:ext>
              </a:extLst>
            </p:cNvPr>
            <p:cNvCxnSpPr>
              <a:cxnSpLocks/>
            </p:cNvCxnSpPr>
            <p:nvPr/>
          </p:nvCxnSpPr>
          <p:spPr>
            <a:xfrm flipV="1">
              <a:off x="3563888" y="3109535"/>
              <a:ext cx="0" cy="181356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3" name="Gerade Verbindung mit Pfeil 12">
              <a:extLst>
                <a:ext uri="{FF2B5EF4-FFF2-40B4-BE49-F238E27FC236}">
                  <a16:creationId xmlns:a16="http://schemas.microsoft.com/office/drawing/2014/main" id="{1E4DDF9C-F8A4-4219-80D2-9E6D77E23096}"/>
                </a:ext>
              </a:extLst>
            </p:cNvPr>
            <p:cNvCxnSpPr>
              <a:cxnSpLocks/>
            </p:cNvCxnSpPr>
            <p:nvPr/>
          </p:nvCxnSpPr>
          <p:spPr>
            <a:xfrm rot="5400000" flipV="1">
              <a:off x="4663730" y="3679938"/>
              <a:ext cx="0" cy="237524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Textfeld 13">
              <a:extLst>
                <a:ext uri="{FF2B5EF4-FFF2-40B4-BE49-F238E27FC236}">
                  <a16:creationId xmlns:a16="http://schemas.microsoft.com/office/drawing/2014/main" id="{A831CFAD-AFFD-44E4-B26A-9A2D426FC482}"/>
                </a:ext>
              </a:extLst>
            </p:cNvPr>
            <p:cNvSpPr txBox="1"/>
            <p:nvPr/>
          </p:nvSpPr>
          <p:spPr>
            <a:xfrm>
              <a:off x="5746659" y="4867561"/>
              <a:ext cx="34336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2060"/>
                  </a:solidFill>
                  <a:latin typeface="Symbol" panose="05050102010706020507" pitchFamily="18" charset="2"/>
                </a:rPr>
                <a:t>w</a:t>
              </a:r>
              <a:endParaRPr lang="de-DE" sz="2400" dirty="0">
                <a:solidFill>
                  <a:srgbClr val="002060"/>
                </a:solidFill>
                <a:latin typeface="Symbol" panose="05050102010706020507" pitchFamily="18" charset="2"/>
              </a:endParaRPr>
            </a:p>
          </p:txBody>
        </p:sp>
        <p:cxnSp>
          <p:nvCxnSpPr>
            <p:cNvPr id="16" name="Gerader Verbinder 15">
              <a:extLst>
                <a:ext uri="{FF2B5EF4-FFF2-40B4-BE49-F238E27FC236}">
                  <a16:creationId xmlns:a16="http://schemas.microsoft.com/office/drawing/2014/main" id="{7052F232-5A50-4949-B71B-A2593C31B5EE}"/>
                </a:ext>
              </a:extLst>
            </p:cNvPr>
            <p:cNvCxnSpPr>
              <a:cxnSpLocks/>
            </p:cNvCxnSpPr>
            <p:nvPr/>
          </p:nvCxnSpPr>
          <p:spPr>
            <a:xfrm flipV="1">
              <a:off x="4499992" y="4710438"/>
              <a:ext cx="0" cy="288772"/>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17" name="Freihandform: Form 16">
              <a:extLst>
                <a:ext uri="{FF2B5EF4-FFF2-40B4-BE49-F238E27FC236}">
                  <a16:creationId xmlns:a16="http://schemas.microsoft.com/office/drawing/2014/main" id="{93E86EB0-D213-4762-87D8-CEFE34E0B3CF}"/>
                </a:ext>
              </a:extLst>
            </p:cNvPr>
            <p:cNvSpPr/>
            <p:nvPr/>
          </p:nvSpPr>
          <p:spPr>
            <a:xfrm>
              <a:off x="3563889" y="3270980"/>
              <a:ext cx="1637650" cy="1498893"/>
            </a:xfrm>
            <a:custGeom>
              <a:avLst/>
              <a:gdLst>
                <a:gd name="connsiteX0" fmla="*/ 0 w 1809946"/>
                <a:gd name="connsiteY0" fmla="*/ 1106726 h 1535090"/>
                <a:gd name="connsiteX1" fmla="*/ 575035 w 1809946"/>
                <a:gd name="connsiteY1" fmla="*/ 861629 h 1535090"/>
                <a:gd name="connsiteX2" fmla="*/ 999241 w 1809946"/>
                <a:gd name="connsiteY2" fmla="*/ 3790 h 1535090"/>
                <a:gd name="connsiteX3" fmla="*/ 1423447 w 1809946"/>
                <a:gd name="connsiteY3" fmla="*/ 1238701 h 1535090"/>
                <a:gd name="connsiteX4" fmla="*/ 1734532 w 1809946"/>
                <a:gd name="connsiteY4" fmla="*/ 1502652 h 1535090"/>
                <a:gd name="connsiteX5" fmla="*/ 1809946 w 1809946"/>
                <a:gd name="connsiteY5" fmla="*/ 1521505 h 1535090"/>
                <a:gd name="connsiteX0" fmla="*/ 0 w 1734532"/>
                <a:gd name="connsiteY0" fmla="*/ 1106726 h 1502652"/>
                <a:gd name="connsiteX1" fmla="*/ 575035 w 1734532"/>
                <a:gd name="connsiteY1" fmla="*/ 861629 h 1502652"/>
                <a:gd name="connsiteX2" fmla="*/ 999241 w 1734532"/>
                <a:gd name="connsiteY2" fmla="*/ 3790 h 1502652"/>
                <a:gd name="connsiteX3" fmla="*/ 1423447 w 1734532"/>
                <a:gd name="connsiteY3" fmla="*/ 1238701 h 1502652"/>
                <a:gd name="connsiteX4" fmla="*/ 1734532 w 1734532"/>
                <a:gd name="connsiteY4" fmla="*/ 1502652 h 1502652"/>
                <a:gd name="connsiteX0" fmla="*/ 0 w 1734532"/>
                <a:gd name="connsiteY0" fmla="*/ 1418075 h 1502916"/>
                <a:gd name="connsiteX1" fmla="*/ 575035 w 1734532"/>
                <a:gd name="connsiteY1" fmla="*/ 861893 h 1502916"/>
                <a:gd name="connsiteX2" fmla="*/ 999241 w 1734532"/>
                <a:gd name="connsiteY2" fmla="*/ 4054 h 1502916"/>
                <a:gd name="connsiteX3" fmla="*/ 1423447 w 1734532"/>
                <a:gd name="connsiteY3" fmla="*/ 1238965 h 1502916"/>
                <a:gd name="connsiteX4" fmla="*/ 1734532 w 1734532"/>
                <a:gd name="connsiteY4" fmla="*/ 1502916 h 1502916"/>
                <a:gd name="connsiteX0" fmla="*/ 0 w 1734532"/>
                <a:gd name="connsiteY0" fmla="*/ 1414052 h 1498893"/>
                <a:gd name="connsiteX1" fmla="*/ 664896 w 1734532"/>
                <a:gd name="connsiteY1" fmla="*/ 1197235 h 1498893"/>
                <a:gd name="connsiteX2" fmla="*/ 999241 w 1734532"/>
                <a:gd name="connsiteY2" fmla="*/ 31 h 1498893"/>
                <a:gd name="connsiteX3" fmla="*/ 1423447 w 1734532"/>
                <a:gd name="connsiteY3" fmla="*/ 1234942 h 1498893"/>
                <a:gd name="connsiteX4" fmla="*/ 1734532 w 1734532"/>
                <a:gd name="connsiteY4" fmla="*/ 1498893 h 14988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532" h="1498893">
                  <a:moveTo>
                    <a:pt x="0" y="1414052"/>
                  </a:moveTo>
                  <a:cubicBezTo>
                    <a:pt x="204247" y="1383415"/>
                    <a:pt x="498356" y="1432905"/>
                    <a:pt x="664896" y="1197235"/>
                  </a:cubicBezTo>
                  <a:cubicBezTo>
                    <a:pt x="831436" y="961565"/>
                    <a:pt x="872816" y="-6253"/>
                    <a:pt x="999241" y="31"/>
                  </a:cubicBezTo>
                  <a:cubicBezTo>
                    <a:pt x="1125666" y="6315"/>
                    <a:pt x="1300899" y="985132"/>
                    <a:pt x="1423447" y="1234942"/>
                  </a:cubicBezTo>
                  <a:cubicBezTo>
                    <a:pt x="1545995" y="1484752"/>
                    <a:pt x="1670116" y="1451759"/>
                    <a:pt x="1734532" y="1498893"/>
                  </a:cubicBezTo>
                </a:path>
              </a:pathLst>
            </a:custGeom>
            <a:ln w="28575">
              <a:solidFill>
                <a:schemeClr val="tx1"/>
              </a:solidFill>
            </a:ln>
          </p:spPr>
          <p:style>
            <a:lnRef idx="1">
              <a:schemeClr val="dk1"/>
            </a:lnRef>
            <a:fillRef idx="0">
              <a:schemeClr val="dk1"/>
            </a:fillRef>
            <a:effectRef idx="0">
              <a:schemeClr val="dk1"/>
            </a:effectRef>
            <a:fontRef idx="minor">
              <a:schemeClr val="tx1"/>
            </a:fontRef>
          </p:style>
          <p:txBody>
            <a:bodyPr rtlCol="0" anchor="ctr"/>
            <a:lstStyle/>
            <a:p>
              <a:pPr algn="ctr"/>
              <a:endParaRPr lang="de-DE"/>
            </a:p>
          </p:txBody>
        </p:sp>
        <p:sp>
          <p:nvSpPr>
            <p:cNvPr id="19" name="Textfeld 18">
              <a:extLst>
                <a:ext uri="{FF2B5EF4-FFF2-40B4-BE49-F238E27FC236}">
                  <a16:creationId xmlns:a16="http://schemas.microsoft.com/office/drawing/2014/main" id="{A1FEDD62-7579-4D88-AC5E-E23D0274939F}"/>
                </a:ext>
              </a:extLst>
            </p:cNvPr>
            <p:cNvSpPr txBox="1"/>
            <p:nvPr/>
          </p:nvSpPr>
          <p:spPr>
            <a:xfrm>
              <a:off x="4470379" y="4934389"/>
              <a:ext cx="413896"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w</a:t>
              </a:r>
              <a:r>
                <a:rPr lang="de-DE" baseline="-25000" dirty="0">
                  <a:solidFill>
                    <a:schemeClr val="bg1"/>
                  </a:solidFill>
                  <a:latin typeface="+mj-lt"/>
                </a:rPr>
                <a:t>0</a:t>
              </a:r>
              <a:endParaRPr lang="de-DE" sz="2400" baseline="-25000" dirty="0">
                <a:solidFill>
                  <a:schemeClr val="bg1"/>
                </a:solidFill>
                <a:latin typeface="+mj-lt"/>
              </a:endParaRPr>
            </a:p>
          </p:txBody>
        </p:sp>
        <p:cxnSp>
          <p:nvCxnSpPr>
            <p:cNvPr id="21" name="Gerade Verbindung mit Pfeil 20">
              <a:extLst>
                <a:ext uri="{FF2B5EF4-FFF2-40B4-BE49-F238E27FC236}">
                  <a16:creationId xmlns:a16="http://schemas.microsoft.com/office/drawing/2014/main" id="{5995B7EA-C34A-467D-AD6C-9B432E4559BA}"/>
                </a:ext>
              </a:extLst>
            </p:cNvPr>
            <p:cNvCxnSpPr>
              <a:cxnSpLocks/>
            </p:cNvCxnSpPr>
            <p:nvPr/>
          </p:nvCxnSpPr>
          <p:spPr>
            <a:xfrm>
              <a:off x="4297774" y="4148411"/>
              <a:ext cx="513873"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Textfeld 24">
              <a:extLst>
                <a:ext uri="{FF2B5EF4-FFF2-40B4-BE49-F238E27FC236}">
                  <a16:creationId xmlns:a16="http://schemas.microsoft.com/office/drawing/2014/main" id="{E4E4D5F5-18F1-478C-8400-3D99780A4CD1}"/>
                </a:ext>
              </a:extLst>
            </p:cNvPr>
            <p:cNvSpPr txBox="1"/>
            <p:nvPr/>
          </p:nvSpPr>
          <p:spPr>
            <a:xfrm>
              <a:off x="4432378" y="4091995"/>
              <a:ext cx="279244"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chemeClr val="bg1"/>
                  </a:solidFill>
                  <a:latin typeface="Symbol" panose="05050102010706020507" pitchFamily="18" charset="2"/>
                </a:rPr>
                <a:t>g</a:t>
              </a:r>
              <a:endParaRPr lang="de-DE" sz="2400" baseline="-25000" dirty="0">
                <a:solidFill>
                  <a:schemeClr val="bg1"/>
                </a:solidFill>
                <a:latin typeface="+mj-lt"/>
              </a:endParaRPr>
            </a:p>
          </p:txBody>
        </p:sp>
      </p:grpSp>
      <p:sp>
        <p:nvSpPr>
          <p:cNvPr id="28" name="Textfeld 27">
            <a:extLst>
              <a:ext uri="{FF2B5EF4-FFF2-40B4-BE49-F238E27FC236}">
                <a16:creationId xmlns:a16="http://schemas.microsoft.com/office/drawing/2014/main" id="{6185F74B-D168-4C2B-8761-F45A3ECECF4B}"/>
              </a:ext>
            </a:extLst>
          </p:cNvPr>
          <p:cNvSpPr txBox="1"/>
          <p:nvPr/>
        </p:nvSpPr>
        <p:spPr>
          <a:xfrm>
            <a:off x="937903" y="3471835"/>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31" name="Gerade Verbindung mit Pfeil 30">
            <a:extLst>
              <a:ext uri="{FF2B5EF4-FFF2-40B4-BE49-F238E27FC236}">
                <a16:creationId xmlns:a16="http://schemas.microsoft.com/office/drawing/2014/main" id="{1A2E210E-58F4-4C92-99CA-50D913679E9A}"/>
              </a:ext>
            </a:extLst>
          </p:cNvPr>
          <p:cNvCxnSpPr>
            <a:cxnSpLocks/>
          </p:cNvCxnSpPr>
          <p:nvPr/>
        </p:nvCxnSpPr>
        <p:spPr>
          <a:xfrm flipV="1">
            <a:off x="1813220" y="3284779"/>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7" name="Textfeld 36">
            <a:extLst>
              <a:ext uri="{FF2B5EF4-FFF2-40B4-BE49-F238E27FC236}">
                <a16:creationId xmlns:a16="http://schemas.microsoft.com/office/drawing/2014/main" id="{2BE95C92-67DA-45C5-B38E-D52D3BF08BD9}"/>
              </a:ext>
            </a:extLst>
          </p:cNvPr>
          <p:cNvSpPr txBox="1"/>
          <p:nvPr/>
        </p:nvSpPr>
        <p:spPr>
          <a:xfrm>
            <a:off x="2160005" y="3645620"/>
            <a:ext cx="126509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Eigenfrequenz</a:t>
            </a:r>
          </a:p>
        </p:txBody>
      </p:sp>
      <p:sp>
        <p:nvSpPr>
          <p:cNvPr id="38" name="Textfeld 37">
            <a:extLst>
              <a:ext uri="{FF2B5EF4-FFF2-40B4-BE49-F238E27FC236}">
                <a16:creationId xmlns:a16="http://schemas.microsoft.com/office/drawing/2014/main" id="{E8B9A0C7-4AFD-4A46-8EB1-ABE5313FB6E8}"/>
              </a:ext>
            </a:extLst>
          </p:cNvPr>
          <p:cNvSpPr txBox="1"/>
          <p:nvPr/>
        </p:nvSpPr>
        <p:spPr>
          <a:xfrm>
            <a:off x="3482791" y="3471835"/>
            <a:ext cx="1301959"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Dämpfung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1/Lebensdauer</a:t>
            </a:r>
          </a:p>
        </p:txBody>
      </p:sp>
      <p:cxnSp>
        <p:nvCxnSpPr>
          <p:cNvPr id="39" name="Gerade Verbindung mit Pfeil 38">
            <a:extLst>
              <a:ext uri="{FF2B5EF4-FFF2-40B4-BE49-F238E27FC236}">
                <a16:creationId xmlns:a16="http://schemas.microsoft.com/office/drawing/2014/main" id="{706A550C-A54B-4427-BF75-DEC51172D6B3}"/>
              </a:ext>
            </a:extLst>
          </p:cNvPr>
          <p:cNvCxnSpPr>
            <a:cxnSpLocks/>
          </p:cNvCxnSpPr>
          <p:nvPr/>
        </p:nvCxnSpPr>
        <p:spPr>
          <a:xfrm flipV="1">
            <a:off x="2641312" y="3295089"/>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1" name="Gerade Verbindung mit Pfeil 40">
            <a:extLst>
              <a:ext uri="{FF2B5EF4-FFF2-40B4-BE49-F238E27FC236}">
                <a16:creationId xmlns:a16="http://schemas.microsoft.com/office/drawing/2014/main" id="{81ECEFD2-6BAD-46D6-9CFD-E1A96B1156FD}"/>
              </a:ext>
            </a:extLst>
          </p:cNvPr>
          <p:cNvCxnSpPr>
            <a:cxnSpLocks/>
            <a:stCxn id="38" idx="0"/>
          </p:cNvCxnSpPr>
          <p:nvPr/>
        </p:nvCxnSpPr>
        <p:spPr>
          <a:xfrm flipH="1" flipV="1">
            <a:off x="3685429" y="3202659"/>
            <a:ext cx="448342" cy="2691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feld 42">
            <a:extLst>
              <a:ext uri="{FF2B5EF4-FFF2-40B4-BE49-F238E27FC236}">
                <a16:creationId xmlns:a16="http://schemas.microsoft.com/office/drawing/2014/main" id="{910A65F0-6850-4EC0-9C86-C237E7102FA9}"/>
              </a:ext>
            </a:extLst>
          </p:cNvPr>
          <p:cNvSpPr txBox="1"/>
          <p:nvPr/>
        </p:nvSpPr>
        <p:spPr>
          <a:xfrm>
            <a:off x="4632286" y="3641544"/>
            <a:ext cx="1087542"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von außen </a:t>
            </a:r>
            <a:br>
              <a:rPr lang="de-DE" sz="1600" dirty="0">
                <a:solidFill>
                  <a:schemeClr val="bg1"/>
                </a:solidFill>
                <a:latin typeface="Arial Narrow" panose="020B0606020202030204" pitchFamily="34" charset="0"/>
              </a:rPr>
            </a:br>
            <a:r>
              <a:rPr lang="de-DE" sz="1600" dirty="0">
                <a:solidFill>
                  <a:schemeClr val="bg1"/>
                </a:solidFill>
                <a:latin typeface="Arial Narrow" panose="020B0606020202030204" pitchFamily="34" charset="0"/>
              </a:rPr>
              <a:t>Vorgegeben</a:t>
            </a:r>
          </a:p>
        </p:txBody>
      </p:sp>
      <p:cxnSp>
        <p:nvCxnSpPr>
          <p:cNvPr id="44" name="Gerade Verbindung mit Pfeil 43">
            <a:extLst>
              <a:ext uri="{FF2B5EF4-FFF2-40B4-BE49-F238E27FC236}">
                <a16:creationId xmlns:a16="http://schemas.microsoft.com/office/drawing/2014/main" id="{3B1D034C-1B81-4D72-B778-78B3BF9FE2AD}"/>
              </a:ext>
            </a:extLst>
          </p:cNvPr>
          <p:cNvCxnSpPr>
            <a:cxnSpLocks/>
          </p:cNvCxnSpPr>
          <p:nvPr/>
        </p:nvCxnSpPr>
        <p:spPr>
          <a:xfrm flipV="1">
            <a:off x="5322798" y="3438172"/>
            <a:ext cx="360040" cy="18020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5" name="Textfeld 44">
            <a:extLst>
              <a:ext uri="{FF2B5EF4-FFF2-40B4-BE49-F238E27FC236}">
                <a16:creationId xmlns:a16="http://schemas.microsoft.com/office/drawing/2014/main" id="{C13FE723-E4A1-4DD6-88B8-9A4825F9764E}"/>
              </a:ext>
            </a:extLst>
          </p:cNvPr>
          <p:cNvSpPr txBox="1"/>
          <p:nvPr/>
        </p:nvSpPr>
        <p:spPr>
          <a:xfrm>
            <a:off x="5972124" y="3739600"/>
            <a:ext cx="1143262"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Ruheenergie</a:t>
            </a:r>
          </a:p>
        </p:txBody>
      </p:sp>
      <p:sp>
        <p:nvSpPr>
          <p:cNvPr id="46" name="Textfeld 45">
            <a:extLst>
              <a:ext uri="{FF2B5EF4-FFF2-40B4-BE49-F238E27FC236}">
                <a16:creationId xmlns:a16="http://schemas.microsoft.com/office/drawing/2014/main" id="{2B098130-84EB-4F5E-9AF9-FF9785DC2546}"/>
              </a:ext>
            </a:extLst>
          </p:cNvPr>
          <p:cNvSpPr txBox="1"/>
          <p:nvPr/>
        </p:nvSpPr>
        <p:spPr>
          <a:xfrm>
            <a:off x="7305165" y="3609866"/>
            <a:ext cx="188384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chemeClr val="bg1"/>
                </a:solidFill>
                <a:latin typeface="Arial Narrow" panose="020B0606020202030204" pitchFamily="34" charset="0"/>
              </a:rPr>
              <a:t>Breite ~1/Lebensdauer</a:t>
            </a:r>
          </a:p>
        </p:txBody>
      </p:sp>
      <p:cxnSp>
        <p:nvCxnSpPr>
          <p:cNvPr id="47" name="Gerade Verbindung mit Pfeil 46">
            <a:extLst>
              <a:ext uri="{FF2B5EF4-FFF2-40B4-BE49-F238E27FC236}">
                <a16:creationId xmlns:a16="http://schemas.microsoft.com/office/drawing/2014/main" id="{B79D524D-91F3-4897-BA5C-550B3356636E}"/>
              </a:ext>
            </a:extLst>
          </p:cNvPr>
          <p:cNvCxnSpPr>
            <a:cxnSpLocks/>
          </p:cNvCxnSpPr>
          <p:nvPr/>
        </p:nvCxnSpPr>
        <p:spPr>
          <a:xfrm flipV="1">
            <a:off x="6150890" y="3448482"/>
            <a:ext cx="0" cy="33371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8" name="Gerade Verbindung mit Pfeil 47">
            <a:extLst>
              <a:ext uri="{FF2B5EF4-FFF2-40B4-BE49-F238E27FC236}">
                <a16:creationId xmlns:a16="http://schemas.microsoft.com/office/drawing/2014/main" id="{9476491C-CFA2-4EE0-972E-C538FCD42824}"/>
              </a:ext>
            </a:extLst>
          </p:cNvPr>
          <p:cNvCxnSpPr>
            <a:cxnSpLocks/>
          </p:cNvCxnSpPr>
          <p:nvPr/>
        </p:nvCxnSpPr>
        <p:spPr>
          <a:xfrm flipV="1">
            <a:off x="7726685" y="3248134"/>
            <a:ext cx="157683" cy="44986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1" name="Ellipse 50">
            <a:extLst>
              <a:ext uri="{FF2B5EF4-FFF2-40B4-BE49-F238E27FC236}">
                <a16:creationId xmlns:a16="http://schemas.microsoft.com/office/drawing/2014/main" id="{C2AD7CA4-5241-4856-A415-C4E29CC19E18}"/>
              </a:ext>
            </a:extLst>
          </p:cNvPr>
          <p:cNvSpPr/>
          <p:nvPr/>
        </p:nvSpPr>
        <p:spPr>
          <a:xfrm>
            <a:off x="5796136" y="5768143"/>
            <a:ext cx="125435" cy="133067"/>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52" name="Gerade Verbindung mit Pfeil 51">
            <a:extLst>
              <a:ext uri="{FF2B5EF4-FFF2-40B4-BE49-F238E27FC236}">
                <a16:creationId xmlns:a16="http://schemas.microsoft.com/office/drawing/2014/main" id="{E9D095EA-4B11-4D5A-A5FA-E61187A5D367}"/>
              </a:ext>
            </a:extLst>
          </p:cNvPr>
          <p:cNvCxnSpPr>
            <a:cxnSpLocks/>
          </p:cNvCxnSpPr>
          <p:nvPr/>
        </p:nvCxnSpPr>
        <p:spPr>
          <a:xfrm flipV="1">
            <a:off x="5094701" y="5834676"/>
            <a:ext cx="656558" cy="92284"/>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3" name="Textfeld 52">
            <a:extLst>
              <a:ext uri="{FF2B5EF4-FFF2-40B4-BE49-F238E27FC236}">
                <a16:creationId xmlns:a16="http://schemas.microsoft.com/office/drawing/2014/main" id="{E4797F26-7853-458D-9596-B539DFFB6059}"/>
              </a:ext>
            </a:extLst>
          </p:cNvPr>
          <p:cNvSpPr txBox="1"/>
          <p:nvPr/>
        </p:nvSpPr>
        <p:spPr>
          <a:xfrm>
            <a:off x="3062306" y="5703932"/>
            <a:ext cx="1771639" cy="461665"/>
          </a:xfrm>
          <a:prstGeom prst="rect">
            <a:avLst/>
          </a:prstGeom>
          <a:noFill/>
        </p:spPr>
        <p:txBody>
          <a:bodyPr wrap="none" rtlCol="0">
            <a:spAutoFit/>
          </a:bodyPr>
          <a:lstStyle/>
          <a:p>
            <a:pPr>
              <a:lnSpc>
                <a:spcPct val="90000"/>
              </a:lnSpc>
              <a:spcBef>
                <a:spcPts val="1000"/>
              </a:spcBef>
              <a:buClr>
                <a:srgbClr val="CCCC00"/>
              </a:buClr>
              <a:buSzPct val="90000"/>
            </a:pPr>
            <a:r>
              <a:rPr lang="de-DE" sz="2000" baseline="-25000" dirty="0">
                <a:solidFill>
                  <a:srgbClr val="CDC301"/>
                </a:solidFill>
                <a:latin typeface="Arial" panose="020B0604020202020204" pitchFamily="34" charset="0"/>
                <a:cs typeface="Arial" panose="020B0604020202020204" pitchFamily="34" charset="0"/>
              </a:rPr>
              <a:t>W Botenteilchen der </a:t>
            </a:r>
            <a:br>
              <a:rPr lang="de-DE" sz="2000" baseline="-25000" dirty="0">
                <a:solidFill>
                  <a:srgbClr val="CDC301"/>
                </a:solidFill>
                <a:latin typeface="Arial" panose="020B0604020202020204" pitchFamily="34" charset="0"/>
                <a:cs typeface="Arial" panose="020B0604020202020204" pitchFamily="34" charset="0"/>
              </a:rPr>
            </a:br>
            <a:r>
              <a:rPr lang="de-DE" sz="2000" baseline="-25000" dirty="0">
                <a:solidFill>
                  <a:srgbClr val="CDC301"/>
                </a:solidFill>
                <a:latin typeface="Symbol" panose="05050102010706020507" pitchFamily="18" charset="2"/>
                <a:cs typeface="Arial" panose="020B0604020202020204" pitchFamily="34" charset="0"/>
              </a:rPr>
              <a:t>b</a:t>
            </a:r>
            <a:r>
              <a:rPr lang="de-DE" sz="2000" baseline="-25000" dirty="0">
                <a:solidFill>
                  <a:srgbClr val="CDC301"/>
                </a:solidFill>
                <a:latin typeface="Arial" panose="020B0604020202020204" pitchFamily="34" charset="0"/>
                <a:cs typeface="Arial" panose="020B0604020202020204" pitchFamily="34" charset="0"/>
              </a:rPr>
              <a:t>-Umwandlung</a:t>
            </a:r>
          </a:p>
        </p:txBody>
      </p:sp>
    </p:spTree>
    <p:extLst>
      <p:ext uri="{BB962C8B-B14F-4D97-AF65-F5344CB8AC3E}">
        <p14:creationId xmlns:p14="http://schemas.microsoft.com/office/powerpoint/2010/main" val="3172414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53"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4693F94-33C5-43E2-A3CE-9649D9B0273A}"/>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4" name="Foliennummernplatzhalter 13">
            <a:extLst>
              <a:ext uri="{FF2B5EF4-FFF2-40B4-BE49-F238E27FC236}">
                <a16:creationId xmlns:a16="http://schemas.microsoft.com/office/drawing/2014/main" id="{1CD750B0-6A44-48B2-9320-26C67EFA6757}"/>
              </a:ext>
            </a:extLst>
          </p:cNvPr>
          <p:cNvSpPr>
            <a:spLocks noGrp="1"/>
          </p:cNvSpPr>
          <p:nvPr>
            <p:ph type="sldNum" sz="quarter" idx="12"/>
          </p:nvPr>
        </p:nvSpPr>
        <p:spPr/>
        <p:txBody>
          <a:bodyPr/>
          <a:lstStyle/>
          <a:p>
            <a:fld id="{13EBA283-81CD-428D-9703-4AE41BDC50AA}" type="slidenum">
              <a:rPr lang="de-DE" smtClean="0"/>
              <a:pPr/>
              <a:t>108</a:t>
            </a:fld>
            <a:endParaRPr lang="de-DE" dirty="0"/>
          </a:p>
        </p:txBody>
      </p:sp>
      <p:sp>
        <p:nvSpPr>
          <p:cNvPr id="12" name="Datumsplatzhalter 11">
            <a:extLst>
              <a:ext uri="{FF2B5EF4-FFF2-40B4-BE49-F238E27FC236}">
                <a16:creationId xmlns:a16="http://schemas.microsoft.com/office/drawing/2014/main" id="{55D37E19-2A14-421B-AA10-EBF6D05714E4}"/>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DDBB4F48-9E08-4ED8-9052-17B99125AE2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6" name="Textplatzhalter 5">
            <a:extLst>
              <a:ext uri="{FF2B5EF4-FFF2-40B4-BE49-F238E27FC236}">
                <a16:creationId xmlns:a16="http://schemas.microsoft.com/office/drawing/2014/main" id="{1157B679-EAB2-4492-8A3B-B4477381885D}"/>
              </a:ext>
            </a:extLst>
          </p:cNvPr>
          <p:cNvSpPr>
            <a:spLocks noGrp="1"/>
          </p:cNvSpPr>
          <p:nvPr>
            <p:ph sz="quarter" idx="13"/>
          </p:nvPr>
        </p:nvSpPr>
        <p:spPr/>
        <p:txBody>
          <a:bodyPr/>
          <a:lstStyle/>
          <a:p>
            <a:r>
              <a:rPr lang="de-DE" dirty="0">
                <a:solidFill>
                  <a:srgbClr val="003477"/>
                </a:solidFill>
              </a:rPr>
              <a:t>Idee: Messung des Verhältnisses von </a:t>
            </a:r>
            <a:r>
              <a:rPr lang="de-DE" dirty="0" err="1">
                <a:solidFill>
                  <a:srgbClr val="003477"/>
                </a:solidFill>
              </a:rPr>
              <a:t>qq</a:t>
            </a:r>
            <a:r>
              <a:rPr lang="de-DE" dirty="0">
                <a:solidFill>
                  <a:srgbClr val="003477"/>
                </a:solidFill>
              </a:rPr>
              <a:t> zu </a:t>
            </a:r>
            <a:r>
              <a:rPr lang="de-DE" dirty="0">
                <a:solidFill>
                  <a:srgbClr val="003477"/>
                </a:solidFill>
                <a:latin typeface="Symbol" panose="05050102010706020507" pitchFamily="18" charset="2"/>
              </a:rPr>
              <a:t>m</a:t>
            </a:r>
            <a:r>
              <a:rPr lang="de-DE" baseline="30000" dirty="0">
                <a:solidFill>
                  <a:srgbClr val="003477"/>
                </a:solidFill>
                <a:latin typeface="Symbol" panose="05050102010706020507" pitchFamily="18" charset="2"/>
              </a:rPr>
              <a:t>+</a:t>
            </a:r>
            <a:r>
              <a:rPr lang="de-DE" dirty="0">
                <a:solidFill>
                  <a:srgbClr val="003477"/>
                </a:solidFill>
                <a:latin typeface="Symbol" panose="05050102010706020507" pitchFamily="18" charset="2"/>
              </a:rPr>
              <a:t> m</a:t>
            </a:r>
            <a:r>
              <a:rPr lang="de-DE" baseline="30000" dirty="0">
                <a:solidFill>
                  <a:srgbClr val="003477"/>
                </a:solidFill>
                <a:latin typeface="Symbol" panose="05050102010706020507" pitchFamily="18" charset="2"/>
              </a:rPr>
              <a:t>-</a:t>
            </a:r>
          </a:p>
        </p:txBody>
      </p:sp>
      <p:pic>
        <p:nvPicPr>
          <p:cNvPr id="7" name="Grafik 6">
            <a:extLst>
              <a:ext uri="{FF2B5EF4-FFF2-40B4-BE49-F238E27FC236}">
                <a16:creationId xmlns:a16="http://schemas.microsoft.com/office/drawing/2014/main" id="{B8DA55C4-1B3A-499B-9076-4ACD930D4FC0}"/>
              </a:ext>
            </a:extLst>
          </p:cNvPr>
          <p:cNvPicPr>
            <a:picLocks noChangeAspect="1"/>
          </p:cNvPicPr>
          <p:nvPr/>
        </p:nvPicPr>
        <p:blipFill>
          <a:blip r:embed="rId2"/>
          <a:stretch>
            <a:fillRect/>
          </a:stretch>
        </p:blipFill>
        <p:spPr>
          <a:xfrm>
            <a:off x="1331640" y="2852936"/>
            <a:ext cx="6404476" cy="3024336"/>
          </a:xfrm>
          <a:prstGeom prst="rect">
            <a:avLst/>
          </a:prstGeom>
        </p:spPr>
      </p:pic>
      <p:cxnSp>
        <p:nvCxnSpPr>
          <p:cNvPr id="9" name="Gerader Verbinder 8">
            <a:extLst>
              <a:ext uri="{FF2B5EF4-FFF2-40B4-BE49-F238E27FC236}">
                <a16:creationId xmlns:a16="http://schemas.microsoft.com/office/drawing/2014/main" id="{B44DF23F-E51D-444E-88A0-BE169A95D363}"/>
              </a:ext>
            </a:extLst>
          </p:cNvPr>
          <p:cNvCxnSpPr>
            <a:cxnSpLocks/>
          </p:cNvCxnSpPr>
          <p:nvPr/>
        </p:nvCxnSpPr>
        <p:spPr>
          <a:xfrm>
            <a:off x="6660232" y="2132856"/>
            <a:ext cx="174260"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id="{D8A093B4-9294-4C18-9514-0D9821C1FFB1}"/>
              </a:ext>
            </a:extLst>
          </p:cNvPr>
          <p:cNvSpPr/>
          <p:nvPr/>
        </p:nvSpPr>
        <p:spPr>
          <a:xfrm>
            <a:off x="6300192" y="3068960"/>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
        <p:nvSpPr>
          <p:cNvPr id="10" name="Rechteck 9">
            <a:extLst>
              <a:ext uri="{FF2B5EF4-FFF2-40B4-BE49-F238E27FC236}">
                <a16:creationId xmlns:a16="http://schemas.microsoft.com/office/drawing/2014/main" id="{30B4D791-B135-454E-AF31-9962FBCAAE06}"/>
              </a:ext>
            </a:extLst>
          </p:cNvPr>
          <p:cNvSpPr/>
          <p:nvPr/>
        </p:nvSpPr>
        <p:spPr>
          <a:xfrm>
            <a:off x="6300192" y="4653136"/>
            <a:ext cx="288032" cy="28803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03477"/>
              </a:solidFill>
            </a:endParaRPr>
          </a:p>
        </p:txBody>
      </p:sp>
    </p:spTree>
    <p:extLst>
      <p:ext uri="{BB962C8B-B14F-4D97-AF65-F5344CB8AC3E}">
        <p14:creationId xmlns:p14="http://schemas.microsoft.com/office/powerpoint/2010/main" val="1448678091"/>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id="{DACD5BB6-436F-4502-B74C-656C878F8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072" y="1491247"/>
            <a:ext cx="8015477" cy="5012923"/>
          </a:xfrm>
          <a:prstGeom prst="rect">
            <a:avLst/>
          </a:prstGeom>
        </p:spPr>
      </p:pic>
      <p:sp>
        <p:nvSpPr>
          <p:cNvPr id="2" name="Titel 1">
            <a:extLst>
              <a:ext uri="{FF2B5EF4-FFF2-40B4-BE49-F238E27FC236}">
                <a16:creationId xmlns:a16="http://schemas.microsoft.com/office/drawing/2014/main" id="{B29A29CC-C3B8-4AE7-A651-A1AEDB314A15}"/>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17" name="Foliennummernplatzhalter 16">
            <a:extLst>
              <a:ext uri="{FF2B5EF4-FFF2-40B4-BE49-F238E27FC236}">
                <a16:creationId xmlns:a16="http://schemas.microsoft.com/office/drawing/2014/main" id="{00087D99-4FE2-47AE-A121-60835C1C2EFD}"/>
              </a:ext>
            </a:extLst>
          </p:cNvPr>
          <p:cNvSpPr>
            <a:spLocks noGrp="1"/>
          </p:cNvSpPr>
          <p:nvPr>
            <p:ph type="sldNum" sz="quarter" idx="12"/>
          </p:nvPr>
        </p:nvSpPr>
        <p:spPr/>
        <p:txBody>
          <a:bodyPr/>
          <a:lstStyle/>
          <a:p>
            <a:fld id="{13EBA283-81CD-428D-9703-4AE41BDC50AA}" type="slidenum">
              <a:rPr lang="de-DE" smtClean="0"/>
              <a:pPr/>
              <a:t>109</a:t>
            </a:fld>
            <a:endParaRPr lang="de-DE" dirty="0"/>
          </a:p>
        </p:txBody>
      </p:sp>
      <p:sp>
        <p:nvSpPr>
          <p:cNvPr id="15" name="Datumsplatzhalter 14">
            <a:extLst>
              <a:ext uri="{FF2B5EF4-FFF2-40B4-BE49-F238E27FC236}">
                <a16:creationId xmlns:a16="http://schemas.microsoft.com/office/drawing/2014/main" id="{E23813E6-09A1-4E3C-84CD-3C74D20A5ABB}"/>
              </a:ext>
            </a:extLst>
          </p:cNvPr>
          <p:cNvSpPr>
            <a:spLocks noGrp="1"/>
          </p:cNvSpPr>
          <p:nvPr>
            <p:ph type="dt" sz="half" idx="10"/>
          </p:nvPr>
        </p:nvSpPr>
        <p:spPr/>
        <p:txBody>
          <a:bodyPr/>
          <a:lstStyle/>
          <a:p>
            <a:pPr algn="l"/>
            <a:r>
              <a:rPr lang="de-DE"/>
              <a:t>14.05.2018</a:t>
            </a:r>
            <a:endParaRPr lang="de-DE" dirty="0"/>
          </a:p>
        </p:txBody>
      </p:sp>
      <p:sp>
        <p:nvSpPr>
          <p:cNvPr id="16" name="Fußzeilenplatzhalter 15">
            <a:extLst>
              <a:ext uri="{FF2B5EF4-FFF2-40B4-BE49-F238E27FC236}">
                <a16:creationId xmlns:a16="http://schemas.microsoft.com/office/drawing/2014/main" id="{C1CFB7CE-6A6E-49F2-89CE-B0A0DD18EDA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7" name="Grafik 6">
            <a:extLst>
              <a:ext uri="{FF2B5EF4-FFF2-40B4-BE49-F238E27FC236}">
                <a16:creationId xmlns:a16="http://schemas.microsoft.com/office/drawing/2014/main" id="{89486BD2-5013-479B-A321-2DB2D77BE30E}"/>
              </a:ext>
            </a:extLst>
          </p:cNvPr>
          <p:cNvPicPr>
            <a:picLocks noChangeAspect="1"/>
          </p:cNvPicPr>
          <p:nvPr/>
        </p:nvPicPr>
        <p:blipFill>
          <a:blip r:embed="rId3"/>
          <a:stretch>
            <a:fillRect/>
          </a:stretch>
        </p:blipFill>
        <p:spPr>
          <a:xfrm>
            <a:off x="4934372" y="4941168"/>
            <a:ext cx="3563888" cy="727668"/>
          </a:xfrm>
          <a:prstGeom prst="rect">
            <a:avLst/>
          </a:prstGeom>
        </p:spPr>
      </p:pic>
      <p:pic>
        <p:nvPicPr>
          <p:cNvPr id="9" name="Grafik 8">
            <a:extLst>
              <a:ext uri="{FF2B5EF4-FFF2-40B4-BE49-F238E27FC236}">
                <a16:creationId xmlns:a16="http://schemas.microsoft.com/office/drawing/2014/main" id="{ED753A36-B23B-4ADD-AB8D-AC580E3D39AC}"/>
              </a:ext>
            </a:extLst>
          </p:cNvPr>
          <p:cNvPicPr>
            <a:picLocks noChangeAspect="1"/>
          </p:cNvPicPr>
          <p:nvPr/>
        </p:nvPicPr>
        <p:blipFill rotWithShape="1">
          <a:blip r:embed="rId4"/>
          <a:srcRect t="14128"/>
          <a:stretch/>
        </p:blipFill>
        <p:spPr>
          <a:xfrm>
            <a:off x="4397258" y="157957"/>
            <a:ext cx="4617925" cy="827970"/>
          </a:xfrm>
          <a:prstGeom prst="rect">
            <a:avLst/>
          </a:prstGeom>
        </p:spPr>
      </p:pic>
    </p:spTree>
    <p:extLst>
      <p:ext uri="{BB962C8B-B14F-4D97-AF65-F5344CB8AC3E}">
        <p14:creationId xmlns:p14="http://schemas.microsoft.com/office/powerpoint/2010/main" val="1301679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Einschub: Größenordnungen</a:t>
            </a:r>
          </a:p>
        </p:txBody>
      </p:sp>
      <p:sp>
        <p:nvSpPr>
          <p:cNvPr id="20" name="Foliennummernplatzhalter 19">
            <a:extLst>
              <a:ext uri="{FF2B5EF4-FFF2-40B4-BE49-F238E27FC236}">
                <a16:creationId xmlns:a16="http://schemas.microsoft.com/office/drawing/2014/main" id="{1EEE4578-1A37-4BF5-99C4-2FCD62A966DE}"/>
              </a:ext>
            </a:extLst>
          </p:cNvPr>
          <p:cNvSpPr>
            <a:spLocks noGrp="1"/>
          </p:cNvSpPr>
          <p:nvPr>
            <p:ph type="sldNum" sz="quarter" idx="12"/>
          </p:nvPr>
        </p:nvSpPr>
        <p:spPr/>
        <p:txBody>
          <a:bodyPr/>
          <a:lstStyle/>
          <a:p>
            <a:fld id="{13EBA283-81CD-428D-9703-4AE41BDC50AA}" type="slidenum">
              <a:rPr lang="de-DE" smtClean="0"/>
              <a:pPr/>
              <a:t>11</a:t>
            </a:fld>
            <a:endParaRPr lang="de-DE" dirty="0"/>
          </a:p>
        </p:txBody>
      </p:sp>
      <p:sp>
        <p:nvSpPr>
          <p:cNvPr id="18" name="Datumsplatzhalter 17">
            <a:extLst>
              <a:ext uri="{FF2B5EF4-FFF2-40B4-BE49-F238E27FC236}">
                <a16:creationId xmlns:a16="http://schemas.microsoft.com/office/drawing/2014/main" id="{935998A1-AEF5-4020-803F-F812A580C30E}"/>
              </a:ext>
            </a:extLst>
          </p:cNvPr>
          <p:cNvSpPr>
            <a:spLocks noGrp="1"/>
          </p:cNvSpPr>
          <p:nvPr>
            <p:ph type="dt" sz="half" idx="10"/>
          </p:nvPr>
        </p:nvSpPr>
        <p:spPr/>
        <p:txBody>
          <a:bodyPr/>
          <a:lstStyle/>
          <a:p>
            <a:pPr algn="l"/>
            <a:r>
              <a:rPr lang="de-DE"/>
              <a:t>14.05.2018</a:t>
            </a:r>
            <a:endParaRPr lang="de-DE" dirty="0"/>
          </a:p>
        </p:txBody>
      </p:sp>
      <p:sp>
        <p:nvSpPr>
          <p:cNvPr id="19" name="Fußzeilenplatzhalter 18">
            <a:extLst>
              <a:ext uri="{FF2B5EF4-FFF2-40B4-BE49-F238E27FC236}">
                <a16:creationId xmlns:a16="http://schemas.microsoft.com/office/drawing/2014/main" id="{3C1E9279-616C-429D-AABE-9C27AE65FA38}"/>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7" name="Inhaltsplatzhalter 16">
            <a:extLst>
              <a:ext uri="{FF2B5EF4-FFF2-40B4-BE49-F238E27FC236}">
                <a16:creationId xmlns:a16="http://schemas.microsoft.com/office/drawing/2014/main" id="{99DF68CB-E7D3-427A-A5D8-404ADE648D76}"/>
              </a:ext>
            </a:extLst>
          </p:cNvPr>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971550" y="2768304"/>
            <a:ext cx="7546975" cy="2545354"/>
          </a:xfrm>
          <a:prstGeom prst="rect">
            <a:avLst/>
          </a:prstGeom>
        </p:spPr>
      </p:pic>
    </p:spTree>
    <p:extLst>
      <p:ext uri="{BB962C8B-B14F-4D97-AF65-F5344CB8AC3E}">
        <p14:creationId xmlns:p14="http://schemas.microsoft.com/office/powerpoint/2010/main" val="489572875"/>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56108F-B69F-4293-BF6F-76F63DF6739F}"/>
              </a:ext>
            </a:extLst>
          </p:cNvPr>
          <p:cNvSpPr>
            <a:spLocks noGrp="1"/>
          </p:cNvSpPr>
          <p:nvPr>
            <p:ph type="title"/>
          </p:nvPr>
        </p:nvSpPr>
        <p:spPr/>
        <p:txBody>
          <a:bodyPr/>
          <a:lstStyle/>
          <a:p>
            <a:r>
              <a:rPr lang="en-US" dirty="0"/>
              <a:t>H</a:t>
            </a:r>
            <a:r>
              <a:rPr lang="de-DE" dirty="0" err="1"/>
              <a:t>iggs</a:t>
            </a:r>
            <a:r>
              <a:rPr lang="de-DE" dirty="0"/>
              <a:t> Feld</a:t>
            </a:r>
          </a:p>
        </p:txBody>
      </p:sp>
      <p:sp>
        <p:nvSpPr>
          <p:cNvPr id="16" name="Foliennummernplatzhalter 15">
            <a:extLst>
              <a:ext uri="{FF2B5EF4-FFF2-40B4-BE49-F238E27FC236}">
                <a16:creationId xmlns:a16="http://schemas.microsoft.com/office/drawing/2014/main" id="{E893621B-814B-4180-B9CA-DCA873C9665E}"/>
              </a:ext>
            </a:extLst>
          </p:cNvPr>
          <p:cNvSpPr>
            <a:spLocks noGrp="1"/>
          </p:cNvSpPr>
          <p:nvPr>
            <p:ph type="sldNum" sz="quarter" idx="12"/>
          </p:nvPr>
        </p:nvSpPr>
        <p:spPr/>
        <p:txBody>
          <a:bodyPr/>
          <a:lstStyle/>
          <a:p>
            <a:fld id="{13EBA283-81CD-428D-9703-4AE41BDC50AA}" type="slidenum">
              <a:rPr lang="de-DE" smtClean="0"/>
              <a:pPr/>
              <a:t>110</a:t>
            </a:fld>
            <a:endParaRPr lang="de-DE" dirty="0"/>
          </a:p>
        </p:txBody>
      </p:sp>
      <p:sp>
        <p:nvSpPr>
          <p:cNvPr id="9" name="Datumsplatzhalter 8">
            <a:extLst>
              <a:ext uri="{FF2B5EF4-FFF2-40B4-BE49-F238E27FC236}">
                <a16:creationId xmlns:a16="http://schemas.microsoft.com/office/drawing/2014/main" id="{B35D3CCD-C237-4FE4-883B-6069232B4693}"/>
              </a:ext>
            </a:extLst>
          </p:cNvPr>
          <p:cNvSpPr>
            <a:spLocks noGrp="1"/>
          </p:cNvSpPr>
          <p:nvPr>
            <p:ph type="dt" sz="half" idx="10"/>
          </p:nvPr>
        </p:nvSpPr>
        <p:spPr/>
        <p:txBody>
          <a:bodyPr/>
          <a:lstStyle/>
          <a:p>
            <a:pPr algn="l"/>
            <a:r>
              <a:rPr lang="de-DE"/>
              <a:t>14.05.2018</a:t>
            </a:r>
            <a:endParaRPr lang="de-DE" dirty="0"/>
          </a:p>
        </p:txBody>
      </p:sp>
      <p:sp>
        <p:nvSpPr>
          <p:cNvPr id="15" name="Fußzeilenplatzhalter 14">
            <a:extLst>
              <a:ext uri="{FF2B5EF4-FFF2-40B4-BE49-F238E27FC236}">
                <a16:creationId xmlns:a16="http://schemas.microsoft.com/office/drawing/2014/main" id="{491B6273-8182-4EA6-8042-4724F57FB3BE}"/>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A1F9BA17-58BC-4454-845B-7BBEF48B9499}"/>
                  </a:ext>
                </a:extLst>
              </p:cNvPr>
              <p:cNvSpPr>
                <a:spLocks noGrp="1"/>
              </p:cNvSpPr>
              <p:nvPr>
                <p:ph sz="quarter" idx="13"/>
              </p:nvPr>
            </p:nvSpPr>
            <p:spPr/>
            <p:txBody>
              <a:bodyPr/>
              <a:lstStyle/>
              <a:p>
                <a:r>
                  <a:rPr lang="de-DE" sz="1600" dirty="0"/>
                  <a:t>Symmetriebrechung</a:t>
                </a:r>
              </a:p>
              <a:p>
                <a:pPr lvl="1"/>
                <a:r>
                  <a:rPr lang="de-DE" sz="1600" dirty="0"/>
                  <a:t>Symmetrisches Potential</a:t>
                </a:r>
                <a:br>
                  <a:rPr lang="de-DE" sz="1600" dirty="0"/>
                </a:br>
                <a:r>
                  <a:rPr lang="de-DE" sz="1600" dirty="0"/>
                  <a:t>Grundzustand symmetrisch</a:t>
                </a:r>
                <a:endParaRPr lang="en-US" sz="1600" dirty="0"/>
              </a:p>
              <a:p>
                <a:pPr lvl="1"/>
                <a:r>
                  <a:rPr lang="de-DE" sz="1600" dirty="0"/>
                  <a:t>Symmetrisches Potential</a:t>
                </a:r>
                <a:br>
                  <a:rPr lang="de-DE" sz="1600" dirty="0"/>
                </a:br>
                <a:r>
                  <a:rPr lang="de-DE" sz="1600" dirty="0"/>
                  <a:t>Grundzustand nichtsymmetrisch</a:t>
                </a:r>
              </a:p>
              <a:p>
                <a:r>
                  <a:rPr lang="de-DE" sz="1600" dirty="0">
                    <a:sym typeface="Wingdings" panose="05000000000000000000" pitchFamily="2" charset="2"/>
                  </a:rPr>
                  <a:t>Klassisch analog Dielektrikum :  </a:t>
                </a:r>
                <a:br>
                  <a:rPr lang="de-DE" sz="1600" dirty="0">
                    <a:sym typeface="Wingdings" panose="05000000000000000000" pitchFamily="2" charset="2"/>
                  </a:rPr>
                </a:br>
                <a:r>
                  <a:rPr lang="de-DE" sz="1600" dirty="0">
                    <a:sym typeface="Wingdings" panose="05000000000000000000" pitchFamily="2" charset="2"/>
                  </a:rPr>
                  <a:t>Abschirmung der Feldlinien</a:t>
                </a:r>
                <a14:m>
                  <m:oMath xmlns:m="http://schemas.openxmlformats.org/officeDocument/2006/math">
                    <m:r>
                      <a:rPr lang="de-DE" sz="1600">
                        <a:latin typeface="Cambria Math" panose="02040503050406030204" pitchFamily="18" charset="0"/>
                        <a:sym typeface="Wingdings" panose="05000000000000000000" pitchFamily="2" charset="2"/>
                      </a:rPr>
                      <m:t> </m:t>
                    </m:r>
                  </m:oMath>
                </a14:m>
                <a:endParaRPr lang="de-DE" sz="1600" dirty="0">
                  <a:sym typeface="Wingdings" panose="05000000000000000000" pitchFamily="2" charset="2"/>
                </a:endParaRPr>
              </a:p>
              <a:p>
                <a:pPr lvl="1"/>
                <a:r>
                  <a:rPr lang="de-DE" sz="1600" dirty="0">
                    <a:sym typeface="Wingdings" panose="05000000000000000000" pitchFamily="2" charset="2"/>
                  </a:rPr>
                  <a:t>Abschirmung „schwacher Felder“ </a:t>
                </a:r>
                <a:br>
                  <a:rPr lang="de-DE" sz="1600" dirty="0">
                    <a:sym typeface="Wingdings" panose="05000000000000000000" pitchFamily="2" charset="2"/>
                  </a:rPr>
                </a:br>
                <a:r>
                  <a:rPr lang="de-DE" sz="1600" dirty="0">
                    <a:sym typeface="Wingdings" panose="05000000000000000000" pitchFamily="2" charset="2"/>
                  </a:rPr>
                  <a:t>durch </a:t>
                </a:r>
                <a:r>
                  <a:rPr lang="de-DE" sz="1600" dirty="0" err="1">
                    <a:sym typeface="Wingdings" panose="05000000000000000000" pitchFamily="2" charset="2"/>
                  </a:rPr>
                  <a:t>BEHiggs</a:t>
                </a:r>
                <a:r>
                  <a:rPr lang="de-DE" sz="1600" dirty="0">
                    <a:sym typeface="Wingdings" panose="05000000000000000000" pitchFamily="2" charset="2"/>
                  </a:rPr>
                  <a:t>-Hintergrundfeld</a:t>
                </a:r>
                <a:br>
                  <a:rPr lang="de-DE" sz="1600" dirty="0">
                    <a:sym typeface="Wingdings" panose="05000000000000000000" pitchFamily="2" charset="2"/>
                  </a:rPr>
                </a:br>
                <a:r>
                  <a:rPr lang="de-DE" sz="1600" dirty="0">
                    <a:sym typeface="Wingdings" panose="05000000000000000000" pitchFamily="2" charset="2"/>
                  </a:rPr>
                  <a:t> = unendlicher See schwacher Ladung</a:t>
                </a:r>
                <a:endParaRPr lang="de-DE" sz="1600" dirty="0">
                  <a:solidFill>
                    <a:srgbClr val="FF0000"/>
                  </a:solidFill>
                  <a:sym typeface="Wingdings" panose="05000000000000000000" pitchFamily="2" charset="2"/>
                </a:endParaRPr>
              </a:p>
              <a:p>
                <a:pPr lvl="1"/>
                <a:r>
                  <a:rPr lang="de-DE" sz="1600" dirty="0">
                    <a:sym typeface="Wingdings" panose="05000000000000000000" pitchFamily="2" charset="2"/>
                  </a:rPr>
                  <a:t>Abschirmendes Feld</a:t>
                </a:r>
                <a:br>
                  <a:rPr lang="de-DE" sz="1600" dirty="0">
                    <a:sym typeface="Wingdings" panose="05000000000000000000" pitchFamily="2" charset="2"/>
                  </a:rPr>
                </a:br>
                <a:r>
                  <a:rPr lang="de-DE" sz="1600" dirty="0">
                    <a:sym typeface="Wingdings" panose="05000000000000000000" pitchFamily="2" charset="2"/>
                  </a:rPr>
                  <a:t>Duplett in schw. Ladung </a:t>
                </a:r>
                <a:br>
                  <a:rPr lang="de-DE" sz="1600" dirty="0">
                    <a:sym typeface="Wingdings" panose="05000000000000000000" pitchFamily="2" charset="2"/>
                  </a:rPr>
                </a:br>
                <a:r>
                  <a:rPr lang="de-DE" sz="1600" dirty="0">
                    <a:sym typeface="Wingdings" panose="05000000000000000000" pitchFamily="2" charset="2"/>
                  </a:rPr>
                  <a:t>Komponente</a:t>
                </a:r>
                <a:r>
                  <a:rPr lang="de-DE" sz="1600" dirty="0">
                    <a:solidFill>
                      <a:srgbClr val="002060"/>
                    </a:solidFill>
                    <a:sym typeface="Wingdings" panose="05000000000000000000" pitchFamily="2" charset="2"/>
                  </a:rPr>
                  <a:t> </a:t>
                </a:r>
                <a14:m>
                  <m:oMath xmlns:m="http://schemas.openxmlformats.org/officeDocument/2006/math">
                    <m:r>
                      <a:rPr lang="de-DE" sz="1600" i="1">
                        <a:solidFill>
                          <a:srgbClr val="002060"/>
                        </a:solidFill>
                        <a:latin typeface="Cambria Math" panose="02040503050406030204" pitchFamily="18" charset="0"/>
                        <a:sym typeface="Wingdings" panose="05000000000000000000" pitchFamily="2" charset="2"/>
                      </a:rPr>
                      <m:t>𝑣</m:t>
                    </m:r>
                  </m:oMath>
                </a14:m>
                <a:r>
                  <a:rPr lang="de-DE" sz="1600" dirty="0">
                    <a:solidFill>
                      <a:srgbClr val="002060"/>
                    </a:solidFill>
                    <a:sym typeface="Wingdings" panose="05000000000000000000" pitchFamily="2" charset="2"/>
                  </a:rPr>
                  <a:t> </a:t>
                </a:r>
                <a:r>
                  <a:rPr lang="de-DE" sz="1600" dirty="0">
                    <a:sym typeface="Wingdings" panose="05000000000000000000" pitchFamily="2" charset="2"/>
                  </a:rPr>
                  <a:t>= 246 </a:t>
                </a:r>
                <a:r>
                  <a:rPr lang="de-DE" sz="1600" dirty="0" err="1">
                    <a:sym typeface="Wingdings" panose="05000000000000000000" pitchFamily="2" charset="2"/>
                  </a:rPr>
                  <a:t>GeV</a:t>
                </a:r>
                <a:r>
                  <a:rPr lang="de-DE" sz="1600" dirty="0">
                    <a:sym typeface="Wingdings" panose="05000000000000000000" pitchFamily="2" charset="2"/>
                  </a:rPr>
                  <a:t> im Vakuum                 </a:t>
                </a:r>
              </a:p>
              <a:p>
                <a:pPr lvl="1"/>
                <a:r>
                  <a:rPr lang="de-DE" sz="1600" dirty="0">
                    <a:sym typeface="Wingdings" panose="05000000000000000000" pitchFamily="2" charset="2"/>
                  </a:rPr>
                  <a:t>Anregung = </a:t>
                </a:r>
                <a:r>
                  <a:rPr lang="de-DE" sz="1600" dirty="0" err="1">
                    <a:sym typeface="Wingdings" panose="05000000000000000000" pitchFamily="2" charset="2"/>
                  </a:rPr>
                  <a:t>Higgs</a:t>
                </a:r>
                <a:r>
                  <a:rPr lang="de-DE" sz="1600" dirty="0">
                    <a:sym typeface="Wingdings" panose="05000000000000000000" pitchFamily="2" charset="2"/>
                  </a:rPr>
                  <a:t>-Teilchen</a:t>
                </a:r>
              </a:p>
              <a:p>
                <a:pPr marL="0" indent="0">
                  <a:buNone/>
                </a:pPr>
                <a:endParaRPr lang="de-DE" sz="2200" dirty="0"/>
              </a:p>
              <a:p>
                <a:endParaRPr lang="de-DE" sz="2200" dirty="0"/>
              </a:p>
              <a:p>
                <a:endParaRPr lang="de-DE" dirty="0"/>
              </a:p>
              <a:p>
                <a:endParaRPr lang="de-DE" dirty="0"/>
              </a:p>
            </p:txBody>
          </p:sp>
        </mc:Choice>
        <mc:Fallback xmlns="">
          <p:sp>
            <p:nvSpPr>
              <p:cNvPr id="6" name="Textplatzhalter 5">
                <a:extLst>
                  <a:ext uri="{FF2B5EF4-FFF2-40B4-BE49-F238E27FC236}">
                    <a16:creationId xmlns:a16="http://schemas.microsoft.com/office/drawing/2014/main" id="{A1F9BA17-58BC-4454-845B-7BBEF48B9499}"/>
                  </a:ext>
                </a:extLst>
              </p:cNvPr>
              <p:cNvSpPr>
                <a:spLocks noGrp="1" noRot="1" noChangeAspect="1" noMove="1" noResize="1" noEditPoints="1" noAdjustHandles="1" noChangeArrowheads="1" noChangeShapeType="1" noTextEdit="1"/>
              </p:cNvSpPr>
              <p:nvPr>
                <p:ph type="body" idx="1"/>
              </p:nvPr>
            </p:nvSpPr>
            <p:spPr>
              <a:blipFill>
                <a:blip r:embed="rId3"/>
                <a:stretch>
                  <a:fillRect l="-162" t="-1079"/>
                </a:stretch>
              </a:blipFill>
            </p:spPr>
            <p:txBody>
              <a:bodyPr/>
              <a:lstStyle/>
              <a:p>
                <a:r>
                  <a:rPr lang="de-DE">
                    <a:noFill/>
                  </a:rPr>
                  <a:t> </a:t>
                </a:r>
              </a:p>
            </p:txBody>
          </p:sp>
        </mc:Fallback>
      </mc:AlternateContent>
      <p:pic>
        <p:nvPicPr>
          <p:cNvPr id="8" name="Grafik 7">
            <a:extLst>
              <a:ext uri="{FF2B5EF4-FFF2-40B4-BE49-F238E27FC236}">
                <a16:creationId xmlns:a16="http://schemas.microsoft.com/office/drawing/2014/main" id="{FEC9006A-F7FA-4510-91D6-58E8E29A16F9}"/>
              </a:ext>
            </a:extLst>
          </p:cNvPr>
          <p:cNvPicPr>
            <a:picLocks noChangeAspect="1"/>
          </p:cNvPicPr>
          <p:nvPr/>
        </p:nvPicPr>
        <p:blipFill>
          <a:blip r:embed="rId4"/>
          <a:stretch>
            <a:fillRect/>
          </a:stretch>
        </p:blipFill>
        <p:spPr>
          <a:xfrm>
            <a:off x="6914000" y="249280"/>
            <a:ext cx="2094947" cy="1353075"/>
          </a:xfrm>
          <a:prstGeom prst="rect">
            <a:avLst/>
          </a:prstGeom>
        </p:spPr>
      </p:pic>
      <p:pic>
        <p:nvPicPr>
          <p:cNvPr id="10" name="Grafik 9">
            <a:extLst>
              <a:ext uri="{FF2B5EF4-FFF2-40B4-BE49-F238E27FC236}">
                <a16:creationId xmlns:a16="http://schemas.microsoft.com/office/drawing/2014/main" id="{24498BD7-9F99-4323-9234-2F688FA38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89722" y="1755762"/>
            <a:ext cx="2128550" cy="1351707"/>
          </a:xfrm>
          <a:prstGeom prst="rect">
            <a:avLst/>
          </a:prstGeom>
        </p:spPr>
      </p:pic>
      <p:pic>
        <p:nvPicPr>
          <p:cNvPr id="11" name="Grafik 10">
            <a:extLst>
              <a:ext uri="{FF2B5EF4-FFF2-40B4-BE49-F238E27FC236}">
                <a16:creationId xmlns:a16="http://schemas.microsoft.com/office/drawing/2014/main" id="{3997F954-72AC-4FF1-8B8F-0C9C821E30AE}"/>
              </a:ext>
            </a:extLst>
          </p:cNvPr>
          <p:cNvPicPr>
            <a:picLocks noChangeAspect="1"/>
          </p:cNvPicPr>
          <p:nvPr/>
        </p:nvPicPr>
        <p:blipFill>
          <a:blip r:embed="rId6"/>
          <a:stretch>
            <a:fillRect/>
          </a:stretch>
        </p:blipFill>
        <p:spPr>
          <a:xfrm>
            <a:off x="6899047" y="3255770"/>
            <a:ext cx="2109900" cy="1339863"/>
          </a:xfrm>
          <a:prstGeom prst="rect">
            <a:avLst/>
          </a:prstGeom>
        </p:spPr>
      </p:pic>
      <p:pic>
        <p:nvPicPr>
          <p:cNvPr id="12" name="Grafik 11">
            <a:extLst>
              <a:ext uri="{FF2B5EF4-FFF2-40B4-BE49-F238E27FC236}">
                <a16:creationId xmlns:a16="http://schemas.microsoft.com/office/drawing/2014/main" id="{019EBF42-AEDC-4F33-9ECF-7211E98A7E51}"/>
              </a:ext>
            </a:extLst>
          </p:cNvPr>
          <p:cNvPicPr>
            <a:picLocks noChangeAspect="1"/>
          </p:cNvPicPr>
          <p:nvPr/>
        </p:nvPicPr>
        <p:blipFill>
          <a:blip r:embed="rId7"/>
          <a:stretch>
            <a:fillRect/>
          </a:stretch>
        </p:blipFill>
        <p:spPr>
          <a:xfrm>
            <a:off x="6948264" y="4749040"/>
            <a:ext cx="2047925" cy="1300508"/>
          </a:xfrm>
          <a:prstGeom prst="rect">
            <a:avLst/>
          </a:prstGeom>
        </p:spPr>
      </p:pic>
      <p:graphicFrame>
        <p:nvGraphicFramePr>
          <p:cNvPr id="13" name="Object 2">
            <a:extLst>
              <a:ext uri="{FF2B5EF4-FFF2-40B4-BE49-F238E27FC236}">
                <a16:creationId xmlns:a16="http://schemas.microsoft.com/office/drawing/2014/main" id="{24303569-8E45-4568-8D22-23E11CCDD726}"/>
              </a:ext>
            </a:extLst>
          </p:cNvPr>
          <p:cNvGraphicFramePr>
            <a:graphicFrameLocks noChangeAspect="1"/>
          </p:cNvGraphicFramePr>
          <p:nvPr>
            <p:extLst/>
          </p:nvPr>
        </p:nvGraphicFramePr>
        <p:xfrm>
          <a:off x="5317999" y="3928818"/>
          <a:ext cx="1174750" cy="630237"/>
        </p:xfrm>
        <a:graphic>
          <a:graphicData uri="http://schemas.openxmlformats.org/presentationml/2006/ole">
            <mc:AlternateContent xmlns:mc="http://schemas.openxmlformats.org/markup-compatibility/2006">
              <mc:Choice xmlns:v="urn:schemas-microsoft-com:vml" Requires="v">
                <p:oleObj spid="_x0000_s7384" name="Formel" r:id="rId8" imgW="850680" imgH="457200" progId="Equation.3">
                  <p:embed/>
                </p:oleObj>
              </mc:Choice>
              <mc:Fallback>
                <p:oleObj name="Formel" r:id="rId8" imgW="850680" imgH="457200" progId="Equation.3">
                  <p:embed/>
                  <p:pic>
                    <p:nvPicPr>
                      <p:cNvPr id="13" name="Object 2">
                        <a:extLst>
                          <a:ext uri="{FF2B5EF4-FFF2-40B4-BE49-F238E27FC236}">
                            <a16:creationId xmlns:a16="http://schemas.microsoft.com/office/drawing/2014/main" id="{24303569-8E45-4568-8D22-23E11CCDD726}"/>
                          </a:ext>
                        </a:extLst>
                      </p:cNvPr>
                      <p:cNvPicPr>
                        <a:picLocks noChangeAspect="1" noChangeArrowheads="1"/>
                      </p:cNvPicPr>
                      <p:nvPr/>
                    </p:nvPicPr>
                    <p:blipFill>
                      <a:blip r:embed="rId9"/>
                      <a:srcRect/>
                      <a:stretch>
                        <a:fillRect/>
                      </a:stretch>
                    </p:blipFill>
                    <p:spPr bwMode="auto">
                      <a:xfrm>
                        <a:off x="5317999" y="3928818"/>
                        <a:ext cx="1174750" cy="630237"/>
                      </a:xfrm>
                      <a:prstGeom prst="rect">
                        <a:avLst/>
                      </a:prstGeom>
                      <a:noFill/>
                      <a:ln w="19050">
                        <a:solidFill>
                          <a:srgbClr val="CDC301"/>
                        </a:solidFill>
                        <a:miter lim="800000"/>
                        <a:headEnd/>
                        <a:tailEnd/>
                      </a:ln>
                    </p:spPr>
                  </p:pic>
                </p:oleObj>
              </mc:Fallback>
            </mc:AlternateContent>
          </a:graphicData>
        </a:graphic>
      </p:graphicFrame>
      <p:graphicFrame>
        <p:nvGraphicFramePr>
          <p:cNvPr id="14" name="Object 4">
            <a:extLst>
              <a:ext uri="{FF2B5EF4-FFF2-40B4-BE49-F238E27FC236}">
                <a16:creationId xmlns:a16="http://schemas.microsoft.com/office/drawing/2014/main" id="{464E33E7-506A-433B-BAE7-8DB20074738B}"/>
              </a:ext>
            </a:extLst>
          </p:cNvPr>
          <p:cNvGraphicFramePr>
            <a:graphicFrameLocks noChangeAspect="1"/>
          </p:cNvGraphicFramePr>
          <p:nvPr>
            <p:extLst/>
          </p:nvPr>
        </p:nvGraphicFramePr>
        <p:xfrm>
          <a:off x="5307472" y="5085184"/>
          <a:ext cx="1509712" cy="615950"/>
        </p:xfrm>
        <a:graphic>
          <a:graphicData uri="http://schemas.openxmlformats.org/presentationml/2006/ole">
            <mc:AlternateContent xmlns:mc="http://schemas.openxmlformats.org/markup-compatibility/2006">
              <mc:Choice xmlns:v="urn:schemas-microsoft-com:vml" Requires="v">
                <p:oleObj spid="_x0000_s7385" name="Formel" r:id="rId10" imgW="1117440" imgH="457200" progId="Equation.3">
                  <p:embed/>
                </p:oleObj>
              </mc:Choice>
              <mc:Fallback>
                <p:oleObj name="Formel" r:id="rId10" imgW="1117440" imgH="457200" progId="Equation.3">
                  <p:embed/>
                  <p:pic>
                    <p:nvPicPr>
                      <p:cNvPr id="14" name="Object 4">
                        <a:extLst>
                          <a:ext uri="{FF2B5EF4-FFF2-40B4-BE49-F238E27FC236}">
                            <a16:creationId xmlns:a16="http://schemas.microsoft.com/office/drawing/2014/main" id="{464E33E7-506A-433B-BAE7-8DB20074738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7472" y="5085184"/>
                        <a:ext cx="1509712" cy="615950"/>
                      </a:xfrm>
                      <a:prstGeom prst="rect">
                        <a:avLst/>
                      </a:prstGeom>
                      <a:noFill/>
                      <a:ln w="15875">
                        <a:solidFill>
                          <a:srgbClr val="CDC301"/>
                        </a:solidFill>
                        <a:miter lim="800000"/>
                        <a:headEnd/>
                        <a:tailEnd/>
                      </a:ln>
                    </p:spPr>
                  </p:pic>
                </p:oleObj>
              </mc:Fallback>
            </mc:AlternateContent>
          </a:graphicData>
        </a:graphic>
      </p:graphicFrame>
    </p:spTree>
    <p:extLst>
      <p:ext uri="{BB962C8B-B14F-4D97-AF65-F5344CB8AC3E}">
        <p14:creationId xmlns:p14="http://schemas.microsoft.com/office/powerpoint/2010/main" val="1820595085"/>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10" name="Foliennummernplatzhalter 9">
            <a:extLst>
              <a:ext uri="{FF2B5EF4-FFF2-40B4-BE49-F238E27FC236}">
                <a16:creationId xmlns:a16="http://schemas.microsoft.com/office/drawing/2014/main" id="{ED3AACF1-E07F-4001-807A-8491C0B9F276}"/>
              </a:ext>
            </a:extLst>
          </p:cNvPr>
          <p:cNvSpPr>
            <a:spLocks noGrp="1"/>
          </p:cNvSpPr>
          <p:nvPr>
            <p:ph type="sldNum" sz="quarter" idx="12"/>
          </p:nvPr>
        </p:nvSpPr>
        <p:spPr/>
        <p:txBody>
          <a:bodyPr/>
          <a:lstStyle/>
          <a:p>
            <a:fld id="{13EBA283-81CD-428D-9703-4AE41BDC50AA}" type="slidenum">
              <a:rPr lang="de-DE" smtClean="0"/>
              <a:pPr/>
              <a:t>111</a:t>
            </a:fld>
            <a:endParaRPr lang="de-DE" dirty="0"/>
          </a:p>
        </p:txBody>
      </p:sp>
      <p:sp>
        <p:nvSpPr>
          <p:cNvPr id="5" name="Datumsplatzhalter 4">
            <a:extLst>
              <a:ext uri="{FF2B5EF4-FFF2-40B4-BE49-F238E27FC236}">
                <a16:creationId xmlns:a16="http://schemas.microsoft.com/office/drawing/2014/main" id="{23F57CD2-6850-468C-9803-9859C1E9546A}"/>
              </a:ext>
            </a:extLst>
          </p:cNvPr>
          <p:cNvSpPr>
            <a:spLocks noGrp="1"/>
          </p:cNvSpPr>
          <p:nvPr>
            <p:ph type="dt" sz="half" idx="10"/>
          </p:nvPr>
        </p:nvSpPr>
        <p:spPr/>
        <p:txBody>
          <a:bodyPr/>
          <a:lstStyle/>
          <a:p>
            <a:pPr algn="l"/>
            <a:r>
              <a:rPr lang="de-DE"/>
              <a:t>14.05.2018</a:t>
            </a:r>
            <a:endParaRPr lang="de-DE" dirty="0"/>
          </a:p>
        </p:txBody>
      </p:sp>
      <p:sp>
        <p:nvSpPr>
          <p:cNvPr id="6" name="Fußzeilenplatzhalter 5">
            <a:extLst>
              <a:ext uri="{FF2B5EF4-FFF2-40B4-BE49-F238E27FC236}">
                <a16:creationId xmlns:a16="http://schemas.microsoft.com/office/drawing/2014/main" id="{7F787425-842F-46CF-AAA6-C484D9C02E6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180564903"/>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12" name="Foliennummernplatzhalter 11">
            <a:extLst>
              <a:ext uri="{FF2B5EF4-FFF2-40B4-BE49-F238E27FC236}">
                <a16:creationId xmlns:a16="http://schemas.microsoft.com/office/drawing/2014/main" id="{4C133F4B-29D3-4E9E-A482-B18226E9315C}"/>
              </a:ext>
            </a:extLst>
          </p:cNvPr>
          <p:cNvSpPr>
            <a:spLocks noGrp="1"/>
          </p:cNvSpPr>
          <p:nvPr>
            <p:ph type="sldNum" sz="quarter" idx="12"/>
          </p:nvPr>
        </p:nvSpPr>
        <p:spPr/>
        <p:txBody>
          <a:bodyPr/>
          <a:lstStyle/>
          <a:p>
            <a:fld id="{13EBA283-81CD-428D-9703-4AE41BDC50AA}" type="slidenum">
              <a:rPr lang="de-DE" smtClean="0"/>
              <a:pPr/>
              <a:t>112</a:t>
            </a:fld>
            <a:endParaRPr lang="de-DE" dirty="0"/>
          </a:p>
        </p:txBody>
      </p:sp>
      <p:sp>
        <p:nvSpPr>
          <p:cNvPr id="10" name="Datumsplatzhalter 9">
            <a:extLst>
              <a:ext uri="{FF2B5EF4-FFF2-40B4-BE49-F238E27FC236}">
                <a16:creationId xmlns:a16="http://schemas.microsoft.com/office/drawing/2014/main" id="{7FCB219C-5026-46CB-883C-614C6D047BAB}"/>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FFEC968A-6BE8-4AA7-A934-29FAD356F86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Zusätzliche Dimensionen für Gravitation könnten die Kräfte „vereinigen“</a:t>
            </a:r>
          </a:p>
          <a:p>
            <a:endParaRPr lang="de-DE" noProof="0"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1646237820"/>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97C4ED5-B4EE-4B9E-856E-E945CFCFF32E}"/>
              </a:ext>
            </a:extLst>
          </p:cNvPr>
          <p:cNvSpPr>
            <a:spLocks noGrp="1"/>
          </p:cNvSpPr>
          <p:nvPr>
            <p:ph type="title"/>
          </p:nvPr>
        </p:nvSpPr>
        <p:spPr/>
        <p:txBody>
          <a:bodyPr/>
          <a:lstStyle/>
          <a:p>
            <a:r>
              <a:rPr lang="de-DE" dirty="0"/>
              <a:t>Gluon Selbstwechselwirkung</a:t>
            </a:r>
          </a:p>
        </p:txBody>
      </p:sp>
      <p:sp>
        <p:nvSpPr>
          <p:cNvPr id="45" name="Foliennummernplatzhalter 44">
            <a:extLst>
              <a:ext uri="{FF2B5EF4-FFF2-40B4-BE49-F238E27FC236}">
                <a16:creationId xmlns:a16="http://schemas.microsoft.com/office/drawing/2014/main" id="{D748E49C-8EDE-494B-8C4C-DDE3E4CB35CC}"/>
              </a:ext>
            </a:extLst>
          </p:cNvPr>
          <p:cNvSpPr>
            <a:spLocks noGrp="1"/>
          </p:cNvSpPr>
          <p:nvPr>
            <p:ph type="sldNum" sz="quarter" idx="12"/>
          </p:nvPr>
        </p:nvSpPr>
        <p:spPr/>
        <p:txBody>
          <a:bodyPr/>
          <a:lstStyle/>
          <a:p>
            <a:fld id="{13EBA283-81CD-428D-9703-4AE41BDC50AA}" type="slidenum">
              <a:rPr lang="de-DE" smtClean="0"/>
              <a:pPr/>
              <a:t>113</a:t>
            </a:fld>
            <a:endParaRPr lang="de-DE" dirty="0"/>
          </a:p>
        </p:txBody>
      </p:sp>
      <p:sp>
        <p:nvSpPr>
          <p:cNvPr id="41" name="Datumsplatzhalter 40">
            <a:extLst>
              <a:ext uri="{FF2B5EF4-FFF2-40B4-BE49-F238E27FC236}">
                <a16:creationId xmlns:a16="http://schemas.microsoft.com/office/drawing/2014/main" id="{AE7CFC77-81CA-46BB-B917-7711715790A2}"/>
              </a:ext>
            </a:extLst>
          </p:cNvPr>
          <p:cNvSpPr>
            <a:spLocks noGrp="1"/>
          </p:cNvSpPr>
          <p:nvPr>
            <p:ph type="dt" sz="half" idx="10"/>
          </p:nvPr>
        </p:nvSpPr>
        <p:spPr/>
        <p:txBody>
          <a:bodyPr/>
          <a:lstStyle/>
          <a:p>
            <a:pPr algn="l"/>
            <a:r>
              <a:rPr lang="de-DE"/>
              <a:t>14.05.2018</a:t>
            </a:r>
            <a:endParaRPr lang="de-DE" dirty="0"/>
          </a:p>
        </p:txBody>
      </p:sp>
      <p:sp>
        <p:nvSpPr>
          <p:cNvPr id="44" name="Fußzeilenplatzhalter 43">
            <a:extLst>
              <a:ext uri="{FF2B5EF4-FFF2-40B4-BE49-F238E27FC236}">
                <a16:creationId xmlns:a16="http://schemas.microsoft.com/office/drawing/2014/main" id="{D9AC537F-1489-473E-A70B-FCFDB193E16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a:extLst>
              <a:ext uri="{FF2B5EF4-FFF2-40B4-BE49-F238E27FC236}">
                <a16:creationId xmlns:a16="http://schemas.microsoft.com/office/drawing/2014/main" id="{10E6E1B6-21BA-48AE-BAE4-0357D7CFD3C8}"/>
              </a:ext>
            </a:extLst>
          </p:cNvPr>
          <p:cNvSpPr>
            <a:spLocks noGrp="1"/>
          </p:cNvSpPr>
          <p:nvPr>
            <p:ph sz="quarter" idx="13"/>
          </p:nvPr>
        </p:nvSpPr>
        <p:spPr/>
        <p:txBody>
          <a:bodyPr/>
          <a:lstStyle/>
          <a:p>
            <a:r>
              <a:rPr lang="de-DE" dirty="0"/>
              <a:t>Gluonen besitzen selbst starke Ladung</a:t>
            </a:r>
          </a:p>
          <a:p>
            <a:pPr lvl="1"/>
            <a:r>
              <a:rPr lang="de-DE" sz="2400" dirty="0"/>
              <a:t>Gluonen können selbst Gluonen abstrahlen</a:t>
            </a:r>
          </a:p>
          <a:p>
            <a:endParaRPr lang="de-DE" dirty="0"/>
          </a:p>
        </p:txBody>
      </p:sp>
      <p:grpSp>
        <p:nvGrpSpPr>
          <p:cNvPr id="7" name="Group 126">
            <a:extLst>
              <a:ext uri="{FF2B5EF4-FFF2-40B4-BE49-F238E27FC236}">
                <a16:creationId xmlns:a16="http://schemas.microsoft.com/office/drawing/2014/main" id="{7B11C9B6-B59F-493D-A0D5-C917C9E57F08}"/>
              </a:ext>
            </a:extLst>
          </p:cNvPr>
          <p:cNvGrpSpPr>
            <a:grpSpLocks noChangeAspect="1"/>
          </p:cNvGrpSpPr>
          <p:nvPr/>
        </p:nvGrpSpPr>
        <p:grpSpPr bwMode="auto">
          <a:xfrm>
            <a:off x="1446806" y="3645024"/>
            <a:ext cx="1830648" cy="244332"/>
            <a:chOff x="804" y="3206"/>
            <a:chExt cx="2344" cy="314"/>
          </a:xfrm>
        </p:grpSpPr>
        <p:sp>
          <p:nvSpPr>
            <p:cNvPr id="8" name="Freeform 127">
              <a:extLst>
                <a:ext uri="{FF2B5EF4-FFF2-40B4-BE49-F238E27FC236}">
                  <a16:creationId xmlns:a16="http://schemas.microsoft.com/office/drawing/2014/main" id="{67A1BB97-1FC8-42AD-B376-BBAAD7E2DF3B}"/>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Freeform 128">
              <a:extLst>
                <a:ext uri="{FF2B5EF4-FFF2-40B4-BE49-F238E27FC236}">
                  <a16:creationId xmlns:a16="http://schemas.microsoft.com/office/drawing/2014/main" id="{726A2E34-A290-4406-A59C-64179976D122}"/>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0" name="Freeform 129">
              <a:extLst>
                <a:ext uri="{FF2B5EF4-FFF2-40B4-BE49-F238E27FC236}">
                  <a16:creationId xmlns:a16="http://schemas.microsoft.com/office/drawing/2014/main" id="{6977B3DB-B32E-4BDD-B152-8EBA8D5DB857}"/>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 name="Freeform 130">
              <a:extLst>
                <a:ext uri="{FF2B5EF4-FFF2-40B4-BE49-F238E27FC236}">
                  <a16:creationId xmlns:a16="http://schemas.microsoft.com/office/drawing/2014/main" id="{CE660A3D-86A7-4650-B277-870634151CC4}"/>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Freeform 131">
              <a:extLst>
                <a:ext uri="{FF2B5EF4-FFF2-40B4-BE49-F238E27FC236}">
                  <a16:creationId xmlns:a16="http://schemas.microsoft.com/office/drawing/2014/main" id="{02F77B3F-8483-4251-8FD5-8EF743647FC2}"/>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 name="Freeform 132">
              <a:extLst>
                <a:ext uri="{FF2B5EF4-FFF2-40B4-BE49-F238E27FC236}">
                  <a16:creationId xmlns:a16="http://schemas.microsoft.com/office/drawing/2014/main" id="{A01DCEA4-C217-4559-BF29-8E320174CF53}"/>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133">
              <a:extLst>
                <a:ext uri="{FF2B5EF4-FFF2-40B4-BE49-F238E27FC236}">
                  <a16:creationId xmlns:a16="http://schemas.microsoft.com/office/drawing/2014/main" id="{50328D31-3D96-4672-A91D-8D523AF8316E}"/>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5" name="Group 126">
            <a:extLst>
              <a:ext uri="{FF2B5EF4-FFF2-40B4-BE49-F238E27FC236}">
                <a16:creationId xmlns:a16="http://schemas.microsoft.com/office/drawing/2014/main" id="{7B9AA0A4-CFCD-43CE-B789-A8D7CA16BD49}"/>
              </a:ext>
            </a:extLst>
          </p:cNvPr>
          <p:cNvGrpSpPr>
            <a:grpSpLocks noChangeAspect="1"/>
          </p:cNvGrpSpPr>
          <p:nvPr/>
        </p:nvGrpSpPr>
        <p:grpSpPr bwMode="auto">
          <a:xfrm rot="10800000">
            <a:off x="1369067" y="5345390"/>
            <a:ext cx="1830648" cy="244332"/>
            <a:chOff x="804" y="3206"/>
            <a:chExt cx="2344" cy="314"/>
          </a:xfrm>
        </p:grpSpPr>
        <p:sp>
          <p:nvSpPr>
            <p:cNvPr id="16" name="Freeform 127">
              <a:extLst>
                <a:ext uri="{FF2B5EF4-FFF2-40B4-BE49-F238E27FC236}">
                  <a16:creationId xmlns:a16="http://schemas.microsoft.com/office/drawing/2014/main" id="{6A1267FA-7A72-426B-A4A7-55A70D6F333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7" name="Freeform 128">
              <a:extLst>
                <a:ext uri="{FF2B5EF4-FFF2-40B4-BE49-F238E27FC236}">
                  <a16:creationId xmlns:a16="http://schemas.microsoft.com/office/drawing/2014/main" id="{3BE642FE-2F79-4AC5-9782-542381824B87}"/>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Freeform 129">
              <a:extLst>
                <a:ext uri="{FF2B5EF4-FFF2-40B4-BE49-F238E27FC236}">
                  <a16:creationId xmlns:a16="http://schemas.microsoft.com/office/drawing/2014/main" id="{ACF2972C-D36A-419F-93DC-944C335FA619}"/>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9" name="Freeform 130">
              <a:extLst>
                <a:ext uri="{FF2B5EF4-FFF2-40B4-BE49-F238E27FC236}">
                  <a16:creationId xmlns:a16="http://schemas.microsoft.com/office/drawing/2014/main" id="{73222235-DA08-4F7E-8CC5-9D4C65F425B2}"/>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0" name="Freeform 131">
              <a:extLst>
                <a:ext uri="{FF2B5EF4-FFF2-40B4-BE49-F238E27FC236}">
                  <a16:creationId xmlns:a16="http://schemas.microsoft.com/office/drawing/2014/main" id="{2DAC862E-09A0-497A-862C-E654C10935ED}"/>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1" name="Freeform 132">
              <a:extLst>
                <a:ext uri="{FF2B5EF4-FFF2-40B4-BE49-F238E27FC236}">
                  <a16:creationId xmlns:a16="http://schemas.microsoft.com/office/drawing/2014/main" id="{2E247F0B-D04F-4C1D-80F8-396DF0B66575}"/>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2" name="Freeform 133">
              <a:extLst>
                <a:ext uri="{FF2B5EF4-FFF2-40B4-BE49-F238E27FC236}">
                  <a16:creationId xmlns:a16="http://schemas.microsoft.com/office/drawing/2014/main" id="{16712B3C-1364-417D-A694-64CF3F154038}"/>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23" name="Group 126">
            <a:extLst>
              <a:ext uri="{FF2B5EF4-FFF2-40B4-BE49-F238E27FC236}">
                <a16:creationId xmlns:a16="http://schemas.microsoft.com/office/drawing/2014/main" id="{653C79C6-66F0-4797-B6A9-BBE5BFDA50A3}"/>
              </a:ext>
            </a:extLst>
          </p:cNvPr>
          <p:cNvGrpSpPr>
            <a:grpSpLocks noChangeAspect="1"/>
          </p:cNvGrpSpPr>
          <p:nvPr/>
        </p:nvGrpSpPr>
        <p:grpSpPr bwMode="auto">
          <a:xfrm rot="15859359">
            <a:off x="1549258" y="4492873"/>
            <a:ext cx="1470268" cy="244332"/>
            <a:chOff x="804" y="3206"/>
            <a:chExt cx="2344" cy="314"/>
          </a:xfrm>
        </p:grpSpPr>
        <p:sp>
          <p:nvSpPr>
            <p:cNvPr id="24" name="Freeform 127">
              <a:extLst>
                <a:ext uri="{FF2B5EF4-FFF2-40B4-BE49-F238E27FC236}">
                  <a16:creationId xmlns:a16="http://schemas.microsoft.com/office/drawing/2014/main" id="{4C01CC9C-4F14-4164-80C1-B4A9D2EF088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5" name="Freeform 128">
              <a:extLst>
                <a:ext uri="{FF2B5EF4-FFF2-40B4-BE49-F238E27FC236}">
                  <a16:creationId xmlns:a16="http://schemas.microsoft.com/office/drawing/2014/main" id="{0C739B62-C920-4789-B9AB-E09A212388F4}"/>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6" name="Freeform 129">
              <a:extLst>
                <a:ext uri="{FF2B5EF4-FFF2-40B4-BE49-F238E27FC236}">
                  <a16:creationId xmlns:a16="http://schemas.microsoft.com/office/drawing/2014/main" id="{8BA1B1EB-01E5-47B2-B53F-4DBB0B72CED2}"/>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7" name="Freeform 130">
              <a:extLst>
                <a:ext uri="{FF2B5EF4-FFF2-40B4-BE49-F238E27FC236}">
                  <a16:creationId xmlns:a16="http://schemas.microsoft.com/office/drawing/2014/main" id="{71D7A7AA-537E-4D92-9F7D-79DFC9AC4FAC}"/>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8" name="Freeform 131">
              <a:extLst>
                <a:ext uri="{FF2B5EF4-FFF2-40B4-BE49-F238E27FC236}">
                  <a16:creationId xmlns:a16="http://schemas.microsoft.com/office/drawing/2014/main" id="{069DBC17-D764-4959-B471-90E8C42F0E95}"/>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Freeform 132">
              <a:extLst>
                <a:ext uri="{FF2B5EF4-FFF2-40B4-BE49-F238E27FC236}">
                  <a16:creationId xmlns:a16="http://schemas.microsoft.com/office/drawing/2014/main" id="{7300B3BE-166D-4112-8E55-3BD1DBEF59BD}"/>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Freeform 133">
              <a:extLst>
                <a:ext uri="{FF2B5EF4-FFF2-40B4-BE49-F238E27FC236}">
                  <a16:creationId xmlns:a16="http://schemas.microsoft.com/office/drawing/2014/main" id="{80C73473-586E-49D5-8511-270E1243DE3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31" name="Freeform 84">
            <a:extLst>
              <a:ext uri="{FF2B5EF4-FFF2-40B4-BE49-F238E27FC236}">
                <a16:creationId xmlns:a16="http://schemas.microsoft.com/office/drawing/2014/main" id="{8B715139-28A6-42FD-B7B5-8BC6F694B802}"/>
              </a:ext>
            </a:extLst>
          </p:cNvPr>
          <p:cNvSpPr>
            <a:spLocks/>
          </p:cNvSpPr>
          <p:nvPr/>
        </p:nvSpPr>
        <p:spPr bwMode="auto">
          <a:xfrm>
            <a:off x="4865511" y="3645024"/>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2" name="Freeform 84">
            <a:extLst>
              <a:ext uri="{FF2B5EF4-FFF2-40B4-BE49-F238E27FC236}">
                <a16:creationId xmlns:a16="http://schemas.microsoft.com/office/drawing/2014/main" id="{B3C177E4-09C9-4F4A-B712-CC2A1D827E7C}"/>
              </a:ext>
            </a:extLst>
          </p:cNvPr>
          <p:cNvSpPr>
            <a:spLocks/>
          </p:cNvSpPr>
          <p:nvPr/>
        </p:nvSpPr>
        <p:spPr bwMode="auto">
          <a:xfrm>
            <a:off x="4929182" y="5289850"/>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3" name="Freeform 84">
            <a:extLst>
              <a:ext uri="{FF2B5EF4-FFF2-40B4-BE49-F238E27FC236}">
                <a16:creationId xmlns:a16="http://schemas.microsoft.com/office/drawing/2014/main" id="{9DAF9A33-D1B0-433D-A294-C496EA05DC8B}"/>
              </a:ext>
            </a:extLst>
          </p:cNvPr>
          <p:cNvSpPr>
            <a:spLocks/>
          </p:cNvSpPr>
          <p:nvPr/>
        </p:nvSpPr>
        <p:spPr bwMode="auto">
          <a:xfrm rot="15736551">
            <a:off x="5173370" y="4489462"/>
            <a:ext cx="1480229" cy="15478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4" name="Grafik 33">
            <a:extLst>
              <a:ext uri="{FF2B5EF4-FFF2-40B4-BE49-F238E27FC236}">
                <a16:creationId xmlns:a16="http://schemas.microsoft.com/office/drawing/2014/main" id="{3C33805C-4088-4FCD-BB7F-AE32079AE9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5593" y="3591842"/>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Grafik 34">
            <a:extLst>
              <a:ext uri="{FF2B5EF4-FFF2-40B4-BE49-F238E27FC236}">
                <a16:creationId xmlns:a16="http://schemas.microsoft.com/office/drawing/2014/main" id="{B76F6ED9-260F-4494-95B3-FEC74545E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930" y="5283091"/>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id="{A665F818-8717-47B8-83D7-F47275263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21" y="4369086"/>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feld 36">
            <a:extLst>
              <a:ext uri="{FF2B5EF4-FFF2-40B4-BE49-F238E27FC236}">
                <a16:creationId xmlns:a16="http://schemas.microsoft.com/office/drawing/2014/main" id="{1AB7E6AB-C6B4-49DC-9841-E89C82F27482}"/>
              </a:ext>
            </a:extLst>
          </p:cNvPr>
          <p:cNvSpPr txBox="1"/>
          <p:nvPr/>
        </p:nvSpPr>
        <p:spPr>
          <a:xfrm>
            <a:off x="971600" y="3633395"/>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38" name="Textfeld 37">
            <a:extLst>
              <a:ext uri="{FF2B5EF4-FFF2-40B4-BE49-F238E27FC236}">
                <a16:creationId xmlns:a16="http://schemas.microsoft.com/office/drawing/2014/main" id="{10B0D4F1-3FAD-4301-9319-A9A0FA5AC0A6}"/>
              </a:ext>
            </a:extLst>
          </p:cNvPr>
          <p:cNvSpPr txBox="1"/>
          <p:nvPr/>
        </p:nvSpPr>
        <p:spPr>
          <a:xfrm>
            <a:off x="992575" y="5283091"/>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40" name="Textfeld 39">
            <a:extLst>
              <a:ext uri="{FF2B5EF4-FFF2-40B4-BE49-F238E27FC236}">
                <a16:creationId xmlns:a16="http://schemas.microsoft.com/office/drawing/2014/main" id="{F9BF57B5-816D-48E6-AF5F-64841933D444}"/>
              </a:ext>
            </a:extLst>
          </p:cNvPr>
          <p:cNvSpPr txBox="1"/>
          <p:nvPr/>
        </p:nvSpPr>
        <p:spPr>
          <a:xfrm>
            <a:off x="2443951" y="4558943"/>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cxnSp>
        <p:nvCxnSpPr>
          <p:cNvPr id="42" name="Gerader Verbinder 41">
            <a:extLst>
              <a:ext uri="{FF2B5EF4-FFF2-40B4-BE49-F238E27FC236}">
                <a16:creationId xmlns:a16="http://schemas.microsoft.com/office/drawing/2014/main" id="{4A7E09DF-B800-4392-8D5F-765C8CAF75ED}"/>
              </a:ext>
            </a:extLst>
          </p:cNvPr>
          <p:cNvCxnSpPr/>
          <p:nvPr/>
        </p:nvCxnSpPr>
        <p:spPr>
          <a:xfrm>
            <a:off x="4427984" y="3429000"/>
            <a:ext cx="2736304" cy="2376264"/>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id="{08A0FA70-B281-4B6C-8F33-AD300B45D42A}"/>
              </a:ext>
            </a:extLst>
          </p:cNvPr>
          <p:cNvCxnSpPr>
            <a:cxnSpLocks/>
          </p:cNvCxnSpPr>
          <p:nvPr/>
        </p:nvCxnSpPr>
        <p:spPr>
          <a:xfrm flipV="1">
            <a:off x="4692593" y="3501008"/>
            <a:ext cx="2301927" cy="2355680"/>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976822"/>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F12225-0402-41DC-A4B0-DC2EC40D24C1}"/>
              </a:ext>
            </a:extLst>
          </p:cNvPr>
          <p:cNvSpPr>
            <a:spLocks noGrp="1"/>
          </p:cNvSpPr>
          <p:nvPr>
            <p:ph type="title"/>
          </p:nvPr>
        </p:nvSpPr>
        <p:spPr/>
        <p:txBody>
          <a:bodyPr/>
          <a:lstStyle/>
          <a:p>
            <a:r>
              <a:rPr lang="de-DE" dirty="0"/>
              <a:t>Bisher ignoriert: Zustandsmischung</a:t>
            </a:r>
          </a:p>
        </p:txBody>
      </p:sp>
      <p:sp>
        <p:nvSpPr>
          <p:cNvPr id="12" name="Foliennummernplatzhalter 11">
            <a:extLst>
              <a:ext uri="{FF2B5EF4-FFF2-40B4-BE49-F238E27FC236}">
                <a16:creationId xmlns:a16="http://schemas.microsoft.com/office/drawing/2014/main" id="{80A56A6E-93DC-4C4B-BAD6-114B20DB0873}"/>
              </a:ext>
            </a:extLst>
          </p:cNvPr>
          <p:cNvSpPr>
            <a:spLocks noGrp="1"/>
          </p:cNvSpPr>
          <p:nvPr>
            <p:ph type="sldNum" sz="quarter" idx="12"/>
          </p:nvPr>
        </p:nvSpPr>
        <p:spPr/>
        <p:txBody>
          <a:bodyPr/>
          <a:lstStyle/>
          <a:p>
            <a:fld id="{13EBA283-81CD-428D-9703-4AE41BDC50AA}" type="slidenum">
              <a:rPr lang="de-DE" smtClean="0"/>
              <a:pPr/>
              <a:t>114</a:t>
            </a:fld>
            <a:endParaRPr lang="de-DE" dirty="0"/>
          </a:p>
        </p:txBody>
      </p:sp>
      <p:sp>
        <p:nvSpPr>
          <p:cNvPr id="9" name="Datumsplatzhalter 8">
            <a:extLst>
              <a:ext uri="{FF2B5EF4-FFF2-40B4-BE49-F238E27FC236}">
                <a16:creationId xmlns:a16="http://schemas.microsoft.com/office/drawing/2014/main" id="{01D793F0-4FA0-42CD-99AD-897160A7A6B3}"/>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AAFCBFC2-C5B6-4598-8168-E5F6D4D85A9A}"/>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a:extLst>
              <a:ext uri="{FF2B5EF4-FFF2-40B4-BE49-F238E27FC236}">
                <a16:creationId xmlns:a16="http://schemas.microsoft.com/office/drawing/2014/main" id="{360D4778-7792-48C2-B6C9-CE57F8085BBA}"/>
              </a:ext>
            </a:extLst>
          </p:cNvPr>
          <p:cNvSpPr>
            <a:spLocks noGrp="1"/>
          </p:cNvSpPr>
          <p:nvPr>
            <p:ph sz="quarter" idx="13"/>
          </p:nvPr>
        </p:nvSpPr>
        <p:spPr/>
        <p:txBody>
          <a:bodyPr/>
          <a:lstStyle/>
          <a:p>
            <a:r>
              <a:rPr lang="de-DE" sz="1500" dirty="0"/>
              <a:t>Makroskopisch messbare Teilchen: immer </a:t>
            </a:r>
            <a:r>
              <a:rPr lang="de-DE" sz="1500" b="1" dirty="0"/>
              <a:t>Massen-Eigenzustände</a:t>
            </a:r>
          </a:p>
          <a:p>
            <a:r>
              <a:rPr lang="de-DE" sz="1500" dirty="0"/>
              <a:t>Wechselwirkungen: immer </a:t>
            </a:r>
            <a:r>
              <a:rPr lang="de-DE" sz="1500" b="1" dirty="0"/>
              <a:t>Ladungs-Eigenzustände</a:t>
            </a:r>
          </a:p>
          <a:p>
            <a:r>
              <a:rPr lang="de-DE" sz="1500" dirty="0"/>
              <a:t>Umwandlungen nur innerhalb der Ladungs-Dupletts möglich</a:t>
            </a:r>
          </a:p>
          <a:p>
            <a:pPr lvl="1"/>
            <a:r>
              <a:rPr lang="de-DE" sz="1200" dirty="0"/>
              <a:t>Die </a:t>
            </a:r>
            <a:r>
              <a:rPr lang="de-DE" sz="1200" dirty="0" err="1"/>
              <a:t>Multipletts</a:t>
            </a:r>
            <a:r>
              <a:rPr lang="de-DE" sz="1200" dirty="0"/>
              <a:t> sind daher *nur* für </a:t>
            </a:r>
            <a:r>
              <a:rPr lang="de-DE" sz="1200" b="1" dirty="0"/>
              <a:t>Ladungs-Eigenzustände</a:t>
            </a:r>
            <a:r>
              <a:rPr lang="de-DE" sz="1200" dirty="0"/>
              <a:t> definiert</a:t>
            </a:r>
          </a:p>
          <a:p>
            <a:r>
              <a:rPr lang="de-DE" sz="1500" dirty="0"/>
              <a:t>Konsequenz des </a:t>
            </a:r>
            <a:r>
              <a:rPr lang="de-DE" sz="1500" dirty="0" err="1"/>
              <a:t>BEHiggs</a:t>
            </a:r>
            <a:r>
              <a:rPr lang="de-DE" sz="1500" dirty="0"/>
              <a:t> Feldes:</a:t>
            </a:r>
          </a:p>
          <a:p>
            <a:pPr lvl="1"/>
            <a:r>
              <a:rPr lang="de-DE" sz="1200" dirty="0"/>
              <a:t>die Masseneigenzustände von Quarks sind nicht identisch mit den schwachen Ladungs-Eigenzuständen, sondern eine Mischung aus diesen! </a:t>
            </a:r>
          </a:p>
          <a:p>
            <a:pPr lvl="1"/>
            <a:r>
              <a:rPr lang="de-DE" sz="1200" dirty="0">
                <a:sym typeface="Wingdings" panose="05000000000000000000" pitchFamily="2" charset="2"/>
              </a:rPr>
              <a:t> </a:t>
            </a:r>
            <a:r>
              <a:rPr lang="de-DE" sz="1200" dirty="0"/>
              <a:t>Masseneigenzustände haben i.a. keine definierte schwache Ladung</a:t>
            </a:r>
          </a:p>
          <a:p>
            <a:pPr lvl="1"/>
            <a:r>
              <a:rPr lang="de-DE" sz="1200" dirty="0">
                <a:sym typeface="Wingdings" panose="05000000000000000000" pitchFamily="2" charset="2"/>
              </a:rPr>
              <a:t> </a:t>
            </a:r>
            <a:r>
              <a:rPr lang="de-DE" sz="1200" dirty="0"/>
              <a:t>Schwache Ladungs-Eigenzustände haben i.a. keine definierte Masse</a:t>
            </a:r>
          </a:p>
          <a:p>
            <a:pPr marL="0" indent="0">
              <a:buNone/>
            </a:pPr>
            <a:r>
              <a:rPr lang="de-DE" sz="1500" dirty="0"/>
              <a:t> </a:t>
            </a:r>
          </a:p>
        </p:txBody>
      </p:sp>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id="{DFF1C363-9519-4E1A-964A-5891ED190572}"/>
                  </a:ext>
                </a:extLst>
              </p:cNvPr>
              <p:cNvSpPr txBox="1"/>
              <p:nvPr/>
            </p:nvSpPr>
            <p:spPr>
              <a:xfrm>
                <a:off x="3030924" y="4719924"/>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7" name="Textfeld 6">
                <a:extLst>
                  <a:ext uri="{FF2B5EF4-FFF2-40B4-BE49-F238E27FC236}">
                    <a16:creationId xmlns:a16="http://schemas.microsoft.com/office/drawing/2014/main" id="{DFF1C363-9519-4E1A-964A-5891ED190572}"/>
                  </a:ext>
                </a:extLst>
              </p:cNvPr>
              <p:cNvSpPr txBox="1">
                <a:spLocks noRot="1" noChangeAspect="1" noMove="1" noResize="1" noEditPoints="1" noAdjustHandles="1" noChangeArrowheads="1" noChangeShapeType="1" noTextEdit="1"/>
              </p:cNvSpPr>
              <p:nvPr/>
            </p:nvSpPr>
            <p:spPr>
              <a:xfrm>
                <a:off x="3030924" y="4719924"/>
                <a:ext cx="3041025" cy="802527"/>
              </a:xfrm>
              <a:prstGeom prst="rect">
                <a:avLst/>
              </a:prstGeom>
              <a:blipFill>
                <a:blip r:embed="rId3"/>
                <a:stretch>
                  <a:fillRect t="-5303" b="-3030"/>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6E14081F-20F1-4644-8369-88C0132F81A5}"/>
              </a:ext>
            </a:extLst>
          </p:cNvPr>
          <p:cNvCxnSpPr>
            <a:cxnSpLocks/>
          </p:cNvCxnSpPr>
          <p:nvPr/>
        </p:nvCxnSpPr>
        <p:spPr>
          <a:xfrm flipV="1">
            <a:off x="2770584" y="5121187"/>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DEE12E1D-F0A3-49E4-BAB2-6A67C03B557C}"/>
                  </a:ext>
                </a:extLst>
              </p:cNvPr>
              <p:cNvSpPr txBox="1"/>
              <p:nvPr/>
            </p:nvSpPr>
            <p:spPr>
              <a:xfrm>
                <a:off x="1238572" y="5343829"/>
                <a:ext cx="4103648" cy="867097"/>
              </a:xfrm>
              <a:prstGeom prst="rect">
                <a:avLst/>
              </a:prstGeom>
              <a:noFill/>
            </p:spPr>
            <p:txBody>
              <a:bodyPr wrap="squar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 </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Also: Ladungs-</a:t>
                </a:r>
                <a:r>
                  <a:rPr lang="de-DE" sz="1350" dirty="0" err="1">
                    <a:solidFill>
                      <a:srgbClr val="CDC301"/>
                    </a:solidFill>
                    <a:latin typeface="Arial" panose="020B0604020202020204" pitchFamily="34" charset="0"/>
                    <a:cs typeface="Arial" panose="020B0604020202020204" pitchFamily="34" charset="0"/>
                  </a:rPr>
                  <a:t>Multipletts</a:t>
                </a:r>
                <a:r>
                  <a:rPr lang="de-DE" sz="1350" dirty="0">
                    <a:solidFill>
                      <a:srgbClr val="CDC301"/>
                    </a:solidFill>
                    <a:latin typeface="Arial" panose="020B0604020202020204" pitchFamily="34" charset="0"/>
                    <a:cs typeface="Arial" panose="020B0604020202020204" pitchFamily="34" charset="0"/>
                  </a:rPr>
                  <a:t> eigentlich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𝑢</m:t>
                              </m:r>
                            </m:e>
                          </m:mr>
                          <m:mr>
                            <m:e>
                              <m:r>
                                <a:rPr lang="de-DE" sz="1350" i="1">
                                  <a:solidFill>
                                    <a:srgbClr val="CDC301"/>
                                  </a:solidFill>
                                  <a:latin typeface="Cambria Math" panose="02040503050406030204" pitchFamily="18" charset="0"/>
                                  <a:cs typeface="Arial" panose="020B0604020202020204" pitchFamily="34" charset="0"/>
                                </a:rPr>
                                <m:t>𝑑</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𝑐</m:t>
                              </m:r>
                            </m:e>
                          </m:mr>
                          <m:mr>
                            <m:e>
                              <m:r>
                                <a:rPr lang="de-DE" sz="1350" i="1">
                                  <a:solidFill>
                                    <a:srgbClr val="CDC301"/>
                                  </a:solidFill>
                                  <a:latin typeface="Cambria Math" panose="02040503050406030204" pitchFamily="18" charset="0"/>
                                  <a:cs typeface="Arial" panose="020B0604020202020204" pitchFamily="34" charset="0"/>
                                </a:rPr>
                                <m:t>𝑠</m:t>
                              </m:r>
                              <m:r>
                                <a:rPr lang="de-DE" sz="1350" i="1">
                                  <a:solidFill>
                                    <a:srgbClr val="CDC301"/>
                                  </a:solidFill>
                                  <a:latin typeface="Cambria Math" panose="02040503050406030204" pitchFamily="18" charset="0"/>
                                  <a:cs typeface="Arial" panose="020B0604020202020204" pitchFamily="34" charset="0"/>
                                </a:rPr>
                                <m:t>′</m:t>
                              </m:r>
                            </m:e>
                          </m:mr>
                        </m:m>
                      </m:e>
                    </m:d>
                  </m:oMath>
                </a14:m>
                <a:r>
                  <a:rPr lang="de-DE" sz="1350" dirty="0">
                    <a:solidFill>
                      <a:srgbClr val="CDC301"/>
                    </a:solidFill>
                    <a:latin typeface="Arial" panose="020B0604020202020204" pitchFamily="34" charset="0"/>
                    <a:cs typeface="Arial" panose="020B0604020202020204" pitchFamily="34" charset="0"/>
                  </a:rPr>
                  <a:t>, </a:t>
                </a:r>
                <a14:m>
                  <m:oMath xmlns:m="http://schemas.openxmlformats.org/officeDocument/2006/math">
                    <m:d>
                      <m:dPr>
                        <m:ctrlPr>
                          <a:rPr lang="de-DE" sz="1350" i="1">
                            <a:solidFill>
                              <a:srgbClr val="CDC301"/>
                            </a:solidFill>
                            <a:latin typeface="Cambria Math" panose="02040503050406030204" pitchFamily="18" charset="0"/>
                            <a:cs typeface="Arial" panose="020B0604020202020204" pitchFamily="34" charset="0"/>
                          </a:rPr>
                        </m:ctrlPr>
                      </m:dPr>
                      <m:e>
                        <m:m>
                          <m:mPr>
                            <m:mcs>
                              <m:mc>
                                <m:mcPr>
                                  <m:count m:val="1"/>
                                  <m:mcJc m:val="center"/>
                                </m:mcPr>
                              </m:mc>
                            </m:mcs>
                            <m:ctrlPr>
                              <a:rPr lang="de-DE" sz="1350" i="1">
                                <a:solidFill>
                                  <a:srgbClr val="CDC301"/>
                                </a:solidFill>
                                <a:latin typeface="Cambria Math" panose="02040503050406030204" pitchFamily="18" charset="0"/>
                                <a:cs typeface="Arial" panose="020B0604020202020204" pitchFamily="34" charset="0"/>
                              </a:rPr>
                            </m:ctrlPr>
                          </m:mPr>
                          <m:mr>
                            <m:e>
                              <m:r>
                                <m:rPr>
                                  <m:brk m:alnAt="7"/>
                                </m:rPr>
                                <a:rPr lang="de-DE" sz="1350" i="1">
                                  <a:solidFill>
                                    <a:srgbClr val="CDC301"/>
                                  </a:solidFill>
                                  <a:latin typeface="Cambria Math" panose="02040503050406030204" pitchFamily="18" charset="0"/>
                                  <a:cs typeface="Arial" panose="020B0604020202020204" pitchFamily="34" charset="0"/>
                                </a:rPr>
                                <m:t>𝑡</m:t>
                              </m:r>
                            </m:e>
                          </m:mr>
                          <m:mr>
                            <m:e>
                              <m:r>
                                <a:rPr lang="de-DE" sz="1350" i="1">
                                  <a:solidFill>
                                    <a:srgbClr val="CDC301"/>
                                  </a:solidFill>
                                  <a:latin typeface="Cambria Math" panose="02040503050406030204" pitchFamily="18" charset="0"/>
                                  <a:cs typeface="Arial" panose="020B0604020202020204" pitchFamily="34" charset="0"/>
                                </a:rPr>
                                <m:t>𝑏</m:t>
                              </m:r>
                              <m:r>
                                <a:rPr lang="de-DE" sz="1350" i="1">
                                  <a:solidFill>
                                    <a:srgbClr val="CDC301"/>
                                  </a:solidFill>
                                  <a:latin typeface="Cambria Math" panose="02040503050406030204" pitchFamily="18" charset="0"/>
                                  <a:cs typeface="Arial" panose="020B0604020202020204" pitchFamily="34" charset="0"/>
                                </a:rPr>
                                <m:t>′</m:t>
                              </m:r>
                            </m:e>
                          </m:mr>
                        </m:m>
                      </m:e>
                    </m:d>
                  </m:oMath>
                </a14:m>
                <a:endParaRPr lang="de-DE" sz="1350" dirty="0">
                  <a:solidFill>
                    <a:srgbClr val="CDC301"/>
                  </a:solidFill>
                  <a:latin typeface="Arial" panose="020B0604020202020204" pitchFamily="34" charset="0"/>
                  <a:cs typeface="Arial" panose="020B0604020202020204" pitchFamily="34" charset="0"/>
                </a:endParaRPr>
              </a:p>
            </p:txBody>
          </p:sp>
        </mc:Choice>
        <mc:Fallback xmlns="">
          <p:sp>
            <p:nvSpPr>
              <p:cNvPr id="14" name="Textfeld 13">
                <a:extLst>
                  <a:ext uri="{FF2B5EF4-FFF2-40B4-BE49-F238E27FC236}">
                    <a16:creationId xmlns:a16="http://schemas.microsoft.com/office/drawing/2014/main" id="{DEE12E1D-F0A3-49E4-BAB2-6A67C03B557C}"/>
                  </a:ext>
                </a:extLst>
              </p:cNvPr>
              <p:cNvSpPr txBox="1">
                <a:spLocks noRot="1" noChangeAspect="1" noMove="1" noResize="1" noEditPoints="1" noAdjustHandles="1" noChangeArrowheads="1" noChangeShapeType="1" noTextEdit="1"/>
              </p:cNvSpPr>
              <p:nvPr/>
            </p:nvSpPr>
            <p:spPr>
              <a:xfrm>
                <a:off x="1238572" y="5343829"/>
                <a:ext cx="4103648" cy="867097"/>
              </a:xfrm>
              <a:prstGeom prst="rect">
                <a:avLst/>
              </a:prstGeom>
              <a:blipFill>
                <a:blip r:embed="rId4"/>
                <a:stretch>
                  <a:fillRect l="-297" t="-3521" b="-2113"/>
                </a:stretch>
              </a:blipFill>
            </p:spPr>
            <p:txBody>
              <a:bodyPr/>
              <a:lstStyle/>
              <a:p>
                <a:r>
                  <a:rPr lang="de-DE">
                    <a:noFill/>
                  </a:rPr>
                  <a:t> </a:t>
                </a:r>
              </a:p>
            </p:txBody>
          </p:sp>
        </mc:Fallback>
      </mc:AlternateContent>
      <p:cxnSp>
        <p:nvCxnSpPr>
          <p:cNvPr id="16" name="Gerade Verbindung mit Pfeil 15">
            <a:extLst>
              <a:ext uri="{FF2B5EF4-FFF2-40B4-BE49-F238E27FC236}">
                <a16:creationId xmlns:a16="http://schemas.microsoft.com/office/drawing/2014/main" id="{8F3AC26C-F109-4BF1-A93F-9066AD726ACE}"/>
              </a:ext>
            </a:extLst>
          </p:cNvPr>
          <p:cNvCxnSpPr>
            <a:cxnSpLocks/>
          </p:cNvCxnSpPr>
          <p:nvPr/>
        </p:nvCxnSpPr>
        <p:spPr>
          <a:xfrm flipH="1" flipV="1">
            <a:off x="6153497" y="5144496"/>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CC6AA45F-5699-48B5-B4A7-D6FE5ACBF24C}"/>
              </a:ext>
            </a:extLst>
          </p:cNvPr>
          <p:cNvSpPr txBox="1"/>
          <p:nvPr/>
        </p:nvSpPr>
        <p:spPr>
          <a:xfrm>
            <a:off x="6261799" y="5348495"/>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
        <p:nvSpPr>
          <p:cNvPr id="19" name="Rechteck 18">
            <a:extLst>
              <a:ext uri="{FF2B5EF4-FFF2-40B4-BE49-F238E27FC236}">
                <a16:creationId xmlns:a16="http://schemas.microsoft.com/office/drawing/2014/main" id="{E3A14337-1F00-4246-8BF9-B2261FDF33D0}"/>
              </a:ext>
            </a:extLst>
          </p:cNvPr>
          <p:cNvSpPr/>
          <p:nvPr/>
        </p:nvSpPr>
        <p:spPr>
          <a:xfrm>
            <a:off x="3971485" y="4663228"/>
            <a:ext cx="1458162" cy="90059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350" dirty="0" err="1">
                <a:solidFill>
                  <a:srgbClr val="013476"/>
                </a:solidFill>
                <a:latin typeface="Arial" panose="020B0604020202020204" pitchFamily="34" charset="0"/>
                <a:cs typeface="Arial" panose="020B0604020202020204" pitchFamily="34" charset="0"/>
              </a:rPr>
              <a:t>Cabibbo</a:t>
            </a:r>
            <a:r>
              <a:rPr lang="de-DE" sz="1350" dirty="0">
                <a:solidFill>
                  <a:srgbClr val="013476"/>
                </a:solidFill>
                <a:latin typeface="Arial" panose="020B0604020202020204" pitchFamily="34" charset="0"/>
                <a:cs typeface="Arial" panose="020B0604020202020204" pitchFamily="34" charset="0"/>
              </a:rPr>
              <a:t>-Kobayashi-</a:t>
            </a:r>
            <a:r>
              <a:rPr lang="de-DE" sz="1350" dirty="0" err="1">
                <a:solidFill>
                  <a:srgbClr val="013476"/>
                </a:solidFill>
                <a:latin typeface="Arial" panose="020B0604020202020204" pitchFamily="34" charset="0"/>
                <a:cs typeface="Arial" panose="020B0604020202020204" pitchFamily="34" charset="0"/>
              </a:rPr>
              <a:t>Maskawa</a:t>
            </a:r>
            <a:r>
              <a:rPr lang="de-DE" sz="1350" dirty="0">
                <a:solidFill>
                  <a:srgbClr val="013476"/>
                </a:solidFill>
                <a:latin typeface="Arial" panose="020B0604020202020204" pitchFamily="34" charset="0"/>
                <a:cs typeface="Arial" panose="020B0604020202020204" pitchFamily="34" charset="0"/>
              </a:rPr>
              <a:t> Matrix</a:t>
            </a:r>
            <a:br>
              <a:rPr lang="de-DE" sz="1350" dirty="0">
                <a:solidFill>
                  <a:srgbClr val="013476"/>
                </a:solidFill>
                <a:latin typeface="Arial" panose="020B0604020202020204" pitchFamily="34" charset="0"/>
                <a:cs typeface="Arial" panose="020B0604020202020204" pitchFamily="34" charset="0"/>
              </a:rPr>
            </a:br>
            <a:r>
              <a:rPr lang="de-DE" sz="1350" dirty="0">
                <a:solidFill>
                  <a:srgbClr val="013476"/>
                </a:solidFill>
                <a:latin typeface="Arial" panose="020B0604020202020204" pitchFamily="34" charset="0"/>
                <a:cs typeface="Arial" panose="020B0604020202020204" pitchFamily="34" charset="0"/>
              </a:rPr>
              <a:t>(CKM Matrix)</a:t>
            </a:r>
          </a:p>
        </p:txBody>
      </p:sp>
    </p:spTree>
    <p:extLst>
      <p:ext uri="{BB962C8B-B14F-4D97-AF65-F5344CB8AC3E}">
        <p14:creationId xmlns:p14="http://schemas.microsoft.com/office/powerpoint/2010/main" val="4291724467"/>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6" name="Foliennummernplatzhalter 15">
            <a:extLst>
              <a:ext uri="{FF2B5EF4-FFF2-40B4-BE49-F238E27FC236}">
                <a16:creationId xmlns:a16="http://schemas.microsoft.com/office/drawing/2014/main" id="{0D7CC4F5-045B-429D-8CE3-345E2FD45082}"/>
              </a:ext>
            </a:extLst>
          </p:cNvPr>
          <p:cNvSpPr>
            <a:spLocks noGrp="1"/>
          </p:cNvSpPr>
          <p:nvPr>
            <p:ph type="sldNum" sz="quarter" idx="12"/>
          </p:nvPr>
        </p:nvSpPr>
        <p:spPr/>
        <p:txBody>
          <a:bodyPr/>
          <a:lstStyle/>
          <a:p>
            <a:fld id="{13EBA283-81CD-428D-9703-4AE41BDC50AA}" type="slidenum">
              <a:rPr lang="de-DE" smtClean="0"/>
              <a:pPr/>
              <a:t>115</a:t>
            </a:fld>
            <a:endParaRPr lang="de-DE" dirty="0"/>
          </a:p>
        </p:txBody>
      </p:sp>
      <p:sp>
        <p:nvSpPr>
          <p:cNvPr id="8" name="Datumsplatzhalter 7">
            <a:extLst>
              <a:ext uri="{FF2B5EF4-FFF2-40B4-BE49-F238E27FC236}">
                <a16:creationId xmlns:a16="http://schemas.microsoft.com/office/drawing/2014/main" id="{3ECF776D-7D13-4BD0-BFE3-837C704EB8BB}"/>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45E1F45F-A52F-4ECC-B915-A54634690458}"/>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1500" dirty="0"/>
                  <a:t>Die Quadrate der Elemente </a:t>
                </a:r>
                <a:r>
                  <a:rPr lang="de-DE" sz="1500" i="1" dirty="0" err="1"/>
                  <a:t>V</a:t>
                </a:r>
                <a:r>
                  <a:rPr lang="de-DE" sz="1500" i="1" baseline="-25000" dirty="0" err="1"/>
                  <a:t>qq</a:t>
                </a:r>
                <a:r>
                  <a:rPr lang="de-DE" sz="1500" i="1" baseline="-25000" dirty="0"/>
                  <a:t>‘</a:t>
                </a:r>
                <a:r>
                  <a:rPr lang="de-DE" sz="1500" i="1" dirty="0"/>
                  <a:t> </a:t>
                </a:r>
                <a:r>
                  <a:rPr lang="de-DE" sz="1500" dirty="0"/>
                  <a:t>der unitären CKM Matrix bestimmen die Wahrscheinlichkeit der Umwandlungen.</a:t>
                </a:r>
                <a:br>
                  <a:rPr lang="de-DE" sz="1500" dirty="0"/>
                </a:br>
                <a:r>
                  <a:rPr lang="de-DE" sz="1500" dirty="0"/>
                  <a:t>z.B. </a:t>
                </a:r>
                <a:r>
                  <a:rPr lang="de-DE" sz="1500" dirty="0" err="1"/>
                  <a:t>s</a:t>
                </a:r>
                <a:r>
                  <a:rPr lang="de-DE" sz="1500" dirty="0" err="1">
                    <a:sym typeface="Wingdings" panose="05000000000000000000" pitchFamily="2" charset="2"/>
                  </a:rPr>
                  <a:t>u+W</a:t>
                </a:r>
                <a:r>
                  <a:rPr lang="de-DE" sz="1500" baseline="30000" dirty="0">
                    <a:sym typeface="Wingdings" panose="05000000000000000000" pitchFamily="2" charset="2"/>
                  </a:rPr>
                  <a:t>-</a:t>
                </a:r>
                <a:r>
                  <a:rPr lang="de-DE" sz="1500" dirty="0">
                    <a:sym typeface="Wingdings" panose="05000000000000000000" pitchFamily="2" charset="2"/>
                  </a:rPr>
                  <a:t> wird möglich wegen des</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m:rPr>
                            <m:brk m:alnAt="7"/>
                          </m:rPr>
                          <a:rPr lang="de-DE" sz="1500" i="1">
                            <a:latin typeface="Cambria Math" panose="02040503050406030204" pitchFamily="18" charset="0"/>
                          </a:rPr>
                          <m:t>𝑑</m:t>
                        </m:r>
                        <m:r>
                          <a:rPr lang="de-DE" sz="1500" i="1">
                            <a:latin typeface="Cambria Math" panose="02040503050406030204" pitchFamily="18" charset="0"/>
                          </a:rPr>
                          <m:t>′</m:t>
                        </m:r>
                      </m:e>
                    </m:d>
                  </m:oMath>
                </a14:m>
                <a:r>
                  <a:rPr lang="de-DE" sz="1500" dirty="0">
                    <a:sym typeface="Wingdings" panose="05000000000000000000" pitchFamily="2" charset="2"/>
                  </a:rPr>
                  <a:t>-Anteils in </a:t>
                </a:r>
                <a14:m>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e>
                    </m:d>
                  </m:oMath>
                </a14:m>
                <a:r>
                  <a:rPr lang="de-DE" sz="1500" dirty="0">
                    <a:sym typeface="Wingdings" panose="05000000000000000000" pitchFamily="2" charset="2"/>
                  </a:rPr>
                  <a:t> </a:t>
                </a:r>
                <a:r>
                  <a:rPr lang="de-DE" sz="1500" dirty="0"/>
                  <a:t>   </a:t>
                </a:r>
              </a:p>
              <a:p>
                <a:endParaRPr lang="de-DE" sz="1500" dirty="0"/>
              </a:p>
              <a:p>
                <a:endParaRPr lang="de-DE" sz="1500" dirty="0"/>
              </a:p>
              <a:p>
                <a:pPr marL="0" indent="0">
                  <a:buNone/>
                </a:pPr>
                <a:endParaRPr lang="de-DE" sz="1500" dirty="0"/>
              </a:p>
              <a:p>
                <a:pPr marL="0" indent="0">
                  <a:buNone/>
                </a:pPr>
                <a14:m>
                  <m:oMathPara xmlns:m="http://schemas.openxmlformats.org/officeDocument/2006/math">
                    <m:oMathParaPr>
                      <m:jc m:val="centerGroup"/>
                    </m:oMathParaPr>
                    <m:oMath xmlns:m="http://schemas.openxmlformats.org/officeDocument/2006/math">
                      <m:r>
                        <a:rPr lang="de-DE" sz="1500" i="1">
                          <a:latin typeface="Cambria Math" panose="02040503050406030204" pitchFamily="18" charset="0"/>
                        </a:rPr>
                        <m:t>𝑎𝑙𝑠𝑜</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m:t>
                      </m:r>
                      <m:d>
                        <m:dPr>
                          <m:begChr m:val=""/>
                          <m:endChr m:val="⟩"/>
                          <m:ctrlPr>
                            <a:rPr lang="de-DE" sz="1500" i="1">
                              <a:latin typeface="Cambria Math" panose="02040503050406030204" pitchFamily="18" charset="0"/>
                            </a:rPr>
                          </m:ctrlPr>
                        </m:dPr>
                        <m:e>
                          <m:sSub>
                            <m:sSubPr>
                              <m:ctrlPr>
                                <a:rPr lang="de-DE" sz="1500" i="1">
                                  <a:latin typeface="Cambria Math" panose="02040503050406030204" pitchFamily="18" charset="0"/>
                                </a:rPr>
                              </m:ctrlPr>
                            </m:sSubPr>
                            <m:e>
                              <m:r>
                                <a:rPr lang="de-DE" sz="1500" i="1">
                                  <a:latin typeface="Cambria Math" panose="02040503050406030204" pitchFamily="18" charset="0"/>
                                </a:rPr>
                                <m:t>𝑉</m:t>
                              </m:r>
                            </m:e>
                            <m:sub>
                              <m:r>
                                <a:rPr lang="de-DE" sz="1500" i="1">
                                  <a:latin typeface="Cambria Math" panose="02040503050406030204" pitchFamily="18" charset="0"/>
                                </a:rPr>
                                <m:t>𝑐𝑑</m:t>
                              </m:r>
                            </m:sub>
                          </m:sSub>
                          <m:r>
                            <a:rPr lang="de-DE" sz="1500" i="1">
                              <a:latin typeface="Cambria Math" panose="02040503050406030204" pitchFamily="18" charset="0"/>
                            </a:rPr>
                            <m:t>|</m:t>
                          </m:r>
                          <m:r>
                            <m:rPr>
                              <m:brk m:alnAt="7"/>
                            </m:rPr>
                            <a:rPr lang="de-DE" sz="1500" i="1">
                              <a:latin typeface="Cambria Math" panose="02040503050406030204" pitchFamily="18" charset="0"/>
                            </a:rPr>
                            <m:t>𝑑</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Sub>
                          <m:r>
                            <a:rPr lang="de-DE" sz="1500" i="1">
                              <a:latin typeface="Cambria Math" panose="02040503050406030204" pitchFamily="18" charset="0"/>
                            </a:rPr>
                            <m:t>|</m:t>
                          </m:r>
                          <m:r>
                            <a:rPr lang="de-DE" sz="1500" i="1">
                              <a:latin typeface="Cambria Math" panose="02040503050406030204" pitchFamily="18" charset="0"/>
                            </a:rPr>
                            <m:t>𝑠</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
                            <m:sSubPr>
                              <m:ctrlPr>
                                <a:rPr lang="de-DE" sz="1500" i="1">
                                  <a:latin typeface="Cambria Math" panose="02040503050406030204" pitchFamily="18" charset="0"/>
                                </a:rPr>
                              </m:ctrlPr>
                            </m:sSub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𝑐𝑏</m:t>
                              </m:r>
                            </m:sub>
                          </m:sSub>
                          <m:r>
                            <a:rPr lang="de-DE" sz="1500" i="1">
                              <a:latin typeface="Cambria Math" panose="02040503050406030204" pitchFamily="18" charset="0"/>
                            </a:rPr>
                            <m:t>|</m:t>
                          </m:r>
                          <m:r>
                            <a:rPr lang="de-DE" sz="1500" i="1">
                              <a:latin typeface="Cambria Math" panose="02040503050406030204" pitchFamily="18" charset="0"/>
                            </a:rPr>
                            <m:t>𝑏</m:t>
                          </m:r>
                        </m:e>
                      </m:d>
                    </m:oMath>
                    <m:oMath xmlns:m="http://schemas.openxmlformats.org/officeDocument/2006/math">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r>
                            <a:rPr lang="de-DE" sz="1500" i="1">
                              <a:latin typeface="Cambria Math" panose="02040503050406030204" pitchFamily="18" charset="0"/>
                            </a:rPr>
                            <m:t>𝑠</m:t>
                          </m:r>
                        </m:e>
                      </m:d>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𝑉</m:t>
                          </m:r>
                        </m:e>
                        <m:sub>
                          <m:r>
                            <a:rPr lang="de-DE" sz="1500" i="1">
                              <a:latin typeface="Cambria Math" panose="02040503050406030204" pitchFamily="18" charset="0"/>
                            </a:rPr>
                            <m:t>𝑢𝑠</m:t>
                          </m:r>
                        </m:sub>
                        <m:sup>
                          <m:r>
                            <a:rPr lang="de-DE" sz="1500" i="1">
                              <a:latin typeface="Cambria Math" panose="02040503050406030204" pitchFamily="18" charset="0"/>
                            </a:rPr>
                            <m:t>∗</m:t>
                          </m:r>
                        </m:sup>
                      </m:sSubSup>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r>
                            <m:rPr>
                              <m:brk m:alnAt="7"/>
                            </m:rPr>
                            <a:rPr lang="de-DE" sz="1500" i="1">
                              <a:latin typeface="Cambria Math" panose="02040503050406030204" pitchFamily="18" charset="0"/>
                            </a:rPr>
                            <m:t>𝑑</m:t>
                          </m:r>
                          <m:r>
                            <a:rPr lang="de-DE" sz="1500" i="1">
                              <a:latin typeface="Cambria Math" panose="02040503050406030204" pitchFamily="18" charset="0"/>
                            </a:rPr>
                            <m:t>′</m:t>
                          </m:r>
                        </m:e>
                      </m:d>
                      <m:d>
                        <m:dPr>
                          <m:begChr m:val=""/>
                          <m:endChr m:val="⟩"/>
                          <m:ctrlPr>
                            <a:rPr lang="de-DE" sz="1500" i="1">
                              <a:latin typeface="Cambria Math" panose="02040503050406030204" pitchFamily="18" charset="0"/>
                            </a:rPr>
                          </m:ctrlPr>
                        </m:dPr>
                        <m:e>
                          <m:r>
                            <a:rPr lang="de-DE" sz="1500" i="1">
                              <a:latin typeface="Cambria Math" panose="02040503050406030204" pitchFamily="18" charset="0"/>
                            </a:rPr>
                            <m:t> +</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𝑐𝑠</m:t>
                              </m:r>
                            </m:sub>
                            <m:sup>
                              <m:r>
                                <a:rPr lang="de-DE" sz="1500" i="1">
                                  <a:latin typeface="Cambria Math" panose="02040503050406030204" pitchFamily="18" charset="0"/>
                                </a:rPr>
                                <m:t>∗</m:t>
                              </m:r>
                            </m:sup>
                          </m:sSubSup>
                          <m:r>
                            <a:rPr lang="de-DE" sz="1500" i="1">
                              <a:latin typeface="Cambria Math" panose="02040503050406030204" pitchFamily="18" charset="0"/>
                            </a:rPr>
                            <m:t>|</m:t>
                          </m:r>
                          <m:r>
                            <a:rPr lang="de-DE" sz="1500" i="1">
                              <a:latin typeface="Cambria Math" panose="02040503050406030204" pitchFamily="18" charset="0"/>
                            </a:rPr>
                            <m:t>𝑠</m:t>
                          </m:r>
                          <m:r>
                            <a:rPr lang="de-DE" sz="1500" i="1">
                              <a:latin typeface="Cambria Math" panose="02040503050406030204" pitchFamily="18" charset="0"/>
                            </a:rPr>
                            <m:t>′</m:t>
                          </m:r>
                        </m:e>
                      </m:d>
                      <m:r>
                        <a:rPr lang="de-DE" sz="1500" i="1">
                          <a:latin typeface="Cambria Math" panose="02040503050406030204" pitchFamily="18" charset="0"/>
                        </a:rPr>
                        <m:t> </m:t>
                      </m:r>
                      <m:d>
                        <m:dPr>
                          <m:begChr m:val=""/>
                          <m:endChr m:val="⟩"/>
                          <m:ctrlPr>
                            <a:rPr lang="de-DE" sz="1500" i="1">
                              <a:latin typeface="Cambria Math" panose="02040503050406030204" pitchFamily="18" charset="0"/>
                            </a:rPr>
                          </m:ctrlPr>
                        </m:dPr>
                        <m:e>
                          <m:r>
                            <a:rPr lang="de-DE" sz="1500" i="1">
                              <a:latin typeface="Cambria Math" panose="02040503050406030204" pitchFamily="18" charset="0"/>
                            </a:rPr>
                            <m:t>+</m:t>
                          </m:r>
                          <m:sSubSup>
                            <m:sSubSupPr>
                              <m:ctrlPr>
                                <a:rPr lang="de-DE" sz="1500" i="1">
                                  <a:latin typeface="Cambria Math" panose="02040503050406030204" pitchFamily="18" charset="0"/>
                                </a:rPr>
                              </m:ctrlPr>
                            </m:sSubSupPr>
                            <m:e>
                              <m:r>
                                <a:rPr lang="de-DE" sz="1500" i="1">
                                  <a:latin typeface="Cambria Math" panose="02040503050406030204" pitchFamily="18" charset="0"/>
                                </a:rPr>
                                <m:t> </m:t>
                              </m:r>
                              <m:r>
                                <a:rPr lang="de-DE" sz="1500" i="1">
                                  <a:latin typeface="Cambria Math" panose="02040503050406030204" pitchFamily="18" charset="0"/>
                                </a:rPr>
                                <m:t>𝑉</m:t>
                              </m:r>
                            </m:e>
                            <m:sub>
                              <m:r>
                                <a:rPr lang="de-DE" sz="1500" i="1">
                                  <a:latin typeface="Cambria Math" panose="02040503050406030204" pitchFamily="18" charset="0"/>
                                </a:rPr>
                                <m:t>𝑡𝑠</m:t>
                              </m:r>
                            </m:sub>
                            <m:sup>
                              <m:r>
                                <a:rPr lang="de-DE" sz="1500" i="1">
                                  <a:latin typeface="Cambria Math" panose="02040503050406030204" pitchFamily="18" charset="0"/>
                                </a:rPr>
                                <m:t>∗</m:t>
                              </m:r>
                            </m:sup>
                          </m:sSubSup>
                          <m:r>
                            <a:rPr lang="de-DE" sz="1500" i="1">
                              <a:latin typeface="Cambria Math" panose="02040503050406030204" pitchFamily="18" charset="0"/>
                            </a:rPr>
                            <m:t> |</m:t>
                          </m:r>
                          <m:r>
                            <a:rPr lang="de-DE" sz="1500" i="1">
                              <a:latin typeface="Cambria Math" panose="02040503050406030204" pitchFamily="18" charset="0"/>
                            </a:rPr>
                            <m:t>𝑏</m:t>
                          </m:r>
                          <m:r>
                            <a:rPr lang="de-DE" sz="1500" i="1">
                              <a:latin typeface="Cambria Math" panose="02040503050406030204" pitchFamily="18" charset="0"/>
                            </a:rPr>
                            <m:t>′</m:t>
                          </m:r>
                        </m:e>
                      </m:d>
                    </m:oMath>
                  </m:oMathPara>
                </a14:m>
                <a:endParaRPr lang="de-DE" sz="1500" dirty="0"/>
              </a:p>
              <a:p>
                <a:r>
                  <a:rPr lang="de-DE" sz="1500" dirty="0"/>
                  <a:t>Die Mischungen der Quarks in der schwachen Wechselwirkung sind eher klein, d.h. die Mischungsmatrix ist „fast“ die Einheitsmatrix)</a:t>
                </a:r>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81" t="-77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0" name="Textfeld 9">
                <a:extLst>
                  <a:ext uri="{FF2B5EF4-FFF2-40B4-BE49-F238E27FC236}">
                    <a16:creationId xmlns:a16="http://schemas.microsoft.com/office/drawing/2014/main" id="{D7091B02-FF71-4836-96B4-F0694EDA689A}"/>
                  </a:ext>
                </a:extLst>
              </p:cNvPr>
              <p:cNvSpPr txBox="1"/>
              <p:nvPr/>
            </p:nvSpPr>
            <p:spPr>
              <a:xfrm>
                <a:off x="2793697" y="4854698"/>
                <a:ext cx="3945183"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𝟗𝟕𝟓</m:t>
                                </m:r>
                              </m:e>
                              <m:e>
                                <m:r>
                                  <a:rPr lang="de-DE" i="1">
                                    <a:solidFill>
                                      <a:srgbClr val="013476"/>
                                    </a:solidFill>
                                    <a:latin typeface="Cambria Math" panose="02040503050406030204" pitchFamily="18" charset="0"/>
                                  </a:rPr>
                                  <m:t>0,225</m:t>
                                </m:r>
                              </m:e>
                              <m:e>
                                <m:r>
                                  <a:rPr lang="de-DE" i="1">
                                    <a:solidFill>
                                      <a:srgbClr val="013476"/>
                                    </a:solidFill>
                                    <a:latin typeface="Cambria Math" panose="02040503050406030204" pitchFamily="18" charset="0"/>
                                  </a:rPr>
                                  <m:t>0,003</m:t>
                                </m:r>
                              </m:e>
                            </m:mr>
                            <m:mr>
                              <m:e>
                                <m:r>
                                  <a:rPr lang="de-DE" i="1">
                                    <a:solidFill>
                                      <a:srgbClr val="013476"/>
                                    </a:solidFill>
                                    <a:latin typeface="Cambria Math" panose="02040503050406030204" pitchFamily="18" charset="0"/>
                                  </a:rPr>
                                  <m:t>0,225</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𝟗𝟕𝟒</m:t>
                                </m:r>
                              </m:e>
                              <m:e>
                                <m:r>
                                  <a:rPr lang="de-DE" i="1">
                                    <a:solidFill>
                                      <a:srgbClr val="013476"/>
                                    </a:solidFill>
                                    <a:latin typeface="Cambria Math" panose="02040503050406030204" pitchFamily="18" charset="0"/>
                                  </a:rPr>
                                  <m:t>0,041</m:t>
                                </m:r>
                              </m:e>
                            </m:mr>
                            <m:mr>
                              <m:e>
                                <m:r>
                                  <a:rPr lang="de-DE" i="1">
                                    <a:solidFill>
                                      <a:srgbClr val="013476"/>
                                    </a:solidFill>
                                    <a:latin typeface="Cambria Math" panose="02040503050406030204" pitchFamily="18" charset="0"/>
                                  </a:rPr>
                                  <m:t>0,009</m:t>
                                </m:r>
                              </m:e>
                              <m:e>
                                <m:r>
                                  <a:rPr lang="de-DE" i="1">
                                    <a:solidFill>
                                      <a:srgbClr val="013476"/>
                                    </a:solidFill>
                                    <a:latin typeface="Cambria Math" panose="02040503050406030204" pitchFamily="18" charset="0"/>
                                  </a:rPr>
                                  <m:t>0,040</m:t>
                                </m:r>
                              </m:e>
                              <m:e>
                                <m:r>
                                  <a:rPr lang="de-DE" b="1" i="1">
                                    <a:solidFill>
                                      <a:srgbClr val="013476"/>
                                    </a:solidFill>
                                    <a:latin typeface="Cambria Math" panose="02040503050406030204" pitchFamily="18" charset="0"/>
                                  </a:rPr>
                                  <m:t>𝟎</m:t>
                                </m:r>
                                <m:r>
                                  <a:rPr lang="de-DE" b="1" i="1">
                                    <a:solidFill>
                                      <a:srgbClr val="013476"/>
                                    </a:solidFill>
                                    <a:latin typeface="Cambria Math" panose="02040503050406030204" pitchFamily="18" charset="0"/>
                                  </a:rPr>
                                  <m:t>,</m:t>
                                </m:r>
                                <m:r>
                                  <a:rPr lang="de-DE" b="1" i="1">
                                    <a:solidFill>
                                      <a:srgbClr val="013476"/>
                                    </a:solidFill>
                                    <a:latin typeface="Cambria Math" panose="02040503050406030204" pitchFamily="18" charset="0"/>
                                  </a:rPr>
                                  <m:t>𝟗𝟗𝟗</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0" name="Textfeld 9">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793697" y="4854698"/>
                <a:ext cx="3945183" cy="690702"/>
              </a:xfrm>
              <a:prstGeom prst="rect">
                <a:avLst/>
              </a:prstGeom>
              <a:blipFill>
                <a:blip r:embed="rId4"/>
                <a:stretch>
                  <a:fillRect t="-4386" b="-1754"/>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id="{01D65F9D-D54E-4788-8D7E-5652399D0908}"/>
              </a:ext>
            </a:extLst>
          </p:cNvPr>
          <p:cNvCxnSpPr>
            <a:cxnSpLocks/>
          </p:cNvCxnSpPr>
          <p:nvPr/>
        </p:nvCxnSpPr>
        <p:spPr>
          <a:xfrm flipV="1">
            <a:off x="2411760" y="5431825"/>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F274C20D-C9F7-48A5-9127-26DDFB33B329}"/>
              </a:ext>
            </a:extLst>
          </p:cNvPr>
          <p:cNvSpPr txBox="1"/>
          <p:nvPr/>
        </p:nvSpPr>
        <p:spPr>
          <a:xfrm>
            <a:off x="1247526" y="5674080"/>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13" name="Gerade Verbindung mit Pfeil 12">
            <a:extLst>
              <a:ext uri="{FF2B5EF4-FFF2-40B4-BE49-F238E27FC236}">
                <a16:creationId xmlns:a16="http://schemas.microsoft.com/office/drawing/2014/main" id="{678E31C7-B894-4D51-A7A4-B73E7DD67581}"/>
              </a:ext>
            </a:extLst>
          </p:cNvPr>
          <p:cNvCxnSpPr>
            <a:cxnSpLocks/>
          </p:cNvCxnSpPr>
          <p:nvPr/>
        </p:nvCxnSpPr>
        <p:spPr>
          <a:xfrm flipH="1" flipV="1">
            <a:off x="6880560" y="5200049"/>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F2439038-E550-4A7C-B00C-D3CB21BFA832}"/>
              </a:ext>
            </a:extLst>
          </p:cNvPr>
          <p:cNvSpPr txBox="1"/>
          <p:nvPr/>
        </p:nvSpPr>
        <p:spPr>
          <a:xfrm>
            <a:off x="6868038" y="5551372"/>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D7091B02-FF71-4836-96B4-F0694EDA689A}"/>
                  </a:ext>
                </a:extLst>
              </p:cNvPr>
              <p:cNvSpPr txBox="1"/>
              <p:nvPr/>
            </p:nvSpPr>
            <p:spPr>
              <a:xfrm>
                <a:off x="2999929" y="2511230"/>
                <a:ext cx="3041025" cy="802527"/>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𝑠</m:t>
                                </m:r>
                                <m:r>
                                  <a:rPr lang="de-DE" i="1">
                                    <a:solidFill>
                                      <a:srgbClr val="013476"/>
                                    </a:solidFill>
                                    <a:latin typeface="Cambria Math" panose="02040503050406030204" pitchFamily="18" charset="0"/>
                                  </a:rPr>
                                  <m:t>′</m:t>
                                </m:r>
                              </m:e>
                            </m:mr>
                            <m:mr>
                              <m:e>
                                <m:r>
                                  <a:rPr lang="de-DE" i="1">
                                    <a:solidFill>
                                      <a:srgbClr val="013476"/>
                                    </a:solidFill>
                                    <a:latin typeface="Cambria Math" panose="02040503050406030204" pitchFamily="18" charset="0"/>
                                  </a:rPr>
                                  <m:t>𝑏</m:t>
                                </m:r>
                                <m:r>
                                  <a:rPr lang="de-DE" i="1">
                                    <a:solidFill>
                                      <a:srgbClr val="013476"/>
                                    </a:solidFill>
                                    <a:latin typeface="Cambria Math" panose="02040503050406030204" pitchFamily="18" charset="0"/>
                                  </a:rPr>
                                  <m:t>′</m:t>
                                </m:r>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𝑢𝑏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𝑐𝑏</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𝑡𝑑</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𝑡𝑠</m:t>
                                    </m:r>
                                  </m:sub>
                                </m:sSub>
                              </m:e>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rPr>
                                      <m:t>𝑉</m:t>
                                    </m:r>
                                  </m:e>
                                  <m:sub>
                                    <m:r>
                                      <a:rPr lang="de-DE" i="1">
                                        <a:solidFill>
                                          <a:srgbClr val="013476"/>
                                        </a:solidFill>
                                        <a:latin typeface="Cambria Math" panose="02040503050406030204" pitchFamily="18" charset="0"/>
                                      </a:rPr>
                                      <m:t>𝑡𝑏</m:t>
                                    </m:r>
                                  </m:sub>
                                </m:sSub>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𝑑</m:t>
                                </m:r>
                              </m:e>
                            </m:mr>
                            <m:mr>
                              <m:e>
                                <m:r>
                                  <a:rPr lang="de-DE" i="1">
                                    <a:solidFill>
                                      <a:srgbClr val="013476"/>
                                    </a:solidFill>
                                    <a:latin typeface="Cambria Math" panose="02040503050406030204" pitchFamily="18" charset="0"/>
                                  </a:rPr>
                                  <m:t>𝑠</m:t>
                                </m:r>
                              </m:e>
                            </m:mr>
                            <m:mr>
                              <m:e>
                                <m:r>
                                  <a:rPr lang="de-DE" i="1">
                                    <a:solidFill>
                                      <a:srgbClr val="013476"/>
                                    </a:solidFill>
                                    <a:latin typeface="Cambria Math" panose="02040503050406030204" pitchFamily="18" charset="0"/>
                                  </a:rPr>
                                  <m:t>𝑏</m:t>
                                </m:r>
                              </m:e>
                            </m:mr>
                          </m:m>
                        </m:e>
                      </m:d>
                    </m:oMath>
                  </m:oMathPara>
                </a14:m>
                <a:endParaRPr lang="de-DE" dirty="0">
                  <a:solidFill>
                    <a:srgbClr val="013476"/>
                  </a:solidFill>
                  <a:latin typeface="Arial Narrow" panose="020B0606020202030204" pitchFamily="34" charset="0"/>
                </a:endParaRPr>
              </a:p>
            </p:txBody>
          </p:sp>
        </mc:Choice>
        <mc:Fallback xmlns="">
          <p:sp>
            <p:nvSpPr>
              <p:cNvPr id="15" name="Textfeld 14">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999929" y="2511230"/>
                <a:ext cx="3041025" cy="802527"/>
              </a:xfrm>
              <a:prstGeom prst="rect">
                <a:avLst/>
              </a:prstGeom>
              <a:blipFill>
                <a:blip r:embed="rId5"/>
                <a:stretch>
                  <a:fillRect t="-5303" b="-2273"/>
                </a:stretch>
              </a:blipFill>
            </p:spPr>
            <p:txBody>
              <a:bodyPr/>
              <a:lstStyle/>
              <a:p>
                <a:r>
                  <a:rPr lang="de-DE">
                    <a:noFill/>
                  </a:rPr>
                  <a:t> </a:t>
                </a:r>
              </a:p>
            </p:txBody>
          </p:sp>
        </mc:Fallback>
      </mc:AlternateContent>
    </p:spTree>
    <p:extLst>
      <p:ext uri="{BB962C8B-B14F-4D97-AF65-F5344CB8AC3E}">
        <p14:creationId xmlns:p14="http://schemas.microsoft.com/office/powerpoint/2010/main" val="1841173795"/>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feil: nach unten 31">
            <a:extLst>
              <a:ext uri="{FF2B5EF4-FFF2-40B4-BE49-F238E27FC236}">
                <a16:creationId xmlns:a16="http://schemas.microsoft.com/office/drawing/2014/main" id="{59FCC799-59C3-482B-A86D-62853ABF2EDE}"/>
              </a:ext>
            </a:extLst>
          </p:cNvPr>
          <p:cNvSpPr/>
          <p:nvPr/>
        </p:nvSpPr>
        <p:spPr>
          <a:xfrm rot="2547179">
            <a:off x="6615784" y="4757061"/>
            <a:ext cx="53846" cy="1060198"/>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de-DE" sz="825" dirty="0">
              <a:solidFill>
                <a:prstClr val="black"/>
              </a:solidFill>
              <a:latin typeface="Arial" panose="020B0604020202020204" pitchFamily="34" charset="0"/>
              <a:cs typeface="Arial" panose="020B0604020202020204" pitchFamily="34" charset="0"/>
            </a:endParaRPr>
          </a:p>
        </p:txBody>
      </p:sp>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Quark-Umwandlungen</a:t>
            </a:r>
          </a:p>
        </p:txBody>
      </p:sp>
      <p:sp>
        <p:nvSpPr>
          <p:cNvPr id="10" name="Foliennummernplatzhalter 9">
            <a:extLst>
              <a:ext uri="{FF2B5EF4-FFF2-40B4-BE49-F238E27FC236}">
                <a16:creationId xmlns:a16="http://schemas.microsoft.com/office/drawing/2014/main" id="{BA2D7545-CDEF-4A47-8864-E6EFA5DE2F68}"/>
              </a:ext>
            </a:extLst>
          </p:cNvPr>
          <p:cNvSpPr>
            <a:spLocks noGrp="1"/>
          </p:cNvSpPr>
          <p:nvPr>
            <p:ph type="sldNum" sz="quarter" idx="12"/>
          </p:nvPr>
        </p:nvSpPr>
        <p:spPr/>
        <p:txBody>
          <a:bodyPr/>
          <a:lstStyle/>
          <a:p>
            <a:fld id="{13EBA283-81CD-428D-9703-4AE41BDC50AA}" type="slidenum">
              <a:rPr lang="de-DE" smtClean="0"/>
              <a:pPr/>
              <a:t>116</a:t>
            </a:fld>
            <a:endParaRPr lang="de-DE" dirty="0"/>
          </a:p>
        </p:txBody>
      </p:sp>
      <p:sp>
        <p:nvSpPr>
          <p:cNvPr id="8" name="Datumsplatzhalter 7">
            <a:extLst>
              <a:ext uri="{FF2B5EF4-FFF2-40B4-BE49-F238E27FC236}">
                <a16:creationId xmlns:a16="http://schemas.microsoft.com/office/drawing/2014/main" id="{7AE0C9DD-DFEF-4686-B3B3-B8F01EA68211}"/>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517724A8-2695-4778-ADFE-9E60C5BEDD4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2000" dirty="0"/>
              <a:t>Beispiel: Wandelt sich ein c-Quark in einem schwachen Prozess um,</a:t>
            </a:r>
            <a:br>
              <a:rPr lang="de-DE" sz="2000" dirty="0"/>
            </a:br>
            <a:r>
              <a:rPr lang="de-DE" sz="2000" dirty="0"/>
              <a:t>entsteht daraus </a:t>
            </a:r>
            <a:r>
              <a:rPr lang="de-DE" sz="2000" b="1" dirty="0"/>
              <a:t>immer</a:t>
            </a:r>
            <a:r>
              <a:rPr lang="de-DE" sz="2000" dirty="0"/>
              <a:t> ein </a:t>
            </a:r>
            <a:r>
              <a:rPr lang="de-DE" sz="2000" dirty="0" err="1"/>
              <a:t>s‘</a:t>
            </a:r>
            <a:r>
              <a:rPr lang="de-DE" sz="2000" dirty="0"/>
              <a:t> Ladungs-Eigenzustand, den man mit Wahrscheinlichkeit |V</a:t>
            </a:r>
            <a:r>
              <a:rPr lang="de-DE" sz="2000" baseline="-25000" dirty="0"/>
              <a:t>cd</a:t>
            </a:r>
            <a:r>
              <a:rPr lang="de-DE" sz="2000" dirty="0"/>
              <a:t>|</a:t>
            </a:r>
            <a:r>
              <a:rPr lang="de-DE" sz="2000" baseline="30000" dirty="0"/>
              <a:t>2</a:t>
            </a:r>
            <a:r>
              <a:rPr lang="de-DE" sz="2000" dirty="0"/>
              <a:t>=0,05 aber als ein d-Quark Masse-EZ beobachtet</a:t>
            </a:r>
          </a:p>
          <a:p>
            <a:r>
              <a:rPr lang="de-DE" sz="2000" dirty="0"/>
              <a:t>Die Mischungsmatrix ist fast diagonal</a:t>
            </a:r>
          </a:p>
          <a:p>
            <a:pPr lvl="1">
              <a:buFont typeface="Arial" panose="020B0604020202020204" pitchFamily="34" charset="0"/>
              <a:buChar char="•"/>
            </a:pPr>
            <a:r>
              <a:rPr lang="de-DE" dirty="0"/>
              <a:t>Jeweils </a:t>
            </a:r>
            <a:r>
              <a:rPr lang="de-DE" sz="1800" dirty="0"/>
              <a:t>schwerere Massen-EZ (</a:t>
            </a:r>
            <a:r>
              <a:rPr lang="de-DE" sz="1800" dirty="0" err="1"/>
              <a:t>d,c,t</a:t>
            </a:r>
            <a:r>
              <a:rPr lang="de-DE" sz="1800" dirty="0"/>
              <a:t>) wandeln sich &gt;95% innerhalb derselben Teilchen-Generation um </a:t>
            </a:r>
          </a:p>
          <a:p>
            <a:pPr lvl="1">
              <a:buFont typeface="Arial" panose="020B0604020202020204" pitchFamily="34" charset="0"/>
              <a:buChar char="•"/>
            </a:pPr>
            <a:r>
              <a:rPr lang="de-DE" sz="1800" dirty="0"/>
              <a:t>Für s- und b-Quarks sind nur Umwandlungen in die leichteren Generationen möglich, unterdrückt um Faktoren 40 (</a:t>
            </a:r>
            <a:r>
              <a:rPr lang="de-DE" sz="1800" dirty="0" err="1"/>
              <a:t>s</a:t>
            </a:r>
            <a:r>
              <a:rPr lang="de-DE" sz="1800" dirty="0" err="1">
                <a:sym typeface="Wingdings" panose="05000000000000000000" pitchFamily="2" charset="2"/>
              </a:rPr>
              <a:t>u</a:t>
            </a:r>
            <a:r>
              <a:rPr lang="de-DE" sz="1800" dirty="0">
                <a:sym typeface="Wingdings" panose="05000000000000000000" pitchFamily="2" charset="2"/>
              </a:rPr>
              <a:t>), 600 (</a:t>
            </a:r>
            <a:r>
              <a:rPr lang="de-DE" sz="1800" dirty="0" err="1">
                <a:sym typeface="Wingdings" panose="05000000000000000000" pitchFamily="2" charset="2"/>
              </a:rPr>
              <a:t>bc</a:t>
            </a:r>
            <a:r>
              <a:rPr lang="de-DE" sz="1800" dirty="0">
                <a:sym typeface="Wingdings" panose="05000000000000000000" pitchFamily="2" charset="2"/>
              </a:rPr>
              <a:t>) und 100.000 (</a:t>
            </a:r>
            <a:r>
              <a:rPr lang="de-DE" sz="1800" dirty="0" err="1">
                <a:sym typeface="Wingdings" panose="05000000000000000000" pitchFamily="2" charset="2"/>
              </a:rPr>
              <a:t>bu</a:t>
            </a:r>
            <a:r>
              <a:rPr lang="de-DE" sz="1800" dirty="0">
                <a:sym typeface="Wingdings" panose="05000000000000000000" pitchFamily="2" charset="2"/>
              </a:rPr>
              <a:t>),</a:t>
            </a:r>
            <a:r>
              <a:rPr lang="de-DE" sz="1800" dirty="0"/>
              <a:t>     </a:t>
            </a:r>
            <a:br>
              <a:rPr lang="de-DE" sz="1800" dirty="0"/>
            </a:br>
            <a:r>
              <a:rPr lang="de-DE" sz="1800" dirty="0"/>
              <a:t>ihre Lebensdauern sind entsprechend verlängert</a:t>
            </a:r>
          </a:p>
          <a:p>
            <a:pPr lvl="1">
              <a:buFont typeface="Arial" panose="020B0604020202020204" pitchFamily="34" charset="0"/>
              <a:buChar char="•"/>
            </a:pPr>
            <a:r>
              <a:rPr lang="de-DE" sz="1800" dirty="0"/>
              <a:t>Der Term |V</a:t>
            </a:r>
            <a:r>
              <a:rPr lang="de-DE" sz="1800" baseline="-25000" dirty="0"/>
              <a:t>ud</a:t>
            </a:r>
            <a:r>
              <a:rPr lang="de-DE" sz="1800" dirty="0"/>
              <a:t>|</a:t>
            </a:r>
            <a:r>
              <a:rPr lang="de-DE" sz="1800" baseline="30000" dirty="0"/>
              <a:t>2</a:t>
            </a:r>
            <a:r>
              <a:rPr lang="de-DE" sz="1800" dirty="0"/>
              <a:t>=0,95 verlängert z.B. die </a:t>
            </a:r>
            <a:br>
              <a:rPr lang="de-DE" sz="1800" dirty="0"/>
            </a:br>
            <a:r>
              <a:rPr lang="de-DE" sz="1800" dirty="0"/>
              <a:t>Lebensdauern von freien Neutronen und </a:t>
            </a:r>
            <a:br>
              <a:rPr lang="de-DE" sz="1800" dirty="0"/>
            </a:br>
            <a:r>
              <a:rPr lang="de-DE" sz="1800" dirty="0"/>
              <a:t>elektr. geladenen Pionen um 5%     </a:t>
            </a:r>
            <a:endParaRPr lang="de-DE" dirty="0"/>
          </a:p>
          <a:p>
            <a:endParaRPr lang="de-DE" sz="2000" dirty="0"/>
          </a:p>
        </p:txBody>
      </p:sp>
      <p:sp>
        <p:nvSpPr>
          <p:cNvPr id="15" name="Rechteck 14">
            <a:extLst>
              <a:ext uri="{FF2B5EF4-FFF2-40B4-BE49-F238E27FC236}">
                <a16:creationId xmlns:a16="http://schemas.microsoft.com/office/drawing/2014/main" id="{F6D17381-661A-48B7-A971-4656C6E623B4}"/>
              </a:ext>
            </a:extLst>
          </p:cNvPr>
          <p:cNvSpPr/>
          <p:nvPr/>
        </p:nvSpPr>
        <p:spPr>
          <a:xfrm>
            <a:off x="5964783" y="4506055"/>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u</a:t>
            </a:r>
            <a:endParaRPr lang="de-DE" sz="1350">
              <a:solidFill>
                <a:prstClr val="black"/>
              </a:solidFill>
            </a:endParaRPr>
          </a:p>
        </p:txBody>
      </p:sp>
      <p:sp>
        <p:nvSpPr>
          <p:cNvPr id="16" name="Rechteck 15">
            <a:extLst>
              <a:ext uri="{FF2B5EF4-FFF2-40B4-BE49-F238E27FC236}">
                <a16:creationId xmlns:a16="http://schemas.microsoft.com/office/drawing/2014/main" id="{082F6620-7F91-4A6B-9DA6-01B037198956}"/>
              </a:ext>
            </a:extLst>
          </p:cNvPr>
          <p:cNvSpPr/>
          <p:nvPr/>
        </p:nvSpPr>
        <p:spPr>
          <a:xfrm>
            <a:off x="5964783" y="5748193"/>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d</a:t>
            </a:r>
            <a:endParaRPr lang="de-DE" sz="1350">
              <a:solidFill>
                <a:prstClr val="black"/>
              </a:solidFill>
            </a:endParaRPr>
          </a:p>
        </p:txBody>
      </p:sp>
      <p:sp>
        <p:nvSpPr>
          <p:cNvPr id="17" name="Rechteck 16">
            <a:extLst>
              <a:ext uri="{FF2B5EF4-FFF2-40B4-BE49-F238E27FC236}">
                <a16:creationId xmlns:a16="http://schemas.microsoft.com/office/drawing/2014/main" id="{7F3EF984-933C-4876-86E8-4BE4588BAC32}"/>
              </a:ext>
            </a:extLst>
          </p:cNvPr>
          <p:cNvSpPr/>
          <p:nvPr/>
        </p:nvSpPr>
        <p:spPr>
          <a:xfrm>
            <a:off x="6987375" y="4509120"/>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dirty="0">
                <a:solidFill>
                  <a:prstClr val="black"/>
                </a:solidFill>
              </a:rPr>
              <a:t>c</a:t>
            </a:r>
            <a:endParaRPr lang="de-DE" sz="1350" dirty="0">
              <a:solidFill>
                <a:prstClr val="black"/>
              </a:solidFill>
            </a:endParaRPr>
          </a:p>
        </p:txBody>
      </p:sp>
      <p:sp>
        <p:nvSpPr>
          <p:cNvPr id="18" name="Rechteck 17">
            <a:extLst>
              <a:ext uri="{FF2B5EF4-FFF2-40B4-BE49-F238E27FC236}">
                <a16:creationId xmlns:a16="http://schemas.microsoft.com/office/drawing/2014/main" id="{B79AE59F-466B-4632-92D6-D4E279EBD695}"/>
              </a:ext>
            </a:extLst>
          </p:cNvPr>
          <p:cNvSpPr/>
          <p:nvPr/>
        </p:nvSpPr>
        <p:spPr>
          <a:xfrm>
            <a:off x="6981588" y="5751258"/>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s</a:t>
            </a:r>
            <a:endParaRPr lang="de-DE" sz="1350">
              <a:solidFill>
                <a:prstClr val="black"/>
              </a:solidFill>
            </a:endParaRPr>
          </a:p>
        </p:txBody>
      </p:sp>
      <p:sp>
        <p:nvSpPr>
          <p:cNvPr id="19" name="Rechteck 18">
            <a:extLst>
              <a:ext uri="{FF2B5EF4-FFF2-40B4-BE49-F238E27FC236}">
                <a16:creationId xmlns:a16="http://schemas.microsoft.com/office/drawing/2014/main" id="{3CC76128-44F8-4800-BC5E-7EED6742F877}"/>
              </a:ext>
            </a:extLst>
          </p:cNvPr>
          <p:cNvSpPr/>
          <p:nvPr/>
        </p:nvSpPr>
        <p:spPr>
          <a:xfrm>
            <a:off x="7998393" y="4517968"/>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t</a:t>
            </a:r>
            <a:endParaRPr lang="de-DE" sz="1350">
              <a:solidFill>
                <a:prstClr val="black"/>
              </a:solidFill>
            </a:endParaRPr>
          </a:p>
        </p:txBody>
      </p:sp>
      <p:sp>
        <p:nvSpPr>
          <p:cNvPr id="20" name="Rechteck 19">
            <a:extLst>
              <a:ext uri="{FF2B5EF4-FFF2-40B4-BE49-F238E27FC236}">
                <a16:creationId xmlns:a16="http://schemas.microsoft.com/office/drawing/2014/main" id="{6B9BD12D-6770-43B3-87A2-9459D59DC82C}"/>
              </a:ext>
            </a:extLst>
          </p:cNvPr>
          <p:cNvSpPr/>
          <p:nvPr/>
        </p:nvSpPr>
        <p:spPr>
          <a:xfrm>
            <a:off x="7998393" y="5760106"/>
            <a:ext cx="316580" cy="342197"/>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0">
                <a:solidFill>
                  <a:prstClr val="black"/>
                </a:solidFill>
              </a:rPr>
              <a:t>b</a:t>
            </a:r>
            <a:endParaRPr lang="de-DE" sz="1350">
              <a:solidFill>
                <a:prstClr val="black"/>
              </a:solidFill>
            </a:endParaRPr>
          </a:p>
        </p:txBody>
      </p:sp>
      <p:sp>
        <p:nvSpPr>
          <p:cNvPr id="21" name="Pfeil: nach unten 20">
            <a:extLst>
              <a:ext uri="{FF2B5EF4-FFF2-40B4-BE49-F238E27FC236}">
                <a16:creationId xmlns:a16="http://schemas.microsoft.com/office/drawing/2014/main" id="{F93A4305-FAFD-47D9-862E-92C8FCE60576}"/>
              </a:ext>
            </a:extLst>
          </p:cNvPr>
          <p:cNvSpPr/>
          <p:nvPr/>
        </p:nvSpPr>
        <p:spPr>
          <a:xfrm rot="10800000">
            <a:off x="5972239" y="4884096"/>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
        <p:nvSpPr>
          <p:cNvPr id="24" name="Pfeil: nach unten 23">
            <a:extLst>
              <a:ext uri="{FF2B5EF4-FFF2-40B4-BE49-F238E27FC236}">
                <a16:creationId xmlns:a16="http://schemas.microsoft.com/office/drawing/2014/main" id="{026CE1B3-C327-4AAD-B550-B816ABE17243}"/>
              </a:ext>
            </a:extLst>
          </p:cNvPr>
          <p:cNvSpPr/>
          <p:nvPr/>
        </p:nvSpPr>
        <p:spPr>
          <a:xfrm rot="8162332">
            <a:off x="6596908" y="4720014"/>
            <a:ext cx="71557" cy="1159274"/>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de-DE" sz="825" dirty="0">
                <a:solidFill>
                  <a:prstClr val="black"/>
                </a:solidFill>
                <a:latin typeface="Arial" panose="020B0604020202020204" pitchFamily="34" charset="0"/>
                <a:cs typeface="Arial" panose="020B0604020202020204" pitchFamily="34" charset="0"/>
              </a:rPr>
              <a:t>5%</a:t>
            </a:r>
          </a:p>
        </p:txBody>
      </p:sp>
      <p:cxnSp>
        <p:nvCxnSpPr>
          <p:cNvPr id="28" name="Gerade Verbindung mit Pfeil 27">
            <a:extLst>
              <a:ext uri="{FF2B5EF4-FFF2-40B4-BE49-F238E27FC236}">
                <a16:creationId xmlns:a16="http://schemas.microsoft.com/office/drawing/2014/main" id="{45BD09C2-ADEE-4B14-98D3-6EA47F5095AD}"/>
              </a:ext>
            </a:extLst>
          </p:cNvPr>
          <p:cNvCxnSpPr>
            <a:cxnSpLocks/>
          </p:cNvCxnSpPr>
          <p:nvPr/>
        </p:nvCxnSpPr>
        <p:spPr>
          <a:xfrm flipH="1" flipV="1">
            <a:off x="6354244" y="4860164"/>
            <a:ext cx="1597566" cy="899942"/>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a16="http://schemas.microsoft.com/office/drawing/2014/main" id="{7C18784C-7520-449A-BD06-8ECFF8507436}"/>
              </a:ext>
            </a:extLst>
          </p:cNvPr>
          <p:cNvSpPr txBox="1"/>
          <p:nvPr/>
        </p:nvSpPr>
        <p:spPr>
          <a:xfrm rot="1219200">
            <a:off x="6413051" y="4844878"/>
            <a:ext cx="365806" cy="206595"/>
          </a:xfrm>
          <a:prstGeom prst="rect">
            <a:avLst/>
          </a:prstGeom>
          <a:noFill/>
        </p:spPr>
        <p:txBody>
          <a:bodyPr wrap="square" rtlCol="0">
            <a:spAutoFit/>
          </a:bodyPr>
          <a:lstStyle/>
          <a:p>
            <a:pPr>
              <a:lnSpc>
                <a:spcPct val="90000"/>
              </a:lnSpc>
              <a:spcBef>
                <a:spcPts val="750"/>
              </a:spcBef>
              <a:buClr>
                <a:srgbClr val="CCCC00"/>
              </a:buClr>
              <a:buSzPct val="90000"/>
            </a:pPr>
            <a:r>
              <a:rPr lang="de-DE" sz="825" dirty="0">
                <a:solidFill>
                  <a:prstClr val="black"/>
                </a:solidFill>
                <a:latin typeface="Arial" panose="020B0604020202020204" pitchFamily="34" charset="0"/>
                <a:cs typeface="Arial" panose="020B0604020202020204" pitchFamily="34" charset="0"/>
              </a:rPr>
              <a:t>10</a:t>
            </a:r>
            <a:r>
              <a:rPr lang="de-DE" sz="825" baseline="30000" dirty="0">
                <a:solidFill>
                  <a:prstClr val="black"/>
                </a:solidFill>
                <a:latin typeface="Arial" panose="020B0604020202020204" pitchFamily="34" charset="0"/>
                <a:cs typeface="Arial" panose="020B0604020202020204" pitchFamily="34" charset="0"/>
              </a:rPr>
              <a:t>-6</a:t>
            </a:r>
          </a:p>
        </p:txBody>
      </p:sp>
      <p:sp>
        <p:nvSpPr>
          <p:cNvPr id="31" name="Pfeil: nach unten 30">
            <a:extLst>
              <a:ext uri="{FF2B5EF4-FFF2-40B4-BE49-F238E27FC236}">
                <a16:creationId xmlns:a16="http://schemas.microsoft.com/office/drawing/2014/main" id="{34E9CC75-836A-4621-8304-8378AD42DB52}"/>
              </a:ext>
            </a:extLst>
          </p:cNvPr>
          <p:cNvSpPr/>
          <p:nvPr/>
        </p:nvSpPr>
        <p:spPr>
          <a:xfrm>
            <a:off x="8009967" y="4934511"/>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99%</a:t>
            </a:r>
          </a:p>
        </p:txBody>
      </p:sp>
      <p:cxnSp>
        <p:nvCxnSpPr>
          <p:cNvPr id="33" name="Gerade Verbindung mit Pfeil 32">
            <a:extLst>
              <a:ext uri="{FF2B5EF4-FFF2-40B4-BE49-F238E27FC236}">
                <a16:creationId xmlns:a16="http://schemas.microsoft.com/office/drawing/2014/main" id="{9DCE90E5-E60D-465D-A3A8-A8FA6B47682C}"/>
              </a:ext>
            </a:extLst>
          </p:cNvPr>
          <p:cNvCxnSpPr>
            <a:cxnSpLocks/>
          </p:cNvCxnSpPr>
          <p:nvPr/>
        </p:nvCxnSpPr>
        <p:spPr>
          <a:xfrm flipH="1" flipV="1">
            <a:off x="7368938" y="4880505"/>
            <a:ext cx="568148"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id="{94E7E184-468C-43D9-917C-44C6E0FEB8FC}"/>
              </a:ext>
            </a:extLst>
          </p:cNvPr>
          <p:cNvCxnSpPr>
            <a:cxnSpLocks/>
          </p:cNvCxnSpPr>
          <p:nvPr/>
        </p:nvCxnSpPr>
        <p:spPr>
          <a:xfrm flipH="1">
            <a:off x="7293324" y="4882143"/>
            <a:ext cx="643761" cy="848890"/>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id="{DF834428-45AD-46D7-9F21-7C71AC52B2B8}"/>
              </a:ext>
            </a:extLst>
          </p:cNvPr>
          <p:cNvCxnSpPr>
            <a:cxnSpLocks/>
          </p:cNvCxnSpPr>
          <p:nvPr/>
        </p:nvCxnSpPr>
        <p:spPr>
          <a:xfrm flipH="1">
            <a:off x="6354243" y="4880505"/>
            <a:ext cx="1597565" cy="864096"/>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0" name="Pfeil: nach unten 29">
            <a:extLst>
              <a:ext uri="{FF2B5EF4-FFF2-40B4-BE49-F238E27FC236}">
                <a16:creationId xmlns:a16="http://schemas.microsoft.com/office/drawing/2014/main" id="{4AAC12CD-3314-4A85-9EEC-8437697E03E0}"/>
              </a:ext>
            </a:extLst>
          </p:cNvPr>
          <p:cNvSpPr/>
          <p:nvPr/>
        </p:nvSpPr>
        <p:spPr>
          <a:xfrm>
            <a:off x="6987375" y="4909304"/>
            <a:ext cx="316580" cy="81009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825" dirty="0">
                <a:solidFill>
                  <a:prstClr val="black"/>
                </a:solidFill>
                <a:latin typeface="Arial" panose="020B0604020202020204" pitchFamily="34" charset="0"/>
                <a:cs typeface="Arial" panose="020B0604020202020204" pitchFamily="34" charset="0"/>
              </a:rPr>
              <a:t>95%</a:t>
            </a:r>
          </a:p>
        </p:txBody>
      </p:sp>
    </p:spTree>
    <p:extLst>
      <p:ext uri="{BB962C8B-B14F-4D97-AF65-F5344CB8AC3E}">
        <p14:creationId xmlns:p14="http://schemas.microsoft.com/office/powerpoint/2010/main" val="3894525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1" grpId="0" animBg="1"/>
      <p:bldP spid="24" grpId="0" animBg="1"/>
      <p:bldP spid="29" grpId="0"/>
      <p:bldP spid="31" grpId="0" animBg="1"/>
      <p:bldP spid="31" grpId="1" animBg="1"/>
      <p:bldP spid="31" grpId="2" animBg="1"/>
      <p:bldP spid="30" grpId="0" animBg="1"/>
      <p:bldP spid="30" grpId="1" animBg="1"/>
      <p:bldP spid="30" grpId="2" animBg="1"/>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DAA798-0D43-4348-9217-E3AABA834F93}"/>
              </a:ext>
            </a:extLst>
          </p:cNvPr>
          <p:cNvSpPr>
            <a:spLocks noGrp="1"/>
          </p:cNvSpPr>
          <p:nvPr>
            <p:ph type="title"/>
          </p:nvPr>
        </p:nvSpPr>
        <p:spPr/>
        <p:txBody>
          <a:bodyPr/>
          <a:lstStyle/>
          <a:p>
            <a:r>
              <a:rPr lang="de-DE" dirty="0"/>
              <a:t>Zustandsmischung</a:t>
            </a:r>
          </a:p>
        </p:txBody>
      </p:sp>
      <p:sp>
        <p:nvSpPr>
          <p:cNvPr id="10" name="Foliennummernplatzhalter 9">
            <a:extLst>
              <a:ext uri="{FF2B5EF4-FFF2-40B4-BE49-F238E27FC236}">
                <a16:creationId xmlns:a16="http://schemas.microsoft.com/office/drawing/2014/main" id="{3326D8EF-DD39-47DD-821E-EF7A5B38882B}"/>
              </a:ext>
            </a:extLst>
          </p:cNvPr>
          <p:cNvSpPr>
            <a:spLocks noGrp="1"/>
          </p:cNvSpPr>
          <p:nvPr>
            <p:ph type="sldNum" sz="quarter" idx="12"/>
          </p:nvPr>
        </p:nvSpPr>
        <p:spPr/>
        <p:txBody>
          <a:bodyPr/>
          <a:lstStyle/>
          <a:p>
            <a:fld id="{13EBA283-81CD-428D-9703-4AE41BDC50AA}" type="slidenum">
              <a:rPr lang="de-DE" smtClean="0"/>
              <a:pPr/>
              <a:t>117</a:t>
            </a:fld>
            <a:endParaRPr lang="de-DE" dirty="0"/>
          </a:p>
        </p:txBody>
      </p:sp>
      <p:sp>
        <p:nvSpPr>
          <p:cNvPr id="8" name="Datumsplatzhalter 7">
            <a:extLst>
              <a:ext uri="{FF2B5EF4-FFF2-40B4-BE49-F238E27FC236}">
                <a16:creationId xmlns:a16="http://schemas.microsoft.com/office/drawing/2014/main" id="{EA659588-CC63-496C-B050-178F8ED6A361}"/>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E64F56FA-1A9B-4E03-8F75-2BEBC7CEE13C}"/>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a:extLst>
                  <a:ext uri="{FF2B5EF4-FFF2-40B4-BE49-F238E27FC236}">
                    <a16:creationId xmlns:a16="http://schemas.microsoft.com/office/drawing/2014/main" id="{F80812E5-ECB3-454B-BDDC-650D864738EC}"/>
                  </a:ext>
                </a:extLst>
              </p:cNvPr>
              <p:cNvSpPr>
                <a:spLocks noGrp="1"/>
              </p:cNvSpPr>
              <p:nvPr>
                <p:ph sz="quarter" idx="13"/>
              </p:nvPr>
            </p:nvSpPr>
            <p:spPr/>
            <p:txBody>
              <a:bodyPr/>
              <a:lstStyle/>
              <a:p>
                <a:r>
                  <a:rPr lang="de-DE" sz="1800" b="1" dirty="0"/>
                  <a:t>Die Mischungen der Quarks </a:t>
                </a:r>
                <a:r>
                  <a:rPr lang="de-DE" sz="1800" dirty="0"/>
                  <a:t>in der schwachen Wechselwirkung </a:t>
                </a:r>
                <a:r>
                  <a:rPr lang="de-DE" sz="1800" b="1" dirty="0"/>
                  <a:t>sind eher klein </a:t>
                </a:r>
              </a:p>
              <a:p>
                <a:pPr lvl="1"/>
                <a:r>
                  <a:rPr lang="de-DE" sz="1600" dirty="0"/>
                  <a:t>Größte Wahrscheinlichkeit für Umwandlung „innerhalb“ des jeweiligen </a:t>
                </a:r>
                <a:r>
                  <a:rPr lang="de-DE" sz="1600" dirty="0" err="1"/>
                  <a:t>Multipletts</a:t>
                </a:r>
                <a:endParaRPr lang="de-DE" sz="1600" dirty="0"/>
              </a:p>
              <a:p>
                <a:r>
                  <a:rPr lang="de-DE" sz="1800" b="1" dirty="0"/>
                  <a:t>Die Mischungen der Neutrinos </a:t>
                </a:r>
                <a:r>
                  <a:rPr lang="de-DE" sz="1800" dirty="0"/>
                  <a:t>in der schwachen Wechselwirkung </a:t>
                </a:r>
                <a:r>
                  <a:rPr lang="de-DE" sz="1800" b="1" dirty="0"/>
                  <a:t>sind dagegen fast maximal </a:t>
                </a:r>
              </a:p>
              <a:p>
                <a:pPr lvl="1"/>
                <a:r>
                  <a:rPr lang="de-DE" sz="1600" dirty="0" err="1"/>
                  <a:t>Pontecorvo</a:t>
                </a:r>
                <a:r>
                  <a:rPr lang="de-DE" sz="1600" dirty="0"/>
                  <a:t>-Maki-Nakagawa-</a:t>
                </a:r>
                <a:r>
                  <a:rPr lang="de-DE" sz="1600" dirty="0" err="1"/>
                  <a:t>Sakata</a:t>
                </a:r>
                <a:r>
                  <a:rPr lang="de-DE" sz="1600" dirty="0"/>
                  <a:t>-(PMNS)-Matrix</a:t>
                </a:r>
              </a:p>
              <a:p>
                <a:pPr lvl="1"/>
                <a:r>
                  <a:rPr lang="de-DE" sz="1600" dirty="0">
                    <a:sym typeface="Wingdings" panose="05000000000000000000" pitchFamily="2" charset="2"/>
                  </a:rPr>
                  <a:t> Möglichkeit der </a:t>
                </a:r>
                <a:r>
                  <a:rPr lang="de-DE" sz="1600" dirty="0"/>
                  <a:t>„Neutrino </a:t>
                </a:r>
                <a:r>
                  <a:rPr lang="de-DE" sz="1600" dirty="0" err="1"/>
                  <a:t>Flavor</a:t>
                </a:r>
                <a:r>
                  <a:rPr lang="de-DE" sz="1600" dirty="0"/>
                  <a:t>-Oszillation“  </a:t>
                </a:r>
                <a14:m>
                  <m:oMath xmlns:m="http://schemas.openxmlformats.org/officeDocument/2006/math">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rPr>
                          <m:t>𝑒</m:t>
                        </m:r>
                        <m:r>
                          <a:rPr lang="de-DE" sz="1600" i="1">
                            <a:latin typeface="Cambria Math" panose="02040503050406030204" pitchFamily="18" charset="0"/>
                          </a:rPr>
                          <m:t> </m:t>
                        </m:r>
                      </m:sub>
                    </m:sSub>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𝜇</m:t>
                        </m:r>
                      </m:sub>
                    </m:sSub>
                    <m:r>
                      <a:rPr lang="de-DE" sz="1600" i="1">
                        <a:latin typeface="Cambria Math" panose="02040503050406030204" pitchFamily="18" charset="0"/>
                        <a:ea typeface="Cambria Math" panose="02040503050406030204" pitchFamily="18" charset="0"/>
                      </a:rPr>
                      <m:t> </m:t>
                    </m:r>
                    <m:r>
                      <a:rPr lang="de-DE" sz="1600" i="1">
                        <a:latin typeface="Cambria Math" panose="02040503050406030204" pitchFamily="18" charset="0"/>
                        <a:sym typeface="Symbol" panose="05050102010706020507" pitchFamily="18" charset="2"/>
                      </a:rPr>
                      <m:t></m:t>
                    </m:r>
                    <m:sSub>
                      <m:sSubPr>
                        <m:ctrlPr>
                          <a:rPr lang="de-DE" sz="1600" i="1">
                            <a:latin typeface="Cambria Math" panose="02040503050406030204" pitchFamily="18" charset="0"/>
                          </a:rPr>
                        </m:ctrlPr>
                      </m:sSubPr>
                      <m:e>
                        <m:r>
                          <a:rPr lang="de-DE" sz="1600" i="1">
                            <a:latin typeface="Cambria Math" panose="02040503050406030204" pitchFamily="18" charset="0"/>
                          </a:rPr>
                          <m:t>  </m:t>
                        </m:r>
                        <m:r>
                          <a:rPr lang="de-DE" sz="1600" i="1">
                            <a:latin typeface="Cambria Math" panose="02040503050406030204" pitchFamily="18" charset="0"/>
                            <a:ea typeface="Cambria Math" panose="02040503050406030204" pitchFamily="18" charset="0"/>
                          </a:rPr>
                          <m:t>𝜐</m:t>
                        </m:r>
                      </m:e>
                      <m:sub>
                        <m:r>
                          <a:rPr lang="de-DE" sz="1600" i="1">
                            <a:latin typeface="Cambria Math" panose="02040503050406030204" pitchFamily="18" charset="0"/>
                            <a:ea typeface="Cambria Math" panose="02040503050406030204" pitchFamily="18" charset="0"/>
                          </a:rPr>
                          <m:t>𝜏</m:t>
                        </m:r>
                      </m:sub>
                    </m:sSub>
                  </m:oMath>
                </a14:m>
                <a:endParaRPr lang="de-DE" sz="1600" dirty="0"/>
              </a:p>
            </p:txBody>
          </p:sp>
        </mc:Choice>
        <mc:Fallback xmlns="">
          <p:sp>
            <p:nvSpPr>
              <p:cNvPr id="4" name="Textplatzhalter 3">
                <a:extLst>
                  <a:ext uri="{FF2B5EF4-FFF2-40B4-BE49-F238E27FC236}">
                    <a16:creationId xmlns:a16="http://schemas.microsoft.com/office/drawing/2014/main" id="{F80812E5-ECB3-454B-BDDC-650D864738EC}"/>
                  </a:ext>
                </a:extLst>
              </p:cNvPr>
              <p:cNvSpPr>
                <a:spLocks noGrp="1" noRot="1" noChangeAspect="1" noMove="1" noResize="1" noEditPoints="1" noAdjustHandles="1" noChangeArrowheads="1" noChangeShapeType="1" noTextEdit="1"/>
              </p:cNvSpPr>
              <p:nvPr>
                <p:ph type="body" idx="1"/>
              </p:nvPr>
            </p:nvSpPr>
            <p:spPr>
              <a:blipFill>
                <a:blip r:embed="rId3"/>
                <a:stretch>
                  <a:fillRect l="-323" t="-1387" r="-145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7" name="Textfeld 26">
                <a:extLst>
                  <a:ext uri="{FF2B5EF4-FFF2-40B4-BE49-F238E27FC236}">
                    <a16:creationId xmlns:a16="http://schemas.microsoft.com/office/drawing/2014/main" id="{609653E1-895C-4533-8752-FF66EEF43313}"/>
                  </a:ext>
                </a:extLst>
              </p:cNvPr>
              <p:cNvSpPr txBox="1"/>
              <p:nvPr/>
            </p:nvSpPr>
            <p:spPr>
              <a:xfrm>
                <a:off x="2659156" y="4760879"/>
                <a:ext cx="3957686" cy="690702"/>
              </a:xfrm>
              <a:prstGeom prst="rect">
                <a:avLst/>
              </a:prstGeom>
              <a:noFill/>
            </p:spPr>
            <p:txBody>
              <a:bodyPr wrap="none" lIns="0" tIns="0" rIns="0" bIns="0" rtlCol="0">
                <a:spAutoFit/>
              </a:bodyPr>
              <a:lstStyle/>
              <a:p>
                <a:pPr>
                  <a:lnSpc>
                    <a:spcPct val="90000"/>
                  </a:lnSpc>
                  <a:spcBef>
                    <a:spcPts val="750"/>
                  </a:spcBef>
                  <a:buClr>
                    <a:srgbClr val="CCCC00"/>
                  </a:buClr>
                  <a:buSzPct val="90000"/>
                </a:pPr>
                <a14:m>
                  <m:oMathPara xmlns:m="http://schemas.openxmlformats.org/officeDocument/2006/math">
                    <m:oMathParaPr>
                      <m:jc m:val="centerGroup"/>
                    </m:oMathParaPr>
                    <m:oMath xmlns:m="http://schemas.openxmlformats.org/officeDocument/2006/math">
                      <m:d>
                        <m:dPr>
                          <m:ctrlPr>
                            <a:rPr lang="de-DE" i="1" smtClean="0">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𝑒</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𝜇</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𝜏</m:t>
                                    </m:r>
                                  </m:sub>
                                </m:sSub>
                              </m:e>
                            </m:mr>
                          </m:m>
                        </m:e>
                      </m:d>
                      <m:r>
                        <a:rPr lang="de-DE" i="1">
                          <a:solidFill>
                            <a:srgbClr val="013476"/>
                          </a:solidFill>
                          <a:latin typeface="Cambria Math" panose="02040503050406030204" pitchFamily="18" charset="0"/>
                        </a:rPr>
                        <m:t>=</m:t>
                      </m:r>
                      <m:d>
                        <m:dPr>
                          <m:ctrlPr>
                            <a:rPr lang="de-DE" i="1">
                              <a:solidFill>
                                <a:srgbClr val="013476"/>
                              </a:solidFill>
                              <a:latin typeface="Cambria Math" panose="02040503050406030204" pitchFamily="18" charset="0"/>
                            </a:rPr>
                          </m:ctrlPr>
                        </m:dPr>
                        <m:e>
                          <m:m>
                            <m:mPr>
                              <m:mcs>
                                <m:mc>
                                  <m:mcPr>
                                    <m:count m:val="3"/>
                                    <m:mcJc m:val="center"/>
                                  </m:mcPr>
                                </m:mc>
                              </m:mcs>
                              <m:ctrlPr>
                                <a:rPr lang="de-DE" i="1">
                                  <a:solidFill>
                                    <a:srgbClr val="013476"/>
                                  </a:solidFill>
                                  <a:latin typeface="Cambria Math" panose="02040503050406030204" pitchFamily="18" charset="0"/>
                                </a:rPr>
                              </m:ctrlPr>
                            </m:mPr>
                            <m:mr>
                              <m:e>
                                <m:r>
                                  <m:rPr>
                                    <m:brk m:alnAt="7"/>
                                  </m:rPr>
                                  <a:rPr lang="de-DE" i="1">
                                    <a:solidFill>
                                      <a:srgbClr val="013476"/>
                                    </a:solidFill>
                                    <a:latin typeface="Cambria Math" panose="02040503050406030204" pitchFamily="18" charset="0"/>
                                  </a:rPr>
                                  <m:t>0</m:t>
                                </m:r>
                                <m:r>
                                  <a:rPr lang="de-DE" i="1">
                                    <a:solidFill>
                                      <a:srgbClr val="013476"/>
                                    </a:solidFill>
                                    <a:latin typeface="Cambria Math" panose="02040503050406030204" pitchFamily="18" charset="0"/>
                                  </a:rPr>
                                  <m:t>,82</m:t>
                                </m:r>
                              </m:e>
                              <m:e>
                                <m:r>
                                  <a:rPr lang="de-DE" i="1">
                                    <a:solidFill>
                                      <a:srgbClr val="013476"/>
                                    </a:solidFill>
                                    <a:latin typeface="Cambria Math" panose="02040503050406030204" pitchFamily="18" charset="0"/>
                                  </a:rPr>
                                  <m:t>0,55</m:t>
                                </m:r>
                              </m:e>
                              <m:e>
                                <m:r>
                                  <a:rPr lang="de-DE" i="1">
                                    <a:solidFill>
                                      <a:srgbClr val="013476"/>
                                    </a:solidFill>
                                    <a:latin typeface="Cambria Math" panose="02040503050406030204" pitchFamily="18" charset="0"/>
                                  </a:rPr>
                                  <m:t>−0,15</m:t>
                                </m:r>
                              </m:e>
                            </m:mr>
                            <m:mr>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33</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6</m:t>
                                </m:r>
                                <m:r>
                                  <a:rPr lang="de-DE" i="1">
                                    <a:solidFill>
                                      <a:srgbClr val="013476"/>
                                    </a:solidFill>
                                    <a:latin typeface="Cambria Math" panose="02040503050406030204" pitchFamily="18" charset="0"/>
                                  </a:rPr>
                                  <m:t>0</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73</m:t>
                                </m:r>
                              </m:e>
                            </m:mr>
                            <m:mr>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46</m:t>
                                </m:r>
                              </m:e>
                              <m:e>
                                <m:r>
                                  <a:rPr lang="de-DE" b="0" i="1" smtClean="0">
                                    <a:solidFill>
                                      <a:srgbClr val="013476"/>
                                    </a:solidFill>
                                    <a:latin typeface="Cambria Math" panose="02040503050406030204" pitchFamily="18" charset="0"/>
                                  </a:rPr>
                                  <m:t>−</m:t>
                                </m:r>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58</m:t>
                                </m:r>
                              </m:e>
                              <m:e>
                                <m:r>
                                  <a:rPr lang="de-DE" i="1">
                                    <a:solidFill>
                                      <a:srgbClr val="013476"/>
                                    </a:solidFill>
                                    <a:latin typeface="Cambria Math" panose="02040503050406030204" pitchFamily="18" charset="0"/>
                                  </a:rPr>
                                  <m:t>0,</m:t>
                                </m:r>
                                <m:r>
                                  <a:rPr lang="de-DE" b="0" i="1" smtClean="0">
                                    <a:solidFill>
                                      <a:srgbClr val="013476"/>
                                    </a:solidFill>
                                    <a:latin typeface="Cambria Math" panose="02040503050406030204" pitchFamily="18" charset="0"/>
                                  </a:rPr>
                                  <m:t>6</m:t>
                                </m:r>
                                <m:r>
                                  <a:rPr lang="de-DE" i="1">
                                    <a:solidFill>
                                      <a:srgbClr val="013476"/>
                                    </a:solidFill>
                                    <a:latin typeface="Cambria Math" panose="02040503050406030204" pitchFamily="18" charset="0"/>
                                  </a:rPr>
                                  <m:t>7</m:t>
                                </m:r>
                              </m:e>
                            </m:mr>
                          </m:m>
                        </m:e>
                      </m:d>
                      <m:d>
                        <m:dPr>
                          <m:ctrlPr>
                            <a:rPr lang="de-DE" i="1">
                              <a:solidFill>
                                <a:srgbClr val="013476"/>
                              </a:solidFill>
                              <a:latin typeface="Cambria Math" panose="02040503050406030204" pitchFamily="18" charset="0"/>
                            </a:rPr>
                          </m:ctrlPr>
                        </m:dPr>
                        <m:e>
                          <m:m>
                            <m:mPr>
                              <m:mcs>
                                <m:mc>
                                  <m:mcPr>
                                    <m:count m:val="1"/>
                                    <m:mcJc m:val="center"/>
                                  </m:mcPr>
                                </m:mc>
                              </m:mcs>
                              <m:ctrlPr>
                                <a:rPr lang="de-DE" i="1">
                                  <a:solidFill>
                                    <a:srgbClr val="013476"/>
                                  </a:solidFill>
                                  <a:latin typeface="Cambria Math" panose="02040503050406030204" pitchFamily="18" charset="0"/>
                                </a:rPr>
                              </m:ctrlPr>
                            </m:mP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rPr>
                                      <m:t>1</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2</m:t>
                                    </m:r>
                                  </m:sub>
                                </m:sSub>
                              </m:e>
                            </m:mr>
                            <m:mr>
                              <m:e>
                                <m:sSub>
                                  <m:sSubPr>
                                    <m:ctrlPr>
                                      <a:rPr lang="de-DE" i="1">
                                        <a:solidFill>
                                          <a:srgbClr val="013476"/>
                                        </a:solidFill>
                                        <a:latin typeface="Cambria Math" panose="02040503050406030204" pitchFamily="18" charset="0"/>
                                      </a:rPr>
                                    </m:ctrlPr>
                                  </m:sSubPr>
                                  <m:e>
                                    <m:r>
                                      <a:rPr lang="de-DE" i="1">
                                        <a:solidFill>
                                          <a:srgbClr val="013476"/>
                                        </a:solidFill>
                                        <a:latin typeface="Cambria Math" panose="02040503050406030204" pitchFamily="18" charset="0"/>
                                        <a:ea typeface="Cambria Math" panose="02040503050406030204" pitchFamily="18" charset="0"/>
                                      </a:rPr>
                                      <m:t>𝜐</m:t>
                                    </m:r>
                                  </m:e>
                                  <m:sub>
                                    <m:r>
                                      <a:rPr lang="de-DE" i="1">
                                        <a:solidFill>
                                          <a:srgbClr val="013476"/>
                                        </a:solidFill>
                                        <a:latin typeface="Cambria Math" panose="02040503050406030204" pitchFamily="18" charset="0"/>
                                        <a:ea typeface="Cambria Math" panose="02040503050406030204" pitchFamily="18" charset="0"/>
                                      </a:rPr>
                                      <m:t>3</m:t>
                                    </m:r>
                                  </m:sub>
                                </m:sSub>
                              </m:e>
                            </m:mr>
                          </m:m>
                        </m:e>
                      </m:d>
                    </m:oMath>
                  </m:oMathPara>
                </a14:m>
                <a:endParaRPr lang="de-DE" dirty="0">
                  <a:solidFill>
                    <a:srgbClr val="013476"/>
                  </a:solidFill>
                  <a:latin typeface="Arial Narrow" panose="020B0606020202030204" pitchFamily="34" charset="0"/>
                </a:endParaRPr>
              </a:p>
            </p:txBody>
          </p:sp>
        </mc:Choice>
        <mc:Fallback xmlns="">
          <p:sp>
            <p:nvSpPr>
              <p:cNvPr id="27" name="Textfeld 26">
                <a:extLst>
                  <a:ext uri="{FF2B5EF4-FFF2-40B4-BE49-F238E27FC236}">
                    <a16:creationId xmlns:a16="http://schemas.microsoft.com/office/drawing/2014/main" id="{609653E1-895C-4533-8752-FF66EEF43313}"/>
                  </a:ext>
                </a:extLst>
              </p:cNvPr>
              <p:cNvSpPr txBox="1">
                <a:spLocks noRot="1" noChangeAspect="1" noMove="1" noResize="1" noEditPoints="1" noAdjustHandles="1" noChangeArrowheads="1" noChangeShapeType="1" noTextEdit="1"/>
              </p:cNvSpPr>
              <p:nvPr/>
            </p:nvSpPr>
            <p:spPr>
              <a:xfrm>
                <a:off x="2659156" y="4760879"/>
                <a:ext cx="3957686" cy="690702"/>
              </a:xfrm>
              <a:prstGeom prst="rect">
                <a:avLst/>
              </a:prstGeom>
              <a:blipFill>
                <a:blip r:embed="rId4"/>
                <a:stretch>
                  <a:fillRect t="-4425" b="-2655"/>
                </a:stretch>
              </a:blipFill>
            </p:spPr>
            <p:txBody>
              <a:bodyPr/>
              <a:lstStyle/>
              <a:p>
                <a:r>
                  <a:rPr lang="de-DE">
                    <a:noFill/>
                  </a:rPr>
                  <a:t> </a:t>
                </a:r>
              </a:p>
            </p:txBody>
          </p:sp>
        </mc:Fallback>
      </mc:AlternateContent>
      <p:cxnSp>
        <p:nvCxnSpPr>
          <p:cNvPr id="37" name="Gerade Verbindung mit Pfeil 36">
            <a:extLst>
              <a:ext uri="{FF2B5EF4-FFF2-40B4-BE49-F238E27FC236}">
                <a16:creationId xmlns:a16="http://schemas.microsoft.com/office/drawing/2014/main" id="{33A7AABE-C2C0-4D64-AC8D-FADE304BAE83}"/>
              </a:ext>
            </a:extLst>
          </p:cNvPr>
          <p:cNvCxnSpPr>
            <a:cxnSpLocks/>
          </p:cNvCxnSpPr>
          <p:nvPr/>
        </p:nvCxnSpPr>
        <p:spPr>
          <a:xfrm flipV="1">
            <a:off x="2277579" y="5212488"/>
            <a:ext cx="206189" cy="23909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2CDE2951-5528-43BE-BB15-DE4ED8FF4026}"/>
              </a:ext>
            </a:extLst>
          </p:cNvPr>
          <p:cNvSpPr txBox="1"/>
          <p:nvPr/>
        </p:nvSpPr>
        <p:spPr>
          <a:xfrm>
            <a:off x="995763" y="5487585"/>
            <a:ext cx="1752403"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Schwache Ladungs-</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cxnSp>
        <p:nvCxnSpPr>
          <p:cNvPr id="40" name="Gerade Verbindung mit Pfeil 39">
            <a:extLst>
              <a:ext uri="{FF2B5EF4-FFF2-40B4-BE49-F238E27FC236}">
                <a16:creationId xmlns:a16="http://schemas.microsoft.com/office/drawing/2014/main" id="{3B878342-3FBE-4615-A146-CB29CABA8041}"/>
              </a:ext>
            </a:extLst>
          </p:cNvPr>
          <p:cNvCxnSpPr>
            <a:cxnSpLocks/>
          </p:cNvCxnSpPr>
          <p:nvPr/>
        </p:nvCxnSpPr>
        <p:spPr>
          <a:xfrm flipH="1" flipV="1">
            <a:off x="6588224" y="5292513"/>
            <a:ext cx="197172" cy="262565"/>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id="{20A527E1-3F24-4A29-9DE0-6059CA9536F9}"/>
              </a:ext>
            </a:extLst>
          </p:cNvPr>
          <p:cNvSpPr txBox="1"/>
          <p:nvPr/>
        </p:nvSpPr>
        <p:spPr>
          <a:xfrm>
            <a:off x="6798641" y="5487584"/>
            <a:ext cx="1329210" cy="466281"/>
          </a:xfrm>
          <a:prstGeom prst="rect">
            <a:avLst/>
          </a:prstGeom>
          <a:noFill/>
        </p:spPr>
        <p:txBody>
          <a:bodyPr wrap="none" rtlCol="0">
            <a:spAutoFit/>
          </a:bodyPr>
          <a:lstStyle/>
          <a:p>
            <a:pPr>
              <a:lnSpc>
                <a:spcPct val="90000"/>
              </a:lnSpc>
              <a:spcBef>
                <a:spcPts val="750"/>
              </a:spcBef>
              <a:buClr>
                <a:srgbClr val="CCCC00"/>
              </a:buClr>
              <a:buSzPct val="90000"/>
            </a:pPr>
            <a:r>
              <a:rPr lang="de-DE" sz="1350" dirty="0">
                <a:solidFill>
                  <a:srgbClr val="CDC301"/>
                </a:solidFill>
                <a:latin typeface="Arial" panose="020B0604020202020204" pitchFamily="34" charset="0"/>
                <a:cs typeface="Arial" panose="020B0604020202020204" pitchFamily="34" charset="0"/>
              </a:rPr>
              <a:t>Massen</a:t>
            </a:r>
            <a:br>
              <a:rPr lang="de-DE" sz="1350" dirty="0">
                <a:solidFill>
                  <a:srgbClr val="CDC301"/>
                </a:solidFill>
                <a:latin typeface="Arial" panose="020B0604020202020204" pitchFamily="34" charset="0"/>
                <a:cs typeface="Arial" panose="020B0604020202020204" pitchFamily="34" charset="0"/>
              </a:rPr>
            </a:br>
            <a:r>
              <a:rPr lang="de-DE" sz="1350"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968100356"/>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Schwache Wechselwirkung</a:t>
            </a:r>
          </a:p>
        </p:txBody>
      </p:sp>
      <p:sp>
        <p:nvSpPr>
          <p:cNvPr id="11" name="Foliennummernplatzhalter 10">
            <a:extLst>
              <a:ext uri="{FF2B5EF4-FFF2-40B4-BE49-F238E27FC236}">
                <a16:creationId xmlns:a16="http://schemas.microsoft.com/office/drawing/2014/main" id="{66EE1CE6-75C2-4866-8695-AEA2C968CBD9}"/>
              </a:ext>
            </a:extLst>
          </p:cNvPr>
          <p:cNvSpPr>
            <a:spLocks noGrp="1"/>
          </p:cNvSpPr>
          <p:nvPr>
            <p:ph type="sldNum" sz="quarter" idx="12"/>
          </p:nvPr>
        </p:nvSpPr>
        <p:spPr/>
        <p:txBody>
          <a:bodyPr/>
          <a:lstStyle/>
          <a:p>
            <a:fld id="{13EBA283-81CD-428D-9703-4AE41BDC50AA}" type="slidenum">
              <a:rPr lang="de-DE" smtClean="0"/>
              <a:pPr/>
              <a:t>118</a:t>
            </a:fld>
            <a:endParaRPr lang="de-DE" dirty="0"/>
          </a:p>
        </p:txBody>
      </p:sp>
      <p:sp>
        <p:nvSpPr>
          <p:cNvPr id="3" name="Datumsplatzhalter 2">
            <a:extLst>
              <a:ext uri="{FF2B5EF4-FFF2-40B4-BE49-F238E27FC236}">
                <a16:creationId xmlns:a16="http://schemas.microsoft.com/office/drawing/2014/main" id="{CEB14AEA-222B-413F-A934-A22BB29CCC6D}"/>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1B212C7D-2391-4064-9B04-B91A3CEE348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Klassisches Analogon: Abschirmung von Feldlinien</a:t>
            </a:r>
          </a:p>
          <a:p>
            <a:pPr lvl="1"/>
            <a:r>
              <a:rPr lang="de-DE" sz="2400" noProof="0" dirty="0">
                <a:solidFill>
                  <a:srgbClr val="013476"/>
                </a:solidFill>
              </a:rPr>
              <a:t>Abschirmung von (unendlichen) Feldlinien durch entgegengesetzte Feldlinien</a:t>
            </a:r>
          </a:p>
          <a:p>
            <a:pPr lvl="1"/>
            <a:r>
              <a:rPr lang="de-DE" sz="2400" noProof="0" dirty="0" err="1">
                <a:solidFill>
                  <a:srgbClr val="013476"/>
                </a:solidFill>
                <a:sym typeface="Wingdings" panose="05000000000000000000" pitchFamily="2" charset="2"/>
              </a:rPr>
              <a:t>Brout</a:t>
            </a:r>
            <a:r>
              <a:rPr lang="de-DE" sz="2400" noProof="0" dirty="0">
                <a:solidFill>
                  <a:srgbClr val="013476"/>
                </a:solidFill>
                <a:sym typeface="Wingdings" panose="05000000000000000000" pitchFamily="2" charset="2"/>
              </a:rPr>
              <a:t>-Englert-</a:t>
            </a:r>
            <a:r>
              <a:rPr lang="de-DE" sz="2400" noProof="0" dirty="0" err="1">
                <a:solidFill>
                  <a:srgbClr val="013476"/>
                </a:solidFill>
                <a:sym typeface="Wingdings" panose="05000000000000000000" pitchFamily="2" charset="2"/>
              </a:rPr>
              <a:t>Higgs</a:t>
            </a:r>
            <a:r>
              <a:rPr lang="de-DE" sz="2400" noProof="0" dirty="0">
                <a:solidFill>
                  <a:srgbClr val="013476"/>
                </a:solidFill>
                <a:sym typeface="Wingdings" panose="05000000000000000000" pitchFamily="2" charset="2"/>
              </a:rPr>
              <a:t> Feld schirmt schwache Ladungen ab</a:t>
            </a:r>
          </a:p>
          <a:p>
            <a:pPr marL="0" indent="0">
              <a:buNone/>
            </a:pPr>
            <a:endParaRPr lang="de-DE" sz="2000" noProof="0" dirty="0">
              <a:ea typeface="Cambria Math"/>
            </a:endParaRPr>
          </a:p>
          <a:p>
            <a:pPr marL="0" indent="0">
              <a:buNone/>
            </a:pPr>
            <a:endParaRPr lang="de-DE" noProof="0" dirty="0"/>
          </a:p>
          <a:p>
            <a:pPr lvl="3"/>
            <a:endParaRPr lang="de-DE" noProof="0" dirty="0"/>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pSp>
        <p:nvGrpSpPr>
          <p:cNvPr id="25" name="Gruppieren 24"/>
          <p:cNvGrpSpPr/>
          <p:nvPr/>
        </p:nvGrpSpPr>
        <p:grpSpPr>
          <a:xfrm>
            <a:off x="6156176" y="4018382"/>
            <a:ext cx="2168624" cy="2168624"/>
            <a:chOff x="2051720" y="4068688"/>
            <a:chExt cx="2168624" cy="2168624"/>
          </a:xfrm>
        </p:grpSpPr>
        <p:sp>
          <p:nvSpPr>
            <p:cNvPr id="26" name="Ellipse 25"/>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Ellipse 26"/>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Ellipse 27"/>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Ellipse 28"/>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Ellipse 29"/>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Gerader Verbinder 30"/>
          <p:cNvCxnSpPr>
            <a:stCxn id="28" idx="1"/>
          </p:cNvCxnSpPr>
          <p:nvPr/>
        </p:nvCxnSpPr>
        <p:spPr>
          <a:xfrm>
            <a:off x="6881102" y="4743308"/>
            <a:ext cx="787618" cy="859299"/>
          </a:xfrm>
          <a:prstGeom prst="line">
            <a:avLst/>
          </a:prstGeom>
          <a:noFill/>
          <a:ln w="6350" cap="flat" cmpd="sng" algn="ctr">
            <a:solidFill>
              <a:srgbClr val="003477"/>
            </a:solidFill>
            <a:prstDash val="solid"/>
            <a:miter lim="800000"/>
          </a:ln>
          <a:effectLst/>
        </p:spPr>
      </p:cxnSp>
      <p:cxnSp>
        <p:nvCxnSpPr>
          <p:cNvPr id="32" name="Gerader Verbinder 31"/>
          <p:cNvCxnSpPr>
            <a:endCxn id="28" idx="4"/>
          </p:cNvCxnSpPr>
          <p:nvPr/>
        </p:nvCxnSpPr>
        <p:spPr>
          <a:xfrm>
            <a:off x="7238907" y="4522438"/>
            <a:ext cx="1581" cy="1088504"/>
          </a:xfrm>
          <a:prstGeom prst="line">
            <a:avLst/>
          </a:prstGeom>
          <a:noFill/>
          <a:ln w="6350" cap="flat" cmpd="sng" algn="ctr">
            <a:solidFill>
              <a:srgbClr val="003477"/>
            </a:solidFill>
            <a:prstDash val="solid"/>
            <a:miter lim="800000"/>
          </a:ln>
          <a:effectLst/>
        </p:spPr>
      </p:cxnSp>
      <p:cxnSp>
        <p:nvCxnSpPr>
          <p:cNvPr id="33" name="Gerader Verbinder 32"/>
          <p:cNvCxnSpPr/>
          <p:nvPr/>
        </p:nvCxnSpPr>
        <p:spPr>
          <a:xfrm flipV="1">
            <a:off x="6588600" y="5106886"/>
            <a:ext cx="1224136" cy="18706"/>
          </a:xfrm>
          <a:prstGeom prst="line">
            <a:avLst/>
          </a:prstGeom>
          <a:noFill/>
          <a:ln w="6350" cap="flat" cmpd="sng" algn="ctr">
            <a:solidFill>
              <a:srgbClr val="003477"/>
            </a:solidFill>
            <a:prstDash val="solid"/>
            <a:miter lim="800000"/>
          </a:ln>
          <a:effectLst/>
        </p:spPr>
      </p:cxnSp>
      <p:cxnSp>
        <p:nvCxnSpPr>
          <p:cNvPr id="34" name="Gerader Verbinder 33"/>
          <p:cNvCxnSpPr/>
          <p:nvPr/>
        </p:nvCxnSpPr>
        <p:spPr>
          <a:xfrm flipV="1">
            <a:off x="6804624" y="4594447"/>
            <a:ext cx="919034" cy="970702"/>
          </a:xfrm>
          <a:prstGeom prst="line">
            <a:avLst/>
          </a:prstGeom>
          <a:noFill/>
          <a:ln w="6350" cap="flat" cmpd="sng" algn="ctr">
            <a:solidFill>
              <a:srgbClr val="003477"/>
            </a:solidFill>
            <a:prstDash val="solid"/>
            <a:miter lim="800000"/>
          </a:ln>
          <a:effectLst/>
        </p:spPr>
      </p:cxnSp>
      <p:cxnSp>
        <p:nvCxnSpPr>
          <p:cNvPr id="7" name="Gerader Verbinder 6"/>
          <p:cNvCxnSpPr/>
          <p:nvPr/>
        </p:nvCxnSpPr>
        <p:spPr>
          <a:xfrm>
            <a:off x="1763688" y="4522438"/>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37" name="Rechteck 36"/>
          <p:cNvSpPr/>
          <p:nvPr/>
        </p:nvSpPr>
        <p:spPr>
          <a:xfrm>
            <a:off x="1687488" y="4201928"/>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3" name="Gerader Verbinder 42"/>
          <p:cNvCxnSpPr/>
          <p:nvPr/>
        </p:nvCxnSpPr>
        <p:spPr>
          <a:xfrm>
            <a:off x="1763688" y="5589240"/>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1662410" y="4464000"/>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5" name="Gerade Verbindung mit Pfeil 44"/>
          <p:cNvCxnSpPr/>
          <p:nvPr/>
        </p:nvCxnSpPr>
        <p:spPr>
          <a:xfrm flipH="1" flipV="1">
            <a:off x="1459345" y="4562764"/>
            <a:ext cx="1631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flipH="1">
            <a:off x="1833356" y="4562764"/>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2049380" y="4549505"/>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226540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a:off x="248142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a:off x="2697452"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p:nvPr/>
        </p:nvCxnSpPr>
        <p:spPr>
          <a:xfrm flipH="1">
            <a:off x="2913476"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flipH="1">
            <a:off x="3129500"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flipH="1">
            <a:off x="334552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356154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1763688" y="4740614"/>
            <a:ext cx="1872208" cy="560594"/>
          </a:xfrm>
          <a:prstGeom prst="rect">
            <a:avLst/>
          </a:prstGeom>
          <a:noFill/>
          <a:ln w="22225">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1696337" y="5435555"/>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sp>
        <p:nvSpPr>
          <p:cNvPr id="63" name="Rechteck 62"/>
          <p:cNvSpPr/>
          <p:nvPr/>
        </p:nvSpPr>
        <p:spPr>
          <a:xfrm>
            <a:off x="1620484" y="5191333"/>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64" name="Gerade Verbindung mit Pfeil 63"/>
          <p:cNvCxnSpPr/>
          <p:nvPr/>
        </p:nvCxnSpPr>
        <p:spPr>
          <a:xfrm flipV="1">
            <a:off x="1864598" y="474061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p:cNvCxnSpPr/>
          <p:nvPr/>
        </p:nvCxnSpPr>
        <p:spPr>
          <a:xfrm flipV="1">
            <a:off x="2123165" y="472514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p:cNvCxnSpPr/>
          <p:nvPr/>
        </p:nvCxnSpPr>
        <p:spPr>
          <a:xfrm flipV="1">
            <a:off x="2339189" y="4729995"/>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flipV="1">
            <a:off x="2555213" y="4734846"/>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flipV="1">
            <a:off x="2771237" y="4739697"/>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p:nvPr/>
        </p:nvCxnSpPr>
        <p:spPr>
          <a:xfrm flipV="1">
            <a:off x="2987261" y="4744548"/>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p:cNvCxnSpPr/>
          <p:nvPr/>
        </p:nvCxnSpPr>
        <p:spPr>
          <a:xfrm flipV="1">
            <a:off x="3203285" y="4749399"/>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V="1">
            <a:off x="3419309" y="4754250"/>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a:xfrm flipV="1">
            <a:off x="3635333" y="4759101"/>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1768682" y="4740614"/>
            <a:ext cx="1872208" cy="560594"/>
          </a:xfrm>
          <a:prstGeom prst="rect">
            <a:avLst/>
          </a:prstGeom>
          <a:solidFill>
            <a:schemeClr val="bg2"/>
          </a:solidFill>
          <a:ln>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1842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0" grpId="0" animBg="1"/>
      <p:bldP spid="63" grpId="0"/>
      <p:bldP spid="79" grpId="0" animBg="1"/>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9">
            <a:extLst>
              <a:ext uri="{FF2B5EF4-FFF2-40B4-BE49-F238E27FC236}">
                <a16:creationId xmlns:a16="http://schemas.microsoft.com/office/drawing/2014/main" id="{A755F534-BA35-4E53-8094-536B5B620986}"/>
              </a:ext>
            </a:extLst>
          </p:cNvPr>
          <p:cNvGrpSpPr>
            <a:grpSpLocks/>
          </p:cNvGrpSpPr>
          <p:nvPr/>
        </p:nvGrpSpPr>
        <p:grpSpPr bwMode="auto">
          <a:xfrm rot="20880000" flipV="1">
            <a:off x="97934" y="5722672"/>
            <a:ext cx="1882775" cy="0"/>
            <a:chOff x="1392" y="1488"/>
            <a:chExt cx="1584" cy="0"/>
          </a:xfrm>
        </p:grpSpPr>
        <p:sp>
          <p:nvSpPr>
            <p:cNvPr id="65" name="Line 10">
              <a:extLst>
                <a:ext uri="{FF2B5EF4-FFF2-40B4-BE49-F238E27FC236}">
                  <a16:creationId xmlns:a16="http://schemas.microsoft.com/office/drawing/2014/main" id="{CEE005DD-A046-4A66-A8E6-6B2B7E3B925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6" name="Line 11">
              <a:extLst>
                <a:ext uri="{FF2B5EF4-FFF2-40B4-BE49-F238E27FC236}">
                  <a16:creationId xmlns:a16="http://schemas.microsoft.com/office/drawing/2014/main" id="{52E95F5B-ABAB-44C7-ADEA-9BD35CE85D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 name="Group 157">
            <a:extLst>
              <a:ext uri="{FF2B5EF4-FFF2-40B4-BE49-F238E27FC236}">
                <a16:creationId xmlns:a16="http://schemas.microsoft.com/office/drawing/2014/main" id="{DB075B6F-2850-47A5-91B8-1EF231F5F3B6}"/>
              </a:ext>
            </a:extLst>
          </p:cNvPr>
          <p:cNvGrpSpPr>
            <a:grpSpLocks/>
          </p:cNvGrpSpPr>
          <p:nvPr/>
        </p:nvGrpSpPr>
        <p:grpSpPr bwMode="auto">
          <a:xfrm>
            <a:off x="2008695" y="5308104"/>
            <a:ext cx="1882776" cy="0"/>
            <a:chOff x="816" y="3168"/>
            <a:chExt cx="1186" cy="0"/>
          </a:xfrm>
        </p:grpSpPr>
        <p:sp>
          <p:nvSpPr>
            <p:cNvPr id="63" name="Line 15">
              <a:extLst>
                <a:ext uri="{FF2B5EF4-FFF2-40B4-BE49-F238E27FC236}">
                  <a16:creationId xmlns:a16="http://schemas.microsoft.com/office/drawing/2014/main" id="{B2D97AE3-A351-4A2E-B184-CE039965C967}"/>
                </a:ext>
              </a:extLst>
            </p:cNvPr>
            <p:cNvSpPr>
              <a:spLocks noChangeShapeType="1"/>
            </p:cNvSpPr>
            <p:nvPr/>
          </p:nvSpPr>
          <p:spPr bwMode="auto">
            <a:xfrm flipH="1">
              <a:off x="1355" y="3168"/>
              <a:ext cx="64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4" name="Line 16">
              <a:extLst>
                <a:ext uri="{FF2B5EF4-FFF2-40B4-BE49-F238E27FC236}">
                  <a16:creationId xmlns:a16="http://schemas.microsoft.com/office/drawing/2014/main" id="{A209E3FB-7260-4AB3-83E8-DF622A666E35}"/>
                </a:ext>
              </a:extLst>
            </p:cNvPr>
            <p:cNvSpPr>
              <a:spLocks noChangeShapeType="1"/>
            </p:cNvSpPr>
            <p:nvPr/>
          </p:nvSpPr>
          <p:spPr bwMode="auto">
            <a:xfrm flipH="1">
              <a:off x="816" y="3168"/>
              <a:ext cx="118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 name="Group 17">
            <a:extLst>
              <a:ext uri="{FF2B5EF4-FFF2-40B4-BE49-F238E27FC236}">
                <a16:creationId xmlns:a16="http://schemas.microsoft.com/office/drawing/2014/main" id="{5E74083A-089A-4149-94B7-5813F0EECA7D}"/>
              </a:ext>
            </a:extLst>
          </p:cNvPr>
          <p:cNvGrpSpPr>
            <a:grpSpLocks/>
          </p:cNvGrpSpPr>
          <p:nvPr/>
        </p:nvGrpSpPr>
        <p:grpSpPr bwMode="auto">
          <a:xfrm rot="20880000" flipH="1">
            <a:off x="1968889" y="4975411"/>
            <a:ext cx="1882775" cy="0"/>
            <a:chOff x="1392" y="1488"/>
            <a:chExt cx="1584" cy="0"/>
          </a:xfrm>
        </p:grpSpPr>
        <p:sp>
          <p:nvSpPr>
            <p:cNvPr id="61" name="Line 18">
              <a:extLst>
                <a:ext uri="{FF2B5EF4-FFF2-40B4-BE49-F238E27FC236}">
                  <a16:creationId xmlns:a16="http://schemas.microsoft.com/office/drawing/2014/main" id="{EB9A830D-EA35-48FE-8B0D-A7FEE10585A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19">
              <a:extLst>
                <a:ext uri="{FF2B5EF4-FFF2-40B4-BE49-F238E27FC236}">
                  <a16:creationId xmlns:a16="http://schemas.microsoft.com/office/drawing/2014/main" id="{EB4E1263-EB8B-418E-8939-6A34A15246D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1" name="Group 20">
            <a:extLst>
              <a:ext uri="{FF2B5EF4-FFF2-40B4-BE49-F238E27FC236}">
                <a16:creationId xmlns:a16="http://schemas.microsoft.com/office/drawing/2014/main" id="{E4C116BC-0F40-4C3B-AB18-622EBB292429}"/>
              </a:ext>
            </a:extLst>
          </p:cNvPr>
          <p:cNvGrpSpPr>
            <a:grpSpLocks/>
          </p:cNvGrpSpPr>
          <p:nvPr/>
        </p:nvGrpSpPr>
        <p:grpSpPr bwMode="auto">
          <a:xfrm rot="720000" flipH="1" flipV="1">
            <a:off x="1968888" y="5739715"/>
            <a:ext cx="1882775" cy="0"/>
            <a:chOff x="1392" y="1488"/>
            <a:chExt cx="1584" cy="0"/>
          </a:xfrm>
        </p:grpSpPr>
        <p:sp>
          <p:nvSpPr>
            <p:cNvPr id="59" name="Line 21">
              <a:extLst>
                <a:ext uri="{FF2B5EF4-FFF2-40B4-BE49-F238E27FC236}">
                  <a16:creationId xmlns:a16="http://schemas.microsoft.com/office/drawing/2014/main" id="{34512594-1717-4DEA-A52F-0ED47BBA10B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0" name="Line 22">
              <a:extLst>
                <a:ext uri="{FF2B5EF4-FFF2-40B4-BE49-F238E27FC236}">
                  <a16:creationId xmlns:a16="http://schemas.microsoft.com/office/drawing/2014/main" id="{972F9F64-E128-40A0-AD1B-3AFAB4259DCC}"/>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3" name="Freeform 82">
            <a:extLst>
              <a:ext uri="{FF2B5EF4-FFF2-40B4-BE49-F238E27FC236}">
                <a16:creationId xmlns:a16="http://schemas.microsoft.com/office/drawing/2014/main" id="{44EF6B82-209F-4BAE-8DC9-2DF25801392B}"/>
              </a:ext>
            </a:extLst>
          </p:cNvPr>
          <p:cNvSpPr>
            <a:spLocks/>
          </p:cNvSpPr>
          <p:nvPr/>
        </p:nvSpPr>
        <p:spPr bwMode="auto">
          <a:xfrm>
            <a:off x="3958408" y="3500671"/>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84">
            <a:extLst>
              <a:ext uri="{FF2B5EF4-FFF2-40B4-BE49-F238E27FC236}">
                <a16:creationId xmlns:a16="http://schemas.microsoft.com/office/drawing/2014/main" id="{4FC81D85-15C6-4ACF-8E1C-7A1169C97E6F}"/>
              </a:ext>
            </a:extLst>
          </p:cNvPr>
          <p:cNvSpPr>
            <a:spLocks/>
          </p:cNvSpPr>
          <p:nvPr/>
        </p:nvSpPr>
        <p:spPr bwMode="auto">
          <a:xfrm rot="18900000">
            <a:off x="995445" y="3107731"/>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Freeform 85">
            <a:extLst>
              <a:ext uri="{FF2B5EF4-FFF2-40B4-BE49-F238E27FC236}">
                <a16:creationId xmlns:a16="http://schemas.microsoft.com/office/drawing/2014/main" id="{3BB79C93-B49C-4DBA-BCE3-C15189EFB8E6}"/>
              </a:ext>
            </a:extLst>
          </p:cNvPr>
          <p:cNvSpPr>
            <a:spLocks/>
          </p:cNvSpPr>
          <p:nvPr/>
        </p:nvSpPr>
        <p:spPr bwMode="auto">
          <a:xfrm rot="16200000">
            <a:off x="2355117" y="3296283"/>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6" name="Freeform 86">
            <a:extLst>
              <a:ext uri="{FF2B5EF4-FFF2-40B4-BE49-F238E27FC236}">
                <a16:creationId xmlns:a16="http://schemas.microsoft.com/office/drawing/2014/main" id="{8FB71B15-86DB-4ACA-ABCF-C5E01DB09B7F}"/>
              </a:ext>
            </a:extLst>
          </p:cNvPr>
          <p:cNvSpPr>
            <a:spLocks/>
          </p:cNvSpPr>
          <p:nvPr/>
        </p:nvSpPr>
        <p:spPr bwMode="auto">
          <a:xfrm rot="2700000" flipH="1">
            <a:off x="3702260" y="2500624"/>
            <a:ext cx="2065338"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18" name="Grafik 17">
            <a:extLst>
              <a:ext uri="{FF2B5EF4-FFF2-40B4-BE49-F238E27FC236}">
                <a16:creationId xmlns:a16="http://schemas.microsoft.com/office/drawing/2014/main" id="{D3E38EF4-4D62-47D1-9653-08526852A6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7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Grafik 18">
            <a:extLst>
              <a:ext uri="{FF2B5EF4-FFF2-40B4-BE49-F238E27FC236}">
                <a16:creationId xmlns:a16="http://schemas.microsoft.com/office/drawing/2014/main" id="{91EA1B78-755C-4939-BF8C-1734BA4A7D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1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Grafik 19">
            <a:extLst>
              <a:ext uri="{FF2B5EF4-FFF2-40B4-BE49-F238E27FC236}">
                <a16:creationId xmlns:a16="http://schemas.microsoft.com/office/drawing/2014/main" id="{1A569A3A-3871-4D93-8D5B-4B9BB8F6F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2269" y="2743200"/>
            <a:ext cx="3556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Grafik 20">
            <a:extLst>
              <a:ext uri="{FF2B5EF4-FFF2-40B4-BE49-F238E27FC236}">
                <a16:creationId xmlns:a16="http://schemas.microsoft.com/office/drawing/2014/main" id="{9788CDF4-8BB5-4CE0-B64C-9B961373DC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8856" y="10668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Grafik 21">
            <a:extLst>
              <a:ext uri="{FF2B5EF4-FFF2-40B4-BE49-F238E27FC236}">
                <a16:creationId xmlns:a16="http://schemas.microsoft.com/office/drawing/2014/main" id="{8C23DDAB-2904-4658-9809-1561918299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506" y="15621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 name="Grafik 22">
            <a:extLst>
              <a:ext uri="{FF2B5EF4-FFF2-40B4-BE49-F238E27FC236}">
                <a16:creationId xmlns:a16="http://schemas.microsoft.com/office/drawing/2014/main" id="{BAE82EDA-E60F-419D-8479-3479AC33C6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9806" y="1562100"/>
            <a:ext cx="355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Grafik 23">
            <a:extLst>
              <a:ext uri="{FF2B5EF4-FFF2-40B4-BE49-F238E27FC236}">
                <a16:creationId xmlns:a16="http://schemas.microsoft.com/office/drawing/2014/main" id="{E0D0BED7-82EE-4652-9AEA-5573F38C9B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4156" y="158115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Grafik 24">
            <a:extLst>
              <a:ext uri="{FF2B5EF4-FFF2-40B4-BE49-F238E27FC236}">
                <a16:creationId xmlns:a16="http://schemas.microsoft.com/office/drawing/2014/main" id="{91728E83-8D19-46FC-88DE-1C360F2D4E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4506" y="21336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Grafik 25">
            <a:extLst>
              <a:ext uri="{FF2B5EF4-FFF2-40B4-BE49-F238E27FC236}">
                <a16:creationId xmlns:a16="http://schemas.microsoft.com/office/drawing/2014/main" id="{7CD50312-D3D2-48CC-80D8-2ED00E9F6B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39806" y="2133600"/>
            <a:ext cx="3810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 name="Grafik 26">
            <a:extLst>
              <a:ext uri="{FF2B5EF4-FFF2-40B4-BE49-F238E27FC236}">
                <a16:creationId xmlns:a16="http://schemas.microsoft.com/office/drawing/2014/main" id="{C7D3931A-FD59-4061-AC37-1348C56A106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54156" y="2133600"/>
            <a:ext cx="3556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 name="Line 109">
            <a:extLst>
              <a:ext uri="{FF2B5EF4-FFF2-40B4-BE49-F238E27FC236}">
                <a16:creationId xmlns:a16="http://schemas.microsoft.com/office/drawing/2014/main" id="{645D80CE-748F-4096-88D4-6B63CA265DF5}"/>
              </a:ext>
            </a:extLst>
          </p:cNvPr>
          <p:cNvSpPr>
            <a:spLocks noChangeShapeType="1"/>
          </p:cNvSpPr>
          <p:nvPr/>
        </p:nvSpPr>
        <p:spPr bwMode="auto">
          <a:xfrm>
            <a:off x="4494246" y="5157192"/>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Line 110">
            <a:extLst>
              <a:ext uri="{FF2B5EF4-FFF2-40B4-BE49-F238E27FC236}">
                <a16:creationId xmlns:a16="http://schemas.microsoft.com/office/drawing/2014/main" id="{A8A23B4F-4096-4860-9EA2-D9130F8A0803}"/>
              </a:ext>
            </a:extLst>
          </p:cNvPr>
          <p:cNvSpPr>
            <a:spLocks noChangeShapeType="1"/>
          </p:cNvSpPr>
          <p:nvPr/>
        </p:nvSpPr>
        <p:spPr bwMode="auto">
          <a:xfrm rot="2700000">
            <a:off x="4271559" y="488708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Line 111">
            <a:extLst>
              <a:ext uri="{FF2B5EF4-FFF2-40B4-BE49-F238E27FC236}">
                <a16:creationId xmlns:a16="http://schemas.microsoft.com/office/drawing/2014/main" id="{E631E17E-E841-4504-9B1E-852BD462968D}"/>
              </a:ext>
            </a:extLst>
          </p:cNvPr>
          <p:cNvSpPr>
            <a:spLocks noChangeShapeType="1"/>
          </p:cNvSpPr>
          <p:nvPr/>
        </p:nvSpPr>
        <p:spPr bwMode="auto">
          <a:xfrm rot="18900000" flipH="1">
            <a:off x="4371724" y="483593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1" name="Grafik 30">
            <a:extLst>
              <a:ext uri="{FF2B5EF4-FFF2-40B4-BE49-F238E27FC236}">
                <a16:creationId xmlns:a16="http://schemas.microsoft.com/office/drawing/2014/main" id="{1E31398D-1B23-43AC-ACBE-32E70822018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30356" y="1143000"/>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 name="Grafik 31">
            <a:extLst>
              <a:ext uri="{FF2B5EF4-FFF2-40B4-BE49-F238E27FC236}">
                <a16:creationId xmlns:a16="http://schemas.microsoft.com/office/drawing/2014/main" id="{9C044394-4C7F-4276-BB09-A154318D0C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44506" y="3098800"/>
            <a:ext cx="482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 name="Grafik 32">
            <a:extLst>
              <a:ext uri="{FF2B5EF4-FFF2-40B4-BE49-F238E27FC236}">
                <a16:creationId xmlns:a16="http://schemas.microsoft.com/office/drawing/2014/main" id="{73B85849-4A0E-4179-B790-4FC22D50B10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90606" y="3098800"/>
            <a:ext cx="508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4" name="Group 126">
            <a:extLst>
              <a:ext uri="{FF2B5EF4-FFF2-40B4-BE49-F238E27FC236}">
                <a16:creationId xmlns:a16="http://schemas.microsoft.com/office/drawing/2014/main" id="{FD60508E-74FA-4B36-A49C-BB49EC0F9170}"/>
              </a:ext>
            </a:extLst>
          </p:cNvPr>
          <p:cNvGrpSpPr>
            <a:grpSpLocks noChangeAspect="1"/>
          </p:cNvGrpSpPr>
          <p:nvPr/>
        </p:nvGrpSpPr>
        <p:grpSpPr bwMode="auto">
          <a:xfrm>
            <a:off x="4320573" y="5649735"/>
            <a:ext cx="2366960" cy="315912"/>
            <a:chOff x="804" y="3206"/>
            <a:chExt cx="2344" cy="314"/>
          </a:xfrm>
        </p:grpSpPr>
        <p:sp>
          <p:nvSpPr>
            <p:cNvPr id="52" name="Freeform 127">
              <a:extLst>
                <a:ext uri="{FF2B5EF4-FFF2-40B4-BE49-F238E27FC236}">
                  <a16:creationId xmlns:a16="http://schemas.microsoft.com/office/drawing/2014/main" id="{4D105E9D-D562-47C2-96AD-8044444A5D43}"/>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Freeform 128">
              <a:extLst>
                <a:ext uri="{FF2B5EF4-FFF2-40B4-BE49-F238E27FC236}">
                  <a16:creationId xmlns:a16="http://schemas.microsoft.com/office/drawing/2014/main" id="{33957D75-E687-4CF0-8134-BAB3A3EC9F18}"/>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4" name="Freeform 129">
              <a:extLst>
                <a:ext uri="{FF2B5EF4-FFF2-40B4-BE49-F238E27FC236}">
                  <a16:creationId xmlns:a16="http://schemas.microsoft.com/office/drawing/2014/main" id="{816D3C85-DE32-42CF-A90B-033FBD83E32B}"/>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5" name="Freeform 130">
              <a:extLst>
                <a:ext uri="{FF2B5EF4-FFF2-40B4-BE49-F238E27FC236}">
                  <a16:creationId xmlns:a16="http://schemas.microsoft.com/office/drawing/2014/main" id="{5C8C371F-E1B8-4679-AD97-E631EE7BB869}"/>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Freeform 131">
              <a:extLst>
                <a:ext uri="{FF2B5EF4-FFF2-40B4-BE49-F238E27FC236}">
                  <a16:creationId xmlns:a16="http://schemas.microsoft.com/office/drawing/2014/main" id="{3FAB0872-043E-4792-B35F-96026A523D16}"/>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7" name="Freeform 132">
              <a:extLst>
                <a:ext uri="{FF2B5EF4-FFF2-40B4-BE49-F238E27FC236}">
                  <a16:creationId xmlns:a16="http://schemas.microsoft.com/office/drawing/2014/main" id="{3E2C1F57-733B-4CEA-A750-2F927E0D9736}"/>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8" name="Freeform 133">
              <a:extLst>
                <a:ext uri="{FF2B5EF4-FFF2-40B4-BE49-F238E27FC236}">
                  <a16:creationId xmlns:a16="http://schemas.microsoft.com/office/drawing/2014/main" id="{CA56BDAA-7D84-481C-9FB5-C26A238AD60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5" name="Grafik 34">
            <a:extLst>
              <a:ext uri="{FF2B5EF4-FFF2-40B4-BE49-F238E27FC236}">
                <a16:creationId xmlns:a16="http://schemas.microsoft.com/office/drawing/2014/main" id="{3373B374-CEA8-49C9-9509-2DC1D8CFD2D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3081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id="{7F8FA430-6923-4429-A88E-43CB6950A1F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605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7" name="Group 144">
            <a:extLst>
              <a:ext uri="{FF2B5EF4-FFF2-40B4-BE49-F238E27FC236}">
                <a16:creationId xmlns:a16="http://schemas.microsoft.com/office/drawing/2014/main" id="{2D1A4653-EC66-49EE-8F24-BCE8252C4A7B}"/>
              </a:ext>
            </a:extLst>
          </p:cNvPr>
          <p:cNvGrpSpPr>
            <a:grpSpLocks/>
          </p:cNvGrpSpPr>
          <p:nvPr/>
        </p:nvGrpSpPr>
        <p:grpSpPr bwMode="auto">
          <a:xfrm>
            <a:off x="7096507" y="4890492"/>
            <a:ext cx="990601" cy="990600"/>
            <a:chOff x="3312" y="3120"/>
            <a:chExt cx="624" cy="624"/>
          </a:xfrm>
        </p:grpSpPr>
        <p:grpSp>
          <p:nvGrpSpPr>
            <p:cNvPr id="46" name="Group 139">
              <a:extLst>
                <a:ext uri="{FF2B5EF4-FFF2-40B4-BE49-F238E27FC236}">
                  <a16:creationId xmlns:a16="http://schemas.microsoft.com/office/drawing/2014/main" id="{32C6BFC1-E51D-4E1B-BE66-4E939BFF962E}"/>
                </a:ext>
              </a:extLst>
            </p:cNvPr>
            <p:cNvGrpSpPr>
              <a:grpSpLocks/>
            </p:cNvGrpSpPr>
            <p:nvPr/>
          </p:nvGrpSpPr>
          <p:grpSpPr bwMode="auto">
            <a:xfrm>
              <a:off x="3312" y="3120"/>
              <a:ext cx="624" cy="624"/>
              <a:chOff x="3312" y="3120"/>
              <a:chExt cx="864" cy="912"/>
            </a:xfrm>
          </p:grpSpPr>
          <p:sp>
            <p:nvSpPr>
              <p:cNvPr id="50" name="Oval 137">
                <a:extLst>
                  <a:ext uri="{FF2B5EF4-FFF2-40B4-BE49-F238E27FC236}">
                    <a16:creationId xmlns:a16="http://schemas.microsoft.com/office/drawing/2014/main" id="{D4D4965A-56F6-4060-BF92-5D2D12DE815A}"/>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1" name="Rectangle 138">
                <a:extLst>
                  <a:ext uri="{FF2B5EF4-FFF2-40B4-BE49-F238E27FC236}">
                    <a16:creationId xmlns:a16="http://schemas.microsoft.com/office/drawing/2014/main" id="{15E16B45-AF20-4C31-A9FD-F6446D29AB85}"/>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7" name="Line 140">
              <a:extLst>
                <a:ext uri="{FF2B5EF4-FFF2-40B4-BE49-F238E27FC236}">
                  <a16:creationId xmlns:a16="http://schemas.microsoft.com/office/drawing/2014/main" id="{3B399B8B-DE64-4C9A-AEED-C93C03DA0F29}"/>
                </a:ext>
              </a:extLst>
            </p:cNvPr>
            <p:cNvSpPr>
              <a:spLocks noChangeShapeType="1"/>
            </p:cNvSpPr>
            <p:nvPr/>
          </p:nvSpPr>
          <p:spPr bwMode="auto">
            <a:xfrm flipH="1">
              <a:off x="3600" y="3152"/>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8" name="Line 141">
              <a:extLst>
                <a:ext uri="{FF2B5EF4-FFF2-40B4-BE49-F238E27FC236}">
                  <a16:creationId xmlns:a16="http://schemas.microsoft.com/office/drawing/2014/main" id="{30D3D9BD-89F7-4E5C-8FA0-2DA7238CC59E}"/>
                </a:ext>
              </a:extLst>
            </p:cNvPr>
            <p:cNvSpPr>
              <a:spLocks noChangeShapeType="1"/>
            </p:cNvSpPr>
            <p:nvPr/>
          </p:nvSpPr>
          <p:spPr bwMode="auto">
            <a:xfrm flipH="1">
              <a:off x="3600" y="3712"/>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142">
              <a:extLst>
                <a:ext uri="{FF2B5EF4-FFF2-40B4-BE49-F238E27FC236}">
                  <a16:creationId xmlns:a16="http://schemas.microsoft.com/office/drawing/2014/main" id="{6F2D8FF6-C0E2-447E-BCFD-81618EF8245F}"/>
                </a:ext>
              </a:extLst>
            </p:cNvPr>
            <p:cNvSpPr>
              <a:spLocks noChangeShapeType="1"/>
            </p:cNvSpPr>
            <p:nvPr/>
          </p:nvSpPr>
          <p:spPr bwMode="auto">
            <a:xfrm>
              <a:off x="3560" y="3704"/>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158">
            <a:extLst>
              <a:ext uri="{FF2B5EF4-FFF2-40B4-BE49-F238E27FC236}">
                <a16:creationId xmlns:a16="http://schemas.microsoft.com/office/drawing/2014/main" id="{E0EFFDF1-5323-4BC8-9551-8490D43587A9}"/>
              </a:ext>
            </a:extLst>
          </p:cNvPr>
          <p:cNvGrpSpPr>
            <a:grpSpLocks/>
          </p:cNvGrpSpPr>
          <p:nvPr/>
        </p:nvGrpSpPr>
        <p:grpSpPr bwMode="auto">
          <a:xfrm>
            <a:off x="7244563" y="3810000"/>
            <a:ext cx="990601" cy="990600"/>
            <a:chOff x="4560" y="2544"/>
            <a:chExt cx="624" cy="624"/>
          </a:xfrm>
        </p:grpSpPr>
        <p:grpSp>
          <p:nvGrpSpPr>
            <p:cNvPr id="40" name="Group 146">
              <a:extLst>
                <a:ext uri="{FF2B5EF4-FFF2-40B4-BE49-F238E27FC236}">
                  <a16:creationId xmlns:a16="http://schemas.microsoft.com/office/drawing/2014/main" id="{7ABFE0C2-32E7-4464-82BA-19A56856E07B}"/>
                </a:ext>
              </a:extLst>
            </p:cNvPr>
            <p:cNvGrpSpPr>
              <a:grpSpLocks/>
            </p:cNvGrpSpPr>
            <p:nvPr/>
          </p:nvGrpSpPr>
          <p:grpSpPr bwMode="auto">
            <a:xfrm flipV="1">
              <a:off x="4560" y="2544"/>
              <a:ext cx="624" cy="624"/>
              <a:chOff x="3312" y="3120"/>
              <a:chExt cx="864" cy="912"/>
            </a:xfrm>
          </p:grpSpPr>
          <p:sp>
            <p:nvSpPr>
              <p:cNvPr id="44" name="Oval 147">
                <a:extLst>
                  <a:ext uri="{FF2B5EF4-FFF2-40B4-BE49-F238E27FC236}">
                    <a16:creationId xmlns:a16="http://schemas.microsoft.com/office/drawing/2014/main" id="{F3BF431C-BF9A-4CE8-899E-6DC47A8D874E}"/>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5" name="Rectangle 148">
                <a:extLst>
                  <a:ext uri="{FF2B5EF4-FFF2-40B4-BE49-F238E27FC236}">
                    <a16:creationId xmlns:a16="http://schemas.microsoft.com/office/drawing/2014/main" id="{DF475DEB-FA77-42B7-ABFF-ED166D990A04}"/>
                  </a:ext>
                </a:extLst>
              </p:cNvPr>
              <p:cNvSpPr>
                <a:spLocks noChangeArrowheads="1"/>
              </p:cNvSpPr>
              <p:nvPr/>
            </p:nvSpPr>
            <p:spPr bwMode="auto">
              <a:xfrm>
                <a:off x="3744" y="3120"/>
                <a:ext cx="432" cy="91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1" name="Line 149">
              <a:extLst>
                <a:ext uri="{FF2B5EF4-FFF2-40B4-BE49-F238E27FC236}">
                  <a16:creationId xmlns:a16="http://schemas.microsoft.com/office/drawing/2014/main" id="{C859005D-D76C-4744-87B0-6B2D19F4A607}"/>
                </a:ext>
              </a:extLst>
            </p:cNvPr>
            <p:cNvSpPr>
              <a:spLocks noChangeShapeType="1"/>
            </p:cNvSpPr>
            <p:nvPr/>
          </p:nvSpPr>
          <p:spPr bwMode="auto">
            <a:xfrm flipH="1" flipV="1">
              <a:off x="4848" y="3136"/>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2" name="Line 150">
              <a:extLst>
                <a:ext uri="{FF2B5EF4-FFF2-40B4-BE49-F238E27FC236}">
                  <a16:creationId xmlns:a16="http://schemas.microsoft.com/office/drawing/2014/main" id="{F3C57BEB-2AD7-497B-BA8B-945613DF360A}"/>
                </a:ext>
              </a:extLst>
            </p:cNvPr>
            <p:cNvSpPr>
              <a:spLocks noChangeShapeType="1"/>
            </p:cNvSpPr>
            <p:nvPr/>
          </p:nvSpPr>
          <p:spPr bwMode="auto">
            <a:xfrm flipH="1" flipV="1">
              <a:off x="4848" y="2576"/>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151">
              <a:extLst>
                <a:ext uri="{FF2B5EF4-FFF2-40B4-BE49-F238E27FC236}">
                  <a16:creationId xmlns:a16="http://schemas.microsoft.com/office/drawing/2014/main" id="{232A43DA-5106-424E-8FE7-890B0F0B22DD}"/>
                </a:ext>
              </a:extLst>
            </p:cNvPr>
            <p:cNvSpPr>
              <a:spLocks noChangeShapeType="1"/>
            </p:cNvSpPr>
            <p:nvPr/>
          </p:nvSpPr>
          <p:spPr bwMode="auto">
            <a:xfrm flipV="1">
              <a:off x="4848" y="2576"/>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9" name="Grafik 38">
            <a:extLst>
              <a:ext uri="{FF2B5EF4-FFF2-40B4-BE49-F238E27FC236}">
                <a16:creationId xmlns:a16="http://schemas.microsoft.com/office/drawing/2014/main" id="{BFBD0D87-09DB-40CD-A3DC-4D9769CC94DF}"/>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927056" y="10414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7" name="Group 5">
            <a:extLst>
              <a:ext uri="{FF2B5EF4-FFF2-40B4-BE49-F238E27FC236}">
                <a16:creationId xmlns:a16="http://schemas.microsoft.com/office/drawing/2014/main" id="{04C6E852-5651-44DA-B642-4484F118FE06}"/>
              </a:ext>
            </a:extLst>
          </p:cNvPr>
          <p:cNvGrpSpPr>
            <a:grpSpLocks/>
          </p:cNvGrpSpPr>
          <p:nvPr/>
        </p:nvGrpSpPr>
        <p:grpSpPr bwMode="auto">
          <a:xfrm>
            <a:off x="83161" y="5297372"/>
            <a:ext cx="1882775" cy="0"/>
            <a:chOff x="1392" y="1488"/>
            <a:chExt cx="1584" cy="0"/>
          </a:xfrm>
        </p:grpSpPr>
        <p:sp>
          <p:nvSpPr>
            <p:cNvPr id="71" name="Line 3">
              <a:extLst>
                <a:ext uri="{FF2B5EF4-FFF2-40B4-BE49-F238E27FC236}">
                  <a16:creationId xmlns:a16="http://schemas.microsoft.com/office/drawing/2014/main" id="{99594A8C-A0BB-4EC4-8BB6-388FA65CB62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2" name="Line 4">
              <a:extLst>
                <a:ext uri="{FF2B5EF4-FFF2-40B4-BE49-F238E27FC236}">
                  <a16:creationId xmlns:a16="http://schemas.microsoft.com/office/drawing/2014/main" id="{36C2B1DA-C7CA-4414-853F-4B40EABC60F2}"/>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id="{4015C8EB-6183-4ABD-860B-4DA406B09A65}"/>
              </a:ext>
            </a:extLst>
          </p:cNvPr>
          <p:cNvGrpSpPr>
            <a:grpSpLocks/>
          </p:cNvGrpSpPr>
          <p:nvPr/>
        </p:nvGrpSpPr>
        <p:grpSpPr bwMode="auto">
          <a:xfrm rot="720000">
            <a:off x="101150" y="4975412"/>
            <a:ext cx="1882775" cy="0"/>
            <a:chOff x="1392" y="1488"/>
            <a:chExt cx="1584" cy="0"/>
          </a:xfrm>
        </p:grpSpPr>
        <p:sp>
          <p:nvSpPr>
            <p:cNvPr id="69" name="Line 7">
              <a:extLst>
                <a:ext uri="{FF2B5EF4-FFF2-40B4-BE49-F238E27FC236}">
                  <a16:creationId xmlns:a16="http://schemas.microsoft.com/office/drawing/2014/main" id="{117EB12E-03FF-4BC0-907A-D5E7412BAA6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id="{00D9A79E-2DF4-4175-989C-3F6EDD16E5F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4" name="Titel 73">
            <a:extLst>
              <a:ext uri="{FF2B5EF4-FFF2-40B4-BE49-F238E27FC236}">
                <a16:creationId xmlns:a16="http://schemas.microsoft.com/office/drawing/2014/main" id="{B3ED9557-90A4-49EF-9638-B48B00D3486B}"/>
              </a:ext>
            </a:extLst>
          </p:cNvPr>
          <p:cNvSpPr>
            <a:spLocks noGrp="1"/>
          </p:cNvSpPr>
          <p:nvPr>
            <p:ph type="title"/>
          </p:nvPr>
        </p:nvSpPr>
        <p:spPr/>
        <p:txBody>
          <a:bodyPr/>
          <a:lstStyle/>
          <a:p>
            <a:r>
              <a:rPr lang="de-DE" dirty="0"/>
              <a:t>Feynman Diagramm Tool kit</a:t>
            </a:r>
          </a:p>
        </p:txBody>
      </p:sp>
      <p:sp>
        <p:nvSpPr>
          <p:cNvPr id="77" name="Foliennummernplatzhalter 76">
            <a:extLst>
              <a:ext uri="{FF2B5EF4-FFF2-40B4-BE49-F238E27FC236}">
                <a16:creationId xmlns:a16="http://schemas.microsoft.com/office/drawing/2014/main" id="{04BD3F54-48EB-4398-A58E-65ABE9B8ACD8}"/>
              </a:ext>
            </a:extLst>
          </p:cNvPr>
          <p:cNvSpPr>
            <a:spLocks noGrp="1"/>
          </p:cNvSpPr>
          <p:nvPr>
            <p:ph type="sldNum" sz="quarter" idx="12"/>
          </p:nvPr>
        </p:nvSpPr>
        <p:spPr/>
        <p:txBody>
          <a:bodyPr/>
          <a:lstStyle/>
          <a:p>
            <a:fld id="{13EBA283-81CD-428D-9703-4AE41BDC50AA}" type="slidenum">
              <a:rPr lang="de-DE" smtClean="0"/>
              <a:pPr/>
              <a:t>119</a:t>
            </a:fld>
            <a:endParaRPr lang="de-DE" dirty="0"/>
          </a:p>
        </p:txBody>
      </p:sp>
      <p:sp>
        <p:nvSpPr>
          <p:cNvPr id="75" name="Datumsplatzhalter 74">
            <a:extLst>
              <a:ext uri="{FF2B5EF4-FFF2-40B4-BE49-F238E27FC236}">
                <a16:creationId xmlns:a16="http://schemas.microsoft.com/office/drawing/2014/main" id="{A762897D-B002-4D06-8E34-33B445016757}"/>
              </a:ext>
            </a:extLst>
          </p:cNvPr>
          <p:cNvSpPr>
            <a:spLocks noGrp="1"/>
          </p:cNvSpPr>
          <p:nvPr>
            <p:ph type="dt" sz="half" idx="10"/>
          </p:nvPr>
        </p:nvSpPr>
        <p:spPr/>
        <p:txBody>
          <a:bodyPr/>
          <a:lstStyle/>
          <a:p>
            <a:pPr algn="l"/>
            <a:r>
              <a:rPr lang="de-DE"/>
              <a:t>14.05.2018</a:t>
            </a:r>
            <a:endParaRPr lang="de-DE" dirty="0"/>
          </a:p>
        </p:txBody>
      </p:sp>
      <p:sp>
        <p:nvSpPr>
          <p:cNvPr id="76" name="Fußzeilenplatzhalter 75">
            <a:extLst>
              <a:ext uri="{FF2B5EF4-FFF2-40B4-BE49-F238E27FC236}">
                <a16:creationId xmlns:a16="http://schemas.microsoft.com/office/drawing/2014/main" id="{D95B38A0-633B-4623-B7C4-8C222CF1A9E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73" name="Inhaltsplatzhalter 72">
            <a:extLst>
              <a:ext uri="{FF2B5EF4-FFF2-40B4-BE49-F238E27FC236}">
                <a16:creationId xmlns:a16="http://schemas.microsoft.com/office/drawing/2014/main" id="{CC9DB215-FBED-4C73-908B-69B897DB0EF9}"/>
              </a:ext>
            </a:extLst>
          </p:cNvPr>
          <p:cNvSpPr>
            <a:spLocks noGrp="1"/>
          </p:cNvSpPr>
          <p:nvPr>
            <p:ph sz="quarter" idx="13"/>
          </p:nvPr>
        </p:nvSpPr>
        <p:spPr/>
        <p:txBody>
          <a:bodyPr/>
          <a:lstStyle/>
          <a:p>
            <a:endParaRPr lang="de-DE"/>
          </a:p>
        </p:txBody>
      </p:sp>
    </p:spTree>
    <p:extLst>
      <p:ext uri="{BB962C8B-B14F-4D97-AF65-F5344CB8AC3E}">
        <p14:creationId xmlns:p14="http://schemas.microsoft.com/office/powerpoint/2010/main" val="1941019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29" name="Foliennummernplatzhalter 28">
            <a:extLst>
              <a:ext uri="{FF2B5EF4-FFF2-40B4-BE49-F238E27FC236}">
                <a16:creationId xmlns:a16="http://schemas.microsoft.com/office/drawing/2014/main" id="{7CAC56BA-3FC6-4B1D-BE84-C31ADCB8FBBC}"/>
              </a:ext>
            </a:extLst>
          </p:cNvPr>
          <p:cNvSpPr>
            <a:spLocks noGrp="1"/>
          </p:cNvSpPr>
          <p:nvPr>
            <p:ph type="sldNum" sz="quarter" idx="12"/>
          </p:nvPr>
        </p:nvSpPr>
        <p:spPr/>
        <p:txBody>
          <a:bodyPr/>
          <a:lstStyle/>
          <a:p>
            <a:fld id="{13EBA283-81CD-428D-9703-4AE41BDC50AA}" type="slidenum">
              <a:rPr lang="de-DE" smtClean="0"/>
              <a:pPr/>
              <a:t>12</a:t>
            </a:fld>
            <a:endParaRPr lang="de-DE" dirty="0"/>
          </a:p>
        </p:txBody>
      </p:sp>
      <p:sp>
        <p:nvSpPr>
          <p:cNvPr id="24" name="Datumsplatzhalter 23">
            <a:extLst>
              <a:ext uri="{FF2B5EF4-FFF2-40B4-BE49-F238E27FC236}">
                <a16:creationId xmlns:a16="http://schemas.microsoft.com/office/drawing/2014/main" id="{A449959A-16AA-491E-84EE-84294AE9A6CD}"/>
              </a:ext>
            </a:extLst>
          </p:cNvPr>
          <p:cNvSpPr>
            <a:spLocks noGrp="1"/>
          </p:cNvSpPr>
          <p:nvPr>
            <p:ph type="dt" sz="half" idx="10"/>
          </p:nvPr>
        </p:nvSpPr>
        <p:spPr/>
        <p:txBody>
          <a:bodyPr/>
          <a:lstStyle/>
          <a:p>
            <a:pPr algn="l"/>
            <a:r>
              <a:rPr lang="de-DE"/>
              <a:t>14.05.2018</a:t>
            </a:r>
            <a:endParaRPr lang="de-DE" dirty="0"/>
          </a:p>
        </p:txBody>
      </p:sp>
      <p:sp>
        <p:nvSpPr>
          <p:cNvPr id="26" name="Fußzeilenplatzhalter 25">
            <a:extLst>
              <a:ext uri="{FF2B5EF4-FFF2-40B4-BE49-F238E27FC236}">
                <a16:creationId xmlns:a16="http://schemas.microsoft.com/office/drawing/2014/main" id="{4AACBFD6-3133-4A53-AB6D-E59553B03321}"/>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Wechsel</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de-DE" sz="2400" dirty="0" err="1">
                <a:solidFill>
                  <a:schemeClr val="tx1"/>
                </a:solidFill>
                <a:latin typeface="Arial Narrow" panose="020B0606020202030204" pitchFamily="34" charset="0"/>
              </a:rPr>
              <a:t>wirkungen</a:t>
            </a:r>
            <a:endParaRPr lang="de-DE" sz="2400" dirty="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dirty="0" err="1">
                <a:latin typeface="Arial Narrow" panose="020B0606020202030204" pitchFamily="34" charset="0"/>
              </a:rPr>
              <a:t>besitzen</a:t>
            </a:r>
            <a:endParaRPr lang="de-DE" sz="2400" dirty="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367718476"/>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9">
            <a:extLst>
              <a:ext uri="{FF2B5EF4-FFF2-40B4-BE49-F238E27FC236}">
                <a16:creationId xmlns:a16="http://schemas.microsoft.com/office/drawing/2014/main" id="{5DDE7878-C313-4002-8C64-111B10156CDB}"/>
              </a:ext>
            </a:extLst>
          </p:cNvPr>
          <p:cNvSpPr>
            <a:spLocks noGrp="1"/>
          </p:cNvSpPr>
          <p:nvPr>
            <p:ph type="title"/>
          </p:nvPr>
        </p:nvSpPr>
        <p:spPr>
          <a:xfrm>
            <a:off x="847608" y="663276"/>
            <a:ext cx="8296392" cy="972000"/>
          </a:xfrm>
        </p:spPr>
        <p:txBody>
          <a:bodyPr/>
          <a:lstStyle/>
          <a:p>
            <a:r>
              <a:rPr lang="de-DE" dirty="0"/>
              <a:t>Bedeutung der Teilchenphysik für das „große Bild“</a:t>
            </a:r>
          </a:p>
        </p:txBody>
      </p:sp>
      <p:sp>
        <p:nvSpPr>
          <p:cNvPr id="16" name="Foliennummernplatzhalter 15">
            <a:extLst>
              <a:ext uri="{FF2B5EF4-FFF2-40B4-BE49-F238E27FC236}">
                <a16:creationId xmlns:a16="http://schemas.microsoft.com/office/drawing/2014/main" id="{7FB645BD-BACF-4FD3-9D1E-774737294C5D}"/>
              </a:ext>
            </a:extLst>
          </p:cNvPr>
          <p:cNvSpPr>
            <a:spLocks noGrp="1"/>
          </p:cNvSpPr>
          <p:nvPr>
            <p:ph type="sldNum" sz="quarter" idx="12"/>
          </p:nvPr>
        </p:nvSpPr>
        <p:spPr/>
        <p:txBody>
          <a:bodyPr/>
          <a:lstStyle/>
          <a:p>
            <a:fld id="{13EBA283-81CD-428D-9703-4AE41BDC50AA}" type="slidenum">
              <a:rPr lang="de-DE" smtClean="0"/>
              <a:pPr/>
              <a:t>120</a:t>
            </a:fld>
            <a:endParaRPr lang="de-DE" dirty="0"/>
          </a:p>
        </p:txBody>
      </p:sp>
      <p:sp>
        <p:nvSpPr>
          <p:cNvPr id="14" name="Datumsplatzhalter 13">
            <a:extLst>
              <a:ext uri="{FF2B5EF4-FFF2-40B4-BE49-F238E27FC236}">
                <a16:creationId xmlns:a16="http://schemas.microsoft.com/office/drawing/2014/main" id="{031151DF-BA96-4E12-9383-E0B51D6E1D6D}"/>
              </a:ext>
            </a:extLst>
          </p:cNvPr>
          <p:cNvSpPr>
            <a:spLocks noGrp="1"/>
          </p:cNvSpPr>
          <p:nvPr>
            <p:ph type="dt" sz="half" idx="10"/>
          </p:nvPr>
        </p:nvSpPr>
        <p:spPr/>
        <p:txBody>
          <a:bodyPr/>
          <a:lstStyle/>
          <a:p>
            <a:pPr algn="l"/>
            <a:r>
              <a:rPr lang="de-DE"/>
              <a:t>14.05.2018</a:t>
            </a:r>
            <a:endParaRPr lang="de-DE" dirty="0"/>
          </a:p>
        </p:txBody>
      </p:sp>
      <p:sp>
        <p:nvSpPr>
          <p:cNvPr id="15" name="Fußzeilenplatzhalter 14">
            <a:extLst>
              <a:ext uri="{FF2B5EF4-FFF2-40B4-BE49-F238E27FC236}">
                <a16:creationId xmlns:a16="http://schemas.microsoft.com/office/drawing/2014/main" id="{32BF5A33-5C79-4262-AE0F-D5798547978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3" name="Grafik 12">
            <a:extLst>
              <a:ext uri="{FF2B5EF4-FFF2-40B4-BE49-F238E27FC236}">
                <a16:creationId xmlns:a16="http://schemas.microsoft.com/office/drawing/2014/main" id="{8A3CA897-D659-46EA-866A-880921339EE1}"/>
              </a:ext>
            </a:extLst>
          </p:cNvPr>
          <p:cNvPicPr>
            <a:picLocks noChangeAspect="1"/>
          </p:cNvPicPr>
          <p:nvPr/>
        </p:nvPicPr>
        <p:blipFill>
          <a:blip r:embed="rId2"/>
          <a:stretch>
            <a:fillRect/>
          </a:stretch>
        </p:blipFill>
        <p:spPr>
          <a:xfrm>
            <a:off x="1407952" y="1472337"/>
            <a:ext cx="7107398" cy="4920166"/>
          </a:xfrm>
          <a:prstGeom prst="rect">
            <a:avLst/>
          </a:prstGeom>
        </p:spPr>
      </p:pic>
    </p:spTree>
    <p:extLst>
      <p:ext uri="{BB962C8B-B14F-4D97-AF65-F5344CB8AC3E}">
        <p14:creationId xmlns:p14="http://schemas.microsoft.com/office/powerpoint/2010/main" val="40253788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Fußball - Analogie</a:t>
            </a:r>
          </a:p>
        </p:txBody>
      </p:sp>
      <p:sp>
        <p:nvSpPr>
          <p:cNvPr id="29" name="Foliennummernplatzhalter 28">
            <a:extLst>
              <a:ext uri="{FF2B5EF4-FFF2-40B4-BE49-F238E27FC236}">
                <a16:creationId xmlns:a16="http://schemas.microsoft.com/office/drawing/2014/main" id="{4356FAA8-1E33-4567-980F-2A80BA0F29C1}"/>
              </a:ext>
            </a:extLst>
          </p:cNvPr>
          <p:cNvSpPr>
            <a:spLocks noGrp="1"/>
          </p:cNvSpPr>
          <p:nvPr>
            <p:ph type="sldNum" sz="quarter" idx="12"/>
          </p:nvPr>
        </p:nvSpPr>
        <p:spPr/>
        <p:txBody>
          <a:bodyPr/>
          <a:lstStyle/>
          <a:p>
            <a:fld id="{13EBA283-81CD-428D-9703-4AE41BDC50AA}" type="slidenum">
              <a:rPr lang="de-DE" smtClean="0"/>
              <a:pPr/>
              <a:t>13</a:t>
            </a:fld>
            <a:endParaRPr lang="de-DE" dirty="0"/>
          </a:p>
        </p:txBody>
      </p:sp>
      <p:sp>
        <p:nvSpPr>
          <p:cNvPr id="27" name="Datumsplatzhalter 26">
            <a:extLst>
              <a:ext uri="{FF2B5EF4-FFF2-40B4-BE49-F238E27FC236}">
                <a16:creationId xmlns:a16="http://schemas.microsoft.com/office/drawing/2014/main" id="{D1D9F20B-F391-4815-A2E7-EDE10D68B91C}"/>
              </a:ext>
            </a:extLst>
          </p:cNvPr>
          <p:cNvSpPr>
            <a:spLocks noGrp="1"/>
          </p:cNvSpPr>
          <p:nvPr>
            <p:ph type="dt" sz="half" idx="10"/>
          </p:nvPr>
        </p:nvSpPr>
        <p:spPr/>
        <p:txBody>
          <a:bodyPr/>
          <a:lstStyle/>
          <a:p>
            <a:pPr algn="l"/>
            <a:r>
              <a:rPr lang="de-DE"/>
              <a:t>14.05.2018</a:t>
            </a:r>
            <a:endParaRPr lang="de-DE" dirty="0"/>
          </a:p>
        </p:txBody>
      </p:sp>
      <p:sp>
        <p:nvSpPr>
          <p:cNvPr id="28" name="Fußzeilenplatzhalter 27">
            <a:extLst>
              <a:ext uri="{FF2B5EF4-FFF2-40B4-BE49-F238E27FC236}">
                <a16:creationId xmlns:a16="http://schemas.microsoft.com/office/drawing/2014/main" id="{79AD2995-11DE-43E6-906B-B8B35683600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 Placeholder 3"/>
          <p:cNvSpPr>
            <a:spLocks noGrp="1"/>
          </p:cNvSpPr>
          <p:nvPr>
            <p:ph sz="quarter" idx="13"/>
          </p:nvPr>
        </p:nvSpPr>
        <p:spPr/>
        <p:txBody>
          <a:bodyPr/>
          <a:lstStyle/>
          <a:p>
            <a:r>
              <a:rPr lang="de-DE" sz="2000" noProof="0" dirty="0"/>
              <a:t>Wie erklärt man jemandem etwas Unbekanntes? z.B. Fußball...</a:t>
            </a:r>
          </a:p>
          <a:p>
            <a:pPr lvl="1"/>
            <a:r>
              <a:rPr lang="de-DE" sz="1800" noProof="0" dirty="0"/>
              <a:t>Man beginnt nicht mit der Anzahl der Spieler oder gar deren Positionen, sondern mit den Grundregeln</a:t>
            </a:r>
          </a:p>
          <a:p>
            <a:pPr lvl="1"/>
            <a:r>
              <a:rPr lang="de-DE" sz="1800" noProof="0" dirty="0"/>
              <a:t>Spieler = Elementarteilchen</a:t>
            </a:r>
          </a:p>
          <a:p>
            <a:pPr lvl="1"/>
            <a:r>
              <a:rPr lang="de-DE" sz="1800" noProof="0" dirty="0"/>
              <a:t>Regeln = Wechselwirkungen, Erhaltungssätze,...</a:t>
            </a:r>
            <a:br>
              <a:rPr lang="de-DE" sz="1800" noProof="0" dirty="0"/>
            </a:br>
            <a:endParaRPr lang="de-DE" sz="1800" noProof="0" dirty="0"/>
          </a:p>
          <a:p>
            <a:r>
              <a:rPr lang="de-DE" sz="2000" noProof="0" dirty="0"/>
              <a:t>Wieso also bei der Behandlung des </a:t>
            </a:r>
            <a:br>
              <a:rPr lang="de-DE" sz="2000" noProof="0" dirty="0"/>
            </a:br>
            <a:r>
              <a:rPr lang="de-DE" sz="2000" noProof="0" dirty="0"/>
              <a:t>Standardmodells damit beginnen?? 		</a:t>
            </a:r>
          </a:p>
          <a:p>
            <a:pPr lvl="1"/>
            <a:r>
              <a:rPr lang="de-DE" sz="1800" noProof="0" dirty="0"/>
              <a:t>Nur </a:t>
            </a:r>
            <a:r>
              <a:rPr lang="de-DE" sz="1800" noProof="0" dirty="0" err="1"/>
              <a:t>u,d,e</a:t>
            </a:r>
            <a:r>
              <a:rPr lang="de-DE" sz="1800" noProof="0" dirty="0"/>
              <a:t> sind für Aufbau der Materie nötig</a:t>
            </a:r>
          </a:p>
          <a:p>
            <a:pPr lvl="1"/>
            <a:r>
              <a:rPr lang="de-DE" sz="1800" noProof="0" dirty="0"/>
              <a:t>Warum es genau diese Teilchen gibt, </a:t>
            </a:r>
            <a:br>
              <a:rPr lang="de-DE" sz="1800" noProof="0" dirty="0"/>
            </a:br>
            <a:r>
              <a:rPr lang="de-DE" sz="1800" noProof="0" dirty="0"/>
              <a:t>kann nicht vorhergesagt werden </a:t>
            </a:r>
            <a:br>
              <a:rPr lang="de-DE" sz="1800" noProof="0" dirty="0"/>
            </a:br>
            <a:r>
              <a:rPr lang="de-DE" sz="1800" noProof="0" dirty="0"/>
              <a:t>(nicht verstanden!)</a:t>
            </a:r>
          </a:p>
        </p:txBody>
      </p:sp>
      <p:sp>
        <p:nvSpPr>
          <p:cNvPr id="3" name="Rechteck 2">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id="{80F920FD-44E4-4E0B-8717-B262D0E335BD}"/>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cxnSp>
        <p:nvCxnSpPr>
          <p:cNvPr id="9" name="Gerader Verbinder 8"/>
          <p:cNvCxnSpPr/>
          <p:nvPr/>
        </p:nvCxnSpPr>
        <p:spPr>
          <a:xfrm>
            <a:off x="6012160" y="3861048"/>
            <a:ext cx="1937962" cy="2495311"/>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6012160" y="3861048"/>
            <a:ext cx="1937962" cy="2495312"/>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28" name="Foliennummernplatzhalter 27">
            <a:extLst>
              <a:ext uri="{FF2B5EF4-FFF2-40B4-BE49-F238E27FC236}">
                <a16:creationId xmlns:a16="http://schemas.microsoft.com/office/drawing/2014/main" id="{91E2B17A-EA0E-47B4-B294-FF143EE4FA10}"/>
              </a:ext>
            </a:extLst>
          </p:cNvPr>
          <p:cNvSpPr>
            <a:spLocks noGrp="1"/>
          </p:cNvSpPr>
          <p:nvPr>
            <p:ph type="sldNum" sz="quarter" idx="12"/>
          </p:nvPr>
        </p:nvSpPr>
        <p:spPr/>
        <p:txBody>
          <a:bodyPr/>
          <a:lstStyle/>
          <a:p>
            <a:fld id="{13EBA283-81CD-428D-9703-4AE41BDC50AA}" type="slidenum">
              <a:rPr lang="de-DE" smtClean="0"/>
              <a:pPr/>
              <a:t>14</a:t>
            </a:fld>
            <a:endParaRPr lang="de-DE" dirty="0"/>
          </a:p>
        </p:txBody>
      </p:sp>
      <p:sp>
        <p:nvSpPr>
          <p:cNvPr id="7" name="Datumsplatzhalter 6">
            <a:extLst>
              <a:ext uri="{FF2B5EF4-FFF2-40B4-BE49-F238E27FC236}">
                <a16:creationId xmlns:a16="http://schemas.microsoft.com/office/drawing/2014/main" id="{03EF6C70-208E-46E2-A9DE-3FA7F2FA92FA}"/>
              </a:ext>
            </a:extLst>
          </p:cNvPr>
          <p:cNvSpPr>
            <a:spLocks noGrp="1"/>
          </p:cNvSpPr>
          <p:nvPr>
            <p:ph type="dt" sz="half" idx="10"/>
          </p:nvPr>
        </p:nvSpPr>
        <p:spPr/>
        <p:txBody>
          <a:bodyPr/>
          <a:lstStyle/>
          <a:p>
            <a:pPr algn="l"/>
            <a:r>
              <a:rPr lang="de-DE"/>
              <a:t>14.05.2018</a:t>
            </a:r>
            <a:endParaRPr lang="de-DE" dirty="0"/>
          </a:p>
        </p:txBody>
      </p:sp>
      <p:sp>
        <p:nvSpPr>
          <p:cNvPr id="27" name="Fußzeilenplatzhalter 26">
            <a:extLst>
              <a:ext uri="{FF2B5EF4-FFF2-40B4-BE49-F238E27FC236}">
                <a16:creationId xmlns:a16="http://schemas.microsoft.com/office/drawing/2014/main" id="{DCA712FF-BE72-4797-A028-66AF402B06A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 Placeholder 3"/>
          <p:cNvSpPr>
            <a:spLocks noGrp="1"/>
          </p:cNvSpPr>
          <p:nvPr>
            <p:ph sz="quarter" idx="13"/>
          </p:nvPr>
        </p:nvSpPr>
        <p:spPr/>
        <p:txBody>
          <a:bodyPr/>
          <a:lstStyle/>
          <a:p>
            <a:r>
              <a:rPr lang="de-DE" noProof="0" dirty="0"/>
              <a:t>Grundlage: Konsequenzen fundamentaler Symmetrien </a:t>
            </a:r>
            <a:br>
              <a:rPr lang="de-DE" noProof="0" dirty="0"/>
            </a:br>
            <a:r>
              <a:rPr lang="de-DE" noProof="0" dirty="0"/>
              <a:t>(lokale Eichsymmetrien)</a:t>
            </a:r>
          </a:p>
          <a:p>
            <a:pPr lvl="1"/>
            <a:r>
              <a:rPr lang="de-DE" sz="2400" noProof="0" dirty="0">
                <a:sym typeface="Wingdings" pitchFamily="2" charset="2"/>
              </a:rPr>
              <a:t>Ladungen und Wechselwirkungen</a:t>
            </a:r>
          </a:p>
          <a:p>
            <a:pPr lvl="1"/>
            <a:r>
              <a:rPr lang="de-DE" sz="2400" noProof="0" dirty="0"/>
              <a:t>Nicht: Liste der existierenden Teilchen</a:t>
            </a:r>
          </a:p>
          <a:p>
            <a:pPr lvl="1"/>
            <a:r>
              <a:rPr lang="de-DE" sz="2400" dirty="0"/>
              <a:t>S</a:t>
            </a:r>
            <a:r>
              <a:rPr lang="de-DE" sz="2400" noProof="0" dirty="0" err="1"/>
              <a:t>ondern</a:t>
            </a:r>
            <a:r>
              <a:rPr lang="de-DE" sz="2400" noProof="0" dirty="0"/>
              <a:t>: Regeln, die beschreiben, </a:t>
            </a:r>
            <a:br>
              <a:rPr lang="de-DE" sz="2400" noProof="0" dirty="0"/>
            </a:br>
            <a:r>
              <a:rPr lang="de-DE" sz="2400" noProof="0" dirty="0"/>
              <a:t>wie diese wechselwirken</a:t>
            </a:r>
          </a:p>
        </p:txBody>
      </p:sp>
      <p:sp>
        <p:nvSpPr>
          <p:cNvPr id="9" name="Rechteck 8">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6" name="Rechteck 25">
            <a:extLst>
              <a:ext uri="{FF2B5EF4-FFF2-40B4-BE49-F238E27FC236}">
                <a16:creationId xmlns:a16="http://schemas.microsoft.com/office/drawing/2014/main" id="{CC18689D-EF1F-4967-8B2D-434294B08582}"/>
              </a:ext>
            </a:extLst>
          </p:cNvPr>
          <p:cNvSpPr/>
          <p:nvPr/>
        </p:nvSpPr>
        <p:spPr>
          <a:xfrm>
            <a:off x="8473335" y="4077072"/>
            <a:ext cx="445790" cy="432048"/>
          </a:xfrm>
          <a:prstGeom prst="rect">
            <a:avLst/>
          </a:prstGeom>
          <a:ln/>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a:solidFill>
                  <a:schemeClr val="tx1"/>
                </a:solidFill>
                <a:latin typeface="Arial Narrow" panose="020B0606020202030204" pitchFamily="34" charset="0"/>
              </a:rPr>
              <a:t>H</a:t>
            </a:r>
            <a:endParaRPr lang="de-DE" dirty="0">
              <a:solidFill>
                <a:schemeClr val="tx1"/>
              </a:solidFill>
              <a:latin typeface="Arial Narrow" panose="020B0606020202030204" pitchFamily="34" charset="0"/>
            </a:endParaRPr>
          </a:p>
        </p:txBody>
      </p:sp>
    </p:spTree>
    <p:extLst>
      <p:ext uri="{BB962C8B-B14F-4D97-AF65-F5344CB8AC3E}">
        <p14:creationId xmlns:p14="http://schemas.microsoft.com/office/powerpoint/2010/main" val="3332754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F41B06FE-4F65-4181-AB44-92E7C4C5BAB1}"/>
              </a:ext>
            </a:extLst>
          </p:cNvPr>
          <p:cNvSpPr>
            <a:spLocks noGrp="1"/>
          </p:cNvSpPr>
          <p:nvPr>
            <p:ph type="sldNum" sz="quarter" idx="12"/>
          </p:nvPr>
        </p:nvSpPr>
        <p:spPr/>
        <p:txBody>
          <a:bodyPr/>
          <a:lstStyle/>
          <a:p>
            <a:fld id="{13EBA283-81CD-428D-9703-4AE41BDC50AA}" type="slidenum">
              <a:rPr lang="de-DE" smtClean="0"/>
              <a:pPr/>
              <a:t>15</a:t>
            </a:fld>
            <a:endParaRPr lang="de-DE" dirty="0"/>
          </a:p>
        </p:txBody>
      </p:sp>
      <p:sp>
        <p:nvSpPr>
          <p:cNvPr id="26" name="Datumsplatzhalter 25">
            <a:extLst>
              <a:ext uri="{FF2B5EF4-FFF2-40B4-BE49-F238E27FC236}">
                <a16:creationId xmlns:a16="http://schemas.microsoft.com/office/drawing/2014/main" id="{8B51FB18-870C-4163-8D9F-31F063A54088}"/>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31853052-8E52-4FDF-BAB2-A02D178AA478}"/>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96136" y="4372943"/>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4299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a:t>Basiskonzept: Wechselwirkung</a:t>
            </a:r>
            <a:endParaRPr lang="de-DE" noProof="0" dirty="0"/>
          </a:p>
        </p:txBody>
      </p:sp>
      <p:sp>
        <p:nvSpPr>
          <p:cNvPr id="23" name="Foliennummernplatzhalter 22">
            <a:extLst>
              <a:ext uri="{FF2B5EF4-FFF2-40B4-BE49-F238E27FC236}">
                <a16:creationId xmlns:a16="http://schemas.microsoft.com/office/drawing/2014/main" id="{1F7AFE2E-626D-4125-A19C-89DFF349F3E8}"/>
              </a:ext>
            </a:extLst>
          </p:cNvPr>
          <p:cNvSpPr>
            <a:spLocks noGrp="1"/>
          </p:cNvSpPr>
          <p:nvPr>
            <p:ph type="sldNum" sz="quarter" idx="12"/>
          </p:nvPr>
        </p:nvSpPr>
        <p:spPr/>
        <p:txBody>
          <a:bodyPr/>
          <a:lstStyle/>
          <a:p>
            <a:fld id="{13EBA283-81CD-428D-9703-4AE41BDC50AA}" type="slidenum">
              <a:rPr lang="de-DE" smtClean="0"/>
              <a:pPr/>
              <a:t>16</a:t>
            </a:fld>
            <a:endParaRPr lang="de-DE" dirty="0"/>
          </a:p>
        </p:txBody>
      </p:sp>
      <p:sp>
        <p:nvSpPr>
          <p:cNvPr id="21" name="Datumsplatzhalter 20">
            <a:extLst>
              <a:ext uri="{FF2B5EF4-FFF2-40B4-BE49-F238E27FC236}">
                <a16:creationId xmlns:a16="http://schemas.microsoft.com/office/drawing/2014/main" id="{DEFE72DE-24AC-40A4-8ECB-0BBD78FE83E0}"/>
              </a:ext>
            </a:extLst>
          </p:cNvPr>
          <p:cNvSpPr>
            <a:spLocks noGrp="1"/>
          </p:cNvSpPr>
          <p:nvPr>
            <p:ph type="dt" sz="half" idx="10"/>
          </p:nvPr>
        </p:nvSpPr>
        <p:spPr/>
        <p:txBody>
          <a:bodyPr/>
          <a:lstStyle/>
          <a:p>
            <a:pPr algn="l"/>
            <a:r>
              <a:rPr lang="de-DE"/>
              <a:t>14.05.2018</a:t>
            </a:r>
            <a:endParaRPr lang="de-DE" dirty="0"/>
          </a:p>
        </p:txBody>
      </p:sp>
      <p:sp>
        <p:nvSpPr>
          <p:cNvPr id="22" name="Fußzeilenplatzhalter 21">
            <a:extLst>
              <a:ext uri="{FF2B5EF4-FFF2-40B4-BE49-F238E27FC236}">
                <a16:creationId xmlns:a16="http://schemas.microsoft.com/office/drawing/2014/main" id="{C7C3AC60-9A7D-447D-B6BE-2FCBD8AD6D9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a:t>Umfasst die Phänomene</a:t>
            </a:r>
            <a:br>
              <a:rPr lang="de-DE" noProof="0"/>
            </a:br>
            <a:endParaRPr lang="de-DE" noProof="0"/>
          </a:p>
          <a:p>
            <a:pPr lvl="1"/>
            <a:r>
              <a:rPr lang="de-DE" noProof="0"/>
              <a:t>Kraft (Vektor) 			   (z.B. Coulomb-Kraft)</a:t>
            </a:r>
          </a:p>
          <a:p>
            <a:pPr lvl="1"/>
            <a:r>
              <a:rPr lang="de-DE" noProof="0"/>
              <a:t>Umwandlung von Teilchen ineinander 	   (z.B. b-Umwandlung)</a:t>
            </a:r>
          </a:p>
          <a:p>
            <a:pPr lvl="1"/>
            <a:r>
              <a:rPr lang="de-DE" noProof="0"/>
              <a:t>Erzeugung von Materie + Antimaterie	   (z.B. Elektron + Positron)</a:t>
            </a:r>
          </a:p>
          <a:p>
            <a:pPr lvl="1"/>
            <a:r>
              <a:rPr lang="de-DE" noProof="0"/>
              <a:t>Vernichtung in Botenteilchen		   (z.B. PET: 2 Photonen)</a:t>
            </a:r>
          </a:p>
          <a:p>
            <a:pPr lvl="1"/>
            <a:endParaRPr lang="de-DE" noProof="0"/>
          </a:p>
          <a:p>
            <a:r>
              <a:rPr lang="de-DE" noProof="0"/>
              <a:t>Begriffe Kraft und Wechselwirkung sind klar zu trennen</a:t>
            </a:r>
          </a:p>
          <a:p>
            <a:r>
              <a:rPr lang="de-DE"/>
              <a:t>Kraft ist nur ein Aspekt von Wechselwirkung</a:t>
            </a:r>
          </a:p>
          <a:p>
            <a:r>
              <a:rPr lang="de-DE" noProof="0"/>
              <a:t>Kraft nur dort verwenden, wo wirklich Kraft gemeint ist</a:t>
            </a:r>
            <a:endParaRPr lang="de-DE" noProof="0" dirty="0"/>
          </a:p>
        </p:txBody>
      </p:sp>
      <p:grpSp>
        <p:nvGrpSpPr>
          <p:cNvPr id="11" name="Gruppieren 15"/>
          <p:cNvGrpSpPr/>
          <p:nvPr/>
        </p:nvGrpSpPr>
        <p:grpSpPr>
          <a:xfrm>
            <a:off x="6228184" y="258697"/>
            <a:ext cx="2592288" cy="1370103"/>
            <a:chOff x="6228184" y="260648"/>
            <a:chExt cx="2592288" cy="1800200"/>
          </a:xfrm>
        </p:grpSpPr>
        <p:sp>
          <p:nvSpPr>
            <p:cNvPr id="12" name="Abgerundetes Rechteck 11"/>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8"/>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a16="http://schemas.microsoft.com/office/drawing/2014/main" id="{EFF0B2C2-3069-41DD-ADE1-DE9F98911AEE}"/>
              </a:ext>
            </a:extLst>
          </p:cNvPr>
          <p:cNvSpPr>
            <a:spLocks noGrp="1"/>
          </p:cNvSpPr>
          <p:nvPr>
            <p:ph type="sldNum" sz="quarter" idx="12"/>
          </p:nvPr>
        </p:nvSpPr>
        <p:spPr/>
        <p:txBody>
          <a:bodyPr/>
          <a:lstStyle/>
          <a:p>
            <a:fld id="{13EBA283-81CD-428D-9703-4AE41BDC50AA}" type="slidenum">
              <a:rPr lang="de-DE" smtClean="0"/>
              <a:pPr/>
              <a:t>17</a:t>
            </a:fld>
            <a:endParaRPr lang="de-DE" dirty="0"/>
          </a:p>
        </p:txBody>
      </p:sp>
      <p:sp>
        <p:nvSpPr>
          <p:cNvPr id="5" name="Datumsplatzhalter 4">
            <a:extLst>
              <a:ext uri="{FF2B5EF4-FFF2-40B4-BE49-F238E27FC236}">
                <a16:creationId xmlns:a16="http://schemas.microsoft.com/office/drawing/2014/main" id="{F0213978-D5E8-4578-A594-CA9CDE262426}"/>
              </a:ext>
            </a:extLst>
          </p:cNvPr>
          <p:cNvSpPr>
            <a:spLocks noGrp="1"/>
          </p:cNvSpPr>
          <p:nvPr>
            <p:ph type="dt" sz="half" idx="10"/>
          </p:nvPr>
        </p:nvSpPr>
        <p:spPr/>
        <p:txBody>
          <a:bodyPr/>
          <a:lstStyle/>
          <a:p>
            <a:pPr algn="l"/>
            <a:r>
              <a:rPr lang="de-DE"/>
              <a:t>14.05.2018</a:t>
            </a:r>
            <a:endParaRPr lang="de-DE" dirty="0"/>
          </a:p>
        </p:txBody>
      </p:sp>
      <p:sp>
        <p:nvSpPr>
          <p:cNvPr id="6" name="Fußzeilenplatzhalter 5">
            <a:extLst>
              <a:ext uri="{FF2B5EF4-FFF2-40B4-BE49-F238E27FC236}">
                <a16:creationId xmlns:a16="http://schemas.microsoft.com/office/drawing/2014/main" id="{8D364709-5B14-4454-843A-7656D3A70D6F}"/>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585323"/>
          </a:xfrm>
          <a:prstGeom prst="rect">
            <a:avLst/>
          </a:prstGeom>
          <a:noFill/>
        </p:spPr>
        <p:txBody>
          <a:bodyPr wrap="square" rtlCol="0">
            <a:spAutoFit/>
          </a:bodyPr>
          <a:lstStyle/>
          <a:p>
            <a:r>
              <a:rPr lang="de-DE" err="1">
                <a:solidFill>
                  <a:srgbClr val="013476"/>
                </a:solidFill>
                <a:latin typeface="Arial" panose="020B0604020202020204" pitchFamily="34" charset="0"/>
                <a:cs typeface="Arial" panose="020B0604020202020204" pitchFamily="34" charset="0"/>
              </a:rPr>
              <a:t>Hangabtriebskraft</a:t>
            </a:r>
            <a:r>
              <a:rPr lang="de-DE">
                <a:solidFill>
                  <a:srgbClr val="013476"/>
                </a:solidFill>
                <a:latin typeface="Arial" panose="020B0604020202020204" pitchFamily="34" charset="0"/>
                <a:cs typeface="Arial" panose="020B0604020202020204" pitchFamily="34" charset="0"/>
              </a:rPr>
              <a:t>,</a:t>
            </a:r>
          </a:p>
          <a:p>
            <a:r>
              <a:rPr lang="de-DE">
                <a:solidFill>
                  <a:srgbClr val="013476"/>
                </a:solidFill>
                <a:latin typeface="Arial" panose="020B0604020202020204" pitchFamily="34" charset="0"/>
                <a:cs typeface="Arial" panose="020B0604020202020204" pitchFamily="34" charset="0"/>
              </a:rPr>
              <a:t>Wasserkraft,</a:t>
            </a:r>
          </a:p>
          <a:p>
            <a:r>
              <a:rPr lang="de-DE">
                <a:solidFill>
                  <a:srgbClr val="013476"/>
                </a:solidFill>
                <a:latin typeface="Arial" panose="020B0604020202020204" pitchFamily="34" charset="0"/>
                <a:cs typeface="Arial" panose="020B0604020202020204" pitchFamily="34" charset="0"/>
              </a:rPr>
              <a:t>Gasdruck,</a:t>
            </a:r>
          </a:p>
          <a:p>
            <a:r>
              <a:rPr lang="de-DE">
                <a:solidFill>
                  <a:srgbClr val="013476"/>
                </a:solidFill>
                <a:latin typeface="Arial" panose="020B0604020202020204" pitchFamily="34" charset="0"/>
                <a:cs typeface="Arial" panose="020B0604020202020204" pitchFamily="34" charset="0"/>
              </a:rPr>
              <a:t>Radiowellen,</a:t>
            </a:r>
          </a:p>
          <a:p>
            <a:r>
              <a:rPr lang="de-DE">
                <a:solidFill>
                  <a:srgbClr val="013476"/>
                </a:solidFill>
                <a:latin typeface="Arial" panose="020B0604020202020204" pitchFamily="34" charset="0"/>
                <a:cs typeface="Arial" panose="020B0604020202020204" pitchFamily="34" charset="0"/>
              </a:rPr>
              <a:t>Luftreibung,</a:t>
            </a:r>
          </a:p>
          <a:p>
            <a:r>
              <a:rPr lang="de-DE">
                <a:solidFill>
                  <a:srgbClr val="013476"/>
                </a:solidFill>
                <a:latin typeface="Arial" panose="020B0604020202020204" pitchFamily="34" charset="0"/>
                <a:cs typeface="Arial" panose="020B0604020202020204" pitchFamily="34" charset="0"/>
              </a:rPr>
              <a:t>Radioaktive Umwandlungen,</a:t>
            </a:r>
          </a:p>
          <a:p>
            <a:r>
              <a:rPr lang="de-DE">
                <a:solidFill>
                  <a:srgbClr val="013476"/>
                </a:solidFill>
                <a:latin typeface="Arial" panose="020B0604020202020204" pitchFamily="34" charset="0"/>
                <a:cs typeface="Arial" panose="020B0604020202020204" pitchFamily="34" charset="0"/>
              </a:rPr>
              <a:t>…</a:t>
            </a:r>
          </a:p>
          <a:p>
            <a:endParaRPr lang="de-DE">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245573"/>
            <a:ext cx="3627756" cy="954107"/>
          </a:xfrm>
          <a:prstGeom prst="rect">
            <a:avLst/>
          </a:prstGeom>
          <a:noFill/>
        </p:spPr>
        <p:txBody>
          <a:bodyPr wrap="square" rtlCol="0">
            <a:spAutoFit/>
          </a:bodyPr>
          <a:lstStyle/>
          <a:p>
            <a:pPr algn="ctr"/>
            <a:r>
              <a:rPr lang="de-DE" sz="2800" b="1">
                <a:solidFill>
                  <a:srgbClr val="013476"/>
                </a:solidFill>
                <a:latin typeface="Arial" panose="020B0604020202020204" pitchFamily="34" charset="0"/>
                <a:cs typeface="Arial" panose="020B0604020202020204" pitchFamily="34" charset="0"/>
              </a:rPr>
              <a:t>4 Fundamentale</a:t>
            </a:r>
          </a:p>
          <a:p>
            <a:pPr algn="ctr"/>
            <a:r>
              <a:rPr lang="de-DE" sz="2800" b="1">
                <a:solidFill>
                  <a:srgbClr val="013476"/>
                </a:solidFill>
                <a:latin typeface="Arial" panose="020B0604020202020204" pitchFamily="34" charset="0"/>
                <a:cs typeface="Arial" panose="020B0604020202020204" pitchFamily="34" charset="0"/>
              </a:rPr>
              <a:t>Wechselwirkungen</a:t>
            </a:r>
          </a:p>
        </p:txBody>
      </p:sp>
      <p:sp>
        <p:nvSpPr>
          <p:cNvPr id="17" name="Abgerundetes Rechteck 16"/>
          <p:cNvSpPr/>
          <p:nvPr/>
        </p:nvSpPr>
        <p:spPr>
          <a:xfrm>
            <a:off x="5297686" y="4925735"/>
            <a:ext cx="3555748" cy="1307209"/>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297686" y="5063851"/>
            <a:ext cx="3627756" cy="954107"/>
          </a:xfrm>
          <a:prstGeom prst="rect">
            <a:avLst/>
          </a:prstGeom>
          <a:noFill/>
        </p:spPr>
        <p:txBody>
          <a:bodyPr wrap="square" rtlCol="0">
            <a:spAutoFit/>
          </a:bodyPr>
          <a:lstStyle/>
          <a:p>
            <a:pPr algn="ctr"/>
            <a:r>
              <a:rPr lang="de-DE" sz="3200" dirty="0">
                <a:solidFill>
                  <a:srgbClr val="013476"/>
                </a:solidFill>
                <a:latin typeface="Arial" panose="020B0604020202020204" pitchFamily="34" charset="0"/>
                <a:cs typeface="Arial" panose="020B0604020202020204" pitchFamily="34" charset="0"/>
              </a:rPr>
              <a:t>Standardmodell</a:t>
            </a:r>
          </a:p>
          <a:p>
            <a:pPr algn="ctr"/>
            <a:r>
              <a:rPr lang="de-DE" sz="2400" dirty="0">
                <a:solidFill>
                  <a:srgbClr val="013476"/>
                </a:solidFill>
                <a:latin typeface="Arial" panose="020B0604020202020204" pitchFamily="34" charset="0"/>
                <a:cs typeface="Arial" panose="020B0604020202020204" pitchFamily="34" charset="0"/>
              </a:rPr>
              <a:t>(ohne Gravitation)</a:t>
            </a:r>
          </a:p>
        </p:txBody>
      </p:sp>
      <p:sp>
        <p:nvSpPr>
          <p:cNvPr id="19" name="Pfeil nach rechts 18"/>
          <p:cNvSpPr/>
          <p:nvPr/>
        </p:nvSpPr>
        <p:spPr>
          <a:xfrm rot="5400000">
            <a:off x="6919079" y="4271782"/>
            <a:ext cx="384969"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49701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29201" y="663276"/>
            <a:ext cx="8045566" cy="972000"/>
          </a:xfrm>
        </p:spPr>
        <p:txBody>
          <a:bodyPr/>
          <a:lstStyle/>
          <a:p>
            <a:r>
              <a:rPr lang="de-DE" noProof="0" dirty="0"/>
              <a:t>Ausgangspunkt: Zwei Bekannte Wechselwirkungen</a:t>
            </a:r>
          </a:p>
        </p:txBody>
      </p:sp>
      <p:sp>
        <p:nvSpPr>
          <p:cNvPr id="20" name="Foliennummernplatzhalter 19">
            <a:extLst>
              <a:ext uri="{FF2B5EF4-FFF2-40B4-BE49-F238E27FC236}">
                <a16:creationId xmlns:a16="http://schemas.microsoft.com/office/drawing/2014/main" id="{546220F1-CCD0-4503-82BD-89B038F708BE}"/>
              </a:ext>
            </a:extLst>
          </p:cNvPr>
          <p:cNvSpPr>
            <a:spLocks noGrp="1"/>
          </p:cNvSpPr>
          <p:nvPr>
            <p:ph type="sldNum" sz="quarter" idx="12"/>
          </p:nvPr>
        </p:nvSpPr>
        <p:spPr/>
        <p:txBody>
          <a:bodyPr/>
          <a:lstStyle/>
          <a:p>
            <a:fld id="{13EBA283-81CD-428D-9703-4AE41BDC50AA}" type="slidenum">
              <a:rPr lang="de-DE" smtClean="0"/>
              <a:pPr/>
              <a:t>18</a:t>
            </a:fld>
            <a:endParaRPr lang="de-DE" dirty="0"/>
          </a:p>
        </p:txBody>
      </p:sp>
      <p:sp>
        <p:nvSpPr>
          <p:cNvPr id="16" name="Datumsplatzhalter 15">
            <a:extLst>
              <a:ext uri="{FF2B5EF4-FFF2-40B4-BE49-F238E27FC236}">
                <a16:creationId xmlns:a16="http://schemas.microsoft.com/office/drawing/2014/main" id="{C9B93AFF-AA3F-4B2F-8FD1-0761F6BF359D}"/>
              </a:ext>
            </a:extLst>
          </p:cNvPr>
          <p:cNvSpPr>
            <a:spLocks noGrp="1"/>
          </p:cNvSpPr>
          <p:nvPr>
            <p:ph type="dt" sz="half" idx="10"/>
          </p:nvPr>
        </p:nvSpPr>
        <p:spPr/>
        <p:txBody>
          <a:bodyPr/>
          <a:lstStyle/>
          <a:p>
            <a:pPr algn="l"/>
            <a:r>
              <a:rPr lang="de-DE"/>
              <a:t>14.05.2018</a:t>
            </a:r>
            <a:endParaRPr lang="de-DE" dirty="0"/>
          </a:p>
        </p:txBody>
      </p:sp>
      <p:sp>
        <p:nvSpPr>
          <p:cNvPr id="19" name="Fußzeilenplatzhalter 18">
            <a:extLst>
              <a:ext uri="{FF2B5EF4-FFF2-40B4-BE49-F238E27FC236}">
                <a16:creationId xmlns:a16="http://schemas.microsoft.com/office/drawing/2014/main" id="{A1D8D184-8AE7-4632-99EE-10D19DA3D48D}"/>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0" name="Textplatzhalter 5"/>
          <p:cNvSpPr txBox="1">
            <a:spLocks/>
          </p:cNvSpPr>
          <p:nvPr/>
        </p:nvSpPr>
        <p:spPr>
          <a:xfrm>
            <a:off x="5271419" y="1955065"/>
            <a:ext cx="3603348"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solidFill>
                  <a:srgbClr val="013476"/>
                </a:solidFill>
              </a:rPr>
              <a:t>Gravitation (O</a:t>
            </a:r>
            <a:r>
              <a:rPr lang="de-DE" sz="2000" baseline="-25000" dirty="0">
                <a:solidFill>
                  <a:srgbClr val="013476"/>
                </a:solidFill>
              </a:rPr>
              <a:t>2</a:t>
            </a:r>
            <a:r>
              <a:rPr lang="de-DE" sz="2000" dirty="0">
                <a:solidFill>
                  <a:srgbClr val="013476"/>
                </a:solidFill>
              </a:rPr>
              <a:t>  und Erde)</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3440" y="2394142"/>
            <a:ext cx="3874624" cy="2712240"/>
          </a:xfrm>
          <a:prstGeom prst="rect">
            <a:avLst/>
          </a:prstGeom>
          <a:ln>
            <a:noFill/>
          </a:ln>
        </p:spPr>
      </p:pic>
      <p:pic>
        <p:nvPicPr>
          <p:cNvPr id="15" name="Picture 2"/>
          <p:cNvPicPr>
            <a:picLocks noChangeAspect="1" noChangeArrowheads="1"/>
          </p:cNvPicPr>
          <p:nvPr/>
        </p:nvPicPr>
        <p:blipFill>
          <a:blip r:embed="rId4" cstate="print"/>
          <a:srcRect/>
          <a:stretch>
            <a:fillRect/>
          </a:stretch>
        </p:blipFill>
        <p:spPr bwMode="auto">
          <a:xfrm>
            <a:off x="5019735" y="2391633"/>
            <a:ext cx="3855032" cy="2698522"/>
          </a:xfrm>
          <a:prstGeom prst="rect">
            <a:avLst/>
          </a:prstGeom>
          <a:noFill/>
          <a:ln w="9525">
            <a:noFill/>
            <a:miter lim="800000"/>
            <a:headEnd/>
            <a:tailEnd/>
          </a:ln>
          <a:effectLst/>
        </p:spPr>
      </p:pic>
      <p:sp>
        <p:nvSpPr>
          <p:cNvPr id="17" name="Textplatzhalter 5"/>
          <p:cNvSpPr txBox="1">
            <a:spLocks/>
          </p:cNvSpPr>
          <p:nvPr/>
        </p:nvSpPr>
        <p:spPr>
          <a:xfrm>
            <a:off x="951518" y="1988840"/>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Elektromagnetische Wechselwirkung</a:t>
            </a:r>
          </a:p>
        </p:txBody>
      </p:sp>
      <p:sp>
        <p:nvSpPr>
          <p:cNvPr id="6" name="Abgerundetes Rechteck 5"/>
          <p:cNvSpPr/>
          <p:nvPr/>
        </p:nvSpPr>
        <p:spPr>
          <a:xfrm>
            <a:off x="1196357"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Abgerundetes Rechteck 17"/>
          <p:cNvSpPr/>
          <p:nvPr/>
        </p:nvSpPr>
        <p:spPr>
          <a:xfrm>
            <a:off x="4942652"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Abgerundetes Rechteck 21"/>
          <p:cNvSpPr/>
          <p:nvPr/>
        </p:nvSpPr>
        <p:spPr>
          <a:xfrm>
            <a:off x="2555776" y="5511684"/>
            <a:ext cx="1944216" cy="40833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latin typeface="Arial" panose="020B0604020202020204" pitchFamily="34" charset="0"/>
                <a:cs typeface="Arial" panose="020B0604020202020204" pitchFamily="34" charset="0"/>
              </a:rPr>
              <a:t>eV als Einheit</a:t>
            </a:r>
          </a:p>
        </p:txBody>
      </p:sp>
      <p:cxnSp>
        <p:nvCxnSpPr>
          <p:cNvPr id="23" name="Gewinkelte Verbindung 22"/>
          <p:cNvCxnSpPr>
            <a:stCxn id="6" idx="2"/>
            <a:endCxn id="22" idx="1"/>
          </p:cNvCxnSpPr>
          <p:nvPr/>
        </p:nvCxnSpPr>
        <p:spPr>
          <a:xfrm rot="16200000" flipH="1">
            <a:off x="1246082" y="4406156"/>
            <a:ext cx="1422755" cy="1196633"/>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winkelte Verbindung 23"/>
          <p:cNvCxnSpPr>
            <a:stCxn id="18" idx="2"/>
            <a:endCxn id="22" idx="3"/>
          </p:cNvCxnSpPr>
          <p:nvPr/>
        </p:nvCxnSpPr>
        <p:spPr>
          <a:xfrm rot="5400000">
            <a:off x="4091338" y="4701750"/>
            <a:ext cx="1422755" cy="605446"/>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4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9" name="Foliennummernplatzhalter 8">
            <a:extLst>
              <a:ext uri="{FF2B5EF4-FFF2-40B4-BE49-F238E27FC236}">
                <a16:creationId xmlns:a16="http://schemas.microsoft.com/office/drawing/2014/main" id="{37D539D5-66E1-4853-A804-C791EA5FB4E5}"/>
              </a:ext>
            </a:extLst>
          </p:cNvPr>
          <p:cNvSpPr>
            <a:spLocks noGrp="1"/>
          </p:cNvSpPr>
          <p:nvPr>
            <p:ph type="sldNum" sz="quarter" idx="12"/>
          </p:nvPr>
        </p:nvSpPr>
        <p:spPr/>
        <p:txBody>
          <a:bodyPr/>
          <a:lstStyle/>
          <a:p>
            <a:fld id="{13EBA283-81CD-428D-9703-4AE41BDC50AA}" type="slidenum">
              <a:rPr lang="de-DE" smtClean="0"/>
              <a:pPr/>
              <a:t>19</a:t>
            </a:fld>
            <a:endParaRPr lang="de-DE" dirty="0"/>
          </a:p>
        </p:txBody>
      </p:sp>
      <p:sp>
        <p:nvSpPr>
          <p:cNvPr id="4" name="Datumsplatzhalter 3">
            <a:extLst>
              <a:ext uri="{FF2B5EF4-FFF2-40B4-BE49-F238E27FC236}">
                <a16:creationId xmlns:a16="http://schemas.microsoft.com/office/drawing/2014/main" id="{0E542EA8-475C-4B9D-9AC5-7515BA12E800}"/>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2C4092F9-729C-4C6E-899A-46274905208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62" name="Shape 162"/>
          <p:cNvSpPr>
            <a:spLocks noGrp="1"/>
          </p:cNvSpPr>
          <p:nvPr>
            <p:ph sz="quarter" idx="13"/>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11" name="Ellipse 10">
            <a:extLst>
              <a:ext uri="{FF2B5EF4-FFF2-40B4-BE49-F238E27FC236}">
                <a16:creationId xmlns:a16="http://schemas.microsoft.com/office/drawing/2014/main" id="{3D90F29C-BDB5-4BFE-B725-244EAB0B1CBA}"/>
              </a:ext>
            </a:extLst>
          </p:cNvPr>
          <p:cNvSpPr/>
          <p:nvPr/>
        </p:nvSpPr>
        <p:spPr>
          <a:xfrm rot="237659">
            <a:off x="6271893"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097BD5C4-CA54-4B11-9901-21922DF63B37}"/>
              </a:ext>
            </a:extLst>
          </p:cNvPr>
          <p:cNvSpPr txBox="1"/>
          <p:nvPr/>
        </p:nvSpPr>
        <p:spPr>
          <a:xfrm>
            <a:off x="7134670" y="3471450"/>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id="{2D667570-2481-4951-B2A6-4D3762728103}"/>
              </a:ext>
            </a:extLst>
          </p:cNvPr>
          <p:cNvCxnSpPr>
            <a:cxnSpLocks/>
          </p:cNvCxnSpPr>
          <p:nvPr/>
        </p:nvCxnSpPr>
        <p:spPr>
          <a:xfrm>
            <a:off x="78123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4E74FD22-1275-4765-AFF3-22744FA7BE6A}"/>
              </a:ext>
            </a:extLst>
          </p:cNvPr>
          <p:cNvSpPr/>
          <p:nvPr/>
        </p:nvSpPr>
        <p:spPr>
          <a:xfrm rot="237659">
            <a:off x="7314751" y="2449940"/>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3A20503-8A4D-450A-9E6F-91D55511F458}"/>
              </a:ext>
            </a:extLst>
          </p:cNvPr>
          <p:cNvCxnSpPr>
            <a:cxnSpLocks/>
          </p:cNvCxnSpPr>
          <p:nvPr/>
        </p:nvCxnSpPr>
        <p:spPr>
          <a:xfrm>
            <a:off x="6012160" y="3127064"/>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2F4E9FAD-E3E1-4E18-958C-6595D74DF92F}"/>
              </a:ext>
            </a:extLst>
          </p:cNvPr>
          <p:cNvSpPr/>
          <p:nvPr/>
        </p:nvSpPr>
        <p:spPr>
          <a:xfrm>
            <a:off x="7452320" y="2623008"/>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96B67904-3BDB-4AD4-920E-89FE6B1D6CE9}"/>
              </a:ext>
            </a:extLst>
          </p:cNvPr>
          <p:cNvSpPr txBox="1"/>
          <p:nvPr/>
        </p:nvSpPr>
        <p:spPr>
          <a:xfrm>
            <a:off x="7106488" y="2410642"/>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id="{DC511C13-9ABF-46F0-B5FF-AF0E68CFF256}"/>
              </a:ext>
            </a:extLst>
          </p:cNvPr>
          <p:cNvSpPr txBox="1"/>
          <p:nvPr/>
        </p:nvSpPr>
        <p:spPr>
          <a:xfrm>
            <a:off x="6566195" y="3050128"/>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384F7AF9-861C-4940-BC72-0502A5A2D9EC}"/>
              </a:ext>
            </a:extLst>
          </p:cNvPr>
          <p:cNvCxnSpPr/>
          <p:nvPr/>
        </p:nvCxnSpPr>
        <p:spPr>
          <a:xfrm>
            <a:off x="6852758" y="3703128"/>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203D7C0-2C94-4965-8B26-17E8CCAF4ED4}"/>
              </a:ext>
            </a:extLst>
          </p:cNvPr>
          <p:cNvSpPr txBox="1"/>
          <p:nvPr/>
        </p:nvSpPr>
        <p:spPr>
          <a:xfrm>
            <a:off x="7591654" y="3159355"/>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Starke Wechselwirkung</a:t>
            </a:r>
          </a:p>
        </p:txBody>
      </p:sp>
      <p:sp>
        <p:nvSpPr>
          <p:cNvPr id="11" name="Foliennummernplatzhalter 10">
            <a:extLst>
              <a:ext uri="{FF2B5EF4-FFF2-40B4-BE49-F238E27FC236}">
                <a16:creationId xmlns:a16="http://schemas.microsoft.com/office/drawing/2014/main" id="{CF14FA5D-B3A9-4558-921E-F5814D4B8D4F}"/>
              </a:ext>
            </a:extLst>
          </p:cNvPr>
          <p:cNvSpPr>
            <a:spLocks noGrp="1"/>
          </p:cNvSpPr>
          <p:nvPr>
            <p:ph type="sldNum" sz="quarter" idx="12"/>
          </p:nvPr>
        </p:nvSpPr>
        <p:spPr/>
        <p:txBody>
          <a:bodyPr/>
          <a:lstStyle/>
          <a:p>
            <a:fld id="{13EBA283-81CD-428D-9703-4AE41BDC50AA}" type="slidenum">
              <a:rPr lang="de-DE" smtClean="0"/>
              <a:pPr/>
              <a:t>20</a:t>
            </a:fld>
            <a:endParaRPr lang="de-DE" dirty="0"/>
          </a:p>
        </p:txBody>
      </p:sp>
      <p:sp>
        <p:nvSpPr>
          <p:cNvPr id="4" name="Datumsplatzhalter 3">
            <a:extLst>
              <a:ext uri="{FF2B5EF4-FFF2-40B4-BE49-F238E27FC236}">
                <a16:creationId xmlns:a16="http://schemas.microsoft.com/office/drawing/2014/main" id="{C748A406-A10D-4049-B604-466A8288A413}"/>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E2C4E50F-FF7C-4D91-BEC9-D5D50826B40E}"/>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6" name="Textplatzhalter 5"/>
          <p:cNvSpPr>
            <a:spLocks noGrp="1"/>
          </p:cNvSpPr>
          <p:nvPr>
            <p:ph sz="quarter" idx="13"/>
          </p:nvPr>
        </p:nvSpPr>
        <p:spPr/>
        <p:txBody>
          <a:bodyPr>
            <a:normAutofit lnSpcReduction="10000"/>
          </a:bodyPr>
          <a:lstStyle/>
          <a:p>
            <a:r>
              <a:rPr lang="de-DE" noProof="0" dirty="0"/>
              <a:t>Warum „halten“ die 8 Protonen im Sauerstoffkern zusammen, obwohl sie sich elektromagnetisch abstoßen? </a:t>
            </a:r>
          </a:p>
          <a:p>
            <a:endParaRPr lang="de-DE" noProof="0" dirty="0"/>
          </a:p>
          <a:p>
            <a:r>
              <a:rPr lang="de-DE" b="1" u="sng" dirty="0"/>
              <a:t>Substruktur</a:t>
            </a:r>
            <a:r>
              <a:rPr lang="de-DE" b="1" u="sng" noProof="0" dirty="0"/>
              <a:t>:</a:t>
            </a:r>
            <a:r>
              <a:rPr lang="de-DE" noProof="0" dirty="0"/>
              <a:t> </a:t>
            </a:r>
            <a:br>
              <a:rPr lang="de-DE" noProof="0" dirty="0"/>
            </a:br>
            <a:r>
              <a:rPr lang="de-DE" noProof="0" dirty="0"/>
              <a:t>Nukleonen bestehen</a:t>
            </a:r>
            <a:br>
              <a:rPr lang="de-DE" noProof="0" dirty="0"/>
            </a:br>
            <a:r>
              <a:rPr lang="de-DE" noProof="0" dirty="0"/>
              <a:t>aus Quarks, die „neue“</a:t>
            </a:r>
            <a:br>
              <a:rPr lang="de-DE" noProof="0" dirty="0"/>
            </a:br>
            <a:r>
              <a:rPr lang="de-DE" noProof="0" dirty="0"/>
              <a:t>starke Wechselwirkung</a:t>
            </a:r>
            <a:br>
              <a:rPr lang="de-DE" noProof="0" dirty="0"/>
            </a:br>
            <a:r>
              <a:rPr lang="de-DE" noProof="0" dirty="0"/>
              <a:t>spüren.</a:t>
            </a:r>
            <a:br>
              <a:rPr lang="de-DE" noProof="0" dirty="0"/>
            </a:br>
            <a:r>
              <a:rPr lang="de-DE" dirty="0"/>
              <a:t>Kernkraft geht auf diese</a:t>
            </a:r>
            <a:br>
              <a:rPr lang="de-DE" dirty="0"/>
            </a:br>
            <a:r>
              <a:rPr lang="de-DE" dirty="0"/>
              <a:t>Substruktur zurück</a:t>
            </a:r>
            <a:br>
              <a:rPr lang="de-DE" dirty="0"/>
            </a:br>
            <a:r>
              <a:rPr lang="de-DE" dirty="0"/>
              <a:t>(Ähnlich Molekül ↔ Atom)</a:t>
            </a:r>
            <a:endParaRPr lang="de-DE" noProof="0" dirty="0"/>
          </a:p>
          <a:p>
            <a:pPr marL="0" indent="0">
              <a:buNone/>
            </a:pPr>
            <a:br>
              <a:rPr lang="de-DE" noProof="0" dirty="0"/>
            </a:br>
            <a:endParaRPr lang="de-DE" noProof="0" dirty="0"/>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3196970"/>
            <a:ext cx="4651946" cy="3256366"/>
          </a:xfrm>
          <a:prstGeom prst="rect">
            <a:avLst/>
          </a:prstGeom>
          <a:ln>
            <a:noFill/>
          </a:ln>
        </p:spPr>
      </p:pic>
      <p:sp>
        <p:nvSpPr>
          <p:cNvPr id="13" name="Textplatzhalter 5"/>
          <p:cNvSpPr txBox="1">
            <a:spLocks/>
          </p:cNvSpPr>
          <p:nvPr/>
        </p:nvSpPr>
        <p:spPr>
          <a:xfrm>
            <a:off x="1000050" y="5199350"/>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a:p>
          <a:p>
            <a:pPr marL="0" indent="0">
              <a:buNone/>
            </a:pPr>
            <a:endParaRPr lang="de-DE"/>
          </a:p>
        </p:txBody>
      </p:sp>
      <p:sp>
        <p:nvSpPr>
          <p:cNvPr id="16" name="Textplatzhalter 5"/>
          <p:cNvSpPr txBox="1">
            <a:spLocks/>
          </p:cNvSpPr>
          <p:nvPr/>
        </p:nvSpPr>
        <p:spPr>
          <a:xfrm>
            <a:off x="965566" y="1704361"/>
            <a:ext cx="7134825"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a:p>
            <a:endParaRPr lang="de-DE" sz="2000">
              <a:solidFill>
                <a:srgbClr val="013476"/>
              </a:solidFill>
            </a:endParaRPr>
          </a:p>
          <a:p>
            <a:pPr marL="0" indent="0">
              <a:buNone/>
            </a:pPr>
            <a:br>
              <a:rPr lang="de-DE" sz="2000">
                <a:solidFill>
                  <a:srgbClr val="013476"/>
                </a:solidFill>
              </a:rPr>
            </a:br>
            <a:br>
              <a:rPr lang="de-DE" sz="2000">
                <a:solidFill>
                  <a:srgbClr val="013476"/>
                </a:solidFill>
              </a:rPr>
            </a:br>
            <a:endParaRPr lang="de-DE"/>
          </a:p>
        </p:txBody>
      </p:sp>
      <p:sp>
        <p:nvSpPr>
          <p:cNvPr id="12" name="Rechteck 11"/>
          <p:cNvSpPr/>
          <p:nvPr/>
        </p:nvSpPr>
        <p:spPr>
          <a:xfrm>
            <a:off x="7093972" y="4791411"/>
            <a:ext cx="2427313" cy="523220"/>
          </a:xfrm>
          <a:prstGeom prst="rect">
            <a:avLst/>
          </a:prstGeom>
        </p:spPr>
        <p:txBody>
          <a:bodyPr wrap="square">
            <a:spAutoFit/>
          </a:bodyPr>
          <a:lstStyle/>
          <a:p>
            <a:pPr lvl="0"/>
            <a:r>
              <a:rPr lang="de-DE" sz="1400" dirty="0">
                <a:solidFill>
                  <a:srgbClr val="013476"/>
                </a:solidFill>
                <a:latin typeface="Arial Narrow" panose="020B0606020202030204" pitchFamily="34" charset="0"/>
              </a:rPr>
              <a:t>Abstand der Protonen </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zueinander ist r ~ 1 </a:t>
            </a:r>
            <a:r>
              <a:rPr lang="de-DE" sz="1400" dirty="0" err="1">
                <a:solidFill>
                  <a:srgbClr val="013476"/>
                </a:solidFill>
                <a:latin typeface="Arial Narrow" panose="020B0606020202030204" pitchFamily="34" charset="0"/>
              </a:rPr>
              <a:t>fm</a:t>
            </a:r>
            <a:endParaRPr lang="de-DE" sz="1400" dirty="0">
              <a:solidFill>
                <a:srgbClr val="013476"/>
              </a:solidFill>
              <a:latin typeface="Arial Narrow" panose="020B0606020202030204" pitchFamily="34" charset="0"/>
            </a:endParaRPr>
          </a:p>
        </p:txBody>
      </p:sp>
      <p:sp>
        <p:nvSpPr>
          <p:cNvPr id="14" name="Rechteck 13"/>
          <p:cNvSpPr/>
          <p:nvPr/>
        </p:nvSpPr>
        <p:spPr>
          <a:xfrm>
            <a:off x="4452951" y="2690230"/>
            <a:ext cx="2098784" cy="738664"/>
          </a:xfrm>
          <a:prstGeom prst="rect">
            <a:avLst/>
          </a:prstGeom>
        </p:spPr>
        <p:txBody>
          <a:bodyPr wrap="square">
            <a:spAutoFit/>
          </a:bodyPr>
          <a:lstStyle/>
          <a:p>
            <a:pPr lvl="0"/>
            <a:r>
              <a:rPr lang="de-DE" sz="1400" dirty="0">
                <a:solidFill>
                  <a:srgbClr val="013476"/>
                </a:solidFill>
                <a:latin typeface="Arial Narrow" panose="020B0606020202030204" pitchFamily="34" charset="0"/>
              </a:rPr>
              <a:t>Potenzielle Energie</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als Funktion des Abstands</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zweier Quarks </a:t>
            </a:r>
            <a:r>
              <a:rPr lang="de-DE" sz="1400" dirty="0">
                <a:solidFill>
                  <a:srgbClr val="013476"/>
                </a:solidFill>
                <a:latin typeface="Arial Narrow" panose="020B0606020202030204" pitchFamily="34" charset="0"/>
                <a:sym typeface="Wingdings" panose="05000000000000000000" pitchFamily="2" charset="2"/>
              </a:rPr>
              <a:t>                            </a:t>
            </a:r>
            <a:endParaRPr lang="de-DE" sz="1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nodePh="1">
                                  <p:stCondLst>
                                    <p:cond delay="0"/>
                                  </p:stCondLst>
                                  <p:endCondLst>
                                    <p:cond evt="begin" delay="0">
                                      <p:tn val="9"/>
                                    </p:cond>
                                  </p:end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Bindung von Nukleonen</a:t>
            </a:r>
            <a:endParaRPr lang="de-DE" noProof="0" dirty="0"/>
          </a:p>
        </p:txBody>
      </p:sp>
      <p:sp>
        <p:nvSpPr>
          <p:cNvPr id="10" name="Foliennummernplatzhalter 9">
            <a:extLst>
              <a:ext uri="{FF2B5EF4-FFF2-40B4-BE49-F238E27FC236}">
                <a16:creationId xmlns:a16="http://schemas.microsoft.com/office/drawing/2014/main" id="{114A83BF-4C19-432C-88CE-235FE903E88B}"/>
              </a:ext>
            </a:extLst>
          </p:cNvPr>
          <p:cNvSpPr>
            <a:spLocks noGrp="1"/>
          </p:cNvSpPr>
          <p:nvPr>
            <p:ph type="sldNum" sz="quarter" idx="12"/>
          </p:nvPr>
        </p:nvSpPr>
        <p:spPr/>
        <p:txBody>
          <a:bodyPr/>
          <a:lstStyle/>
          <a:p>
            <a:fld id="{13EBA283-81CD-428D-9703-4AE41BDC50AA}" type="slidenum">
              <a:rPr lang="de-DE" smtClean="0"/>
              <a:pPr/>
              <a:t>21</a:t>
            </a:fld>
            <a:endParaRPr lang="de-DE" dirty="0"/>
          </a:p>
        </p:txBody>
      </p:sp>
      <p:sp>
        <p:nvSpPr>
          <p:cNvPr id="8" name="Datumsplatzhalter 7">
            <a:extLst>
              <a:ext uri="{FF2B5EF4-FFF2-40B4-BE49-F238E27FC236}">
                <a16:creationId xmlns:a16="http://schemas.microsoft.com/office/drawing/2014/main" id="{879A4FB5-D917-429F-B430-ED3C2CCCBA49}"/>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FEF97B9A-290C-434A-93FB-C698E1E7042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6" name="Textplatzhalter 5"/>
              <p:cNvSpPr>
                <a:spLocks noGrp="1"/>
              </p:cNvSpPr>
              <p:nvPr>
                <p:ph sz="quarter" idx="13"/>
              </p:nvPr>
            </p:nvSpPr>
            <p:spPr>
              <a:xfrm>
                <a:off x="847608" y="1772816"/>
                <a:ext cx="7670676" cy="4535487"/>
              </a:xfrm>
            </p:spPr>
            <p:txBody>
              <a:bodyPr/>
              <a:lstStyle/>
              <a:p>
                <a:r>
                  <a:rPr lang="de-DE" sz="2000" noProof="0" dirty="0"/>
                  <a:t>Zusammenhalt von Nukleonen analog zur Elektronenpaarbindung bei Atomen</a:t>
                </a:r>
              </a:p>
              <a:p>
                <a:pPr lvl="1"/>
                <a:r>
                  <a:rPr lang="de-DE" sz="1600" dirty="0"/>
                  <a:t>Kurze Abstände: Nukleonen im Kern „teilen“ sich kurzzeitig ein Quark-Paar</a:t>
                </a:r>
                <a:br>
                  <a:rPr lang="de-DE" sz="1600" dirty="0"/>
                </a:br>
                <a:br>
                  <a:rPr lang="de-DE" sz="1600" dirty="0"/>
                </a:br>
                <a:br>
                  <a:rPr lang="de-DE" sz="1600" dirty="0"/>
                </a:br>
                <a:br>
                  <a:rPr lang="de-DE" sz="1600" dirty="0"/>
                </a:br>
                <a:endParaRPr lang="de-DE" sz="1600" dirty="0"/>
              </a:p>
              <a:p>
                <a:pPr lvl="1"/>
                <a:endParaRPr lang="de-DE" sz="1600" dirty="0"/>
              </a:p>
              <a:p>
                <a:pPr marL="355600" lvl="1" indent="0">
                  <a:buNone/>
                </a:pPr>
                <a:endParaRPr lang="de-DE" sz="1600" dirty="0"/>
              </a:p>
              <a:p>
                <a:pPr marL="355600" lvl="1" indent="0">
                  <a:buNone/>
                </a:pPr>
                <a:endParaRPr lang="de-DE" sz="1600" dirty="0"/>
              </a:p>
              <a:p>
                <a:pPr lvl="1"/>
                <a:r>
                  <a:rPr lang="de-DE" sz="1600" dirty="0"/>
                  <a:t>Größere Abstände: Austausch von „Pionen“ (geb. </a:t>
                </a:r>
                <a14:m>
                  <m:oMath xmlns:m="http://schemas.openxmlformats.org/officeDocument/2006/math">
                    <m:r>
                      <m:rPr>
                        <m:sty m:val="p"/>
                      </m:rPr>
                      <a:rPr lang="en-US" sz="1600" smtClean="0">
                        <a:solidFill>
                          <a:srgbClr val="003477"/>
                        </a:solidFill>
                        <a:latin typeface="Cambria Math" panose="02040503050406030204" pitchFamily="18" charset="0"/>
                      </a:rPr>
                      <m:t>q</m:t>
                    </m:r>
                    <m:acc>
                      <m:accPr>
                        <m:chr m:val="̅"/>
                        <m:ctrlPr>
                          <a:rPr lang="en-US" sz="1600" i="1">
                            <a:solidFill>
                              <a:srgbClr val="003477"/>
                            </a:solidFill>
                            <a:latin typeface="Cambria Math" panose="02040503050406030204" pitchFamily="18" charset="0"/>
                          </a:rPr>
                        </m:ctrlPr>
                      </m:accPr>
                      <m:e>
                        <m:r>
                          <m:rPr>
                            <m:sty m:val="p"/>
                          </m:rPr>
                          <a:rPr lang="en-US" sz="1600">
                            <a:solidFill>
                              <a:srgbClr val="003477"/>
                            </a:solidFill>
                            <a:latin typeface="Cambria Math" panose="02040503050406030204" pitchFamily="18" charset="0"/>
                          </a:rPr>
                          <m:t>q</m:t>
                        </m:r>
                      </m:e>
                    </m:acc>
                  </m:oMath>
                </a14:m>
                <a:r>
                  <a:rPr lang="de-DE" sz="1600" dirty="0">
                    <a:solidFill>
                      <a:srgbClr val="003477"/>
                    </a:solidFill>
                  </a:rPr>
                  <a:t> </a:t>
                </a:r>
                <a:r>
                  <a:rPr lang="de-DE" sz="1600" dirty="0"/>
                  <a:t>Zustände)</a:t>
                </a:r>
              </a:p>
              <a:p>
                <a:pPr marL="0" indent="0">
                  <a:buNone/>
                </a:pPr>
                <a:endParaRPr lang="de-DE" noProof="0" dirty="0"/>
              </a:p>
            </p:txBody>
          </p:sp>
        </mc:Choice>
        <mc:Fallback xmlns="">
          <p:sp>
            <p:nvSpPr>
              <p:cNvPr id="6" name="Textplatzhalter 5"/>
              <p:cNvSpPr>
                <a:spLocks noGrp="1" noRot="1" noChangeAspect="1" noMove="1" noResize="1" noEditPoints="1" noAdjustHandles="1" noChangeArrowheads="1" noChangeShapeType="1" noTextEdit="1"/>
              </p:cNvSpPr>
              <p:nvPr>
                <p:ph sz="quarter" idx="13"/>
              </p:nvPr>
            </p:nvSpPr>
            <p:spPr>
              <a:xfrm>
                <a:off x="847608" y="1772816"/>
                <a:ext cx="7670676" cy="4535487"/>
              </a:xfrm>
              <a:blipFill>
                <a:blip r:embed="rId2"/>
                <a:stretch>
                  <a:fillRect l="-715" t="-1478" r="-79"/>
                </a:stretch>
              </a:blipFill>
            </p:spPr>
            <p:txBody>
              <a:bodyPr/>
              <a:lstStyle/>
              <a:p>
                <a:r>
                  <a:rPr lang="de-DE">
                    <a:noFill/>
                  </a:rPr>
                  <a:t> </a:t>
                </a:r>
              </a:p>
            </p:txBody>
          </p:sp>
        </mc:Fallback>
      </mc:AlternateContent>
      <p:sp>
        <p:nvSpPr>
          <p:cNvPr id="21" name="Ellipse 20">
            <a:extLst>
              <a:ext uri="{FF2B5EF4-FFF2-40B4-BE49-F238E27FC236}">
                <a16:creationId xmlns:a16="http://schemas.microsoft.com/office/drawing/2014/main" id="{B13C2CA7-65AB-426C-B30F-666DF20ECE8C}"/>
              </a:ext>
            </a:extLst>
          </p:cNvPr>
          <p:cNvSpPr/>
          <p:nvPr/>
        </p:nvSpPr>
        <p:spPr>
          <a:xfrm>
            <a:off x="1746199" y="2471329"/>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F48DB47F-A8F5-4C27-9767-E1DF63FFC493}"/>
              </a:ext>
            </a:extLst>
          </p:cNvPr>
          <p:cNvSpPr/>
          <p:nvPr/>
        </p:nvSpPr>
        <p:spPr>
          <a:xfrm>
            <a:off x="2831669" y="2445006"/>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CF00C4C9-1BE1-4337-82F7-FDC0809CEEA7}"/>
              </a:ext>
            </a:extLst>
          </p:cNvPr>
          <p:cNvSpPr/>
          <p:nvPr/>
        </p:nvSpPr>
        <p:spPr>
          <a:xfrm>
            <a:off x="3880534" y="293273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1EE85083-A5E3-4559-AD2D-DC6F0FF1EB6F}"/>
              </a:ext>
            </a:extLst>
          </p:cNvPr>
          <p:cNvSpPr/>
          <p:nvPr/>
        </p:nvSpPr>
        <p:spPr>
          <a:xfrm>
            <a:off x="3651012" y="3593078"/>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39116B5F-BC12-408C-8CED-FDEAF68F7538}"/>
              </a:ext>
            </a:extLst>
          </p:cNvPr>
          <p:cNvSpPr/>
          <p:nvPr/>
        </p:nvSpPr>
        <p:spPr>
          <a:xfrm>
            <a:off x="3088446" y="3025191"/>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F4D34C48-1F62-4CC1-A2ED-9031AE5F6C7C}"/>
              </a:ext>
            </a:extLst>
          </p:cNvPr>
          <p:cNvSpPr/>
          <p:nvPr/>
        </p:nvSpPr>
        <p:spPr>
          <a:xfrm>
            <a:off x="2291861"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a:extLst>
              <a:ext uri="{FF2B5EF4-FFF2-40B4-BE49-F238E27FC236}">
                <a16:creationId xmlns:a16="http://schemas.microsoft.com/office/drawing/2014/main" id="{06D4D64E-90B5-414E-8D02-3B6D66ACF336}"/>
              </a:ext>
            </a:extLst>
          </p:cNvPr>
          <p:cNvSpPr/>
          <p:nvPr/>
        </p:nvSpPr>
        <p:spPr>
          <a:xfrm>
            <a:off x="3065315" y="350880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a:extLst>
              <a:ext uri="{FF2B5EF4-FFF2-40B4-BE49-F238E27FC236}">
                <a16:creationId xmlns:a16="http://schemas.microsoft.com/office/drawing/2014/main" id="{C344CB4F-5EC8-4731-BB08-0B8B28057020}"/>
              </a:ext>
            </a:extLst>
          </p:cNvPr>
          <p:cNvSpPr/>
          <p:nvPr/>
        </p:nvSpPr>
        <p:spPr>
          <a:xfrm>
            <a:off x="2291888" y="2759760"/>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a16="http://schemas.microsoft.com/office/drawing/2014/main" id="{26790FA2-779F-4C4C-9958-FFB9273A4F40}"/>
              </a:ext>
            </a:extLst>
          </p:cNvPr>
          <p:cNvSpPr/>
          <p:nvPr/>
        </p:nvSpPr>
        <p:spPr>
          <a:xfrm>
            <a:off x="1364126" y="380910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a:extLst>
              <a:ext uri="{FF2B5EF4-FFF2-40B4-BE49-F238E27FC236}">
                <a16:creationId xmlns:a16="http://schemas.microsoft.com/office/drawing/2014/main" id="{5FBBD284-FCC2-40DD-8B7E-E1FC6D0E8BAB}"/>
              </a:ext>
            </a:extLst>
          </p:cNvPr>
          <p:cNvSpPr txBox="1"/>
          <p:nvPr/>
        </p:nvSpPr>
        <p:spPr>
          <a:xfrm>
            <a:off x="748952" y="3726624"/>
            <a:ext cx="79208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a:solidFill>
                  <a:srgbClr val="013476"/>
                </a:solidFill>
                <a:latin typeface="Arial" panose="020B0604020202020204" pitchFamily="34" charset="0"/>
                <a:cs typeface="Arial" panose="020B0604020202020204" pitchFamily="34" charset="0"/>
              </a:rPr>
              <a:t>Quark</a:t>
            </a:r>
            <a:endParaRPr lang="de-DE" sz="1400" dirty="0">
              <a:solidFill>
                <a:srgbClr val="013476"/>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id="{595A76C1-822F-4B5D-A4CB-E5861E57237D}"/>
              </a:ext>
            </a:extLst>
          </p:cNvPr>
          <p:cNvSpPr txBox="1"/>
          <p:nvPr/>
        </p:nvSpPr>
        <p:spPr>
          <a:xfrm>
            <a:off x="829201" y="2948020"/>
            <a:ext cx="91805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2" name="Textfeld 31">
            <a:extLst>
              <a:ext uri="{FF2B5EF4-FFF2-40B4-BE49-F238E27FC236}">
                <a16:creationId xmlns:a16="http://schemas.microsoft.com/office/drawing/2014/main" id="{711F9C86-ABED-40E7-9B8C-0132A284ABE8}"/>
              </a:ext>
            </a:extLst>
          </p:cNvPr>
          <p:cNvSpPr txBox="1"/>
          <p:nvPr/>
        </p:nvSpPr>
        <p:spPr>
          <a:xfrm>
            <a:off x="4262021" y="3697992"/>
            <a:ext cx="854424"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cxnSp>
        <p:nvCxnSpPr>
          <p:cNvPr id="64" name="Gerade Verbindung mit Pfeil 63">
            <a:extLst>
              <a:ext uri="{FF2B5EF4-FFF2-40B4-BE49-F238E27FC236}">
                <a16:creationId xmlns:a16="http://schemas.microsoft.com/office/drawing/2014/main" id="{66A79AC3-5033-4490-A99D-5C6CB7F644CC}"/>
              </a:ext>
            </a:extLst>
          </p:cNvPr>
          <p:cNvCxnSpPr>
            <a:cxnSpLocks/>
            <a:stCxn id="72" idx="1"/>
            <a:endCxn id="71" idx="3"/>
          </p:cNvCxnSpPr>
          <p:nvPr/>
        </p:nvCxnSpPr>
        <p:spPr>
          <a:xfrm flipH="1">
            <a:off x="5438199" y="5277711"/>
            <a:ext cx="1030304" cy="109203"/>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6">
            <a:extLst>
              <a:ext uri="{FF2B5EF4-FFF2-40B4-BE49-F238E27FC236}">
                <a16:creationId xmlns:a16="http://schemas.microsoft.com/office/drawing/2014/main" id="{535C48E7-18DB-495B-B947-791A7D1C1ACA}"/>
              </a:ext>
            </a:extLst>
          </p:cNvPr>
          <p:cNvGrpSpPr>
            <a:grpSpLocks/>
          </p:cNvGrpSpPr>
          <p:nvPr/>
        </p:nvGrpSpPr>
        <p:grpSpPr bwMode="auto">
          <a:xfrm rot="5400000" flipV="1">
            <a:off x="4573341" y="5338958"/>
            <a:ext cx="978421" cy="98206"/>
            <a:chOff x="1392" y="1488"/>
            <a:chExt cx="1584" cy="0"/>
          </a:xfrm>
        </p:grpSpPr>
        <p:sp>
          <p:nvSpPr>
            <p:cNvPr id="66" name="Line 7">
              <a:extLst>
                <a:ext uri="{FF2B5EF4-FFF2-40B4-BE49-F238E27FC236}">
                  <a16:creationId xmlns:a16="http://schemas.microsoft.com/office/drawing/2014/main"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7" name="Line 8">
              <a:extLst>
                <a:ext uri="{FF2B5EF4-FFF2-40B4-BE49-F238E27FC236}">
                  <a16:creationId xmlns:a16="http://schemas.microsoft.com/office/drawing/2014/main"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id="{DB06A012-23DA-4FE7-B654-6E50837C1173}"/>
              </a:ext>
            </a:extLst>
          </p:cNvPr>
          <p:cNvGrpSpPr>
            <a:grpSpLocks/>
          </p:cNvGrpSpPr>
          <p:nvPr/>
        </p:nvGrpSpPr>
        <p:grpSpPr bwMode="auto">
          <a:xfrm rot="16200000">
            <a:off x="4738880" y="5328587"/>
            <a:ext cx="978421" cy="118947"/>
            <a:chOff x="1392" y="1488"/>
            <a:chExt cx="1584" cy="0"/>
          </a:xfrm>
        </p:grpSpPr>
        <p:sp>
          <p:nvSpPr>
            <p:cNvPr id="69" name="Line 7">
              <a:extLst>
                <a:ext uri="{FF2B5EF4-FFF2-40B4-BE49-F238E27FC236}">
                  <a16:creationId xmlns:a16="http://schemas.microsoft.com/office/drawing/2014/main"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1" name="Rechteck: abgerundete Ecken 25">
            <a:extLst>
              <a:ext uri="{FF2B5EF4-FFF2-40B4-BE49-F238E27FC236}">
                <a16:creationId xmlns:a16="http://schemas.microsoft.com/office/drawing/2014/main" id="{6AD9B4C4-5AA7-4D61-8668-3A39DF9F5422}"/>
              </a:ext>
            </a:extLst>
          </p:cNvPr>
          <p:cNvSpPr/>
          <p:nvPr/>
        </p:nvSpPr>
        <p:spPr>
          <a:xfrm>
            <a:off x="4697744" y="446450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abgerundete Ecken 84">
            <a:extLst>
              <a:ext uri="{FF2B5EF4-FFF2-40B4-BE49-F238E27FC236}">
                <a16:creationId xmlns:a16="http://schemas.microsoft.com/office/drawing/2014/main" id="{CBC44549-C71B-467E-86A3-4E381B165C6A}"/>
              </a:ext>
            </a:extLst>
          </p:cNvPr>
          <p:cNvSpPr/>
          <p:nvPr/>
        </p:nvSpPr>
        <p:spPr>
          <a:xfrm>
            <a:off x="6468503" y="4957884"/>
            <a:ext cx="335549" cy="639653"/>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73" name="Textfeld 72">
                <a:extLst>
                  <a:ext uri="{FF2B5EF4-FFF2-40B4-BE49-F238E27FC236}">
                    <a16:creationId xmlns:a16="http://schemas.microsoft.com/office/drawing/2014/main" id="{60928307-E27A-4B5A-9697-37A6001BB217}"/>
                  </a:ext>
                </a:extLst>
              </p:cNvPr>
              <p:cNvSpPr txBox="1"/>
              <p:nvPr/>
            </p:nvSpPr>
            <p:spPr>
              <a:xfrm>
                <a:off x="4995019" y="4588605"/>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3" name="Textfeld 72">
                <a:extLst>
                  <a:ext uri="{FF2B5EF4-FFF2-40B4-BE49-F238E27FC236}">
                    <a16:creationId xmlns:a16="http://schemas.microsoft.com/office/drawing/2014/main" xmlns:a14="http://schemas.microsoft.com/office/drawing/2010/main" xmlns="" id="{60928307-E27A-4B5A-9697-37A6001BB217}"/>
                  </a:ext>
                </a:extLst>
              </p:cNvPr>
              <p:cNvSpPr txBox="1">
                <a:spLocks noRot="1" noChangeAspect="1" noMove="1" noResize="1" noEditPoints="1" noAdjustHandles="1" noChangeArrowheads="1" noChangeShapeType="1" noTextEdit="1"/>
              </p:cNvSpPr>
              <p:nvPr/>
            </p:nvSpPr>
            <p:spPr>
              <a:xfrm>
                <a:off x="4995019" y="4588605"/>
                <a:ext cx="45719" cy="249299"/>
              </a:xfrm>
              <a:prstGeom prst="rect">
                <a:avLst/>
              </a:prstGeom>
              <a:blipFill rotWithShape="0">
                <a:blip r:embed="rId3"/>
                <a:stretch>
                  <a:fillRect l="-175000" r="-587500" b="-3170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74" name="Textfeld 73">
                <a:extLst>
                  <a:ext uri="{FF2B5EF4-FFF2-40B4-BE49-F238E27FC236}">
                    <a16:creationId xmlns:a16="http://schemas.microsoft.com/office/drawing/2014/main" id="{D05382D1-B6FA-44CB-8544-6C2984529FF0}"/>
                  </a:ext>
                </a:extLst>
              </p:cNvPr>
              <p:cNvSpPr txBox="1"/>
              <p:nvPr/>
            </p:nvSpPr>
            <p:spPr>
              <a:xfrm>
                <a:off x="4967729" y="588935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74" name="Textfeld 73">
                <a:extLst>
                  <a:ext uri="{FF2B5EF4-FFF2-40B4-BE49-F238E27FC236}">
                    <a16:creationId xmlns:a16="http://schemas.microsoft.com/office/drawing/2014/main" xmlns:a14="http://schemas.microsoft.com/office/drawing/2010/main" xmlns="" id="{D05382D1-B6FA-44CB-8544-6C2984529FF0}"/>
                  </a:ext>
                </a:extLst>
              </p:cNvPr>
              <p:cNvSpPr txBox="1">
                <a:spLocks noRot="1" noChangeAspect="1" noMove="1" noResize="1" noEditPoints="1" noAdjustHandles="1" noChangeArrowheads="1" noChangeShapeType="1" noTextEdit="1"/>
              </p:cNvSpPr>
              <p:nvPr/>
            </p:nvSpPr>
            <p:spPr>
              <a:xfrm>
                <a:off x="4967729" y="5889352"/>
                <a:ext cx="45719" cy="249299"/>
              </a:xfrm>
              <a:prstGeom prst="rect">
                <a:avLst/>
              </a:prstGeom>
              <a:blipFill rotWithShape="0">
                <a:blip r:embed="rId4"/>
                <a:stretch>
                  <a:fillRect l="-200000" r="-685714" b="-31707"/>
                </a:stretch>
              </a:blipFill>
            </p:spPr>
            <p:txBody>
              <a:bodyPr/>
              <a:lstStyle/>
              <a:p>
                <a:r>
                  <a:rPr lang="de-DE">
                    <a:noFill/>
                  </a:rPr>
                  <a:t> </a:t>
                </a:r>
              </a:p>
            </p:txBody>
          </p:sp>
        </mc:Fallback>
      </mc:AlternateContent>
      <p:grpSp>
        <p:nvGrpSpPr>
          <p:cNvPr id="12" name="Gruppieren 11">
            <a:extLst>
              <a:ext uri="{FF2B5EF4-FFF2-40B4-BE49-F238E27FC236}">
                <a16:creationId xmlns:a16="http://schemas.microsoft.com/office/drawing/2014/main" id="{D8830AFF-74F8-4BA3-BADC-49B970A95BB5}"/>
              </a:ext>
            </a:extLst>
          </p:cNvPr>
          <p:cNvGrpSpPr/>
          <p:nvPr/>
        </p:nvGrpSpPr>
        <p:grpSpPr>
          <a:xfrm>
            <a:off x="5699994" y="4544896"/>
            <a:ext cx="1882776" cy="1588272"/>
            <a:chOff x="5699994" y="4544896"/>
            <a:chExt cx="1882776" cy="1588272"/>
          </a:xfrm>
        </p:grpSpPr>
        <p:grpSp>
          <p:nvGrpSpPr>
            <p:cNvPr id="91" name="Group 6">
              <a:extLst>
                <a:ext uri="{FF2B5EF4-FFF2-40B4-BE49-F238E27FC236}">
                  <a16:creationId xmlns:a16="http://schemas.microsoft.com/office/drawing/2014/main" id="{8F80049A-872B-4E59-B4B5-7FD093BC24C3}"/>
                </a:ext>
              </a:extLst>
            </p:cNvPr>
            <p:cNvGrpSpPr>
              <a:grpSpLocks/>
            </p:cNvGrpSpPr>
            <p:nvPr/>
          </p:nvGrpSpPr>
          <p:grpSpPr bwMode="auto">
            <a:xfrm>
              <a:off x="5699994" y="4693008"/>
              <a:ext cx="1882775" cy="0"/>
              <a:chOff x="1392" y="1488"/>
              <a:chExt cx="1584" cy="0"/>
            </a:xfrm>
          </p:grpSpPr>
          <p:sp>
            <p:nvSpPr>
              <p:cNvPr id="133" name="Line 7">
                <a:extLst>
                  <a:ext uri="{FF2B5EF4-FFF2-40B4-BE49-F238E27FC236}">
                    <a16:creationId xmlns:a16="http://schemas.microsoft.com/office/drawing/2014/main" id="{35C9B3ED-BA94-40E0-8EA8-52C5F064B02C}"/>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4" name="Line 8">
                <a:extLst>
                  <a:ext uri="{FF2B5EF4-FFF2-40B4-BE49-F238E27FC236}">
                    <a16:creationId xmlns:a16="http://schemas.microsoft.com/office/drawing/2014/main" id="{3B254EE7-4958-4215-A04A-79C82904C3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2" name="Group 6">
              <a:extLst>
                <a:ext uri="{FF2B5EF4-FFF2-40B4-BE49-F238E27FC236}">
                  <a16:creationId xmlns:a16="http://schemas.microsoft.com/office/drawing/2014/main" id="{BCAD9333-BAE0-46CD-A7B4-59480C934AA6}"/>
                </a:ext>
              </a:extLst>
            </p:cNvPr>
            <p:cNvGrpSpPr>
              <a:grpSpLocks/>
            </p:cNvGrpSpPr>
            <p:nvPr/>
          </p:nvGrpSpPr>
          <p:grpSpPr bwMode="auto">
            <a:xfrm>
              <a:off x="5699994" y="6072083"/>
              <a:ext cx="1882775" cy="61085"/>
              <a:chOff x="1392" y="1488"/>
              <a:chExt cx="1584" cy="0"/>
            </a:xfrm>
          </p:grpSpPr>
          <p:sp>
            <p:nvSpPr>
              <p:cNvPr id="131" name="Line 7">
                <a:extLst>
                  <a:ext uri="{FF2B5EF4-FFF2-40B4-BE49-F238E27FC236}">
                    <a16:creationId xmlns:a16="http://schemas.microsoft.com/office/drawing/2014/main" id="{072CBE61-9FAF-47C2-9BB2-4090635EC74D}"/>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2" name="Line 8">
                <a:extLst>
                  <a:ext uri="{FF2B5EF4-FFF2-40B4-BE49-F238E27FC236}">
                    <a16:creationId xmlns:a16="http://schemas.microsoft.com/office/drawing/2014/main" id="{070849BD-5073-41B6-9583-C99A4FD1850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3" name="Group 6">
              <a:extLst>
                <a:ext uri="{FF2B5EF4-FFF2-40B4-BE49-F238E27FC236}">
                  <a16:creationId xmlns:a16="http://schemas.microsoft.com/office/drawing/2014/main" id="{29428067-408C-4909-AF1E-AAAB98FBFD6E}"/>
                </a:ext>
              </a:extLst>
            </p:cNvPr>
            <p:cNvGrpSpPr>
              <a:grpSpLocks/>
            </p:cNvGrpSpPr>
            <p:nvPr/>
          </p:nvGrpSpPr>
          <p:grpSpPr bwMode="auto">
            <a:xfrm>
              <a:off x="5699994" y="4544896"/>
              <a:ext cx="1882775" cy="0"/>
              <a:chOff x="1392" y="1488"/>
              <a:chExt cx="1584" cy="0"/>
            </a:xfrm>
          </p:grpSpPr>
          <p:sp>
            <p:nvSpPr>
              <p:cNvPr id="129" name="Line 7">
                <a:extLst>
                  <a:ext uri="{FF2B5EF4-FFF2-40B4-BE49-F238E27FC236}">
                    <a16:creationId xmlns:a16="http://schemas.microsoft.com/office/drawing/2014/main" id="{D3F27DF0-FF19-4185-83F3-09071EAB9514}"/>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0" name="Line 8">
                <a:extLst>
                  <a:ext uri="{FF2B5EF4-FFF2-40B4-BE49-F238E27FC236}">
                    <a16:creationId xmlns:a16="http://schemas.microsoft.com/office/drawing/2014/main" id="{B0027924-402D-4956-A03A-F64B193CE2B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94" name="Group 6">
              <a:extLst>
                <a:ext uri="{FF2B5EF4-FFF2-40B4-BE49-F238E27FC236}">
                  <a16:creationId xmlns:a16="http://schemas.microsoft.com/office/drawing/2014/main" id="{7469BB7B-2CFB-4256-B6CF-E7AD79C92B7A}"/>
                </a:ext>
              </a:extLst>
            </p:cNvPr>
            <p:cNvGrpSpPr>
              <a:grpSpLocks/>
            </p:cNvGrpSpPr>
            <p:nvPr/>
          </p:nvGrpSpPr>
          <p:grpSpPr bwMode="auto">
            <a:xfrm flipV="1">
              <a:off x="5700154" y="4810128"/>
              <a:ext cx="783562" cy="45719"/>
              <a:chOff x="1392" y="1488"/>
              <a:chExt cx="1584" cy="0"/>
            </a:xfrm>
          </p:grpSpPr>
          <p:sp>
            <p:nvSpPr>
              <p:cNvPr id="127" name="Line 7">
                <a:extLst>
                  <a:ext uri="{FF2B5EF4-FFF2-40B4-BE49-F238E27FC236}">
                    <a16:creationId xmlns:a16="http://schemas.microsoft.com/office/drawing/2014/main" id="{A6C2F0C3-6888-4375-83B6-1FEE0698209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8" name="Line 8">
                <a:extLst>
                  <a:ext uri="{FF2B5EF4-FFF2-40B4-BE49-F238E27FC236}">
                    <a16:creationId xmlns:a16="http://schemas.microsoft.com/office/drawing/2014/main" id="{F0FD7348-96BE-45CE-B0FF-2BCC7761BAE5}"/>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95" name="Group 6">
              <a:extLst>
                <a:ext uri="{FF2B5EF4-FFF2-40B4-BE49-F238E27FC236}">
                  <a16:creationId xmlns:a16="http://schemas.microsoft.com/office/drawing/2014/main" id="{EF643CFA-ED77-4EAF-85AF-95D73B1A3FD5}"/>
                </a:ext>
              </a:extLst>
            </p:cNvPr>
            <p:cNvGrpSpPr>
              <a:grpSpLocks/>
            </p:cNvGrpSpPr>
            <p:nvPr/>
          </p:nvGrpSpPr>
          <p:grpSpPr bwMode="auto">
            <a:xfrm>
              <a:off x="5699994" y="5923971"/>
              <a:ext cx="1882776" cy="65181"/>
              <a:chOff x="1392" y="1488"/>
              <a:chExt cx="1584" cy="0"/>
            </a:xfrm>
          </p:grpSpPr>
          <p:sp>
            <p:nvSpPr>
              <p:cNvPr id="125" name="Line 7">
                <a:extLst>
                  <a:ext uri="{FF2B5EF4-FFF2-40B4-BE49-F238E27FC236}">
                    <a16:creationId xmlns:a16="http://schemas.microsoft.com/office/drawing/2014/main" id="{301C4F8B-AC18-4959-A3FF-BC67B468590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6" name="Line 8">
                <a:extLst>
                  <a:ext uri="{FF2B5EF4-FFF2-40B4-BE49-F238E27FC236}">
                    <a16:creationId xmlns:a16="http://schemas.microsoft.com/office/drawing/2014/main" id="{A5D6C94A-F7E4-4292-A5E2-5E114049776F}"/>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grpSp>
          <p:nvGrpSpPr>
            <p:cNvPr id="105" name="Group 6">
              <a:extLst>
                <a:ext uri="{FF2B5EF4-FFF2-40B4-BE49-F238E27FC236}">
                  <a16:creationId xmlns:a16="http://schemas.microsoft.com/office/drawing/2014/main" id="{18C5852E-B100-4F4D-88B2-6FB4052A61A3}"/>
                </a:ext>
              </a:extLst>
            </p:cNvPr>
            <p:cNvGrpSpPr>
              <a:grpSpLocks/>
            </p:cNvGrpSpPr>
            <p:nvPr/>
          </p:nvGrpSpPr>
          <p:grpSpPr bwMode="auto">
            <a:xfrm>
              <a:off x="5699994" y="5768722"/>
              <a:ext cx="747758" cy="53549"/>
              <a:chOff x="1392" y="1488"/>
              <a:chExt cx="1584" cy="0"/>
            </a:xfrm>
          </p:grpSpPr>
          <p:sp>
            <p:nvSpPr>
              <p:cNvPr id="123" name="Line 7">
                <a:extLst>
                  <a:ext uri="{FF2B5EF4-FFF2-40B4-BE49-F238E27FC236}">
                    <a16:creationId xmlns:a16="http://schemas.microsoft.com/office/drawing/2014/main" id="{907965C7-77BA-49EB-A338-B91A7C71E5D4}"/>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4" name="Line 8">
                <a:extLst>
                  <a:ext uri="{FF2B5EF4-FFF2-40B4-BE49-F238E27FC236}">
                    <a16:creationId xmlns:a16="http://schemas.microsoft.com/office/drawing/2014/main" id="{20BC4B4F-A9CE-4897-90CC-40AD37145E86}"/>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6" name="Group 6">
              <a:extLst>
                <a:ext uri="{FF2B5EF4-FFF2-40B4-BE49-F238E27FC236}">
                  <a16:creationId xmlns:a16="http://schemas.microsoft.com/office/drawing/2014/main" id="{AD26DBB5-1710-4EF6-9BDB-54A8F0641896}"/>
                </a:ext>
              </a:extLst>
            </p:cNvPr>
            <p:cNvGrpSpPr>
              <a:grpSpLocks/>
            </p:cNvGrpSpPr>
            <p:nvPr/>
          </p:nvGrpSpPr>
          <p:grpSpPr bwMode="auto">
            <a:xfrm>
              <a:off x="6796028" y="4860528"/>
              <a:ext cx="780324" cy="45719"/>
              <a:chOff x="1392" y="1488"/>
              <a:chExt cx="1584" cy="0"/>
            </a:xfrm>
          </p:grpSpPr>
          <p:sp>
            <p:nvSpPr>
              <p:cNvPr id="121" name="Line 7">
                <a:extLst>
                  <a:ext uri="{FF2B5EF4-FFF2-40B4-BE49-F238E27FC236}">
                    <a16:creationId xmlns:a16="http://schemas.microsoft.com/office/drawing/2014/main" id="{77E795D8-B570-4E22-B05E-DD8DAFDB5650}"/>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2" name="Line 8">
                <a:extLst>
                  <a:ext uri="{FF2B5EF4-FFF2-40B4-BE49-F238E27FC236}">
                    <a16:creationId xmlns:a16="http://schemas.microsoft.com/office/drawing/2014/main" id="{74254F3A-6ED5-4FD0-9CBD-448FD83B97A8}"/>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7" name="Group 6">
              <a:extLst>
                <a:ext uri="{FF2B5EF4-FFF2-40B4-BE49-F238E27FC236}">
                  <a16:creationId xmlns:a16="http://schemas.microsoft.com/office/drawing/2014/main" id="{0440D895-C743-4F8C-A045-CAD482A65120}"/>
                </a:ext>
              </a:extLst>
            </p:cNvPr>
            <p:cNvGrpSpPr>
              <a:grpSpLocks/>
            </p:cNvGrpSpPr>
            <p:nvPr/>
          </p:nvGrpSpPr>
          <p:grpSpPr bwMode="auto">
            <a:xfrm>
              <a:off x="6835009" y="5773128"/>
              <a:ext cx="747759" cy="120039"/>
              <a:chOff x="1392" y="1488"/>
              <a:chExt cx="1584" cy="0"/>
            </a:xfrm>
          </p:grpSpPr>
          <p:sp>
            <p:nvSpPr>
              <p:cNvPr id="119" name="Line 7">
                <a:extLst>
                  <a:ext uri="{FF2B5EF4-FFF2-40B4-BE49-F238E27FC236}">
                    <a16:creationId xmlns:a16="http://schemas.microsoft.com/office/drawing/2014/main" id="{28C6E3B2-1D52-4BEE-BF71-2717F07CC432}"/>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0" name="Line 8">
                <a:extLst>
                  <a:ext uri="{FF2B5EF4-FFF2-40B4-BE49-F238E27FC236}">
                    <a16:creationId xmlns:a16="http://schemas.microsoft.com/office/drawing/2014/main" id="{8E308434-4DB6-4EA9-B730-7F10000A248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8" name="Group 6">
              <a:extLst>
                <a:ext uri="{FF2B5EF4-FFF2-40B4-BE49-F238E27FC236}">
                  <a16:creationId xmlns:a16="http://schemas.microsoft.com/office/drawing/2014/main" id="{4E35E09F-F846-4AD7-9F85-75095EBC7015}"/>
                </a:ext>
              </a:extLst>
            </p:cNvPr>
            <p:cNvGrpSpPr>
              <a:grpSpLocks/>
            </p:cNvGrpSpPr>
            <p:nvPr/>
          </p:nvGrpSpPr>
          <p:grpSpPr bwMode="auto">
            <a:xfrm rot="5400000">
              <a:off x="6221919" y="5219290"/>
              <a:ext cx="629909" cy="45719"/>
              <a:chOff x="1392" y="1488"/>
              <a:chExt cx="1584" cy="0"/>
            </a:xfrm>
          </p:grpSpPr>
          <p:sp>
            <p:nvSpPr>
              <p:cNvPr id="117" name="Line 7">
                <a:extLst>
                  <a:ext uri="{FF2B5EF4-FFF2-40B4-BE49-F238E27FC236}">
                    <a16:creationId xmlns:a16="http://schemas.microsoft.com/office/drawing/2014/main" id="{DA3B1B82-C51C-4B7E-A6F5-AE59C390EE0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8" name="Line 8">
                <a:extLst>
                  <a:ext uri="{FF2B5EF4-FFF2-40B4-BE49-F238E27FC236}">
                    <a16:creationId xmlns:a16="http://schemas.microsoft.com/office/drawing/2014/main" id="{8CF55092-F3CB-4C8A-9493-D7179A523AF7}"/>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sp>
          <p:nvSpPr>
            <p:cNvPr id="109" name="Bogen 108">
              <a:extLst>
                <a:ext uri="{FF2B5EF4-FFF2-40B4-BE49-F238E27FC236}">
                  <a16:creationId xmlns:a16="http://schemas.microsoft.com/office/drawing/2014/main" id="{89792112-0BE8-45BD-A655-2ECBC519E67D}"/>
                </a:ext>
              </a:extLst>
            </p:cNvPr>
            <p:cNvSpPr/>
            <p:nvPr/>
          </p:nvSpPr>
          <p:spPr>
            <a:xfrm>
              <a:off x="6396726" y="4855483"/>
              <a:ext cx="163008" cy="162394"/>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110" name="Gruppieren 109">
              <a:extLst>
                <a:ext uri="{FF2B5EF4-FFF2-40B4-BE49-F238E27FC236}">
                  <a16:creationId xmlns:a16="http://schemas.microsoft.com/office/drawing/2014/main" id="{A81A7D3D-D420-43B8-AE93-5F81ECB695D8}"/>
                </a:ext>
              </a:extLst>
            </p:cNvPr>
            <p:cNvGrpSpPr/>
            <p:nvPr/>
          </p:nvGrpSpPr>
          <p:grpSpPr>
            <a:xfrm>
              <a:off x="6727601" y="4855954"/>
              <a:ext cx="162394" cy="701141"/>
              <a:chOff x="4172129" y="2514989"/>
              <a:chExt cx="162394" cy="915513"/>
            </a:xfrm>
          </p:grpSpPr>
          <p:grpSp>
            <p:nvGrpSpPr>
              <p:cNvPr id="113" name="Group 6">
                <a:extLst>
                  <a:ext uri="{FF2B5EF4-FFF2-40B4-BE49-F238E27FC236}">
                    <a16:creationId xmlns:a16="http://schemas.microsoft.com/office/drawing/2014/main" id="{4A195349-6551-439F-AD03-0B859E7457F8}"/>
                  </a:ext>
                </a:extLst>
              </p:cNvPr>
              <p:cNvGrpSpPr>
                <a:grpSpLocks/>
              </p:cNvGrpSpPr>
              <p:nvPr/>
            </p:nvGrpSpPr>
            <p:grpSpPr bwMode="auto">
              <a:xfrm rot="16200000">
                <a:off x="3780432" y="2977998"/>
                <a:ext cx="845154" cy="59853"/>
                <a:chOff x="1392" y="1488"/>
                <a:chExt cx="1584" cy="0"/>
              </a:xfrm>
            </p:grpSpPr>
            <p:sp>
              <p:nvSpPr>
                <p:cNvPr id="115" name="Line 7">
                  <a:extLst>
                    <a:ext uri="{FF2B5EF4-FFF2-40B4-BE49-F238E27FC236}">
                      <a16:creationId xmlns:a16="http://schemas.microsoft.com/office/drawing/2014/main" id="{407ED40B-072A-4BFA-AC4D-C38DEE012AC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6" name="Line 8">
                  <a:extLst>
                    <a:ext uri="{FF2B5EF4-FFF2-40B4-BE49-F238E27FC236}">
                      <a16:creationId xmlns:a16="http://schemas.microsoft.com/office/drawing/2014/main" id="{B5715E82-F76D-4E79-8F5C-7813B6257E2F}"/>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grpSp>
          <p:sp>
            <p:nvSpPr>
              <p:cNvPr id="114" name="Bogen 113">
                <a:extLst>
                  <a:ext uri="{FF2B5EF4-FFF2-40B4-BE49-F238E27FC236}">
                    <a16:creationId xmlns:a16="http://schemas.microsoft.com/office/drawing/2014/main" id="{392B05C0-6738-4EDF-9AAD-DFEDEFDBDF2B}"/>
                  </a:ext>
                </a:extLst>
              </p:cNvPr>
              <p:cNvSpPr/>
              <p:nvPr/>
            </p:nvSpPr>
            <p:spPr>
              <a:xfrm rot="16200000">
                <a:off x="4171822" y="2515296"/>
                <a:ext cx="163008" cy="162394"/>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dirty="0"/>
              </a:p>
            </p:txBody>
          </p:sp>
        </p:grpSp>
        <p:sp>
          <p:nvSpPr>
            <p:cNvPr id="111" name="Bogen 110">
              <a:extLst>
                <a:ext uri="{FF2B5EF4-FFF2-40B4-BE49-F238E27FC236}">
                  <a16:creationId xmlns:a16="http://schemas.microsoft.com/office/drawing/2014/main" id="{1BF99001-3148-4063-8174-2A83A58FF682}"/>
                </a:ext>
              </a:extLst>
            </p:cNvPr>
            <p:cNvSpPr/>
            <p:nvPr/>
          </p:nvSpPr>
          <p:spPr>
            <a:xfrm rot="5400000">
              <a:off x="6202171" y="5245190"/>
              <a:ext cx="452145" cy="601386"/>
            </a:xfrm>
            <a:prstGeom prst="arc">
              <a:avLst>
                <a:gd name="adj1" fmla="val 16239116"/>
                <a:gd name="adj2" fmla="val 21424636"/>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12" name="Bogen 111">
              <a:extLst>
                <a:ext uri="{FF2B5EF4-FFF2-40B4-BE49-F238E27FC236}">
                  <a16:creationId xmlns:a16="http://schemas.microsoft.com/office/drawing/2014/main" id="{8C9265DE-2911-4E96-BEB9-43B3074DEF05}"/>
                </a:ext>
              </a:extLst>
            </p:cNvPr>
            <p:cNvSpPr>
              <a:spLocks/>
            </p:cNvSpPr>
            <p:nvPr/>
          </p:nvSpPr>
          <p:spPr>
            <a:xfrm rot="5400000" flipV="1">
              <a:off x="6626160" y="5255063"/>
              <a:ext cx="455264" cy="586329"/>
            </a:xfrm>
            <a:prstGeom prst="arc">
              <a:avLst>
                <a:gd name="adj1" fmla="val 16161566"/>
                <a:gd name="adj2" fmla="val 21424636"/>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nvGrpSpPr>
          <p:cNvPr id="135" name="Gruppieren 134">
            <a:extLst>
              <a:ext uri="{FF2B5EF4-FFF2-40B4-BE49-F238E27FC236}">
                <a16:creationId xmlns:a16="http://schemas.microsoft.com/office/drawing/2014/main" id="{B4F0C0CF-40C4-439A-9FBD-B0CCD08A3AC0}"/>
              </a:ext>
            </a:extLst>
          </p:cNvPr>
          <p:cNvGrpSpPr/>
          <p:nvPr/>
        </p:nvGrpSpPr>
        <p:grpSpPr>
          <a:xfrm>
            <a:off x="5652120" y="2716712"/>
            <a:ext cx="1802258" cy="996206"/>
            <a:chOff x="5652120" y="2716712"/>
            <a:chExt cx="1802258" cy="996206"/>
          </a:xfrm>
        </p:grpSpPr>
        <p:sp>
          <p:nvSpPr>
            <p:cNvPr id="136" name="Line 7">
              <a:extLst>
                <a:ext uri="{FF2B5EF4-FFF2-40B4-BE49-F238E27FC236}">
                  <a16:creationId xmlns:a16="http://schemas.microsoft.com/office/drawing/2014/main" id="{354D4ADE-8499-4215-A6BA-839AC64D1D4A}"/>
                </a:ext>
              </a:extLst>
            </p:cNvPr>
            <p:cNvSpPr>
              <a:spLocks noChangeShapeType="1"/>
            </p:cNvSpPr>
            <p:nvPr/>
          </p:nvSpPr>
          <p:spPr bwMode="auto">
            <a:xfrm>
              <a:off x="5667236" y="2716712"/>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7" name="Line 8">
              <a:extLst>
                <a:ext uri="{FF2B5EF4-FFF2-40B4-BE49-F238E27FC236}">
                  <a16:creationId xmlns:a16="http://schemas.microsoft.com/office/drawing/2014/main" id="{EA4A11A4-5980-4F3E-89FE-B181B5CAE1AF}"/>
                </a:ext>
              </a:extLst>
            </p:cNvPr>
            <p:cNvSpPr>
              <a:spLocks noChangeShapeType="1"/>
            </p:cNvSpPr>
            <p:nvPr/>
          </p:nvSpPr>
          <p:spPr bwMode="auto">
            <a:xfrm>
              <a:off x="5667237" y="2716712"/>
              <a:ext cx="17850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8" name="Line 7">
              <a:extLst>
                <a:ext uri="{FF2B5EF4-FFF2-40B4-BE49-F238E27FC236}">
                  <a16:creationId xmlns:a16="http://schemas.microsoft.com/office/drawing/2014/main" id="{4232C136-1C20-450B-8FC5-E47010124908}"/>
                </a:ext>
              </a:extLst>
            </p:cNvPr>
            <p:cNvSpPr>
              <a:spLocks noChangeShapeType="1"/>
            </p:cNvSpPr>
            <p:nvPr/>
          </p:nvSpPr>
          <p:spPr bwMode="auto">
            <a:xfrm>
              <a:off x="5667236" y="2860728"/>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9" name="Line 8">
              <a:extLst>
                <a:ext uri="{FF2B5EF4-FFF2-40B4-BE49-F238E27FC236}">
                  <a16:creationId xmlns:a16="http://schemas.microsoft.com/office/drawing/2014/main" id="{C3E71810-696F-478D-82B0-44FFC8798D3F}"/>
                </a:ext>
              </a:extLst>
            </p:cNvPr>
            <p:cNvSpPr>
              <a:spLocks noChangeShapeType="1"/>
            </p:cNvSpPr>
            <p:nvPr/>
          </p:nvSpPr>
          <p:spPr bwMode="auto">
            <a:xfrm>
              <a:off x="5667237" y="2860728"/>
              <a:ext cx="17850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dirty="0"/>
            </a:p>
          </p:txBody>
        </p:sp>
        <p:sp>
          <p:nvSpPr>
            <p:cNvPr id="140" name="Line 7">
              <a:extLst>
                <a:ext uri="{FF2B5EF4-FFF2-40B4-BE49-F238E27FC236}">
                  <a16:creationId xmlns:a16="http://schemas.microsoft.com/office/drawing/2014/main" id="{922CA05C-3562-4EE4-8973-4D85B2CBC348}"/>
                </a:ext>
              </a:extLst>
            </p:cNvPr>
            <p:cNvSpPr>
              <a:spLocks noChangeShapeType="1"/>
            </p:cNvSpPr>
            <p:nvPr/>
          </p:nvSpPr>
          <p:spPr bwMode="auto">
            <a:xfrm>
              <a:off x="5677663" y="3712918"/>
              <a:ext cx="96911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1" name="Line 8">
              <a:extLst>
                <a:ext uri="{FF2B5EF4-FFF2-40B4-BE49-F238E27FC236}">
                  <a16:creationId xmlns:a16="http://schemas.microsoft.com/office/drawing/2014/main" id="{A7B8B644-9C6A-466C-85A2-E03C0E83B7F7}"/>
                </a:ext>
              </a:extLst>
            </p:cNvPr>
            <p:cNvSpPr>
              <a:spLocks noChangeShapeType="1"/>
            </p:cNvSpPr>
            <p:nvPr/>
          </p:nvSpPr>
          <p:spPr bwMode="auto">
            <a:xfrm>
              <a:off x="5677663" y="3712918"/>
              <a:ext cx="1776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2" name="Line 7">
              <a:extLst>
                <a:ext uri="{FF2B5EF4-FFF2-40B4-BE49-F238E27FC236}">
                  <a16:creationId xmlns:a16="http://schemas.microsoft.com/office/drawing/2014/main" id="{B8A8F3A3-DE55-44A5-85BB-C7744723DE85}"/>
                </a:ext>
              </a:extLst>
            </p:cNvPr>
            <p:cNvSpPr>
              <a:spLocks noChangeShapeType="1"/>
            </p:cNvSpPr>
            <p:nvPr/>
          </p:nvSpPr>
          <p:spPr bwMode="auto">
            <a:xfrm>
              <a:off x="5667236" y="2996952"/>
              <a:ext cx="4889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3" name="Line 8">
              <a:extLst>
                <a:ext uri="{FF2B5EF4-FFF2-40B4-BE49-F238E27FC236}">
                  <a16:creationId xmlns:a16="http://schemas.microsoft.com/office/drawing/2014/main" id="{61AAACCD-D64F-4A57-9DDE-E369FC2BCE0B}"/>
                </a:ext>
              </a:extLst>
            </p:cNvPr>
            <p:cNvSpPr>
              <a:spLocks noChangeShapeType="1"/>
            </p:cNvSpPr>
            <p:nvPr/>
          </p:nvSpPr>
          <p:spPr bwMode="auto">
            <a:xfrm>
              <a:off x="6948264" y="2996952"/>
              <a:ext cx="50405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4" name="Line 7">
              <a:extLst>
                <a:ext uri="{FF2B5EF4-FFF2-40B4-BE49-F238E27FC236}">
                  <a16:creationId xmlns:a16="http://schemas.microsoft.com/office/drawing/2014/main" id="{50D8C471-5A8B-48FB-9E0D-D5CE6E3BB013}"/>
                </a:ext>
              </a:extLst>
            </p:cNvPr>
            <p:cNvSpPr>
              <a:spLocks noChangeShapeType="1"/>
            </p:cNvSpPr>
            <p:nvPr/>
          </p:nvSpPr>
          <p:spPr bwMode="auto">
            <a:xfrm>
              <a:off x="5667236" y="3429000"/>
              <a:ext cx="488940"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5" name="Line 8">
              <a:extLst>
                <a:ext uri="{FF2B5EF4-FFF2-40B4-BE49-F238E27FC236}">
                  <a16:creationId xmlns:a16="http://schemas.microsoft.com/office/drawing/2014/main" id="{5A171F85-3251-467B-823B-0589A7C933AA}"/>
                </a:ext>
              </a:extLst>
            </p:cNvPr>
            <p:cNvSpPr>
              <a:spLocks noChangeShapeType="1"/>
            </p:cNvSpPr>
            <p:nvPr/>
          </p:nvSpPr>
          <p:spPr bwMode="auto">
            <a:xfrm>
              <a:off x="6948264" y="3428998"/>
              <a:ext cx="504056" cy="2"/>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6" name="Line 7">
              <a:extLst>
                <a:ext uri="{FF2B5EF4-FFF2-40B4-BE49-F238E27FC236}">
                  <a16:creationId xmlns:a16="http://schemas.microsoft.com/office/drawing/2014/main" id="{E94F9C83-2C06-4E8B-9B50-A2D95F73AEEB}"/>
                </a:ext>
              </a:extLst>
            </p:cNvPr>
            <p:cNvSpPr>
              <a:spLocks noChangeShapeType="1"/>
            </p:cNvSpPr>
            <p:nvPr/>
          </p:nvSpPr>
          <p:spPr bwMode="auto">
            <a:xfrm>
              <a:off x="5675605" y="3573016"/>
              <a:ext cx="969117"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7" name="Line 8">
              <a:extLst>
                <a:ext uri="{FF2B5EF4-FFF2-40B4-BE49-F238E27FC236}">
                  <a16:creationId xmlns:a16="http://schemas.microsoft.com/office/drawing/2014/main" id="{AC774B3E-FB84-47C5-A609-0E04B6853F39}"/>
                </a:ext>
              </a:extLst>
            </p:cNvPr>
            <p:cNvSpPr>
              <a:spLocks noChangeShapeType="1"/>
            </p:cNvSpPr>
            <p:nvPr/>
          </p:nvSpPr>
          <p:spPr bwMode="auto">
            <a:xfrm>
              <a:off x="5675605" y="3573016"/>
              <a:ext cx="1776715"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8" name="Bogen 147">
              <a:extLst>
                <a:ext uri="{FF2B5EF4-FFF2-40B4-BE49-F238E27FC236}">
                  <a16:creationId xmlns:a16="http://schemas.microsoft.com/office/drawing/2014/main" id="{EF1915F1-C1BE-409E-84B2-F4DEA5557CA7}"/>
                </a:ext>
              </a:extLst>
            </p:cNvPr>
            <p:cNvSpPr/>
            <p:nvPr/>
          </p:nvSpPr>
          <p:spPr>
            <a:xfrm>
              <a:off x="5652120" y="2996952"/>
              <a:ext cx="864096" cy="432048"/>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49" name="Bogen 148">
              <a:extLst>
                <a:ext uri="{FF2B5EF4-FFF2-40B4-BE49-F238E27FC236}">
                  <a16:creationId xmlns:a16="http://schemas.microsoft.com/office/drawing/2014/main" id="{BD99EA51-AB4A-4984-9C35-D8EBD62A7C9D}"/>
                </a:ext>
              </a:extLst>
            </p:cNvPr>
            <p:cNvSpPr/>
            <p:nvPr/>
          </p:nvSpPr>
          <p:spPr>
            <a:xfrm rot="10800000">
              <a:off x="6516216" y="2989167"/>
              <a:ext cx="930840" cy="439831"/>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nvGrpSpPr>
            <p:cNvPr id="150" name="Gruppieren 149">
              <a:extLst>
                <a:ext uri="{FF2B5EF4-FFF2-40B4-BE49-F238E27FC236}">
                  <a16:creationId xmlns:a16="http://schemas.microsoft.com/office/drawing/2014/main" id="{7C0166F1-48B5-466B-9108-A3021D33F571}"/>
                </a:ext>
              </a:extLst>
            </p:cNvPr>
            <p:cNvGrpSpPr/>
            <p:nvPr/>
          </p:nvGrpSpPr>
          <p:grpSpPr>
            <a:xfrm flipV="1">
              <a:off x="5659442" y="2996952"/>
              <a:ext cx="1794936" cy="439833"/>
              <a:chOff x="5830108" y="3856661"/>
              <a:chExt cx="1794936" cy="439833"/>
            </a:xfrm>
          </p:grpSpPr>
          <p:sp>
            <p:nvSpPr>
              <p:cNvPr id="151" name="Bogen 150">
                <a:extLst>
                  <a:ext uri="{FF2B5EF4-FFF2-40B4-BE49-F238E27FC236}">
                    <a16:creationId xmlns:a16="http://schemas.microsoft.com/office/drawing/2014/main" id="{EF9E9EFA-EECC-45C6-9218-7D832C7A67B1}"/>
                  </a:ext>
                </a:extLst>
              </p:cNvPr>
              <p:cNvSpPr/>
              <p:nvPr/>
            </p:nvSpPr>
            <p:spPr>
              <a:xfrm>
                <a:off x="5830108" y="3864446"/>
                <a:ext cx="864096" cy="432048"/>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sp>
            <p:nvSpPr>
              <p:cNvPr id="152" name="Bogen 151">
                <a:extLst>
                  <a:ext uri="{FF2B5EF4-FFF2-40B4-BE49-F238E27FC236}">
                    <a16:creationId xmlns:a16="http://schemas.microsoft.com/office/drawing/2014/main" id="{71ACF98C-634B-483E-9017-4FD6B39C21EC}"/>
                  </a:ext>
                </a:extLst>
              </p:cNvPr>
              <p:cNvSpPr/>
              <p:nvPr/>
            </p:nvSpPr>
            <p:spPr>
              <a:xfrm rot="10800000">
                <a:off x="6694204" y="3856661"/>
                <a:ext cx="930840" cy="439831"/>
              </a:xfrm>
              <a:prstGeom prst="arc">
                <a:avLst/>
              </a:prstGeom>
              <a:ln w="28575">
                <a:solidFill>
                  <a:srgbClr val="01347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grpSp>
      </p:grpSp>
    </p:spTree>
    <p:extLst>
      <p:ext uri="{BB962C8B-B14F-4D97-AF65-F5344CB8AC3E}">
        <p14:creationId xmlns:p14="http://schemas.microsoft.com/office/powerpoint/2010/main" val="282557447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755202" y="2530668"/>
            <a:ext cx="3960813" cy="2241550"/>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noProof="0" dirty="0"/>
              <a:t>Einschub: Experimenteller Nachweis von Quarks</a:t>
            </a:r>
            <a:endParaRPr lang="de-DE" noProof="0" dirty="0">
              <a:solidFill>
                <a:srgbClr val="1F497D"/>
              </a:solidFill>
              <a:latin typeface="Arial Narrow" pitchFamily="32" charset="0"/>
              <a:ea typeface="+mn-ea"/>
              <a:cs typeface="Arial Unicode MS" charset="0"/>
            </a:endParaRPr>
          </a:p>
        </p:txBody>
      </p:sp>
      <p:sp>
        <p:nvSpPr>
          <p:cNvPr id="17" name="Foliennummernplatzhalter 16">
            <a:extLst>
              <a:ext uri="{FF2B5EF4-FFF2-40B4-BE49-F238E27FC236}">
                <a16:creationId xmlns:a16="http://schemas.microsoft.com/office/drawing/2014/main" id="{3469EE64-52E5-4EDF-A02E-39386D18D864}"/>
              </a:ext>
            </a:extLst>
          </p:cNvPr>
          <p:cNvSpPr>
            <a:spLocks noGrp="1"/>
          </p:cNvSpPr>
          <p:nvPr>
            <p:ph type="sldNum" sz="quarter" idx="12"/>
          </p:nvPr>
        </p:nvSpPr>
        <p:spPr/>
        <p:txBody>
          <a:bodyPr/>
          <a:lstStyle/>
          <a:p>
            <a:fld id="{13EBA283-81CD-428D-9703-4AE41BDC50AA}" type="slidenum">
              <a:rPr lang="de-DE" smtClean="0"/>
              <a:pPr/>
              <a:t>22</a:t>
            </a:fld>
            <a:endParaRPr lang="de-DE" dirty="0"/>
          </a:p>
        </p:txBody>
      </p:sp>
      <p:sp>
        <p:nvSpPr>
          <p:cNvPr id="15" name="Datumsplatzhalter 14">
            <a:extLst>
              <a:ext uri="{FF2B5EF4-FFF2-40B4-BE49-F238E27FC236}">
                <a16:creationId xmlns:a16="http://schemas.microsoft.com/office/drawing/2014/main" id="{CFBB6950-6771-40AB-B1AC-EAEA252091AE}"/>
              </a:ext>
            </a:extLst>
          </p:cNvPr>
          <p:cNvSpPr>
            <a:spLocks noGrp="1"/>
          </p:cNvSpPr>
          <p:nvPr>
            <p:ph type="dt" sz="half" idx="10"/>
          </p:nvPr>
        </p:nvSpPr>
        <p:spPr/>
        <p:txBody>
          <a:bodyPr/>
          <a:lstStyle/>
          <a:p>
            <a:pPr algn="l"/>
            <a:r>
              <a:rPr lang="de-DE"/>
              <a:t>14.05.2018</a:t>
            </a:r>
            <a:endParaRPr lang="de-DE" dirty="0"/>
          </a:p>
        </p:txBody>
      </p:sp>
      <p:sp>
        <p:nvSpPr>
          <p:cNvPr id="16" name="Fußzeilenplatzhalter 15">
            <a:extLst>
              <a:ext uri="{FF2B5EF4-FFF2-40B4-BE49-F238E27FC236}">
                <a16:creationId xmlns:a16="http://schemas.microsoft.com/office/drawing/2014/main" id="{1429929C-9759-4B0C-8137-D24177399E21}"/>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3" name="Textfeld 2"/>
          <p:cNvSpPr txBox="1">
            <a:spLocks noChangeArrowheads="1"/>
          </p:cNvSpPr>
          <p:nvPr/>
        </p:nvSpPr>
        <p:spPr bwMode="auto">
          <a:xfrm>
            <a:off x="684213" y="4733032"/>
            <a:ext cx="4071937" cy="1292225"/>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Rutherford-Streuexperiment (1911)</a:t>
            </a:r>
          </a:p>
          <a:p>
            <a:pPr algn="ctr"/>
            <a:r>
              <a:rPr lang="de-DE" sz="2000" dirty="0">
                <a:solidFill>
                  <a:srgbClr val="013476"/>
                </a:solidFill>
                <a:latin typeface="Arial Narrow" pitchFamily="34" charset="0"/>
              </a:rPr>
              <a:t>Streuung von </a:t>
            </a:r>
            <a:r>
              <a:rPr lang="de-DE" sz="2000" dirty="0">
                <a:solidFill>
                  <a:srgbClr val="013476"/>
                </a:solidFill>
                <a:latin typeface="Symbol" panose="05050102010706020507" pitchFamily="18" charset="2"/>
                <a:cs typeface="Times New Roman" pitchFamily="18" charset="0"/>
              </a:rPr>
              <a:t>a</a:t>
            </a:r>
            <a:r>
              <a:rPr lang="de-DE" sz="2000" dirty="0">
                <a:solidFill>
                  <a:srgbClr val="013476"/>
                </a:solidFill>
                <a:latin typeface="Arial Narrow" pitchFamily="34" charset="0"/>
              </a:rPr>
              <a:t>-Teilchen an Goldatomen </a:t>
            </a:r>
            <a:br>
              <a:rPr lang="de-DE" sz="2000" dirty="0">
                <a:solidFill>
                  <a:srgbClr val="013476"/>
                </a:solidFill>
                <a:latin typeface="Arial Narrow" pitchFamily="34" charset="0"/>
              </a:rPr>
            </a:br>
            <a:r>
              <a:rPr lang="de-DE" sz="2000" dirty="0">
                <a:solidFill>
                  <a:srgbClr val="013476"/>
                </a:solidFill>
                <a:latin typeface="Arial Narrow" pitchFamily="34" charset="0"/>
              </a:rPr>
              <a:t>→ </a:t>
            </a:r>
            <a:r>
              <a:rPr lang="de-DE" sz="2000" dirty="0">
                <a:solidFill>
                  <a:srgbClr val="013476"/>
                </a:solidFill>
                <a:latin typeface="Arial Narrow" pitchFamily="34" charset="0"/>
                <a:sym typeface="Wingdings" pitchFamily="2" charset="2"/>
              </a:rPr>
              <a:t>Entdeckung des Atomkern</a:t>
            </a:r>
            <a:endParaRPr lang="de-DE" sz="2000" dirty="0">
              <a:solidFill>
                <a:srgbClr val="013476"/>
              </a:solidFill>
              <a:latin typeface="Arial Narrow" pitchFamily="34" charset="0"/>
            </a:endParaRPr>
          </a:p>
          <a:p>
            <a:endParaRPr lang="de-DE" dirty="0">
              <a:solidFill>
                <a:srgbClr val="013476"/>
              </a:solidFill>
            </a:endParaRPr>
          </a:p>
        </p:txBody>
      </p:sp>
      <p:sp>
        <p:nvSpPr>
          <p:cNvPr id="14" name="Textfeld 13"/>
          <p:cNvSpPr txBox="1">
            <a:spLocks noChangeArrowheads="1"/>
          </p:cNvSpPr>
          <p:nvPr/>
        </p:nvSpPr>
        <p:spPr bwMode="auto">
          <a:xfrm>
            <a:off x="5004048" y="4725144"/>
            <a:ext cx="4175125" cy="1016000"/>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Experiment am SLAC (1969)</a:t>
            </a:r>
          </a:p>
          <a:p>
            <a:pPr algn="ctr"/>
            <a:r>
              <a:rPr lang="de-DE" sz="2000" dirty="0">
                <a:solidFill>
                  <a:srgbClr val="013476"/>
                </a:solidFill>
                <a:latin typeface="Arial Narrow" pitchFamily="34" charset="0"/>
              </a:rPr>
              <a:t>Streuung von Elektronen an Protonen</a:t>
            </a:r>
          </a:p>
          <a:p>
            <a:pPr algn="ctr"/>
            <a:r>
              <a:rPr lang="de-DE" sz="2000" dirty="0">
                <a:solidFill>
                  <a:srgbClr val="013476"/>
                </a:solidFill>
                <a:latin typeface="Arial Narrow" pitchFamily="34" charset="0"/>
              </a:rPr>
              <a:t>→ Entdeckung der </a:t>
            </a:r>
            <a:r>
              <a:rPr lang="de-DE" sz="2000" dirty="0">
                <a:solidFill>
                  <a:srgbClr val="013476"/>
                </a:solidFill>
                <a:latin typeface="Arial Narrow" pitchFamily="34" charset="0"/>
                <a:sym typeface="Wingdings" pitchFamily="2" charset="2"/>
              </a:rPr>
              <a:t>Quarks</a:t>
            </a:r>
            <a:endParaRPr lang="de-DE" dirty="0">
              <a:solidFill>
                <a:srgbClr val="013476"/>
              </a:solidFill>
            </a:endParaRPr>
          </a:p>
        </p:txBody>
      </p:sp>
      <p:grpSp>
        <p:nvGrpSpPr>
          <p:cNvPr id="6" name="Gruppieren 10"/>
          <p:cNvGrpSpPr>
            <a:grpSpLocks/>
          </p:cNvGrpSpPr>
          <p:nvPr/>
        </p:nvGrpSpPr>
        <p:grpSpPr bwMode="auto">
          <a:xfrm>
            <a:off x="5697328" y="2966107"/>
            <a:ext cx="2887663" cy="1239838"/>
            <a:chOff x="5645150" y="4149725"/>
            <a:chExt cx="2887663" cy="1239838"/>
          </a:xfrm>
        </p:grpSpPr>
        <p:pic>
          <p:nvPicPr>
            <p:cNvPr id="13323" name="Picture 5" descr="El-Prot_Streuung.png"/>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0" name="Rechteck 9"/>
            <p:cNvSpPr/>
            <p:nvPr/>
          </p:nvSpPr>
          <p:spPr>
            <a:xfrm>
              <a:off x="7956550" y="4149725"/>
              <a:ext cx="576263" cy="574675"/>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sp>
        <p:nvSpPr>
          <p:cNvPr id="8" name="Textfeld 7">
            <a:extLst>
              <a:ext uri="{FF2B5EF4-FFF2-40B4-BE49-F238E27FC236}">
                <a16:creationId xmlns:a16="http://schemas.microsoft.com/office/drawing/2014/main" id="{E9832040-A2CE-48F0-B60B-FBE9592A6FB6}"/>
              </a:ext>
            </a:extLst>
          </p:cNvPr>
          <p:cNvSpPr txBox="1"/>
          <p:nvPr/>
        </p:nvSpPr>
        <p:spPr>
          <a:xfrm>
            <a:off x="2228402" y="5913156"/>
            <a:ext cx="4118435"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3477"/>
                </a:solidFill>
                <a:latin typeface="+mj-lt"/>
                <a:cs typeface="Arial" panose="020B0604020202020204" pitchFamily="34" charset="0"/>
              </a:rPr>
              <a:t>Mehr zu Forschungsmethoden gibt es morgen!</a:t>
            </a:r>
          </a:p>
        </p:txBody>
      </p:sp>
    </p:spTree>
    <p:extLst>
      <p:ext uri="{BB962C8B-B14F-4D97-AF65-F5344CB8AC3E}">
        <p14:creationId xmlns:p14="http://schemas.microsoft.com/office/powerpoint/2010/main" val="167446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Schwache Wechselwirkung</a:t>
            </a:r>
          </a:p>
        </p:txBody>
      </p:sp>
      <p:sp>
        <p:nvSpPr>
          <p:cNvPr id="7" name="Foliennummernplatzhalter 6">
            <a:extLst>
              <a:ext uri="{FF2B5EF4-FFF2-40B4-BE49-F238E27FC236}">
                <a16:creationId xmlns:a16="http://schemas.microsoft.com/office/drawing/2014/main" id="{348EC14A-822F-495F-9657-7B874358BE3F}"/>
              </a:ext>
            </a:extLst>
          </p:cNvPr>
          <p:cNvSpPr>
            <a:spLocks noGrp="1"/>
          </p:cNvSpPr>
          <p:nvPr>
            <p:ph type="sldNum" sz="quarter" idx="12"/>
          </p:nvPr>
        </p:nvSpPr>
        <p:spPr/>
        <p:txBody>
          <a:bodyPr/>
          <a:lstStyle/>
          <a:p>
            <a:fld id="{13EBA283-81CD-428D-9703-4AE41BDC50AA}" type="slidenum">
              <a:rPr lang="de-DE" smtClean="0"/>
              <a:pPr/>
              <a:t>23</a:t>
            </a:fld>
            <a:endParaRPr lang="de-DE" dirty="0"/>
          </a:p>
        </p:txBody>
      </p:sp>
      <p:sp>
        <p:nvSpPr>
          <p:cNvPr id="4" name="Datumsplatzhalter 3">
            <a:extLst>
              <a:ext uri="{FF2B5EF4-FFF2-40B4-BE49-F238E27FC236}">
                <a16:creationId xmlns:a16="http://schemas.microsoft.com/office/drawing/2014/main" id="{85172AAB-0568-48DA-B91B-D4AA07593933}"/>
              </a:ext>
            </a:extLst>
          </p:cNvPr>
          <p:cNvSpPr>
            <a:spLocks noGrp="1"/>
          </p:cNvSpPr>
          <p:nvPr>
            <p:ph type="dt" sz="half" idx="10"/>
          </p:nvPr>
        </p:nvSpPr>
        <p:spPr/>
        <p:txBody>
          <a:bodyPr/>
          <a:lstStyle/>
          <a:p>
            <a:pPr algn="l"/>
            <a:r>
              <a:rPr lang="de-DE"/>
              <a:t>14.05.2018</a:t>
            </a:r>
            <a:endParaRPr lang="de-DE" dirty="0"/>
          </a:p>
        </p:txBody>
      </p:sp>
      <p:sp>
        <p:nvSpPr>
          <p:cNvPr id="6" name="Fußzeilenplatzhalter 5">
            <a:extLst>
              <a:ext uri="{FF2B5EF4-FFF2-40B4-BE49-F238E27FC236}">
                <a16:creationId xmlns:a16="http://schemas.microsoft.com/office/drawing/2014/main" id="{76BD4FF7-D717-403F-9141-2B6C4F43F74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2" name="Textplatzhalter 11"/>
          <p:cNvSpPr>
            <a:spLocks noGrp="1"/>
          </p:cNvSpPr>
          <p:nvPr>
            <p:ph sz="quarter" idx="13"/>
          </p:nvPr>
        </p:nvSpPr>
        <p:spPr/>
        <p:txBody>
          <a:bodyPr/>
          <a:lstStyle/>
          <a:p>
            <a:r>
              <a:rPr lang="de-DE" noProof="0" dirty="0"/>
              <a:t>Warum scheint die Sonne?</a:t>
            </a:r>
          </a:p>
          <a:p>
            <a:pPr lvl="1"/>
            <a:r>
              <a:rPr lang="de-DE" noProof="0" dirty="0"/>
              <a:t>4 Protonen fusionieren zu </a:t>
            </a:r>
            <a:r>
              <a:rPr lang="de-DE" baseline="30000" noProof="0" dirty="0"/>
              <a:t>4</a:t>
            </a:r>
            <a:r>
              <a:rPr lang="de-DE" noProof="0" dirty="0"/>
              <a:t>He + 2e</a:t>
            </a:r>
            <a:r>
              <a:rPr lang="de-DE" baseline="30000" noProof="0" dirty="0"/>
              <a:t>+</a:t>
            </a:r>
            <a:r>
              <a:rPr lang="de-DE" noProof="0" dirty="0"/>
              <a:t> + 2</a:t>
            </a:r>
            <a:r>
              <a:rPr lang="de-DE" noProof="0" dirty="0">
                <a:latin typeface="Symbol" panose="05050102010706020507" pitchFamily="18" charset="2"/>
              </a:rPr>
              <a:t>n</a:t>
            </a:r>
            <a:r>
              <a:rPr lang="de-DE" baseline="-25000" noProof="0" dirty="0"/>
              <a:t>e</a:t>
            </a:r>
            <a:r>
              <a:rPr lang="de-DE" noProof="0" dirty="0"/>
              <a:t> </a:t>
            </a:r>
          </a:p>
          <a:p>
            <a:pPr lvl="1"/>
            <a:r>
              <a:rPr lang="de-DE" noProof="0" dirty="0"/>
              <a:t>Wie „verwandelt“ sich ein Proton in ein Neutron?</a:t>
            </a:r>
            <a:br>
              <a:rPr lang="de-DE" noProof="0" dirty="0"/>
            </a:br>
            <a:endParaRPr lang="de-DE" b="1" u="sng" noProof="0" dirty="0"/>
          </a:p>
          <a:p>
            <a:r>
              <a:rPr lang="de-DE" b="1" u="sng" noProof="0" dirty="0"/>
              <a:t>Einführung:</a:t>
            </a:r>
            <a:r>
              <a:rPr lang="de-DE" b="1" noProof="0" dirty="0"/>
              <a:t> </a:t>
            </a:r>
            <a:br>
              <a:rPr lang="de-DE" b="1" noProof="0" dirty="0"/>
            </a:br>
            <a:r>
              <a:rPr lang="de-DE" sz="2000" noProof="0" dirty="0"/>
              <a:t>schwache Wechselwirkung</a:t>
            </a:r>
            <a:br>
              <a:rPr lang="de-DE" sz="2000" noProof="0" dirty="0"/>
            </a:br>
            <a:r>
              <a:rPr lang="de-DE" sz="2000" noProof="0" dirty="0"/>
              <a:t>(z.B. Quarks der Nukleonen bei</a:t>
            </a:r>
            <a:br>
              <a:rPr lang="de-DE" sz="2000" noProof="0" dirty="0"/>
            </a:br>
            <a:r>
              <a:rPr lang="de-DE" sz="2000" noProof="0" dirty="0"/>
              <a:t> </a:t>
            </a:r>
            <a:r>
              <a:rPr lang="de-DE" sz="2000" dirty="0"/>
              <a:t>r ~ 0.001 </a:t>
            </a:r>
            <a:r>
              <a:rPr lang="de-DE" sz="2000" dirty="0" err="1"/>
              <a:t>fm</a:t>
            </a:r>
            <a:r>
              <a:rPr lang="de-DE" sz="2000" noProof="0" dirty="0"/>
              <a:t>) </a:t>
            </a:r>
          </a:p>
          <a:p>
            <a:pPr lvl="1"/>
            <a:r>
              <a:rPr lang="de-DE" dirty="0"/>
              <a:t>z.B. </a:t>
            </a:r>
            <a:r>
              <a:rPr lang="de-DE" dirty="0">
                <a:latin typeface="Symbol" panose="05050102010706020507" pitchFamily="18" charset="2"/>
              </a:rPr>
              <a:t>b</a:t>
            </a:r>
            <a:r>
              <a:rPr lang="de-DE" baseline="30000" dirty="0"/>
              <a:t>+</a:t>
            </a:r>
            <a:r>
              <a:rPr lang="de-DE" dirty="0"/>
              <a:t>-Umwandlung</a:t>
            </a:r>
            <a:br>
              <a:rPr lang="de-DE" dirty="0"/>
            </a:br>
            <a:r>
              <a:rPr lang="de-DE" dirty="0"/>
              <a:t>4p →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br>
              <a:rPr lang="de-DE" noProof="0" dirty="0"/>
            </a:br>
            <a:endParaRPr lang="de-DE" noProof="0" dirty="0"/>
          </a:p>
          <a:p>
            <a:endParaRPr lang="de-DE" noProof="0" dirty="0"/>
          </a:p>
        </p:txBody>
      </p:sp>
      <p:sp>
        <p:nvSpPr>
          <p:cNvPr id="13" name="Textplatzhalter 5"/>
          <p:cNvSpPr txBox="1">
            <a:spLocks/>
          </p:cNvSpPr>
          <p:nvPr/>
        </p:nvSpPr>
        <p:spPr>
          <a:xfrm>
            <a:off x="6228184" y="1925121"/>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a:p>
            <a:pPr marL="0" indent="0">
              <a:buNone/>
            </a:pP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7260" y="3323894"/>
            <a:ext cx="4502530" cy="3151774"/>
          </a:xfrm>
          <a:prstGeom prst="rect">
            <a:avLst/>
          </a:prstGeom>
          <a:ln>
            <a:noFill/>
          </a:ln>
        </p:spPr>
      </p:pic>
      <p:sp>
        <p:nvSpPr>
          <p:cNvPr id="22" name="Textplatzhalter 5"/>
          <p:cNvSpPr txBox="1">
            <a:spLocks/>
          </p:cNvSpPr>
          <p:nvPr/>
        </p:nvSpPr>
        <p:spPr>
          <a:xfrm>
            <a:off x="971600" y="1952767"/>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p:txBody>
      </p:sp>
    </p:spTree>
    <p:extLst>
      <p:ext uri="{BB962C8B-B14F-4D97-AF65-F5344CB8AC3E}">
        <p14:creationId xmlns:p14="http://schemas.microsoft.com/office/powerpoint/2010/main" val="16875844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2" name="Foliennummernplatzhalter 21">
            <a:extLst>
              <a:ext uri="{FF2B5EF4-FFF2-40B4-BE49-F238E27FC236}">
                <a16:creationId xmlns:a16="http://schemas.microsoft.com/office/drawing/2014/main" id="{B0FB8784-A52D-45F4-BBEC-F95E5CAA9E34}"/>
              </a:ext>
            </a:extLst>
          </p:cNvPr>
          <p:cNvSpPr>
            <a:spLocks noGrp="1"/>
          </p:cNvSpPr>
          <p:nvPr>
            <p:ph type="sldNum" sz="quarter" idx="12"/>
          </p:nvPr>
        </p:nvSpPr>
        <p:spPr/>
        <p:txBody>
          <a:bodyPr/>
          <a:lstStyle/>
          <a:p>
            <a:fld id="{13EBA283-81CD-428D-9703-4AE41BDC50AA}" type="slidenum">
              <a:rPr lang="de-DE" smtClean="0"/>
              <a:pPr/>
              <a:t>24</a:t>
            </a:fld>
            <a:endParaRPr lang="de-DE" dirty="0"/>
          </a:p>
        </p:txBody>
      </p:sp>
      <p:sp>
        <p:nvSpPr>
          <p:cNvPr id="20" name="Datumsplatzhalter 19">
            <a:extLst>
              <a:ext uri="{FF2B5EF4-FFF2-40B4-BE49-F238E27FC236}">
                <a16:creationId xmlns:a16="http://schemas.microsoft.com/office/drawing/2014/main" id="{0C51CC4B-C05C-4244-AE24-7FA4C68530DE}"/>
              </a:ext>
            </a:extLst>
          </p:cNvPr>
          <p:cNvSpPr>
            <a:spLocks noGrp="1"/>
          </p:cNvSpPr>
          <p:nvPr>
            <p:ph type="dt" sz="half" idx="10"/>
          </p:nvPr>
        </p:nvSpPr>
        <p:spPr/>
        <p:txBody>
          <a:bodyPr/>
          <a:lstStyle/>
          <a:p>
            <a:pPr algn="l"/>
            <a:r>
              <a:rPr lang="de-DE"/>
              <a:t>14.05.2018</a:t>
            </a:r>
            <a:endParaRPr lang="de-DE" dirty="0"/>
          </a:p>
        </p:txBody>
      </p:sp>
      <p:sp>
        <p:nvSpPr>
          <p:cNvPr id="21" name="Fußzeilenplatzhalter 20">
            <a:extLst>
              <a:ext uri="{FF2B5EF4-FFF2-40B4-BE49-F238E27FC236}">
                <a16:creationId xmlns:a16="http://schemas.microsoft.com/office/drawing/2014/main" id="{FE708142-997B-459C-B562-C38F4D693B7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Tree>
    <p:extLst>
      <p:ext uri="{BB962C8B-B14F-4D97-AF65-F5344CB8AC3E}">
        <p14:creationId xmlns:p14="http://schemas.microsoft.com/office/powerpoint/2010/main" val="16978905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Vergleich der potenziellen Energien</a:t>
            </a:r>
          </a:p>
        </p:txBody>
      </p:sp>
      <p:sp>
        <p:nvSpPr>
          <p:cNvPr id="14" name="Foliennummernplatzhalter 13">
            <a:extLst>
              <a:ext uri="{FF2B5EF4-FFF2-40B4-BE49-F238E27FC236}">
                <a16:creationId xmlns:a16="http://schemas.microsoft.com/office/drawing/2014/main" id="{BC838E7E-E8DF-4BB2-8F09-7C9710CA5505}"/>
              </a:ext>
            </a:extLst>
          </p:cNvPr>
          <p:cNvSpPr>
            <a:spLocks noGrp="1"/>
          </p:cNvSpPr>
          <p:nvPr>
            <p:ph type="sldNum" sz="quarter" idx="12"/>
          </p:nvPr>
        </p:nvSpPr>
        <p:spPr/>
        <p:txBody>
          <a:bodyPr/>
          <a:lstStyle/>
          <a:p>
            <a:fld id="{13EBA283-81CD-428D-9703-4AE41BDC50AA}" type="slidenum">
              <a:rPr lang="de-DE" smtClean="0"/>
              <a:pPr/>
              <a:t>25</a:t>
            </a:fld>
            <a:endParaRPr lang="de-DE" dirty="0"/>
          </a:p>
        </p:txBody>
      </p:sp>
      <p:sp>
        <p:nvSpPr>
          <p:cNvPr id="12" name="Datumsplatzhalter 11">
            <a:extLst>
              <a:ext uri="{FF2B5EF4-FFF2-40B4-BE49-F238E27FC236}">
                <a16:creationId xmlns:a16="http://schemas.microsoft.com/office/drawing/2014/main" id="{4BEC912D-B88D-4AF1-B985-EBE38AD8FD1D}"/>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1BF0C098-A92A-494E-9C0E-DF1451516EB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7" name="Inhaltsplatzhalter 16">
            <a:extLst>
              <a:ext uri="{FF2B5EF4-FFF2-40B4-BE49-F238E27FC236}">
                <a16:creationId xmlns:a16="http://schemas.microsoft.com/office/drawing/2014/main" id="{1ABD588A-7A67-4F0B-B466-FD79F3F7ADD4}"/>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05404" y="1773238"/>
            <a:ext cx="6479267" cy="4535487"/>
          </a:xfrm>
          <a:prstGeom prst="rect">
            <a:avLst/>
          </a:prstGeom>
        </p:spPr>
      </p:pic>
    </p:spTree>
    <p:extLst>
      <p:ext uri="{BB962C8B-B14F-4D97-AF65-F5344CB8AC3E}">
        <p14:creationId xmlns:p14="http://schemas.microsoft.com/office/powerpoint/2010/main" val="558095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de-DE" sz="2400" noProof="0" dirty="0"/>
              <a:t>Vergleich der potenziellen Energien bei sehr kleinen Abständen</a:t>
            </a:r>
            <a:br>
              <a:rPr lang="de-DE" sz="2400" noProof="0" dirty="0"/>
            </a:br>
            <a:r>
              <a:rPr lang="de-DE" sz="2400" noProof="0" dirty="0"/>
              <a:t>      (Achsen jeweils mit Faktor 25 gedehnt </a:t>
            </a:r>
            <a:r>
              <a:rPr lang="de-DE" sz="2400" noProof="0" dirty="0" err="1"/>
              <a:t>bzw</a:t>
            </a:r>
            <a:r>
              <a:rPr lang="de-DE" sz="2400" noProof="0" dirty="0"/>
              <a:t> gestaucht)</a:t>
            </a:r>
          </a:p>
        </p:txBody>
      </p:sp>
      <p:sp>
        <p:nvSpPr>
          <p:cNvPr id="15" name="Foliennummernplatzhalter 14">
            <a:extLst>
              <a:ext uri="{FF2B5EF4-FFF2-40B4-BE49-F238E27FC236}">
                <a16:creationId xmlns:a16="http://schemas.microsoft.com/office/drawing/2014/main" id="{4FF1A402-393C-4BB9-830D-44659017BD0A}"/>
              </a:ext>
            </a:extLst>
          </p:cNvPr>
          <p:cNvSpPr>
            <a:spLocks noGrp="1"/>
          </p:cNvSpPr>
          <p:nvPr>
            <p:ph type="sldNum" sz="quarter" idx="12"/>
          </p:nvPr>
        </p:nvSpPr>
        <p:spPr/>
        <p:txBody>
          <a:bodyPr/>
          <a:lstStyle/>
          <a:p>
            <a:fld id="{13EBA283-81CD-428D-9703-4AE41BDC50AA}" type="slidenum">
              <a:rPr lang="de-DE" smtClean="0"/>
              <a:pPr/>
              <a:t>26</a:t>
            </a:fld>
            <a:endParaRPr lang="de-DE" dirty="0"/>
          </a:p>
        </p:txBody>
      </p:sp>
      <p:sp>
        <p:nvSpPr>
          <p:cNvPr id="13" name="Datumsplatzhalter 12">
            <a:extLst>
              <a:ext uri="{FF2B5EF4-FFF2-40B4-BE49-F238E27FC236}">
                <a16:creationId xmlns:a16="http://schemas.microsoft.com/office/drawing/2014/main" id="{3254466E-B817-4CDD-A070-AC66A1D1C9AC}"/>
              </a:ext>
            </a:extLst>
          </p:cNvPr>
          <p:cNvSpPr>
            <a:spLocks noGrp="1"/>
          </p:cNvSpPr>
          <p:nvPr>
            <p:ph type="dt" sz="half" idx="10"/>
          </p:nvPr>
        </p:nvSpPr>
        <p:spPr/>
        <p:txBody>
          <a:bodyPr/>
          <a:lstStyle/>
          <a:p>
            <a:pPr algn="l"/>
            <a:r>
              <a:rPr lang="de-DE"/>
              <a:t>14.05.2018</a:t>
            </a:r>
            <a:endParaRPr lang="de-DE" dirty="0"/>
          </a:p>
        </p:txBody>
      </p:sp>
      <p:sp>
        <p:nvSpPr>
          <p:cNvPr id="14" name="Fußzeilenplatzhalter 13">
            <a:extLst>
              <a:ext uri="{FF2B5EF4-FFF2-40B4-BE49-F238E27FC236}">
                <a16:creationId xmlns:a16="http://schemas.microsoft.com/office/drawing/2014/main" id="{F5406AC0-4EEA-4A70-B2B8-F7C69F691AC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7" name="Picture 11" descr="Potenziale bin geringem Radius.png">
            <a:extLst>
              <a:ext uri="{FF2B5EF4-FFF2-40B4-BE49-F238E27FC236}">
                <a16:creationId xmlns:a16="http://schemas.microsoft.com/office/drawing/2014/main" id="{B22F60BF-F8BC-49A8-B91A-679216B05815}"/>
              </a:ext>
            </a:extLst>
          </p:cNvPr>
          <p:cNvPicPr>
            <a:picLocks noGrp="1" noChangeAspect="1"/>
          </p:cNvPicPr>
          <p:nvPr>
            <p:ph sz="quarter" idx="4294967295"/>
          </p:nvPr>
        </p:nvPicPr>
        <p:blipFill>
          <a:blip r:embed="rId3" cstate="print"/>
          <a:stretch>
            <a:fillRect/>
          </a:stretch>
        </p:blipFill>
        <p:spPr>
          <a:xfrm>
            <a:off x="937670" y="1747196"/>
            <a:ext cx="6657975" cy="4535487"/>
          </a:xfrm>
          <a:prstGeom prst="rect">
            <a:avLst/>
          </a:prstGeom>
        </p:spPr>
      </p:pic>
    </p:spTree>
    <p:extLst>
      <p:ext uri="{BB962C8B-B14F-4D97-AF65-F5344CB8AC3E}">
        <p14:creationId xmlns:p14="http://schemas.microsoft.com/office/powerpoint/2010/main" val="25200040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AC5E550C-096F-4A98-8E25-58C9D7F97FBC}"/>
              </a:ext>
            </a:extLst>
          </p:cNvPr>
          <p:cNvSpPr>
            <a:spLocks noGrp="1"/>
          </p:cNvSpPr>
          <p:nvPr>
            <p:ph type="sldNum" sz="quarter" idx="12"/>
          </p:nvPr>
        </p:nvSpPr>
        <p:spPr/>
        <p:txBody>
          <a:bodyPr/>
          <a:lstStyle/>
          <a:p>
            <a:fld id="{13EBA283-81CD-428D-9703-4AE41BDC50AA}" type="slidenum">
              <a:rPr lang="de-DE" smtClean="0"/>
              <a:pPr/>
              <a:t>27</a:t>
            </a:fld>
            <a:endParaRPr lang="de-DE" dirty="0"/>
          </a:p>
        </p:txBody>
      </p:sp>
      <p:sp>
        <p:nvSpPr>
          <p:cNvPr id="26" name="Datumsplatzhalter 25">
            <a:extLst>
              <a:ext uri="{FF2B5EF4-FFF2-40B4-BE49-F238E27FC236}">
                <a16:creationId xmlns:a16="http://schemas.microsoft.com/office/drawing/2014/main" id="{D479628E-9B8B-43D1-851F-067B464D22A3}"/>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525FA161-2C83-40E5-B951-176941843A0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52163" y="1916466"/>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23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der Ladung</a:t>
            </a:r>
          </a:p>
        </p:txBody>
      </p:sp>
      <p:sp>
        <p:nvSpPr>
          <p:cNvPr id="15" name="Foliennummernplatzhalter 14">
            <a:extLst>
              <a:ext uri="{FF2B5EF4-FFF2-40B4-BE49-F238E27FC236}">
                <a16:creationId xmlns:a16="http://schemas.microsoft.com/office/drawing/2014/main" id="{8D480622-FE09-44C0-B203-4DFD62318A15}"/>
              </a:ext>
            </a:extLst>
          </p:cNvPr>
          <p:cNvSpPr>
            <a:spLocks noGrp="1"/>
          </p:cNvSpPr>
          <p:nvPr>
            <p:ph type="sldNum" sz="quarter" idx="12"/>
          </p:nvPr>
        </p:nvSpPr>
        <p:spPr/>
        <p:txBody>
          <a:bodyPr/>
          <a:lstStyle/>
          <a:p>
            <a:fld id="{13EBA283-81CD-428D-9703-4AE41BDC50AA}" type="slidenum">
              <a:rPr lang="de-DE" smtClean="0"/>
              <a:pPr/>
              <a:t>28</a:t>
            </a:fld>
            <a:endParaRPr lang="de-DE" dirty="0"/>
          </a:p>
        </p:txBody>
      </p:sp>
      <p:sp>
        <p:nvSpPr>
          <p:cNvPr id="10" name="Datumsplatzhalter 9">
            <a:extLst>
              <a:ext uri="{FF2B5EF4-FFF2-40B4-BE49-F238E27FC236}">
                <a16:creationId xmlns:a16="http://schemas.microsoft.com/office/drawing/2014/main" id="{186F7DD7-617C-4F8E-8614-248CF862B097}"/>
              </a:ext>
            </a:extLst>
          </p:cNvPr>
          <p:cNvSpPr>
            <a:spLocks noGrp="1"/>
          </p:cNvSpPr>
          <p:nvPr>
            <p:ph type="dt" sz="half" idx="10"/>
          </p:nvPr>
        </p:nvSpPr>
        <p:spPr/>
        <p:txBody>
          <a:bodyPr/>
          <a:lstStyle/>
          <a:p>
            <a:pPr algn="l"/>
            <a:r>
              <a:rPr lang="de-DE"/>
              <a:t>14.05.2018</a:t>
            </a:r>
            <a:endParaRPr lang="de-DE" dirty="0"/>
          </a:p>
        </p:txBody>
      </p:sp>
      <p:sp>
        <p:nvSpPr>
          <p:cNvPr id="14" name="Fußzeilenplatzhalter 13">
            <a:extLst>
              <a:ext uri="{FF2B5EF4-FFF2-40B4-BE49-F238E27FC236}">
                <a16:creationId xmlns:a16="http://schemas.microsoft.com/office/drawing/2014/main" id="{B5678D35-4865-4E05-B871-E0681562C09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800" noProof="0" dirty="0"/>
              <a:t>Ladungszahl als charakteristische Teilcheneigenschaft</a:t>
            </a:r>
          </a:p>
          <a:p>
            <a:r>
              <a:rPr lang="de-DE" sz="2800" noProof="0" dirty="0"/>
              <a:t>Bekannt:</a:t>
            </a:r>
          </a:p>
          <a:p>
            <a:pPr lvl="1"/>
            <a:r>
              <a:rPr lang="de-DE" sz="2400" noProof="0" dirty="0"/>
              <a:t>Elektrische Ladung</a:t>
            </a:r>
            <a:br>
              <a:rPr lang="de-DE" sz="2400" noProof="0" dirty="0"/>
            </a:br>
            <a:br>
              <a:rPr lang="de-DE" sz="2400" noProof="0" dirty="0"/>
            </a:br>
            <a:br>
              <a:rPr lang="de-DE" sz="2400" noProof="0" dirty="0"/>
            </a:br>
            <a:br>
              <a:rPr lang="de-DE" sz="2400" noProof="0" dirty="0"/>
            </a:br>
            <a:br>
              <a:rPr lang="de-DE" sz="2400" noProof="0" dirty="0"/>
            </a:br>
            <a:br>
              <a:rPr lang="de-DE" sz="2400" noProof="0" dirty="0"/>
            </a:br>
            <a:endParaRPr lang="de-DE" sz="2400" noProof="0" dirty="0"/>
          </a:p>
          <a:p>
            <a:pPr marL="0" indent="0">
              <a:buNone/>
            </a:pPr>
            <a:endParaRPr lang="de-DE" noProof="0" dirty="0"/>
          </a:p>
          <a:p>
            <a:endParaRPr lang="de-DE" noProof="0" dirty="0"/>
          </a:p>
        </p:txBody>
      </p:sp>
      <mc:AlternateContent xmlns:mc="http://schemas.openxmlformats.org/markup-compatibility/2006" xmlns:a14="http://schemas.microsoft.com/office/drawing/2010/main">
        <mc:Choice Requires="a14">
          <p:sp>
            <p:nvSpPr>
              <p:cNvPr id="5" name="Textfeld 4"/>
              <p:cNvSpPr txBox="1"/>
              <p:nvPr/>
            </p:nvSpPr>
            <p:spPr>
              <a:xfrm>
                <a:off x="3275856" y="2867955"/>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13476"/>
                          </a:solidFill>
                          <a:latin typeface="Cambria Math"/>
                        </a:rPr>
                        <m:t>𝑄</m:t>
                      </m:r>
                      <m:r>
                        <a:rPr lang="de-DE" sz="3600" b="0" i="1" smtClean="0">
                          <a:solidFill>
                            <a:srgbClr val="013476"/>
                          </a:solidFill>
                          <a:latin typeface="Cambria Math"/>
                        </a:rPr>
                        <m:t>=</m:t>
                      </m:r>
                      <m:r>
                        <a:rPr lang="de-DE" sz="3600" b="0" i="1" smtClean="0">
                          <a:solidFill>
                            <a:srgbClr val="013476"/>
                          </a:solidFill>
                          <a:latin typeface="Cambria Math" panose="02040503050406030204" pitchFamily="18" charset="0"/>
                        </a:rPr>
                        <m:t>𝑍</m:t>
                      </m:r>
                      <m:r>
                        <a:rPr lang="de-DE" sz="3600" b="0" i="1" smtClean="0">
                          <a:solidFill>
                            <a:srgbClr val="013476"/>
                          </a:solidFill>
                          <a:latin typeface="Cambria Math"/>
                        </a:rPr>
                        <m:t> ∙ </m:t>
                      </m:r>
                      <m:r>
                        <a:rPr lang="de-DE" sz="3600" b="0" i="1" smtClean="0">
                          <a:solidFill>
                            <a:srgbClr val="013476"/>
                          </a:solidFill>
                          <a:latin typeface="Cambria Math"/>
                        </a:rPr>
                        <m:t>𝑒</m:t>
                      </m:r>
                    </m:oMath>
                  </m:oMathPara>
                </a14:m>
                <a:endParaRPr lang="de-DE" sz="3600" dirty="0">
                  <a:solidFill>
                    <a:srgbClr val="013476"/>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75856" y="2867955"/>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995936" y="4150821"/>
            <a:ext cx="1656184" cy="646331"/>
          </a:xfrm>
          <a:prstGeom prst="rect">
            <a:avLst/>
          </a:prstGeom>
          <a:noFill/>
        </p:spPr>
        <p:txBody>
          <a:bodyPr wrap="square" rtlCol="0">
            <a:spAutoFit/>
          </a:bodyPr>
          <a:lstStyle/>
          <a:p>
            <a:r>
              <a:rPr lang="de-DE">
                <a:solidFill>
                  <a:srgbClr val="013476"/>
                </a:solidFill>
                <a:latin typeface="Arial Narrow" panose="020B0606020202030204" pitchFamily="34" charset="0"/>
              </a:rPr>
              <a:t>Elektrische Ladungszahl</a:t>
            </a:r>
          </a:p>
        </p:txBody>
      </p:sp>
      <p:sp>
        <p:nvSpPr>
          <p:cNvPr id="7" name="Textfeld 6"/>
          <p:cNvSpPr txBox="1"/>
          <p:nvPr/>
        </p:nvSpPr>
        <p:spPr>
          <a:xfrm>
            <a:off x="5624004" y="4150821"/>
            <a:ext cx="1619354" cy="369332"/>
          </a:xfrm>
          <a:prstGeom prst="rect">
            <a:avLst/>
          </a:prstGeom>
          <a:noFill/>
        </p:spPr>
        <p:txBody>
          <a:bodyPr wrap="none" rtlCol="0">
            <a:spAutoFit/>
          </a:bodyPr>
          <a:lstStyle/>
          <a:p>
            <a:r>
              <a:rPr lang="de-DE">
                <a:solidFill>
                  <a:srgbClr val="013476"/>
                </a:solidFill>
                <a:latin typeface="Arial Narrow" panose="020B0606020202030204" pitchFamily="34" charset="0"/>
              </a:rPr>
              <a:t>Elementarladung</a:t>
            </a:r>
          </a:p>
        </p:txBody>
      </p:sp>
      <p:cxnSp>
        <p:nvCxnSpPr>
          <p:cNvPr id="11" name="Gerade Verbindung mit Pfeil 10"/>
          <p:cNvCxnSpPr/>
          <p:nvPr/>
        </p:nvCxnSpPr>
        <p:spPr>
          <a:xfrm flipV="1">
            <a:off x="4687900" y="3564314"/>
            <a:ext cx="360040" cy="53423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832140" y="3564513"/>
            <a:ext cx="288032" cy="553562"/>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657769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a16="http://schemas.microsoft.com/office/drawing/2014/main" id="{F457A851-2923-4BF1-ABD4-E193B1F6D6B4}"/>
              </a:ext>
            </a:extLst>
          </p:cNvPr>
          <p:cNvSpPr>
            <a:spLocks noGrp="1"/>
          </p:cNvSpPr>
          <p:nvPr>
            <p:ph type="sldNum" sz="quarter" idx="12"/>
          </p:nvPr>
        </p:nvSpPr>
        <p:spPr/>
        <p:txBody>
          <a:bodyPr/>
          <a:lstStyle/>
          <a:p>
            <a:fld id="{13EBA283-81CD-428D-9703-4AE41BDC50AA}" type="slidenum">
              <a:rPr lang="de-DE" smtClean="0"/>
              <a:pPr/>
              <a:t>29</a:t>
            </a:fld>
            <a:endParaRPr lang="de-DE" dirty="0"/>
          </a:p>
        </p:txBody>
      </p:sp>
      <p:sp>
        <p:nvSpPr>
          <p:cNvPr id="10" name="Datumsplatzhalter 9">
            <a:extLst>
              <a:ext uri="{FF2B5EF4-FFF2-40B4-BE49-F238E27FC236}">
                <a16:creationId xmlns:a16="http://schemas.microsoft.com/office/drawing/2014/main" id="{91AEBBD9-54FC-4A1E-90C6-DDB60BBD786F}"/>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B5F7E318-FC43-498F-9CDF-E9ABEDCFFD1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err="1">
                    <a:solidFill>
                      <a:srgbClr val="013476"/>
                    </a:solidFill>
                  </a:rPr>
                  <a:t>Coulombsches</a:t>
                </a:r>
                <a:r>
                  <a:rPr lang="de-DE" noProof="0" dirty="0">
                    <a:solidFill>
                      <a:srgbClr val="013476"/>
                    </a:solidFill>
                  </a:rPr>
                  <a:t> Gesetz: </a:t>
                </a:r>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𝐹</m:t>
                        </m:r>
                      </m:e>
                      <m:sub>
                        <m:r>
                          <a:rPr lang="de-DE" b="0" i="1" noProof="0" smtClean="0">
                            <a:solidFill>
                              <a:srgbClr val="013476"/>
                            </a:solidFill>
                            <a:latin typeface="Cambria Math"/>
                          </a:rPr>
                          <m:t>𝐶</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rPr>
                        </m:ctrlPr>
                      </m:fPr>
                      <m:num>
                        <m:sSup>
                          <m:sSupPr>
                            <m:ctrlPr>
                              <a:rPr lang="de-DE" b="0" i="1" noProof="0" smtClean="0">
                                <a:solidFill>
                                  <a:srgbClr val="013476"/>
                                </a:solidFill>
                                <a:latin typeface="Cambria Math" panose="02040503050406030204" pitchFamily="18" charset="0"/>
                              </a:rPr>
                            </m:ctrlPr>
                          </m:sSupPr>
                          <m:e>
                            <m:r>
                              <a:rPr lang="de-DE" b="0" i="1" noProof="0" smtClean="0">
                                <a:solidFill>
                                  <a:srgbClr val="013476"/>
                                </a:solidFill>
                                <a:latin typeface="Cambria Math"/>
                              </a:rPr>
                              <m:t>𝑒</m:t>
                            </m:r>
                          </m:e>
                          <m:sup>
                            <m:r>
                              <a:rPr lang="de-DE" b="0" i="1" noProof="0" smtClean="0">
                                <a:solidFill>
                                  <a:srgbClr val="013476"/>
                                </a:solidFill>
                                <a:latin typeface="Cambria Math"/>
                              </a:rPr>
                              <m:t>2</m:t>
                            </m:r>
                          </m:sup>
                        </m:sSup>
                      </m:num>
                      <m:den>
                        <m:r>
                          <a:rPr lang="de-DE" b="0" i="1" noProof="0" smtClean="0">
                            <a:solidFill>
                              <a:srgbClr val="013476"/>
                            </a:solidFill>
                            <a:latin typeface="Cambria Math"/>
                          </a:rPr>
                          <m:t>4 </m:t>
                        </m:r>
                        <m:r>
                          <m:rPr>
                            <m:sty m:val="p"/>
                          </m:rPr>
                          <a:rPr lang="de-DE" b="0" i="0" noProof="0" smtClean="0">
                            <a:solidFill>
                              <a:srgbClr val="013476"/>
                            </a:solidFill>
                            <a:latin typeface="Cambria Math"/>
                          </a:rPr>
                          <m:t>π</m:t>
                        </m:r>
                        <m:sSub>
                          <m:sSubPr>
                            <m:ctrlPr>
                              <a:rPr lang="de-DE" b="0" i="1" noProof="0" smtClean="0">
                                <a:solidFill>
                                  <a:srgbClr val="013476"/>
                                </a:solidFill>
                                <a:latin typeface="Cambria Math" panose="02040503050406030204" pitchFamily="18" charset="0"/>
                              </a:rPr>
                            </m:ctrlPr>
                          </m:sSubPr>
                          <m:e>
                            <m:r>
                              <a:rPr lang="de-DE" b="0" i="0" noProof="0" smtClean="0">
                                <a:solidFill>
                                  <a:srgbClr val="013476"/>
                                </a:solidFill>
                                <a:latin typeface="Cambria Math"/>
                              </a:rPr>
                              <m:t> </m:t>
                            </m:r>
                            <m:r>
                              <m:rPr>
                                <m:sty m:val="p"/>
                              </m:rPr>
                              <a:rPr lang="de-DE" b="0" i="0" noProof="0" smtClean="0">
                                <a:solidFill>
                                  <a:srgbClr val="013476"/>
                                </a:solidFill>
                                <a:latin typeface="Cambria Math"/>
                              </a:rPr>
                              <m:t>ϵ</m:t>
                            </m:r>
                          </m:e>
                          <m:sub>
                            <m:r>
                              <a:rPr lang="de-DE" b="0" i="0" noProof="0" smtClean="0">
                                <a:solidFill>
                                  <a:srgbClr val="013476"/>
                                </a:solidFill>
                                <a:latin typeface="Cambria Math"/>
                              </a:rPr>
                              <m:t>0</m:t>
                            </m:r>
                          </m:sub>
                        </m:sSub>
                      </m:den>
                    </m:f>
                    <m:f>
                      <m:fPr>
                        <m:ctrlPr>
                          <a:rPr lang="de-DE" b="0" i="1" noProof="0" smtClean="0">
                            <a:solidFill>
                              <a:srgbClr val="013476"/>
                            </a:solidFill>
                            <a:latin typeface="Cambria Math" panose="02040503050406030204" pitchFamily="18" charset="0"/>
                            <a:ea typeface="Cambria Math"/>
                          </a:rPr>
                        </m:ctrlPr>
                      </m:fPr>
                      <m:num>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1</m:t>
                            </m:r>
                          </m:sub>
                        </m:sSub>
                        <m:sSub>
                          <m:sSubPr>
                            <m:ctrlPr>
                              <a:rPr lang="de-DE" b="0" i="1" noProof="0" smtClean="0">
                                <a:solidFill>
                                  <a:srgbClr val="013476"/>
                                </a:solidFill>
                                <a:latin typeface="Cambria Math" panose="02040503050406030204" pitchFamily="18" charset="0"/>
                                <a:ea typeface="Cambria Math"/>
                              </a:rPr>
                            </m:ctrlPr>
                          </m:sSubPr>
                          <m:e>
                            <m:r>
                              <a:rPr lang="de-DE" b="0" i="1" noProof="0" smtClean="0">
                                <a:solidFill>
                                  <a:srgbClr val="013476"/>
                                </a:solidFill>
                                <a:latin typeface="Cambria Math" panose="02040503050406030204" pitchFamily="18" charset="0"/>
                                <a:ea typeface="Cambria Math"/>
                              </a:rPr>
                              <m:t>𝑍</m:t>
                            </m:r>
                          </m:e>
                          <m:sub>
                            <m:r>
                              <a:rPr lang="de-DE" b="0" i="1" noProof="0" smtClean="0">
                                <a:solidFill>
                                  <a:srgbClr val="013476"/>
                                </a:solidFill>
                                <a:latin typeface="Cambria Math"/>
                                <a:ea typeface="Cambria Math"/>
                              </a:rPr>
                              <m:t>2</m:t>
                            </m:r>
                          </m:sub>
                        </m:sSub>
                      </m:num>
                      <m:den>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𝑟</m:t>
                            </m:r>
                          </m:e>
                          <m:sup>
                            <m:r>
                              <a:rPr lang="de-DE" b="0" i="1" noProof="0" smtClean="0">
                                <a:solidFill>
                                  <a:srgbClr val="013476"/>
                                </a:solidFill>
                                <a:latin typeface="Cambria Math"/>
                                <a:ea typeface="Cambria Math"/>
                              </a:rPr>
                              <m:t>2</m:t>
                            </m:r>
                          </m:sup>
                        </m:sSup>
                      </m:den>
                    </m:f>
                  </m:oMath>
                </a14:m>
                <a:endParaRPr lang="de-DE" b="0" noProof="0" dirty="0">
                  <a:solidFill>
                    <a:srgbClr val="013476"/>
                  </a:solidFill>
                  <a:ea typeface="Cambria Math"/>
                </a:endParaRP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𝑒𝑚</m:t>
                        </m:r>
                      </m:sub>
                    </m:sSub>
                    <m:r>
                      <a:rPr lang="de-DE" sz="2400" b="0" i="1" noProof="0" smtClean="0">
                        <a:solidFill>
                          <a:srgbClr val="013476"/>
                        </a:solidFill>
                        <a:latin typeface="Cambria Math"/>
                      </a:rPr>
                      <m:t>=</m:t>
                    </m:r>
                    <m:f>
                      <m:fPr>
                        <m:ctrlPr>
                          <a:rPr lang="de-DE" sz="2400" b="0" i="1" noProof="0" smtClean="0">
                            <a:solidFill>
                              <a:srgbClr val="013476"/>
                            </a:solidFill>
                            <a:latin typeface="Cambria Math" panose="02040503050406030204" pitchFamily="18" charset="0"/>
                            <a:ea typeface="Cambria Math"/>
                          </a:rPr>
                        </m:ctrlPr>
                      </m:fPr>
                      <m:num>
                        <m:sSup>
                          <m:sSupPr>
                            <m:ctrlPr>
                              <a:rPr lang="de-DE" sz="2400" b="0" i="1" noProof="0" smtClean="0">
                                <a:solidFill>
                                  <a:srgbClr val="013476"/>
                                </a:solidFill>
                                <a:latin typeface="Cambria Math" panose="02040503050406030204" pitchFamily="18" charset="0"/>
                                <a:ea typeface="Cambria Math"/>
                              </a:rPr>
                            </m:ctrlPr>
                          </m:sSupPr>
                          <m:e>
                            <m:r>
                              <a:rPr lang="de-DE" sz="2400" b="0" i="1" noProof="0" smtClean="0">
                                <a:solidFill>
                                  <a:srgbClr val="013476"/>
                                </a:solidFill>
                                <a:latin typeface="Cambria Math"/>
                                <a:ea typeface="Cambria Math"/>
                              </a:rPr>
                              <m:t>𝑒</m:t>
                            </m:r>
                          </m:e>
                          <m:sup>
                            <m:r>
                              <a:rPr lang="de-DE" sz="2400" b="0" i="1" noProof="0" smtClean="0">
                                <a:solidFill>
                                  <a:srgbClr val="013476"/>
                                </a:solidFill>
                                <a:latin typeface="Cambria Math"/>
                                <a:ea typeface="Cambria Math"/>
                              </a:rPr>
                              <m:t>2</m:t>
                            </m:r>
                          </m:sup>
                        </m:sSup>
                      </m:num>
                      <m:den>
                        <m:r>
                          <a:rPr lang="de-DE" sz="2400" i="1" noProof="0">
                            <a:solidFill>
                              <a:srgbClr val="013476"/>
                            </a:solidFill>
                            <a:latin typeface="Cambria Math"/>
                          </a:rPr>
                          <m:t>4 </m:t>
                        </m:r>
                        <m:r>
                          <m:rPr>
                            <m:sty m:val="p"/>
                          </m:rPr>
                          <a:rPr lang="de-DE" sz="2400" i="0" noProof="0">
                            <a:solidFill>
                              <a:srgbClr val="013476"/>
                            </a:solidFill>
                            <a:latin typeface="Cambria Math"/>
                          </a:rPr>
                          <m:t>π</m:t>
                        </m:r>
                        <m:r>
                          <a:rPr lang="de-DE" sz="2400" b="0" i="0" noProof="0" smtClean="0">
                            <a:solidFill>
                              <a:srgbClr val="013476"/>
                            </a:solidFill>
                            <a:latin typeface="Cambria Math" panose="02040503050406030204" pitchFamily="18" charset="0"/>
                          </a:rPr>
                          <m:t> </m:t>
                        </m:r>
                        <m:sSub>
                          <m:sSubPr>
                            <m:ctrlPr>
                              <a:rPr lang="de-DE" sz="2400" b="0" i="1" noProof="0" smtClean="0">
                                <a:solidFill>
                                  <a:srgbClr val="013476"/>
                                </a:solidFill>
                                <a:latin typeface="Cambria Math" panose="02040503050406030204" pitchFamily="18" charset="0"/>
                                <a:ea typeface="Cambria Math"/>
                              </a:rPr>
                            </m:ctrlPr>
                          </m:sSubPr>
                          <m:e>
                            <m:r>
                              <m:rPr>
                                <m:sty m:val="p"/>
                              </m:rPr>
                              <a:rPr lang="de-DE" sz="2400" b="0" i="0" noProof="0" smtClean="0">
                                <a:solidFill>
                                  <a:srgbClr val="013476"/>
                                </a:solidFill>
                                <a:latin typeface="Cambria Math"/>
                                <a:ea typeface="Cambria Math"/>
                              </a:rPr>
                              <m:t>ϵ</m:t>
                            </m:r>
                          </m:e>
                          <m:sub>
                            <m:r>
                              <a:rPr lang="de-DE" sz="2400" b="0" i="0" noProof="0" smtClean="0">
                                <a:solidFill>
                                  <a:srgbClr val="013476"/>
                                </a:solidFill>
                                <a:latin typeface="Cambria Math"/>
                                <a:ea typeface="Cambria Math"/>
                              </a:rPr>
                              <m:t>0</m:t>
                            </m:r>
                          </m:sub>
                        </m:sSub>
                        <m:r>
                          <a:rPr lang="de-DE" sz="2400" b="0" i="0" noProof="0" smtClean="0">
                            <a:solidFill>
                              <a:srgbClr val="013476"/>
                            </a:solidFill>
                            <a:latin typeface="Cambria Math"/>
                            <a:ea typeface="Cambria Math"/>
                          </a:rPr>
                          <m:t> ℏ</m:t>
                        </m:r>
                        <m:r>
                          <a:rPr lang="de-DE" sz="2400" b="0" i="1" noProof="0" smtClean="0">
                            <a:solidFill>
                              <a:srgbClr val="013476"/>
                            </a:solidFill>
                            <a:latin typeface="Cambria Math"/>
                            <a:ea typeface="Cambria Math"/>
                          </a:rPr>
                          <m:t> </m:t>
                        </m:r>
                        <m:r>
                          <m:rPr>
                            <m:sty m:val="p"/>
                          </m:rPr>
                          <a:rPr lang="de-DE" sz="2400" b="0" i="0" noProof="0" smtClean="0">
                            <a:solidFill>
                              <a:srgbClr val="013476"/>
                            </a:solidFill>
                            <a:latin typeface="Cambria Math"/>
                            <a:ea typeface="Cambria Math"/>
                          </a:rPr>
                          <m:t>c</m:t>
                        </m:r>
                      </m:den>
                    </m:f>
                    <m:r>
                      <a:rPr lang="de-DE" sz="2400" b="0" i="1" noProof="0" smtClean="0">
                        <a:solidFill>
                          <a:srgbClr val="013476"/>
                        </a:solidFill>
                        <a:latin typeface="Cambria Math"/>
                        <a:ea typeface="Cambria Math"/>
                      </a:rPr>
                      <m:t>≈</m:t>
                    </m:r>
                    <m:f>
                      <m:fPr>
                        <m:ctrlPr>
                          <a:rPr lang="de-DE" sz="2400" b="0" i="1" noProof="0" smtClean="0">
                            <a:solidFill>
                              <a:srgbClr val="013476"/>
                            </a:solidFill>
                            <a:latin typeface="Cambria Math" panose="02040503050406030204" pitchFamily="18" charset="0"/>
                            <a:ea typeface="Cambria Math"/>
                          </a:rPr>
                        </m:ctrlPr>
                      </m:fPr>
                      <m:num>
                        <m:r>
                          <a:rPr lang="de-DE" sz="2400" b="0" i="1" noProof="0" smtClean="0">
                            <a:solidFill>
                              <a:srgbClr val="013476"/>
                            </a:solidFill>
                            <a:latin typeface="Cambria Math"/>
                            <a:ea typeface="Cambria Math"/>
                          </a:rPr>
                          <m:t>1</m:t>
                        </m:r>
                      </m:num>
                      <m:den>
                        <m:r>
                          <a:rPr lang="de-DE" sz="2400" b="0" i="1" noProof="0" smtClean="0">
                            <a:solidFill>
                              <a:srgbClr val="013476"/>
                            </a:solidFill>
                            <a:latin typeface="Cambria Math"/>
                            <a:ea typeface="Cambria Math"/>
                          </a:rPr>
                          <m:t>137</m:t>
                        </m:r>
                      </m:den>
                    </m:f>
                  </m:oMath>
                </a14:m>
                <a:r>
                  <a:rPr lang="de-DE" sz="2400" noProof="0" dirty="0">
                    <a:solidFill>
                      <a:srgbClr val="013476"/>
                    </a:solidFill>
                  </a:rPr>
                  <a:t> </a:t>
                </a:r>
                <a:br>
                  <a:rPr lang="de-DE" sz="2400" noProof="0" dirty="0">
                    <a:solidFill>
                      <a:srgbClr val="013476"/>
                    </a:solidFill>
                  </a:rPr>
                </a:br>
                <a:r>
                  <a:rPr lang="de-DE" sz="2400" noProof="0" dirty="0">
                    <a:solidFill>
                      <a:srgbClr val="013476"/>
                    </a:solidFill>
                  </a:rPr>
                  <a:t>Kopplungsparameter (Feinstrukturkonstante)</a:t>
                </a:r>
              </a:p>
              <a:p>
                <a:r>
                  <a:rPr lang="de-DE" b="1" u="sng" noProof="0" dirty="0">
                    <a:solidFill>
                      <a:srgbClr val="013476"/>
                    </a:solidFill>
                  </a:rPr>
                  <a:t>Einführung</a:t>
                </a:r>
                <a:r>
                  <a:rPr lang="de-DE" noProof="0" dirty="0">
                    <a:solidFill>
                      <a:srgbClr val="013476"/>
                    </a:solidFill>
                  </a:rPr>
                  <a:t> eines </a:t>
                </a:r>
                <a:r>
                  <a:rPr lang="de-DE" noProof="0" dirty="0">
                    <a:solidFill>
                      <a:srgbClr val="CDC301"/>
                    </a:solidFill>
                  </a:rPr>
                  <a:t>Kopplungsparameters </a:t>
                </a:r>
                <a14:m>
                  <m:oMath xmlns:m="http://schemas.openxmlformats.org/officeDocument/2006/math">
                    <m:r>
                      <a:rPr lang="de-DE" b="0" i="1" noProof="0" smtClean="0">
                        <a:solidFill>
                          <a:srgbClr val="CDC301"/>
                        </a:solidFill>
                        <a:latin typeface="Cambria Math"/>
                      </a:rPr>
                      <m:t>𝛼</m:t>
                    </m:r>
                  </m:oMath>
                </a14:m>
                <a:r>
                  <a:rPr lang="de-DE" noProof="0" dirty="0">
                    <a:solidFill>
                      <a:srgbClr val="FF0000"/>
                    </a:solidFill>
                  </a:rPr>
                  <a:t> </a:t>
                </a:r>
                <a:r>
                  <a:rPr lang="de-DE" noProof="0" dirty="0">
                    <a:solidFill>
                      <a:srgbClr val="013476"/>
                    </a:solidFill>
                  </a:rPr>
                  <a:t>auch für andere Wechselwirkungen</a:t>
                </a:r>
              </a:p>
              <a:p>
                <a:pPr lvl="1"/>
                <a14:m>
                  <m:oMath xmlns:m="http://schemas.openxmlformats.org/officeDocument/2006/math">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𝛼</m:t>
                        </m:r>
                      </m:e>
                      <m:sub>
                        <m:r>
                          <a:rPr lang="de-DE" sz="2400" b="0" i="1" noProof="0" smtClean="0">
                            <a:solidFill>
                              <a:srgbClr val="013476"/>
                            </a:solidFill>
                            <a:latin typeface="Cambria Math"/>
                          </a:rPr>
                          <m:t>𝑤</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𝑆</m:t>
                        </m:r>
                      </m:sub>
                    </m:sSub>
                    <m:r>
                      <a:rPr lang="de-DE" sz="2400" b="0" i="1" noProof="0" smtClean="0">
                        <a:solidFill>
                          <a:srgbClr val="013476"/>
                        </a:solidFill>
                        <a:latin typeface="Cambria Math"/>
                      </a:rPr>
                      <m:t>, </m:t>
                    </m:r>
                    <m:sSub>
                      <m:sSubPr>
                        <m:ctrlPr>
                          <a:rPr lang="de-DE" sz="2400" b="0" i="1" noProof="0" smtClean="0">
                            <a:solidFill>
                              <a:srgbClr val="013476"/>
                            </a:solidFill>
                            <a:latin typeface="Cambria Math" panose="02040503050406030204" pitchFamily="18" charset="0"/>
                          </a:rPr>
                        </m:ctrlPr>
                      </m:sSubPr>
                      <m:e>
                        <m:r>
                          <a:rPr lang="de-DE" sz="2400" b="0" i="1" noProof="0" smtClean="0">
                            <a:solidFill>
                              <a:srgbClr val="013476"/>
                            </a:solidFill>
                            <a:latin typeface="Cambria Math"/>
                          </a:rPr>
                          <m:t> </m:t>
                        </m:r>
                        <m:r>
                          <a:rPr lang="de-DE" sz="2400" b="0" i="1" noProof="0" smtClean="0">
                            <a:solidFill>
                              <a:srgbClr val="013476"/>
                            </a:solidFill>
                            <a:latin typeface="Cambria Math"/>
                          </a:rPr>
                          <m:t>𝛼</m:t>
                        </m:r>
                      </m:e>
                      <m:sub>
                        <m:r>
                          <a:rPr lang="de-DE" sz="2400" b="0" i="1" noProof="0" smtClean="0">
                            <a:solidFill>
                              <a:srgbClr val="013476"/>
                            </a:solidFill>
                            <a:latin typeface="Cambria Math"/>
                          </a:rPr>
                          <m:t>𝑔𝑟𝑎𝑣</m:t>
                        </m:r>
                      </m:sub>
                    </m:sSub>
                  </m:oMath>
                </a14:m>
                <a:endParaRPr lang="de-DE" b="0" noProof="0" dirty="0">
                  <a:solidFill>
                    <a:srgbClr val="013476"/>
                  </a:solidFill>
                </a:endParaRPr>
              </a:p>
              <a:p>
                <a:pPr marL="0" indent="0">
                  <a:buNone/>
                </a:pPr>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5800092" y="1784061"/>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800092" y="1784061"/>
                <a:ext cx="1720279" cy="609077"/>
              </a:xfrm>
              <a:prstGeom prst="rect">
                <a:avLst/>
              </a:prstGeom>
              <a:blipFill>
                <a:blip r:embed="rId4"/>
                <a:stretch>
                  <a:fillRect/>
                </a:stretch>
              </a:blipFill>
            </p:spPr>
            <p:txBody>
              <a:bodyPr/>
              <a:lstStyle/>
              <a:p>
                <a:r>
                  <a:rPr lang="de-DE">
                    <a:noFill/>
                  </a:rPr>
                  <a:t> </a:t>
                </a:r>
              </a:p>
            </p:txBody>
          </p:sp>
        </mc:Fallback>
      </mc:AlternateContent>
      <p:sp>
        <p:nvSpPr>
          <p:cNvPr id="3" name="Ellipse 2"/>
          <p:cNvSpPr/>
          <p:nvPr/>
        </p:nvSpPr>
        <p:spPr>
          <a:xfrm>
            <a:off x="6444208" y="1903435"/>
            <a:ext cx="468053" cy="489703"/>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CDC301"/>
              </a:solidFill>
            </a:endParaRPr>
          </a:p>
        </p:txBody>
      </p:sp>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829201" y="663276"/>
            <a:ext cx="8495327" cy="972000"/>
          </a:xfrm>
          <a:prstGeom prst="rect">
            <a:avLst/>
          </a:prstGeom>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endParaRPr lang="de-DE" sz="1600" dirty="0"/>
          </a:p>
        </p:txBody>
      </p:sp>
      <p:sp>
        <p:nvSpPr>
          <p:cNvPr id="6" name="Foliennummernplatzhalter 5">
            <a:extLst>
              <a:ext uri="{FF2B5EF4-FFF2-40B4-BE49-F238E27FC236}">
                <a16:creationId xmlns:a16="http://schemas.microsoft.com/office/drawing/2014/main" id="{63C368B6-DC39-4E8F-94D6-592A3E94DE90}"/>
              </a:ext>
            </a:extLst>
          </p:cNvPr>
          <p:cNvSpPr>
            <a:spLocks noGrp="1"/>
          </p:cNvSpPr>
          <p:nvPr>
            <p:ph type="sldNum" sz="quarter" idx="12"/>
          </p:nvPr>
        </p:nvSpPr>
        <p:spPr/>
        <p:txBody>
          <a:bodyPr/>
          <a:lstStyle/>
          <a:p>
            <a:fld id="{13EBA283-81CD-428D-9703-4AE41BDC50AA}" type="slidenum">
              <a:rPr lang="de-DE" smtClean="0"/>
              <a:pPr/>
              <a:t>3</a:t>
            </a:fld>
            <a:endParaRPr lang="de-DE" dirty="0"/>
          </a:p>
        </p:txBody>
      </p:sp>
      <p:sp>
        <p:nvSpPr>
          <p:cNvPr id="3" name="Datumsplatzhalter 2">
            <a:extLst>
              <a:ext uri="{FF2B5EF4-FFF2-40B4-BE49-F238E27FC236}">
                <a16:creationId xmlns:a16="http://schemas.microsoft.com/office/drawing/2014/main" id="{B5ACE665-9A41-4D8B-BE26-0D370A003F50}"/>
              </a:ext>
            </a:extLst>
          </p:cNvPr>
          <p:cNvSpPr>
            <a:spLocks noGrp="1"/>
          </p:cNvSpPr>
          <p:nvPr>
            <p:ph type="dt" sz="half" idx="10"/>
          </p:nvPr>
        </p:nvSpPr>
        <p:spPr/>
        <p:txBody>
          <a:bodyPr/>
          <a:lstStyle/>
          <a:p>
            <a:pPr algn="l"/>
            <a:r>
              <a:rPr lang="de-DE"/>
              <a:t>14.05.2018</a:t>
            </a:r>
            <a:endParaRPr lang="de-DE" dirty="0"/>
          </a:p>
        </p:txBody>
      </p:sp>
      <p:sp>
        <p:nvSpPr>
          <p:cNvPr id="5" name="Fußzeilenplatzhalter 4">
            <a:extLst>
              <a:ext uri="{FF2B5EF4-FFF2-40B4-BE49-F238E27FC236}">
                <a16:creationId xmlns:a16="http://schemas.microsoft.com/office/drawing/2014/main" id="{7DD12B2A-1737-4A97-951C-85CC4C059EE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1" name="Text Placeholder 10"/>
          <p:cNvSpPr>
            <a:spLocks noGrp="1"/>
          </p:cNvSpPr>
          <p:nvPr>
            <p:ph sz="quarter" idx="13"/>
          </p:nvPr>
        </p:nvSpPr>
        <p:spPr>
          <a:prstGeom prst="rect">
            <a:avLst/>
          </a:prstGeo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bald online</a:t>
            </a:r>
          </a:p>
          <a:p>
            <a:pPr lvl="1">
              <a:lnSpc>
                <a:spcPct val="100000"/>
              </a:lnSpc>
              <a:spcBef>
                <a:spcPts val="600"/>
              </a:spcBef>
            </a:pPr>
            <a:r>
              <a:rPr lang="de-DE" sz="1800" dirty="0">
                <a:solidFill>
                  <a:srgbClr val="013476"/>
                </a:solidFill>
                <a:sym typeface="Wingdings" panose="05000000000000000000" pitchFamily="2" charset="2"/>
              </a:rPr>
              <a:t>Werden hier teilweise eingesetzt</a:t>
            </a:r>
            <a:endParaRPr lang="de-DE" sz="1800" dirty="0">
              <a:solidFill>
                <a:srgbClr val="013476"/>
              </a:solidFill>
            </a:endParaRPr>
          </a:p>
        </p:txBody>
      </p:sp>
    </p:spTree>
    <p:extLst>
      <p:ext uri="{BB962C8B-B14F-4D97-AF65-F5344CB8AC3E}">
        <p14:creationId xmlns:p14="http://schemas.microsoft.com/office/powerpoint/2010/main" val="3851450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0" name="Foliennummernplatzhalter 9">
            <a:extLst>
              <a:ext uri="{FF2B5EF4-FFF2-40B4-BE49-F238E27FC236}">
                <a16:creationId xmlns:a16="http://schemas.microsoft.com/office/drawing/2014/main" id="{45A8ED0F-5B39-42E3-AB38-37DEAA0B8781}"/>
              </a:ext>
            </a:extLst>
          </p:cNvPr>
          <p:cNvSpPr>
            <a:spLocks noGrp="1"/>
          </p:cNvSpPr>
          <p:nvPr>
            <p:ph type="sldNum" sz="quarter" idx="12"/>
          </p:nvPr>
        </p:nvSpPr>
        <p:spPr/>
        <p:txBody>
          <a:bodyPr/>
          <a:lstStyle/>
          <a:p>
            <a:fld id="{13EBA283-81CD-428D-9703-4AE41BDC50AA}" type="slidenum">
              <a:rPr lang="de-DE" smtClean="0"/>
              <a:pPr/>
              <a:t>30</a:t>
            </a:fld>
            <a:endParaRPr lang="de-DE" dirty="0"/>
          </a:p>
        </p:txBody>
      </p:sp>
      <p:sp>
        <p:nvSpPr>
          <p:cNvPr id="5" name="Datumsplatzhalter 4">
            <a:extLst>
              <a:ext uri="{FF2B5EF4-FFF2-40B4-BE49-F238E27FC236}">
                <a16:creationId xmlns:a16="http://schemas.microsoft.com/office/drawing/2014/main" id="{616A868E-4735-47A6-9594-09AF5BD175CF}"/>
              </a:ext>
            </a:extLst>
          </p:cNvPr>
          <p:cNvSpPr>
            <a:spLocks noGrp="1"/>
          </p:cNvSpPr>
          <p:nvPr>
            <p:ph type="dt" sz="half" idx="10"/>
          </p:nvPr>
        </p:nvSpPr>
        <p:spPr/>
        <p:txBody>
          <a:bodyPr/>
          <a:lstStyle/>
          <a:p>
            <a:pPr algn="l"/>
            <a:r>
              <a:rPr lang="de-DE"/>
              <a:t>14.05.2018</a:t>
            </a:r>
            <a:endParaRPr lang="de-DE" dirty="0"/>
          </a:p>
        </p:txBody>
      </p:sp>
      <p:sp>
        <p:nvSpPr>
          <p:cNvPr id="6" name="Fußzeilenplatzhalter 5">
            <a:extLst>
              <a:ext uri="{FF2B5EF4-FFF2-40B4-BE49-F238E27FC236}">
                <a16:creationId xmlns:a16="http://schemas.microsoft.com/office/drawing/2014/main" id="{41EBA9FF-96BA-4483-AB90-3B1AA126AB2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tcPr>
                    </a:tc>
                    <a:extLst>
                      <a:ext uri="{0D108BD9-81ED-4DB2-BD59-A6C34878D82A}">
                        <a16:rowId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3032184942"/>
                  </p:ext>
                </p:extLst>
              </p:nvPr>
            </p:nvGraphicFramePr>
            <p:xfrm>
              <a:off x="2555776" y="3068960"/>
              <a:ext cx="3820025" cy="3125764"/>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50592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205" r="-290" b="-520482"/>
                          </a:stretch>
                        </a:blipFill>
                      </a:tcPr>
                    </a:tc>
                    <a:extLst>
                      <a:ext uri="{0D108BD9-81ED-4DB2-BD59-A6C34878D82A}">
                        <a16:rowId xmlns:a16="http://schemas.microsoft.com/office/drawing/2014/main" val="10000"/>
                      </a:ext>
                    </a:extLst>
                  </a:tr>
                  <a:tr h="701521">
                    <a:tc>
                      <a:txBody>
                        <a:bodyPr/>
                        <a:lstStyle/>
                        <a:p>
                          <a:pPr>
                            <a:lnSpc>
                              <a:spcPct val="115000"/>
                            </a:lnSpc>
                            <a:spcAft>
                              <a:spcPts val="0"/>
                            </a:spcAft>
                          </a:pPr>
                          <a:r>
                            <a:rPr lang="de-DE" sz="1400" dirty="0" err="1" smtClean="0">
                              <a:effectLst/>
                            </a:rPr>
                            <a:t>gravitativ</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72414" r="-290" b="-272414"/>
                          </a:stretch>
                        </a:blipFill>
                      </a:tcPr>
                    </a:tc>
                    <a:extLst>
                      <a:ext uri="{0D108BD9-81ED-4DB2-BD59-A6C34878D82A}">
                        <a16:rowId xmlns:a16="http://schemas.microsoft.com/office/drawing/2014/main" val="10001"/>
                      </a:ext>
                    </a:extLst>
                  </a:tr>
                  <a:tr h="63944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190476" r="-290" b="-200952"/>
                          </a:stretch>
                        </a:blipFill>
                      </a:tcPr>
                    </a:tc>
                    <a:extLst>
                      <a:ext uri="{0D108BD9-81ED-4DB2-BD59-A6C34878D82A}">
                        <a16:rowId xmlns:a16="http://schemas.microsoft.com/office/drawing/2014/main" val="10002"/>
                      </a:ext>
                    </a:extLst>
                  </a:tr>
                  <a:tr h="639440">
                    <a:tc>
                      <a:txBody>
                        <a:bodyPr/>
                        <a:lstStyle/>
                        <a:p>
                          <a:pPr>
                            <a:lnSpc>
                              <a:spcPct val="115000"/>
                            </a:lnSpc>
                            <a:spcAft>
                              <a:spcPts val="0"/>
                            </a:spcAft>
                          </a:pPr>
                          <a:r>
                            <a:rPr lang="de-DE" sz="1400">
                              <a:effectLst/>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290476" r="-290" b="-100952"/>
                          </a:stretch>
                        </a:blipFill>
                      </a:tcPr>
                    </a:tc>
                    <a:extLst>
                      <a:ext uri="{0D108BD9-81ED-4DB2-BD59-A6C34878D82A}">
                        <a16:rowId xmlns:a16="http://schemas.microsoft.com/office/drawing/2014/main" val="10003"/>
                      </a:ext>
                    </a:extLst>
                  </a:tr>
                  <a:tr h="63944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R w="12700" cap="flat" cmpd="sng" algn="ctr">
                          <a:solidFill>
                            <a:schemeClr val="tx1"/>
                          </a:solidFill>
                          <a:prstDash val="solid"/>
                          <a:round/>
                          <a:headEnd type="none" w="med" len="med"/>
                          <a:tailEnd type="none" w="med" len="med"/>
                        </a:lnR>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blipFill>
                          <a:blip r:embed="rId4"/>
                          <a:stretch>
                            <a:fillRect l="-82029" t="-390476" r="-290" b="-95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7779396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a:t>
            </a:r>
            <a:r>
              <a:rPr lang="de-DE" dirty="0"/>
              <a:t> auf andere Wechselwirkungen</a:t>
            </a:r>
            <a:endParaRPr lang="de-DE" noProof="0" dirty="0"/>
          </a:p>
        </p:txBody>
      </p:sp>
      <p:sp>
        <p:nvSpPr>
          <p:cNvPr id="12" name="Foliennummernplatzhalter 11">
            <a:extLst>
              <a:ext uri="{FF2B5EF4-FFF2-40B4-BE49-F238E27FC236}">
                <a16:creationId xmlns:a16="http://schemas.microsoft.com/office/drawing/2014/main" id="{E4212A2B-3F73-498E-AA81-09CE2BF5D044}"/>
              </a:ext>
            </a:extLst>
          </p:cNvPr>
          <p:cNvSpPr>
            <a:spLocks noGrp="1"/>
          </p:cNvSpPr>
          <p:nvPr>
            <p:ph type="sldNum" sz="quarter" idx="12"/>
          </p:nvPr>
        </p:nvSpPr>
        <p:spPr/>
        <p:txBody>
          <a:bodyPr/>
          <a:lstStyle/>
          <a:p>
            <a:fld id="{13EBA283-81CD-428D-9703-4AE41BDC50AA}" type="slidenum">
              <a:rPr lang="de-DE" smtClean="0"/>
              <a:pPr/>
              <a:t>31</a:t>
            </a:fld>
            <a:endParaRPr lang="de-DE" dirty="0"/>
          </a:p>
        </p:txBody>
      </p:sp>
      <p:sp>
        <p:nvSpPr>
          <p:cNvPr id="5" name="Datumsplatzhalter 4">
            <a:extLst>
              <a:ext uri="{FF2B5EF4-FFF2-40B4-BE49-F238E27FC236}">
                <a16:creationId xmlns:a16="http://schemas.microsoft.com/office/drawing/2014/main" id="{28FBD133-EEB0-4C6F-8260-61F13DBB9810}"/>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06026670-E1EC-4FF4-BED2-B926B9A1588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r>
                  <a:rPr lang="de-DE" sz="2000" b="1" u="sng" noProof="0" dirty="0"/>
                  <a:t>Einführung:</a:t>
                </a:r>
                <a:r>
                  <a:rPr lang="de-DE" sz="2000" noProof="0" dirty="0"/>
                  <a:t> Zu jeder Wechselwirkung existiert eine </a:t>
                </a:r>
                <a:r>
                  <a:rPr lang="de-DE" sz="2000" noProof="0" dirty="0">
                    <a:solidFill>
                      <a:srgbClr val="CDC301"/>
                    </a:solidFill>
                  </a:rPr>
                  <a:t>Ladung</a:t>
                </a:r>
              </a:p>
              <a:p>
                <a:pPr lvl="1"/>
                <a:r>
                  <a:rPr lang="de-DE" sz="1600" noProof="0" dirty="0"/>
                  <a:t>Ladungszahl als charakteristische Teilcheneigenschaft</a:t>
                </a:r>
              </a:p>
              <a:p>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8" name="Rechteck 7"/>
              <p:cNvSpPr/>
              <p:nvPr/>
            </p:nvSpPr>
            <p:spPr>
              <a:xfrm>
                <a:off x="4788024" y="1750642"/>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4788024" y="1750642"/>
                <a:ext cx="1720279" cy="609077"/>
              </a:xfrm>
              <a:prstGeom prst="rect">
                <a:avLst/>
              </a:prstGeom>
              <a:blipFill>
                <a:blip r:embed="rId4"/>
                <a:stretch>
                  <a:fillRect/>
                </a:stretch>
              </a:blipFill>
            </p:spPr>
            <p:txBody>
              <a:bodyPr/>
              <a:lstStyle/>
              <a:p>
                <a:r>
                  <a:rPr lang="de-DE">
                    <a:noFill/>
                  </a:rPr>
                  <a:t> </a:t>
                </a:r>
              </a:p>
            </p:txBody>
          </p:sp>
        </mc:Fallback>
      </mc:AlternateContent>
      <p:sp>
        <p:nvSpPr>
          <p:cNvPr id="10" name="Ellipse 9"/>
          <p:cNvSpPr/>
          <p:nvPr/>
        </p:nvSpPr>
        <p:spPr>
          <a:xfrm>
            <a:off x="5796135" y="1725033"/>
            <a:ext cx="712167" cy="370327"/>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146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13" name="Foliennummernplatzhalter 12">
            <a:extLst>
              <a:ext uri="{FF2B5EF4-FFF2-40B4-BE49-F238E27FC236}">
                <a16:creationId xmlns:a16="http://schemas.microsoft.com/office/drawing/2014/main" id="{57AC33FC-542D-4823-93FC-A8AF94F8A9E5}"/>
              </a:ext>
            </a:extLst>
          </p:cNvPr>
          <p:cNvSpPr>
            <a:spLocks noGrp="1"/>
          </p:cNvSpPr>
          <p:nvPr>
            <p:ph type="sldNum" sz="quarter" idx="12"/>
          </p:nvPr>
        </p:nvSpPr>
        <p:spPr/>
        <p:txBody>
          <a:bodyPr/>
          <a:lstStyle/>
          <a:p>
            <a:fld id="{13EBA283-81CD-428D-9703-4AE41BDC50AA}" type="slidenum">
              <a:rPr lang="de-DE" smtClean="0"/>
              <a:pPr/>
              <a:t>32</a:t>
            </a:fld>
            <a:endParaRPr lang="de-DE" dirty="0"/>
          </a:p>
        </p:txBody>
      </p:sp>
      <p:sp>
        <p:nvSpPr>
          <p:cNvPr id="6" name="Datumsplatzhalter 5">
            <a:extLst>
              <a:ext uri="{FF2B5EF4-FFF2-40B4-BE49-F238E27FC236}">
                <a16:creationId xmlns:a16="http://schemas.microsoft.com/office/drawing/2014/main" id="{82BB8407-C2AF-4E00-81EB-94E257BBC4CB}"/>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B3F2C46B-AECF-4B89-BCF1-E922E3F67ABD}"/>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b="1" u="sng" noProof="0" dirty="0"/>
              <a:t>Einführung:</a:t>
            </a:r>
            <a:r>
              <a:rPr lang="de-DE" sz="2000" noProof="0" dirty="0"/>
              <a:t> Zu jeder Wechselwirkung existiert eine Ladung</a:t>
            </a:r>
          </a:p>
          <a:p>
            <a:r>
              <a:rPr lang="de-DE" sz="2000" noProof="0" dirty="0"/>
              <a:t>Ladungszahlen bzw. -vektoren als charakteristische Teilcheneigenschaften</a:t>
            </a:r>
          </a:p>
          <a:p>
            <a:r>
              <a:rPr lang="de-DE" sz="2000" noProof="0" dirty="0"/>
              <a:t>Bekannt:</a:t>
            </a:r>
          </a:p>
          <a:p>
            <a:pPr lvl="1"/>
            <a:r>
              <a:rPr lang="de-DE" noProof="0" dirty="0"/>
              <a:t>Elektrische Ladung		elektrische Ladungszahl</a:t>
            </a:r>
          </a:p>
          <a:p>
            <a:r>
              <a:rPr lang="de-DE" sz="2000" noProof="0" dirty="0"/>
              <a:t>Neu:</a:t>
            </a:r>
          </a:p>
          <a:p>
            <a:pPr lvl="1"/>
            <a:r>
              <a:rPr lang="de-DE" noProof="0" dirty="0"/>
              <a:t>Schwache Ladung		schwache Ladungszahl</a:t>
            </a:r>
          </a:p>
          <a:p>
            <a:pPr lvl="1"/>
            <a:endParaRPr lang="de-DE" sz="1800" noProof="0" dirty="0"/>
          </a:p>
          <a:p>
            <a:pPr lvl="1"/>
            <a:r>
              <a:rPr lang="de-DE" noProof="0" dirty="0"/>
              <a:t>Starke (Farb-)Ladung		starker Farbladungsvektor</a:t>
            </a:r>
          </a:p>
          <a:p>
            <a:endParaRPr lang="de-DE" noProof="0" dirty="0"/>
          </a:p>
          <a:p>
            <a:r>
              <a:rPr lang="de-DE" sz="2000" noProof="0" dirty="0"/>
              <a:t>Produkt zweier Ladungen kann positiv oder negativ sein</a:t>
            </a:r>
          </a:p>
        </p:txBody>
      </p:sp>
      <mc:AlternateContent xmlns:mc="http://schemas.openxmlformats.org/markup-compatibility/2006" xmlns:a14="http://schemas.microsoft.com/office/drawing/2010/main">
        <mc:Choice Requires="a14">
          <p:sp>
            <p:nvSpPr>
              <p:cNvPr id="5" name="Textfeld 4"/>
              <p:cNvSpPr txBox="1"/>
              <p:nvPr/>
            </p:nvSpPr>
            <p:spPr>
              <a:xfrm>
                <a:off x="7499695" y="2844225"/>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DC301"/>
                          </a:solidFill>
                          <a:latin typeface="Cambria Math" panose="02040503050406030204" pitchFamily="18" charset="0"/>
                        </a:rPr>
                        <m:t>𝑍</m:t>
                      </m:r>
                    </m:oMath>
                  </m:oMathPara>
                </a14:m>
                <a:endParaRPr lang="de-DE" sz="3200" dirty="0">
                  <a:solidFill>
                    <a:srgbClr val="CDC30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499695" y="2844225"/>
                <a:ext cx="684584" cy="584775"/>
              </a:xfrm>
              <a:prstGeom prst="rect">
                <a:avLst/>
              </a:prstGeom>
              <a:blipFill>
                <a:blip r:embed="rId3"/>
                <a:stretch>
                  <a:fillRect/>
                </a:stretch>
              </a:blipFill>
            </p:spPr>
            <p:txBody>
              <a:bodyPr/>
              <a:lstStyle/>
              <a:p>
                <a:r>
                  <a:rPr lang="de-DE">
                    <a:noFill/>
                  </a:rPr>
                  <a:t> </a:t>
                </a:r>
              </a:p>
            </p:txBody>
          </p:sp>
        </mc:Fallback>
      </mc:AlternateContent>
      <p:sp>
        <p:nvSpPr>
          <p:cNvPr id="11" name="Textfeld 10"/>
          <p:cNvSpPr txBox="1"/>
          <p:nvPr/>
        </p:nvSpPr>
        <p:spPr>
          <a:xfrm>
            <a:off x="7665926" y="3564305"/>
            <a:ext cx="521804" cy="584775"/>
          </a:xfrm>
          <a:prstGeom prst="rect">
            <a:avLst/>
          </a:prstGeom>
          <a:noFill/>
        </p:spPr>
        <p:txBody>
          <a:bodyPr wrap="square" rtlCol="0">
            <a:spAutoFit/>
          </a:bodyPr>
          <a:lstStyle/>
          <a:p>
            <a:r>
              <a:rPr lang="de-DE" sz="3200" b="0" i="1" dirty="0">
                <a:solidFill>
                  <a:srgbClr val="CDC301"/>
                </a:solidFill>
              </a:rPr>
              <a:t>I</a:t>
            </a:r>
            <a:endParaRPr lang="de-DE" sz="3200" i="1" dirty="0">
              <a:solidFill>
                <a:srgbClr val="CDC301"/>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524393" y="4149282"/>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DC301"/>
                              </a:solidFill>
                              <a:latin typeface="Cambria Math" panose="02040503050406030204" pitchFamily="18" charset="0"/>
                            </a:rPr>
                          </m:ctrlPr>
                        </m:accPr>
                        <m:e>
                          <m:r>
                            <a:rPr lang="de-DE" sz="3200" b="0" i="1" smtClean="0">
                              <a:solidFill>
                                <a:srgbClr val="CDC301"/>
                              </a:solidFill>
                              <a:latin typeface="Cambria Math"/>
                            </a:rPr>
                            <m:t>𝐶</m:t>
                          </m:r>
                        </m:e>
                      </m:acc>
                    </m:oMath>
                  </m:oMathPara>
                </a14:m>
                <a:endParaRPr lang="de-DE" sz="3200" dirty="0">
                  <a:solidFill>
                    <a:srgbClr val="CDC301"/>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524393" y="4149282"/>
                <a:ext cx="504056" cy="647870"/>
              </a:xfrm>
              <a:prstGeom prst="rect">
                <a:avLst/>
              </a:prstGeom>
              <a:blipFill>
                <a:blip r:embed="rId4"/>
                <a:stretch>
                  <a:fillRect/>
                </a:stretch>
              </a:blipFill>
            </p:spPr>
            <p:txBody>
              <a:bodyPr/>
              <a:lstStyle/>
              <a:p>
                <a:r>
                  <a:rPr lang="de-DE">
                    <a:noFill/>
                  </a:rPr>
                  <a:t> </a:t>
                </a:r>
              </a:p>
            </p:txBody>
          </p:sp>
        </mc:Fallback>
      </mc:AlternateContent>
      <p:sp>
        <p:nvSpPr>
          <p:cNvPr id="16" name="Rechteck 15"/>
          <p:cNvSpPr/>
          <p:nvPr/>
        </p:nvSpPr>
        <p:spPr>
          <a:xfrm>
            <a:off x="4283968" y="2708920"/>
            <a:ext cx="4214292" cy="2316611"/>
          </a:xfrm>
          <a:prstGeom prst="rect">
            <a:avLst/>
          </a:prstGeom>
          <a:noFill/>
          <a:ln w="19050">
            <a:solidFill>
              <a:srgbClr val="CDC30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78555891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Und Gravitation?</a:t>
            </a:r>
          </a:p>
        </p:txBody>
      </p:sp>
      <p:sp>
        <p:nvSpPr>
          <p:cNvPr id="13" name="Foliennummernplatzhalter 12">
            <a:extLst>
              <a:ext uri="{FF2B5EF4-FFF2-40B4-BE49-F238E27FC236}">
                <a16:creationId xmlns:a16="http://schemas.microsoft.com/office/drawing/2014/main" id="{C81CFE2C-6A61-4F12-86A3-13D8FA0F08C2}"/>
              </a:ext>
            </a:extLst>
          </p:cNvPr>
          <p:cNvSpPr>
            <a:spLocks noGrp="1"/>
          </p:cNvSpPr>
          <p:nvPr>
            <p:ph type="sldNum" sz="quarter" idx="12"/>
          </p:nvPr>
        </p:nvSpPr>
        <p:spPr/>
        <p:txBody>
          <a:bodyPr/>
          <a:lstStyle/>
          <a:p>
            <a:fld id="{13EBA283-81CD-428D-9703-4AE41BDC50AA}" type="slidenum">
              <a:rPr lang="de-DE" smtClean="0"/>
              <a:pPr/>
              <a:t>33</a:t>
            </a:fld>
            <a:endParaRPr lang="de-DE" dirty="0"/>
          </a:p>
        </p:txBody>
      </p:sp>
      <p:sp>
        <p:nvSpPr>
          <p:cNvPr id="6" name="Datumsplatzhalter 5">
            <a:extLst>
              <a:ext uri="{FF2B5EF4-FFF2-40B4-BE49-F238E27FC236}">
                <a16:creationId xmlns:a16="http://schemas.microsoft.com/office/drawing/2014/main" id="{84506A78-410E-4008-89BC-15B5B6D6C6FF}"/>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FDC57BB8-525F-4FC1-8881-18D693C2E5E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0" noProof="0" dirty="0"/>
                  <a:t>Ladung und Kopplungsparameter der Gravitation </a:t>
                </a:r>
                <a:br>
                  <a:rPr lang="de-DE" b="0" noProof="0" dirty="0"/>
                </a:br>
                <a:r>
                  <a:rPr lang="de-DE" b="0" noProof="0" dirty="0"/>
                  <a:t>quantenfeldtheoretisch</a:t>
                </a:r>
                <a:r>
                  <a:rPr lang="de-DE" noProof="0" dirty="0"/>
                  <a:t> </a:t>
                </a:r>
                <a:r>
                  <a:rPr lang="de-DE" b="0" noProof="0" dirty="0"/>
                  <a:t>(noch) nicht definierbar </a:t>
                </a:r>
              </a:p>
              <a:p>
                <a:r>
                  <a:rPr lang="de-DE" noProof="0" dirty="0"/>
                  <a:t>Praktikabel: zwischen</a:t>
                </a:r>
                <a:r>
                  <a:rPr lang="de-DE" b="0" noProof="0" dirty="0"/>
                  <a:t> Teilchen 1 und Teilchen 2: </a:t>
                </a:r>
                <a:br>
                  <a:rPr lang="de-DE" sz="900" b="0" noProof="0" dirty="0"/>
                </a:br>
                <a:br>
                  <a:rPr lang="de-DE" sz="900" noProof="0" dirty="0"/>
                </a:br>
                <a14:m>
                  <m:oMath xmlns:m="http://schemas.openxmlformats.org/officeDocument/2006/math">
                    <m:sSubSup>
                      <m:sSubSupPr>
                        <m:ctrlPr>
                          <a:rPr lang="de-DE" sz="2000" b="0" i="1" noProof="0" smtClean="0">
                            <a:latin typeface="Cambria Math" panose="02040503050406030204" pitchFamily="18" charset="0"/>
                          </a:rPr>
                        </m:ctrlPr>
                      </m:sSubSupPr>
                      <m:e>
                        <m:r>
                          <a:rPr lang="de-DE" sz="2000" b="0" i="1" noProof="0" smtClean="0">
                            <a:latin typeface="Cambria Math"/>
                          </a:rPr>
                          <m:t>𝛼</m:t>
                        </m:r>
                      </m:e>
                      <m:sub>
                        <m:r>
                          <a:rPr lang="de-DE" sz="2000" b="0" i="1" noProof="0" smtClean="0">
                            <a:latin typeface="Cambria Math"/>
                          </a:rPr>
                          <m:t>𝑔𝑟𝑎𝑣</m:t>
                        </m:r>
                      </m:sub>
                      <m:sup>
                        <m:r>
                          <a:rPr lang="de-DE" sz="2000" b="0" i="1" noProof="0" smtClean="0">
                            <a:latin typeface="Cambria Math"/>
                          </a:rPr>
                          <m:t>1</m:t>
                        </m:r>
                        <m:r>
                          <a:rPr lang="de-DE" sz="2000" b="0" i="1" noProof="0" smtClean="0">
                            <a:latin typeface="Cambria Math" panose="02040503050406030204" pitchFamily="18" charset="0"/>
                          </a:rPr>
                          <m:t>,</m:t>
                        </m:r>
                        <m:r>
                          <a:rPr lang="de-DE" sz="2000" b="0" i="1" noProof="0" smtClean="0">
                            <a:latin typeface="Cambria Math"/>
                          </a:rPr>
                          <m:t>2</m:t>
                        </m:r>
                      </m:sup>
                    </m:sSubSup>
                    <m:r>
                      <a:rPr lang="de-DE" sz="2000" b="0" i="1" noProof="0" smtClean="0">
                        <a:latin typeface="Cambria Math"/>
                      </a:rPr>
                      <m:t>=</m:t>
                    </m:r>
                    <m:r>
                      <m:rPr>
                        <m:sty m:val="p"/>
                      </m:rPr>
                      <a:rPr lang="de-DE" sz="2000" b="0" i="0" noProof="0" smtClean="0">
                        <a:latin typeface="Cambria Math"/>
                      </a:rPr>
                      <m:t>G</m:t>
                    </m:r>
                    <m:r>
                      <a:rPr lang="de-DE" sz="2000" b="0" i="1" noProof="0" smtClean="0">
                        <a:latin typeface="Cambria Math" panose="02040503050406030204" pitchFamily="18" charset="0"/>
                      </a:rPr>
                      <m:t> </m:t>
                    </m:r>
                    <m:f>
                      <m:fPr>
                        <m:ctrlPr>
                          <a:rPr lang="de-DE" sz="2000" b="0" i="1" noProof="0" smtClean="0">
                            <a:latin typeface="Cambria Math" panose="02040503050406030204" pitchFamily="18" charset="0"/>
                            <a:ea typeface="Cambria Math"/>
                          </a:rPr>
                        </m:ctrlPr>
                      </m:fPr>
                      <m:num>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1</m:t>
                            </m:r>
                          </m:sub>
                        </m:sSub>
                        <m:sSub>
                          <m:sSubPr>
                            <m:ctrlPr>
                              <a:rPr lang="de-DE" sz="2000" b="0" i="1" noProof="0" smtClean="0">
                                <a:latin typeface="Cambria Math" panose="02040503050406030204" pitchFamily="18" charset="0"/>
                                <a:ea typeface="Cambria Math"/>
                              </a:rPr>
                            </m:ctrlPr>
                          </m:sSubPr>
                          <m:e>
                            <m:r>
                              <a:rPr lang="de-DE" sz="2000" b="0" i="1" noProof="0" smtClean="0">
                                <a:latin typeface="Cambria Math"/>
                                <a:ea typeface="Cambria Math"/>
                              </a:rPr>
                              <m:t>𝑚</m:t>
                            </m:r>
                          </m:e>
                          <m:sub>
                            <m:r>
                              <a:rPr lang="de-DE" sz="2000" b="0" i="1" noProof="0" smtClean="0">
                                <a:latin typeface="Cambria Math"/>
                                <a:ea typeface="Cambria Math"/>
                              </a:rPr>
                              <m:t>2</m:t>
                            </m:r>
                          </m:sub>
                        </m:sSub>
                      </m:num>
                      <m:den>
                        <m:r>
                          <a:rPr lang="de-DE" sz="2000" b="0" i="0" noProof="0" smtClean="0">
                            <a:latin typeface="Cambria Math"/>
                            <a:ea typeface="Cambria Math"/>
                          </a:rPr>
                          <m:t>ℏ </m:t>
                        </m:r>
                        <m:r>
                          <m:rPr>
                            <m:sty m:val="p"/>
                          </m:rPr>
                          <a:rPr lang="de-DE" sz="2000" b="0" i="0" noProof="0" smtClean="0">
                            <a:latin typeface="Cambria Math"/>
                            <a:ea typeface="Cambria Math"/>
                          </a:rPr>
                          <m:t>c</m:t>
                        </m:r>
                      </m:den>
                    </m:f>
                  </m:oMath>
                </a14:m>
                <a:endParaRPr lang="de-DE" noProof="0" dirty="0"/>
              </a:p>
              <a:p>
                <a:r>
                  <a:rPr lang="de-DE" noProof="0" dirty="0"/>
                  <a:t>Beispiel: </a:t>
                </a:r>
                <a14:m>
                  <m:oMath xmlns:m="http://schemas.openxmlformats.org/officeDocument/2006/math">
                    <m:sSub>
                      <m:sSubPr>
                        <m:ctrlPr>
                          <a:rPr lang="de-DE" b="0" i="1" noProof="0" smtClean="0">
                            <a:latin typeface="Cambria Math" panose="02040503050406030204" pitchFamily="18" charset="0"/>
                          </a:rPr>
                        </m:ctrlPr>
                      </m:sSubPr>
                      <m:e>
                        <m:r>
                          <a:rPr lang="de-DE" b="0" i="1" noProof="0" smtClean="0">
                            <a:latin typeface="Cambria Math"/>
                          </a:rPr>
                          <m:t>𝛼</m:t>
                        </m:r>
                      </m:e>
                      <m:sub>
                        <m:r>
                          <a:rPr lang="de-DE" b="0" i="1" noProof="0" smtClean="0">
                            <a:latin typeface="Cambria Math"/>
                          </a:rPr>
                          <m:t>𝑔𝑟𝑎𝑣</m:t>
                        </m:r>
                      </m:sub>
                    </m:sSub>
                  </m:oMath>
                </a14:m>
                <a:r>
                  <a:rPr lang="de-DE" noProof="0" dirty="0"/>
                  <a:t> zwischen Proton (p) und Elektron (e</a:t>
                </a:r>
                <a:r>
                  <a:rPr lang="de-DE" baseline="30000" noProof="0" dirty="0"/>
                  <a:t>-</a:t>
                </a:r>
                <a:r>
                  <a:rPr lang="de-DE" noProof="0" dirty="0"/>
                  <a:t>)</a:t>
                </a:r>
              </a:p>
              <a:p>
                <a:pPr lvl="1"/>
                <a14:m>
                  <m:oMath xmlns:m="http://schemas.openxmlformats.org/officeDocument/2006/math">
                    <m:sSubSup>
                      <m:sSubSupPr>
                        <m:ctrlPr>
                          <a:rPr lang="de-DE" i="1" noProof="0" smtClean="0">
                            <a:latin typeface="Cambria Math" panose="02040503050406030204" pitchFamily="18" charset="0"/>
                          </a:rPr>
                        </m:ctrlPr>
                      </m:sSubSupPr>
                      <m:e>
                        <m:r>
                          <a:rPr lang="de-DE" i="1" noProof="0">
                            <a:latin typeface="Cambria Math"/>
                          </a:rPr>
                          <m:t>𝛼</m:t>
                        </m:r>
                      </m:e>
                      <m:sub>
                        <m:r>
                          <m:rPr>
                            <m:sty m:val="p"/>
                          </m:rPr>
                          <a:rPr lang="de-DE" i="0" noProof="0">
                            <a:latin typeface="Cambria Math"/>
                          </a:rPr>
                          <m:t>grav</m:t>
                        </m:r>
                      </m:sub>
                      <m:sup>
                        <m:r>
                          <m:rPr>
                            <m:sty m:val="p"/>
                          </m:rPr>
                          <a:rPr lang="de-DE" b="0" i="0" noProof="0" smtClean="0">
                            <a:latin typeface="Cambria Math"/>
                          </a:rPr>
                          <m:t>p</m:t>
                        </m:r>
                        <m:r>
                          <a:rPr lang="de-DE" b="0" i="0" noProof="0" smtClean="0">
                            <a:latin typeface="Cambria Math" panose="02040503050406030204" pitchFamily="18" charset="0"/>
                          </a:rPr>
                          <m:t>,</m:t>
                        </m:r>
                        <m:r>
                          <m:rPr>
                            <m:sty m:val="p"/>
                          </m:rPr>
                          <a:rPr lang="de-DE" b="0" i="0" noProof="0" smtClean="0">
                            <a:latin typeface="Cambria Math"/>
                          </a:rPr>
                          <m:t>e</m:t>
                        </m:r>
                      </m:sup>
                    </m:sSubSup>
                    <m:r>
                      <a:rPr lang="de-DE" i="1" noProof="0">
                        <a:latin typeface="Cambria Math"/>
                      </a:rPr>
                      <m:t>=</m:t>
                    </m:r>
                    <m:r>
                      <m:rPr>
                        <m:sty m:val="p"/>
                      </m:rPr>
                      <a:rPr lang="de-DE" i="0" noProof="0">
                        <a:latin typeface="Cambria Math"/>
                      </a:rPr>
                      <m:t>G</m:t>
                    </m:r>
                    <m:r>
                      <a:rPr lang="de-DE" b="0" i="1" noProof="0" smtClean="0">
                        <a:latin typeface="Cambria Math" panose="02040503050406030204" pitchFamily="18" charset="0"/>
                      </a:rPr>
                      <m:t> </m:t>
                    </m:r>
                    <m:f>
                      <m:fPr>
                        <m:ctrlPr>
                          <a:rPr lang="de-DE" i="1" noProof="0">
                            <a:latin typeface="Cambria Math" panose="02040503050406030204" pitchFamily="18" charset="0"/>
                            <a:ea typeface="Cambria Math"/>
                          </a:rPr>
                        </m:ctrlPr>
                      </m:fPr>
                      <m:num>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p</m:t>
                            </m:r>
                          </m:sub>
                        </m:sSub>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e</m:t>
                            </m:r>
                          </m:sub>
                        </m:sSub>
                      </m:num>
                      <m:den>
                        <m:r>
                          <a:rPr lang="de-DE" i="1" noProof="0">
                            <a:latin typeface="Cambria Math"/>
                            <a:ea typeface="Cambria Math"/>
                          </a:rPr>
                          <m:t>ℏ </m:t>
                        </m:r>
                        <m:r>
                          <m:rPr>
                            <m:sty m:val="p"/>
                          </m:rPr>
                          <a:rPr lang="de-DE" i="0" noProof="0">
                            <a:latin typeface="Cambria Math"/>
                            <a:ea typeface="Cambria Math"/>
                          </a:rPr>
                          <m:t>c</m:t>
                        </m:r>
                      </m:den>
                    </m:f>
                    <m:r>
                      <a:rPr lang="de-DE" b="0" i="1" noProof="0" smtClean="0">
                        <a:latin typeface="Cambria Math"/>
                        <a:ea typeface="Cambria Math"/>
                      </a:rPr>
                      <m:t> ≈</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3∙</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41</m:t>
                            </m:r>
                          </m:sup>
                        </m:sSup>
                      </m:den>
                    </m:f>
                  </m:oMath>
                </a14:m>
                <a:endParaRPr lang="de-DE" b="0" noProof="0" dirty="0">
                  <a:ea typeface="Cambria Math"/>
                </a:endParaRPr>
              </a:p>
              <a:p>
                <a:pPr lvl="1"/>
                <a:r>
                  <a:rPr lang="de-DE" noProof="0" dirty="0">
                    <a:ea typeface="Cambria Math"/>
                  </a:rPr>
                  <a:t>Erinnerung elektromagnetisch: </a:t>
                </a:r>
                <a14:m>
                  <m:oMath xmlns:m="http://schemas.openxmlformats.org/officeDocument/2006/math">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r>
                      <a:rPr lang="de-DE" b="0" i="1" noProof="0" smtClean="0">
                        <a:latin typeface="Cambria Math"/>
                        <a:ea typeface="Cambria Math"/>
                      </a:rPr>
                      <m:t> </m:t>
                    </m:r>
                    <m:r>
                      <a:rPr lang="de-DE" i="1" noProof="0" smtClean="0">
                        <a:latin typeface="Cambria Math"/>
                        <a:ea typeface="Cambria Math"/>
                      </a:rPr>
                      <m:t>≈</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137</m:t>
                        </m:r>
                      </m:den>
                    </m:f>
                  </m:oMath>
                </a14:m>
                <a:endParaRPr lang="de-DE" b="0" noProof="0" dirty="0">
                  <a:ea typeface="Cambria Math"/>
                </a:endParaRPr>
              </a:p>
              <a:p>
                <a:pPr lvl="1"/>
                <a:r>
                  <a:rPr lang="de-DE" noProof="0" dirty="0">
                    <a:ea typeface="Cambria Math"/>
                  </a:rPr>
                  <a:t>Vergleich: </a:t>
                </a:r>
                <a14:m>
                  <m:oMath xmlns:m="http://schemas.openxmlformats.org/officeDocument/2006/math">
                    <m:f>
                      <m:fPr>
                        <m:ctrlPr>
                          <a:rPr lang="de-DE" b="0" i="1" noProof="0" smtClean="0">
                            <a:latin typeface="Cambria Math" panose="02040503050406030204" pitchFamily="18" charset="0"/>
                            <a:ea typeface="Cambria Math"/>
                          </a:rPr>
                        </m:ctrlPr>
                      </m:fPr>
                      <m:num>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num>
                      <m:den>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grav</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den>
                    </m:f>
                    <m:r>
                      <a:rPr lang="de-DE" b="0" i="1" noProof="0" smtClean="0">
                        <a:latin typeface="Cambria Math"/>
                        <a:ea typeface="Cambria Math"/>
                      </a:rPr>
                      <m:t>≈2∙</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39</m:t>
                        </m:r>
                      </m:sup>
                    </m:sSup>
                  </m:oMath>
                </a14:m>
                <a:endParaRPr lang="de-DE" noProof="0" dirty="0">
                  <a:ea typeface="Cambria Math"/>
                </a:endParaRPr>
              </a:p>
              <a:p>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sp>
        <p:nvSpPr>
          <p:cNvPr id="11" name="Ellipse 10">
            <a:extLst>
              <a:ext uri="{FF2B5EF4-FFF2-40B4-BE49-F238E27FC236}">
                <a16:creationId xmlns:a16="http://schemas.microsoft.com/office/drawing/2014/main" id="{E60F4820-F56A-412B-966F-7EFEB1755678}"/>
              </a:ext>
            </a:extLst>
          </p:cNvPr>
          <p:cNvSpPr/>
          <p:nvPr/>
        </p:nvSpPr>
        <p:spPr>
          <a:xfrm>
            <a:off x="7560292" y="5337212"/>
            <a:ext cx="72008" cy="72008"/>
          </a:xfrm>
          <a:prstGeom prst="ellipse">
            <a:avLst/>
          </a:prstGeom>
          <a:solidFill>
            <a:srgbClr val="CDC301"/>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A607CB42-A209-4C5D-975E-0A96022ECE32}"/>
              </a:ext>
            </a:extLst>
          </p:cNvPr>
          <p:cNvSpPr/>
          <p:nvPr/>
        </p:nvSpPr>
        <p:spPr>
          <a:xfrm>
            <a:off x="7236296" y="4941168"/>
            <a:ext cx="72008" cy="72008"/>
          </a:xfrm>
          <a:prstGeom prst="ellipse">
            <a:avLst/>
          </a:prstGeom>
          <a:solidFill>
            <a:srgbClr val="013476"/>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4E6422F7-C544-492A-AC1E-052FC58819CF}"/>
              </a:ext>
            </a:extLst>
          </p:cNvPr>
          <p:cNvSpPr/>
          <p:nvPr/>
        </p:nvSpPr>
        <p:spPr>
          <a:xfrm>
            <a:off x="7349274" y="4803539"/>
            <a:ext cx="425116" cy="46166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r>
              <a:rPr lang="de-DE" sz="2400" baseline="30000" dirty="0">
                <a:solidFill>
                  <a:srgbClr val="013476"/>
                </a:solidFill>
                <a:latin typeface="Arial" panose="020B0604020202020204" pitchFamily="34" charset="0"/>
                <a:cs typeface="Arial" panose="020B0604020202020204" pitchFamily="34" charset="0"/>
              </a:rPr>
              <a:t>-</a:t>
            </a:r>
            <a:endParaRPr lang="de-DE"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a16="http://schemas.microsoft.com/office/drawing/2014/main" id="{314E5839-AD5F-445E-85FD-E74202666B2C}"/>
              </a:ext>
            </a:extLst>
          </p:cNvPr>
          <p:cNvSpPr/>
          <p:nvPr/>
        </p:nvSpPr>
        <p:spPr>
          <a:xfrm>
            <a:off x="7596296" y="5309194"/>
            <a:ext cx="356188" cy="461665"/>
          </a:xfrm>
          <a:prstGeom prst="rect">
            <a:avLst/>
          </a:prstGeom>
        </p:spPr>
        <p:txBody>
          <a:bodyPr wrap="none">
            <a:spAutoFit/>
          </a:bodyPr>
          <a:lstStyle/>
          <a:p>
            <a:r>
              <a:rPr lang="de-DE" sz="2400">
                <a:solidFill>
                  <a:srgbClr val="CDC301"/>
                </a:solidFill>
                <a:latin typeface="Arial" panose="020B0604020202020204" pitchFamily="34" charset="0"/>
                <a:cs typeface="Arial" panose="020B0604020202020204" pitchFamily="34" charset="0"/>
              </a:rPr>
              <a:t>p</a:t>
            </a:r>
            <a:endParaRPr lang="de-DE">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32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p:bldP spid="1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Ladung der Gravitation?</a:t>
            </a:r>
          </a:p>
        </p:txBody>
      </p:sp>
      <p:sp>
        <p:nvSpPr>
          <p:cNvPr id="10" name="Foliennummernplatzhalter 9">
            <a:extLst>
              <a:ext uri="{FF2B5EF4-FFF2-40B4-BE49-F238E27FC236}">
                <a16:creationId xmlns:a16="http://schemas.microsoft.com/office/drawing/2014/main" id="{A56E8DFA-BAF7-418A-AECE-E66C99A9C58A}"/>
              </a:ext>
            </a:extLst>
          </p:cNvPr>
          <p:cNvSpPr>
            <a:spLocks noGrp="1"/>
          </p:cNvSpPr>
          <p:nvPr>
            <p:ph type="sldNum" sz="quarter" idx="12"/>
          </p:nvPr>
        </p:nvSpPr>
        <p:spPr/>
        <p:txBody>
          <a:bodyPr/>
          <a:lstStyle/>
          <a:p>
            <a:fld id="{13EBA283-81CD-428D-9703-4AE41BDC50AA}" type="slidenum">
              <a:rPr lang="de-DE" smtClean="0"/>
              <a:pPr/>
              <a:t>34</a:t>
            </a:fld>
            <a:endParaRPr lang="de-DE" dirty="0"/>
          </a:p>
        </p:txBody>
      </p:sp>
      <p:sp>
        <p:nvSpPr>
          <p:cNvPr id="5" name="Datumsplatzhalter 4">
            <a:extLst>
              <a:ext uri="{FF2B5EF4-FFF2-40B4-BE49-F238E27FC236}">
                <a16:creationId xmlns:a16="http://schemas.microsoft.com/office/drawing/2014/main" id="{4F0509FB-E0C9-40A0-9A5B-A5F1870ED84D}"/>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7B84F0F3-E6FA-498F-BA77-357D5A2EC70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pPr marL="0" indent="0">
              <a:buNone/>
            </a:pPr>
            <a:r>
              <a:rPr lang="de-DE" sz="2000" noProof="0" dirty="0">
                <a:ea typeface="Cambria Math"/>
              </a:rPr>
              <a:t>Warum kann die Masse </a:t>
            </a:r>
            <a:r>
              <a:rPr lang="de-DE" sz="2000" i="1" noProof="0" dirty="0">
                <a:ea typeface="Cambria Math"/>
              </a:rPr>
              <a:t>m</a:t>
            </a:r>
            <a:r>
              <a:rPr lang="de-DE" sz="2000" noProof="0" dirty="0">
                <a:ea typeface="Cambria Math"/>
              </a:rPr>
              <a:t> eines Teilchens </a:t>
            </a:r>
            <a:br>
              <a:rPr lang="de-DE" sz="2000" noProof="0" dirty="0">
                <a:ea typeface="Cambria Math"/>
              </a:rPr>
            </a:br>
            <a:r>
              <a:rPr lang="de-DE" sz="2000" noProof="0" dirty="0">
                <a:ea typeface="Cambria Math"/>
              </a:rPr>
              <a:t>nicht die Ladung der Gravitation sein?</a:t>
            </a:r>
          </a:p>
          <a:p>
            <a:pPr marL="0" indent="0">
              <a:buNone/>
            </a:pPr>
            <a:endParaRPr lang="de-DE" sz="2000" noProof="0" dirty="0">
              <a:solidFill>
                <a:srgbClr val="013476"/>
              </a:solidFill>
              <a:ea typeface="Cambria Math"/>
            </a:endParaRPr>
          </a:p>
          <a:p>
            <a:r>
              <a:rPr lang="de-DE" noProof="0" dirty="0">
                <a:solidFill>
                  <a:srgbClr val="013476"/>
                </a:solidFill>
                <a:ea typeface="Cambria Math"/>
              </a:rPr>
              <a:t>Schulniveau:</a:t>
            </a:r>
          </a:p>
          <a:p>
            <a:pPr lvl="1"/>
            <a:r>
              <a:rPr lang="de-DE" noProof="0" dirty="0">
                <a:solidFill>
                  <a:srgbClr val="013476"/>
                </a:solidFill>
                <a:ea typeface="Cambria Math"/>
              </a:rPr>
              <a:t>Masse ist keine Erhaltungsgröße</a:t>
            </a:r>
          </a:p>
          <a:p>
            <a:pPr lvl="1"/>
            <a:r>
              <a:rPr lang="de-DE" noProof="0" dirty="0">
                <a:solidFill>
                  <a:srgbClr val="013476"/>
                </a:solidFill>
                <a:ea typeface="Cambria Math"/>
              </a:rPr>
              <a:t>Produkt zweier Massen kann nicht negativ sein</a:t>
            </a:r>
          </a:p>
          <a:p>
            <a:r>
              <a:rPr lang="de-DE" noProof="0" dirty="0">
                <a:solidFill>
                  <a:srgbClr val="013476"/>
                </a:solidFill>
                <a:ea typeface="Cambria Math"/>
              </a:rPr>
              <a:t>Theorie:</a:t>
            </a:r>
          </a:p>
          <a:p>
            <a:pPr lvl="1"/>
            <a:r>
              <a:rPr lang="de-DE" noProof="0" dirty="0">
                <a:solidFill>
                  <a:srgbClr val="013476"/>
                </a:solidFill>
                <a:ea typeface="Cambria Math"/>
              </a:rPr>
              <a:t>Massen können keine Eichsymmetrie </a:t>
            </a:r>
            <a:r>
              <a:rPr lang="de-DE" b="1" noProof="0" dirty="0">
                <a:solidFill>
                  <a:srgbClr val="013476"/>
                </a:solidFill>
                <a:ea typeface="Cambria Math"/>
              </a:rPr>
              <a:t>in</a:t>
            </a:r>
            <a:r>
              <a:rPr lang="de-DE" noProof="0" dirty="0">
                <a:solidFill>
                  <a:srgbClr val="013476"/>
                </a:solidFill>
                <a:ea typeface="Cambria Math"/>
              </a:rPr>
              <a:t> Raum und Zeit erzeugen, denn Raum und Zeit selbst müssen „verdreht“ werden </a:t>
            </a:r>
          </a:p>
          <a:p>
            <a:pPr marL="0" indent="0">
              <a:buNone/>
            </a:pPr>
            <a:endParaRPr lang="de-DE" noProof="0" dirty="0"/>
          </a:p>
        </p:txBody>
      </p:sp>
    </p:spTree>
    <p:extLst>
      <p:ext uri="{BB962C8B-B14F-4D97-AF65-F5344CB8AC3E}">
        <p14:creationId xmlns:p14="http://schemas.microsoft.com/office/powerpoint/2010/main" val="34689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103570" cy="972000"/>
          </a:xfrm>
        </p:spPr>
        <p:txBody>
          <a:bodyPr/>
          <a:lstStyle/>
          <a:p>
            <a:r>
              <a:rPr lang="de-DE" dirty="0"/>
              <a:t>P</a:t>
            </a:r>
            <a:r>
              <a:rPr lang="de-DE" noProof="0" dirty="0" err="1"/>
              <a:t>otenzielle</a:t>
            </a:r>
            <a:r>
              <a:rPr lang="de-DE" noProof="0" dirty="0"/>
              <a:t> Energien bei sehr kleinen Abständen</a:t>
            </a:r>
          </a:p>
        </p:txBody>
      </p:sp>
      <p:sp>
        <p:nvSpPr>
          <p:cNvPr id="14" name="Foliennummernplatzhalter 13">
            <a:extLst>
              <a:ext uri="{FF2B5EF4-FFF2-40B4-BE49-F238E27FC236}">
                <a16:creationId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35</a:t>
            </a:fld>
            <a:endParaRPr lang="de-DE" dirty="0"/>
          </a:p>
        </p:txBody>
      </p:sp>
      <p:sp>
        <p:nvSpPr>
          <p:cNvPr id="11" name="Datumsplatzhalter 10">
            <a:extLst>
              <a:ext uri="{FF2B5EF4-FFF2-40B4-BE49-F238E27FC236}">
                <a16:creationId xmlns:a16="http://schemas.microsoft.com/office/drawing/2014/main" id="{AB348210-E10F-4DDE-9B34-D1512A237F52}"/>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ext uri="{D42A27DB-BD31-4B8C-83A1-F6EECF244321}">
                    <p14:modId xmlns:p14="http://schemas.microsoft.com/office/powerpoint/2010/main" val="2627587116"/>
                  </p:ext>
                </p:extLst>
              </p:nvPr>
            </p:nvGraphicFramePr>
            <p:xfrm>
              <a:off x="1698803" y="2420888"/>
              <a:ext cx="6177248" cy="2850551"/>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69697" r="-322" b="-309091"/>
                          </a:stretch>
                        </a:blipFill>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173196" r="-322" b="-215464"/>
                          </a:stretch>
                        </a:blipFill>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240909" r="-322" b="-90000"/>
                          </a:stretch>
                        </a:blipFill>
                      </a:tcPr>
                    </a:tc>
                    <a:extLst>
                      <a:ext uri="{0D108BD9-81ED-4DB2-BD59-A6C34878D82A}">
                        <a16:rowId xmlns:a16="http://schemas.microsoft.com/office/drawing/2014/main" val="10003"/>
                      </a:ext>
                    </a:extLst>
                  </a:tr>
                  <a:tr h="588518">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607" t="-386598" r="-322"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2723296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a16="http://schemas.microsoft.com/office/drawing/2014/main" id="{8BB05F20-141D-491F-9381-EC3D32D21AAA}"/>
              </a:ext>
            </a:extLst>
          </p:cNvPr>
          <p:cNvSpPr>
            <a:spLocks noGrp="1"/>
          </p:cNvSpPr>
          <p:nvPr>
            <p:ph type="sldNum" sz="quarter" idx="12"/>
          </p:nvPr>
        </p:nvSpPr>
        <p:spPr/>
        <p:txBody>
          <a:bodyPr/>
          <a:lstStyle/>
          <a:p>
            <a:fld id="{13EBA283-81CD-428D-9703-4AE41BDC50AA}" type="slidenum">
              <a:rPr lang="de-DE" smtClean="0"/>
              <a:pPr/>
              <a:t>36</a:t>
            </a:fld>
            <a:endParaRPr lang="de-DE" dirty="0"/>
          </a:p>
        </p:txBody>
      </p:sp>
      <p:sp>
        <p:nvSpPr>
          <p:cNvPr id="5" name="Datumsplatzhalter 4">
            <a:extLst>
              <a:ext uri="{FF2B5EF4-FFF2-40B4-BE49-F238E27FC236}">
                <a16:creationId xmlns:a16="http://schemas.microsoft.com/office/drawing/2014/main" id="{BFBEBF66-227C-4D39-A0A5-4C2BE9320874}"/>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D9EC66E4-EEF4-425C-A786-E640D135E0F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Ladungen sind charakteristische </a:t>
            </a:r>
            <a:r>
              <a:rPr lang="de-DE" b="1" noProof="0" dirty="0">
                <a:solidFill>
                  <a:srgbClr val="003477"/>
                </a:solidFill>
              </a:rPr>
              <a:t>Teilcheneigenschaften</a:t>
            </a:r>
          </a:p>
          <a:p>
            <a:r>
              <a:rPr lang="de-DE" noProof="0" dirty="0">
                <a:solidFill>
                  <a:srgbClr val="003477"/>
                </a:solidFill>
                <a:ea typeface="Cambria Math"/>
              </a:rPr>
              <a:t>Teilchen nehmen nur dann an einer bestimmten Wechselwirkung teil, wenn sie die Ladung der entsprechenden </a:t>
            </a:r>
            <a:r>
              <a:rPr lang="de-DE" b="1" noProof="0" dirty="0">
                <a:solidFill>
                  <a:srgbClr val="003477"/>
                </a:solidFill>
                <a:ea typeface="Cambria Math"/>
              </a:rPr>
              <a:t>Wechselwirkung</a:t>
            </a:r>
            <a:r>
              <a:rPr lang="de-DE" noProof="0" dirty="0">
                <a:solidFill>
                  <a:srgbClr val="003477"/>
                </a:solidFill>
                <a:ea typeface="Cambria Math"/>
              </a:rPr>
              <a:t> besitzen</a:t>
            </a:r>
            <a:br>
              <a:rPr lang="de-DE" noProof="0" dirty="0">
                <a:solidFill>
                  <a:srgbClr val="003477"/>
                </a:solidFill>
                <a:ea typeface="Cambria Math"/>
              </a:rPr>
            </a:br>
            <a:endParaRPr lang="de-DE" noProof="0" dirty="0">
              <a:solidFill>
                <a:srgbClr val="003477"/>
              </a:solidFill>
              <a:ea typeface="Cambria Math"/>
            </a:endParaRPr>
          </a:p>
          <a:p>
            <a:pPr marL="0" indent="0">
              <a:buNone/>
            </a:pPr>
            <a:r>
              <a:rPr lang="de-DE" noProof="0" dirty="0">
                <a:solidFill>
                  <a:srgbClr val="003477"/>
                </a:solidFill>
              </a:rPr>
              <a:t>Und:</a:t>
            </a:r>
          </a:p>
          <a:p>
            <a:r>
              <a:rPr lang="de-DE" noProof="0" dirty="0">
                <a:solidFill>
                  <a:srgbClr val="003477"/>
                </a:solidFill>
              </a:rPr>
              <a:t>Ladungen dienen als </a:t>
            </a:r>
            <a:r>
              <a:rPr lang="de-DE" b="1" dirty="0">
                <a:solidFill>
                  <a:srgbClr val="003477"/>
                </a:solidFill>
              </a:rPr>
              <a:t>Ordnungsprinzip</a:t>
            </a:r>
            <a:r>
              <a:rPr lang="de-DE" noProof="0" dirty="0">
                <a:solidFill>
                  <a:srgbClr val="003477"/>
                </a:solidFill>
              </a:rPr>
              <a:t> für Teilchen</a:t>
            </a:r>
          </a:p>
          <a:p>
            <a:r>
              <a:rPr lang="de-DE" noProof="0" dirty="0">
                <a:solidFill>
                  <a:srgbClr val="003477"/>
                </a:solidFill>
              </a:rPr>
              <a:t>Ladungen sind fundamentale </a:t>
            </a:r>
            <a:r>
              <a:rPr lang="de-DE" b="1" dirty="0">
                <a:solidFill>
                  <a:srgbClr val="003477"/>
                </a:solidFill>
              </a:rPr>
              <a:t>Erhaltungsgrößen</a:t>
            </a:r>
          </a:p>
          <a:p>
            <a:pPr lvl="1"/>
            <a:r>
              <a:rPr lang="de-DE" noProof="0" dirty="0">
                <a:solidFill>
                  <a:srgbClr val="003477"/>
                </a:solidFill>
                <a:sym typeface="Wingdings" panose="05000000000000000000" pitchFamily="2" charset="2"/>
              </a:rPr>
              <a:t>Grundlage der Symmetrien des Standardmodells</a:t>
            </a:r>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1715E32E-E29C-42B8-A442-B4CDCD168FA7}"/>
              </a:ext>
            </a:extLst>
          </p:cNvPr>
          <p:cNvSpPr>
            <a:spLocks noGrp="1"/>
          </p:cNvSpPr>
          <p:nvPr>
            <p:ph type="sldNum" sz="quarter" idx="12"/>
          </p:nvPr>
        </p:nvSpPr>
        <p:spPr/>
        <p:txBody>
          <a:bodyPr/>
          <a:lstStyle/>
          <a:p>
            <a:fld id="{13EBA283-81CD-428D-9703-4AE41BDC50AA}" type="slidenum">
              <a:rPr lang="de-DE" smtClean="0"/>
              <a:pPr/>
              <a:t>37</a:t>
            </a:fld>
            <a:endParaRPr lang="de-DE" dirty="0"/>
          </a:p>
        </p:txBody>
      </p:sp>
      <p:sp>
        <p:nvSpPr>
          <p:cNvPr id="26" name="Datumsplatzhalter 25">
            <a:extLst>
              <a:ext uri="{FF2B5EF4-FFF2-40B4-BE49-F238E27FC236}">
                <a16:creationId xmlns:a16="http://schemas.microsoft.com/office/drawing/2014/main" id="{5D3CDE90-D261-4EA0-8850-865CE4979DD2}"/>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58B8106A-F9D2-4BFD-A984-8377B0D2ECCF}"/>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60132" y="444296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262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24" name="Foliennummernplatzhalter 23">
            <a:extLst>
              <a:ext uri="{FF2B5EF4-FFF2-40B4-BE49-F238E27FC236}">
                <a16:creationId xmlns:a16="http://schemas.microsoft.com/office/drawing/2014/main" id="{AF59BBA0-2784-4695-A7CE-58677C3537CC}"/>
              </a:ext>
            </a:extLst>
          </p:cNvPr>
          <p:cNvSpPr>
            <a:spLocks noGrp="1"/>
          </p:cNvSpPr>
          <p:nvPr>
            <p:ph type="sldNum" sz="quarter" idx="12"/>
          </p:nvPr>
        </p:nvSpPr>
        <p:spPr/>
        <p:txBody>
          <a:bodyPr/>
          <a:lstStyle/>
          <a:p>
            <a:fld id="{13EBA283-81CD-428D-9703-4AE41BDC50AA}" type="slidenum">
              <a:rPr lang="de-DE" smtClean="0"/>
              <a:pPr/>
              <a:t>38</a:t>
            </a:fld>
            <a:endParaRPr lang="de-DE" dirty="0"/>
          </a:p>
        </p:txBody>
      </p:sp>
      <p:sp>
        <p:nvSpPr>
          <p:cNvPr id="22" name="Datumsplatzhalter 21">
            <a:extLst>
              <a:ext uri="{FF2B5EF4-FFF2-40B4-BE49-F238E27FC236}">
                <a16:creationId xmlns:a16="http://schemas.microsoft.com/office/drawing/2014/main" id="{02341BE4-D64D-4969-88D9-59D9D2FF48AF}"/>
              </a:ext>
            </a:extLst>
          </p:cNvPr>
          <p:cNvSpPr>
            <a:spLocks noGrp="1"/>
          </p:cNvSpPr>
          <p:nvPr>
            <p:ph type="dt" sz="half" idx="10"/>
          </p:nvPr>
        </p:nvSpPr>
        <p:spPr/>
        <p:txBody>
          <a:bodyPr/>
          <a:lstStyle/>
          <a:p>
            <a:pPr algn="l"/>
            <a:r>
              <a:rPr lang="de-DE"/>
              <a:t>14.05.2018</a:t>
            </a:r>
            <a:endParaRPr lang="de-DE" dirty="0"/>
          </a:p>
        </p:txBody>
      </p:sp>
      <p:sp>
        <p:nvSpPr>
          <p:cNvPr id="23" name="Fußzeilenplatzhalter 22">
            <a:extLst>
              <a:ext uri="{FF2B5EF4-FFF2-40B4-BE49-F238E27FC236}">
                <a16:creationId xmlns:a16="http://schemas.microsoft.com/office/drawing/2014/main" id="{42780BD4-5FB9-419E-B84E-8924FDD67E5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
        <p:nvSpPr>
          <p:cNvPr id="3" name="Rechteck 2"/>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Arial Narrow" panose="020B0606020202030204" pitchFamily="34" charset="0"/>
                <a:cs typeface="Arial" panose="020B0604020202020204" pitchFamily="34" charset="0"/>
              </a:rPr>
              <a:t>Warum erfahren wir nur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Gravitation und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Elektromagnetismus </a:t>
            </a:r>
            <a:br>
              <a:rPr lang="de-DE" sz="3600" dirty="0">
                <a:solidFill>
                  <a:srgbClr val="013476"/>
                </a:solidFill>
                <a:latin typeface="Arial Narrow" panose="020B0606020202030204" pitchFamily="34" charset="0"/>
                <a:cs typeface="Arial" panose="020B0604020202020204" pitchFamily="34" charset="0"/>
              </a:rPr>
            </a:br>
            <a:r>
              <a:rPr lang="de-DE" sz="3600" dirty="0">
                <a:solidFill>
                  <a:srgbClr val="013476"/>
                </a:solidFill>
                <a:latin typeface="Arial Narrow" panose="020B0606020202030204" pitchFamily="34" charset="0"/>
                <a:cs typeface="Arial" panose="020B0604020202020204" pitchFamily="34" charset="0"/>
              </a:rPr>
              <a:t>im Alltag?</a:t>
            </a:r>
          </a:p>
          <a:p>
            <a:pPr algn="ctr"/>
            <a:endParaRPr lang="de-DE" dirty="0"/>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30056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23" name="Foliennummernplatzhalter 22">
            <a:extLst>
              <a:ext uri="{FF2B5EF4-FFF2-40B4-BE49-F238E27FC236}">
                <a16:creationId xmlns:a16="http://schemas.microsoft.com/office/drawing/2014/main" id="{890E6D3C-C00F-4BFE-A4B7-A51A96ACE757}"/>
              </a:ext>
            </a:extLst>
          </p:cNvPr>
          <p:cNvSpPr>
            <a:spLocks noGrp="1"/>
          </p:cNvSpPr>
          <p:nvPr>
            <p:ph type="sldNum" sz="quarter" idx="12"/>
          </p:nvPr>
        </p:nvSpPr>
        <p:spPr/>
        <p:txBody>
          <a:bodyPr/>
          <a:lstStyle/>
          <a:p>
            <a:fld id="{13EBA283-81CD-428D-9703-4AE41BDC50AA}" type="slidenum">
              <a:rPr lang="de-DE" smtClean="0"/>
              <a:pPr/>
              <a:t>39</a:t>
            </a:fld>
            <a:endParaRPr lang="de-DE" dirty="0"/>
          </a:p>
        </p:txBody>
      </p:sp>
      <p:sp>
        <p:nvSpPr>
          <p:cNvPr id="21" name="Datumsplatzhalter 20">
            <a:extLst>
              <a:ext uri="{FF2B5EF4-FFF2-40B4-BE49-F238E27FC236}">
                <a16:creationId xmlns:a16="http://schemas.microsoft.com/office/drawing/2014/main" id="{0CB1194D-8E9A-4098-80E4-A24E95041B0E}"/>
              </a:ext>
            </a:extLst>
          </p:cNvPr>
          <p:cNvSpPr>
            <a:spLocks noGrp="1"/>
          </p:cNvSpPr>
          <p:nvPr>
            <p:ph type="dt" sz="half" idx="10"/>
          </p:nvPr>
        </p:nvSpPr>
        <p:spPr/>
        <p:txBody>
          <a:bodyPr/>
          <a:lstStyle/>
          <a:p>
            <a:pPr algn="l"/>
            <a:r>
              <a:rPr lang="de-DE"/>
              <a:t>14.05.2018</a:t>
            </a:r>
            <a:endParaRPr lang="de-DE" dirty="0"/>
          </a:p>
        </p:txBody>
      </p:sp>
      <p:sp>
        <p:nvSpPr>
          <p:cNvPr id="22" name="Fußzeilenplatzhalter 21">
            <a:extLst>
              <a:ext uri="{FF2B5EF4-FFF2-40B4-BE49-F238E27FC236}">
                <a16:creationId xmlns:a16="http://schemas.microsoft.com/office/drawing/2014/main" id="{A992AAC2-194E-4598-B5B5-FBB797586EDA}"/>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15" name="Rechteck 14"/>
          <p:cNvSpPr/>
          <p:nvPr/>
        </p:nvSpPr>
        <p:spPr>
          <a:xfrm>
            <a:off x="4947120" y="2132856"/>
            <a:ext cx="144016" cy="3712403"/>
          </a:xfrm>
          <a:prstGeom prst="rect">
            <a:avLst/>
          </a:prstGeom>
          <a:solidFill>
            <a:srgbClr val="CDC30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1128119" y="1708476"/>
            <a:ext cx="3999159"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a:solidFill>
                  <a:srgbClr val="002060"/>
                </a:solidFill>
                <a:latin typeface="Arial" panose="020B0604020202020204" pitchFamily="34" charset="0"/>
                <a:cs typeface="Arial" panose="020B0604020202020204" pitchFamily="34" charset="0"/>
              </a:rPr>
              <a:t>Grenze </a:t>
            </a:r>
            <a:r>
              <a:rPr lang="de-DE" sz="1400" dirty="0" err="1">
                <a:solidFill>
                  <a:srgbClr val="002060"/>
                </a:solidFill>
                <a:latin typeface="Arial" panose="020B0604020202020204" pitchFamily="34" charset="0"/>
                <a:cs typeface="Arial" panose="020B0604020202020204" pitchFamily="34" charset="0"/>
              </a:rPr>
              <a:t>exper</a:t>
            </a:r>
            <a:r>
              <a:rPr lang="de-DE" sz="1400" dirty="0">
                <a:solidFill>
                  <a:srgbClr val="002060"/>
                </a:solidFill>
                <a:latin typeface="Arial" panose="020B0604020202020204" pitchFamily="34" charset="0"/>
                <a:cs typeface="Arial" panose="020B0604020202020204" pitchFamily="34" charset="0"/>
              </a:rPr>
              <a:t>. Auflösung </a:t>
            </a:r>
            <a:endParaRPr lang="de-DE" sz="2400" dirty="0">
              <a:solidFill>
                <a:srgbClr val="002060"/>
              </a:solidFill>
              <a:latin typeface="Arial" panose="020B0604020202020204" pitchFamily="34" charset="0"/>
              <a:cs typeface="Arial" panose="020B0604020202020204" pitchFamily="34" charset="0"/>
            </a:endParaRPr>
          </a:p>
        </p:txBody>
      </p:sp>
      <p:sp>
        <p:nvSpPr>
          <p:cNvPr id="18" name="Textfeld 17"/>
          <p:cNvSpPr txBox="1"/>
          <p:nvPr/>
        </p:nvSpPr>
        <p:spPr>
          <a:xfrm>
            <a:off x="4139952" y="1774616"/>
            <a:ext cx="1745991" cy="286232"/>
          </a:xfrm>
          <a:prstGeom prst="rect">
            <a:avLst/>
          </a:prstGeom>
          <a:noFill/>
        </p:spPr>
        <p:txBody>
          <a:bodyPr wrap="none" rtlCol="0">
            <a:spAutoFit/>
          </a:bodyPr>
          <a:lstStyle/>
          <a:p>
            <a:pPr>
              <a:lnSpc>
                <a:spcPct val="90000"/>
              </a:lnSpc>
              <a:spcBef>
                <a:spcPts val="1000"/>
              </a:spcBef>
              <a:buClr>
                <a:srgbClr val="CCCC00"/>
              </a:buClr>
              <a:buSzPct val="90000"/>
            </a:pPr>
            <a:r>
              <a:rPr lang="de-DE" sz="1400" dirty="0">
                <a:solidFill>
                  <a:srgbClr val="CDC301"/>
                </a:solidFill>
                <a:latin typeface="Arial" panose="020B0604020202020204" pitchFamily="34" charset="0"/>
                <a:cs typeface="Arial" panose="020B0604020202020204" pitchFamily="34" charset="0"/>
              </a:rPr>
              <a:t>Protondurchmesser</a:t>
            </a:r>
            <a:endParaRPr lang="de-DE" sz="2400" dirty="0">
              <a:solidFill>
                <a:srgbClr val="CDC301"/>
              </a:solidFill>
              <a:latin typeface="Arial" panose="020B0604020202020204" pitchFamily="34" charset="0"/>
              <a:cs typeface="Arial" panose="020B0604020202020204" pitchFamily="34" charset="0"/>
            </a:endParaRPr>
          </a:p>
        </p:txBody>
      </p:sp>
      <p:sp>
        <p:nvSpPr>
          <p:cNvPr id="19" name="Textfeld 18"/>
          <p:cNvSpPr txBox="1"/>
          <p:nvPr/>
        </p:nvSpPr>
        <p:spPr>
          <a:xfrm>
            <a:off x="6768681" y="1700808"/>
            <a:ext cx="2468946"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*Wir sind ~1m weiter dort → </a:t>
            </a:r>
            <a:endParaRPr lang="de-DE" sz="2000">
              <a:solidFill>
                <a:srgbClr val="002060"/>
              </a:solidFill>
              <a:latin typeface="Arial" panose="020B0604020202020204" pitchFamily="34" charset="0"/>
              <a:cs typeface="Arial" panose="020B0604020202020204" pitchFamily="34" charset="0"/>
            </a:endParaRPr>
          </a:p>
        </p:txBody>
      </p:sp>
      <p:sp>
        <p:nvSpPr>
          <p:cNvPr id="20" name="Rechteck 19"/>
          <p:cNvSpPr/>
          <p:nvPr/>
        </p:nvSpPr>
        <p:spPr>
          <a:xfrm>
            <a:off x="2051720" y="2101197"/>
            <a:ext cx="470230" cy="3726054"/>
          </a:xfrm>
          <a:prstGeom prst="rect">
            <a:avLst/>
          </a:prstGeom>
          <a:solidFill>
            <a:srgbClr val="013476">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097" y="1868477"/>
            <a:ext cx="6581209" cy="4606846"/>
          </a:xfrm>
          <a:prstGeom prst="rect">
            <a:avLst/>
          </a:prstGeom>
        </p:spPr>
      </p:pic>
    </p:spTree>
    <p:extLst>
      <p:ext uri="{BB962C8B-B14F-4D97-AF65-F5344CB8AC3E}">
        <p14:creationId xmlns:p14="http://schemas.microsoft.com/office/powerpoint/2010/main" val="101413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latin typeface="Arial" panose="020B0604020202020204" pitchFamily="34" charset="0"/>
                <a:cs typeface="Arial" panose="020B0604020202020204" pitchFamily="34" charset="0"/>
              </a:rPr>
              <a:t>Elementarteilchenphysik im neuen Rahmenlehrplan in NRW</a:t>
            </a:r>
          </a:p>
        </p:txBody>
      </p:sp>
      <p:sp>
        <p:nvSpPr>
          <p:cNvPr id="3" name="Foliennummernplatzhalter 2"/>
          <p:cNvSpPr>
            <a:spLocks noGrp="1"/>
          </p:cNvSpPr>
          <p:nvPr>
            <p:ph type="sldNum" sz="quarter" idx="12"/>
          </p:nvPr>
        </p:nvSpPr>
        <p:spPr>
          <a:prstGeom prst="rect">
            <a:avLst/>
          </a:prstGeom>
        </p:spPr>
        <p:txBody>
          <a:bodyPr/>
          <a:lstStyle/>
          <a:p>
            <a:fld id="{13EBA283-81CD-428D-9703-4AE41BDC50AA}" type="slidenum">
              <a:rPr lang="de-DE" smtClean="0"/>
              <a:pPr/>
              <a:t>4</a:t>
            </a:fld>
            <a:endParaRPr lang="de-DE" dirty="0"/>
          </a:p>
        </p:txBody>
      </p:sp>
      <p:sp>
        <p:nvSpPr>
          <p:cNvPr id="4" name="Datumsplatzhalter 3"/>
          <p:cNvSpPr>
            <a:spLocks noGrp="1"/>
          </p:cNvSpPr>
          <p:nvPr>
            <p:ph type="dt" sz="half" idx="10"/>
          </p:nvPr>
        </p:nvSpPr>
        <p:spPr/>
        <p:txBody>
          <a:bodyPr/>
          <a:lstStyle/>
          <a:p>
            <a:r>
              <a:rPr lang="de-DE"/>
              <a:t>14.05.2018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6" name="Inhaltsplatzhalter 5"/>
          <p:cNvSpPr>
            <a:spLocks noGrp="1"/>
          </p:cNvSpPr>
          <p:nvPr>
            <p:ph sz="quarter" idx="13"/>
          </p:nvPr>
        </p:nvSpPr>
        <p:spPr/>
        <p:txBody>
          <a:bodyPr/>
          <a:lstStyle/>
          <a:p>
            <a:endParaRPr lang="de-DE"/>
          </a:p>
        </p:txBody>
      </p:sp>
      <p:pic>
        <p:nvPicPr>
          <p:cNvPr id="7" name="Picture 6" descr="LK Text - Elementarteilchenphysik NRW.png"/>
          <p:cNvPicPr>
            <a:picLocks noChangeAspect="1"/>
          </p:cNvPicPr>
          <p:nvPr/>
        </p:nvPicPr>
        <p:blipFill>
          <a:blip r:embed="rId2" cstate="print"/>
          <a:stretch>
            <a:fillRect/>
          </a:stretch>
        </p:blipFill>
        <p:spPr>
          <a:xfrm>
            <a:off x="1115616" y="2492896"/>
            <a:ext cx="7478169" cy="2238688"/>
          </a:xfrm>
          <a:prstGeom prst="rect">
            <a:avLst/>
          </a:prstGeom>
        </p:spPr>
      </p:pic>
      <p:sp>
        <p:nvSpPr>
          <p:cNvPr id="8" name="TextBox 7"/>
          <p:cNvSpPr txBox="1"/>
          <p:nvPr/>
        </p:nvSpPr>
        <p:spPr>
          <a:xfrm>
            <a:off x="1907704" y="4869160"/>
            <a:ext cx="7416824" cy="215444"/>
          </a:xfrm>
          <a:prstGeom prst="rect">
            <a:avLst/>
          </a:prstGeom>
          <a:noFill/>
        </p:spPr>
        <p:txBody>
          <a:bodyPr wrap="square" rtlCol="0">
            <a:spAutoFit/>
          </a:bodyPr>
          <a:lstStyle/>
          <a:p>
            <a:r>
              <a:rPr lang="de-DE" sz="800" dirty="0">
                <a:solidFill>
                  <a:schemeClr val="bg1">
                    <a:lumMod val="75000"/>
                  </a:schemeClr>
                </a:solidFill>
              </a:rPr>
              <a:t>Quelle: http://www.schulentwicklung.nrw.de/lehrplaene/upload/klp_SII/ph/KLP_GOSt_Physik.pdf, 15.02.2016</a:t>
            </a:r>
          </a:p>
        </p:txBody>
      </p:sp>
    </p:spTree>
    <p:extLst>
      <p:ext uri="{BB962C8B-B14F-4D97-AF65-F5344CB8AC3E}">
        <p14:creationId xmlns:p14="http://schemas.microsoft.com/office/powerpoint/2010/main" val="254003608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11" name="Foliennummernplatzhalter 10">
            <a:extLst>
              <a:ext uri="{FF2B5EF4-FFF2-40B4-BE49-F238E27FC236}">
                <a16:creationId xmlns:a16="http://schemas.microsoft.com/office/drawing/2014/main" id="{107CE3E6-70FA-4251-922E-BE749E7F46E0}"/>
              </a:ext>
            </a:extLst>
          </p:cNvPr>
          <p:cNvSpPr>
            <a:spLocks noGrp="1"/>
          </p:cNvSpPr>
          <p:nvPr>
            <p:ph type="sldNum" sz="quarter" idx="12"/>
          </p:nvPr>
        </p:nvSpPr>
        <p:spPr/>
        <p:txBody>
          <a:bodyPr/>
          <a:lstStyle/>
          <a:p>
            <a:fld id="{13EBA283-81CD-428D-9703-4AE41BDC50AA}" type="slidenum">
              <a:rPr lang="de-DE" smtClean="0"/>
              <a:pPr/>
              <a:t>40</a:t>
            </a:fld>
            <a:endParaRPr lang="de-DE" dirty="0"/>
          </a:p>
        </p:txBody>
      </p:sp>
      <p:sp>
        <p:nvSpPr>
          <p:cNvPr id="6" name="Datumsplatzhalter 5">
            <a:extLst>
              <a:ext uri="{FF2B5EF4-FFF2-40B4-BE49-F238E27FC236}">
                <a16:creationId xmlns:a16="http://schemas.microsoft.com/office/drawing/2014/main" id="{F3E7A8F8-532C-4D3D-B8CF-303B061CE7C6}"/>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2E3CD81F-F856-4E16-8C57-3B783A99208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noProof="0" dirty="0"/>
              <a:t>Alle Kraftgesetze beinhalten den Abstand </a:t>
            </a:r>
            <a:r>
              <a:rPr lang="de-DE" sz="2000" i="1" noProof="0" dirty="0"/>
              <a:t>r</a:t>
            </a:r>
            <a:r>
              <a:rPr lang="de-DE" sz="2000" noProof="0" dirty="0"/>
              <a:t> </a:t>
            </a:r>
          </a:p>
          <a:p>
            <a:pPr lvl="1"/>
            <a:r>
              <a:rPr lang="de-DE" sz="1600" noProof="0" dirty="0"/>
              <a:t>Bei kleinen Abständen </a:t>
            </a:r>
            <a:r>
              <a:rPr lang="de-DE" sz="1600" i="1" noProof="0" dirty="0"/>
              <a:t>F </a:t>
            </a:r>
            <a:r>
              <a:rPr lang="de-DE" sz="1600" noProof="0" dirty="0"/>
              <a:t>~ 1/</a:t>
            </a:r>
            <a:r>
              <a:rPr lang="de-DE" sz="1600" i="1" noProof="0" dirty="0"/>
              <a:t>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a:t>
            </a:r>
            <a:r>
              <a:rPr lang="de-DE" sz="1800" i="1" noProof="0" dirty="0"/>
              <a:t>F</a:t>
            </a:r>
            <a:r>
              <a:rPr lang="de-DE" sz="1800" noProof="0" dirty="0"/>
              <a:t>(</a:t>
            </a:r>
            <a:r>
              <a:rPr lang="de-DE" sz="1800" i="1" noProof="0" dirty="0"/>
              <a:t>r</a:t>
            </a:r>
            <a:r>
              <a:rPr lang="de-DE" sz="1800" noProof="0" dirty="0"/>
              <a:t>)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99761058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Stärke der Wechselwirkungen</a:t>
            </a:r>
            <a:endParaRPr lang="de-DE" noProof="0" dirty="0"/>
          </a:p>
        </p:txBody>
      </p:sp>
      <p:sp>
        <p:nvSpPr>
          <p:cNvPr id="10" name="Foliennummernplatzhalter 9">
            <a:extLst>
              <a:ext uri="{FF2B5EF4-FFF2-40B4-BE49-F238E27FC236}">
                <a16:creationId xmlns:a16="http://schemas.microsoft.com/office/drawing/2014/main" id="{5E970AF1-AD82-4669-99B3-F0DA1D12CB0D}"/>
              </a:ext>
            </a:extLst>
          </p:cNvPr>
          <p:cNvSpPr>
            <a:spLocks noGrp="1"/>
          </p:cNvSpPr>
          <p:nvPr>
            <p:ph type="sldNum" sz="quarter" idx="12"/>
          </p:nvPr>
        </p:nvSpPr>
        <p:spPr/>
        <p:txBody>
          <a:bodyPr/>
          <a:lstStyle/>
          <a:p>
            <a:fld id="{13EBA283-81CD-428D-9703-4AE41BDC50AA}" type="slidenum">
              <a:rPr lang="de-DE" smtClean="0"/>
              <a:pPr/>
              <a:t>41</a:t>
            </a:fld>
            <a:endParaRPr lang="de-DE" dirty="0"/>
          </a:p>
        </p:txBody>
      </p:sp>
      <p:sp>
        <p:nvSpPr>
          <p:cNvPr id="5" name="Datumsplatzhalter 4">
            <a:extLst>
              <a:ext uri="{FF2B5EF4-FFF2-40B4-BE49-F238E27FC236}">
                <a16:creationId xmlns:a16="http://schemas.microsoft.com/office/drawing/2014/main" id="{2062B894-A88F-4C58-AECB-D1B3C06AD3DF}"/>
              </a:ext>
            </a:extLst>
          </p:cNvPr>
          <p:cNvSpPr>
            <a:spLocks noGrp="1"/>
          </p:cNvSpPr>
          <p:nvPr>
            <p:ph type="dt" sz="half" idx="10"/>
          </p:nvPr>
        </p:nvSpPr>
        <p:spPr/>
        <p:txBody>
          <a:bodyPr/>
          <a:lstStyle/>
          <a:p>
            <a:pPr algn="l"/>
            <a:r>
              <a:rPr lang="de-DE"/>
              <a:t>14.05.2018</a:t>
            </a:r>
            <a:endParaRPr lang="de-DE" dirty="0"/>
          </a:p>
        </p:txBody>
      </p:sp>
      <p:sp>
        <p:nvSpPr>
          <p:cNvPr id="6" name="Fußzeilenplatzhalter 5">
            <a:extLst>
              <a:ext uri="{FF2B5EF4-FFF2-40B4-BE49-F238E27FC236}">
                <a16:creationId xmlns:a16="http://schemas.microsoft.com/office/drawing/2014/main" id="{0959E049-55AE-4D03-B66C-500CA37780C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600" dirty="0">
                              <a:effectLst/>
                            </a:rPr>
                            <a:t>Kopplungsparameter </a:t>
                          </a:r>
                          <a14:m>
                            <m:oMath xmlns:m="http://schemas.openxmlformats.org/officeDocument/2006/math">
                              <m:r>
                                <a:rPr lang="de-DE" sz="1600">
                                  <a:effectLst/>
                                  <a:latin typeface="Cambria Math" panose="02040503050406030204" pitchFamily="18" charset="0"/>
                                </a:rPr>
                                <m:t>𝛼</m:t>
                              </m:r>
                            </m:oMath>
                          </a14:m>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509101">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𝑔𝑟𝑎𝑣</m:t>
                                    </m:r>
                                  </m:sub>
                                </m:sSub>
                                <m:r>
                                  <a:rPr lang="de-DE" sz="1600">
                                    <a:effectLst/>
                                    <a:latin typeface="Cambria Math" panose="02040503050406030204" pitchFamily="18" charset="0"/>
                                  </a:rPr>
                                  <m:t>≈</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38</m:t>
                                        </m:r>
                                      </m:sup>
                                    </m:sSup>
                                  </m:den>
                                </m:f>
                                <m:r>
                                  <m:rPr>
                                    <m:nor/>
                                  </m:rPr>
                                  <a:rPr lang="de-DE" sz="1600">
                                    <a:effectLst/>
                                  </a:rPr>
                                  <m:t>, … ,</m:t>
                                </m:r>
                                <m:f>
                                  <m:fPr>
                                    <m:ctrlPr>
                                      <a:rPr lang="de-DE" sz="1600" i="1">
                                        <a:effectLst/>
                                        <a:latin typeface="Cambria Math" panose="02040503050406030204" pitchFamily="18" charset="0"/>
                                      </a:rPr>
                                    </m:ctrlPr>
                                  </m:fPr>
                                  <m:num>
                                    <m:r>
                                      <m:rPr>
                                        <m:nor/>
                                      </m:rPr>
                                      <a:rPr lang="de-DE" sz="1600">
                                        <a:effectLst/>
                                      </a:rPr>
                                      <m:t>1</m:t>
                                    </m:r>
                                  </m:num>
                                  <m:den>
                                    <m:sSup>
                                      <m:sSupPr>
                                        <m:ctrlPr>
                                          <a:rPr lang="de-DE" sz="1600" i="1">
                                            <a:effectLst/>
                                            <a:latin typeface="Cambria Math" panose="02040503050406030204" pitchFamily="18" charset="0"/>
                                          </a:rPr>
                                        </m:ctrlPr>
                                      </m:sSupPr>
                                      <m:e>
                                        <m:r>
                                          <m:rPr>
                                            <m:nor/>
                                          </m:rPr>
                                          <a:rPr lang="de-DE" sz="1600">
                                            <a:effectLst/>
                                          </a:rPr>
                                          <m:t>10</m:t>
                                        </m:r>
                                      </m:e>
                                      <m:sup>
                                        <m:r>
                                          <m:rPr>
                                            <m:nor/>
                                          </m:rPr>
                                          <a:rPr lang="de-DE" sz="1600">
                                            <a:effectLst/>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30872">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𝑒𝑚</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79075">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𝑠</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smtClean="0">
                                        <a:effectLst/>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30872">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effectLst/>
                                        <a:latin typeface="Cambria Math" panose="02040503050406030204" pitchFamily="18" charset="0"/>
                                      </a:rPr>
                                    </m:ctrlPr>
                                  </m:sSubPr>
                                  <m:e>
                                    <m:r>
                                      <a:rPr lang="de-DE" sz="1600">
                                        <a:effectLst/>
                                        <a:latin typeface="Cambria Math" panose="02040503050406030204" pitchFamily="18" charset="0"/>
                                      </a:rPr>
                                      <m:t>𝛼</m:t>
                                    </m:r>
                                  </m:e>
                                  <m:sub>
                                    <m:r>
                                      <a:rPr lang="de-DE" sz="1600">
                                        <a:effectLst/>
                                        <a:latin typeface="Cambria Math" panose="02040503050406030204" pitchFamily="18" charset="0"/>
                                      </a:rPr>
                                      <m:t>𝑤</m:t>
                                    </m:r>
                                  </m:sub>
                                </m:sSub>
                                <m:r>
                                  <a:rPr lang="de-DE" sz="1600">
                                    <a:effectLst/>
                                    <a:latin typeface="Cambria Math" panose="02040503050406030204" pitchFamily="18" charset="0"/>
                                  </a:rPr>
                                  <m:t>≈ </m:t>
                                </m:r>
                                <m:f>
                                  <m:fPr>
                                    <m:ctrlPr>
                                      <a:rPr lang="de-DE" sz="1600" i="1">
                                        <a:effectLst/>
                                        <a:latin typeface="Cambria Math" panose="02040503050406030204" pitchFamily="18" charset="0"/>
                                      </a:rPr>
                                    </m:ctrlPr>
                                  </m:fPr>
                                  <m:num>
                                    <m:r>
                                      <m:rPr>
                                        <m:nor/>
                                      </m:rPr>
                                      <a:rPr lang="de-DE" sz="1600">
                                        <a:effectLst/>
                                      </a:rPr>
                                      <m:t>1</m:t>
                                    </m:r>
                                  </m:num>
                                  <m:den>
                                    <m:r>
                                      <m:rPr>
                                        <m:nor/>
                                      </m:rPr>
                                      <a:rPr lang="de-DE" sz="1600">
                                        <a:effectLst/>
                                      </a:rPr>
                                      <m:t>30</m:t>
                                    </m:r>
                                  </m:den>
                                </m:f>
                              </m:oMath>
                            </m:oMathPara>
                          </a14:m>
                          <a:endParaRPr lang="de-DE" sz="1600" dirty="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751996386"/>
                  </p:ext>
                </p:extLst>
              </p:nvPr>
            </p:nvGraphicFramePr>
            <p:xfrm>
              <a:off x="2555776" y="3414088"/>
              <a:ext cx="3820025" cy="2631313"/>
            </p:xfrm>
            <a:graphic>
              <a:graphicData uri="http://schemas.openxmlformats.org/drawingml/2006/table">
                <a:tbl>
                  <a:tblPr firstRow="1" firstCol="1" bandRow="1">
                    <a:tableStyleId>{7E9639D4-E3E2-4D34-9284-5A2195B3D0D7}</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dirty="0">
                              <a:effectLst/>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429" r="-580" b="-520000"/>
                          </a:stretch>
                        </a:blipFill>
                      </a:tcPr>
                    </a:tc>
                    <a:extLst>
                      <a:ext uri="{0D108BD9-81ED-4DB2-BD59-A6C34878D82A}">
                        <a16:rowId xmlns:a16="http://schemas.microsoft.com/office/drawing/2014/main" val="10000"/>
                      </a:ext>
                    </a:extLst>
                  </a:tr>
                  <a:tr h="590550">
                    <a:tc>
                      <a:txBody>
                        <a:bodyPr/>
                        <a:lstStyle/>
                        <a:p>
                          <a:pPr>
                            <a:lnSpc>
                              <a:spcPct val="115000"/>
                            </a:lnSpc>
                            <a:spcAft>
                              <a:spcPts val="0"/>
                            </a:spcAft>
                          </a:pPr>
                          <a:r>
                            <a:rPr lang="de-DE" sz="1400" dirty="0">
                              <a:effectLst/>
                            </a:rPr>
                            <a:t>Gravitation</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73196" r="-580" b="-275258"/>
                          </a:stretch>
                        </a:blipFill>
                      </a:tcPr>
                    </a:tc>
                    <a:extLst>
                      <a:ext uri="{0D108BD9-81ED-4DB2-BD59-A6C34878D82A}">
                        <a16:rowId xmlns:a16="http://schemas.microsoft.com/office/drawing/2014/main" val="10001"/>
                      </a:ext>
                    </a:extLst>
                  </a:tr>
                  <a:tr h="538290">
                    <a:tc>
                      <a:txBody>
                        <a:bodyPr/>
                        <a:lstStyle/>
                        <a:p>
                          <a:pPr>
                            <a:lnSpc>
                              <a:spcPct val="115000"/>
                            </a:lnSpc>
                            <a:spcAft>
                              <a:spcPts val="0"/>
                            </a:spcAft>
                          </a:pPr>
                          <a:r>
                            <a:rPr lang="de-DE" sz="1400" dirty="0">
                              <a:effectLst/>
                            </a:rPr>
                            <a:t>elektromagnetisch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190909" r="-580" b="-203409"/>
                          </a:stretch>
                        </a:blipFill>
                      </a:tcPr>
                    </a:tc>
                    <a:extLst>
                      <a:ext uri="{0D108BD9-81ED-4DB2-BD59-A6C34878D82A}">
                        <a16:rowId xmlns:a16="http://schemas.microsoft.com/office/drawing/2014/main" val="10002"/>
                      </a:ext>
                    </a:extLst>
                  </a:tr>
                  <a:tr h="538290">
                    <a:tc>
                      <a:txBody>
                        <a:bodyPr/>
                        <a:lstStyle/>
                        <a:p>
                          <a:pPr>
                            <a:lnSpc>
                              <a:spcPct val="115000"/>
                            </a:lnSpc>
                            <a:spcAft>
                              <a:spcPts val="0"/>
                            </a:spcAft>
                          </a:pPr>
                          <a:r>
                            <a:rPr lang="de-DE" sz="1400" dirty="0">
                              <a:effectLst/>
                            </a:rPr>
                            <a:t>stark</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287640" r="-580" b="-101124"/>
                          </a:stretch>
                        </a:blipFill>
                      </a:tcPr>
                    </a:tc>
                    <a:extLst>
                      <a:ext uri="{0D108BD9-81ED-4DB2-BD59-A6C34878D82A}">
                        <a16:rowId xmlns:a16="http://schemas.microsoft.com/office/drawing/2014/main" val="10003"/>
                      </a:ext>
                    </a:extLst>
                  </a:tr>
                  <a:tr h="538290">
                    <a:tc>
                      <a:txBody>
                        <a:bodyPr/>
                        <a:lstStyle/>
                        <a:p>
                          <a:pPr>
                            <a:lnSpc>
                              <a:spcPct val="115000"/>
                            </a:lnSpc>
                            <a:spcAft>
                              <a:spcPts val="0"/>
                            </a:spcAft>
                          </a:pPr>
                          <a:r>
                            <a:rPr lang="de-DE" sz="1400" dirty="0">
                              <a:effectLst/>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82029" t="-392045" r="-580" b="-2273"/>
                          </a:stretch>
                        </a:blipFill>
                      </a:tcPr>
                    </a:tc>
                    <a:extLst>
                      <a:ext uri="{0D108BD9-81ED-4DB2-BD59-A6C34878D82A}">
                        <a16:rowId xmlns:a16="http://schemas.microsoft.com/office/drawing/2014/main" val="10004"/>
                      </a:ext>
                    </a:extLst>
                  </a:tr>
                </a:tbl>
              </a:graphicData>
            </a:graphic>
          </p:graphicFrame>
        </mc:Fallback>
      </mc:AlternateContent>
      <p:sp>
        <p:nvSpPr>
          <p:cNvPr id="14" name="Rechteck 13"/>
          <p:cNvSpPr/>
          <p:nvPr/>
        </p:nvSpPr>
        <p:spPr>
          <a:xfrm>
            <a:off x="899592" y="1710551"/>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dirty="0">
                <a:solidFill>
                  <a:srgbClr val="013476"/>
                </a:solidFill>
                <a:latin typeface="+mj-lt"/>
                <a:cs typeface="Arial" panose="020B0604020202020204" pitchFamily="34" charset="0"/>
              </a:rPr>
              <a:t>Warum erfahren wir nur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Gravitation und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Elektromagnetismus </a:t>
            </a:r>
            <a:br>
              <a:rPr lang="de-DE" sz="3600" dirty="0">
                <a:solidFill>
                  <a:srgbClr val="013476"/>
                </a:solidFill>
                <a:latin typeface="+mj-lt"/>
                <a:cs typeface="Arial" panose="020B0604020202020204" pitchFamily="34" charset="0"/>
              </a:rPr>
            </a:br>
            <a:r>
              <a:rPr lang="de-DE" sz="3600" dirty="0">
                <a:solidFill>
                  <a:srgbClr val="013476"/>
                </a:solidFill>
                <a:latin typeface="+mj-lt"/>
                <a:cs typeface="Arial" panose="020B0604020202020204" pitchFamily="34" charset="0"/>
              </a:rPr>
              <a:t>im Alltag?</a:t>
            </a:r>
          </a:p>
          <a:p>
            <a:pPr algn="ctr"/>
            <a:endParaRPr lang="de-DE" dirty="0"/>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63860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Geometrische Betrachtung</a:t>
            </a:r>
          </a:p>
        </p:txBody>
      </p:sp>
      <p:sp>
        <p:nvSpPr>
          <p:cNvPr id="10" name="Foliennummernplatzhalter 9">
            <a:extLst>
              <a:ext uri="{FF2B5EF4-FFF2-40B4-BE49-F238E27FC236}">
                <a16:creationId xmlns:a16="http://schemas.microsoft.com/office/drawing/2014/main" id="{E1E35FFF-A0E1-4451-A9DB-FFBEB12E1720}"/>
              </a:ext>
            </a:extLst>
          </p:cNvPr>
          <p:cNvSpPr>
            <a:spLocks noGrp="1"/>
          </p:cNvSpPr>
          <p:nvPr>
            <p:ph type="sldNum" sz="quarter" idx="12"/>
          </p:nvPr>
        </p:nvSpPr>
        <p:spPr/>
        <p:txBody>
          <a:bodyPr/>
          <a:lstStyle/>
          <a:p>
            <a:fld id="{13EBA283-81CD-428D-9703-4AE41BDC50AA}" type="slidenum">
              <a:rPr lang="de-DE" smtClean="0"/>
              <a:pPr/>
              <a:t>42</a:t>
            </a:fld>
            <a:endParaRPr lang="de-DE" dirty="0"/>
          </a:p>
        </p:txBody>
      </p:sp>
      <p:sp>
        <p:nvSpPr>
          <p:cNvPr id="6" name="Datumsplatzhalter 5">
            <a:extLst>
              <a:ext uri="{FF2B5EF4-FFF2-40B4-BE49-F238E27FC236}">
                <a16:creationId xmlns:a16="http://schemas.microsoft.com/office/drawing/2014/main" id="{6C52D668-2148-4A42-9987-30895CE36667}"/>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8E006DF7-6287-4DB5-A2B8-8B6A6F17F8FF}"/>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2000" noProof="0" dirty="0"/>
                  <a:t>Klassische Physik: Feldlinien, hier elektromagnetische WW</a:t>
                </a:r>
              </a:p>
              <a:p>
                <a:r>
                  <a:rPr lang="de-DE" sz="2000" b="1" noProof="0" dirty="0"/>
                  <a:t>Dichte</a:t>
                </a:r>
                <a:r>
                  <a:rPr lang="de-DE" sz="2000" noProof="0" dirty="0"/>
                  <a:t> der Feldlinien ist </a:t>
                </a:r>
                <a:r>
                  <a:rPr lang="de-DE" sz="2000" b="1" noProof="0" dirty="0"/>
                  <a:t>proportional</a:t>
                </a:r>
                <a:r>
                  <a:rPr lang="de-DE" sz="2000" noProof="0" dirty="0"/>
                  <a:t> zur </a:t>
                </a:r>
                <a:r>
                  <a:rPr lang="de-DE" sz="2000" b="1" noProof="0" dirty="0"/>
                  <a:t>Stärke</a:t>
                </a:r>
                <a:r>
                  <a:rPr lang="de-DE" sz="2000" noProof="0" dirty="0"/>
                  <a:t> der Kraft</a:t>
                </a:r>
              </a:p>
              <a:p>
                <a:pPr lvl="1"/>
                <a:r>
                  <a:rPr lang="de-DE" noProof="0" dirty="0"/>
                  <a:t>Idee Ladung im Zentrum </a:t>
                </a:r>
              </a:p>
              <a:p>
                <a:pPr lvl="1"/>
                <a:r>
                  <a:rPr lang="de-DE" noProof="0" dirty="0"/>
                  <a:t>Kugeloberfläche </a:t>
                </a:r>
                <a14:m>
                  <m:oMath xmlns:m="http://schemas.openxmlformats.org/officeDocument/2006/math">
                    <m:r>
                      <a:rPr lang="de-DE" i="1" noProof="0">
                        <a:solidFill>
                          <a:srgbClr val="002060"/>
                        </a:solidFill>
                        <a:latin typeface="Cambria Math"/>
                      </a:rPr>
                      <m:t>𝐴</m:t>
                    </m:r>
                    <m:r>
                      <a:rPr lang="de-DE" i="1" noProof="0">
                        <a:solidFill>
                          <a:srgbClr val="002060"/>
                        </a:solidFill>
                        <a:latin typeface="Cambria Math"/>
                      </a:rPr>
                      <m:t>=4</m:t>
                    </m:r>
                    <m:r>
                      <a:rPr lang="de-DE" i="1" noProof="0">
                        <a:solidFill>
                          <a:srgbClr val="002060"/>
                        </a:solidFill>
                        <a:latin typeface="Cambria Math"/>
                      </a:rPr>
                      <m:t>𝜋</m:t>
                    </m:r>
                    <m:sSup>
                      <m:sSupPr>
                        <m:ctrlPr>
                          <a:rPr lang="de-DE" i="1" noProof="0">
                            <a:solidFill>
                              <a:srgbClr val="002060"/>
                            </a:solidFill>
                            <a:latin typeface="Cambria Math" panose="02040503050406030204" pitchFamily="18" charset="0"/>
                          </a:rPr>
                        </m:ctrlPr>
                      </m:sSupPr>
                      <m:e>
                        <m:r>
                          <a:rPr lang="de-DE" i="1" noProof="0">
                            <a:solidFill>
                              <a:srgbClr val="002060"/>
                            </a:solidFill>
                            <a:latin typeface="Cambria Math"/>
                          </a:rPr>
                          <m:t>𝑟</m:t>
                        </m:r>
                      </m:e>
                      <m:sup>
                        <m:r>
                          <a:rPr lang="de-DE" i="1" noProof="0">
                            <a:solidFill>
                              <a:srgbClr val="002060"/>
                            </a:solidFill>
                            <a:latin typeface="Cambria Math"/>
                          </a:rPr>
                          <m:t>2</m:t>
                        </m:r>
                      </m:sup>
                    </m:sSup>
                  </m:oMath>
                </a14:m>
                <a:endParaRPr lang="de-DE" noProof="0" dirty="0">
                  <a:solidFill>
                    <a:srgbClr val="002060"/>
                  </a:solidFill>
                </a:endParaRPr>
              </a:p>
              <a:p>
                <a:pPr lvl="1"/>
                <a14:m>
                  <m:oMath xmlns:m="http://schemas.openxmlformats.org/officeDocument/2006/math">
                    <m:r>
                      <a:rPr lang="de-DE" i="1" noProof="0">
                        <a:solidFill>
                          <a:srgbClr val="002060"/>
                        </a:solidFill>
                        <a:latin typeface="Cambria Math"/>
                      </a:rPr>
                      <m:t>𝐹</m:t>
                    </m:r>
                    <m:r>
                      <a:rPr lang="de-DE" i="1" noProof="0">
                        <a:solidFill>
                          <a:srgbClr val="002060"/>
                        </a:solidFill>
                        <a:latin typeface="Cambria Math"/>
                      </a:rPr>
                      <m:t> ~ </m:t>
                    </m:r>
                    <m:f>
                      <m:fPr>
                        <m:ctrlPr>
                          <a:rPr lang="de-DE" i="1" noProof="0">
                            <a:solidFill>
                              <a:srgbClr val="002060"/>
                            </a:solidFill>
                            <a:latin typeface="Cambria Math" panose="02040503050406030204" pitchFamily="18" charset="0"/>
                          </a:rPr>
                        </m:ctrlPr>
                      </m:fPr>
                      <m:num>
                        <m:r>
                          <a:rPr lang="de-DE" i="1" noProof="0">
                            <a:solidFill>
                              <a:srgbClr val="002060"/>
                            </a:solidFill>
                            <a:latin typeface="Cambria Math"/>
                          </a:rPr>
                          <m:t>1</m:t>
                        </m:r>
                      </m:num>
                      <m:den>
                        <m:r>
                          <a:rPr lang="de-DE" i="1" noProof="0">
                            <a:solidFill>
                              <a:srgbClr val="002060"/>
                            </a:solidFill>
                            <a:latin typeface="Cambria Math"/>
                          </a:rPr>
                          <m:t>4 </m:t>
                        </m:r>
                        <m:r>
                          <m:rPr>
                            <m:sty m:val="p"/>
                          </m:rPr>
                          <a:rPr lang="de-DE" i="0" noProof="0">
                            <a:solidFill>
                              <a:srgbClr val="002060"/>
                            </a:solidFill>
                            <a:latin typeface="Cambria Math"/>
                            <a:ea typeface="Cambria Math"/>
                          </a:rPr>
                          <m:t>π</m:t>
                        </m:r>
                        <m:r>
                          <a:rPr lang="de-DE" i="1" noProof="0">
                            <a:solidFill>
                              <a:srgbClr val="002060"/>
                            </a:solidFill>
                            <a:latin typeface="Cambria Math"/>
                            <a:ea typeface="Cambria Math"/>
                          </a:rPr>
                          <m:t> </m:t>
                        </m:r>
                        <m:sSup>
                          <m:sSupPr>
                            <m:ctrlPr>
                              <a:rPr lang="de-DE" i="1" noProof="0">
                                <a:solidFill>
                                  <a:srgbClr val="002060"/>
                                </a:solidFill>
                                <a:latin typeface="Cambria Math" panose="02040503050406030204" pitchFamily="18" charset="0"/>
                                <a:ea typeface="Cambria Math"/>
                              </a:rPr>
                            </m:ctrlPr>
                          </m:sSupPr>
                          <m:e>
                            <m:r>
                              <a:rPr lang="de-DE" i="1" noProof="0">
                                <a:solidFill>
                                  <a:srgbClr val="002060"/>
                                </a:solidFill>
                                <a:latin typeface="Cambria Math"/>
                                <a:ea typeface="Cambria Math"/>
                              </a:rPr>
                              <m:t>𝑟</m:t>
                            </m:r>
                          </m:e>
                          <m:sup>
                            <m:r>
                              <a:rPr lang="de-DE" i="1" noProof="0">
                                <a:solidFill>
                                  <a:srgbClr val="002060"/>
                                </a:solidFill>
                                <a:latin typeface="Cambria Math"/>
                                <a:ea typeface="Cambria Math"/>
                              </a:rPr>
                              <m:t>2</m:t>
                            </m:r>
                          </m:sup>
                        </m:sSup>
                      </m:den>
                    </m:f>
                  </m:oMath>
                </a14:m>
                <a:endParaRPr lang="de-DE" noProof="0" dirty="0">
                  <a:solidFill>
                    <a:srgbClr val="002060"/>
                  </a:solidFill>
                </a:endParaRPr>
              </a:p>
              <a:p>
                <a:r>
                  <a:rPr lang="de-DE" sz="2000" noProof="0" dirty="0"/>
                  <a:t>Stimmt bei </a:t>
                </a:r>
              </a:p>
              <a:p>
                <a:pPr lvl="1"/>
                <a14:m>
                  <m:oMath xmlns:m="http://schemas.openxmlformats.org/officeDocument/2006/math">
                    <m:sSub>
                      <m:sSubPr>
                        <m:ctrlPr>
                          <a:rPr lang="de-DE" i="1" noProof="0">
                            <a:latin typeface="Cambria Math" panose="02040503050406030204" pitchFamily="18" charset="0"/>
                          </a:rPr>
                        </m:ctrlPr>
                      </m:sSubPr>
                      <m:e>
                        <m:r>
                          <a:rPr lang="de-DE" noProof="0">
                            <a:latin typeface="Cambria Math"/>
                          </a:rPr>
                          <m:t>𝐹</m:t>
                        </m:r>
                      </m:e>
                      <m:sub>
                        <m:r>
                          <m:rPr>
                            <m:sty m:val="p"/>
                          </m:rPr>
                          <a:rPr lang="de-DE" i="0" noProof="0">
                            <a:latin typeface="Cambria Math"/>
                          </a:rPr>
                          <m:t>C</m:t>
                        </m:r>
                      </m:sub>
                    </m:sSub>
                    <m:r>
                      <a:rPr lang="de-DE" noProof="0">
                        <a:latin typeface="Cambria Math"/>
                      </a:rPr>
                      <m:t>= </m:t>
                    </m:r>
                    <m:sSub>
                      <m:sSubPr>
                        <m:ctrlPr>
                          <a:rPr lang="de-DE" i="1" noProof="0">
                            <a:latin typeface="Cambria Math" panose="02040503050406030204" pitchFamily="18" charset="0"/>
                          </a:rPr>
                        </m:ctrlPr>
                      </m:sSubPr>
                      <m:e>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0" noProof="0" smtClean="0">
                            <a:latin typeface="Cambria Math" panose="02040503050406030204" pitchFamily="18" charset="0"/>
                          </a:rPr>
                          <m:t> </m:t>
                        </m:r>
                        <m:r>
                          <a:rPr lang="de-DE" noProof="0">
                            <a:latin typeface="Cambria Math"/>
                          </a:rPr>
                          <m:t>𝛼</m:t>
                        </m:r>
                      </m:e>
                      <m:sub>
                        <m:r>
                          <a:rPr lang="de-DE" noProof="0">
                            <a:latin typeface="Cambria Math"/>
                          </a:rPr>
                          <m:t>𝑒𝑚</m:t>
                        </m:r>
                      </m:sub>
                    </m:sSub>
                    <m:f>
                      <m:fPr>
                        <m:ctrlPr>
                          <a:rPr lang="de-DE" i="1" noProof="0">
                            <a:latin typeface="Cambria Math" panose="02040503050406030204" pitchFamily="18" charset="0"/>
                          </a:rPr>
                        </m:ctrlPr>
                      </m:fPr>
                      <m:num>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1</m:t>
                            </m:r>
                          </m:sub>
                        </m:sSub>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2</m:t>
                            </m:r>
                          </m:sub>
                        </m:sSub>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oMath>
                </a14:m>
                <a:endParaRPr lang="de-DE" noProof="0" dirty="0"/>
              </a:p>
              <a:p>
                <a:pPr marL="0" indent="0">
                  <a:buNone/>
                </a:pPr>
                <a:endParaRPr lang="de-DE" noProof="0" dirty="0">
                  <a:solidFill>
                    <a:srgbClr val="002060"/>
                  </a:solidFill>
                </a:endParaRPr>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t="-1387"/>
                </a:stretch>
              </a:blipFill>
            </p:spPr>
            <p:txBody>
              <a:bodyPr/>
              <a:lstStyle/>
              <a:p>
                <a:r>
                  <a:rPr lang="de-DE">
                    <a:noFill/>
                  </a:rPr>
                  <a:t> </a:t>
                </a:r>
              </a:p>
            </p:txBody>
          </p:sp>
        </mc:Fallback>
      </mc:AlternateContent>
      <p:grpSp>
        <p:nvGrpSpPr>
          <p:cNvPr id="51" name="Gruppieren 50">
            <a:extLst>
              <a:ext uri="{FF2B5EF4-FFF2-40B4-BE49-F238E27FC236}">
                <a16:creationId xmlns:a16="http://schemas.microsoft.com/office/drawing/2014/main" id="{12995592-C242-4272-9AF9-B14C967B9A03}"/>
              </a:ext>
            </a:extLst>
          </p:cNvPr>
          <p:cNvGrpSpPr/>
          <p:nvPr/>
        </p:nvGrpSpPr>
        <p:grpSpPr>
          <a:xfrm>
            <a:off x="5787016" y="3181810"/>
            <a:ext cx="2880320" cy="2854335"/>
            <a:chOff x="2699792" y="3140968"/>
            <a:chExt cx="2880320" cy="2854335"/>
          </a:xfrm>
        </p:grpSpPr>
        <p:sp>
          <p:nvSpPr>
            <p:cNvPr id="3" name="Ellipse 2">
              <a:extLst>
                <a:ext uri="{FF2B5EF4-FFF2-40B4-BE49-F238E27FC236}">
                  <a16:creationId xmlns:a16="http://schemas.microsoft.com/office/drawing/2014/main" id="{546DEC33-C722-42E5-B9D8-DF47F3EFF733}"/>
                </a:ext>
              </a:extLst>
            </p:cNvPr>
            <p:cNvSpPr>
              <a:spLocks noChangeAspect="1"/>
            </p:cNvSpPr>
            <p:nvPr/>
          </p:nvSpPr>
          <p:spPr>
            <a:xfrm>
              <a:off x="2843808" y="3298616"/>
              <a:ext cx="2520280" cy="252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EA1DB762-7556-43D0-86E9-76A276602DC4}"/>
                </a:ext>
              </a:extLst>
            </p:cNvPr>
            <p:cNvCxnSpPr>
              <a:cxnSpLocks/>
            </p:cNvCxnSpPr>
            <p:nvPr/>
          </p:nvCxnSpPr>
          <p:spPr>
            <a:xfrm flipV="1">
              <a:off x="2699792" y="4558617"/>
              <a:ext cx="2880320" cy="0"/>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4A70139-9552-4B3F-898A-41DEDDEE6393}"/>
                </a:ext>
              </a:extLst>
            </p:cNvPr>
            <p:cNvCxnSpPr>
              <a:cxnSpLocks/>
            </p:cNvCxnSpPr>
            <p:nvPr/>
          </p:nvCxnSpPr>
          <p:spPr>
            <a:xfrm flipH="1" flipV="1">
              <a:off x="4103948" y="3140968"/>
              <a:ext cx="36004" cy="2854335"/>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id="{06BA1F04-B5E0-4F83-9967-639725082A1C}"/>
                </a:ext>
              </a:extLst>
            </p:cNvPr>
            <p:cNvSpPr>
              <a:spLocks noChangeAspect="1"/>
            </p:cNvSpPr>
            <p:nvPr/>
          </p:nvSpPr>
          <p:spPr>
            <a:xfrm>
              <a:off x="3023828" y="3478616"/>
              <a:ext cx="2160240" cy="216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A99B3851-FBE2-47EF-9D69-9831F352505B}"/>
                </a:ext>
              </a:extLst>
            </p:cNvPr>
            <p:cNvSpPr>
              <a:spLocks noChangeAspect="1"/>
            </p:cNvSpPr>
            <p:nvPr/>
          </p:nvSpPr>
          <p:spPr>
            <a:xfrm>
              <a:off x="3203848" y="3658616"/>
              <a:ext cx="1796099" cy="17958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57DAB37B-4797-4534-AE4A-48582FA57FAA}"/>
                </a:ext>
              </a:extLst>
            </p:cNvPr>
            <p:cNvSpPr>
              <a:spLocks noChangeAspect="1"/>
            </p:cNvSpPr>
            <p:nvPr/>
          </p:nvSpPr>
          <p:spPr>
            <a:xfrm>
              <a:off x="3383869" y="3838617"/>
              <a:ext cx="1404155" cy="14039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7EBFA344-9762-4238-AA30-3C0B0D99633A}"/>
                </a:ext>
              </a:extLst>
            </p:cNvPr>
            <p:cNvSpPr>
              <a:spLocks noChangeAspect="1"/>
            </p:cNvSpPr>
            <p:nvPr/>
          </p:nvSpPr>
          <p:spPr>
            <a:xfrm>
              <a:off x="3586082" y="4009895"/>
              <a:ext cx="1035731" cy="103561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AAE57928-0723-48F8-A110-196DD99B3027}"/>
                </a:ext>
              </a:extLst>
            </p:cNvPr>
            <p:cNvSpPr>
              <a:spLocks noChangeAspect="1"/>
            </p:cNvSpPr>
            <p:nvPr/>
          </p:nvSpPr>
          <p:spPr>
            <a:xfrm>
              <a:off x="3738483" y="4162295"/>
              <a:ext cx="716236" cy="71615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909EC098-B493-4A98-B13E-453ECCC7B4DE}"/>
                </a:ext>
              </a:extLst>
            </p:cNvPr>
            <p:cNvSpPr>
              <a:spLocks noChangeAspect="1"/>
            </p:cNvSpPr>
            <p:nvPr/>
          </p:nvSpPr>
          <p:spPr>
            <a:xfrm>
              <a:off x="3890884" y="4314695"/>
              <a:ext cx="419787" cy="41974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id="{2372A459-8ADE-420A-B1D2-BD47BDABCEBC}"/>
                </a:ext>
              </a:extLst>
            </p:cNvPr>
            <p:cNvCxnSpPr>
              <a:cxnSpLocks/>
            </p:cNvCxnSpPr>
            <p:nvPr/>
          </p:nvCxnSpPr>
          <p:spPr>
            <a:xfrm flipV="1">
              <a:off x="3347864" y="3319908"/>
              <a:ext cx="1544071" cy="2462924"/>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86631EE9-41FF-4717-A86E-CB45C363B19F}"/>
                </a:ext>
              </a:extLst>
            </p:cNvPr>
            <p:cNvCxnSpPr>
              <a:cxnSpLocks/>
            </p:cNvCxnSpPr>
            <p:nvPr/>
          </p:nvCxnSpPr>
          <p:spPr>
            <a:xfrm>
              <a:off x="3491880" y="3374967"/>
              <a:ext cx="1280193" cy="242129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BFF44803-84B6-49FE-BD52-EC6434DC1B61}"/>
                </a:ext>
              </a:extLst>
            </p:cNvPr>
            <p:cNvCxnSpPr>
              <a:cxnSpLocks/>
            </p:cNvCxnSpPr>
            <p:nvPr/>
          </p:nvCxnSpPr>
          <p:spPr>
            <a:xfrm flipV="1">
              <a:off x="2906712" y="3862213"/>
              <a:ext cx="2448272" cy="1372278"/>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54FC71A0-C7E2-47B2-96DF-246D9C6F8389}"/>
                </a:ext>
              </a:extLst>
            </p:cNvPr>
            <p:cNvCxnSpPr>
              <a:cxnSpLocks/>
            </p:cNvCxnSpPr>
            <p:nvPr/>
          </p:nvCxnSpPr>
          <p:spPr>
            <a:xfrm>
              <a:off x="2915816" y="3870339"/>
              <a:ext cx="2412268" cy="137227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49" name="Ellipse 48">
              <a:extLst>
                <a:ext uri="{FF2B5EF4-FFF2-40B4-BE49-F238E27FC236}">
                  <a16:creationId xmlns:a16="http://schemas.microsoft.com/office/drawing/2014/main" id="{03011ACC-5C3D-4D6C-8AA0-D922EC60A270}"/>
                </a:ext>
              </a:extLst>
            </p:cNvPr>
            <p:cNvSpPr>
              <a:spLocks noChangeAspect="1"/>
            </p:cNvSpPr>
            <p:nvPr/>
          </p:nvSpPr>
          <p:spPr>
            <a:xfrm>
              <a:off x="4074996" y="4503454"/>
              <a:ext cx="89805" cy="89795"/>
            </a:xfrm>
            <a:prstGeom prst="ellipse">
              <a:avLst/>
            </a:prstGeom>
            <a:solidFill>
              <a:srgbClr val="013476"/>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 name="Gerader Verbinder 14"/>
          <p:cNvCxnSpPr/>
          <p:nvPr/>
        </p:nvCxnSpPr>
        <p:spPr>
          <a:xfrm flipV="1">
            <a:off x="4436342" y="5843123"/>
            <a:ext cx="583899"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flipV="1">
            <a:off x="4436342" y="6121915"/>
            <a:ext cx="583899" cy="0"/>
          </a:xfrm>
          <a:prstGeom prst="line">
            <a:avLst/>
          </a:prstGeom>
          <a:ln w="12700">
            <a:solidFill>
              <a:srgbClr val="CDC301"/>
            </a:solidFill>
            <a:prstDash val="lgDash"/>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092249" y="5683530"/>
            <a:ext cx="851515"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Feldlinie</a:t>
            </a:r>
            <a:endParaRPr lang="de-DE" sz="2400">
              <a:solidFill>
                <a:srgbClr val="002060"/>
              </a:solidFill>
              <a:latin typeface="Arial" panose="020B0604020202020204" pitchFamily="34" charset="0"/>
              <a:cs typeface="Arial" panose="020B0604020202020204" pitchFamily="34" charset="0"/>
            </a:endParaRPr>
          </a:p>
        </p:txBody>
      </p:sp>
      <p:sp>
        <p:nvSpPr>
          <p:cNvPr id="39" name="Textfeld 38"/>
          <p:cNvSpPr txBox="1"/>
          <p:nvPr/>
        </p:nvSpPr>
        <p:spPr>
          <a:xfrm>
            <a:off x="5094087" y="5941352"/>
            <a:ext cx="1588897" cy="286232"/>
          </a:xfrm>
          <a:prstGeom prst="rect">
            <a:avLst/>
          </a:prstGeom>
          <a:noFill/>
        </p:spPr>
        <p:txBody>
          <a:bodyPr wrap="none" rtlCol="0">
            <a:spAutoFit/>
          </a:bodyPr>
          <a:lstStyle/>
          <a:p>
            <a:pPr>
              <a:lnSpc>
                <a:spcPct val="90000"/>
              </a:lnSpc>
              <a:spcBef>
                <a:spcPts val="1000"/>
              </a:spcBef>
              <a:buClr>
                <a:srgbClr val="CCCC00"/>
              </a:buClr>
              <a:buSzPct val="90000"/>
            </a:pPr>
            <a:r>
              <a:rPr lang="de-DE" sz="1400" err="1">
                <a:solidFill>
                  <a:srgbClr val="002060"/>
                </a:solidFill>
                <a:latin typeface="Arial" panose="020B0604020202020204" pitchFamily="34" charset="0"/>
                <a:cs typeface="Arial" panose="020B0604020202020204" pitchFamily="34" charset="0"/>
              </a:rPr>
              <a:t>Äquipotentiallinie</a:t>
            </a:r>
            <a:endParaRPr lang="de-DE" sz="24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29632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Schwierigkeiten des Feldlinienbilds</a:t>
            </a:r>
          </a:p>
        </p:txBody>
      </p:sp>
      <p:sp>
        <p:nvSpPr>
          <p:cNvPr id="9" name="Foliennummernplatzhalter 8">
            <a:extLst>
              <a:ext uri="{FF2B5EF4-FFF2-40B4-BE49-F238E27FC236}">
                <a16:creationId xmlns:a16="http://schemas.microsoft.com/office/drawing/2014/main" id="{B71ACC93-59B9-405E-AFCE-E4932096532F}"/>
              </a:ext>
            </a:extLst>
          </p:cNvPr>
          <p:cNvSpPr>
            <a:spLocks noGrp="1"/>
          </p:cNvSpPr>
          <p:nvPr>
            <p:ph type="sldNum" sz="quarter" idx="12"/>
          </p:nvPr>
        </p:nvSpPr>
        <p:spPr/>
        <p:txBody>
          <a:bodyPr/>
          <a:lstStyle/>
          <a:p>
            <a:fld id="{13EBA283-81CD-428D-9703-4AE41BDC50AA}" type="slidenum">
              <a:rPr lang="de-DE" smtClean="0"/>
              <a:pPr/>
              <a:t>43</a:t>
            </a:fld>
            <a:endParaRPr lang="de-DE" dirty="0"/>
          </a:p>
        </p:txBody>
      </p:sp>
      <p:sp>
        <p:nvSpPr>
          <p:cNvPr id="7" name="Datumsplatzhalter 6">
            <a:extLst>
              <a:ext uri="{FF2B5EF4-FFF2-40B4-BE49-F238E27FC236}">
                <a16:creationId xmlns:a16="http://schemas.microsoft.com/office/drawing/2014/main" id="{93E8E1A7-E7D6-4028-8AD9-1C1D02C11803}"/>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8E5E816A-CEAB-4560-942D-D31764BD6A4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noProof="0" dirty="0"/>
              <a:t>Stark 	</a:t>
            </a:r>
            <a:r>
              <a:rPr lang="de-DE" sz="1600" noProof="0" dirty="0"/>
              <a:t>				</a:t>
            </a:r>
          </a:p>
          <a:p>
            <a:pPr lvl="1"/>
            <a:r>
              <a:rPr lang="de-DE" noProof="0" dirty="0"/>
              <a:t>Kraft linear → </a:t>
            </a:r>
            <a:br>
              <a:rPr lang="de-DE" noProof="0" dirty="0"/>
            </a:br>
            <a:r>
              <a:rPr lang="de-DE" noProof="0" dirty="0"/>
              <a:t>Feldliniendichte wird konstant 		</a:t>
            </a:r>
          </a:p>
          <a:p>
            <a:pPr lvl="1"/>
            <a:r>
              <a:rPr lang="de-DE" noProof="0" dirty="0"/>
              <a:t>Feldlinien entstehen spontan</a:t>
            </a:r>
            <a:r>
              <a:rPr lang="de-DE" sz="1800" noProof="0" dirty="0"/>
              <a:t>		</a:t>
            </a:r>
          </a:p>
        </p:txBody>
      </p:sp>
      <p:sp>
        <p:nvSpPr>
          <p:cNvPr id="44" name="Textplatzhalter 3"/>
          <p:cNvSpPr txBox="1">
            <a:spLocks/>
          </p:cNvSpPr>
          <p:nvPr/>
        </p:nvSpPr>
        <p:spPr>
          <a:xfrm>
            <a:off x="4563314" y="1764905"/>
            <a:ext cx="406029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13476"/>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lang="de-DE" sz="2000" kern="1200">
                <a:solidFill>
                  <a:srgbClr val="013476"/>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13476"/>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latin typeface="+mj-lt"/>
                <a:cs typeface="Arial" panose="020B0604020202020204" pitchFamily="34" charset="0"/>
              </a:rPr>
              <a:t>Schwach</a:t>
            </a:r>
          </a:p>
          <a:p>
            <a:pPr lvl="1"/>
            <a:r>
              <a:rPr lang="de-DE" dirty="0">
                <a:latin typeface="+mj-lt"/>
                <a:cs typeface="Arial" panose="020B0604020202020204" pitchFamily="34" charset="0"/>
              </a:rPr>
              <a:t>Kraft strebt rasch gegen Null	</a:t>
            </a:r>
          </a:p>
          <a:p>
            <a:pPr lvl="1"/>
            <a:r>
              <a:rPr lang="de-DE" dirty="0">
                <a:latin typeface="+mj-lt"/>
                <a:cs typeface="Arial" panose="020B0604020202020204" pitchFamily="34" charset="0"/>
              </a:rPr>
              <a:t>Feldlinien enden „im Nichts“</a:t>
            </a:r>
          </a:p>
        </p:txBody>
      </p:sp>
      <p:grpSp>
        <p:nvGrpSpPr>
          <p:cNvPr id="131" name="Gruppieren 130"/>
          <p:cNvGrpSpPr/>
          <p:nvPr/>
        </p:nvGrpSpPr>
        <p:grpSpPr>
          <a:xfrm>
            <a:off x="2051720" y="3564632"/>
            <a:ext cx="2168624" cy="2168624"/>
            <a:chOff x="2051720" y="4068688"/>
            <a:chExt cx="2168624" cy="2168624"/>
          </a:xfrm>
        </p:grpSpPr>
        <p:sp>
          <p:nvSpPr>
            <p:cNvPr id="132" name="Ellipse 131"/>
            <p:cNvSpPr/>
            <p:nvPr/>
          </p:nvSpPr>
          <p:spPr>
            <a:xfrm>
              <a:off x="3068216" y="5076800"/>
              <a:ext cx="144016" cy="144016"/>
            </a:xfrm>
            <a:prstGeom prst="ellipse">
              <a:avLst/>
            </a:prstGeom>
            <a:solidFill>
              <a:srgbClr val="013476"/>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3" name="Ellipse 13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4" name="Ellipse 13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5" name="Ellipse 13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Ellipse 13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7" name="Gerader Verbinder 136"/>
          <p:cNvCxnSpPr/>
          <p:nvPr/>
        </p:nvCxnSpPr>
        <p:spPr>
          <a:xfrm>
            <a:off x="2195736" y="3633005"/>
            <a:ext cx="1872208" cy="1991256"/>
          </a:xfrm>
          <a:prstGeom prst="line">
            <a:avLst/>
          </a:prstGeom>
          <a:noFill/>
          <a:ln w="6350" cap="flat" cmpd="sng" algn="ctr">
            <a:solidFill>
              <a:srgbClr val="003477"/>
            </a:solidFill>
            <a:prstDash val="solid"/>
            <a:miter lim="800000"/>
          </a:ln>
          <a:effectLst/>
        </p:spPr>
      </p:cxnSp>
      <p:cxnSp>
        <p:nvCxnSpPr>
          <p:cNvPr id="138" name="Gerader Verbinder 137"/>
          <p:cNvCxnSpPr/>
          <p:nvPr/>
        </p:nvCxnSpPr>
        <p:spPr>
          <a:xfrm>
            <a:off x="3131840" y="3356992"/>
            <a:ext cx="0" cy="2592288"/>
          </a:xfrm>
          <a:prstGeom prst="line">
            <a:avLst/>
          </a:prstGeom>
          <a:noFill/>
          <a:ln w="6350" cap="flat" cmpd="sng" algn="ctr">
            <a:solidFill>
              <a:srgbClr val="003477"/>
            </a:solidFill>
            <a:prstDash val="solid"/>
            <a:miter lim="800000"/>
          </a:ln>
          <a:effectLst/>
        </p:spPr>
      </p:cxnSp>
      <p:cxnSp>
        <p:nvCxnSpPr>
          <p:cNvPr id="139" name="Gerader Verbinder 138"/>
          <p:cNvCxnSpPr/>
          <p:nvPr/>
        </p:nvCxnSpPr>
        <p:spPr>
          <a:xfrm flipV="1">
            <a:off x="1764064" y="4581128"/>
            <a:ext cx="2807936" cy="135632"/>
          </a:xfrm>
          <a:prstGeom prst="line">
            <a:avLst/>
          </a:prstGeom>
          <a:noFill/>
          <a:ln w="6350" cap="flat" cmpd="sng" algn="ctr">
            <a:solidFill>
              <a:srgbClr val="003477"/>
            </a:solidFill>
            <a:prstDash val="solid"/>
            <a:miter lim="800000"/>
          </a:ln>
          <a:effectLst/>
        </p:spPr>
      </p:cxnSp>
      <p:cxnSp>
        <p:nvCxnSpPr>
          <p:cNvPr id="140" name="Gerader Verbinder 139"/>
          <p:cNvCxnSpPr/>
          <p:nvPr/>
        </p:nvCxnSpPr>
        <p:spPr>
          <a:xfrm flipV="1">
            <a:off x="2195736" y="3633005"/>
            <a:ext cx="1872208" cy="2059629"/>
          </a:xfrm>
          <a:prstGeom prst="line">
            <a:avLst/>
          </a:prstGeom>
          <a:noFill/>
          <a:ln w="6350" cap="flat" cmpd="sng" algn="ctr">
            <a:solidFill>
              <a:srgbClr val="003477"/>
            </a:solidFill>
            <a:prstDash val="solid"/>
            <a:miter lim="800000"/>
          </a:ln>
          <a:effectLst/>
        </p:spPr>
      </p:cxnSp>
      <p:grpSp>
        <p:nvGrpSpPr>
          <p:cNvPr id="141" name="Gruppieren 140"/>
          <p:cNvGrpSpPr/>
          <p:nvPr/>
        </p:nvGrpSpPr>
        <p:grpSpPr>
          <a:xfrm>
            <a:off x="6011784" y="3636640"/>
            <a:ext cx="2168624" cy="2168624"/>
            <a:chOff x="2051720" y="4068688"/>
            <a:chExt cx="2168624" cy="2168624"/>
          </a:xfrm>
        </p:grpSpPr>
        <p:sp>
          <p:nvSpPr>
            <p:cNvPr id="142" name="Ellipse 141"/>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3" name="Ellipse 14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Ellipse 14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Ellipse 14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Ellipse 14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47" name="Gerader Verbinder 146"/>
          <p:cNvCxnSpPr>
            <a:stCxn id="144" idx="1"/>
          </p:cNvCxnSpPr>
          <p:nvPr/>
        </p:nvCxnSpPr>
        <p:spPr>
          <a:xfrm>
            <a:off x="6736710" y="4361566"/>
            <a:ext cx="787618" cy="859299"/>
          </a:xfrm>
          <a:prstGeom prst="line">
            <a:avLst/>
          </a:prstGeom>
          <a:noFill/>
          <a:ln w="6350" cap="flat" cmpd="sng" algn="ctr">
            <a:solidFill>
              <a:srgbClr val="003477"/>
            </a:solidFill>
            <a:prstDash val="solid"/>
            <a:miter lim="800000"/>
          </a:ln>
          <a:effectLst/>
        </p:spPr>
      </p:cxnSp>
      <p:cxnSp>
        <p:nvCxnSpPr>
          <p:cNvPr id="148" name="Gerader Verbinder 147"/>
          <p:cNvCxnSpPr>
            <a:endCxn id="144" idx="4"/>
          </p:cNvCxnSpPr>
          <p:nvPr/>
        </p:nvCxnSpPr>
        <p:spPr>
          <a:xfrm>
            <a:off x="7094515" y="4140696"/>
            <a:ext cx="1581" cy="1088504"/>
          </a:xfrm>
          <a:prstGeom prst="line">
            <a:avLst/>
          </a:prstGeom>
          <a:noFill/>
          <a:ln w="6350" cap="flat" cmpd="sng" algn="ctr">
            <a:solidFill>
              <a:srgbClr val="003477"/>
            </a:solidFill>
            <a:prstDash val="solid"/>
            <a:miter lim="800000"/>
          </a:ln>
          <a:effectLst/>
        </p:spPr>
      </p:cxnSp>
      <p:cxnSp>
        <p:nvCxnSpPr>
          <p:cNvPr id="149" name="Gerader Verbinder 148"/>
          <p:cNvCxnSpPr/>
          <p:nvPr/>
        </p:nvCxnSpPr>
        <p:spPr>
          <a:xfrm flipV="1">
            <a:off x="6444208" y="4725144"/>
            <a:ext cx="1224136" cy="18706"/>
          </a:xfrm>
          <a:prstGeom prst="line">
            <a:avLst/>
          </a:prstGeom>
          <a:noFill/>
          <a:ln w="6350" cap="flat" cmpd="sng" algn="ctr">
            <a:solidFill>
              <a:srgbClr val="003477"/>
            </a:solidFill>
            <a:prstDash val="solid"/>
            <a:miter lim="800000"/>
          </a:ln>
          <a:effectLst/>
        </p:spPr>
      </p:cxnSp>
      <p:cxnSp>
        <p:nvCxnSpPr>
          <p:cNvPr id="150" name="Gerader Verbinder 149"/>
          <p:cNvCxnSpPr/>
          <p:nvPr/>
        </p:nvCxnSpPr>
        <p:spPr>
          <a:xfrm flipV="1">
            <a:off x="6660232" y="4212705"/>
            <a:ext cx="919034" cy="970702"/>
          </a:xfrm>
          <a:prstGeom prst="line">
            <a:avLst/>
          </a:prstGeom>
          <a:noFill/>
          <a:ln w="6350" cap="flat" cmpd="sng" algn="ctr">
            <a:solidFill>
              <a:srgbClr val="003477"/>
            </a:solidFill>
            <a:prstDash val="solid"/>
            <a:miter lim="800000"/>
          </a:ln>
          <a:effectLst/>
        </p:spPr>
      </p:cxnSp>
      <p:cxnSp>
        <p:nvCxnSpPr>
          <p:cNvPr id="151" name="Gerader Verbinder 150"/>
          <p:cNvCxnSpPr>
            <a:stCxn id="134" idx="0"/>
          </p:cNvCxnSpPr>
          <p:nvPr/>
        </p:nvCxnSpPr>
        <p:spPr>
          <a:xfrm flipV="1">
            <a:off x="3136032" y="3457603"/>
            <a:ext cx="470287" cy="683093"/>
          </a:xfrm>
          <a:prstGeom prst="line">
            <a:avLst/>
          </a:prstGeom>
          <a:noFill/>
          <a:ln w="6350" cap="flat" cmpd="sng" algn="ctr">
            <a:solidFill>
              <a:srgbClr val="003477"/>
            </a:solidFill>
            <a:prstDash val="solid"/>
            <a:miter lim="800000"/>
          </a:ln>
          <a:effectLst/>
        </p:spPr>
      </p:cxnSp>
      <p:cxnSp>
        <p:nvCxnSpPr>
          <p:cNvPr id="152" name="Gerader Verbinder 151"/>
          <p:cNvCxnSpPr/>
          <p:nvPr/>
        </p:nvCxnSpPr>
        <p:spPr>
          <a:xfrm flipH="1" flipV="1">
            <a:off x="1924589" y="3924673"/>
            <a:ext cx="627451" cy="102400"/>
          </a:xfrm>
          <a:prstGeom prst="line">
            <a:avLst/>
          </a:prstGeom>
          <a:noFill/>
          <a:ln w="6350" cap="flat" cmpd="sng" algn="ctr">
            <a:solidFill>
              <a:srgbClr val="003477"/>
            </a:solidFill>
            <a:prstDash val="solid"/>
            <a:miter lim="800000"/>
          </a:ln>
          <a:effectLst/>
        </p:spPr>
      </p:cxnSp>
      <p:cxnSp>
        <p:nvCxnSpPr>
          <p:cNvPr id="153" name="Gerader Verbinder 152"/>
          <p:cNvCxnSpPr/>
          <p:nvPr/>
        </p:nvCxnSpPr>
        <p:spPr>
          <a:xfrm flipH="1">
            <a:off x="1899320" y="4684948"/>
            <a:ext cx="673526" cy="535917"/>
          </a:xfrm>
          <a:prstGeom prst="line">
            <a:avLst/>
          </a:prstGeom>
          <a:noFill/>
          <a:ln w="6350" cap="flat" cmpd="sng" algn="ctr">
            <a:solidFill>
              <a:srgbClr val="003477"/>
            </a:solidFill>
            <a:prstDash val="solid"/>
            <a:miter lim="800000"/>
          </a:ln>
          <a:effectLst/>
        </p:spPr>
      </p:cxnSp>
      <p:cxnSp>
        <p:nvCxnSpPr>
          <p:cNvPr id="154" name="Gerader Verbinder 153"/>
          <p:cNvCxnSpPr>
            <a:stCxn id="134" idx="6"/>
          </p:cNvCxnSpPr>
          <p:nvPr/>
        </p:nvCxnSpPr>
        <p:spPr>
          <a:xfrm>
            <a:off x="3644280" y="4648944"/>
            <a:ext cx="749796" cy="394625"/>
          </a:xfrm>
          <a:prstGeom prst="line">
            <a:avLst/>
          </a:prstGeom>
          <a:noFill/>
          <a:ln w="6350" cap="flat" cmpd="sng" algn="ctr">
            <a:solidFill>
              <a:srgbClr val="003477"/>
            </a:solidFill>
            <a:prstDash val="solid"/>
            <a:miter lim="800000"/>
          </a:ln>
          <a:effectLst/>
        </p:spPr>
      </p:cxnSp>
      <p:cxnSp>
        <p:nvCxnSpPr>
          <p:cNvPr id="155" name="Gerader Verbinder 154"/>
          <p:cNvCxnSpPr>
            <a:stCxn id="134" idx="4"/>
          </p:cNvCxnSpPr>
          <p:nvPr/>
        </p:nvCxnSpPr>
        <p:spPr>
          <a:xfrm>
            <a:off x="3136032" y="5157192"/>
            <a:ext cx="516934" cy="695112"/>
          </a:xfrm>
          <a:prstGeom prst="line">
            <a:avLst/>
          </a:prstGeom>
          <a:noFill/>
          <a:ln w="6350" cap="flat" cmpd="sng" algn="ctr">
            <a:solidFill>
              <a:srgbClr val="003477"/>
            </a:solidFill>
            <a:prstDash val="solid"/>
            <a:miter lim="800000"/>
          </a:ln>
          <a:effectLst/>
        </p:spPr>
      </p:cxnSp>
      <p:cxnSp>
        <p:nvCxnSpPr>
          <p:cNvPr id="156" name="Gerader Verbinder 155"/>
          <p:cNvCxnSpPr/>
          <p:nvPr/>
        </p:nvCxnSpPr>
        <p:spPr>
          <a:xfrm flipH="1" flipV="1">
            <a:off x="1827313" y="4426016"/>
            <a:ext cx="478439" cy="258932"/>
          </a:xfrm>
          <a:prstGeom prst="line">
            <a:avLst/>
          </a:prstGeom>
          <a:noFill/>
          <a:ln w="6350" cap="flat" cmpd="sng" algn="ctr">
            <a:solidFill>
              <a:srgbClr val="003477"/>
            </a:solidFill>
            <a:prstDash val="solid"/>
            <a:miter lim="800000"/>
          </a:ln>
          <a:effectLst/>
        </p:spPr>
      </p:cxnSp>
      <p:cxnSp>
        <p:nvCxnSpPr>
          <p:cNvPr id="157" name="Gerader Verbinder 156"/>
          <p:cNvCxnSpPr/>
          <p:nvPr/>
        </p:nvCxnSpPr>
        <p:spPr>
          <a:xfrm flipH="1">
            <a:off x="2555777" y="5270815"/>
            <a:ext cx="8007" cy="561086"/>
          </a:xfrm>
          <a:prstGeom prst="line">
            <a:avLst/>
          </a:prstGeom>
          <a:noFill/>
          <a:ln w="6350" cap="flat" cmpd="sng" algn="ctr">
            <a:solidFill>
              <a:srgbClr val="003477"/>
            </a:solidFill>
            <a:prstDash val="solid"/>
            <a:miter lim="800000"/>
          </a:ln>
          <a:effectLst/>
        </p:spPr>
      </p:cxnSp>
      <p:cxnSp>
        <p:nvCxnSpPr>
          <p:cNvPr id="158" name="Gerader Verbinder 157"/>
          <p:cNvCxnSpPr/>
          <p:nvPr/>
        </p:nvCxnSpPr>
        <p:spPr>
          <a:xfrm flipV="1">
            <a:off x="3711641" y="3966747"/>
            <a:ext cx="580710" cy="60326"/>
          </a:xfrm>
          <a:prstGeom prst="line">
            <a:avLst/>
          </a:prstGeom>
          <a:noFill/>
          <a:ln w="6350" cap="flat" cmpd="sng" algn="ctr">
            <a:solidFill>
              <a:srgbClr val="003477"/>
            </a:solidFill>
            <a:prstDash val="solid"/>
            <a:miter lim="800000"/>
          </a:ln>
          <a:effectLst/>
        </p:spPr>
      </p:cxnSp>
      <p:cxnSp>
        <p:nvCxnSpPr>
          <p:cNvPr id="159" name="Gerader Verbinder 158"/>
          <p:cNvCxnSpPr/>
          <p:nvPr/>
        </p:nvCxnSpPr>
        <p:spPr>
          <a:xfrm flipV="1">
            <a:off x="4283968" y="4395584"/>
            <a:ext cx="207338" cy="199516"/>
          </a:xfrm>
          <a:prstGeom prst="line">
            <a:avLst/>
          </a:prstGeom>
          <a:noFill/>
          <a:ln w="6350" cap="flat" cmpd="sng" algn="ctr">
            <a:solidFill>
              <a:srgbClr val="003477"/>
            </a:solidFill>
            <a:prstDash val="solid"/>
            <a:miter lim="800000"/>
          </a:ln>
          <a:effectLst/>
        </p:spPr>
      </p:cxnSp>
      <p:cxnSp>
        <p:nvCxnSpPr>
          <p:cNvPr id="160" name="Gerader Verbinder 159"/>
          <p:cNvCxnSpPr>
            <a:endCxn id="136" idx="0"/>
          </p:cNvCxnSpPr>
          <p:nvPr/>
        </p:nvCxnSpPr>
        <p:spPr>
          <a:xfrm>
            <a:off x="2852192" y="3356992"/>
            <a:ext cx="283840" cy="207640"/>
          </a:xfrm>
          <a:prstGeom prst="line">
            <a:avLst/>
          </a:prstGeom>
          <a:noFill/>
          <a:ln w="6350" cap="flat" cmpd="sng" algn="ctr">
            <a:solidFill>
              <a:srgbClr val="003477"/>
            </a:solidFill>
            <a:prstDash val="solid"/>
            <a:miter lim="800000"/>
          </a:ln>
          <a:effectLst/>
        </p:spPr>
      </p:cxnSp>
      <p:cxnSp>
        <p:nvCxnSpPr>
          <p:cNvPr id="161" name="Gerader Verbinder 160"/>
          <p:cNvCxnSpPr/>
          <p:nvPr/>
        </p:nvCxnSpPr>
        <p:spPr>
          <a:xfrm>
            <a:off x="3932312" y="5436840"/>
            <a:ext cx="351656" cy="0"/>
          </a:xfrm>
          <a:prstGeom prst="line">
            <a:avLst/>
          </a:prstGeom>
          <a:noFill/>
          <a:ln w="6350" cap="flat" cmpd="sng" algn="ctr">
            <a:solidFill>
              <a:srgbClr val="003477"/>
            </a:solidFill>
            <a:prstDash val="solid"/>
            <a:miter lim="800000"/>
          </a:ln>
          <a:effectLst/>
        </p:spPr>
      </p:cxnSp>
      <p:cxnSp>
        <p:nvCxnSpPr>
          <p:cNvPr id="162" name="Gerader Verbinder 161"/>
          <p:cNvCxnSpPr>
            <a:stCxn id="136" idx="4"/>
          </p:cNvCxnSpPr>
          <p:nvPr/>
        </p:nvCxnSpPr>
        <p:spPr>
          <a:xfrm flipH="1">
            <a:off x="2915816" y="5733256"/>
            <a:ext cx="220216" cy="216024"/>
          </a:xfrm>
          <a:prstGeom prst="line">
            <a:avLst/>
          </a:prstGeom>
          <a:noFill/>
          <a:ln w="6350" cap="flat" cmpd="sng" algn="ctr">
            <a:solidFill>
              <a:srgbClr val="003477"/>
            </a:solidFill>
            <a:prstDash val="solid"/>
            <a:miter lim="800000"/>
          </a:ln>
          <a:effectLst/>
        </p:spPr>
      </p:cxnSp>
    </p:spTree>
    <p:extLst>
      <p:ext uri="{BB962C8B-B14F-4D97-AF65-F5344CB8AC3E}">
        <p14:creationId xmlns:p14="http://schemas.microsoft.com/office/powerpoint/2010/main" val="7159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1" name="Foliennummernplatzhalter 10">
            <a:extLst>
              <a:ext uri="{FF2B5EF4-FFF2-40B4-BE49-F238E27FC236}">
                <a16:creationId xmlns:a16="http://schemas.microsoft.com/office/drawing/2014/main" id="{87B30913-6000-4858-86F2-19B090E55ED8}"/>
              </a:ext>
            </a:extLst>
          </p:cNvPr>
          <p:cNvSpPr>
            <a:spLocks noGrp="1"/>
          </p:cNvSpPr>
          <p:nvPr>
            <p:ph type="sldNum" sz="quarter" idx="12"/>
          </p:nvPr>
        </p:nvSpPr>
        <p:spPr/>
        <p:txBody>
          <a:bodyPr/>
          <a:lstStyle/>
          <a:p>
            <a:fld id="{13EBA283-81CD-428D-9703-4AE41BDC50AA}" type="slidenum">
              <a:rPr lang="de-DE" smtClean="0"/>
              <a:pPr/>
              <a:t>44</a:t>
            </a:fld>
            <a:endParaRPr lang="de-DE" dirty="0"/>
          </a:p>
        </p:txBody>
      </p:sp>
      <p:sp>
        <p:nvSpPr>
          <p:cNvPr id="7" name="Datumsplatzhalter 6">
            <a:extLst>
              <a:ext uri="{FF2B5EF4-FFF2-40B4-BE49-F238E27FC236}">
                <a16:creationId xmlns:a16="http://schemas.microsoft.com/office/drawing/2014/main" id="{23FBBFF9-92D4-43E7-8A0C-6470DC9DD76B}"/>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ED94BA0F-7E28-4CCD-AC1D-042FBCE3875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 </a:t>
                </a:r>
                <a:endParaRPr lang="de-DE" noProof="0" dirty="0"/>
              </a:p>
              <a:p>
                <a:pPr marL="355600" lvl="1" indent="0">
                  <a:buNone/>
                </a:pP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9" name="Grafik 8">
            <a:extLst>
              <a:ext uri="{FF2B5EF4-FFF2-40B4-BE49-F238E27FC236}">
                <a16:creationId xmlns:a16="http://schemas.microsoft.com/office/drawing/2014/main" id="{69942407-C194-42D0-8E98-D52CC9B90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2996952"/>
            <a:ext cx="2627784" cy="1393042"/>
          </a:xfrm>
          <a:prstGeom prst="rect">
            <a:avLst/>
          </a:prstGeom>
        </p:spPr>
      </p:pic>
      <p:pic>
        <p:nvPicPr>
          <p:cNvPr id="12" name="Grafik 11">
            <a:extLst>
              <a:ext uri="{FF2B5EF4-FFF2-40B4-BE49-F238E27FC236}">
                <a16:creationId xmlns:a16="http://schemas.microsoft.com/office/drawing/2014/main" id="{AF646307-3F61-4AD1-8CEC-3D91C1250A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545475"/>
            <a:ext cx="2627784" cy="1393042"/>
          </a:xfrm>
          <a:prstGeom prst="rect">
            <a:avLst/>
          </a:prstGeom>
        </p:spPr>
      </p:pic>
    </p:spTree>
    <p:extLst>
      <p:ext uri="{BB962C8B-B14F-4D97-AF65-F5344CB8AC3E}">
        <p14:creationId xmlns:p14="http://schemas.microsoft.com/office/powerpoint/2010/main" val="3285242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4987797" y="3474927"/>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8095780" y="5849671"/>
                <a:ext cx="795411" cy="674671"/>
              </a:xfrm>
              <a:prstGeom prst="rect">
                <a:avLst/>
              </a:prstGeom>
            </p:spPr>
            <p:txBody>
              <a:bodyPr wrap="none">
                <a:spAutoFit/>
              </a:bodyPr>
              <a:lstStyle/>
              <a:p>
                <a:r>
                  <a:rPr lang="de-DE" sz="240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r>
                          <a:rPr lang="de-DE" sz="2400" b="0" i="1" smtClean="0">
                            <a:solidFill>
                              <a:srgbClr val="013476"/>
                            </a:solidFill>
                            <a:latin typeface="Cambria Math" panose="02040503050406030204" pitchFamily="18" charset="0"/>
                          </a:rPr>
                          <m:t>′</m:t>
                        </m:r>
                      </m:e>
                    </m:acc>
                  </m:oMath>
                </a14:m>
                <a:endParaRPr lang="de-DE"/>
              </a:p>
            </p:txBody>
          </p:sp>
        </mc:Choice>
        <mc:Fallback xmlns="">
          <p:sp>
            <p:nvSpPr>
              <p:cNvPr id="15" name="Rechteck 14"/>
              <p:cNvSpPr>
                <a:spLocks noRot="1" noChangeAspect="1" noMove="1" noResize="1" noEditPoints="1" noAdjustHandles="1" noChangeArrowheads="1" noChangeShapeType="1" noTextEdit="1"/>
              </p:cNvSpPr>
              <p:nvPr/>
            </p:nvSpPr>
            <p:spPr>
              <a:xfrm>
                <a:off x="8095780" y="5849671"/>
                <a:ext cx="795411" cy="674671"/>
              </a:xfrm>
              <a:prstGeom prst="rect">
                <a:avLst/>
              </a:prstGeom>
              <a:blipFill rotWithShape="0">
                <a:blip r:embed="rId3"/>
                <a:stretch>
                  <a:fillRect l="-114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 name="Rechteck 15"/>
              <p:cNvSpPr/>
              <p:nvPr/>
            </p:nvSpPr>
            <p:spPr>
              <a:xfrm>
                <a:off x="5668181" y="5948718"/>
                <a:ext cx="650114" cy="58008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6" name="Rechteck 15"/>
              <p:cNvSpPr>
                <a:spLocks noRot="1" noChangeAspect="1" noMove="1" noResize="1" noEditPoints="1" noAdjustHandles="1" noChangeArrowheads="1" noChangeShapeType="1" noTextEdit="1"/>
              </p:cNvSpPr>
              <p:nvPr/>
            </p:nvSpPr>
            <p:spPr>
              <a:xfrm>
                <a:off x="5668181" y="5948718"/>
                <a:ext cx="650114" cy="580085"/>
              </a:xfrm>
              <a:prstGeom prst="rect">
                <a:avLst/>
              </a:prstGeom>
              <a:blipFill rotWithShape="0">
                <a:blip r:embed="rId4"/>
                <a:stretch>
                  <a:fillRect l="-15094" t="-15789" r="-62264" b="-210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660232" y="3284984"/>
                <a:ext cx="1265262" cy="580085"/>
              </a:xfrm>
              <a:prstGeom prst="rect">
                <a:avLst/>
              </a:prstGeom>
            </p:spPr>
            <p:txBody>
              <a:bodyPr wrap="square">
                <a:spAutoFit/>
              </a:bodyPr>
              <a:lstStyle/>
              <a:p>
                <a:r>
                  <a:rPr lang="de-DE" sz="2400" dirty="0">
                    <a:solidFill>
                      <a:srgbClr val="013476"/>
                    </a:solidFill>
                    <a:latin typeface="Symbol" panose="05050102010706020507" pitchFamily="18" charset="2"/>
                    <a:cs typeface="Arial" panose="020B0604020202020204" pitchFamily="34" charset="0"/>
                  </a:rPr>
                  <a:t>D</a:t>
                </a:r>
                <a:r>
                  <a:rPr lang="de-DE" sz="2400" dirty="0">
                    <a:solidFill>
                      <a:srgbClr val="013476"/>
                    </a:solidFill>
                    <a:latin typeface="Arial" panose="020B0604020202020204" pitchFamily="34" charset="0"/>
                    <a:cs typeface="Arial" panose="020B0604020202020204" pitchFamily="34" charset="0"/>
                  </a:rPr>
                  <a:t>E, </a:t>
                </a:r>
                <a14:m>
                  <m:oMath xmlns:m="http://schemas.openxmlformats.org/officeDocument/2006/math">
                    <m:r>
                      <m:rPr>
                        <m:sty m:val="p"/>
                      </m:rPr>
                      <a:rPr lang="el-GR" sz="2400" i="1">
                        <a:solidFill>
                          <a:srgbClr val="013476"/>
                        </a:solidFill>
                        <a:latin typeface="Cambria Math" panose="02040503050406030204" pitchFamily="18" charset="0"/>
                        <a:ea typeface="Cambria Math" panose="02040503050406030204" pitchFamily="18" charset="0"/>
                      </a:rPr>
                      <m:t>Δ</m:t>
                    </m:r>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7" name="Rechteck 16"/>
              <p:cNvSpPr>
                <a:spLocks noRot="1" noChangeAspect="1" noMove="1" noResize="1" noEditPoints="1" noAdjustHandles="1" noChangeArrowheads="1" noChangeShapeType="1" noTextEdit="1"/>
              </p:cNvSpPr>
              <p:nvPr/>
            </p:nvSpPr>
            <p:spPr>
              <a:xfrm>
                <a:off x="6660232" y="3284984"/>
                <a:ext cx="1265262" cy="580085"/>
              </a:xfrm>
              <a:prstGeom prst="rect">
                <a:avLst/>
              </a:prstGeom>
              <a:blipFill rotWithShape="0">
                <a:blip r:embed="rId5"/>
                <a:stretch>
                  <a:fillRect l="-7729" t="-15789" r="-18841" b="-2105"/>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9" name="Foliennummernplatzhalter 8">
            <a:extLst>
              <a:ext uri="{FF2B5EF4-FFF2-40B4-BE49-F238E27FC236}">
                <a16:creationId xmlns:a16="http://schemas.microsoft.com/office/drawing/2014/main" id="{6FDEFC87-3824-4E33-8D47-C661C8988FCE}"/>
              </a:ext>
            </a:extLst>
          </p:cNvPr>
          <p:cNvSpPr>
            <a:spLocks noGrp="1"/>
          </p:cNvSpPr>
          <p:nvPr>
            <p:ph type="sldNum" sz="quarter" idx="12"/>
          </p:nvPr>
        </p:nvSpPr>
        <p:spPr/>
        <p:txBody>
          <a:bodyPr/>
          <a:lstStyle/>
          <a:p>
            <a:fld id="{13EBA283-81CD-428D-9703-4AE41BDC50AA}" type="slidenum">
              <a:rPr lang="de-DE" smtClean="0"/>
              <a:pPr/>
              <a:t>45</a:t>
            </a:fld>
            <a:endParaRPr lang="de-DE" dirty="0"/>
          </a:p>
        </p:txBody>
      </p:sp>
      <p:sp>
        <p:nvSpPr>
          <p:cNvPr id="7" name="Datumsplatzhalter 6">
            <a:extLst>
              <a:ext uri="{FF2B5EF4-FFF2-40B4-BE49-F238E27FC236}">
                <a16:creationId xmlns:a16="http://schemas.microsoft.com/office/drawing/2014/main" id="{DC9B2439-0932-414D-B2B4-1EE087D9CE93}"/>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419C0CA6-EB65-49F7-976E-0071A13A8D7A}"/>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r>
                          <a:rPr lang="de-DE" b="0" i="1" noProof="0" smtClean="0">
                            <a:solidFill>
                              <a:srgbClr val="013476"/>
                            </a:solidFill>
                            <a:latin typeface="Cambria Math" panose="02040503050406030204" pitchFamily="18" charset="0"/>
                          </a:rPr>
                          <m:t>′</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a:t>
                </a:r>
                <a:br>
                  <a:rPr lang="de-DE" noProof="0" dirty="0">
                    <a:solidFill>
                      <a:srgbClr val="013476"/>
                    </a:solidFill>
                  </a:rPr>
                </a:b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p>
              <a:p>
                <a:pPr marL="0" indent="0">
                  <a:buNone/>
                </a:pP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6"/>
                <a:stretch>
                  <a:fillRect l="-808" t="-2003"/>
                </a:stretch>
              </a:blipFill>
            </p:spPr>
            <p:txBody>
              <a:bodyPr/>
              <a:lstStyle/>
              <a:p>
                <a:r>
                  <a:rPr lang="de-DE">
                    <a:noFill/>
                  </a:rPr>
                  <a:t> </a:t>
                </a:r>
              </a:p>
            </p:txBody>
          </p:sp>
        </mc:Fallback>
      </mc:AlternateContent>
    </p:spTree>
    <p:extLst>
      <p:ext uri="{BB962C8B-B14F-4D97-AF65-F5344CB8AC3E}">
        <p14:creationId xmlns:p14="http://schemas.microsoft.com/office/powerpoint/2010/main" val="12163980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a16="http://schemas.microsoft.com/office/drawing/2014/main" id="{8656A06E-C02B-4794-BB94-95B3AEDE9B69}"/>
              </a:ext>
            </a:extLst>
          </p:cNvPr>
          <p:cNvSpPr>
            <a:spLocks noGrp="1"/>
          </p:cNvSpPr>
          <p:nvPr>
            <p:ph type="sldNum" sz="quarter" idx="12"/>
          </p:nvPr>
        </p:nvSpPr>
        <p:spPr/>
        <p:txBody>
          <a:bodyPr/>
          <a:lstStyle/>
          <a:p>
            <a:fld id="{13EBA283-81CD-428D-9703-4AE41BDC50AA}" type="slidenum">
              <a:rPr lang="de-DE" smtClean="0"/>
              <a:pPr/>
              <a:t>46</a:t>
            </a:fld>
            <a:endParaRPr lang="de-DE" dirty="0"/>
          </a:p>
        </p:txBody>
      </p:sp>
      <p:sp>
        <p:nvSpPr>
          <p:cNvPr id="8" name="Datumsplatzhalter 7">
            <a:extLst>
              <a:ext uri="{FF2B5EF4-FFF2-40B4-BE49-F238E27FC236}">
                <a16:creationId xmlns:a16="http://schemas.microsoft.com/office/drawing/2014/main" id="{8C66A50A-9767-4836-B9E0-27B907838D1B}"/>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B692EDCC-F5D9-4FE5-8318-961BF9BD8D1A}"/>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r>
                  <a:rPr lang="de-DE" dirty="0"/>
                  <a:t>Vergleich schwach: </a:t>
                </a:r>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b="0" i="1" smtClean="0">
                        <a:latin typeface="Cambria Math" panose="02040503050406030204" pitchFamily="18" charset="0"/>
                      </a:rPr>
                      <m:t> </m:t>
                    </m:r>
                    <m:r>
                      <a:rPr lang="de-DE" i="1">
                        <a:latin typeface="Cambria Math"/>
                        <a:ea typeface="Cambria Math"/>
                      </a:rPr>
                      <m:t>𝑐</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w</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r>
                      <a:rPr lang="de-DE" b="0" i="1" smtClean="0">
                        <a:latin typeface="Cambria Math" panose="02040503050406030204" pitchFamily="18" charset="0"/>
                        <a:ea typeface="Cambria Math"/>
                      </a:rPr>
                      <m:t> </m:t>
                    </m:r>
                    <m:sSup>
                      <m:sSupPr>
                        <m:ctrlPr>
                          <a:rPr lang="de-DE" i="1">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a:rPr lang="de-DE" i="1">
                                    <a:solidFill>
                                      <a:srgbClr val="CDC301"/>
                                    </a:solidFill>
                                    <a:latin typeface="Cambria Math"/>
                                    <a:ea typeface="Cambria Math"/>
                                  </a:rPr>
                                  <m:t>𝑤</m:t>
                                </m:r>
                              </m:sub>
                            </m:sSub>
                          </m:den>
                        </m:f>
                      </m:sup>
                    </m:sSup>
                  </m:oMath>
                </a14:m>
                <a:endParaRPr lang="de-DE" noProof="0" dirty="0"/>
              </a:p>
              <a:p>
                <a:r>
                  <a:rPr lang="de-DE" u="sng" dirty="0"/>
                  <a:t>Grund:</a:t>
                </a:r>
                <a:r>
                  <a:rPr lang="de-DE" dirty="0"/>
                  <a:t> Massereiche Botenteilchen (W- und Z-Teilchen) verursachen kurze Reichweite </a:t>
                </a:r>
              </a:p>
              <a:p>
                <a:pPr lvl="1"/>
                <a:r>
                  <a:rPr lang="de-DE" sz="2400" dirty="0"/>
                  <a:t>Compton-Wellenlänge</a:t>
                </a:r>
                <a14:m>
                  <m:oMath xmlns:m="http://schemas.openxmlformats.org/officeDocument/2006/math">
                    <m:r>
                      <a:rPr lang="de-DE" sz="2400">
                        <a:latin typeface="Cambria Math" panose="02040503050406030204" pitchFamily="18" charset="0"/>
                      </a:rPr>
                      <m:t> </m:t>
                    </m:r>
                    <m:sSub>
                      <m:sSubPr>
                        <m:ctrlPr>
                          <a:rPr lang="de-DE" sz="2400" i="1">
                            <a:latin typeface="Cambria Math" panose="02040503050406030204" pitchFamily="18" charset="0"/>
                          </a:rPr>
                        </m:ctrlPr>
                      </m:sSubPr>
                      <m:e>
                        <m:r>
                          <a:rPr lang="de-DE" sz="2400" i="1">
                            <a:latin typeface="Cambria Math"/>
                          </a:rPr>
                          <m:t>𝜆</m:t>
                        </m:r>
                      </m:e>
                      <m:sub>
                        <m:r>
                          <m:rPr>
                            <m:sty m:val="p"/>
                          </m:rPr>
                          <a:rPr lang="de-DE" sz="2400" i="0">
                            <a:latin typeface="Cambria Math"/>
                          </a:rPr>
                          <m:t>W</m:t>
                        </m:r>
                      </m:sub>
                    </m:sSub>
                    <m:r>
                      <a:rPr lang="de-DE" sz="2400" i="1">
                        <a:latin typeface="Cambria Math"/>
                      </a:rPr>
                      <m:t>=</m:t>
                    </m:r>
                    <m:f>
                      <m:fPr>
                        <m:ctrlPr>
                          <a:rPr lang="de-DE" sz="2400" i="1">
                            <a:latin typeface="Cambria Math" panose="02040503050406030204" pitchFamily="18" charset="0"/>
                          </a:rPr>
                        </m:ctrlPr>
                      </m:fPr>
                      <m:num>
                        <m:r>
                          <a:rPr lang="de-DE" sz="2400" i="1">
                            <a:latin typeface="Cambria Math"/>
                          </a:rPr>
                          <m:t>ℏ</m:t>
                        </m:r>
                      </m:num>
                      <m:den>
                        <m:sSub>
                          <m:sSubPr>
                            <m:ctrlPr>
                              <a:rPr lang="de-DE" sz="2400" i="1">
                                <a:latin typeface="Cambria Math" panose="02040503050406030204" pitchFamily="18" charset="0"/>
                              </a:rPr>
                            </m:ctrlPr>
                          </m:sSubPr>
                          <m:e>
                            <m:r>
                              <a:rPr lang="de-DE" sz="2400" i="1">
                                <a:latin typeface="Cambria Math"/>
                              </a:rPr>
                              <m:t>𝑚</m:t>
                            </m:r>
                          </m:e>
                          <m:sub>
                            <m:r>
                              <m:rPr>
                                <m:sty m:val="p"/>
                              </m:rPr>
                              <a:rPr lang="de-DE" sz="2400" i="0">
                                <a:latin typeface="Cambria Math"/>
                              </a:rPr>
                              <m:t>w</m:t>
                            </m:r>
                          </m:sub>
                        </m:sSub>
                        <m:r>
                          <a:rPr lang="de-DE" sz="2400" i="1">
                            <a:latin typeface="Cambria Math"/>
                          </a:rPr>
                          <m:t> </m:t>
                        </m:r>
                        <m:r>
                          <m:rPr>
                            <m:sty m:val="p"/>
                          </m:rPr>
                          <a:rPr lang="de-DE" sz="2400" i="0">
                            <a:latin typeface="Cambria Math"/>
                          </a:rPr>
                          <m:t>c</m:t>
                        </m:r>
                      </m:den>
                    </m:f>
                    <m:r>
                      <a:rPr lang="de-DE" sz="2400" i="1">
                        <a:latin typeface="Cambria Math"/>
                        <a:ea typeface="Cambria Math"/>
                      </a:rPr>
                      <m:t>≈</m:t>
                    </m:r>
                    <m:r>
                      <a:rPr lang="de-DE" sz="2400" i="1">
                        <a:latin typeface="Cambria Math"/>
                      </a:rPr>
                      <m:t>0,0024</m:t>
                    </m:r>
                  </m:oMath>
                </a14:m>
                <a:r>
                  <a:rPr lang="de-DE" sz="2400" dirty="0"/>
                  <a:t> </a:t>
                </a:r>
                <a:r>
                  <a:rPr lang="de-DE" sz="2400" dirty="0" err="1"/>
                  <a:t>fm</a:t>
                </a:r>
                <a:endParaRPr lang="de-DE" sz="2400" dirty="0"/>
              </a:p>
              <a:p>
                <a:pPr lvl="1"/>
                <a:r>
                  <a:rPr lang="de-DE" sz="2400" dirty="0"/>
                  <a:t>Exakte Argumentation schwierig. Mathematische Herleitung möglich, liegt außerhalb der hier behandelten Themen</a:t>
                </a:r>
                <a:endParaRPr lang="de-DE" sz="2400" dirty="0">
                  <a:ea typeface="Cambria Math"/>
                </a:endParaRPr>
              </a:p>
              <a:p>
                <a:endParaRPr lang="de-DE" noProof="0" dirty="0"/>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r="-323" b="-9553"/>
                </a:stretch>
              </a:blipFill>
            </p:spPr>
            <p:txBody>
              <a:bodyPr/>
              <a:lstStyle/>
              <a:p>
                <a:r>
                  <a:rPr lang="de-DE">
                    <a:noFill/>
                  </a:rPr>
                  <a:t> </a:t>
                </a:r>
              </a:p>
            </p:txBody>
          </p:sp>
        </mc:Fallback>
      </mc:AlternateContent>
    </p:spTree>
    <p:extLst>
      <p:ext uri="{BB962C8B-B14F-4D97-AF65-F5344CB8AC3E}">
        <p14:creationId xmlns:p14="http://schemas.microsoft.com/office/powerpoint/2010/main" val="290349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Ellipse 35">
            <a:extLst>
              <a:ext uri="{FF2B5EF4-FFF2-40B4-BE49-F238E27FC236}">
                <a16:creationId xmlns:a16="http://schemas.microsoft.com/office/drawing/2014/main" id="{273676FE-4EB5-4048-9CA3-8CDC2ABADF27}"/>
              </a:ext>
            </a:extLst>
          </p:cNvPr>
          <p:cNvSpPr/>
          <p:nvPr/>
        </p:nvSpPr>
        <p:spPr>
          <a:xfrm>
            <a:off x="5461250" y="2255019"/>
            <a:ext cx="3240000" cy="3240000"/>
          </a:xfrm>
          <a:prstGeom prst="ellipse">
            <a:avLst/>
          </a:prstGeom>
          <a:noFill/>
          <a:ln w="53975">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a:extLst>
              <a:ext uri="{FF2B5EF4-FFF2-40B4-BE49-F238E27FC236}">
                <a16:creationId xmlns:a16="http://schemas.microsoft.com/office/drawing/2014/main" id="{3E333982-440C-47E8-B405-11B7C07C428C}"/>
              </a:ext>
            </a:extLst>
          </p:cNvPr>
          <p:cNvSpPr>
            <a:spLocks noGrp="1"/>
          </p:cNvSpPr>
          <p:nvPr>
            <p:ph type="title"/>
          </p:nvPr>
        </p:nvSpPr>
        <p:spPr/>
        <p:txBody>
          <a:bodyPr/>
          <a:lstStyle/>
          <a:p>
            <a:r>
              <a:rPr lang="de-DE" dirty="0"/>
              <a:t>Klassisches Analogon:</a:t>
            </a:r>
          </a:p>
        </p:txBody>
      </p:sp>
      <p:sp>
        <p:nvSpPr>
          <p:cNvPr id="109" name="Foliennummernplatzhalter 108">
            <a:extLst>
              <a:ext uri="{FF2B5EF4-FFF2-40B4-BE49-F238E27FC236}">
                <a16:creationId xmlns:a16="http://schemas.microsoft.com/office/drawing/2014/main" id="{629F4F2C-811C-460F-9DB2-8A986E785486}"/>
              </a:ext>
            </a:extLst>
          </p:cNvPr>
          <p:cNvSpPr>
            <a:spLocks noGrp="1"/>
          </p:cNvSpPr>
          <p:nvPr>
            <p:ph type="sldNum" sz="quarter" idx="12"/>
          </p:nvPr>
        </p:nvSpPr>
        <p:spPr/>
        <p:txBody>
          <a:bodyPr/>
          <a:lstStyle/>
          <a:p>
            <a:fld id="{13EBA283-81CD-428D-9703-4AE41BDC50AA}" type="slidenum">
              <a:rPr lang="de-DE" smtClean="0"/>
              <a:pPr/>
              <a:t>47</a:t>
            </a:fld>
            <a:endParaRPr lang="de-DE" dirty="0"/>
          </a:p>
        </p:txBody>
      </p:sp>
      <p:sp>
        <p:nvSpPr>
          <p:cNvPr id="107" name="Datumsplatzhalter 106">
            <a:extLst>
              <a:ext uri="{FF2B5EF4-FFF2-40B4-BE49-F238E27FC236}">
                <a16:creationId xmlns:a16="http://schemas.microsoft.com/office/drawing/2014/main" id="{D849E78E-77E2-495B-97A7-34FCBF3F0DB0}"/>
              </a:ext>
            </a:extLst>
          </p:cNvPr>
          <p:cNvSpPr>
            <a:spLocks noGrp="1"/>
          </p:cNvSpPr>
          <p:nvPr>
            <p:ph type="dt" sz="half" idx="10"/>
          </p:nvPr>
        </p:nvSpPr>
        <p:spPr/>
        <p:txBody>
          <a:bodyPr/>
          <a:lstStyle/>
          <a:p>
            <a:pPr algn="l"/>
            <a:r>
              <a:rPr lang="de-DE"/>
              <a:t>14.05.2018</a:t>
            </a:r>
            <a:endParaRPr lang="de-DE" dirty="0"/>
          </a:p>
        </p:txBody>
      </p:sp>
      <p:sp>
        <p:nvSpPr>
          <p:cNvPr id="108" name="Fußzeilenplatzhalter 107">
            <a:extLst>
              <a:ext uri="{FF2B5EF4-FFF2-40B4-BE49-F238E27FC236}">
                <a16:creationId xmlns:a16="http://schemas.microsoft.com/office/drawing/2014/main" id="{DFC16A8A-51C1-4A57-A240-30D40ECF2F3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102" name="Textplatzhalter 101">
                <a:extLst>
                  <a:ext uri="{FF2B5EF4-FFF2-40B4-BE49-F238E27FC236}">
                    <a16:creationId xmlns:a16="http://schemas.microsoft.com/office/drawing/2014/main" id="{E176F4F3-9D99-4A96-9D0C-AE5DCC498D3D}"/>
                  </a:ext>
                </a:extLst>
              </p:cNvPr>
              <p:cNvSpPr>
                <a:spLocks noGrp="1"/>
              </p:cNvSpPr>
              <p:nvPr>
                <p:ph sz="quarter" idx="13"/>
              </p:nvPr>
            </p:nvSpPr>
            <p:spPr>
              <a:xfrm>
                <a:off x="836370" y="1628800"/>
                <a:ext cx="6756546" cy="4535487"/>
              </a:xfrm>
            </p:spPr>
            <p:txBody>
              <a:bodyPr>
                <a:normAutofit fontScale="92500" lnSpcReduction="10000"/>
              </a:bodyPr>
              <a:lstStyle/>
              <a:p>
                <a:r>
                  <a:rPr lang="de-DE" sz="2800" dirty="0"/>
                  <a:t>Abschirmung von Feldlinien im Kugelkondensator</a:t>
                </a:r>
                <a:endParaRPr lang="de-DE" sz="2600" dirty="0">
                  <a:solidFill>
                    <a:srgbClr val="013476"/>
                  </a:solidFill>
                </a:endParaRPr>
              </a:p>
              <a:p>
                <a:pPr lvl="1">
                  <a:lnSpc>
                    <a:spcPct val="100000"/>
                  </a:lnSpc>
                </a:pPr>
                <a:r>
                  <a:rPr lang="de-DE" dirty="0"/>
                  <a:t>Einfügen von Dielektrikum</a:t>
                </a:r>
                <a:endParaRPr lang="de-DE" sz="2200" dirty="0">
                  <a:solidFill>
                    <a:srgbClr val="013476"/>
                  </a:solidFill>
                </a:endParaRPr>
              </a:p>
              <a:p>
                <a:pPr lvl="1">
                  <a:lnSpc>
                    <a:spcPct val="100000"/>
                  </a:lnSpc>
                </a:pPr>
                <a:r>
                  <a:rPr lang="de-DE" dirty="0">
                    <a:solidFill>
                      <a:srgbClr val="013476"/>
                    </a:solidFill>
                  </a:rPr>
                  <a:t>Abschirmung von (unendlichen) </a:t>
                </a:r>
                <a:br>
                  <a:rPr lang="de-DE" dirty="0">
                    <a:solidFill>
                      <a:srgbClr val="013476"/>
                    </a:solidFill>
                  </a:rPr>
                </a:br>
                <a:r>
                  <a:rPr lang="de-DE" dirty="0">
                    <a:solidFill>
                      <a:srgbClr val="013476"/>
                    </a:solidFill>
                  </a:rPr>
                  <a:t>Feldlinien durch Polarisation</a:t>
                </a:r>
              </a:p>
              <a:p>
                <a:pPr lvl="1">
                  <a:lnSpc>
                    <a:spcPct val="100000"/>
                  </a:lnSpc>
                </a:pPr>
                <a:r>
                  <a:rPr lang="de-DE" dirty="0"/>
                  <a:t>Abgeschirmtes Feld </a:t>
                </a:r>
                <a:br>
                  <a:rPr lang="de-DE" dirty="0"/>
                </a:br>
                <a:r>
                  <a:rPr lang="de-DE" dirty="0"/>
                  <a:t>→ Endliche Reichweite </a:t>
                </a:r>
                <a:r>
                  <a:rPr lang="de-DE" dirty="0">
                    <a:latin typeface="Symbol" panose="05050102010706020507" pitchFamily="18" charset="2"/>
                  </a:rPr>
                  <a:t>l</a:t>
                </a:r>
                <a:endParaRPr lang="de-DE" dirty="0">
                  <a:solidFill>
                    <a:srgbClr val="013476"/>
                  </a:solidFill>
                  <a:latin typeface="Symbol" panose="05050102010706020507" pitchFamily="18" charset="2"/>
                </a:endParaRPr>
              </a:p>
              <a:p>
                <a:pPr>
                  <a:lnSpc>
                    <a:spcPct val="120000"/>
                  </a:lnSpc>
                </a:pPr>
                <a:r>
                  <a:rPr lang="de-DE" sz="2600" dirty="0" err="1">
                    <a:solidFill>
                      <a:srgbClr val="013476"/>
                    </a:solidFill>
                    <a:sym typeface="Wingdings" panose="05000000000000000000" pitchFamily="2" charset="2"/>
                  </a:rPr>
                  <a:t>Brout</a:t>
                </a:r>
                <a:r>
                  <a:rPr lang="de-DE" sz="2600" dirty="0">
                    <a:solidFill>
                      <a:srgbClr val="013476"/>
                    </a:solidFill>
                    <a:sym typeface="Wingdings" panose="05000000000000000000" pitchFamily="2" charset="2"/>
                  </a:rPr>
                  <a:t>-Englert-Higgs Feld </a:t>
                </a:r>
                <a:br>
                  <a:rPr lang="de-DE" sz="2600" dirty="0">
                    <a:solidFill>
                      <a:srgbClr val="013476"/>
                    </a:solidFill>
                    <a:sym typeface="Wingdings" panose="05000000000000000000" pitchFamily="2" charset="2"/>
                  </a:rPr>
                </a:br>
                <a:r>
                  <a:rPr lang="de-DE" sz="2600" dirty="0">
                    <a:solidFill>
                      <a:srgbClr val="013476"/>
                    </a:solidFill>
                    <a:sym typeface="Wingdings" panose="05000000000000000000" pitchFamily="2" charset="2"/>
                  </a:rPr>
                  <a:t>schirmt schwache Ladungen ab</a:t>
                </a:r>
              </a:p>
              <a:p>
                <a:pPr lvl="1">
                  <a:lnSpc>
                    <a:spcPct val="110000"/>
                  </a:lnSpc>
                </a:pPr>
                <a:r>
                  <a:rPr lang="de-DE" dirty="0">
                    <a:sym typeface="Wingdings" panose="05000000000000000000" pitchFamily="2" charset="2"/>
                  </a:rPr>
                  <a:t>Polarisierbares Medium </a:t>
                </a:r>
                <a:r>
                  <a:rPr lang="de-DE" dirty="0">
                    <a:solidFill>
                      <a:srgbClr val="013476"/>
                    </a:solidFill>
                    <a:sym typeface="Wingdings" panose="05000000000000000000" pitchFamily="2" charset="2"/>
                  </a:rPr>
                  <a:t>der Schwachen </a:t>
                </a:r>
                <a:br>
                  <a:rPr lang="de-DE" dirty="0">
                    <a:solidFill>
                      <a:srgbClr val="013476"/>
                    </a:solidFill>
                    <a:sym typeface="Wingdings" panose="05000000000000000000" pitchFamily="2" charset="2"/>
                  </a:rPr>
                </a:br>
                <a:r>
                  <a:rPr lang="de-DE" dirty="0">
                    <a:solidFill>
                      <a:srgbClr val="013476"/>
                    </a:solidFill>
                    <a:sym typeface="Wingdings" panose="05000000000000000000" pitchFamily="2" charset="2"/>
                  </a:rPr>
                  <a:t>Wechselwirkung </a:t>
                </a:r>
                <a:r>
                  <a:rPr lang="de-DE" dirty="0"/>
                  <a:t>→ „</a:t>
                </a:r>
                <a:r>
                  <a:rPr lang="de-DE" dirty="0" err="1"/>
                  <a:t>Dischwachladikum</a:t>
                </a:r>
                <a:r>
                  <a:rPr lang="de-DE" dirty="0"/>
                  <a:t>“</a:t>
                </a:r>
                <a:endParaRPr lang="de-DE" dirty="0">
                  <a:solidFill>
                    <a:srgbClr val="013476"/>
                  </a:solidFill>
                  <a:sym typeface="Wingdings" panose="05000000000000000000" pitchFamily="2" charset="2"/>
                </a:endParaRPr>
              </a:p>
              <a:p>
                <a:pPr lvl="1">
                  <a:lnSpc>
                    <a:spcPct val="110000"/>
                  </a:lnSpc>
                </a:pPr>
                <a:r>
                  <a:rPr lang="de-DE" dirty="0"/>
                  <a:t>Abgeschirmtes Feld</a:t>
                </a:r>
                <a:br>
                  <a:rPr lang="de-DE" dirty="0">
                    <a:sym typeface="Wingdings" panose="05000000000000000000" pitchFamily="2" charset="2"/>
                  </a:rPr>
                </a:br>
                <a:r>
                  <a:rPr lang="de-DE" dirty="0"/>
                  <a:t>→</a:t>
                </a:r>
                <a:r>
                  <a:rPr lang="de-DE" dirty="0">
                    <a:sym typeface="Wingdings" panose="05000000000000000000" pitchFamily="2" charset="2"/>
                  </a:rPr>
                  <a:t> Masse der Botenteilchen </a:t>
                </a:r>
                <a:br>
                  <a:rPr lang="de-DE" dirty="0">
                    <a:sym typeface="Wingdings" panose="05000000000000000000" pitchFamily="2" charset="2"/>
                  </a:rPr>
                </a:br>
                <a14:m>
                  <m:oMath xmlns:m="http://schemas.openxmlformats.org/officeDocument/2006/math">
                    <m:sSub>
                      <m:sSubPr>
                        <m:ctrlPr>
                          <a:rPr lang="de-DE" sz="1800" i="1">
                            <a:latin typeface="Cambria Math" panose="02040503050406030204" pitchFamily="18" charset="0"/>
                          </a:rPr>
                        </m:ctrlPr>
                      </m:sSubPr>
                      <m:e>
                        <m:r>
                          <a:rPr lang="de-DE" sz="1800" b="0" i="1" smtClean="0">
                            <a:latin typeface="Cambria Math" panose="02040503050406030204" pitchFamily="18" charset="0"/>
                          </a:rPr>
                          <m:t>𝑚</m:t>
                        </m:r>
                      </m:e>
                      <m:sub>
                        <m:r>
                          <m:rPr>
                            <m:sty m:val="p"/>
                          </m:rPr>
                          <a:rPr lang="de-DE" sz="1800">
                            <a:latin typeface="Cambria Math"/>
                          </a:rPr>
                          <m:t>W</m:t>
                        </m:r>
                      </m:sub>
                    </m:sSub>
                    <m:sSup>
                      <m:sSupPr>
                        <m:ctrlPr>
                          <a:rPr lang="de-DE" sz="1800" i="1" smtClean="0">
                            <a:latin typeface="Cambria Math" panose="02040503050406030204" pitchFamily="18" charset="0"/>
                          </a:rPr>
                        </m:ctrlPr>
                      </m:sSupPr>
                      <m:e>
                        <m:r>
                          <a:rPr lang="de-DE" sz="1800" b="0" i="1" smtClean="0">
                            <a:latin typeface="Cambria Math" panose="02040503050406030204" pitchFamily="18" charset="0"/>
                          </a:rPr>
                          <m:t>𝑐</m:t>
                        </m:r>
                      </m:e>
                      <m:sup>
                        <m:r>
                          <a:rPr lang="de-DE" sz="1800" b="0" i="1" smtClean="0">
                            <a:latin typeface="Cambria Math" panose="02040503050406030204" pitchFamily="18" charset="0"/>
                          </a:rPr>
                          <m:t>2</m:t>
                        </m:r>
                      </m:sup>
                    </m:sSup>
                    <m:r>
                      <a:rPr lang="de-DE" sz="1800" i="1">
                        <a:latin typeface="Cambria Math"/>
                      </a:rPr>
                      <m:t>=</m:t>
                    </m:r>
                    <m:f>
                      <m:fPr>
                        <m:ctrlPr>
                          <a:rPr lang="de-DE" sz="1800" i="1">
                            <a:latin typeface="Cambria Math" panose="02040503050406030204" pitchFamily="18" charset="0"/>
                          </a:rPr>
                        </m:ctrlPr>
                      </m:fPr>
                      <m:num>
                        <m:r>
                          <a:rPr lang="de-DE" sz="1800" i="1">
                            <a:latin typeface="Cambria Math"/>
                          </a:rPr>
                          <m:t>ℏ</m:t>
                        </m:r>
                        <m:r>
                          <a:rPr lang="de-DE" sz="1800" b="0" i="1" smtClean="0">
                            <a:latin typeface="Cambria Math" panose="02040503050406030204" pitchFamily="18" charset="0"/>
                          </a:rPr>
                          <m:t>𝑐</m:t>
                        </m:r>
                      </m:num>
                      <m:den>
                        <m:sSub>
                          <m:sSubPr>
                            <m:ctrlPr>
                              <a:rPr lang="de-DE" sz="1800" i="1">
                                <a:latin typeface="Cambria Math" panose="02040503050406030204" pitchFamily="18" charset="0"/>
                              </a:rPr>
                            </m:ctrlPr>
                          </m:sSubPr>
                          <m:e>
                            <m:r>
                              <a:rPr lang="de-DE" sz="1800" i="1" smtClean="0">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r>
                  <a:rPr lang="de-DE" sz="1800" dirty="0"/>
                  <a:t> </a:t>
                </a:r>
                <a14:m>
                  <m:oMath xmlns:m="http://schemas.openxmlformats.org/officeDocument/2006/math">
                    <m:r>
                      <a:rPr lang="de-DE" sz="1800" i="1">
                        <a:latin typeface="Cambria Math"/>
                      </a:rPr>
                      <m:t>=</m:t>
                    </m:r>
                    <m:f>
                      <m:fPr>
                        <m:ctrlPr>
                          <a:rPr lang="de-DE" sz="1800" i="1">
                            <a:latin typeface="Cambria Math" panose="02040503050406030204" pitchFamily="18" charset="0"/>
                          </a:rPr>
                        </m:ctrlPr>
                      </m:fPr>
                      <m:num>
                        <m:r>
                          <a:rPr lang="de-DE" sz="1800" b="0" i="1" smtClean="0">
                            <a:latin typeface="Cambria Math" panose="02040503050406030204" pitchFamily="18" charset="0"/>
                          </a:rPr>
                          <m:t>0,2</m:t>
                        </m:r>
                        <m:r>
                          <a:rPr lang="de-DE" sz="1800" b="0" i="1" smtClean="0">
                            <a:latin typeface="Cambria Math" panose="02040503050406030204" pitchFamily="18" charset="0"/>
                          </a:rPr>
                          <m:t>𝐺𝑒𝑉𝑓𝑚</m:t>
                        </m:r>
                      </m:num>
                      <m:den>
                        <m:sSub>
                          <m:sSubPr>
                            <m:ctrlPr>
                              <a:rPr lang="de-DE" sz="1800" i="1">
                                <a:latin typeface="Cambria Math" panose="02040503050406030204" pitchFamily="18" charset="0"/>
                              </a:rPr>
                            </m:ctrlPr>
                          </m:sSubPr>
                          <m:e>
                            <m:r>
                              <a:rPr lang="de-DE" sz="1800" i="1">
                                <a:latin typeface="Cambria Math" panose="02040503050406030204" pitchFamily="18" charset="0"/>
                                <a:ea typeface="Cambria Math" panose="02040503050406030204" pitchFamily="18" charset="0"/>
                              </a:rPr>
                              <m:t>𝜆</m:t>
                            </m:r>
                          </m:e>
                          <m:sub>
                            <m:r>
                              <m:rPr>
                                <m:sty m:val="p"/>
                              </m:rPr>
                              <a:rPr lang="de-DE" sz="1800">
                                <a:latin typeface="Cambria Math"/>
                              </a:rPr>
                              <m:t>w</m:t>
                            </m:r>
                          </m:sub>
                        </m:sSub>
                        <m:r>
                          <a:rPr lang="de-DE" sz="1800" i="1">
                            <a:latin typeface="Cambria Math"/>
                          </a:rPr>
                          <m:t> </m:t>
                        </m:r>
                      </m:den>
                    </m:f>
                  </m:oMath>
                </a14:m>
                <a:endParaRPr lang="de-DE" sz="1800" dirty="0">
                  <a:solidFill>
                    <a:srgbClr val="013476"/>
                  </a:solidFill>
                  <a:sym typeface="Wingdings" panose="05000000000000000000" pitchFamily="2" charset="2"/>
                </a:endParaRPr>
              </a:p>
            </p:txBody>
          </p:sp>
        </mc:Choice>
        <mc:Fallback xmlns="">
          <p:sp>
            <p:nvSpPr>
              <p:cNvPr id="102" name="Textplatzhalter 101">
                <a:extLst>
                  <a:ext uri="{FF2B5EF4-FFF2-40B4-BE49-F238E27FC236}">
                    <a16:creationId xmlns:a16="http://schemas.microsoft.com/office/drawing/2014/main" id="{E176F4F3-9D99-4A96-9D0C-AE5DCC498D3D}"/>
                  </a:ext>
                </a:extLst>
              </p:cNvPr>
              <p:cNvSpPr>
                <a:spLocks noGrp="1" noRot="1" noChangeAspect="1" noMove="1" noResize="1" noEditPoints="1" noAdjustHandles="1" noChangeArrowheads="1" noChangeShapeType="1" noTextEdit="1"/>
              </p:cNvSpPr>
              <p:nvPr>
                <p:ph sz="quarter" idx="13"/>
              </p:nvPr>
            </p:nvSpPr>
            <p:spPr>
              <a:xfrm>
                <a:off x="836370" y="1628800"/>
                <a:ext cx="6756546" cy="4535487"/>
              </a:xfrm>
              <a:blipFill>
                <a:blip r:embed="rId2"/>
                <a:stretch>
                  <a:fillRect l="-1443" t="-2957"/>
                </a:stretch>
              </a:blipFill>
            </p:spPr>
            <p:txBody>
              <a:bodyPr/>
              <a:lstStyle/>
              <a:p>
                <a:r>
                  <a:rPr lang="de-DE">
                    <a:noFill/>
                  </a:rPr>
                  <a:t> </a:t>
                </a:r>
              </a:p>
            </p:txBody>
          </p:sp>
        </mc:Fallback>
      </mc:AlternateContent>
      <p:cxnSp>
        <p:nvCxnSpPr>
          <p:cNvPr id="52" name="Gerade Verbindung mit Pfeil 51">
            <a:extLst>
              <a:ext uri="{FF2B5EF4-FFF2-40B4-BE49-F238E27FC236}">
                <a16:creationId xmlns:a16="http://schemas.microsoft.com/office/drawing/2014/main" id="{AA45A43E-EF32-4F40-8321-7CB8A0932353}"/>
              </a:ext>
            </a:extLst>
          </p:cNvPr>
          <p:cNvCxnSpPr>
            <a:cxnSpLocks/>
          </p:cNvCxnSpPr>
          <p:nvPr/>
        </p:nvCxnSpPr>
        <p:spPr>
          <a:xfrm>
            <a:off x="5568302" y="3878746"/>
            <a:ext cx="3060000" cy="1"/>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a:extLst>
              <a:ext uri="{FF2B5EF4-FFF2-40B4-BE49-F238E27FC236}">
                <a16:creationId xmlns:a16="http://schemas.microsoft.com/office/drawing/2014/main" id="{92774D49-72F1-4AFE-8406-DC457D6B0A1F}"/>
              </a:ext>
            </a:extLst>
          </p:cNvPr>
          <p:cNvCxnSpPr>
            <a:cxnSpLocks/>
          </p:cNvCxnSpPr>
          <p:nvPr/>
        </p:nvCxnSpPr>
        <p:spPr>
          <a:xfrm flipV="1">
            <a:off x="7091300" y="2345019"/>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a:extLst>
              <a:ext uri="{FF2B5EF4-FFF2-40B4-BE49-F238E27FC236}">
                <a16:creationId xmlns:a16="http://schemas.microsoft.com/office/drawing/2014/main" id="{863D7D06-A852-40DC-BC6B-3D0A998B762B}"/>
              </a:ext>
            </a:extLst>
          </p:cNvPr>
          <p:cNvCxnSpPr>
            <a:cxnSpLocks/>
          </p:cNvCxnSpPr>
          <p:nvPr/>
        </p:nvCxnSpPr>
        <p:spPr>
          <a:xfrm rot="1800000" flipV="1">
            <a:off x="7082498" y="23662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1" name="Gerade Verbindung mit Pfeil 60">
            <a:extLst>
              <a:ext uri="{FF2B5EF4-FFF2-40B4-BE49-F238E27FC236}">
                <a16:creationId xmlns:a16="http://schemas.microsoft.com/office/drawing/2014/main" id="{560998AA-EBCC-427B-9C04-4923F0AD80A1}"/>
              </a:ext>
            </a:extLst>
          </p:cNvPr>
          <p:cNvCxnSpPr>
            <a:cxnSpLocks/>
          </p:cNvCxnSpPr>
          <p:nvPr/>
        </p:nvCxnSpPr>
        <p:spPr>
          <a:xfrm rot="-1800000" flipV="1">
            <a:off x="7098302" y="2353791"/>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5" name="Gerade Verbindung mit Pfeil 64">
            <a:extLst>
              <a:ext uri="{FF2B5EF4-FFF2-40B4-BE49-F238E27FC236}">
                <a16:creationId xmlns:a16="http://schemas.microsoft.com/office/drawing/2014/main" id="{1E5AB4C1-A024-4CD2-B021-DB7603A3A763}"/>
              </a:ext>
            </a:extLst>
          </p:cNvPr>
          <p:cNvCxnSpPr>
            <a:cxnSpLocks/>
          </p:cNvCxnSpPr>
          <p:nvPr/>
        </p:nvCxnSpPr>
        <p:spPr>
          <a:xfrm rot="-3600000" flipV="1">
            <a:off x="7081405" y="2345018"/>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66" name="Gerade Verbindung mit Pfeil 65">
            <a:extLst>
              <a:ext uri="{FF2B5EF4-FFF2-40B4-BE49-F238E27FC236}">
                <a16:creationId xmlns:a16="http://schemas.microsoft.com/office/drawing/2014/main" id="{190920F7-71C0-4FC0-A8BF-5F29522C4688}"/>
              </a:ext>
            </a:extLst>
          </p:cNvPr>
          <p:cNvCxnSpPr>
            <a:cxnSpLocks/>
          </p:cNvCxnSpPr>
          <p:nvPr/>
        </p:nvCxnSpPr>
        <p:spPr>
          <a:xfrm rot="3600000" flipV="1">
            <a:off x="7078774" y="2358845"/>
            <a:ext cx="0" cy="3060000"/>
          </a:xfrm>
          <a:prstGeom prst="straightConnector1">
            <a:avLst/>
          </a:prstGeom>
          <a:ln w="19050">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4" name="Ellipse 33">
            <a:extLst>
              <a:ext uri="{FF2B5EF4-FFF2-40B4-BE49-F238E27FC236}">
                <a16:creationId xmlns:a16="http://schemas.microsoft.com/office/drawing/2014/main" id="{5F2A56E5-92CF-47E0-A5AA-2EE6B846418D}"/>
              </a:ext>
            </a:extLst>
          </p:cNvPr>
          <p:cNvSpPr/>
          <p:nvPr/>
        </p:nvSpPr>
        <p:spPr>
          <a:xfrm>
            <a:off x="6712727" y="3498586"/>
            <a:ext cx="746233" cy="736819"/>
          </a:xfrm>
          <a:prstGeom prst="ellipse">
            <a:avLst/>
          </a:prstGeom>
          <a:ln>
            <a:solidFill>
              <a:srgbClr val="013476"/>
            </a:solidFill>
          </a:ln>
        </p:spPr>
        <p:style>
          <a:lnRef idx="1">
            <a:schemeClr val="dk1"/>
          </a:lnRef>
          <a:fillRef idx="3">
            <a:schemeClr val="dk1"/>
          </a:fillRef>
          <a:effectRef idx="2">
            <a:schemeClr val="dk1"/>
          </a:effectRef>
          <a:fontRef idx="minor">
            <a:schemeClr val="lt1"/>
          </a:fontRef>
        </p:style>
        <p:txBody>
          <a:bodyPr rtlCol="0" anchor="ctr"/>
          <a:lstStyle/>
          <a:p>
            <a:pPr algn="ctr"/>
            <a:endParaRPr lang="de-DE"/>
          </a:p>
        </p:txBody>
      </p:sp>
      <p:sp>
        <p:nvSpPr>
          <p:cNvPr id="38" name="Rechteck 37">
            <a:extLst>
              <a:ext uri="{FF2B5EF4-FFF2-40B4-BE49-F238E27FC236}">
                <a16:creationId xmlns:a16="http://schemas.microsoft.com/office/drawing/2014/main" id="{ACE4CEC5-38EA-48DC-983D-34B62740E7E1}"/>
              </a:ext>
            </a:extLst>
          </p:cNvPr>
          <p:cNvSpPr/>
          <p:nvPr/>
        </p:nvSpPr>
        <p:spPr>
          <a:xfrm>
            <a:off x="6913970" y="33273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67" name="Rechteck 66">
            <a:extLst>
              <a:ext uri="{FF2B5EF4-FFF2-40B4-BE49-F238E27FC236}">
                <a16:creationId xmlns:a16="http://schemas.microsoft.com/office/drawing/2014/main" id="{F961CFA6-F35A-41BA-91D0-9982E49001A4}"/>
              </a:ext>
            </a:extLst>
          </p:cNvPr>
          <p:cNvSpPr/>
          <p:nvPr/>
        </p:nvSpPr>
        <p:spPr>
          <a:xfrm>
            <a:off x="78027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68" name="Kreis: nicht ausgefüllt 67">
            <a:extLst>
              <a:ext uri="{FF2B5EF4-FFF2-40B4-BE49-F238E27FC236}">
                <a16:creationId xmlns:a16="http://schemas.microsoft.com/office/drawing/2014/main" id="{9715BAF3-5067-4A1E-99AE-3821F76AD528}"/>
              </a:ext>
            </a:extLst>
          </p:cNvPr>
          <p:cNvSpPr/>
          <p:nvPr/>
        </p:nvSpPr>
        <p:spPr>
          <a:xfrm>
            <a:off x="5501843" y="2288095"/>
            <a:ext cx="3168000" cy="3168000"/>
          </a:xfrm>
          <a:prstGeom prst="donut">
            <a:avLst>
              <a:gd name="adj" fmla="val 37512"/>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cxnSp>
        <p:nvCxnSpPr>
          <p:cNvPr id="70" name="Gerade Verbindung mit Pfeil 69">
            <a:extLst>
              <a:ext uri="{FF2B5EF4-FFF2-40B4-BE49-F238E27FC236}">
                <a16:creationId xmlns:a16="http://schemas.microsoft.com/office/drawing/2014/main" id="{E28F2DA2-7AB9-4ED0-8F73-39B896087857}"/>
              </a:ext>
            </a:extLst>
          </p:cNvPr>
          <p:cNvCxnSpPr>
            <a:cxnSpLocks/>
          </p:cNvCxnSpPr>
          <p:nvPr/>
        </p:nvCxnSpPr>
        <p:spPr>
          <a:xfrm>
            <a:off x="7164288" y="2621345"/>
            <a:ext cx="0" cy="614435"/>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a:extLst>
              <a:ext uri="{FF2B5EF4-FFF2-40B4-BE49-F238E27FC236}">
                <a16:creationId xmlns:a16="http://schemas.microsoft.com/office/drawing/2014/main" id="{65E702C0-A1C7-4BA8-AF22-FE707A3226AC}"/>
              </a:ext>
            </a:extLst>
          </p:cNvPr>
          <p:cNvCxnSpPr>
            <a:cxnSpLocks/>
          </p:cNvCxnSpPr>
          <p:nvPr/>
        </p:nvCxnSpPr>
        <p:spPr>
          <a:xfrm flipH="1">
            <a:off x="7265636" y="2641610"/>
            <a:ext cx="463378" cy="8366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a:extLst>
              <a:ext uri="{FF2B5EF4-FFF2-40B4-BE49-F238E27FC236}">
                <a16:creationId xmlns:a16="http://schemas.microsoft.com/office/drawing/2014/main" id="{19BCBFA6-DE2E-4E59-BFF5-BAE90D29683E}"/>
              </a:ext>
            </a:extLst>
          </p:cNvPr>
          <p:cNvCxnSpPr>
            <a:cxnSpLocks/>
          </p:cNvCxnSpPr>
          <p:nvPr/>
        </p:nvCxnSpPr>
        <p:spPr>
          <a:xfrm flipH="1">
            <a:off x="7753386" y="3175298"/>
            <a:ext cx="702509" cy="400823"/>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a:extLst>
              <a:ext uri="{FF2B5EF4-FFF2-40B4-BE49-F238E27FC236}">
                <a16:creationId xmlns:a16="http://schemas.microsoft.com/office/drawing/2014/main" id="{35C0C9E2-492E-4C24-9266-F8F056822865}"/>
              </a:ext>
            </a:extLst>
          </p:cNvPr>
          <p:cNvCxnSpPr>
            <a:cxnSpLocks/>
          </p:cNvCxnSpPr>
          <p:nvPr/>
        </p:nvCxnSpPr>
        <p:spPr>
          <a:xfrm rot="5400000">
            <a:off x="8129087" y="3497111"/>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a:extLst>
              <a:ext uri="{FF2B5EF4-FFF2-40B4-BE49-F238E27FC236}">
                <a16:creationId xmlns:a16="http://schemas.microsoft.com/office/drawing/2014/main" id="{C6A6EECB-2548-46B4-9ADA-47DEA5AAF677}"/>
              </a:ext>
            </a:extLst>
          </p:cNvPr>
          <p:cNvCxnSpPr>
            <a:cxnSpLocks/>
          </p:cNvCxnSpPr>
          <p:nvPr/>
        </p:nvCxnSpPr>
        <p:spPr>
          <a:xfrm flipH="1" flipV="1">
            <a:off x="7591540" y="4100561"/>
            <a:ext cx="700676" cy="41666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a:extLst>
              <a:ext uri="{FF2B5EF4-FFF2-40B4-BE49-F238E27FC236}">
                <a16:creationId xmlns:a16="http://schemas.microsoft.com/office/drawing/2014/main" id="{9F7DB83A-A829-43D8-87F4-78114DF620CD}"/>
              </a:ext>
            </a:extLst>
          </p:cNvPr>
          <p:cNvCxnSpPr>
            <a:cxnSpLocks/>
          </p:cNvCxnSpPr>
          <p:nvPr/>
        </p:nvCxnSpPr>
        <p:spPr>
          <a:xfrm flipH="1" flipV="1">
            <a:off x="7308304" y="4393651"/>
            <a:ext cx="398007" cy="688740"/>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79" name="Gerade Verbindung mit Pfeil 78">
            <a:extLst>
              <a:ext uri="{FF2B5EF4-FFF2-40B4-BE49-F238E27FC236}">
                <a16:creationId xmlns:a16="http://schemas.microsoft.com/office/drawing/2014/main" id="{8C88DC9D-B23F-4C5D-972A-DE22FF1A570B}"/>
              </a:ext>
            </a:extLst>
          </p:cNvPr>
          <p:cNvCxnSpPr>
            <a:cxnSpLocks/>
          </p:cNvCxnSpPr>
          <p:nvPr/>
        </p:nvCxnSpPr>
        <p:spPr>
          <a:xfrm flipV="1">
            <a:off x="7029343" y="4387796"/>
            <a:ext cx="20585" cy="94341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0" name="Gerade Verbindung mit Pfeil 79">
            <a:extLst>
              <a:ext uri="{FF2B5EF4-FFF2-40B4-BE49-F238E27FC236}">
                <a16:creationId xmlns:a16="http://schemas.microsoft.com/office/drawing/2014/main" id="{1B8C01D9-55E1-41FA-8E1B-D77AF25FF06D}"/>
              </a:ext>
            </a:extLst>
          </p:cNvPr>
          <p:cNvCxnSpPr>
            <a:cxnSpLocks/>
          </p:cNvCxnSpPr>
          <p:nvPr/>
        </p:nvCxnSpPr>
        <p:spPr>
          <a:xfrm flipV="1">
            <a:off x="6465275" y="4607113"/>
            <a:ext cx="279958" cy="54485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2" name="Gerade Verbindung mit Pfeil 81">
            <a:extLst>
              <a:ext uri="{FF2B5EF4-FFF2-40B4-BE49-F238E27FC236}">
                <a16:creationId xmlns:a16="http://schemas.microsoft.com/office/drawing/2014/main" id="{DDB125C9-93CE-4A8F-8047-D5688C4D02D0}"/>
              </a:ext>
            </a:extLst>
          </p:cNvPr>
          <p:cNvCxnSpPr>
            <a:cxnSpLocks/>
          </p:cNvCxnSpPr>
          <p:nvPr/>
        </p:nvCxnSpPr>
        <p:spPr>
          <a:xfrm flipV="1">
            <a:off x="5839803" y="4161340"/>
            <a:ext cx="912765" cy="537034"/>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4" name="Gerade Verbindung mit Pfeil 83">
            <a:extLst>
              <a:ext uri="{FF2B5EF4-FFF2-40B4-BE49-F238E27FC236}">
                <a16:creationId xmlns:a16="http://schemas.microsoft.com/office/drawing/2014/main" id="{5E9E8519-AA53-49FD-892E-8665418C942D}"/>
              </a:ext>
            </a:extLst>
          </p:cNvPr>
          <p:cNvCxnSpPr>
            <a:cxnSpLocks/>
          </p:cNvCxnSpPr>
          <p:nvPr/>
        </p:nvCxnSpPr>
        <p:spPr>
          <a:xfrm rot="16200000">
            <a:off x="6135713" y="3489045"/>
            <a:ext cx="0" cy="662689"/>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6" name="Gerade Verbindung mit Pfeil 85">
            <a:extLst>
              <a:ext uri="{FF2B5EF4-FFF2-40B4-BE49-F238E27FC236}">
                <a16:creationId xmlns:a16="http://schemas.microsoft.com/office/drawing/2014/main" id="{3F2B34B9-FEA5-4C82-B0F5-0987A381548E}"/>
              </a:ext>
            </a:extLst>
          </p:cNvPr>
          <p:cNvCxnSpPr>
            <a:cxnSpLocks/>
          </p:cNvCxnSpPr>
          <p:nvPr/>
        </p:nvCxnSpPr>
        <p:spPr>
          <a:xfrm>
            <a:off x="5858975" y="3078370"/>
            <a:ext cx="714792" cy="38749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87" name="Gerade Verbindung mit Pfeil 86">
            <a:extLst>
              <a:ext uri="{FF2B5EF4-FFF2-40B4-BE49-F238E27FC236}">
                <a16:creationId xmlns:a16="http://schemas.microsoft.com/office/drawing/2014/main" id="{C19EEAC9-A24B-4EF6-B72E-9835905C8826}"/>
              </a:ext>
            </a:extLst>
          </p:cNvPr>
          <p:cNvCxnSpPr>
            <a:cxnSpLocks/>
            <a:endCxn id="98" idx="0"/>
          </p:cNvCxnSpPr>
          <p:nvPr/>
        </p:nvCxnSpPr>
        <p:spPr>
          <a:xfrm>
            <a:off x="6465275" y="2662630"/>
            <a:ext cx="429838" cy="694362"/>
          </a:xfrm>
          <a:prstGeom prst="straightConnector1">
            <a:avLst/>
          </a:prstGeom>
          <a:ln w="15875">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96" name="Rechteck 95">
            <a:extLst>
              <a:ext uri="{FF2B5EF4-FFF2-40B4-BE49-F238E27FC236}">
                <a16:creationId xmlns:a16="http://schemas.microsoft.com/office/drawing/2014/main" id="{F45BB15E-2A2A-4EDD-8331-FDD7493D1A39}"/>
              </a:ext>
            </a:extLst>
          </p:cNvPr>
          <p:cNvSpPr/>
          <p:nvPr/>
        </p:nvSpPr>
        <p:spPr>
          <a:xfrm>
            <a:off x="7066370" y="339938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7" name="Rechteck 96">
            <a:extLst>
              <a:ext uri="{FF2B5EF4-FFF2-40B4-BE49-F238E27FC236}">
                <a16:creationId xmlns:a16="http://schemas.microsoft.com/office/drawing/2014/main" id="{529C207C-CC1A-49C3-98F9-84415D776442}"/>
              </a:ext>
            </a:extLst>
          </p:cNvPr>
          <p:cNvSpPr/>
          <p:nvPr/>
        </p:nvSpPr>
        <p:spPr>
          <a:xfrm>
            <a:off x="7164288"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8" name="Rechteck 97">
            <a:extLst>
              <a:ext uri="{FF2B5EF4-FFF2-40B4-BE49-F238E27FC236}">
                <a16:creationId xmlns:a16="http://schemas.microsoft.com/office/drawing/2014/main" id="{B6D00357-1D9A-4EB9-82B0-F458CB70F2DA}"/>
              </a:ext>
            </a:extLst>
          </p:cNvPr>
          <p:cNvSpPr/>
          <p:nvPr/>
        </p:nvSpPr>
        <p:spPr>
          <a:xfrm>
            <a:off x="6769954" y="335699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99" name="Rechteck 98">
            <a:extLst>
              <a:ext uri="{FF2B5EF4-FFF2-40B4-BE49-F238E27FC236}">
                <a16:creationId xmlns:a16="http://schemas.microsoft.com/office/drawing/2014/main" id="{40533ED7-73C5-4BC3-B7AA-048A2B8EDE16}"/>
              </a:ext>
            </a:extLst>
          </p:cNvPr>
          <p:cNvSpPr/>
          <p:nvPr/>
        </p:nvSpPr>
        <p:spPr>
          <a:xfrm>
            <a:off x="6660232" y="350100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0" name="Rechteck 99">
            <a:extLst>
              <a:ext uri="{FF2B5EF4-FFF2-40B4-BE49-F238E27FC236}">
                <a16:creationId xmlns:a16="http://schemas.microsoft.com/office/drawing/2014/main" id="{A82DF3B3-7AD1-4774-A2F2-69F23ED1E94A}"/>
              </a:ext>
            </a:extLst>
          </p:cNvPr>
          <p:cNvSpPr/>
          <p:nvPr/>
        </p:nvSpPr>
        <p:spPr>
          <a:xfrm>
            <a:off x="6625938"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1" name="Rechteck 100">
            <a:extLst>
              <a:ext uri="{FF2B5EF4-FFF2-40B4-BE49-F238E27FC236}">
                <a16:creationId xmlns:a16="http://schemas.microsoft.com/office/drawing/2014/main" id="{2D70934F-D826-4D8C-AA20-05F267BEBA20}"/>
              </a:ext>
            </a:extLst>
          </p:cNvPr>
          <p:cNvSpPr/>
          <p:nvPr/>
        </p:nvSpPr>
        <p:spPr>
          <a:xfrm>
            <a:off x="6697946" y="378904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3" name="Rechteck 102">
            <a:extLst>
              <a:ext uri="{FF2B5EF4-FFF2-40B4-BE49-F238E27FC236}">
                <a16:creationId xmlns:a16="http://schemas.microsoft.com/office/drawing/2014/main" id="{D65B1D06-D0FF-40B9-B73C-6787D1B86E0E}"/>
              </a:ext>
            </a:extLst>
          </p:cNvPr>
          <p:cNvSpPr/>
          <p:nvPr/>
        </p:nvSpPr>
        <p:spPr>
          <a:xfrm>
            <a:off x="6804248"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4" name="Rechteck 103">
            <a:extLst>
              <a:ext uri="{FF2B5EF4-FFF2-40B4-BE49-F238E27FC236}">
                <a16:creationId xmlns:a16="http://schemas.microsoft.com/office/drawing/2014/main" id="{0CCEF9AF-80F9-4464-851D-923CDAD5B97D}"/>
              </a:ext>
            </a:extLst>
          </p:cNvPr>
          <p:cNvSpPr/>
          <p:nvPr/>
        </p:nvSpPr>
        <p:spPr>
          <a:xfrm>
            <a:off x="6948264" y="3903439"/>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5" name="Rechteck 104">
            <a:extLst>
              <a:ext uri="{FF2B5EF4-FFF2-40B4-BE49-F238E27FC236}">
                <a16:creationId xmlns:a16="http://schemas.microsoft.com/office/drawing/2014/main" id="{FC41F24D-912D-4F64-96FF-A833578F9678}"/>
              </a:ext>
            </a:extLst>
          </p:cNvPr>
          <p:cNvSpPr/>
          <p:nvPr/>
        </p:nvSpPr>
        <p:spPr>
          <a:xfrm>
            <a:off x="7236296" y="3645024"/>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06" name="Rechteck 105">
            <a:extLst>
              <a:ext uri="{FF2B5EF4-FFF2-40B4-BE49-F238E27FC236}">
                <a16:creationId xmlns:a16="http://schemas.microsoft.com/office/drawing/2014/main" id="{1B046EE4-86E5-4781-95BA-93E2C737D92B}"/>
              </a:ext>
            </a:extLst>
          </p:cNvPr>
          <p:cNvSpPr/>
          <p:nvPr/>
        </p:nvSpPr>
        <p:spPr>
          <a:xfrm>
            <a:off x="7092280" y="386104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0" name="Rechteck 109">
            <a:extLst>
              <a:ext uri="{FF2B5EF4-FFF2-40B4-BE49-F238E27FC236}">
                <a16:creationId xmlns:a16="http://schemas.microsoft.com/office/drawing/2014/main" id="{EE307AEF-32C0-4518-9AB0-6E076B4F744F}"/>
              </a:ext>
            </a:extLst>
          </p:cNvPr>
          <p:cNvSpPr/>
          <p:nvPr/>
        </p:nvSpPr>
        <p:spPr>
          <a:xfrm>
            <a:off x="7202002" y="375942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13" name="Rechteck 112">
            <a:extLst>
              <a:ext uri="{FF2B5EF4-FFF2-40B4-BE49-F238E27FC236}">
                <a16:creationId xmlns:a16="http://schemas.microsoft.com/office/drawing/2014/main" id="{FBC65E18-94D6-4830-99CD-7880B4214DFE}"/>
              </a:ext>
            </a:extLst>
          </p:cNvPr>
          <p:cNvSpPr/>
          <p:nvPr/>
        </p:nvSpPr>
        <p:spPr>
          <a:xfrm>
            <a:off x="6794656" y="314096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4" name="Rechteck 113">
            <a:extLst>
              <a:ext uri="{FF2B5EF4-FFF2-40B4-BE49-F238E27FC236}">
                <a16:creationId xmlns:a16="http://schemas.microsoft.com/office/drawing/2014/main" id="{55E995E7-9CF1-4704-AD65-4394E9496EC8}"/>
              </a:ext>
            </a:extLst>
          </p:cNvPr>
          <p:cNvSpPr/>
          <p:nvPr/>
        </p:nvSpPr>
        <p:spPr>
          <a:xfrm>
            <a:off x="6516216" y="32658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5" name="Rechteck 114">
            <a:extLst>
              <a:ext uri="{FF2B5EF4-FFF2-40B4-BE49-F238E27FC236}">
                <a16:creationId xmlns:a16="http://schemas.microsoft.com/office/drawing/2014/main" id="{A4BF455E-C73C-4B2B-BC10-30407FC1BB58}"/>
              </a:ext>
            </a:extLst>
          </p:cNvPr>
          <p:cNvSpPr/>
          <p:nvPr/>
        </p:nvSpPr>
        <p:spPr>
          <a:xfrm>
            <a:off x="7556104" y="332604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6" name="Rechteck 115">
            <a:extLst>
              <a:ext uri="{FF2B5EF4-FFF2-40B4-BE49-F238E27FC236}">
                <a16:creationId xmlns:a16="http://schemas.microsoft.com/office/drawing/2014/main" id="{F91D6896-54CC-4CB5-A030-0F398E64F770}"/>
              </a:ext>
            </a:extLst>
          </p:cNvPr>
          <p:cNvSpPr/>
          <p:nvPr/>
        </p:nvSpPr>
        <p:spPr>
          <a:xfrm>
            <a:off x="7370720" y="376987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7" name="Rechteck 116">
            <a:extLst>
              <a:ext uri="{FF2B5EF4-FFF2-40B4-BE49-F238E27FC236}">
                <a16:creationId xmlns:a16="http://schemas.microsoft.com/office/drawing/2014/main" id="{C7C5D4C9-7084-40C8-B9F0-CC7E8ED1FB2D}"/>
              </a:ext>
            </a:extLst>
          </p:cNvPr>
          <p:cNvSpPr/>
          <p:nvPr/>
        </p:nvSpPr>
        <p:spPr>
          <a:xfrm>
            <a:off x="7596336" y="35010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8" name="Rechteck 117">
            <a:extLst>
              <a:ext uri="{FF2B5EF4-FFF2-40B4-BE49-F238E27FC236}">
                <a16:creationId xmlns:a16="http://schemas.microsoft.com/office/drawing/2014/main" id="{E8F49C73-590D-4E43-A9EE-04C78826137A}"/>
              </a:ext>
            </a:extLst>
          </p:cNvPr>
          <p:cNvSpPr/>
          <p:nvPr/>
        </p:nvSpPr>
        <p:spPr>
          <a:xfrm>
            <a:off x="6406792" y="349375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9" name="Rechteck 118">
            <a:extLst>
              <a:ext uri="{FF2B5EF4-FFF2-40B4-BE49-F238E27FC236}">
                <a16:creationId xmlns:a16="http://schemas.microsoft.com/office/drawing/2014/main" id="{6885340E-B8E2-4740-B92B-E6039DB6066C}"/>
              </a:ext>
            </a:extLst>
          </p:cNvPr>
          <p:cNvSpPr/>
          <p:nvPr/>
        </p:nvSpPr>
        <p:spPr>
          <a:xfrm>
            <a:off x="7141008" y="4062389"/>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0" name="Rechteck 119">
            <a:extLst>
              <a:ext uri="{FF2B5EF4-FFF2-40B4-BE49-F238E27FC236}">
                <a16:creationId xmlns:a16="http://schemas.microsoft.com/office/drawing/2014/main" id="{9BCA1BF9-C9D4-49AA-B23C-EEC6B65075A1}"/>
              </a:ext>
            </a:extLst>
          </p:cNvPr>
          <p:cNvSpPr/>
          <p:nvPr/>
        </p:nvSpPr>
        <p:spPr>
          <a:xfrm>
            <a:off x="6876256" y="405790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1" name="Rechteck 120">
            <a:extLst>
              <a:ext uri="{FF2B5EF4-FFF2-40B4-BE49-F238E27FC236}">
                <a16:creationId xmlns:a16="http://schemas.microsoft.com/office/drawing/2014/main" id="{D538C6E0-C6E7-4CF0-A865-69DDBD4BB571}"/>
              </a:ext>
            </a:extLst>
          </p:cNvPr>
          <p:cNvSpPr/>
          <p:nvPr/>
        </p:nvSpPr>
        <p:spPr>
          <a:xfrm>
            <a:off x="6650640" y="38610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2" name="Rechteck 121">
            <a:extLst>
              <a:ext uri="{FF2B5EF4-FFF2-40B4-BE49-F238E27FC236}">
                <a16:creationId xmlns:a16="http://schemas.microsoft.com/office/drawing/2014/main" id="{C187E4C1-1BEF-4EA0-ABCC-E20D63416CDC}"/>
              </a:ext>
            </a:extLst>
          </p:cNvPr>
          <p:cNvSpPr/>
          <p:nvPr/>
        </p:nvSpPr>
        <p:spPr>
          <a:xfrm>
            <a:off x="6650640" y="427393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4" name="Rechteck 123">
            <a:extLst>
              <a:ext uri="{FF2B5EF4-FFF2-40B4-BE49-F238E27FC236}">
                <a16:creationId xmlns:a16="http://schemas.microsoft.com/office/drawing/2014/main" id="{B56F1E1A-DBC3-45FF-887D-88AE18C3359F}"/>
              </a:ext>
            </a:extLst>
          </p:cNvPr>
          <p:cNvSpPr/>
          <p:nvPr/>
        </p:nvSpPr>
        <p:spPr>
          <a:xfrm>
            <a:off x="6948264" y="184482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5" name="Rechteck 124">
            <a:extLst>
              <a:ext uri="{FF2B5EF4-FFF2-40B4-BE49-F238E27FC236}">
                <a16:creationId xmlns:a16="http://schemas.microsoft.com/office/drawing/2014/main" id="{980E5A62-B8AA-4EB7-B2AA-F61B8CCDAC25}"/>
              </a:ext>
            </a:extLst>
          </p:cNvPr>
          <p:cNvSpPr/>
          <p:nvPr/>
        </p:nvSpPr>
        <p:spPr>
          <a:xfrm>
            <a:off x="6084168" y="20608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6" name="Rechteck 125">
            <a:extLst>
              <a:ext uri="{FF2B5EF4-FFF2-40B4-BE49-F238E27FC236}">
                <a16:creationId xmlns:a16="http://schemas.microsoft.com/office/drawing/2014/main" id="{71FB5396-EB8A-42BB-8D2B-863B0D9EF3A0}"/>
              </a:ext>
            </a:extLst>
          </p:cNvPr>
          <p:cNvSpPr/>
          <p:nvPr/>
        </p:nvSpPr>
        <p:spPr>
          <a:xfrm>
            <a:off x="8450840"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7" name="Rechteck 126">
            <a:extLst>
              <a:ext uri="{FF2B5EF4-FFF2-40B4-BE49-F238E27FC236}">
                <a16:creationId xmlns:a16="http://schemas.microsoft.com/office/drawing/2014/main" id="{EF1F9212-0B7A-4A16-B195-199C7F065579}"/>
              </a:ext>
            </a:extLst>
          </p:cNvPr>
          <p:cNvSpPr/>
          <p:nvPr/>
        </p:nvSpPr>
        <p:spPr>
          <a:xfrm>
            <a:off x="5426504" y="276176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8" name="Rechteck 127">
            <a:extLst>
              <a:ext uri="{FF2B5EF4-FFF2-40B4-BE49-F238E27FC236}">
                <a16:creationId xmlns:a16="http://schemas.microsoft.com/office/drawing/2014/main" id="{7AD58F3C-E4A5-43C5-BF4A-978E6E0152AE}"/>
              </a:ext>
            </a:extLst>
          </p:cNvPr>
          <p:cNvSpPr/>
          <p:nvPr/>
        </p:nvSpPr>
        <p:spPr>
          <a:xfrm>
            <a:off x="8666864" y="355385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29" name="Rechteck 128">
            <a:extLst>
              <a:ext uri="{FF2B5EF4-FFF2-40B4-BE49-F238E27FC236}">
                <a16:creationId xmlns:a16="http://schemas.microsoft.com/office/drawing/2014/main" id="{2C42AE54-3FAF-42C8-A996-A4003B64027F}"/>
              </a:ext>
            </a:extLst>
          </p:cNvPr>
          <p:cNvSpPr/>
          <p:nvPr/>
        </p:nvSpPr>
        <p:spPr>
          <a:xfrm>
            <a:off x="5220072" y="3573016"/>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0" name="Rechteck 129">
            <a:extLst>
              <a:ext uri="{FF2B5EF4-FFF2-40B4-BE49-F238E27FC236}">
                <a16:creationId xmlns:a16="http://schemas.microsoft.com/office/drawing/2014/main" id="{D8C5200C-B869-4C16-BEB9-A7D06360F469}"/>
              </a:ext>
            </a:extLst>
          </p:cNvPr>
          <p:cNvSpPr/>
          <p:nvPr/>
        </p:nvSpPr>
        <p:spPr>
          <a:xfrm>
            <a:off x="8450840"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1" name="Rechteck 130">
            <a:extLst>
              <a:ext uri="{FF2B5EF4-FFF2-40B4-BE49-F238E27FC236}">
                <a16:creationId xmlns:a16="http://schemas.microsoft.com/office/drawing/2014/main" id="{043A9726-5050-47FC-A473-8D546048409C}"/>
              </a:ext>
            </a:extLst>
          </p:cNvPr>
          <p:cNvSpPr/>
          <p:nvPr/>
        </p:nvSpPr>
        <p:spPr>
          <a:xfrm>
            <a:off x="7812360"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2" name="Rechteck 131">
            <a:extLst>
              <a:ext uri="{FF2B5EF4-FFF2-40B4-BE49-F238E27FC236}">
                <a16:creationId xmlns:a16="http://schemas.microsoft.com/office/drawing/2014/main" id="{CB88A372-6E50-4CBF-97DE-A9DD445C78E3}"/>
              </a:ext>
            </a:extLst>
          </p:cNvPr>
          <p:cNvSpPr/>
          <p:nvPr/>
        </p:nvSpPr>
        <p:spPr>
          <a:xfrm>
            <a:off x="6948264" y="5282044"/>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3" name="Rechteck 132">
            <a:extLst>
              <a:ext uri="{FF2B5EF4-FFF2-40B4-BE49-F238E27FC236}">
                <a16:creationId xmlns:a16="http://schemas.microsoft.com/office/drawing/2014/main" id="{DDABCB86-6FBC-4F30-8692-48985FE1FB52}"/>
              </a:ext>
            </a:extLst>
          </p:cNvPr>
          <p:cNvSpPr/>
          <p:nvPr/>
        </p:nvSpPr>
        <p:spPr>
          <a:xfrm>
            <a:off x="6084168" y="5066020"/>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4" name="Rechteck 133">
            <a:extLst>
              <a:ext uri="{FF2B5EF4-FFF2-40B4-BE49-F238E27FC236}">
                <a16:creationId xmlns:a16="http://schemas.microsoft.com/office/drawing/2014/main" id="{AC2A122C-EB27-4043-B91A-3879D0CBD8CF}"/>
              </a:ext>
            </a:extLst>
          </p:cNvPr>
          <p:cNvSpPr/>
          <p:nvPr/>
        </p:nvSpPr>
        <p:spPr>
          <a:xfrm>
            <a:off x="5436096" y="4417948"/>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36" name="Rechteck 135">
            <a:extLst>
              <a:ext uri="{FF2B5EF4-FFF2-40B4-BE49-F238E27FC236}">
                <a16:creationId xmlns:a16="http://schemas.microsoft.com/office/drawing/2014/main" id="{2ABD80E9-3816-4527-BCF1-5179412A12F4}"/>
              </a:ext>
            </a:extLst>
          </p:cNvPr>
          <p:cNvSpPr/>
          <p:nvPr/>
        </p:nvSpPr>
        <p:spPr>
          <a:xfrm>
            <a:off x="5545818"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7" name="Rechteck 136">
            <a:extLst>
              <a:ext uri="{FF2B5EF4-FFF2-40B4-BE49-F238E27FC236}">
                <a16:creationId xmlns:a16="http://schemas.microsoft.com/office/drawing/2014/main" id="{A95B1922-AED2-4264-B872-2D441C77C1E0}"/>
              </a:ext>
            </a:extLst>
          </p:cNvPr>
          <p:cNvSpPr/>
          <p:nvPr/>
        </p:nvSpPr>
        <p:spPr>
          <a:xfrm>
            <a:off x="5689834" y="447950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8" name="Rechteck 137">
            <a:extLst>
              <a:ext uri="{FF2B5EF4-FFF2-40B4-BE49-F238E27FC236}">
                <a16:creationId xmlns:a16="http://schemas.microsoft.com/office/drawing/2014/main" id="{C0B6B556-E457-4BCD-9EB8-3396B891478A}"/>
              </a:ext>
            </a:extLst>
          </p:cNvPr>
          <p:cNvSpPr/>
          <p:nvPr/>
        </p:nvSpPr>
        <p:spPr>
          <a:xfrm>
            <a:off x="6300192" y="494116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39" name="Rechteck 138">
            <a:extLst>
              <a:ext uri="{FF2B5EF4-FFF2-40B4-BE49-F238E27FC236}">
                <a16:creationId xmlns:a16="http://schemas.microsoft.com/office/drawing/2014/main" id="{8CE6DCDE-28CE-4BA3-8197-7523EF0B3794}"/>
              </a:ext>
            </a:extLst>
          </p:cNvPr>
          <p:cNvSpPr/>
          <p:nvPr/>
        </p:nvSpPr>
        <p:spPr>
          <a:xfrm>
            <a:off x="6841962" y="5127575"/>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0" name="Rechteck 139">
            <a:extLst>
              <a:ext uri="{FF2B5EF4-FFF2-40B4-BE49-F238E27FC236}">
                <a16:creationId xmlns:a16="http://schemas.microsoft.com/office/drawing/2014/main" id="{9DC492B2-C63A-491A-9B34-EB6AC0498962}"/>
              </a:ext>
            </a:extLst>
          </p:cNvPr>
          <p:cNvSpPr/>
          <p:nvPr/>
        </p:nvSpPr>
        <p:spPr>
          <a:xfrm>
            <a:off x="7562042" y="4911551"/>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1" name="Rechteck 140">
            <a:extLst>
              <a:ext uri="{FF2B5EF4-FFF2-40B4-BE49-F238E27FC236}">
                <a16:creationId xmlns:a16="http://schemas.microsoft.com/office/drawing/2014/main" id="{486415F8-1656-4068-9699-B3C7B298753B}"/>
              </a:ext>
            </a:extLst>
          </p:cNvPr>
          <p:cNvSpPr/>
          <p:nvPr/>
        </p:nvSpPr>
        <p:spPr>
          <a:xfrm>
            <a:off x="8210114" y="429309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2" name="Rechteck 141">
            <a:extLst>
              <a:ext uri="{FF2B5EF4-FFF2-40B4-BE49-F238E27FC236}">
                <a16:creationId xmlns:a16="http://schemas.microsoft.com/office/drawing/2014/main" id="{D3115DB3-3F9F-4E0C-AEB6-8AF62E503141}"/>
              </a:ext>
            </a:extLst>
          </p:cNvPr>
          <p:cNvSpPr/>
          <p:nvPr/>
        </p:nvSpPr>
        <p:spPr>
          <a:xfrm>
            <a:off x="8354130" y="357301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3" name="Rechteck 142">
            <a:extLst>
              <a:ext uri="{FF2B5EF4-FFF2-40B4-BE49-F238E27FC236}">
                <a16:creationId xmlns:a16="http://schemas.microsoft.com/office/drawing/2014/main" id="{7AD48A10-EEE0-4F75-BD5A-E3CFF57312D3}"/>
              </a:ext>
            </a:extLst>
          </p:cNvPr>
          <p:cNvSpPr/>
          <p:nvPr/>
        </p:nvSpPr>
        <p:spPr>
          <a:xfrm>
            <a:off x="7020272" y="2276872"/>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4" name="Rechteck 143">
            <a:extLst>
              <a:ext uri="{FF2B5EF4-FFF2-40B4-BE49-F238E27FC236}">
                <a16:creationId xmlns:a16="http://schemas.microsoft.com/office/drawing/2014/main" id="{89359023-D68F-4FCA-845B-90C8E5EBC460}"/>
              </a:ext>
            </a:extLst>
          </p:cNvPr>
          <p:cNvSpPr/>
          <p:nvPr/>
        </p:nvSpPr>
        <p:spPr>
          <a:xfrm>
            <a:off x="6300192" y="2348880"/>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5" name="Rechteck 144">
            <a:extLst>
              <a:ext uri="{FF2B5EF4-FFF2-40B4-BE49-F238E27FC236}">
                <a16:creationId xmlns:a16="http://schemas.microsoft.com/office/drawing/2014/main" id="{DA3EC21D-2761-49C5-BE3D-4A1E6FE09439}"/>
              </a:ext>
            </a:extLst>
          </p:cNvPr>
          <p:cNvSpPr/>
          <p:nvPr/>
        </p:nvSpPr>
        <p:spPr>
          <a:xfrm>
            <a:off x="7596336" y="2319263"/>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6" name="Rechteck 145">
            <a:extLst>
              <a:ext uri="{FF2B5EF4-FFF2-40B4-BE49-F238E27FC236}">
                <a16:creationId xmlns:a16="http://schemas.microsoft.com/office/drawing/2014/main" id="{0B65257E-9AFB-4BAF-B929-3D5E2469DC28}"/>
              </a:ext>
            </a:extLst>
          </p:cNvPr>
          <p:cNvSpPr/>
          <p:nvPr/>
        </p:nvSpPr>
        <p:spPr>
          <a:xfrm>
            <a:off x="5689834" y="2780928"/>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sp>
        <p:nvSpPr>
          <p:cNvPr id="147" name="Rechteck 146">
            <a:extLst>
              <a:ext uri="{FF2B5EF4-FFF2-40B4-BE49-F238E27FC236}">
                <a16:creationId xmlns:a16="http://schemas.microsoft.com/office/drawing/2014/main" id="{EC587910-66CB-44B7-BD9E-9C0151567146}"/>
              </a:ext>
            </a:extLst>
          </p:cNvPr>
          <p:cNvSpPr/>
          <p:nvPr/>
        </p:nvSpPr>
        <p:spPr>
          <a:xfrm>
            <a:off x="8244408" y="2852936"/>
            <a:ext cx="250318" cy="461665"/>
          </a:xfrm>
          <a:prstGeom prst="rect">
            <a:avLst/>
          </a:prstGeom>
          <a:ln>
            <a:noFill/>
          </a:ln>
        </p:spPr>
        <p:txBody>
          <a:bodyPr wrap="square">
            <a:spAutoFit/>
          </a:bodyPr>
          <a:lstStyle/>
          <a:p>
            <a:r>
              <a:rPr lang="de-DE" sz="2400" dirty="0">
                <a:solidFill>
                  <a:schemeClr val="bg1"/>
                </a:solidFill>
                <a:latin typeface="Arial Narrow" panose="020B0606020202030204" pitchFamily="34" charset="0"/>
              </a:rPr>
              <a:t>+</a:t>
            </a:r>
          </a:p>
        </p:txBody>
      </p:sp>
      <p:grpSp>
        <p:nvGrpSpPr>
          <p:cNvPr id="24" name="Gruppieren 23">
            <a:extLst>
              <a:ext uri="{FF2B5EF4-FFF2-40B4-BE49-F238E27FC236}">
                <a16:creationId xmlns:a16="http://schemas.microsoft.com/office/drawing/2014/main" id="{55EA9E1D-063F-4569-BD3C-31AB22C5C8CB}"/>
              </a:ext>
            </a:extLst>
          </p:cNvPr>
          <p:cNvGrpSpPr/>
          <p:nvPr/>
        </p:nvGrpSpPr>
        <p:grpSpPr>
          <a:xfrm>
            <a:off x="5263894" y="1972634"/>
            <a:ext cx="3763073" cy="3861610"/>
            <a:chOff x="5351061" y="2138308"/>
            <a:chExt cx="3600000" cy="3600000"/>
          </a:xfrm>
        </p:grpSpPr>
        <p:sp>
          <p:nvSpPr>
            <p:cNvPr id="88" name="Kreis: nicht ausgefüllt 87">
              <a:extLst>
                <a:ext uri="{FF2B5EF4-FFF2-40B4-BE49-F238E27FC236}">
                  <a16:creationId xmlns:a16="http://schemas.microsoft.com/office/drawing/2014/main" id="{613DE689-D052-4C9C-9D3A-70550AF9E9C7}"/>
                </a:ext>
              </a:extLst>
            </p:cNvPr>
            <p:cNvSpPr/>
            <p:nvPr/>
          </p:nvSpPr>
          <p:spPr>
            <a:xfrm>
              <a:off x="5351061" y="2138308"/>
              <a:ext cx="3600000" cy="3600000"/>
            </a:xfrm>
            <a:prstGeom prst="donut">
              <a:avLst>
                <a:gd name="adj" fmla="val 2816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chemeClr val="bg2"/>
                </a:solidFill>
              </a:endParaRPr>
            </a:p>
          </p:txBody>
        </p:sp>
        <p:sp>
          <p:nvSpPr>
            <p:cNvPr id="3" name="Rechteck 2">
              <a:extLst>
                <a:ext uri="{FF2B5EF4-FFF2-40B4-BE49-F238E27FC236}">
                  <a16:creationId xmlns:a16="http://schemas.microsoft.com/office/drawing/2014/main" id="{8E3B03BF-B18F-4883-86F9-F5FB918724D3}"/>
                </a:ext>
              </a:extLst>
            </p:cNvPr>
            <p:cNvSpPr/>
            <p:nvPr/>
          </p:nvSpPr>
          <p:spPr>
            <a:xfrm>
              <a:off x="6287115" y="3784749"/>
              <a:ext cx="205766" cy="15915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1" name="Rechteck 70">
              <a:extLst>
                <a:ext uri="{FF2B5EF4-FFF2-40B4-BE49-F238E27FC236}">
                  <a16:creationId xmlns:a16="http://schemas.microsoft.com/office/drawing/2014/main" id="{757E4E07-C61C-4509-9701-4C9348758C76}"/>
                </a:ext>
              </a:extLst>
            </p:cNvPr>
            <p:cNvSpPr/>
            <p:nvPr/>
          </p:nvSpPr>
          <p:spPr>
            <a:xfrm>
              <a:off x="6991500" y="4389609"/>
              <a:ext cx="137896" cy="40754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1" name="Rechteck 80">
              <a:extLst>
                <a:ext uri="{FF2B5EF4-FFF2-40B4-BE49-F238E27FC236}">
                  <a16:creationId xmlns:a16="http://schemas.microsoft.com/office/drawing/2014/main" id="{D53DC5C7-A3DC-4D52-9BDF-FE54A3AB72DD}"/>
                </a:ext>
              </a:extLst>
            </p:cNvPr>
            <p:cNvSpPr/>
            <p:nvPr/>
          </p:nvSpPr>
          <p:spPr>
            <a:xfrm>
              <a:off x="7117481" y="3124883"/>
              <a:ext cx="184989" cy="182982"/>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9" name="Rechteck 88">
              <a:extLst>
                <a:ext uri="{FF2B5EF4-FFF2-40B4-BE49-F238E27FC236}">
                  <a16:creationId xmlns:a16="http://schemas.microsoft.com/office/drawing/2014/main" id="{3D132B6A-78F9-4D83-9D87-09633E4CBCD6}"/>
                </a:ext>
              </a:extLst>
            </p:cNvPr>
            <p:cNvSpPr/>
            <p:nvPr/>
          </p:nvSpPr>
          <p:spPr>
            <a:xfrm>
              <a:off x="7284687" y="4403062"/>
              <a:ext cx="256667" cy="30029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0" name="Rechteck 89">
              <a:extLst>
                <a:ext uri="{FF2B5EF4-FFF2-40B4-BE49-F238E27FC236}">
                  <a16:creationId xmlns:a16="http://schemas.microsoft.com/office/drawing/2014/main" id="{49243DEF-AE4C-4BD8-BD80-CB1D27714BC1}"/>
                </a:ext>
              </a:extLst>
            </p:cNvPr>
            <p:cNvSpPr/>
            <p:nvPr/>
          </p:nvSpPr>
          <p:spPr>
            <a:xfrm>
              <a:off x="7559542" y="4093096"/>
              <a:ext cx="369753" cy="313287"/>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1" name="Rechteck 90">
              <a:extLst>
                <a:ext uri="{FF2B5EF4-FFF2-40B4-BE49-F238E27FC236}">
                  <a16:creationId xmlns:a16="http://schemas.microsoft.com/office/drawing/2014/main" id="{A0B55E76-EFB3-4EF4-BC1E-68D4D7A4E32E}"/>
                </a:ext>
              </a:extLst>
            </p:cNvPr>
            <p:cNvSpPr/>
            <p:nvPr/>
          </p:nvSpPr>
          <p:spPr>
            <a:xfrm>
              <a:off x="7721201" y="3413209"/>
              <a:ext cx="189199" cy="23070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92" name="Rechteck 91">
              <a:extLst>
                <a:ext uri="{FF2B5EF4-FFF2-40B4-BE49-F238E27FC236}">
                  <a16:creationId xmlns:a16="http://schemas.microsoft.com/office/drawing/2014/main" id="{6B6CF5BC-5201-4ED5-ACCB-C3C42E039BCE}"/>
                </a:ext>
              </a:extLst>
            </p:cNvPr>
            <p:cNvSpPr/>
            <p:nvPr/>
          </p:nvSpPr>
          <p:spPr>
            <a:xfrm>
              <a:off x="7775594" y="3726529"/>
              <a:ext cx="189199" cy="29039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9" name="Rechteck 68">
              <a:extLst>
                <a:ext uri="{FF2B5EF4-FFF2-40B4-BE49-F238E27FC236}">
                  <a16:creationId xmlns:a16="http://schemas.microsoft.com/office/drawing/2014/main" id="{FEE72E81-C460-49D5-88F4-FD5CB775423C}"/>
                </a:ext>
              </a:extLst>
            </p:cNvPr>
            <p:cNvSpPr/>
            <p:nvPr/>
          </p:nvSpPr>
          <p:spPr>
            <a:xfrm>
              <a:off x="6318841" y="3438225"/>
              <a:ext cx="325480"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3" name="Rechteck 92">
              <a:extLst>
                <a:ext uri="{FF2B5EF4-FFF2-40B4-BE49-F238E27FC236}">
                  <a16:creationId xmlns:a16="http://schemas.microsoft.com/office/drawing/2014/main" id="{6A903E71-6F39-4D53-8980-85495D89BBD3}"/>
                </a:ext>
              </a:extLst>
            </p:cNvPr>
            <p:cNvSpPr/>
            <p:nvPr/>
          </p:nvSpPr>
          <p:spPr>
            <a:xfrm rot="18125100">
              <a:off x="7155471" y="3258115"/>
              <a:ext cx="446112"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4" name="Rechteck 93">
              <a:extLst>
                <a:ext uri="{FF2B5EF4-FFF2-40B4-BE49-F238E27FC236}">
                  <a16:creationId xmlns:a16="http://schemas.microsoft.com/office/drawing/2014/main" id="{C4ED7262-0506-4922-8705-79BBCE2C92F2}"/>
                </a:ext>
              </a:extLst>
            </p:cNvPr>
            <p:cNvSpPr/>
            <p:nvPr/>
          </p:nvSpPr>
          <p:spPr>
            <a:xfrm rot="20051341">
              <a:off x="6292445" y="4134997"/>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5" name="Rechteck 94">
              <a:extLst>
                <a:ext uri="{FF2B5EF4-FFF2-40B4-BE49-F238E27FC236}">
                  <a16:creationId xmlns:a16="http://schemas.microsoft.com/office/drawing/2014/main" id="{C04CFB81-6704-4731-BEA5-BB76239A4600}"/>
                </a:ext>
              </a:extLst>
            </p:cNvPr>
            <p:cNvSpPr/>
            <p:nvPr/>
          </p:nvSpPr>
          <p:spPr>
            <a:xfrm rot="3489808">
              <a:off x="6504818" y="3167096"/>
              <a:ext cx="494189" cy="17248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8" name="Rechteck 147">
              <a:extLst>
                <a:ext uri="{FF2B5EF4-FFF2-40B4-BE49-F238E27FC236}">
                  <a16:creationId xmlns:a16="http://schemas.microsoft.com/office/drawing/2014/main" id="{530E79A1-2873-4355-84B0-9936BFFE1CD7}"/>
                </a:ext>
              </a:extLst>
            </p:cNvPr>
            <p:cNvSpPr/>
            <p:nvPr/>
          </p:nvSpPr>
          <p:spPr>
            <a:xfrm rot="20051341">
              <a:off x="6360363" y="4683390"/>
              <a:ext cx="484793" cy="211288"/>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123" name="Rechteck 122">
            <a:extLst>
              <a:ext uri="{FF2B5EF4-FFF2-40B4-BE49-F238E27FC236}">
                <a16:creationId xmlns:a16="http://schemas.microsoft.com/office/drawing/2014/main" id="{0D560EBB-A491-4796-AEC1-EBAF1942E514}"/>
              </a:ext>
            </a:extLst>
          </p:cNvPr>
          <p:cNvSpPr/>
          <p:nvPr/>
        </p:nvSpPr>
        <p:spPr>
          <a:xfrm>
            <a:off x="7154696" y="3193812"/>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
        <p:nvSpPr>
          <p:cNvPr id="112" name="Rechteck 111">
            <a:extLst>
              <a:ext uri="{FF2B5EF4-FFF2-40B4-BE49-F238E27FC236}">
                <a16:creationId xmlns:a16="http://schemas.microsoft.com/office/drawing/2014/main" id="{5CF272EF-E361-4644-83CE-EDC9701C02EC}"/>
              </a:ext>
            </a:extLst>
          </p:cNvPr>
          <p:cNvSpPr/>
          <p:nvPr/>
        </p:nvSpPr>
        <p:spPr>
          <a:xfrm>
            <a:off x="6992257" y="2862733"/>
            <a:ext cx="441640" cy="523220"/>
          </a:xfrm>
          <a:prstGeom prst="rect">
            <a:avLst/>
          </a:prstGeom>
          <a:ln>
            <a:noFill/>
          </a:ln>
        </p:spPr>
        <p:txBody>
          <a:bodyPr wrap="square">
            <a:spAutoFit/>
          </a:bodyPr>
          <a:lstStyle/>
          <a:p>
            <a:r>
              <a:rPr lang="de-DE" sz="2800" dirty="0">
                <a:solidFill>
                  <a:schemeClr val="bg1"/>
                </a:solidFill>
                <a:latin typeface="Arial Narrow" panose="020B0606020202030204" pitchFamily="34" charset="0"/>
              </a:rPr>
              <a:t>-</a:t>
            </a:r>
            <a:endParaRPr lang="de-DE" dirty="0">
              <a:solidFill>
                <a:schemeClr val="bg1"/>
              </a:solidFill>
              <a:latin typeface="Arial Narrow" panose="020B0606020202030204" pitchFamily="34" charset="0"/>
            </a:endParaRPr>
          </a:p>
        </p:txBody>
      </p:sp>
    </p:spTree>
    <p:extLst>
      <p:ext uri="{BB962C8B-B14F-4D97-AF65-F5344CB8AC3E}">
        <p14:creationId xmlns:p14="http://schemas.microsoft.com/office/powerpoint/2010/main" val="11699317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8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5"/>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7"/>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46"/>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43"/>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4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4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4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4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39"/>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38"/>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3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14"/>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18"/>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22"/>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20"/>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2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12"/>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19"/>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115"/>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121"/>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113"/>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16"/>
                                        </p:tgtEl>
                                        <p:attrNameLst>
                                          <p:attrName>style.visibility</p:attrName>
                                        </p:attrNameLst>
                                      </p:cBhvr>
                                      <p:to>
                                        <p:strVal val="visible"/>
                                      </p:to>
                                    </p:se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24"/>
                                        </p:tgtEl>
                                        <p:attrNameLst>
                                          <p:attrName>style.visibility</p:attrName>
                                        </p:attrNameLst>
                                      </p:cBhvr>
                                      <p:to>
                                        <p:strVal val="visible"/>
                                      </p:to>
                                    </p:set>
                                  </p:childTnLst>
                                </p:cTn>
                              </p:par>
                              <p:par>
                                <p:cTn id="85" presetID="1" presetClass="exit" presetSubtype="0" fill="hold" grpId="1" nodeType="withEffect">
                                  <p:stCondLst>
                                    <p:cond delay="0"/>
                                  </p:stCondLst>
                                  <p:childTnLst>
                                    <p:set>
                                      <p:cBhvr>
                                        <p:cTn id="86" dur="1" fill="hold">
                                          <p:stCondLst>
                                            <p:cond delay="0"/>
                                          </p:stCondLst>
                                        </p:cTn>
                                        <p:tgtEl>
                                          <p:spTgt spid="68"/>
                                        </p:tgtEl>
                                        <p:attrNameLst>
                                          <p:attrName>style.visibility</p:attrName>
                                        </p:attrNameLst>
                                      </p:cBhvr>
                                      <p:to>
                                        <p:strVal val="hidden"/>
                                      </p:to>
                                    </p:set>
                                  </p:childTnLst>
                                </p:cTn>
                              </p:par>
                            </p:childTnLst>
                          </p:cTn>
                        </p:par>
                      </p:childTnLst>
                    </p:cTn>
                  </p:par>
                  <p:par>
                    <p:cTn id="87" fill="hold">
                      <p:stCondLst>
                        <p:cond delay="indefinite"/>
                      </p:stCondLst>
                      <p:childTnLst>
                        <p:par>
                          <p:cTn id="88" fill="hold">
                            <p:stCondLst>
                              <p:cond delay="0"/>
                            </p:stCondLst>
                            <p:childTnLst>
                              <p:par>
                                <p:cTn id="89" presetID="1" presetClass="entr" presetSubtype="0" fill="hold" nodeType="clickEffect">
                                  <p:stCondLst>
                                    <p:cond delay="0"/>
                                  </p:stCondLst>
                                  <p:childTnLst>
                                    <p:set>
                                      <p:cBhvr>
                                        <p:cTn id="90" dur="1" fill="hold">
                                          <p:stCondLst>
                                            <p:cond delay="0"/>
                                          </p:stCondLst>
                                        </p:cTn>
                                        <p:tgtEl>
                                          <p:spTgt spid="102">
                                            <p:txEl>
                                              <p:pRg st="4" end="4"/>
                                            </p:txEl>
                                          </p:spTgt>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102">
                                            <p:txEl>
                                              <p:pRg st="5" end="5"/>
                                            </p:txEl>
                                          </p:spTgt>
                                        </p:tgtEl>
                                        <p:attrNameLst>
                                          <p:attrName>style.visibility</p:attrName>
                                        </p:attrNameLst>
                                      </p:cBhvr>
                                      <p:to>
                                        <p:strVal val="visible"/>
                                      </p:to>
                                    </p:set>
                                  </p:childTnLst>
                                </p:cTn>
                              </p:par>
                              <p:par>
                                <p:cTn id="93" presetID="1" presetClass="entr" presetSubtype="0" fill="hold" nodeType="withEffect">
                                  <p:stCondLst>
                                    <p:cond delay="0"/>
                                  </p:stCondLst>
                                  <p:childTnLst>
                                    <p:set>
                                      <p:cBhvr>
                                        <p:cTn id="94" dur="1" fill="hold">
                                          <p:stCondLst>
                                            <p:cond delay="0"/>
                                          </p:stCondLst>
                                        </p:cTn>
                                        <p:tgtEl>
                                          <p:spTgt spid="102">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animBg="1"/>
      <p:bldP spid="68" grpId="1" animBg="1"/>
      <p:bldP spid="113" grpId="0"/>
      <p:bldP spid="114" grpId="0"/>
      <p:bldP spid="115" grpId="0"/>
      <p:bldP spid="116" grpId="0"/>
      <p:bldP spid="117" grpId="0"/>
      <p:bldP spid="118" grpId="0"/>
      <p:bldP spid="119" grpId="0"/>
      <p:bldP spid="120" grpId="0"/>
      <p:bldP spid="121" grpId="0"/>
      <p:bldP spid="122" grpId="0"/>
      <p:bldP spid="136" grpId="0"/>
      <p:bldP spid="137" grpId="0"/>
      <p:bldP spid="138" grpId="0"/>
      <p:bldP spid="139" grpId="0"/>
      <p:bldP spid="140" grpId="0"/>
      <p:bldP spid="141" grpId="0"/>
      <p:bldP spid="142" grpId="0"/>
      <p:bldP spid="143" grpId="0"/>
      <p:bldP spid="144" grpId="0"/>
      <p:bldP spid="145" grpId="0"/>
      <p:bldP spid="146" grpId="0"/>
      <p:bldP spid="147" grpId="0"/>
      <p:bldP spid="123" grpId="0"/>
      <p:bldP spid="11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10" name="Foliennummernplatzhalter 9">
            <a:extLst>
              <a:ext uri="{FF2B5EF4-FFF2-40B4-BE49-F238E27FC236}">
                <a16:creationId xmlns:a16="http://schemas.microsoft.com/office/drawing/2014/main" id="{60A24991-AA2F-4C82-8EFE-3D578A7DFC41}"/>
              </a:ext>
            </a:extLst>
          </p:cNvPr>
          <p:cNvSpPr>
            <a:spLocks noGrp="1"/>
          </p:cNvSpPr>
          <p:nvPr>
            <p:ph type="sldNum" sz="quarter" idx="12"/>
          </p:nvPr>
        </p:nvSpPr>
        <p:spPr/>
        <p:txBody>
          <a:bodyPr/>
          <a:lstStyle/>
          <a:p>
            <a:fld id="{13EBA283-81CD-428D-9703-4AE41BDC50AA}" type="slidenum">
              <a:rPr lang="de-DE" smtClean="0"/>
              <a:pPr/>
              <a:t>48</a:t>
            </a:fld>
            <a:endParaRPr lang="de-DE" dirty="0"/>
          </a:p>
        </p:txBody>
      </p:sp>
      <p:sp>
        <p:nvSpPr>
          <p:cNvPr id="8" name="Datumsplatzhalter 7">
            <a:extLst>
              <a:ext uri="{FF2B5EF4-FFF2-40B4-BE49-F238E27FC236}">
                <a16:creationId xmlns:a16="http://schemas.microsoft.com/office/drawing/2014/main" id="{E0BF8BF7-23DE-4F6D-9F30-F82199952175}"/>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59E702FE-F712-4142-B886-7F266C87D76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sz="quarter" idx="13"/>
              </p:nvPr>
            </p:nvSpPr>
            <p:spPr/>
            <p:txBody>
              <a:bodyPr/>
              <a:lstStyle/>
              <a:p>
                <a:r>
                  <a:rPr lang="de-DE" noProof="0" dirty="0"/>
                  <a:t>Botenteilchen (Photon) ist </a:t>
                </a:r>
              </a:p>
              <a:p>
                <a:pPr lvl="1"/>
                <a:r>
                  <a:rPr lang="de-DE" noProof="0" dirty="0"/>
                  <a:t>masselos</a:t>
                </a:r>
              </a:p>
              <a:p>
                <a:pPr lvl="1"/>
                <a:r>
                  <a:rPr lang="de-DE" noProof="0" dirty="0"/>
                  <a:t>ungeladen</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panose="02040503050406030204" pitchFamily="18" charset="0"/>
                      </a:rPr>
                      <m:t>= </m:t>
                    </m:r>
                    <m:sSub>
                      <m:sSubPr>
                        <m:ctrlPr>
                          <a:rPr lang="de-DE" i="1">
                            <a:latin typeface="Cambria Math" panose="02040503050406030204" pitchFamily="18" charset="0"/>
                          </a:rPr>
                        </m:ctrlPr>
                      </m:sSubPr>
                      <m:e>
                        <m:r>
                          <a:rPr lang="de-DE" i="0">
                            <a:latin typeface="Cambria Math"/>
                          </a:rPr>
                          <m:t>ħ</m:t>
                        </m:r>
                        <m:r>
                          <a:rPr lang="de-DE" b="0" i="0" smtClean="0">
                            <a:latin typeface="Cambria Math" panose="02040503050406030204" pitchFamily="18" charset="0"/>
                          </a:rPr>
                          <m:t> </m:t>
                        </m:r>
                        <m:r>
                          <m:rPr>
                            <m:sty m:val="p"/>
                          </m:rPr>
                          <a:rPr lang="de-DE" i="0">
                            <a:latin typeface="Cambria Math"/>
                          </a:rPr>
                          <m:t>c</m:t>
                        </m:r>
                        <m:r>
                          <a:rPr lang="de-DE" b="0" i="0" smtClean="0">
                            <a:latin typeface="Cambria Math" panose="02040503050406030204" pitchFamily="18" charset="0"/>
                          </a:rPr>
                          <m:t> </m:t>
                        </m:r>
                        <m:r>
                          <a:rPr lang="de-DE">
                            <a:latin typeface="Cambria Math"/>
                          </a:rPr>
                          <m:t>𝛼</m:t>
                        </m:r>
                      </m:e>
                      <m:sub>
                        <m:r>
                          <m:rPr>
                            <m:sty m:val="p"/>
                          </m:rPr>
                          <a:rPr lang="de-DE" i="0">
                            <a:latin typeface="Cambria Math"/>
                          </a:rPr>
                          <m:t>em</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1</m:t>
                            </m:r>
                          </m:sub>
                        </m:sSub>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2</m:t>
                            </m:r>
                          </m:sub>
                        </m:sSub>
                      </m:num>
                      <m:den>
                        <m:r>
                          <a:rPr lang="de-DE" i="1">
                            <a:latin typeface="Cambria Math"/>
                            <a:ea typeface="Cambria Math"/>
                          </a:rPr>
                          <m:t>𝑟</m:t>
                        </m:r>
                      </m:den>
                    </m:f>
                  </m:oMath>
                </a14:m>
                <a:br>
                  <a:rPr lang="de-DE" noProof="0" dirty="0"/>
                </a:br>
                <a:endParaRPr lang="de-DE" noProof="0" dirty="0"/>
              </a:p>
              <a:p>
                <a:r>
                  <a:rPr lang="de-DE" noProof="0" dirty="0"/>
                  <a:t>Vergleich: Stark</a:t>
                </a:r>
                <a14:m>
                  <m:oMath xmlns:m="http://schemas.openxmlformats.org/officeDocument/2006/math">
                    <m:sSub>
                      <m:sSubPr>
                        <m:ctrlPr>
                          <a:rPr lang="de-DE" i="1">
                            <a:latin typeface="Cambria Math" panose="02040503050406030204" pitchFamily="18" charset="0"/>
                          </a:rPr>
                        </m:ctrlPr>
                      </m:sSubPr>
                      <m:e>
                        <m:r>
                          <a:rPr lang="de-DE" b="0" i="1" smtClean="0">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b="0" i="0" smtClean="0">
                            <a:latin typeface="Cambria Math" panose="02040503050406030204" pitchFamily="18" charset="0"/>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m:rPr>
                        <m:sty m:val="p"/>
                      </m:rPr>
                      <a:rPr lang="de-DE" i="0">
                        <a:solidFill>
                          <a:srgbClr val="CDC301"/>
                        </a:solidFill>
                        <a:latin typeface="Cambria Math"/>
                        <a:ea typeface="Cambria Math"/>
                      </a:rPr>
                      <m:t>k</m:t>
                    </m:r>
                    <m:r>
                      <a:rPr lang="de-DE" i="1">
                        <a:solidFill>
                          <a:srgbClr val="CDC301"/>
                        </a:solidFill>
                        <a:latin typeface="Cambria Math"/>
                        <a:ea typeface="Cambria Math"/>
                      </a:rPr>
                      <m:t>𝑟</m:t>
                    </m:r>
                  </m:oMath>
                </a14:m>
                <a:endParaRPr lang="de-DE" dirty="0">
                  <a:solidFill>
                    <a:srgbClr val="CDC301"/>
                  </a:solidFill>
                  <a:ea typeface="Cambria Math"/>
                </a:endParaRPr>
              </a:p>
              <a:p>
                <a:pPr marL="0" indent="0">
                  <a:buNone/>
                </a:pPr>
                <a:endParaRPr lang="de-DE" u="sng" noProof="0" dirty="0"/>
              </a:p>
              <a:p>
                <a:r>
                  <a:rPr lang="de-DE" u="sng" dirty="0"/>
                  <a:t>Grund</a:t>
                </a:r>
                <a:r>
                  <a:rPr lang="de-DE" u="sng" noProof="0" dirty="0"/>
                  <a:t>:</a:t>
                </a:r>
                <a:r>
                  <a:rPr lang="de-DE" noProof="0" dirty="0"/>
                  <a:t> die Botenteilchen besitzen selbst starke Ladung</a:t>
                </a:r>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b="-2619"/>
                </a:stretch>
              </a:blipFill>
            </p:spPr>
            <p:txBody>
              <a:bodyPr/>
              <a:lstStyle/>
              <a:p>
                <a:r>
                  <a:rPr lang="de-DE">
                    <a:noFill/>
                  </a:rPr>
                  <a:t> </a:t>
                </a:r>
              </a:p>
            </p:txBody>
          </p:sp>
        </mc:Fallback>
      </mc:AlternateContent>
      <p:grpSp>
        <p:nvGrpSpPr>
          <p:cNvPr id="13" name="Gruppieren 12">
            <a:extLst>
              <a:ext uri="{FF2B5EF4-FFF2-40B4-BE49-F238E27FC236}">
                <a16:creationId xmlns:a16="http://schemas.microsoft.com/office/drawing/2014/main" id="{B945CF3C-443E-4DC4-88DB-0DA925140B75}"/>
              </a:ext>
            </a:extLst>
          </p:cNvPr>
          <p:cNvGrpSpPr/>
          <p:nvPr/>
        </p:nvGrpSpPr>
        <p:grpSpPr>
          <a:xfrm>
            <a:off x="5868144" y="1556792"/>
            <a:ext cx="3096344" cy="2426940"/>
            <a:chOff x="5868144" y="1556792"/>
            <a:chExt cx="3096344" cy="2426940"/>
          </a:xfrm>
        </p:grpSpPr>
        <p:grpSp>
          <p:nvGrpSpPr>
            <p:cNvPr id="14" name="Gruppieren 13">
              <a:extLst>
                <a:ext uri="{FF2B5EF4-FFF2-40B4-BE49-F238E27FC236}">
                  <a16:creationId xmlns:a16="http://schemas.microsoft.com/office/drawing/2014/main" id="{234C9EE4-056E-4E15-B7F4-330406D86044}"/>
                </a:ext>
              </a:extLst>
            </p:cNvPr>
            <p:cNvGrpSpPr/>
            <p:nvPr/>
          </p:nvGrpSpPr>
          <p:grpSpPr>
            <a:xfrm>
              <a:off x="5868144" y="1556792"/>
              <a:ext cx="3096344" cy="2426940"/>
              <a:chOff x="6516216" y="431288"/>
              <a:chExt cx="2232248" cy="2061608"/>
            </a:xfrm>
          </p:grpSpPr>
          <p:pic>
            <p:nvPicPr>
              <p:cNvPr id="17" name="Grafik 16">
                <a:extLst>
                  <a:ext uri="{FF2B5EF4-FFF2-40B4-BE49-F238E27FC236}">
                    <a16:creationId xmlns:a16="http://schemas.microsoft.com/office/drawing/2014/main" id="{2F131701-067E-4413-8EED-1FB77AF72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18" name="Ellipse 17">
                <a:extLst>
                  <a:ext uri="{FF2B5EF4-FFF2-40B4-BE49-F238E27FC236}">
                    <a16:creationId xmlns:a16="http://schemas.microsoft.com/office/drawing/2014/main" id="{D8389F28-BEC9-4E32-9A80-756BFD08B61A}"/>
                  </a:ext>
                </a:extLst>
              </p:cNvPr>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19" name="Ellipse 18">
                <a:extLst>
                  <a:ext uri="{FF2B5EF4-FFF2-40B4-BE49-F238E27FC236}">
                    <a16:creationId xmlns:a16="http://schemas.microsoft.com/office/drawing/2014/main" id="{1B65F8A6-6B1C-4700-8DF1-69C2E92872E0}"/>
                  </a:ext>
                </a:extLst>
              </p:cNvPr>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5" name="Ellipse 14">
              <a:extLst>
                <a:ext uri="{FF2B5EF4-FFF2-40B4-BE49-F238E27FC236}">
                  <a16:creationId xmlns:a16="http://schemas.microsoft.com/office/drawing/2014/main" id="{D0C2AFB9-ECD0-4BB9-B65A-A6455DB7FE45}"/>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6" name="Ellipse 15">
              <a:extLst>
                <a:ext uri="{FF2B5EF4-FFF2-40B4-BE49-F238E27FC236}">
                  <a16:creationId xmlns:a16="http://schemas.microsoft.com/office/drawing/2014/main" id="{06F61EE9-B5E2-4CCA-873A-88992281D1CE}"/>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398696766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a:extLst>
              <a:ext uri="{FF2B5EF4-FFF2-40B4-BE49-F238E27FC236}">
                <a16:creationId xmlns:a16="http://schemas.microsoft.com/office/drawing/2014/main" id="{4BB37087-4CDB-4765-A6DF-31569DC9106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49504" y="4613049"/>
            <a:ext cx="2420917" cy="1040152"/>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14" name="Foliennummernplatzhalter 13">
            <a:extLst>
              <a:ext uri="{FF2B5EF4-FFF2-40B4-BE49-F238E27FC236}">
                <a16:creationId xmlns:a16="http://schemas.microsoft.com/office/drawing/2014/main" id="{BB5B3C0A-583F-4F80-B285-61C06E55E965}"/>
              </a:ext>
            </a:extLst>
          </p:cNvPr>
          <p:cNvSpPr>
            <a:spLocks noGrp="1"/>
          </p:cNvSpPr>
          <p:nvPr>
            <p:ph type="sldNum" sz="quarter" idx="12"/>
          </p:nvPr>
        </p:nvSpPr>
        <p:spPr/>
        <p:txBody>
          <a:bodyPr/>
          <a:lstStyle/>
          <a:p>
            <a:fld id="{13EBA283-81CD-428D-9703-4AE41BDC50AA}" type="slidenum">
              <a:rPr lang="de-DE" smtClean="0"/>
              <a:pPr/>
              <a:t>49</a:t>
            </a:fld>
            <a:endParaRPr lang="de-DE" dirty="0"/>
          </a:p>
        </p:txBody>
      </p:sp>
      <p:sp>
        <p:nvSpPr>
          <p:cNvPr id="11" name="Datumsplatzhalter 10">
            <a:extLst>
              <a:ext uri="{FF2B5EF4-FFF2-40B4-BE49-F238E27FC236}">
                <a16:creationId xmlns:a16="http://schemas.microsoft.com/office/drawing/2014/main" id="{B7DC00D6-0549-4F66-B9C3-2E892A84D425}"/>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D85CDC76-3A51-4166-AF33-81A1C796006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b>
                      <m:sSubPr>
                        <m:ctrlPr>
                          <a:rPr lang="de-DE" i="1">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𝑐</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ndParaRPr>
              </a:p>
              <a:p>
                <a:r>
                  <a:rPr lang="de-DE" u="sng" noProof="0" dirty="0"/>
                  <a:t>Einführung:</a:t>
                </a:r>
                <a:r>
                  <a:rPr lang="de-DE" noProof="0" dirty="0"/>
                  <a:t> die Botenteilchen </a:t>
                </a:r>
                <a:br>
                  <a:rPr lang="de-DE" noProof="0" dirty="0"/>
                </a:br>
                <a:r>
                  <a:rPr lang="de-DE" noProof="0" dirty="0"/>
                  <a:t>(</a:t>
                </a:r>
                <a:r>
                  <a:rPr lang="de-DE" noProof="0" dirty="0" err="1"/>
                  <a:t>Gluonen</a:t>
                </a:r>
                <a:r>
                  <a:rPr lang="de-DE" noProof="0" dirty="0"/>
                  <a:t>) besitzen selbst starke</a:t>
                </a:r>
                <a:br>
                  <a:rPr lang="de-DE" noProof="0" dirty="0"/>
                </a:br>
                <a:r>
                  <a:rPr lang="de-DE" noProof="0" dirty="0"/>
                  <a:t> Ladung</a:t>
                </a:r>
              </a:p>
              <a:p>
                <a:pPr lvl="1"/>
                <a:r>
                  <a:rPr lang="de-DE" sz="2400" noProof="0" dirty="0" err="1"/>
                  <a:t>Gluonen</a:t>
                </a:r>
                <a:r>
                  <a:rPr lang="de-DE" sz="2400" noProof="0" dirty="0"/>
                  <a:t> können selbst </a:t>
                </a:r>
                <a:br>
                  <a:rPr lang="de-DE" sz="2400" noProof="0" dirty="0"/>
                </a:br>
                <a:r>
                  <a:rPr lang="de-DE" sz="2400" noProof="0" dirty="0" err="1"/>
                  <a:t>Gluonen</a:t>
                </a:r>
                <a:r>
                  <a:rPr lang="de-DE" sz="2400" noProof="0" dirty="0"/>
                  <a:t> abstrahlen</a:t>
                </a:r>
              </a:p>
              <a:p>
                <a:pPr lvl="1"/>
                <a:r>
                  <a:rPr lang="de-DE" sz="2400" noProof="0" dirty="0"/>
                  <a:t>Sie wechselwirken miteinander</a:t>
                </a:r>
              </a:p>
              <a:p>
                <a:pPr lvl="1"/>
                <a:r>
                  <a:rPr lang="de-DE" sz="2400" noProof="0" dirty="0"/>
                  <a:t>Es entsteht ein „Schlauch“</a:t>
                </a:r>
              </a:p>
              <a:p>
                <a:r>
                  <a:rPr lang="de-DE" noProof="0" dirty="0"/>
                  <a:t>Feldliniendichte bleibt konstant</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a:stretch>
              </a:blipFill>
            </p:spPr>
            <p:txBody>
              <a:bodyPr/>
              <a:lstStyle/>
              <a:p>
                <a:r>
                  <a:rPr lang="de-DE">
                    <a:noFill/>
                  </a:rPr>
                  <a:t> </a:t>
                </a:r>
              </a:p>
            </p:txBody>
          </p:sp>
        </mc:Fallback>
      </mc:AlternateContent>
      <p:sp>
        <p:nvSpPr>
          <p:cNvPr id="19" name="Ellipse 18"/>
          <p:cNvSpPr/>
          <p:nvPr/>
        </p:nvSpPr>
        <p:spPr>
          <a:xfrm>
            <a:off x="6149504" y="4970040"/>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8190000" y="4949254"/>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 name="Rechteck 1"/>
          <p:cNvSpPr/>
          <p:nvPr/>
        </p:nvSpPr>
        <p:spPr>
          <a:xfrm>
            <a:off x="6979146" y="4509120"/>
            <a:ext cx="833214" cy="1151992"/>
          </a:xfrm>
          <a:prstGeom prst="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links und rechts 6"/>
          <p:cNvSpPr/>
          <p:nvPr/>
        </p:nvSpPr>
        <p:spPr>
          <a:xfrm>
            <a:off x="7020272" y="5808899"/>
            <a:ext cx="792088" cy="68373"/>
          </a:xfrm>
          <a:prstGeom prst="leftRightArrow">
            <a:avLst/>
          </a:prstGeom>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267600" y="5877272"/>
            <a:ext cx="2408856"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~1/r²      Konstanter        ~1/r²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              Bereich</a:t>
            </a:r>
          </a:p>
        </p:txBody>
      </p:sp>
      <p:grpSp>
        <p:nvGrpSpPr>
          <p:cNvPr id="9" name="Gruppieren 8">
            <a:extLst>
              <a:ext uri="{FF2B5EF4-FFF2-40B4-BE49-F238E27FC236}">
                <a16:creationId xmlns:a16="http://schemas.microsoft.com/office/drawing/2014/main" id="{85C8923A-8A51-49C6-842A-89A542FFDA33}"/>
              </a:ext>
            </a:extLst>
          </p:cNvPr>
          <p:cNvGrpSpPr/>
          <p:nvPr/>
        </p:nvGrpSpPr>
        <p:grpSpPr>
          <a:xfrm>
            <a:off x="5868144" y="1556792"/>
            <a:ext cx="3096344" cy="2426940"/>
            <a:chOff x="5868144" y="1556792"/>
            <a:chExt cx="3096344" cy="2426940"/>
          </a:xfrm>
        </p:grpSpPr>
        <p:grpSp>
          <p:nvGrpSpPr>
            <p:cNvPr id="25" name="Gruppieren 24"/>
            <p:cNvGrpSpPr/>
            <p:nvPr/>
          </p:nvGrpSpPr>
          <p:grpSpPr>
            <a:xfrm>
              <a:off x="5868144" y="1556792"/>
              <a:ext cx="3096344" cy="2426940"/>
              <a:chOff x="6516216" y="431288"/>
              <a:chExt cx="2232248" cy="2061608"/>
            </a:xfrm>
          </p:grpSpPr>
          <p:pic>
            <p:nvPicPr>
              <p:cNvPr id="26" name="Grafik 25">
                <a:extLst>
                  <a:ext uri="{FF2B5EF4-FFF2-40B4-BE49-F238E27FC236}">
                    <a16:creationId xmlns:a16="http://schemas.microsoft.com/office/drawing/2014/main" id="{429607EC-15B2-4A1B-B8A2-66E7CEEA23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27" name="Ellipse 26"/>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28" name="Ellipse 27"/>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7" name="Ellipse 16">
              <a:extLst>
                <a:ext uri="{FF2B5EF4-FFF2-40B4-BE49-F238E27FC236}">
                  <a16:creationId xmlns:a16="http://schemas.microsoft.com/office/drawing/2014/main" id="{11D0976F-E238-4005-B9AE-B0DA21ADC1CB}"/>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8" name="Ellipse 17">
              <a:extLst>
                <a:ext uri="{FF2B5EF4-FFF2-40B4-BE49-F238E27FC236}">
                  <a16:creationId xmlns:a16="http://schemas.microsoft.com/office/drawing/2014/main" id="{A3D830A2-71D5-4240-904C-C69A1C489CA6}"/>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171125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LK - Elementarteilchenphysik NRW.png"/>
          <p:cNvPicPr>
            <a:picLocks noChangeAspect="1"/>
          </p:cNvPicPr>
          <p:nvPr/>
        </p:nvPicPr>
        <p:blipFill>
          <a:blip r:embed="rId2" cstate="print"/>
          <a:stretch>
            <a:fillRect/>
          </a:stretch>
        </p:blipFill>
        <p:spPr>
          <a:xfrm>
            <a:off x="1907704" y="404664"/>
            <a:ext cx="5544616" cy="5720078"/>
          </a:xfrm>
          <a:prstGeom prst="rect">
            <a:avLst/>
          </a:prstGeom>
        </p:spPr>
      </p:pic>
      <p:sp>
        <p:nvSpPr>
          <p:cNvPr id="9" name="TextBox 8"/>
          <p:cNvSpPr txBox="1"/>
          <p:nvPr/>
        </p:nvSpPr>
        <p:spPr>
          <a:xfrm>
            <a:off x="2267744" y="6093296"/>
            <a:ext cx="7416824" cy="215444"/>
          </a:xfrm>
          <a:prstGeom prst="rect">
            <a:avLst/>
          </a:prstGeom>
          <a:noFill/>
        </p:spPr>
        <p:txBody>
          <a:bodyPr wrap="square" rtlCol="0">
            <a:spAutoFit/>
          </a:bodyPr>
          <a:lstStyle/>
          <a:p>
            <a:r>
              <a:rPr lang="de-DE" sz="800" dirty="0">
                <a:solidFill>
                  <a:schemeClr val="bg1">
                    <a:lumMod val="75000"/>
                  </a:schemeClr>
                </a:solidFill>
              </a:rPr>
              <a:t>Quelle: http://www.schulentwicklung.nrw.de/lehrplaene/upload/klp_SII/ph/KLP_GOSt_Physik.pdf, 15.02.2016</a:t>
            </a:r>
          </a:p>
        </p:txBody>
      </p:sp>
      <p:sp>
        <p:nvSpPr>
          <p:cNvPr id="2" name="Foliennummernplatzhalter 1"/>
          <p:cNvSpPr>
            <a:spLocks noGrp="1"/>
          </p:cNvSpPr>
          <p:nvPr>
            <p:ph type="sldNum" sz="quarter" idx="12"/>
          </p:nvPr>
        </p:nvSpPr>
        <p:spPr>
          <a:prstGeom prst="rect">
            <a:avLst/>
          </a:prstGeom>
        </p:spPr>
        <p:txBody>
          <a:bodyPr/>
          <a:lstStyle/>
          <a:p>
            <a:fld id="{13EBA283-81CD-428D-9703-4AE41BDC50AA}" type="slidenum">
              <a:rPr lang="de-DE" smtClean="0"/>
              <a:pPr/>
              <a:t>5</a:t>
            </a:fld>
            <a:endParaRPr lang="de-DE" dirty="0"/>
          </a:p>
        </p:txBody>
      </p:sp>
      <p:sp>
        <p:nvSpPr>
          <p:cNvPr id="3" name="Datumsplatzhalter 2"/>
          <p:cNvSpPr>
            <a:spLocks noGrp="1"/>
          </p:cNvSpPr>
          <p:nvPr>
            <p:ph type="dt" sz="half" idx="10"/>
          </p:nvPr>
        </p:nvSpPr>
        <p:spPr/>
        <p:txBody>
          <a:bodyPr/>
          <a:lstStyle/>
          <a:p>
            <a:r>
              <a:rPr lang="de-DE"/>
              <a:t>14.05.2018</a:t>
            </a:r>
            <a:endParaRPr lang="de-DE" dirty="0"/>
          </a:p>
        </p:txBody>
      </p:sp>
      <p:sp>
        <p:nvSpPr>
          <p:cNvPr id="4" name="Fußzeilenplatzhalter 3"/>
          <p:cNvSpPr>
            <a:spLocks noGrp="1"/>
          </p:cNvSpPr>
          <p:nvPr>
            <p:ph type="ftr" sz="quarter" idx="11"/>
          </p:nvPr>
        </p:nvSpPr>
        <p:spPr/>
        <p:txBody>
          <a:bodyPr/>
          <a:lstStyle/>
          <a:p>
            <a:pPr algn="ctr"/>
            <a:r>
              <a:rPr lang="de-DE"/>
              <a:t>Forschung trifft Schule - Lehrerfortbildung Teilchenphysik - Hamburg</a:t>
            </a:r>
            <a:endParaRPr lang="de-DE" dirty="0"/>
          </a:p>
        </p:txBody>
      </p:sp>
    </p:spTree>
    <p:extLst>
      <p:ext uri="{BB962C8B-B14F-4D97-AF65-F5344CB8AC3E}">
        <p14:creationId xmlns:p14="http://schemas.microsoft.com/office/powerpoint/2010/main" val="2904812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Grafik 32">
            <a:extLst>
              <a:ext uri="{FF2B5EF4-FFF2-40B4-BE49-F238E27FC236}">
                <a16:creationId xmlns:a16="http://schemas.microsoft.com/office/drawing/2014/main" id="{B9B1C458-48B0-4C57-ACCA-59FEBA110B4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05575" y="4712987"/>
            <a:ext cx="1119489" cy="846931"/>
          </a:xfrm>
          <a:prstGeom prst="rect">
            <a:avLst/>
          </a:prstGeom>
        </p:spPr>
      </p:pic>
      <p:pic>
        <p:nvPicPr>
          <p:cNvPr id="32" name="Grafik 31">
            <a:extLst>
              <a:ext uri="{FF2B5EF4-FFF2-40B4-BE49-F238E27FC236}">
                <a16:creationId xmlns:a16="http://schemas.microsoft.com/office/drawing/2014/main" id="{29508D84-6719-4E13-B17D-639572AFCC2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27524" y="4702223"/>
            <a:ext cx="1119489" cy="846931"/>
          </a:xfrm>
          <a:prstGeom prst="rect">
            <a:avLst/>
          </a:prstGeom>
        </p:spPr>
      </p:pic>
      <p:pic>
        <p:nvPicPr>
          <p:cNvPr id="31" name="Grafik 30">
            <a:extLst>
              <a:ext uri="{FF2B5EF4-FFF2-40B4-BE49-F238E27FC236}">
                <a16:creationId xmlns:a16="http://schemas.microsoft.com/office/drawing/2014/main" id="{68B9DB0D-6F15-4013-BE61-F8C20D87C30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3455047"/>
            <a:ext cx="2691961" cy="846931"/>
          </a:xfrm>
          <a:prstGeom prst="rect">
            <a:avLst/>
          </a:prstGeom>
        </p:spPr>
      </p:pic>
      <p:pic>
        <p:nvPicPr>
          <p:cNvPr id="30" name="Grafik 29">
            <a:extLst>
              <a:ext uri="{FF2B5EF4-FFF2-40B4-BE49-F238E27FC236}">
                <a16:creationId xmlns:a16="http://schemas.microsoft.com/office/drawing/2014/main" id="{42B5F6B3-E236-4C2D-B13D-FBFAC39238E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97536" y="2181613"/>
            <a:ext cx="1770807" cy="846931"/>
          </a:xfrm>
          <a:prstGeom prst="rect">
            <a:avLst/>
          </a:prstGeom>
        </p:spPr>
      </p:pic>
      <p:sp>
        <p:nvSpPr>
          <p:cNvPr id="15" name="Titel 1"/>
          <p:cNvSpPr>
            <a:spLocks noGrp="1"/>
          </p:cNvSpPr>
          <p:nvPr>
            <p:ph type="title"/>
          </p:nvPr>
        </p:nvSpPr>
        <p:spPr/>
        <p:txBody>
          <a:bodyPr/>
          <a:lstStyle/>
          <a:p>
            <a:r>
              <a:rPr lang="de-DE" noProof="0" dirty="0"/>
              <a:t>Starke Wechselwirkung </a:t>
            </a:r>
          </a:p>
        </p:txBody>
      </p:sp>
      <p:sp>
        <p:nvSpPr>
          <p:cNvPr id="9" name="Foliennummernplatzhalter 8">
            <a:extLst>
              <a:ext uri="{FF2B5EF4-FFF2-40B4-BE49-F238E27FC236}">
                <a16:creationId xmlns:a16="http://schemas.microsoft.com/office/drawing/2014/main" id="{C8E6C1A9-FE49-4B1C-AF3F-8C2E338E991D}"/>
              </a:ext>
            </a:extLst>
          </p:cNvPr>
          <p:cNvSpPr>
            <a:spLocks noGrp="1"/>
          </p:cNvSpPr>
          <p:nvPr>
            <p:ph type="sldNum" sz="quarter" idx="12"/>
          </p:nvPr>
        </p:nvSpPr>
        <p:spPr/>
        <p:txBody>
          <a:bodyPr/>
          <a:lstStyle/>
          <a:p>
            <a:fld id="{13EBA283-81CD-428D-9703-4AE41BDC50AA}" type="slidenum">
              <a:rPr lang="de-DE" smtClean="0"/>
              <a:pPr/>
              <a:t>50</a:t>
            </a:fld>
            <a:endParaRPr lang="de-DE" dirty="0"/>
          </a:p>
        </p:txBody>
      </p:sp>
      <p:sp>
        <p:nvSpPr>
          <p:cNvPr id="7" name="Datumsplatzhalter 6">
            <a:extLst>
              <a:ext uri="{FF2B5EF4-FFF2-40B4-BE49-F238E27FC236}">
                <a16:creationId xmlns:a16="http://schemas.microsoft.com/office/drawing/2014/main" id="{1757BC73-46A2-4DD4-904F-575DF3979AA1}"/>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32C6B0FD-8153-4F15-99FB-BCB250F5EEF1}"/>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a:xfrm>
                <a:off x="852205" y="1756788"/>
                <a:ext cx="7681913" cy="4535487"/>
              </a:xfrm>
            </p:spPr>
            <p:txBody>
              <a:bodyPr/>
              <a:lstStyle/>
              <a:p>
                <a14:m>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a typeface="Cambria Math" panose="02040503050406030204" pitchFamily="18" charset="0"/>
                </a:endParaRPr>
              </a:p>
              <a:p>
                <a:r>
                  <a:rPr lang="de-DE" noProof="0" dirty="0"/>
                  <a:t>Linearer Term, dominiert</a:t>
                </a:r>
                <a:br>
                  <a:rPr lang="de-DE" noProof="0" dirty="0"/>
                </a:br>
                <a:r>
                  <a:rPr lang="de-DE" noProof="0" dirty="0"/>
                  <a:t> ab </a:t>
                </a:r>
                <a14:m>
                  <m:oMath xmlns:m="http://schemas.openxmlformats.org/officeDocument/2006/math">
                    <m:r>
                      <a:rPr lang="de-DE" i="1" noProof="0">
                        <a:latin typeface="Cambria Math"/>
                      </a:rPr>
                      <m:t>𝑟</m:t>
                    </m:r>
                    <m:r>
                      <a:rPr lang="de-DE" i="1" noProof="0">
                        <a:latin typeface="Cambria Math"/>
                      </a:rPr>
                      <m:t> ≈0,2</m:t>
                    </m:r>
                  </m:oMath>
                </a14:m>
                <a:r>
                  <a:rPr lang="de-DE" noProof="0" dirty="0"/>
                  <a:t> </a:t>
                </a:r>
                <a:r>
                  <a:rPr lang="de-DE" noProof="0" dirty="0" err="1"/>
                  <a:t>fm</a:t>
                </a:r>
                <a:endParaRPr lang="de-DE" noProof="0" dirty="0"/>
              </a:p>
              <a:p>
                <a:pPr lvl="1"/>
                <a:r>
                  <a:rPr lang="de-DE" noProof="0" dirty="0"/>
                  <a:t>Die </a:t>
                </a:r>
                <a:r>
                  <a:rPr lang="de-DE" dirty="0"/>
                  <a:t>i</a:t>
                </a:r>
                <a:r>
                  <a:rPr lang="de-DE" noProof="0" dirty="0"/>
                  <a:t>m Feld gespeicherte </a:t>
                </a:r>
                <a:br>
                  <a:rPr lang="de-DE" noProof="0" dirty="0"/>
                </a:br>
                <a:r>
                  <a:rPr lang="de-DE" noProof="0" dirty="0"/>
                  <a:t>Energie steigt </a:t>
                </a:r>
                <a:r>
                  <a:rPr lang="de-DE" dirty="0"/>
                  <a:t>linear</a:t>
                </a:r>
                <a:endParaRPr lang="de-DE" noProof="0" dirty="0"/>
              </a:p>
              <a:p>
                <a:pPr lvl="1"/>
                <a:r>
                  <a:rPr lang="de-DE" noProof="0" dirty="0"/>
                  <a:t>Genügend Energie um neue </a:t>
                </a:r>
                <a:br>
                  <a:rPr lang="de-DE" noProof="0" dirty="0"/>
                </a:br>
                <a:r>
                  <a:rPr lang="de-DE" noProof="0" dirty="0"/>
                  <a:t>Teilchen(-paare) zu erzeugen!</a:t>
                </a:r>
              </a:p>
              <a:p>
                <a:r>
                  <a:rPr lang="de-DE" b="1" u="sng" noProof="0" dirty="0"/>
                  <a:t>Einführung</a:t>
                </a:r>
                <a:r>
                  <a:rPr lang="de-DE" b="1" noProof="0" dirty="0"/>
                  <a:t>: </a:t>
                </a:r>
                <a:r>
                  <a:rPr lang="de-DE" noProof="0" dirty="0"/>
                  <a:t>„</a:t>
                </a:r>
                <a:r>
                  <a:rPr lang="de-DE" noProof="0" dirty="0" err="1"/>
                  <a:t>Confinement</a:t>
                </a:r>
                <a:r>
                  <a:rPr lang="de-DE" noProof="0" dirty="0"/>
                  <a:t>“</a:t>
                </a:r>
              </a:p>
              <a:p>
                <a:pPr marL="0" indent="0">
                  <a:buNone/>
                </a:pP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xfrm>
                <a:off x="852205" y="1756788"/>
                <a:ext cx="7681913" cy="4535487"/>
              </a:xfrm>
              <a:blipFill>
                <a:blip r:embed="rId4"/>
                <a:stretch>
                  <a:fillRect l="-1111"/>
                </a:stretch>
              </a:blipFill>
            </p:spPr>
            <p:txBody>
              <a:bodyPr/>
              <a:lstStyle/>
              <a:p>
                <a:r>
                  <a:rPr lang="de-DE">
                    <a:noFill/>
                  </a:rPr>
                  <a:t> </a:t>
                </a:r>
              </a:p>
            </p:txBody>
          </p:sp>
        </mc:Fallback>
      </mc:AlternateContent>
      <p:sp>
        <p:nvSpPr>
          <p:cNvPr id="19" name="Ellipse 18"/>
          <p:cNvSpPr/>
          <p:nvPr/>
        </p:nvSpPr>
        <p:spPr>
          <a:xfrm>
            <a:off x="6239075" y="242281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7740352" y="2426802"/>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0" name="Ellipse 19"/>
          <p:cNvSpPr/>
          <p:nvPr/>
        </p:nvSpPr>
        <p:spPr>
          <a:xfrm>
            <a:off x="6239075" y="3702536"/>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2" name="Ellipse 21"/>
          <p:cNvSpPr/>
          <p:nvPr/>
        </p:nvSpPr>
        <p:spPr>
          <a:xfrm>
            <a:off x="6239075"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3" name="Ellipse 22"/>
          <p:cNvSpPr/>
          <p:nvPr/>
        </p:nvSpPr>
        <p:spPr>
          <a:xfrm>
            <a:off x="7717127" y="4949227"/>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4" name="Ellipse 23"/>
          <p:cNvSpPr/>
          <p:nvPr/>
        </p:nvSpPr>
        <p:spPr>
          <a:xfrm>
            <a:off x="8668236" y="3704173"/>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5" name="Ellipse 24"/>
          <p:cNvSpPr/>
          <p:nvPr/>
        </p:nvSpPr>
        <p:spPr>
          <a:xfrm>
            <a:off x="7214200"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6" name="Ellipse 25"/>
          <p:cNvSpPr/>
          <p:nvPr/>
        </p:nvSpPr>
        <p:spPr>
          <a:xfrm>
            <a:off x="8692130" y="495640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cxnSp>
        <p:nvCxnSpPr>
          <p:cNvPr id="10" name="Gerade Verbindung mit Pfeil 9"/>
          <p:cNvCxnSpPr/>
          <p:nvPr/>
        </p:nvCxnSpPr>
        <p:spPr>
          <a:xfrm>
            <a:off x="6482794" y="3068960"/>
            <a:ext cx="1462812"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6858974" y="3068960"/>
            <a:ext cx="7104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1fm</a:t>
            </a:r>
          </a:p>
        </p:txBody>
      </p:sp>
      <p:cxnSp>
        <p:nvCxnSpPr>
          <p:cNvPr id="28" name="Gerade Verbindung mit Pfeil 27"/>
          <p:cNvCxnSpPr/>
          <p:nvPr/>
        </p:nvCxnSpPr>
        <p:spPr>
          <a:xfrm>
            <a:off x="6267582" y="1988840"/>
            <a:ext cx="432048"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6084169" y="1599822"/>
            <a:ext cx="84991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0,2fm</a:t>
            </a:r>
          </a:p>
        </p:txBody>
      </p:sp>
    </p:spTree>
    <p:extLst>
      <p:ext uri="{BB962C8B-B14F-4D97-AF65-F5344CB8AC3E}">
        <p14:creationId xmlns:p14="http://schemas.microsoft.com/office/powerpoint/2010/main" val="141863430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4 fundamentalen Wechselwirkungen</a:t>
            </a:r>
          </a:p>
        </p:txBody>
      </p:sp>
      <p:sp>
        <p:nvSpPr>
          <p:cNvPr id="14" name="Foliennummernplatzhalter 13">
            <a:extLst>
              <a:ext uri="{FF2B5EF4-FFF2-40B4-BE49-F238E27FC236}">
                <a16:creationId xmlns:a16="http://schemas.microsoft.com/office/drawing/2014/main" id="{5AE198FF-EDF4-406D-8803-07C105D5BFC7}"/>
              </a:ext>
            </a:extLst>
          </p:cNvPr>
          <p:cNvSpPr>
            <a:spLocks noGrp="1"/>
          </p:cNvSpPr>
          <p:nvPr>
            <p:ph type="sldNum" sz="quarter" idx="12"/>
          </p:nvPr>
        </p:nvSpPr>
        <p:spPr/>
        <p:txBody>
          <a:bodyPr/>
          <a:lstStyle/>
          <a:p>
            <a:fld id="{13EBA283-81CD-428D-9703-4AE41BDC50AA}" type="slidenum">
              <a:rPr lang="de-DE" smtClean="0"/>
              <a:pPr/>
              <a:t>51</a:t>
            </a:fld>
            <a:endParaRPr lang="de-DE" dirty="0"/>
          </a:p>
        </p:txBody>
      </p:sp>
      <p:sp>
        <p:nvSpPr>
          <p:cNvPr id="11" name="Datumsplatzhalter 10">
            <a:extLst>
              <a:ext uri="{FF2B5EF4-FFF2-40B4-BE49-F238E27FC236}">
                <a16:creationId xmlns:a16="http://schemas.microsoft.com/office/drawing/2014/main" id="{AB348210-E10F-4DDE-9B34-D1512A237F52}"/>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99A1F75D-D7BA-4E23-95D6-AE90EB35DC8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a:rPr lang="de-DE" sz="1800" i="1" smtClean="0">
                                        <a:effectLst/>
                                        <a:latin typeface="Cambria Math" panose="02040503050406030204" pitchFamily="18" charset="0"/>
                                      </a:rPr>
                                      <m:t>𝐸</m:t>
                                    </m:r>
                                  </m:e>
                                  <m:sub>
                                    <m:r>
                                      <a:rPr lang="de-DE" sz="1800" smtClean="0">
                                        <a:effectLst/>
                                        <a:latin typeface="Cambria Math" panose="02040503050406030204" pitchFamily="18" charset="0"/>
                                      </a:rPr>
                                      <m:t>𝑃𝑜𝑡</m:t>
                                    </m:r>
                                  </m:sub>
                                </m:sSub>
                                <m:d>
                                  <m:dPr>
                                    <m:ctrlPr>
                                      <a:rPr lang="de-DE" sz="1800" i="1" smtClean="0">
                                        <a:effectLst/>
                                        <a:latin typeface="Cambria Math" panose="02040503050406030204" pitchFamily="18" charset="0"/>
                                      </a:rPr>
                                    </m:ctrlPr>
                                  </m:dPr>
                                  <m:e>
                                    <m:r>
                                      <a:rPr lang="de-DE" sz="1800" smtClean="0">
                                        <a:effectLst/>
                                        <a:latin typeface="Cambria Math" panose="02040503050406030204" pitchFamily="18" charset="0"/>
                                      </a:rPr>
                                      <m:t>𝑟</m:t>
                                    </m:r>
                                  </m:e>
                                </m:d>
                                <m:r>
                                  <a:rPr lang="de-DE" sz="1800">
                                    <a:effectLst/>
                                    <a:latin typeface="Cambria Math" panose="02040503050406030204" pitchFamily="18" charset="0"/>
                                  </a:rPr>
                                  <m:t>=ħ</m:t>
                                </m:r>
                                <m:r>
                                  <a:rPr lang="de-DE" sz="1800" smtClean="0">
                                    <a:effectLst/>
                                    <a:latin typeface="Cambria Math" panose="02040503050406030204" pitchFamily="18" charset="0"/>
                                  </a:rPr>
                                  <m:t>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panose="02040503050406030204" pitchFamily="18" charset="0"/>
                                      </a:rPr>
                                      <m:t>𝛼</m:t>
                                    </m:r>
                                  </m:e>
                                  <m:sub>
                                    <m:r>
                                      <m:rPr>
                                        <m:sty m:val="p"/>
                                      </m:rPr>
                                      <a:rPr lang="de-DE" sz="1800">
                                        <a:effectLst/>
                                        <a:latin typeface="Cambria Math" panose="02040503050406030204" pitchFamily="18" charset="0"/>
                                      </a:rPr>
                                      <m:t>grav</m:t>
                                    </m:r>
                                  </m:sub>
                                </m:sSub>
                                <m:f>
                                  <m:fPr>
                                    <m:ctrlPr>
                                      <a:rPr lang="de-DE" sz="1800" i="1">
                                        <a:effectLst/>
                                        <a:latin typeface="Cambria Math" panose="02040503050406030204" pitchFamily="18" charset="0"/>
                                      </a:rPr>
                                    </m:ctrlPr>
                                  </m:fPr>
                                  <m:num>
                                    <m:r>
                                      <a:rPr lang="de-DE" sz="1800">
                                        <a:effectLst/>
                                        <a:latin typeface="Cambria Math" panose="02040503050406030204" pitchFamily="18" charset="0"/>
                                      </a:rPr>
                                      <m:t>−</m:t>
                                    </m:r>
                                    <m:r>
                                      <m:rPr>
                                        <m:nor/>
                                      </m:rPr>
                                      <a:rPr lang="de-DE" sz="1800">
                                        <a:effectLst/>
                                      </a:rPr>
                                      <m:t>1</m:t>
                                    </m:r>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ħ </m:t>
                                    </m:r>
                                    <m:r>
                                      <m:rPr>
                                        <m:sty m:val="p"/>
                                      </m:rPr>
                                      <a:rPr lang="de-DE" sz="1800">
                                        <a:effectLst/>
                                        <a:latin typeface="Cambria Math" panose="02040503050406030204" pitchFamily="18" charset="0"/>
                                      </a:rPr>
                                      <m:t>c</m:t>
                                    </m:r>
                                    <m:r>
                                      <a:rPr lang="de-DE" sz="1800" smtClean="0">
                                        <a:effectLst/>
                                        <a:latin typeface="Cambria Math" panose="02040503050406030204" pitchFamily="18" charset="0"/>
                                      </a:rPr>
                                      <m:t> </m:t>
                                    </m:r>
                                    <m:r>
                                      <a:rPr lang="de-DE" sz="1800">
                                        <a:effectLst/>
                                        <a:latin typeface="Cambria Math" panose="02040503050406030204" pitchFamily="18" charset="0"/>
                                      </a:rPr>
                                      <m:t>𝛼</m:t>
                                    </m:r>
                                  </m:e>
                                  <m:sub>
                                    <m:r>
                                      <a:rPr lang="de-DE" sz="1800">
                                        <a:effectLst/>
                                        <a:latin typeface="Cambria Math" panose="02040503050406030204" pitchFamily="18" charset="0"/>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1</m:t>
                                        </m:r>
                                      </m:sub>
                                    </m:sSub>
                                    <m:sSub>
                                      <m:sSubPr>
                                        <m:ctrlPr>
                                          <a:rPr lang="de-DE" sz="1800" i="1">
                                            <a:effectLst/>
                                            <a:latin typeface="Cambria Math" panose="02040503050406030204" pitchFamily="18" charset="0"/>
                                          </a:rPr>
                                        </m:ctrlPr>
                                      </m:sSubPr>
                                      <m:e>
                                        <m:r>
                                          <a:rPr lang="de-DE" sz="1800" smtClean="0">
                                            <a:effectLst/>
                                            <a:latin typeface="Cambria Math" panose="02040503050406030204" pitchFamily="18" charset="0"/>
                                          </a:rPr>
                                          <m:t>𝑍</m:t>
                                        </m:r>
                                      </m:e>
                                      <m:sub>
                                        <m:r>
                                          <a:rPr lang="de-DE" sz="1800">
                                            <a:effectLst/>
                                            <a:latin typeface="Cambria Math" panose="02040503050406030204" pitchFamily="18" charset="0"/>
                                          </a:rPr>
                                          <m:t>2</m:t>
                                        </m:r>
                                      </m:sub>
                                    </m:sSub>
                                  </m:num>
                                  <m:den>
                                    <m:r>
                                      <a:rPr lang="de-DE" smtClean="0">
                                        <a:latin typeface="Cambria Math" panose="02040503050406030204" pitchFamily="18" charset="0"/>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𝑠</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 </m:t>
                                        </m:r>
                                        <m:acc>
                                          <m:accPr>
                                            <m:chr m:val="⃗"/>
                                            <m:ctrlPr>
                                              <a:rPr lang="de-DE" i="1">
                                                <a:latin typeface="Cambria Math" panose="02040503050406030204" pitchFamily="18" charset="0"/>
                                              </a:rPr>
                                            </m:ctrlPr>
                                          </m:accPr>
                                          <m:e>
                                            <m:r>
                                              <a:rPr lang="de-DE">
                                                <a:latin typeface="Cambria Math" panose="02040503050406030204" pitchFamily="18" charset="0"/>
                                              </a:rPr>
                                              <m:t>𝐶</m:t>
                                            </m:r>
                                          </m:e>
                                        </m:acc>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m:t>
                                </m:r>
                                <m:r>
                                  <a:rPr lang="de-DE" smtClean="0">
                                    <a:latin typeface="Cambria Math" panose="02040503050406030204" pitchFamily="18" charset="0"/>
                                  </a:rPr>
                                  <m:t>𝑘𝑟</m:t>
                                </m:r>
                              </m:oMath>
                            </m:oMathPara>
                          </a14:m>
                          <a:endParaRPr lang="de-DE" b="0" dirty="0">
                            <a:solidFill>
                              <a:srgbClr val="CDC301"/>
                            </a:solidFill>
                            <a:ea typeface="Cambria Math"/>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sSup>
                                <m:sSupPr>
                                  <m:ctrlPr>
                                    <a:rPr lang="de-DE" sz="1800" i="1">
                                      <a:effectLst/>
                                      <a:latin typeface="Cambria Math" panose="02040503050406030204" pitchFamily="18" charset="0"/>
                                    </a:rPr>
                                  </m:ctrlPr>
                                </m:sSupPr>
                                <m:e>
                                  <m:r>
                                    <m:rPr>
                                      <m:nor/>
                                    </m:rPr>
                                    <a:rPr lang="de-DE" sz="1800" smtClean="0">
                                      <a:effectLst/>
                                    </a:rPr>
                                    <m:t>5</m:t>
                                  </m:r>
                                  <m:r>
                                    <m:rPr>
                                      <m:nor/>
                                    </m:rPr>
                                    <a:rPr lang="de-DE" sz="1800">
                                      <a:effectLst/>
                                    </a:rPr>
                                    <m:t>∙10</m:t>
                                  </m:r>
                                </m:e>
                                <m:sup>
                                  <m:r>
                                    <m:rPr>
                                      <m:nor/>
                                    </m:rPr>
                                    <a:rPr lang="de-DE" sz="1800">
                                      <a:effectLst/>
                                    </a:rPr>
                                    <m:t>−15</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a:latin typeface="Cambria Math" panose="02040503050406030204" pitchFamily="18" charset="0"/>
                                      </a:rPr>
                                      <m:t>𝐸</m:t>
                                    </m:r>
                                  </m:e>
                                  <m:sub>
                                    <m:r>
                                      <a:rPr lang="de-DE">
                                        <a:latin typeface="Cambria Math" panose="02040503050406030204" pitchFamily="18" charset="0"/>
                                      </a:rPr>
                                      <m:t>𝑃𝑜𝑡</m:t>
                                    </m:r>
                                  </m:sub>
                                </m:sSub>
                                <m:d>
                                  <m:dPr>
                                    <m:ctrlPr>
                                      <a:rPr lang="de-DE" i="1">
                                        <a:latin typeface="Cambria Math" panose="02040503050406030204" pitchFamily="18" charset="0"/>
                                      </a:rPr>
                                    </m:ctrlPr>
                                  </m:dPr>
                                  <m:e>
                                    <m:r>
                                      <a:rPr lang="de-DE">
                                        <a:latin typeface="Cambria Math" panose="02040503050406030204" pitchFamily="18" charset="0"/>
                                      </a:rPr>
                                      <m:t>𝑟</m:t>
                                    </m:r>
                                  </m:e>
                                </m:d>
                                <m:r>
                                  <a:rPr lang="de-DE">
                                    <a:latin typeface="Cambria Math" panose="02040503050406030204" pitchFamily="18" charset="0"/>
                                  </a:rPr>
                                  <m:t>=</m:t>
                                </m:r>
                                <m:r>
                                  <a:rPr lang="de-DE" i="1">
                                    <a:latin typeface="Cambria Math" panose="02040503050406030204" pitchFamily="18" charset="0"/>
                                  </a:rPr>
                                  <m:t>ℏ</m:t>
                                </m:r>
                                <m:r>
                                  <a:rPr lang="de-DE" smtClean="0">
                                    <a:latin typeface="Cambria Math" panose="02040503050406030204" pitchFamily="18" charset="0"/>
                                  </a:rPr>
                                  <m:t> </m:t>
                                </m:r>
                                <m:r>
                                  <m:rPr>
                                    <m:sty m:val="p"/>
                                  </m:rPr>
                                  <a:rPr lang="de-DE">
                                    <a:latin typeface="Cambria Math" panose="02040503050406030204" pitchFamily="18" charset="0"/>
                                  </a:rPr>
                                  <m:t>c</m:t>
                                </m:r>
                                <m:r>
                                  <a:rPr lang="de-DE" smtClean="0">
                                    <a:latin typeface="Cambria Math" panose="02040503050406030204" pitchFamily="18" charset="0"/>
                                  </a:rPr>
                                  <m:t> </m:t>
                                </m:r>
                                <m:sSub>
                                  <m:sSubPr>
                                    <m:ctrlPr>
                                      <a:rPr lang="de-DE" i="1">
                                        <a:latin typeface="Cambria Math" panose="02040503050406030204" pitchFamily="18" charset="0"/>
                                      </a:rPr>
                                    </m:ctrlPr>
                                  </m:sSubPr>
                                  <m:e>
                                    <m:r>
                                      <a:rPr lang="de-DE">
                                        <a:latin typeface="Cambria Math" panose="02040503050406030204" pitchFamily="18" charset="0"/>
                                      </a:rPr>
                                      <m:t>𝛼</m:t>
                                    </m:r>
                                  </m:e>
                                  <m:sub>
                                    <m:r>
                                      <a:rPr lang="de-DE">
                                        <a:latin typeface="Cambria Math" panose="02040503050406030204" pitchFamily="18" charset="0"/>
                                      </a:rPr>
                                      <m:t>𝑤</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1</m:t>
                                        </m:r>
                                      </m:sub>
                                    </m:sSub>
                                    <m:sSub>
                                      <m:sSubPr>
                                        <m:ctrlPr>
                                          <a:rPr lang="de-DE" i="1">
                                            <a:latin typeface="Cambria Math" panose="02040503050406030204" pitchFamily="18" charset="0"/>
                                          </a:rPr>
                                        </m:ctrlPr>
                                      </m:sSubPr>
                                      <m:e>
                                        <m:r>
                                          <a:rPr lang="de-DE">
                                            <a:latin typeface="Cambria Math" panose="02040503050406030204" pitchFamily="18" charset="0"/>
                                          </a:rPr>
                                          <m:t>𝐼</m:t>
                                        </m:r>
                                      </m:e>
                                      <m:sub>
                                        <m:r>
                                          <a:rPr lang="de-DE">
                                            <a:latin typeface="Cambria Math" panose="02040503050406030204" pitchFamily="18" charset="0"/>
                                          </a:rPr>
                                          <m:t>2</m:t>
                                        </m:r>
                                      </m:sub>
                                    </m:sSub>
                                  </m:num>
                                  <m:den>
                                    <m:r>
                                      <a:rPr lang="de-DE">
                                        <a:latin typeface="Cambria Math" panose="02040503050406030204" pitchFamily="18" charset="0"/>
                                      </a:rPr>
                                      <m:t>𝑟</m:t>
                                    </m:r>
                                  </m:den>
                                </m:f>
                                <m:r>
                                  <a:rPr lang="de-DE" smtClean="0">
                                    <a:latin typeface="Cambria Math" panose="02040503050406030204" pitchFamily="18" charset="0"/>
                                  </a:rPr>
                                  <m:t> ∙</m:t>
                                </m:r>
                                <m:sSup>
                                  <m:sSupPr>
                                    <m:ctrlPr>
                                      <a:rPr lang="de-DE" i="1" smtClean="0">
                                        <a:latin typeface="Cambria Math" panose="02040503050406030204" pitchFamily="18" charset="0"/>
                                      </a:rPr>
                                    </m:ctrlPr>
                                  </m:sSupPr>
                                  <m:e>
                                    <m:r>
                                      <a:rPr lang="de-DE">
                                        <a:latin typeface="Cambria Math" panose="02040503050406030204" pitchFamily="18" charset="0"/>
                                      </a:rPr>
                                      <m:t>𝑒</m:t>
                                    </m:r>
                                  </m:e>
                                  <m:sup>
                                    <m:f>
                                      <m:fPr>
                                        <m:ctrlPr>
                                          <a:rPr lang="de-DE" i="1">
                                            <a:latin typeface="Cambria Math" panose="02040503050406030204" pitchFamily="18" charset="0"/>
                                          </a:rPr>
                                        </m:ctrlPr>
                                      </m:fPr>
                                      <m:num>
                                        <m:r>
                                          <a:rPr lang="de-DE">
                                            <a:latin typeface="Cambria Math" panose="02040503050406030204" pitchFamily="18" charset="0"/>
                                          </a:rPr>
                                          <m:t>−</m:t>
                                        </m:r>
                                        <m:r>
                                          <a:rPr lang="de-DE">
                                            <a:latin typeface="Cambria Math" panose="02040503050406030204" pitchFamily="18" charset="0"/>
                                          </a:rPr>
                                          <m:t>𝑟</m:t>
                                        </m:r>
                                      </m:num>
                                      <m:den>
                                        <m:sSub>
                                          <m:sSubPr>
                                            <m:ctrlPr>
                                              <a:rPr lang="de-DE" i="1">
                                                <a:latin typeface="Cambria Math" panose="02040503050406030204" pitchFamily="18" charset="0"/>
                                              </a:rPr>
                                            </m:ctrlPr>
                                          </m:sSubPr>
                                          <m:e>
                                            <m:r>
                                              <a:rPr lang="de-DE">
                                                <a:latin typeface="Cambria Math" panose="02040503050406030204" pitchFamily="18" charset="0"/>
                                              </a:rPr>
                                              <m:t>𝜆</m:t>
                                            </m:r>
                                          </m:e>
                                          <m:sub>
                                            <m:r>
                                              <m:rPr>
                                                <m:sty m:val="p"/>
                                              </m:rPr>
                                              <a:rPr lang="de-DE">
                                                <a:latin typeface="Cambria Math" panose="02040503050406030204" pitchFamily="18" charset="0"/>
                                              </a:rPr>
                                              <m:t>w</m:t>
                                            </m:r>
                                          </m:sub>
                                        </m:sSub>
                                      </m:den>
                                    </m:f>
                                  </m:sup>
                                </m:sSup>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14:m>
                            <m:oMath xmlns:m="http://schemas.openxmlformats.org/officeDocument/2006/math">
                              <m:r>
                                <m:rPr>
                                  <m:nor/>
                                </m:rPr>
                                <a:rPr lang="de-DE" sz="1800">
                                  <a:effectLst/>
                                </a:rPr>
                                <m:t>2∙</m:t>
                              </m:r>
                              <m:sSup>
                                <m:sSupPr>
                                  <m:ctrlPr>
                                    <a:rPr lang="de-DE" sz="1800" i="1">
                                      <a:effectLst/>
                                      <a:latin typeface="Cambria Math" panose="02040503050406030204" pitchFamily="18" charset="0"/>
                                    </a:rPr>
                                  </m:ctrlPr>
                                </m:sSupPr>
                                <m:e>
                                  <m:r>
                                    <m:rPr>
                                      <m:nor/>
                                    </m:rPr>
                                    <a:rPr lang="de-DE" sz="1800">
                                      <a:effectLst/>
                                    </a:rPr>
                                    <m:t>10</m:t>
                                  </m:r>
                                </m:e>
                                <m:sup>
                                  <m:r>
                                    <m:rPr>
                                      <m:nor/>
                                    </m:rPr>
                                    <a:rPr lang="de-DE" sz="1800">
                                      <a:effectLst/>
                                    </a:rPr>
                                    <m:t>−18</m:t>
                                  </m:r>
                                </m:sup>
                              </m:sSup>
                            </m:oMath>
                          </a14:m>
                          <a:r>
                            <a:rPr lang="de-DE" sz="1800" dirty="0">
                              <a:effectLst/>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nvPr>
            </p:nvGraphicFramePr>
            <p:xfrm>
              <a:off x="829715" y="2708275"/>
              <a:ext cx="8121463" cy="2855377"/>
            </p:xfrm>
            <a:graphic>
              <a:graphicData uri="http://schemas.openxmlformats.org/drawingml/2006/table">
                <a:tbl>
                  <a:tblPr firstRow="1" firstCol="1" bandRow="1">
                    <a:tableStyleId>{7E9639D4-E3E2-4D34-9284-5A2195B3D0D7}</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ct val="115000"/>
                            </a:lnSpc>
                            <a:spcAft>
                              <a:spcPts val="0"/>
                            </a:spcAft>
                          </a:pPr>
                          <a:r>
                            <a:rPr lang="de-DE" sz="2000" dirty="0">
                              <a:effectLst/>
                            </a:rPr>
                            <a:t>Potenzielle</a:t>
                          </a:r>
                          <a:r>
                            <a:rPr lang="de-DE" sz="2000" baseline="0" dirty="0">
                              <a:effectLst/>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nSpc>
                              <a:spcPct val="115000"/>
                            </a:lnSpc>
                            <a:spcAft>
                              <a:spcPts val="0"/>
                            </a:spcAft>
                          </a:pPr>
                          <a:r>
                            <a:rPr lang="de-DE" sz="2000" dirty="0">
                              <a:effectLst/>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74490" r="-51774" b="-31326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176289" r="-51774" b="-216495"/>
                          </a:stretch>
                        </a:blipFill>
                      </a:tcPr>
                    </a:tc>
                    <a:tc>
                      <a:txBody>
                        <a:bodyPr/>
                        <a:lstStyle/>
                        <a:p>
                          <a:pPr>
                            <a:lnSpc>
                              <a:spcPct val="115000"/>
                            </a:lnSpc>
                            <a:spcAft>
                              <a:spcPts val="0"/>
                            </a:spcAft>
                          </a:pPr>
                          <a:r>
                            <a:rPr lang="de-DE" sz="1800" dirty="0">
                              <a:effectLst/>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241441" r="-51774" b="-89189"/>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241441" r="-627" b="-89189"/>
                          </a:stretch>
                        </a:blipFill>
                      </a:tcPr>
                    </a:tc>
                    <a:extLst>
                      <a:ext uri="{0D108BD9-81ED-4DB2-BD59-A6C34878D82A}">
                        <a16:rowId xmlns:a16="http://schemas.microsoft.com/office/drawing/2014/main" val="10003"/>
                      </a:ext>
                    </a:extLst>
                  </a:tr>
                  <a:tr h="593344">
                    <a:tc>
                      <a:txBody>
                        <a:bodyPr/>
                        <a:lstStyle/>
                        <a:p>
                          <a:pPr>
                            <a:lnSpc>
                              <a:spcPct val="115000"/>
                            </a:lnSpc>
                            <a:spcAft>
                              <a:spcPts val="0"/>
                            </a:spcAft>
                          </a:pPr>
                          <a:r>
                            <a:rPr lang="de-DE" sz="1800" dirty="0">
                              <a:effectLst/>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63710" t="-390722" r="-51774" b="-2062"/>
                          </a:stretch>
                        </a:blipFill>
                      </a:tcPr>
                    </a:tc>
                    <a:tc>
                      <a:txBody>
                        <a:bodyPr/>
                        <a:lstStyle/>
                        <a:p>
                          <a:endParaRPr lang="de-DE"/>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182" t="-390722" r="-627" b="-2062"/>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186012572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15" name="Foliennummernplatzhalter 14">
            <a:extLst>
              <a:ext uri="{FF2B5EF4-FFF2-40B4-BE49-F238E27FC236}">
                <a16:creationId xmlns:a16="http://schemas.microsoft.com/office/drawing/2014/main" id="{998F8A74-4AEC-49CB-9DD1-9998B4B397DD}"/>
              </a:ext>
            </a:extLst>
          </p:cNvPr>
          <p:cNvSpPr>
            <a:spLocks noGrp="1"/>
          </p:cNvSpPr>
          <p:nvPr>
            <p:ph type="sldNum" sz="quarter" idx="12"/>
          </p:nvPr>
        </p:nvSpPr>
        <p:spPr/>
        <p:txBody>
          <a:bodyPr/>
          <a:lstStyle/>
          <a:p>
            <a:fld id="{13EBA283-81CD-428D-9703-4AE41BDC50AA}" type="slidenum">
              <a:rPr lang="de-DE" smtClean="0"/>
              <a:pPr/>
              <a:t>52</a:t>
            </a:fld>
            <a:endParaRPr lang="de-DE" dirty="0"/>
          </a:p>
        </p:txBody>
      </p:sp>
      <p:sp>
        <p:nvSpPr>
          <p:cNvPr id="13" name="Datumsplatzhalter 12">
            <a:extLst>
              <a:ext uri="{FF2B5EF4-FFF2-40B4-BE49-F238E27FC236}">
                <a16:creationId xmlns:a16="http://schemas.microsoft.com/office/drawing/2014/main" id="{83F3D2C2-C729-4C80-92F6-B1AA358A83ED}"/>
              </a:ext>
            </a:extLst>
          </p:cNvPr>
          <p:cNvSpPr>
            <a:spLocks noGrp="1"/>
          </p:cNvSpPr>
          <p:nvPr>
            <p:ph type="dt" sz="half" idx="10"/>
          </p:nvPr>
        </p:nvSpPr>
        <p:spPr/>
        <p:txBody>
          <a:bodyPr/>
          <a:lstStyle/>
          <a:p>
            <a:pPr algn="l"/>
            <a:r>
              <a:rPr lang="de-DE"/>
              <a:t>14.05.2018</a:t>
            </a:r>
            <a:endParaRPr lang="de-DE" dirty="0"/>
          </a:p>
        </p:txBody>
      </p:sp>
      <p:sp>
        <p:nvSpPr>
          <p:cNvPr id="14" name="Fußzeilenplatzhalter 13">
            <a:extLst>
              <a:ext uri="{FF2B5EF4-FFF2-40B4-BE49-F238E27FC236}">
                <a16:creationId xmlns:a16="http://schemas.microsoft.com/office/drawing/2014/main" id="{16605207-D046-46F6-9069-45D118F4DFC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6" name="Inhaltsplatzhalter 15">
            <a:extLst>
              <a:ext uri="{FF2B5EF4-FFF2-40B4-BE49-F238E27FC236}">
                <a16:creationId xmlns:a16="http://schemas.microsoft.com/office/drawing/2014/main" id="{786B2A3D-EB91-4FAD-81CB-7A0503B477FB}"/>
              </a:ext>
            </a:extLst>
          </p:cNvPr>
          <p:cNvPicPr>
            <a:picLocks noGrp="1" noChangeAspect="1"/>
          </p:cNvPicPr>
          <p:nvPr>
            <p:ph sz="quarter" idx="13"/>
          </p:nvPr>
        </p:nvPicPr>
        <p:blipFill>
          <a:blip r:embed="rId3" cstate="print">
            <a:extLst>
              <a:ext uri="{28A0092B-C50C-407E-A947-70E740481C1C}">
                <a14:useLocalDpi xmlns:a14="http://schemas.microsoft.com/office/drawing/2010/main" val="0"/>
              </a:ext>
            </a:extLst>
          </a:blip>
          <a:stretch>
            <a:fillRect/>
          </a:stretch>
        </p:blipFill>
        <p:spPr>
          <a:xfrm>
            <a:off x="1590142" y="2492896"/>
            <a:ext cx="6147175" cy="2572629"/>
          </a:xfrm>
          <a:prstGeom prst="rect">
            <a:avLst/>
          </a:prstGeom>
        </p:spPr>
      </p:pic>
    </p:spTree>
    <p:extLst>
      <p:ext uri="{BB962C8B-B14F-4D97-AF65-F5344CB8AC3E}">
        <p14:creationId xmlns:p14="http://schemas.microsoft.com/office/powerpoint/2010/main" val="40852669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F9ED32AF-96D7-4BC8-B92F-A87D0C33DA8F}"/>
              </a:ext>
            </a:extLst>
          </p:cNvPr>
          <p:cNvSpPr>
            <a:spLocks noGrp="1"/>
          </p:cNvSpPr>
          <p:nvPr>
            <p:ph type="sldNum" sz="quarter" idx="12"/>
          </p:nvPr>
        </p:nvSpPr>
        <p:spPr/>
        <p:txBody>
          <a:bodyPr/>
          <a:lstStyle/>
          <a:p>
            <a:fld id="{13EBA283-81CD-428D-9703-4AE41BDC50AA}" type="slidenum">
              <a:rPr lang="de-DE" smtClean="0"/>
              <a:pPr/>
              <a:t>53</a:t>
            </a:fld>
            <a:endParaRPr lang="de-DE" dirty="0"/>
          </a:p>
        </p:txBody>
      </p:sp>
      <p:sp>
        <p:nvSpPr>
          <p:cNvPr id="26" name="Datumsplatzhalter 25">
            <a:extLst>
              <a:ext uri="{FF2B5EF4-FFF2-40B4-BE49-F238E27FC236}">
                <a16:creationId xmlns:a16="http://schemas.microsoft.com/office/drawing/2014/main" id="{82CC4B58-7401-42B1-A55D-EA4C04695346}"/>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F63A09A2-84D1-4E9C-AFB9-6C3ABACF7A8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42996" y="1867654"/>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91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10" name="Foliennummernplatzhalter 9">
            <a:extLst>
              <a:ext uri="{FF2B5EF4-FFF2-40B4-BE49-F238E27FC236}">
                <a16:creationId xmlns:a16="http://schemas.microsoft.com/office/drawing/2014/main" id="{149D8AC0-0B4C-4BAE-B23C-1448358E9AD5}"/>
              </a:ext>
            </a:extLst>
          </p:cNvPr>
          <p:cNvSpPr>
            <a:spLocks noGrp="1"/>
          </p:cNvSpPr>
          <p:nvPr>
            <p:ph type="sldNum" sz="quarter" idx="12"/>
          </p:nvPr>
        </p:nvSpPr>
        <p:spPr/>
        <p:txBody>
          <a:bodyPr/>
          <a:lstStyle/>
          <a:p>
            <a:fld id="{13EBA283-81CD-428D-9703-4AE41BDC50AA}" type="slidenum">
              <a:rPr lang="de-DE" smtClean="0"/>
              <a:pPr/>
              <a:t>54</a:t>
            </a:fld>
            <a:endParaRPr lang="de-DE" dirty="0"/>
          </a:p>
        </p:txBody>
      </p:sp>
      <p:sp>
        <p:nvSpPr>
          <p:cNvPr id="5" name="Datumsplatzhalter 4">
            <a:extLst>
              <a:ext uri="{FF2B5EF4-FFF2-40B4-BE49-F238E27FC236}">
                <a16:creationId xmlns:a16="http://schemas.microsoft.com/office/drawing/2014/main" id="{44F7F850-6110-4385-970D-90EBA5003D77}"/>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4F27E564-6D87-4BB0-9A83-12BDAAE776B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Ladungen sind charakteristische T</a:t>
            </a:r>
            <a:r>
              <a:rPr lang="de-DE" b="1" noProof="0" dirty="0"/>
              <a:t>eilcheneigenschaften</a:t>
            </a:r>
          </a:p>
          <a:p>
            <a:r>
              <a:rPr lang="de-DE" noProof="0" dirty="0">
                <a:ea typeface="Cambria Math"/>
              </a:rPr>
              <a:t>Teilchen nehmen nur dann an einer bestimmten Wechselwirkung teil, wenn sie die Ladung der entsprechenden </a:t>
            </a:r>
            <a:r>
              <a:rPr lang="de-DE" b="1" noProof="0" dirty="0">
                <a:ea typeface="Cambria Math"/>
              </a:rPr>
              <a:t>Wechselwirkung</a:t>
            </a:r>
            <a:r>
              <a:rPr lang="de-DE" noProof="0" dirty="0">
                <a:ea typeface="Cambria Math"/>
              </a:rPr>
              <a:t> besitzen</a:t>
            </a:r>
            <a:br>
              <a:rPr lang="de-DE" noProof="0" dirty="0">
                <a:ea typeface="Cambria Math"/>
              </a:rPr>
            </a:br>
            <a:endParaRPr lang="de-DE" noProof="0" dirty="0">
              <a:ea typeface="Cambria Math"/>
            </a:endParaRPr>
          </a:p>
          <a:p>
            <a:pPr marL="0" indent="0">
              <a:buNone/>
            </a:pPr>
            <a:r>
              <a:rPr lang="de-DE" noProof="0" dirty="0"/>
              <a:t>Und:</a:t>
            </a:r>
          </a:p>
          <a:p>
            <a:r>
              <a:rPr lang="de-DE" noProof="0" dirty="0"/>
              <a:t>Ladungen dienen als </a:t>
            </a:r>
            <a:r>
              <a:rPr lang="de-DE" b="1" noProof="0" dirty="0"/>
              <a:t>Ordnungsprinzip</a:t>
            </a:r>
            <a:r>
              <a:rPr lang="de-DE" noProof="0" dirty="0"/>
              <a:t> für Teilchen</a:t>
            </a:r>
          </a:p>
          <a:p>
            <a:r>
              <a:rPr lang="de-DE" noProof="0" dirty="0"/>
              <a:t>Ladungen sind fundamentale </a:t>
            </a:r>
            <a:r>
              <a:rPr lang="de-DE" b="1" noProof="0" dirty="0"/>
              <a:t>Erhaltungsgrößen</a:t>
            </a:r>
          </a:p>
          <a:p>
            <a:pPr lvl="1"/>
            <a:r>
              <a:rPr lang="de-DE" noProof="0" dirty="0">
                <a:sym typeface="Wingdings" panose="05000000000000000000" pitchFamily="2" charset="2"/>
              </a:rPr>
              <a:t>Grundlage der Symmetrien des Standardmodells</a:t>
            </a:r>
          </a:p>
          <a:p>
            <a:endParaRPr lang="de-DE" noProof="0" dirty="0"/>
          </a:p>
          <a:p>
            <a:endParaRPr lang="de-DE" noProof="0" dirty="0"/>
          </a:p>
        </p:txBody>
      </p:sp>
    </p:spTree>
    <p:extLst>
      <p:ext uri="{BB962C8B-B14F-4D97-AF65-F5344CB8AC3E}">
        <p14:creationId xmlns:p14="http://schemas.microsoft.com/office/powerpoint/2010/main" val="352605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Elektrische Ladung</a:t>
            </a:r>
          </a:p>
        </p:txBody>
      </p:sp>
      <p:sp>
        <p:nvSpPr>
          <p:cNvPr id="11" name="Foliennummernplatzhalter 10">
            <a:extLst>
              <a:ext uri="{FF2B5EF4-FFF2-40B4-BE49-F238E27FC236}">
                <a16:creationId xmlns:a16="http://schemas.microsoft.com/office/drawing/2014/main" id="{DAD7E086-ACAF-4E2C-9C38-6353BADFB8CF}"/>
              </a:ext>
            </a:extLst>
          </p:cNvPr>
          <p:cNvSpPr>
            <a:spLocks noGrp="1"/>
          </p:cNvSpPr>
          <p:nvPr>
            <p:ph type="sldNum" sz="quarter" idx="12"/>
          </p:nvPr>
        </p:nvSpPr>
        <p:spPr/>
        <p:txBody>
          <a:bodyPr/>
          <a:lstStyle/>
          <a:p>
            <a:fld id="{13EBA283-81CD-428D-9703-4AE41BDC50AA}" type="slidenum">
              <a:rPr lang="de-DE" smtClean="0"/>
              <a:pPr/>
              <a:t>55</a:t>
            </a:fld>
            <a:endParaRPr lang="de-DE" dirty="0"/>
          </a:p>
        </p:txBody>
      </p:sp>
      <p:sp>
        <p:nvSpPr>
          <p:cNvPr id="7" name="Datumsplatzhalter 6">
            <a:extLst>
              <a:ext uri="{FF2B5EF4-FFF2-40B4-BE49-F238E27FC236}">
                <a16:creationId xmlns:a16="http://schemas.microsoft.com/office/drawing/2014/main" id="{CBC82C6D-1A77-4921-A399-488C74E0D400}"/>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ECDA028B-E8B7-4C09-BB38-9B427BC4BEB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Übersicht über die elektrischen Ladungszahlen </a:t>
                </a:r>
                <a14:m>
                  <m:oMath xmlns:m="http://schemas.openxmlformats.org/officeDocument/2006/math">
                    <m:r>
                      <a:rPr lang="de-DE" b="0" i="1" noProof="0" smtClean="0">
                        <a:latin typeface="Cambria Math" panose="02040503050406030204" pitchFamily="18" charset="0"/>
                      </a:rPr>
                      <m:t>𝑍</m:t>
                    </m:r>
                  </m:oMath>
                </a14:m>
                <a:r>
                  <a:rPr lang="de-DE" noProof="0" dirty="0"/>
                  <a:t> </a:t>
                </a:r>
                <a:br>
                  <a:rPr lang="de-DE" noProof="0" dirty="0"/>
                </a:br>
                <a:r>
                  <a:rPr lang="de-DE" noProof="0" dirty="0"/>
                  <a:t>einiger Anti-/Materieteilchen</a:t>
                </a:r>
              </a:p>
              <a:p>
                <a:endParaRPr lang="de-DE" noProof="0" dirty="0"/>
              </a:p>
              <a:p>
                <a:endParaRPr lang="de-DE" noProof="0" dirty="0"/>
              </a:p>
              <a:p>
                <a:endParaRPr lang="de-DE" noProof="0" dirty="0"/>
              </a:p>
              <a:p>
                <a:endParaRPr lang="de-DE" noProof="0" dirty="0"/>
              </a:p>
              <a:p>
                <a:endParaRPr lang="de-DE" noProof="0" dirty="0"/>
              </a:p>
              <a:p>
                <a:endParaRPr lang="de-DE" noProof="0" dirty="0"/>
              </a:p>
              <a:p>
                <a:r>
                  <a:rPr lang="de-DE" noProof="0" dirty="0"/>
                  <a:t>Elektrische Ladung ist gequantelt</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390"/>
                </a:stretch>
              </a:blipFill>
            </p:spPr>
            <p:txBody>
              <a:bodyPr/>
              <a:lstStyle/>
              <a:p>
                <a:r>
                  <a:rPr lang="de-DE">
                    <a:noFill/>
                  </a:rPr>
                  <a:t> </a:t>
                </a:r>
              </a:p>
            </p:txBody>
          </p:sp>
        </mc:Fallback>
      </mc:AlternateContent>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337979"/>
            <a:ext cx="8280920" cy="1963229"/>
          </a:xfrm>
          <a:prstGeom prst="rect">
            <a:avLst/>
          </a:prstGeom>
        </p:spPr>
      </p:pic>
    </p:spTree>
    <p:extLst>
      <p:ext uri="{BB962C8B-B14F-4D97-AF65-F5344CB8AC3E}">
        <p14:creationId xmlns:p14="http://schemas.microsoft.com/office/powerpoint/2010/main" val="201256192"/>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1554" y="3027761"/>
            <a:ext cx="7717340" cy="2284057"/>
          </a:xfrm>
          <a:prstGeom prst="rect">
            <a:avLst/>
          </a:prstGeom>
        </p:spPr>
      </p:pic>
      <p:sp>
        <p:nvSpPr>
          <p:cNvPr id="2" name="Titel 1"/>
          <p:cNvSpPr>
            <a:spLocks noGrp="1"/>
          </p:cNvSpPr>
          <p:nvPr>
            <p:ph type="title"/>
          </p:nvPr>
        </p:nvSpPr>
        <p:spPr/>
        <p:txBody>
          <a:bodyPr/>
          <a:lstStyle/>
          <a:p>
            <a:r>
              <a:rPr lang="de-DE" noProof="0" dirty="0"/>
              <a:t>Schwache Ladung</a:t>
            </a:r>
          </a:p>
        </p:txBody>
      </p:sp>
      <p:sp>
        <p:nvSpPr>
          <p:cNvPr id="11" name="Foliennummernplatzhalter 10">
            <a:extLst>
              <a:ext uri="{FF2B5EF4-FFF2-40B4-BE49-F238E27FC236}">
                <a16:creationId xmlns:a16="http://schemas.microsoft.com/office/drawing/2014/main" id="{8B6B8552-1C2D-4FB0-A49A-7B47B620DAA5}"/>
              </a:ext>
            </a:extLst>
          </p:cNvPr>
          <p:cNvSpPr>
            <a:spLocks noGrp="1"/>
          </p:cNvSpPr>
          <p:nvPr>
            <p:ph type="sldNum" sz="quarter" idx="12"/>
          </p:nvPr>
        </p:nvSpPr>
        <p:spPr/>
        <p:txBody>
          <a:bodyPr/>
          <a:lstStyle/>
          <a:p>
            <a:fld id="{13EBA283-81CD-428D-9703-4AE41BDC50AA}" type="slidenum">
              <a:rPr lang="de-DE" smtClean="0"/>
              <a:pPr/>
              <a:t>56</a:t>
            </a:fld>
            <a:endParaRPr lang="de-DE" dirty="0"/>
          </a:p>
        </p:txBody>
      </p:sp>
      <p:sp>
        <p:nvSpPr>
          <p:cNvPr id="5" name="Datumsplatzhalter 4">
            <a:extLst>
              <a:ext uri="{FF2B5EF4-FFF2-40B4-BE49-F238E27FC236}">
                <a16:creationId xmlns:a16="http://schemas.microsoft.com/office/drawing/2014/main" id="{7865B757-1779-4F71-8C0E-E98A7791B656}"/>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3EE380A3-BCAB-42E7-920F-F624D8BA948E}"/>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normAutofit/>
              </a:bodyPr>
              <a:lstStyle/>
              <a:p>
                <a:r>
                  <a:rPr lang="de-DE" noProof="0" dirty="0"/>
                  <a:t>Materieteilchen besitzen entweder eine</a:t>
                </a:r>
                <a:br>
                  <a:rPr lang="de-DE" noProof="0" dirty="0"/>
                </a:br>
                <a:r>
                  <a:rPr lang="de-DE" noProof="0" dirty="0"/>
                  <a:t>schwache Ladungszahl von </a:t>
                </a:r>
                <a14:m>
                  <m:oMath xmlns:m="http://schemas.openxmlformats.org/officeDocument/2006/math">
                    <m:r>
                      <a:rPr lang="de-DE" i="1" noProof="0" smtClean="0">
                        <a:latin typeface="Cambria Math" panose="02040503050406030204" pitchFamily="18" charset="0"/>
                      </a:rPr>
                      <m:t>𝐼</m:t>
                    </m:r>
                    <m:r>
                      <a:rPr lang="de-DE"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b="0" noProof="0" dirty="0"/>
                  <a:t> oder</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endParaRPr lang="de-DE" noProof="0" dirty="0"/>
              </a:p>
              <a:p>
                <a:pPr lvl="1"/>
                <a:r>
                  <a:rPr lang="de-DE" noProof="0" dirty="0">
                    <a:sym typeface="Wingdings" panose="05000000000000000000" pitchFamily="2" charset="2"/>
                  </a:rPr>
                  <a:t>alle Materieteilchen nehmen an der schwachen WW teil</a:t>
                </a: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r>
                  <a:rPr lang="de-DE" b="0" noProof="0" dirty="0"/>
                  <a:t>Schwache Ladung ist gequantelt</a:t>
                </a: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1747"/>
                </a:stretch>
              </a:blipFill>
            </p:spPr>
            <p:txBody>
              <a:bodyPr/>
              <a:lstStyle/>
              <a:p>
                <a:r>
                  <a:rPr lang="de-DE">
                    <a:noFill/>
                  </a:rPr>
                  <a:t> </a:t>
                </a:r>
              </a:p>
            </p:txBody>
          </p:sp>
        </mc:Fallback>
      </mc:AlternateContent>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spTree>
    <p:extLst>
      <p:ext uri="{BB962C8B-B14F-4D97-AF65-F5344CB8AC3E}">
        <p14:creationId xmlns:p14="http://schemas.microsoft.com/office/powerpoint/2010/main" val="13007489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Schwache Ladungszahl </a:t>
            </a:r>
          </a:p>
        </p:txBody>
      </p:sp>
      <p:sp>
        <p:nvSpPr>
          <p:cNvPr id="15" name="Foliennummernplatzhalter 14">
            <a:extLst>
              <a:ext uri="{FF2B5EF4-FFF2-40B4-BE49-F238E27FC236}">
                <a16:creationId xmlns:a16="http://schemas.microsoft.com/office/drawing/2014/main" id="{1E4BD9B2-C4E0-42D9-8766-85CEB70F4E10}"/>
              </a:ext>
            </a:extLst>
          </p:cNvPr>
          <p:cNvSpPr>
            <a:spLocks noGrp="1"/>
          </p:cNvSpPr>
          <p:nvPr>
            <p:ph type="sldNum" sz="quarter" idx="12"/>
          </p:nvPr>
        </p:nvSpPr>
        <p:spPr/>
        <p:txBody>
          <a:bodyPr/>
          <a:lstStyle/>
          <a:p>
            <a:fld id="{13EBA283-81CD-428D-9703-4AE41BDC50AA}" type="slidenum">
              <a:rPr lang="de-DE" smtClean="0"/>
              <a:pPr/>
              <a:t>57</a:t>
            </a:fld>
            <a:endParaRPr lang="de-DE" dirty="0"/>
          </a:p>
        </p:txBody>
      </p:sp>
      <p:sp>
        <p:nvSpPr>
          <p:cNvPr id="13" name="Datumsplatzhalter 12">
            <a:extLst>
              <a:ext uri="{FF2B5EF4-FFF2-40B4-BE49-F238E27FC236}">
                <a16:creationId xmlns:a16="http://schemas.microsoft.com/office/drawing/2014/main" id="{AD13B65B-9262-4C97-8C30-7A311C79729B}"/>
              </a:ext>
            </a:extLst>
          </p:cNvPr>
          <p:cNvSpPr>
            <a:spLocks noGrp="1"/>
          </p:cNvSpPr>
          <p:nvPr>
            <p:ph type="dt" sz="half" idx="10"/>
          </p:nvPr>
        </p:nvSpPr>
        <p:spPr/>
        <p:txBody>
          <a:bodyPr/>
          <a:lstStyle/>
          <a:p>
            <a:pPr algn="l"/>
            <a:r>
              <a:rPr lang="de-DE"/>
              <a:t>14.05.2018</a:t>
            </a:r>
            <a:endParaRPr lang="de-DE" dirty="0"/>
          </a:p>
        </p:txBody>
      </p:sp>
      <p:sp>
        <p:nvSpPr>
          <p:cNvPr id="14" name="Fußzeilenplatzhalter 13">
            <a:extLst>
              <a:ext uri="{FF2B5EF4-FFF2-40B4-BE49-F238E27FC236}">
                <a16:creationId xmlns:a16="http://schemas.microsoft.com/office/drawing/2014/main" id="{36596D87-A998-4122-9FA2-9CF3666ECDE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dirty="0"/>
              <a:t>Fachlicher Hinweis</a:t>
            </a:r>
          </a:p>
          <a:p>
            <a:pPr lvl="1"/>
            <a:r>
              <a:rPr lang="de-DE" sz="1800" dirty="0"/>
              <a:t>Die schwache Ladung hat eigentlich einen vektoriellen </a:t>
            </a:r>
            <a:br>
              <a:rPr lang="de-DE" sz="1800" dirty="0"/>
            </a:br>
            <a:r>
              <a:rPr lang="de-DE" sz="1800" dirty="0"/>
              <a:t>Charakter, daher die die </a:t>
            </a:r>
            <a:r>
              <a:rPr lang="de-DE" sz="1800" b="1" dirty="0"/>
              <a:t>vollständige</a:t>
            </a:r>
            <a:r>
              <a:rPr lang="de-DE" sz="1800" dirty="0"/>
              <a:t> Bezeichnung „Schwache </a:t>
            </a:r>
            <a:r>
              <a:rPr lang="de-DE" sz="1800" b="1" dirty="0" err="1"/>
              <a:t>Isospin</a:t>
            </a:r>
            <a:r>
              <a:rPr lang="de-DE" sz="1800" dirty="0"/>
              <a:t>-Ladung“</a:t>
            </a:r>
            <a:br>
              <a:rPr lang="de-DE" sz="1800" dirty="0"/>
            </a:br>
            <a:endParaRPr lang="de-DE" sz="1800" dirty="0"/>
          </a:p>
          <a:p>
            <a:pPr lvl="1"/>
            <a:r>
              <a:rPr lang="de-DE" sz="1800" dirty="0"/>
              <a:t>Wie beim Spin (</a:t>
            </a:r>
            <a:r>
              <a:rPr lang="de-DE" sz="1800" dirty="0" err="1"/>
              <a:t>z.B</a:t>
            </a:r>
            <a:r>
              <a:rPr lang="de-DE" sz="1800" dirty="0"/>
              <a:t> in Atomorbitalen die magnetische Quantenzahl </a:t>
            </a:r>
            <a:r>
              <a:rPr lang="de-DE" sz="1800" i="1" dirty="0"/>
              <a:t>m</a:t>
            </a:r>
            <a:r>
              <a:rPr lang="de-DE" sz="1800" dirty="0"/>
              <a:t>) ist nur eine Komponente (die schwache </a:t>
            </a:r>
            <a:r>
              <a:rPr lang="de-DE" sz="1800" b="1" dirty="0"/>
              <a:t>Ladungszahl</a:t>
            </a:r>
            <a:r>
              <a:rPr lang="de-DE" sz="1800" dirty="0"/>
              <a:t>) messbar. </a:t>
            </a:r>
            <a:br>
              <a:rPr lang="de-DE" sz="1800" dirty="0"/>
            </a:br>
            <a:r>
              <a:rPr lang="de-DE" sz="1800" dirty="0"/>
              <a:t>(Daher der „</a:t>
            </a:r>
            <a:r>
              <a:rPr lang="de-DE" sz="1800" dirty="0" err="1"/>
              <a:t>Iso</a:t>
            </a:r>
            <a:r>
              <a:rPr lang="de-DE" sz="1800" b="1" dirty="0" err="1"/>
              <a:t>spin</a:t>
            </a:r>
            <a:r>
              <a:rPr lang="de-DE" sz="1800" dirty="0"/>
              <a:t>“ Begriff)</a:t>
            </a:r>
            <a:br>
              <a:rPr lang="de-DE" sz="1800" dirty="0"/>
            </a:br>
            <a:endParaRPr lang="de-DE" sz="1800" dirty="0"/>
          </a:p>
          <a:p>
            <a:pPr lvl="1"/>
            <a:r>
              <a:rPr lang="de-DE" sz="1800" dirty="0"/>
              <a:t>Sie darf außerdem nicht verwechselt werden mit dem „starken </a:t>
            </a:r>
            <a:r>
              <a:rPr lang="de-DE" sz="1800" dirty="0" err="1"/>
              <a:t>Isospin</a:t>
            </a:r>
            <a:r>
              <a:rPr lang="de-DE" sz="1800" dirty="0"/>
              <a:t>“, der insbesondere zur Ordnung von gebundenen Quark-Zuständen dient. Er ist </a:t>
            </a:r>
            <a:r>
              <a:rPr lang="de-DE" sz="1800" b="1" dirty="0"/>
              <a:t>keine Ladung </a:t>
            </a:r>
            <a:r>
              <a:rPr lang="de-DE" sz="1800" dirty="0"/>
              <a:t>im Sinne einer Wechselwirkung. </a:t>
            </a:r>
          </a:p>
          <a:p>
            <a:r>
              <a:rPr lang="de-DE" sz="2200" dirty="0"/>
              <a:t>Bei Literatur und Webrecherche ist daher </a:t>
            </a:r>
            <a:br>
              <a:rPr lang="de-DE" sz="2200" dirty="0"/>
            </a:br>
            <a:r>
              <a:rPr lang="de-DE" sz="2200" b="1" dirty="0"/>
              <a:t>größte</a:t>
            </a:r>
            <a:r>
              <a:rPr lang="de-DE" sz="2200" dirty="0"/>
              <a:t> Vorsicht geboten</a:t>
            </a:r>
          </a:p>
          <a:p>
            <a:pPr marL="355600" lvl="1" indent="0">
              <a:buNone/>
            </a:pPr>
            <a:endParaRPr lang="de-DE" dirty="0"/>
          </a:p>
          <a:p>
            <a:pPr marL="0" indent="0">
              <a:buNone/>
            </a:pPr>
            <a:endParaRPr lang="de-DE" dirty="0"/>
          </a:p>
          <a:p>
            <a:pPr lvl="1"/>
            <a:endParaRPr lang="de-DE" dirty="0"/>
          </a:p>
        </p:txBody>
      </p:sp>
      <p:sp>
        <p:nvSpPr>
          <p:cNvPr id="8" name="Rechteck 7"/>
          <p:cNvSpPr/>
          <p:nvPr/>
        </p:nvSpPr>
        <p:spPr>
          <a:xfrm>
            <a:off x="6660232" y="301648"/>
            <a:ext cx="4182728" cy="830997"/>
          </a:xfrm>
          <a:prstGeom prst="rect">
            <a:avLst/>
          </a:prstGeom>
        </p:spPr>
        <p:txBody>
          <a:bodyPr wrap="square">
            <a:spAutoFit/>
          </a:bodyPr>
          <a:lstStyle/>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em</a:t>
            </a:r>
            <a:r>
              <a:rPr lang="de-DE" sz="2400" dirty="0">
                <a:solidFill>
                  <a:srgbClr val="013476"/>
                </a:solidFill>
                <a:latin typeface="Arial" panose="020B0604020202020204" pitchFamily="34" charset="0"/>
                <a:cs typeface="Arial" panose="020B0604020202020204" pitchFamily="34" charset="0"/>
              </a:rPr>
              <a:t> = e  ∙ </a:t>
            </a:r>
            <a:r>
              <a:rPr lang="de-DE" sz="2400" i="1" dirty="0">
                <a:solidFill>
                  <a:srgbClr val="013476"/>
                </a:solidFill>
                <a:latin typeface="Arial" panose="020B0604020202020204" pitchFamily="34" charset="0"/>
                <a:cs typeface="Arial" panose="020B0604020202020204" pitchFamily="34" charset="0"/>
              </a:rPr>
              <a:t>Z</a:t>
            </a:r>
          </a:p>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dirty="0" err="1">
                <a:solidFill>
                  <a:srgbClr val="013476"/>
                </a:solidFill>
                <a:latin typeface="Arial" panose="020B0604020202020204" pitchFamily="34" charset="0"/>
                <a:cs typeface="Arial" panose="020B0604020202020204" pitchFamily="34" charset="0"/>
              </a:rPr>
              <a:t>g</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i="1" dirty="0">
                <a:solidFill>
                  <a:srgbClr val="013476"/>
                </a:solidFill>
                <a:latin typeface="Arial" panose="020B0604020202020204" pitchFamily="34" charset="0"/>
                <a:cs typeface="Arial" panose="020B0604020202020204" pitchFamily="34" charset="0"/>
              </a:rPr>
              <a:t>I</a:t>
            </a:r>
          </a:p>
        </p:txBody>
      </p:sp>
      <mc:AlternateContent xmlns:mc="http://schemas.openxmlformats.org/markup-compatibility/2006" xmlns:a14="http://schemas.microsoft.com/office/drawing/2010/main">
        <mc:Choice Requires="a14">
          <p:sp>
            <p:nvSpPr>
              <p:cNvPr id="9" name="Textfeld 8"/>
              <p:cNvSpPr txBox="1"/>
              <p:nvPr/>
            </p:nvSpPr>
            <p:spPr>
              <a:xfrm>
                <a:off x="6156176" y="1700808"/>
                <a:ext cx="1867404" cy="741100"/>
              </a:xfrm>
              <a:prstGeom prst="rect">
                <a:avLst/>
              </a:prstGeom>
              <a:noFill/>
            </p:spPr>
            <p:txBody>
              <a:bodyPr wrap="square" rtlCol="0">
                <a:spAutoFit/>
              </a:bodyPr>
              <a:lstStyle/>
              <a:p>
                <a:pPr>
                  <a:lnSpc>
                    <a:spcPct val="90000"/>
                  </a:lnSpc>
                </a:pPr>
                <a:r>
                  <a:rPr lang="de-DE" dirty="0">
                    <a:solidFill>
                      <a:srgbClr val="013476"/>
                    </a:solidFill>
                    <a:latin typeface="Arial Narrow" panose="020B0606020202030204" pitchFamily="34" charset="0"/>
                  </a:rPr>
                  <a:t>Kopplungstärke </a:t>
                </a:r>
                <a:r>
                  <a:rPr lang="de-DE" dirty="0" err="1">
                    <a:solidFill>
                      <a:srgbClr val="013476"/>
                    </a:solidFill>
                    <a:latin typeface="Arial" panose="020B0604020202020204" pitchFamily="34" charset="0"/>
                    <a:cs typeface="Arial" panose="020B0604020202020204" pitchFamily="34" charset="0"/>
                  </a:rPr>
                  <a:t>g</a:t>
                </a:r>
                <a:r>
                  <a:rPr lang="de-DE" baseline="-25000" dirty="0" err="1">
                    <a:solidFill>
                      <a:srgbClr val="013476"/>
                    </a:solidFill>
                    <a:latin typeface="Arial" panose="020B0604020202020204" pitchFamily="34" charset="0"/>
                    <a:cs typeface="Arial" panose="020B0604020202020204" pitchFamily="34" charset="0"/>
                  </a:rPr>
                  <a:t>w</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sym typeface="Wingdings" panose="05000000000000000000" pitchFamily="2" charset="2"/>
                  </a:rPr>
                  <a:t></a:t>
                </a:r>
                <a14:m>
                  <m:oMath xmlns:m="http://schemas.openxmlformats.org/officeDocument/2006/math">
                    <m:r>
                      <a:rPr lang="de-DE" b="0" i="0" smtClean="0">
                        <a:solidFill>
                          <a:srgbClr val="013476"/>
                        </a:solidFill>
                        <a:latin typeface="Cambria Math" panose="02040503050406030204" pitchFamily="18" charset="0"/>
                      </a:rPr>
                      <m:t> </m:t>
                    </m:r>
                    <m:sSub>
                      <m:sSubPr>
                        <m:ctrlPr>
                          <a:rPr lang="de-DE" i="1" smtClean="0">
                            <a:solidFill>
                              <a:srgbClr val="013476"/>
                            </a:solidFill>
                            <a:latin typeface="Cambria Math" panose="02040503050406030204" pitchFamily="18" charset="0"/>
                          </a:rPr>
                        </m:ctrlPr>
                      </m:sSubPr>
                      <m:e>
                        <m:r>
                          <a:rPr lang="de-DE" i="1" smtClean="0">
                            <a:solidFill>
                              <a:srgbClr val="013476"/>
                            </a:solidFill>
                            <a:latin typeface="Cambria Math" panose="02040503050406030204" pitchFamily="18" charset="0"/>
                            <a:ea typeface="Cambria Math" panose="02040503050406030204" pitchFamily="18" charset="0"/>
                          </a:rPr>
                          <m:t>𝛼</m:t>
                        </m:r>
                      </m:e>
                      <m:sub>
                        <m:r>
                          <m:rPr>
                            <m:sty m:val="p"/>
                          </m:rPr>
                          <a:rPr lang="de-DE" b="0" i="0" smtClean="0">
                            <a:solidFill>
                              <a:srgbClr val="013476"/>
                            </a:solidFill>
                            <a:latin typeface="Cambria Math" panose="02040503050406030204" pitchFamily="18" charset="0"/>
                          </a:rPr>
                          <m:t>w</m:t>
                        </m:r>
                      </m:sub>
                    </m:sSub>
                    <m:r>
                      <a:rPr lang="de-DE" b="0" i="1" smtClean="0">
                        <a:solidFill>
                          <a:srgbClr val="013476"/>
                        </a:solidFill>
                        <a:latin typeface="Cambria Math" panose="02040503050406030204" pitchFamily="18" charset="0"/>
                      </a:rPr>
                      <m:t>=</m:t>
                    </m:r>
                    <m:f>
                      <m:fPr>
                        <m:ctrlPr>
                          <a:rPr lang="de-DE" b="0" i="1" smtClean="0">
                            <a:solidFill>
                              <a:srgbClr val="013476"/>
                            </a:solidFill>
                            <a:latin typeface="Cambria Math" panose="02040503050406030204" pitchFamily="18" charset="0"/>
                          </a:rPr>
                        </m:ctrlPr>
                      </m:fPr>
                      <m:num>
                        <m:sSubSup>
                          <m:sSubSupPr>
                            <m:ctrlPr>
                              <a:rPr lang="de-DE" b="0" i="1" smtClean="0">
                                <a:solidFill>
                                  <a:srgbClr val="013476"/>
                                </a:solidFill>
                                <a:latin typeface="Cambria Math" panose="02040503050406030204" pitchFamily="18" charset="0"/>
                              </a:rPr>
                            </m:ctrlPr>
                          </m:sSubSupPr>
                          <m:e>
                            <m:r>
                              <a:rPr lang="de-DE" b="0" i="1" smtClean="0">
                                <a:solidFill>
                                  <a:srgbClr val="013476"/>
                                </a:solidFill>
                                <a:latin typeface="Cambria Math" panose="02040503050406030204" pitchFamily="18" charset="0"/>
                              </a:rPr>
                              <m:t>𝑔</m:t>
                            </m:r>
                          </m:e>
                          <m:sub>
                            <m:r>
                              <m:rPr>
                                <m:sty m:val="p"/>
                              </m:rPr>
                              <a:rPr lang="de-DE" b="0" i="0" smtClean="0">
                                <a:solidFill>
                                  <a:srgbClr val="013476"/>
                                </a:solidFill>
                                <a:latin typeface="Cambria Math" panose="02040503050406030204" pitchFamily="18" charset="0"/>
                              </a:rPr>
                              <m:t>w</m:t>
                            </m:r>
                          </m:sub>
                          <m:sup>
                            <m:r>
                              <a:rPr lang="de-DE" b="0" i="1" smtClean="0">
                                <a:solidFill>
                                  <a:srgbClr val="013476"/>
                                </a:solidFill>
                                <a:latin typeface="Cambria Math" panose="02040503050406030204" pitchFamily="18" charset="0"/>
                              </a:rPr>
                              <m:t>2</m:t>
                            </m:r>
                          </m:sup>
                        </m:sSubSup>
                      </m:num>
                      <m:den>
                        <m:r>
                          <a:rPr lang="de-DE" b="0" i="1" smtClean="0">
                            <a:solidFill>
                              <a:srgbClr val="013476"/>
                            </a:solidFill>
                            <a:latin typeface="Cambria Math" panose="02040503050406030204" pitchFamily="18" charset="0"/>
                          </a:rPr>
                          <m:t>4</m:t>
                        </m:r>
                        <m:r>
                          <m:rPr>
                            <m:sty m:val="p"/>
                          </m:rPr>
                          <a:rPr lang="de-DE" b="0" i="0" smtClean="0">
                            <a:solidFill>
                              <a:srgbClr val="013476"/>
                            </a:solidFill>
                            <a:latin typeface="Cambria Math" panose="02040503050406030204" pitchFamily="18" charset="0"/>
                            <a:ea typeface="Cambria Math" panose="02040503050406030204" pitchFamily="18" charset="0"/>
                          </a:rPr>
                          <m:t>π</m:t>
                        </m:r>
                      </m:den>
                    </m:f>
                  </m:oMath>
                </a14:m>
                <a:r>
                  <a:rPr lang="de-DE" dirty="0">
                    <a:solidFill>
                      <a:srgbClr val="013476"/>
                    </a:solidFill>
                    <a:latin typeface="Arial Narrow" panose="020B0606020202030204" pitchFamily="34" charset="0"/>
                  </a:rPr>
                  <a:t>  </a:t>
                </a:r>
              </a:p>
            </p:txBody>
          </p:sp>
        </mc:Choice>
        <mc:Fallback xmlns="">
          <p:sp>
            <p:nvSpPr>
              <p:cNvPr id="9" name="Textfeld 8"/>
              <p:cNvSpPr txBox="1">
                <a:spLocks noRot="1" noChangeAspect="1" noMove="1" noResize="1" noEditPoints="1" noAdjustHandles="1" noChangeArrowheads="1" noChangeShapeType="1" noTextEdit="1"/>
              </p:cNvSpPr>
              <p:nvPr/>
            </p:nvSpPr>
            <p:spPr>
              <a:xfrm>
                <a:off x="6156176" y="1700808"/>
                <a:ext cx="1867404" cy="741100"/>
              </a:xfrm>
              <a:prstGeom prst="rect">
                <a:avLst/>
              </a:prstGeom>
              <a:blipFill>
                <a:blip r:embed="rId2"/>
                <a:stretch>
                  <a:fillRect l="-2941" t="-7377" b="-3279"/>
                </a:stretch>
              </a:blipFill>
            </p:spPr>
            <p:txBody>
              <a:bodyPr/>
              <a:lstStyle/>
              <a:p>
                <a:r>
                  <a:rPr lang="de-DE">
                    <a:noFill/>
                  </a:rPr>
                  <a:t> </a:t>
                </a:r>
              </a:p>
            </p:txBody>
          </p:sp>
        </mc:Fallback>
      </mc:AlternateContent>
      <p:sp>
        <p:nvSpPr>
          <p:cNvPr id="10" name="Textfeld 9"/>
          <p:cNvSpPr txBox="1"/>
          <p:nvPr/>
        </p:nvSpPr>
        <p:spPr>
          <a:xfrm>
            <a:off x="8100393" y="1804174"/>
            <a:ext cx="1012168" cy="646331"/>
          </a:xfrm>
          <a:prstGeom prst="rect">
            <a:avLst/>
          </a:prstGeom>
          <a:noFill/>
        </p:spPr>
        <p:txBody>
          <a:bodyPr wrap="square" rtlCol="0">
            <a:spAutoFit/>
          </a:bodyPr>
          <a:lstStyle/>
          <a:p>
            <a:r>
              <a:rPr lang="de-DE" dirty="0">
                <a:solidFill>
                  <a:srgbClr val="013476"/>
                </a:solidFill>
                <a:latin typeface="Arial Narrow" panose="020B0606020202030204" pitchFamily="34" charset="0"/>
              </a:rPr>
              <a:t>Ladungs-</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rPr>
              <a:t>zahl</a:t>
            </a:r>
          </a:p>
        </p:txBody>
      </p:sp>
      <p:cxnSp>
        <p:nvCxnSpPr>
          <p:cNvPr id="11" name="Gerade Verbindung mit Pfeil 10"/>
          <p:cNvCxnSpPr/>
          <p:nvPr/>
        </p:nvCxnSpPr>
        <p:spPr>
          <a:xfrm flipV="1">
            <a:off x="7357001" y="1217667"/>
            <a:ext cx="360040" cy="534234"/>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8330685" y="1203365"/>
            <a:ext cx="458588" cy="56806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20175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9ED8EA51-A1AE-4A11-8F1A-C3A29D0D1724}"/>
              </a:ext>
            </a:extLst>
          </p:cNvPr>
          <p:cNvSpPr>
            <a:spLocks noGrp="1"/>
          </p:cNvSpPr>
          <p:nvPr>
            <p:ph type="sldNum" sz="quarter" idx="12"/>
          </p:nvPr>
        </p:nvSpPr>
        <p:spPr/>
        <p:txBody>
          <a:bodyPr/>
          <a:lstStyle/>
          <a:p>
            <a:fld id="{13EBA283-81CD-428D-9703-4AE41BDC50AA}" type="slidenum">
              <a:rPr lang="de-DE" smtClean="0"/>
              <a:pPr/>
              <a:t>58</a:t>
            </a:fld>
            <a:endParaRPr lang="de-DE" dirty="0"/>
          </a:p>
        </p:txBody>
      </p:sp>
      <p:sp>
        <p:nvSpPr>
          <p:cNvPr id="6" name="Datumsplatzhalter 5">
            <a:extLst>
              <a:ext uri="{FF2B5EF4-FFF2-40B4-BE49-F238E27FC236}">
                <a16:creationId xmlns:a16="http://schemas.microsoft.com/office/drawing/2014/main" id="{EDFE418E-A107-44FB-89C6-4CCB896E3930}"/>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CB77883E-D5D8-4D50-8CF9-78A68763E32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Quarks und Anti-Quarks besitzen eine </a:t>
            </a:r>
            <a:br>
              <a:rPr lang="de-DE" noProof="0" dirty="0"/>
            </a:br>
            <a:r>
              <a:rPr lang="de-DE" noProof="0" dirty="0"/>
              <a:t>starke Ladung (auch: starke „Farbladung“)</a:t>
            </a:r>
            <a:br>
              <a:rPr lang="de-DE" noProof="0" dirty="0"/>
            </a:br>
            <a:endParaRPr lang="de-DE" noProof="0" dirty="0"/>
          </a:p>
          <a:p>
            <a:r>
              <a:rPr lang="de-DE" dirty="0"/>
              <a:t>Farbgitter</a:t>
            </a:r>
            <a:r>
              <a:rPr lang="de-DE" noProof="0" dirty="0"/>
              <a:t>: </a:t>
            </a:r>
          </a:p>
          <a:p>
            <a:pPr lvl="1"/>
            <a:r>
              <a:rPr lang="de-DE" dirty="0" err="1"/>
              <a:t>Exp</a:t>
            </a:r>
            <a:r>
              <a:rPr lang="de-DE" dirty="0"/>
              <a:t>: Alle starken Ladungen haben </a:t>
            </a:r>
            <a:br>
              <a:rPr lang="de-DE" dirty="0"/>
            </a:br>
            <a:r>
              <a:rPr lang="de-DE" dirty="0"/>
              <a:t>gleichen Betrag (aus </a:t>
            </a:r>
            <a:r>
              <a:rPr lang="de-DE" dirty="0" err="1"/>
              <a:t>WWirkung</a:t>
            </a:r>
            <a:r>
              <a:rPr lang="de-DE" dirty="0"/>
              <a:t>)</a:t>
            </a:r>
          </a:p>
          <a:p>
            <a:pPr lvl="1"/>
            <a:r>
              <a:rPr lang="de-DE" noProof="0" dirty="0"/>
              <a:t>3 Ladungen addieren sich zu 0</a:t>
            </a:r>
            <a:br>
              <a:rPr lang="de-DE" dirty="0"/>
            </a:br>
            <a:r>
              <a:rPr lang="de-DE" dirty="0"/>
              <a:t>(Protonen und Neutronen bspw. </a:t>
            </a:r>
            <a:br>
              <a:rPr lang="de-DE" dirty="0"/>
            </a:br>
            <a:r>
              <a:rPr lang="de-DE" dirty="0"/>
              <a:t>bestehen aus 3 Quarks)</a:t>
            </a:r>
          </a:p>
          <a:p>
            <a:pPr lvl="1"/>
            <a:r>
              <a:rPr lang="de-DE" noProof="0" dirty="0">
                <a:sym typeface="Wingdings" panose="05000000000000000000" pitchFamily="2" charset="2"/>
              </a:rPr>
              <a:t> geht nur mit Vektoren</a:t>
            </a:r>
            <a:endParaRPr lang="de-DE" noProof="0" dirty="0"/>
          </a:p>
          <a:p>
            <a:pPr lvl="1"/>
            <a:r>
              <a:rPr lang="de-DE" dirty="0"/>
              <a:t>Theorie: 2 Komponenten messbar</a:t>
            </a:r>
            <a:br>
              <a:rPr lang="de-DE" dirty="0"/>
            </a:br>
            <a:r>
              <a:rPr lang="de-DE" dirty="0">
                <a:sym typeface="Wingdings" panose="05000000000000000000" pitchFamily="2" charset="2"/>
              </a:rPr>
              <a:t> 2-dim Farbgitter</a:t>
            </a:r>
            <a:endParaRPr lang="de-DE" noProof="0" dirty="0"/>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6835" y="3140968"/>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746E90E8-C7CF-4DCB-8318-B9E4914691FC}"/>
              </a:ext>
            </a:extLst>
          </p:cNvPr>
          <p:cNvSpPr>
            <a:spLocks noGrp="1"/>
          </p:cNvSpPr>
          <p:nvPr>
            <p:ph type="sldNum" sz="quarter" idx="12"/>
          </p:nvPr>
        </p:nvSpPr>
        <p:spPr/>
        <p:txBody>
          <a:bodyPr/>
          <a:lstStyle/>
          <a:p>
            <a:fld id="{13EBA283-81CD-428D-9703-4AE41BDC50AA}" type="slidenum">
              <a:rPr lang="de-DE" smtClean="0"/>
              <a:pPr/>
              <a:t>59</a:t>
            </a:fld>
            <a:endParaRPr lang="de-DE" dirty="0"/>
          </a:p>
        </p:txBody>
      </p:sp>
      <p:sp>
        <p:nvSpPr>
          <p:cNvPr id="5" name="Datumsplatzhalter 4">
            <a:extLst>
              <a:ext uri="{FF2B5EF4-FFF2-40B4-BE49-F238E27FC236}">
                <a16:creationId xmlns:a16="http://schemas.microsoft.com/office/drawing/2014/main" id="{1F80FCB6-1A81-40D8-8B9A-F0DA64F46F2A}"/>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D196107D-4F81-49C9-976C-C496F0B49F3C}"/>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Farbladungsvektoren von 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noProof="0" dirty="0"/>
              <a:t>Was ist Physik?</a:t>
            </a:r>
          </a:p>
        </p:txBody>
      </p:sp>
      <p:sp>
        <p:nvSpPr>
          <p:cNvPr id="12" name="Foliennummernplatzhalter 11">
            <a:extLst>
              <a:ext uri="{FF2B5EF4-FFF2-40B4-BE49-F238E27FC236}">
                <a16:creationId xmlns:a16="http://schemas.microsoft.com/office/drawing/2014/main" id="{427498FF-D5B7-4CFC-B76B-B5C305DD0FDA}"/>
              </a:ext>
            </a:extLst>
          </p:cNvPr>
          <p:cNvSpPr>
            <a:spLocks noGrp="1"/>
          </p:cNvSpPr>
          <p:nvPr>
            <p:ph type="sldNum" sz="quarter" idx="12"/>
          </p:nvPr>
        </p:nvSpPr>
        <p:spPr/>
        <p:txBody>
          <a:bodyPr/>
          <a:lstStyle/>
          <a:p>
            <a:fld id="{13EBA283-81CD-428D-9703-4AE41BDC50AA}" type="slidenum">
              <a:rPr lang="de-DE" smtClean="0"/>
              <a:pPr/>
              <a:t>6</a:t>
            </a:fld>
            <a:endParaRPr lang="de-DE" dirty="0"/>
          </a:p>
        </p:txBody>
      </p:sp>
      <p:sp>
        <p:nvSpPr>
          <p:cNvPr id="7" name="Datumsplatzhalter 6">
            <a:extLst>
              <a:ext uri="{FF2B5EF4-FFF2-40B4-BE49-F238E27FC236}">
                <a16:creationId xmlns:a16="http://schemas.microsoft.com/office/drawing/2014/main" id="{B92E8A67-8409-497C-849D-DFCF8A9905C2}"/>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1BABF3EB-8C47-4354-A6A8-8E64F299048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solidFill>
                  <a:srgbClr val="003477"/>
                </a:solidFill>
              </a:rPr>
              <a:t>Physik versucht die </a:t>
            </a:r>
            <a:br>
              <a:rPr lang="de-DE" noProof="0" dirty="0">
                <a:solidFill>
                  <a:srgbClr val="003477"/>
                </a:solidFill>
              </a:rPr>
            </a:br>
            <a:r>
              <a:rPr lang="de-DE" noProof="0" dirty="0">
                <a:solidFill>
                  <a:srgbClr val="003477"/>
                </a:solidFill>
              </a:rPr>
              <a:t>Wirklichkeit / Welt</a:t>
            </a:r>
            <a:br>
              <a:rPr lang="de-DE" noProof="0" dirty="0">
                <a:solidFill>
                  <a:srgbClr val="003477"/>
                </a:solidFill>
              </a:rPr>
            </a:br>
            <a:r>
              <a:rPr lang="de-DE" noProof="0" dirty="0">
                <a:solidFill>
                  <a:srgbClr val="003477"/>
                </a:solidFill>
              </a:rPr>
              <a:t>zu beschreiben</a:t>
            </a:r>
          </a:p>
          <a:p>
            <a:pPr marL="0" indent="0">
              <a:buNone/>
            </a:pPr>
            <a:endParaRPr lang="de-DE" noProof="0" dirty="0">
              <a:solidFill>
                <a:srgbClr val="003477"/>
              </a:solidFill>
            </a:endParaRPr>
          </a:p>
          <a:p>
            <a:r>
              <a:rPr lang="de-DE" noProof="0" dirty="0">
                <a:solidFill>
                  <a:srgbClr val="003477"/>
                </a:solidFill>
              </a:rPr>
              <a:t>Am Besten:</a:t>
            </a:r>
            <a:br>
              <a:rPr lang="de-DE" noProof="0" dirty="0">
                <a:solidFill>
                  <a:srgbClr val="003477"/>
                </a:solidFill>
              </a:rPr>
            </a:br>
            <a:r>
              <a:rPr lang="de-DE" noProof="0" dirty="0">
                <a:solidFill>
                  <a:srgbClr val="003477"/>
                </a:solidFill>
              </a:rPr>
              <a:t>Möglichst einfach</a:t>
            </a:r>
          </a:p>
        </p:txBody>
      </p:sp>
    </p:spTree>
    <p:extLst>
      <p:ext uri="{BB962C8B-B14F-4D97-AF65-F5344CB8AC3E}">
        <p14:creationId xmlns:p14="http://schemas.microsoft.com/office/powerpoint/2010/main" val="374048600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11" name="Foliennummernplatzhalter 10">
            <a:extLst>
              <a:ext uri="{FF2B5EF4-FFF2-40B4-BE49-F238E27FC236}">
                <a16:creationId xmlns:a16="http://schemas.microsoft.com/office/drawing/2014/main" id="{736EF4D1-B0C0-49E2-BF32-04C6D7466F9D}"/>
              </a:ext>
            </a:extLst>
          </p:cNvPr>
          <p:cNvSpPr>
            <a:spLocks noGrp="1"/>
          </p:cNvSpPr>
          <p:nvPr>
            <p:ph type="sldNum" sz="quarter" idx="12"/>
          </p:nvPr>
        </p:nvSpPr>
        <p:spPr/>
        <p:txBody>
          <a:bodyPr/>
          <a:lstStyle/>
          <a:p>
            <a:fld id="{13EBA283-81CD-428D-9703-4AE41BDC50AA}" type="slidenum">
              <a:rPr lang="de-DE" smtClean="0"/>
              <a:pPr/>
              <a:t>60</a:t>
            </a:fld>
            <a:endParaRPr lang="de-DE" dirty="0"/>
          </a:p>
        </p:txBody>
      </p:sp>
      <p:sp>
        <p:nvSpPr>
          <p:cNvPr id="6" name="Datumsplatzhalter 5">
            <a:extLst>
              <a:ext uri="{FF2B5EF4-FFF2-40B4-BE49-F238E27FC236}">
                <a16:creationId xmlns:a16="http://schemas.microsoft.com/office/drawing/2014/main" id="{0FBF6B90-522C-41F8-8039-EEB08B8A7F2C}"/>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099D783A-49B5-4CCE-BECA-280D229BC4B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Farbladungsvektoren von Anti-Quarks</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el 15">
            <a:extLst>
              <a:ext uri="{FF2B5EF4-FFF2-40B4-BE49-F238E27FC236}">
                <a16:creationId xmlns:a16="http://schemas.microsoft.com/office/drawing/2014/main" id="{FCB661D2-3C94-4869-B6C6-FCEA097F3876}"/>
              </a:ext>
            </a:extLst>
          </p:cNvPr>
          <p:cNvSpPr>
            <a:spLocks noGrp="1"/>
          </p:cNvSpPr>
          <p:nvPr>
            <p:ph type="title"/>
          </p:nvPr>
        </p:nvSpPr>
        <p:spPr/>
        <p:txBody>
          <a:bodyPr/>
          <a:lstStyle/>
          <a:p>
            <a:r>
              <a:rPr lang="de-DE" dirty="0"/>
              <a:t>Alle Ladungen sind additiv</a:t>
            </a:r>
          </a:p>
        </p:txBody>
      </p:sp>
      <p:sp>
        <p:nvSpPr>
          <p:cNvPr id="19" name="Foliennummernplatzhalter 18">
            <a:extLst>
              <a:ext uri="{FF2B5EF4-FFF2-40B4-BE49-F238E27FC236}">
                <a16:creationId xmlns:a16="http://schemas.microsoft.com/office/drawing/2014/main" id="{A3F7391D-FC09-4225-8BB5-3C8A8B23DF00}"/>
              </a:ext>
            </a:extLst>
          </p:cNvPr>
          <p:cNvSpPr>
            <a:spLocks noGrp="1"/>
          </p:cNvSpPr>
          <p:nvPr>
            <p:ph type="sldNum" sz="quarter" idx="12"/>
          </p:nvPr>
        </p:nvSpPr>
        <p:spPr/>
        <p:txBody>
          <a:bodyPr/>
          <a:lstStyle/>
          <a:p>
            <a:fld id="{13EBA283-81CD-428D-9703-4AE41BDC50AA}" type="slidenum">
              <a:rPr lang="de-DE" smtClean="0"/>
              <a:pPr/>
              <a:t>61</a:t>
            </a:fld>
            <a:endParaRPr lang="de-DE" dirty="0"/>
          </a:p>
        </p:txBody>
      </p:sp>
      <p:sp>
        <p:nvSpPr>
          <p:cNvPr id="17" name="Datumsplatzhalter 16">
            <a:extLst>
              <a:ext uri="{FF2B5EF4-FFF2-40B4-BE49-F238E27FC236}">
                <a16:creationId xmlns:a16="http://schemas.microsoft.com/office/drawing/2014/main" id="{3F42CA6F-F858-4CD8-8BC4-F27BACF95D6B}"/>
              </a:ext>
            </a:extLst>
          </p:cNvPr>
          <p:cNvSpPr>
            <a:spLocks noGrp="1"/>
          </p:cNvSpPr>
          <p:nvPr>
            <p:ph type="dt" sz="half" idx="10"/>
          </p:nvPr>
        </p:nvSpPr>
        <p:spPr/>
        <p:txBody>
          <a:bodyPr/>
          <a:lstStyle/>
          <a:p>
            <a:pPr algn="l"/>
            <a:r>
              <a:rPr lang="de-DE"/>
              <a:t>14.05.2018</a:t>
            </a:r>
            <a:endParaRPr lang="de-DE" dirty="0"/>
          </a:p>
        </p:txBody>
      </p:sp>
      <p:sp>
        <p:nvSpPr>
          <p:cNvPr id="18" name="Fußzeilenplatzhalter 17">
            <a:extLst>
              <a:ext uri="{FF2B5EF4-FFF2-40B4-BE49-F238E27FC236}">
                <a16:creationId xmlns:a16="http://schemas.microsoft.com/office/drawing/2014/main" id="{B850ABA5-180A-4B39-90D3-AF06AE4D87DE}"/>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Ladungszahlen eines Protons </a:t>
                </a:r>
                <a14:m>
                  <m:oMath xmlns:m="http://schemas.openxmlformats.org/officeDocument/2006/math">
                    <m:r>
                      <m:rPr>
                        <m:sty m:val="p"/>
                      </m:rPr>
                      <a:rPr lang="de-DE" i="0" noProof="0" smtClean="0">
                        <a:latin typeface="Cambria Math" panose="02040503050406030204" pitchFamily="18" charset="0"/>
                      </a:rPr>
                      <m:t>p</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d</m:t>
                    </m:r>
                    <m:r>
                      <a:rPr lang="de-DE" i="0" noProof="0" smtClean="0">
                        <a:latin typeface="Cambria Math" panose="02040503050406030204" pitchFamily="18" charset="0"/>
                      </a:rPr>
                      <m:t>)</m:t>
                    </m:r>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=+1</m:t>
                    </m:r>
                  </m:oMath>
                </a14:m>
                <a:endParaRPr lang="de-DE" noProof="0" dirty="0"/>
              </a:p>
              <a:p>
                <a:pPr lvl="1"/>
                <a:r>
                  <a:rPr lang="de-DE" noProof="0" dirty="0"/>
                  <a:t>Schwache Ladungszahl:</a:t>
                </a:r>
              </a:p>
              <a:p>
                <a:pPr marL="355600" lvl="1" indent="0" algn="ctr">
                  <a:buNone/>
                </a:pPr>
                <a14:m>
                  <m:oMath xmlns:m="http://schemas.openxmlformats.org/officeDocument/2006/math">
                    <m:sSub>
                      <m:sSubPr>
                        <m:ctrlPr>
                          <a:rPr lang="de-DE" i="1" noProof="0" smtClean="0">
                            <a:latin typeface="Cambria Math" panose="02040503050406030204" pitchFamily="18" charset="0"/>
                          </a:rPr>
                        </m:ctrlPr>
                      </m:sSubPr>
                      <m:e>
                        <m:r>
                          <a:rPr lang="de-DE" i="1" noProof="0" smtClean="0">
                            <a:latin typeface="Cambria Math" panose="02040503050406030204" pitchFamily="18" charset="0"/>
                          </a:rPr>
                          <m:t>𝐼</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d</m:t>
                        </m:r>
                      </m:sub>
                    </m:sSub>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oMath>
                </a14:m>
                <a:r>
                  <a:rPr lang="de-DE" noProof="0" dirty="0"/>
                  <a:t> </a:t>
                </a:r>
              </a:p>
              <a:p>
                <a:pPr lvl="1"/>
                <a:r>
                  <a:rPr lang="de-DE" noProof="0" dirty="0"/>
                  <a:t>Starker Farbladungsvektor:</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acc>
                          <m:accPr>
                            <m:chr m:val="⃗"/>
                            <m:ctrlPr>
                              <a:rPr lang="de-DE" i="1" noProof="0" smtClean="0">
                                <a:latin typeface="Cambria Math" panose="02040503050406030204" pitchFamily="18" charset="0"/>
                              </a:rPr>
                            </m:ctrlPr>
                          </m:accPr>
                          <m:e>
                            <m:r>
                              <a:rPr lang="de-DE" b="0" i="1" noProof="0" smtClean="0">
                                <a:latin typeface="Cambria Math" panose="02040503050406030204" pitchFamily="18" charset="0"/>
                              </a:rPr>
                              <m:t>𝐶</m:t>
                            </m:r>
                          </m:e>
                        </m:acc>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    +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oMath>
                </a14:m>
                <a:r>
                  <a:rPr lang="de-DE" noProof="0" dirty="0"/>
                  <a:t>    </a:t>
                </a:r>
              </a:p>
              <a:p>
                <a:pPr marL="0" indent="-38100">
                  <a:buNone/>
                </a:pPr>
                <a:endParaRPr lang="de-DE" noProof="0" dirty="0"/>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379672" y="4572661"/>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5978293" y="4457726"/>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383372" y="4459631"/>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860032" y="4581128"/>
            <a:ext cx="342930" cy="198137"/>
          </a:xfrm>
          <a:prstGeom prst="rect">
            <a:avLst/>
          </a:prstGeom>
        </p:spPr>
      </p:pic>
    </p:spTree>
    <p:extLst>
      <p:ext uri="{BB962C8B-B14F-4D97-AF65-F5344CB8AC3E}">
        <p14:creationId xmlns:p14="http://schemas.microsoft.com/office/powerpoint/2010/main" val="201325012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878F10DE-3267-4A5F-A351-AAA5EBAE72AC}"/>
              </a:ext>
            </a:extLst>
          </p:cNvPr>
          <p:cNvSpPr>
            <a:spLocks noGrp="1"/>
          </p:cNvSpPr>
          <p:nvPr>
            <p:ph type="title"/>
          </p:nvPr>
        </p:nvSpPr>
        <p:spPr/>
        <p:txBody>
          <a:bodyPr/>
          <a:lstStyle/>
          <a:p>
            <a:r>
              <a:rPr lang="de-DE" dirty="0"/>
              <a:t>Alle Ladungen sind jeweils erhalten</a:t>
            </a:r>
          </a:p>
        </p:txBody>
      </p:sp>
      <p:sp>
        <p:nvSpPr>
          <p:cNvPr id="17" name="Foliennummernplatzhalter 16">
            <a:extLst>
              <a:ext uri="{FF2B5EF4-FFF2-40B4-BE49-F238E27FC236}">
                <a16:creationId xmlns:a16="http://schemas.microsoft.com/office/drawing/2014/main" id="{9B634CFC-EF83-46A6-8576-81E0982BFCDA}"/>
              </a:ext>
            </a:extLst>
          </p:cNvPr>
          <p:cNvSpPr>
            <a:spLocks noGrp="1"/>
          </p:cNvSpPr>
          <p:nvPr>
            <p:ph type="sldNum" sz="quarter" idx="12"/>
          </p:nvPr>
        </p:nvSpPr>
        <p:spPr/>
        <p:txBody>
          <a:bodyPr/>
          <a:lstStyle/>
          <a:p>
            <a:fld id="{13EBA283-81CD-428D-9703-4AE41BDC50AA}" type="slidenum">
              <a:rPr lang="de-DE" smtClean="0"/>
              <a:pPr/>
              <a:t>62</a:t>
            </a:fld>
            <a:endParaRPr lang="de-DE" dirty="0"/>
          </a:p>
        </p:txBody>
      </p:sp>
      <p:sp>
        <p:nvSpPr>
          <p:cNvPr id="12" name="Datumsplatzhalter 11">
            <a:extLst>
              <a:ext uri="{FF2B5EF4-FFF2-40B4-BE49-F238E27FC236}">
                <a16:creationId xmlns:a16="http://schemas.microsoft.com/office/drawing/2014/main" id="{D3C6D36C-BD84-45B1-B05A-449820838C07}"/>
              </a:ext>
            </a:extLst>
          </p:cNvPr>
          <p:cNvSpPr>
            <a:spLocks noGrp="1"/>
          </p:cNvSpPr>
          <p:nvPr>
            <p:ph type="dt" sz="half" idx="10"/>
          </p:nvPr>
        </p:nvSpPr>
        <p:spPr/>
        <p:txBody>
          <a:bodyPr/>
          <a:lstStyle/>
          <a:p>
            <a:pPr algn="l"/>
            <a:r>
              <a:rPr lang="de-DE"/>
              <a:t>14.05.2018</a:t>
            </a:r>
            <a:endParaRPr lang="de-DE" dirty="0"/>
          </a:p>
        </p:txBody>
      </p:sp>
      <p:sp>
        <p:nvSpPr>
          <p:cNvPr id="16" name="Fußzeilenplatzhalter 15">
            <a:extLst>
              <a:ext uri="{FF2B5EF4-FFF2-40B4-BE49-F238E27FC236}">
                <a16:creationId xmlns:a16="http://schemas.microsoft.com/office/drawing/2014/main" id="{5C5E0FE6-2945-4B9F-B487-86C20180C6A8}"/>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Beispiel: </a:t>
                </a:r>
                <a14:m>
                  <m:oMath xmlns:m="http://schemas.openxmlformats.org/officeDocument/2006/math">
                    <m:sSup>
                      <m:sSupPr>
                        <m:ctrlPr>
                          <a:rPr lang="de-DE" i="1" noProof="0" dirty="0" smtClean="0">
                            <a:latin typeface="Cambria Math" panose="02040503050406030204" pitchFamily="18" charset="0"/>
                            <a:ea typeface="Cambria Math" panose="02040503050406030204" pitchFamily="18" charset="0"/>
                          </a:rPr>
                        </m:ctrlPr>
                      </m:sSupPr>
                      <m:e>
                        <m:r>
                          <a:rPr lang="de-DE" i="1" noProof="0" dirty="0" smtClean="0">
                            <a:latin typeface="Cambria Math" panose="02040503050406030204" pitchFamily="18" charset="0"/>
                            <a:ea typeface="Cambria Math" panose="02040503050406030204" pitchFamily="18" charset="0"/>
                          </a:rPr>
                          <m:t>𝛽</m:t>
                        </m:r>
                      </m:e>
                      <m:sup>
                        <m:r>
                          <a:rPr lang="de-DE" b="0" i="1" noProof="0" dirty="0" smtClean="0">
                            <a:latin typeface="Cambria Math" panose="02040503050406030204" pitchFamily="18" charset="0"/>
                            <a:ea typeface="Cambria Math" panose="02040503050406030204" pitchFamily="18" charset="0"/>
                          </a:rPr>
                          <m:t>−</m:t>
                        </m:r>
                      </m:sup>
                    </m:sSup>
                  </m:oMath>
                </a14:m>
                <a:r>
                  <a:rPr lang="de-DE" noProof="0" dirty="0"/>
                  <a:t>-Umwandlung  </a:t>
                </a:r>
                <a14:m>
                  <m:oMath xmlns:m="http://schemas.openxmlformats.org/officeDocument/2006/math">
                    <m:r>
                      <m:rPr>
                        <m:sty m:val="p"/>
                      </m:rPr>
                      <a:rPr lang="de-DE" i="0" noProof="0">
                        <a:latin typeface="Cambria Math" panose="02040503050406030204" pitchFamily="18" charset="0"/>
                      </a:rPr>
                      <m:t>n</m:t>
                    </m:r>
                    <m:r>
                      <a:rPr lang="de-DE" i="0" noProof="0">
                        <a:latin typeface="Cambria Math" panose="02040503050406030204" pitchFamily="18" charset="0"/>
                      </a:rPr>
                      <m:t>→</m:t>
                    </m:r>
                    <m:r>
                      <m:rPr>
                        <m:sty m:val="p"/>
                      </m:rPr>
                      <a:rPr lang="de-DE" i="0" noProof="0">
                        <a:latin typeface="Cambria Math" panose="02040503050406030204" pitchFamily="18" charset="0"/>
                      </a:rPr>
                      <m:t>p</m:t>
                    </m:r>
                    <m:r>
                      <a:rPr lang="de-DE" i="0" noProof="0">
                        <a:latin typeface="Cambria Math" panose="02040503050406030204" pitchFamily="18" charset="0"/>
                      </a:rPr>
                      <m:t>+</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r>
                      <a:rPr lang="de-DE" b="0" i="0" noProof="0" smtClean="0">
                        <a:latin typeface="Cambria Math" panose="02040503050406030204" pitchFamily="18" charset="0"/>
                      </a:rPr>
                      <m:t>                          </m:t>
                    </m:r>
                    <m:r>
                      <a:rPr lang="de-DE" b="0" i="1" noProof="0" smtClean="0">
                        <a:latin typeface="Cambria Math" panose="02040503050406030204" pitchFamily="18" charset="0"/>
                      </a:rPr>
                      <m:t>0</m:t>
                    </m:r>
                    <m:r>
                      <a:rPr lang="de-DE" b="0" i="1" noProof="0" smtClean="0">
                        <a:latin typeface="Cambria Math" panose="02040503050406030204" pitchFamily="18" charset="0"/>
                        <a:ea typeface="Cambria Math" panose="02040503050406030204" pitchFamily="18" charset="0"/>
                      </a:rPr>
                      <m:t>→ +1−1+0     =0</m:t>
                    </m:r>
                  </m:oMath>
                </a14:m>
                <a:endParaRPr lang="de-DE" b="0" noProof="0" dirty="0">
                  <a:ea typeface="Cambria Math" panose="02040503050406030204" pitchFamily="18" charset="0"/>
                </a:endParaRPr>
              </a:p>
              <a:p>
                <a:pPr lvl="1"/>
                <a:r>
                  <a:rPr lang="de-DE" noProof="0" dirty="0"/>
                  <a:t>Schwache Ladungszahl:</a:t>
                </a:r>
              </a:p>
              <a:p>
                <a:pPr marL="355600" lvl="1" indent="0">
                  <a:buNone/>
                </a:pPr>
                <a:r>
                  <a:rPr lang="de-DE" b="0" noProof="0" dirty="0"/>
                  <a:t>			      </a:t>
                </a:r>
                <a14:m>
                  <m:oMath xmlns:m="http://schemas.openxmlformats.org/officeDocument/2006/math">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oMath>
                </a14:m>
                <a:endParaRPr lang="de-DE" b="0" noProof="0" dirty="0">
                  <a:ea typeface="Cambria Math" panose="02040503050406030204" pitchFamily="18" charset="0"/>
                </a:endParaRPr>
              </a:p>
              <a:p>
                <a:pPr lvl="1"/>
                <a:r>
                  <a:rPr lang="de-DE" noProof="0" dirty="0">
                    <a:ea typeface="Cambria Math" panose="02040503050406030204" pitchFamily="18" charset="0"/>
                  </a:rPr>
                  <a:t>Starker Farbladungsvektor:</a:t>
                </a:r>
              </a:p>
              <a:p>
                <a:pPr marL="355600" lvl="1" indent="0" algn="ctr">
                  <a:buNone/>
                </a:pPr>
                <a:r>
                  <a:rPr lang="de-DE" noProof="0" dirty="0">
                    <a:ea typeface="Cambria Math" panose="02040503050406030204" pitchFamily="18" charset="0"/>
                  </a:rPr>
                  <a:t>                      </a:t>
                </a:r>
                <a14:m>
                  <m:oMath xmlns:m="http://schemas.openxmlformats.org/officeDocument/2006/math">
                    <m:acc>
                      <m:accPr>
                        <m:chr m:val="⃗"/>
                        <m:ctrlPr>
                          <a:rPr lang="de-DE" i="1" noProof="0" smtClean="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0</m:t>
                        </m:r>
                      </m:e>
                    </m:acc>
                    <m:r>
                      <a:rPr lang="de-DE" i="1" noProof="0">
                        <a:latin typeface="Cambria Math" panose="02040503050406030204" pitchFamily="18" charset="0"/>
                        <a:ea typeface="Cambria Math" panose="02040503050406030204" pitchFamily="18" charset="0"/>
                      </a:rPr>
                      <m:t>→</m:t>
                    </m:r>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 </m:t>
                        </m:r>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oMath>
                </a14:m>
                <a:endParaRPr lang="de-DE" b="0" noProof="0" dirty="0">
                  <a:ea typeface="Cambria Math" panose="02040503050406030204" pitchFamily="18" charset="0"/>
                </a:endParaRPr>
              </a:p>
              <a:p>
                <a:pPr lvl="2">
                  <a:buFont typeface="Wingdings" panose="05000000000000000000" pitchFamily="2" charset="2"/>
                  <a:buChar char="§"/>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3"/>
                <a:stretch>
                  <a:fillRect l="-1111" t="-1747"/>
                </a:stretch>
              </a:blipFill>
            </p:spPr>
            <p:txBody>
              <a:bodyPr/>
              <a:lstStyle/>
              <a:p>
                <a:r>
                  <a:rPr lang="de-DE">
                    <a:noFill/>
                  </a:rPr>
                  <a:t> </a:t>
                </a:r>
              </a:p>
            </p:txBody>
          </p:sp>
        </mc:Fallback>
      </mc:AlternateContent>
      <p:pic>
        <p:nvPicPr>
          <p:cNvPr id="18" name="Grafik 17">
            <a:extLst>
              <a:ext uri="{FF2B5EF4-FFF2-40B4-BE49-F238E27FC236}">
                <a16:creationId xmlns:a16="http://schemas.microsoft.com/office/drawing/2014/main" id="{2CE60FA9-C8FF-4A43-A4F7-F8EA9AC7EF9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244577" y="0"/>
            <a:ext cx="792088" cy="792088"/>
          </a:xfrm>
          <a:prstGeom prst="rect">
            <a:avLst/>
          </a:prstGeom>
        </p:spPr>
      </p:pic>
      <p:pic>
        <p:nvPicPr>
          <p:cNvPr id="19" name="Grafik 18">
            <a:extLst>
              <a:ext uri="{FF2B5EF4-FFF2-40B4-BE49-F238E27FC236}">
                <a16:creationId xmlns:a16="http://schemas.microsoft.com/office/drawing/2014/main" id="{4B701F34-7CA7-4531-9094-F56C54B5AC9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64188" y="58441"/>
            <a:ext cx="792088" cy="792088"/>
          </a:xfrm>
          <a:prstGeom prst="rect">
            <a:avLst/>
          </a:prstGeom>
        </p:spPr>
      </p:pic>
      <p:pic>
        <p:nvPicPr>
          <p:cNvPr id="20" name="Grafik 19">
            <a:extLst>
              <a:ext uri="{FF2B5EF4-FFF2-40B4-BE49-F238E27FC236}">
                <a16:creationId xmlns:a16="http://schemas.microsoft.com/office/drawing/2014/main" id="{6B4F1515-F7E8-4370-A30C-642E7886D4D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56859" y="65918"/>
            <a:ext cx="792088" cy="792088"/>
          </a:xfrm>
          <a:prstGeom prst="rect">
            <a:avLst/>
          </a:prstGeom>
        </p:spPr>
      </p:pic>
    </p:spTree>
    <p:extLst>
      <p:ext uri="{BB962C8B-B14F-4D97-AF65-F5344CB8AC3E}">
        <p14:creationId xmlns:p14="http://schemas.microsoft.com/office/powerpoint/2010/main" val="355097271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0">
            <a:extLst>
              <a:ext uri="{FF2B5EF4-FFF2-40B4-BE49-F238E27FC236}">
                <a16:creationId xmlns:a16="http://schemas.microsoft.com/office/drawing/2014/main" id="{1C4B7F78-B466-4B40-A729-B5F5649D9347}"/>
              </a:ext>
            </a:extLst>
          </p:cNvPr>
          <p:cNvSpPr>
            <a:spLocks noGrp="1"/>
          </p:cNvSpPr>
          <p:nvPr>
            <p:ph type="title"/>
          </p:nvPr>
        </p:nvSpPr>
        <p:spPr/>
        <p:txBody>
          <a:bodyPr/>
          <a:lstStyle/>
          <a:p>
            <a:r>
              <a:rPr lang="de-DE" dirty="0"/>
              <a:t>Eindeutige Vorhersage möglich </a:t>
            </a:r>
          </a:p>
        </p:txBody>
      </p:sp>
      <p:sp>
        <p:nvSpPr>
          <p:cNvPr id="17" name="Foliennummernplatzhalter 16">
            <a:extLst>
              <a:ext uri="{FF2B5EF4-FFF2-40B4-BE49-F238E27FC236}">
                <a16:creationId xmlns:a16="http://schemas.microsoft.com/office/drawing/2014/main" id="{D0F4E899-7A7D-4880-A53F-328CCC2A8C97}"/>
              </a:ext>
            </a:extLst>
          </p:cNvPr>
          <p:cNvSpPr>
            <a:spLocks noGrp="1"/>
          </p:cNvSpPr>
          <p:nvPr>
            <p:ph type="sldNum" sz="quarter" idx="12"/>
          </p:nvPr>
        </p:nvSpPr>
        <p:spPr/>
        <p:txBody>
          <a:bodyPr/>
          <a:lstStyle/>
          <a:p>
            <a:fld id="{13EBA283-81CD-428D-9703-4AE41BDC50AA}" type="slidenum">
              <a:rPr lang="de-DE" smtClean="0"/>
              <a:pPr/>
              <a:t>63</a:t>
            </a:fld>
            <a:endParaRPr lang="de-DE" dirty="0"/>
          </a:p>
        </p:txBody>
      </p:sp>
      <p:sp>
        <p:nvSpPr>
          <p:cNvPr id="12" name="Datumsplatzhalter 11">
            <a:extLst>
              <a:ext uri="{FF2B5EF4-FFF2-40B4-BE49-F238E27FC236}">
                <a16:creationId xmlns:a16="http://schemas.microsoft.com/office/drawing/2014/main" id="{1E2D5551-EA03-4CD1-B1B6-2644C4B79B45}"/>
              </a:ext>
            </a:extLst>
          </p:cNvPr>
          <p:cNvSpPr>
            <a:spLocks noGrp="1"/>
          </p:cNvSpPr>
          <p:nvPr>
            <p:ph type="dt" sz="half" idx="10"/>
          </p:nvPr>
        </p:nvSpPr>
        <p:spPr/>
        <p:txBody>
          <a:bodyPr/>
          <a:lstStyle/>
          <a:p>
            <a:pPr algn="l"/>
            <a:r>
              <a:rPr lang="de-DE"/>
              <a:t>14.05.2018</a:t>
            </a:r>
            <a:endParaRPr lang="de-DE" dirty="0"/>
          </a:p>
        </p:txBody>
      </p:sp>
      <p:sp>
        <p:nvSpPr>
          <p:cNvPr id="16" name="Fußzeilenplatzhalter 15">
            <a:extLst>
              <a:ext uri="{FF2B5EF4-FFF2-40B4-BE49-F238E27FC236}">
                <a16:creationId xmlns:a16="http://schemas.microsoft.com/office/drawing/2014/main" id="{D4679235-F915-4501-B0A0-42BC432ED32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dirty="0">
                <a:sym typeface="Wingdings" panose="05000000000000000000" pitchFamily="2" charset="2"/>
              </a:rPr>
              <a:t>ob bestimmte Prozesse erlaubt oder unmöglich sind</a:t>
            </a:r>
            <a:br>
              <a:rPr lang="de-DE" dirty="0">
                <a:sym typeface="Wingdings" panose="05000000000000000000" pitchFamily="2" charset="2"/>
              </a:rPr>
            </a:br>
            <a:r>
              <a:rPr lang="de-DE" dirty="0">
                <a:sym typeface="Wingdings" panose="05000000000000000000" pitchFamily="2" charset="2"/>
              </a:rPr>
              <a:t>(und sogar ihrer Wahrscheinlichkeiten) aus</a:t>
            </a:r>
            <a:endParaRPr lang="de-DE" noProof="0" dirty="0"/>
          </a:p>
          <a:p>
            <a:pPr lvl="1"/>
            <a:r>
              <a:rPr lang="de-DE" sz="2400" dirty="0">
                <a:sym typeface="Wingdings" panose="05000000000000000000" pitchFamily="2" charset="2"/>
              </a:rPr>
              <a:t>Energie- und Impulserhaltung</a:t>
            </a:r>
            <a:endParaRPr lang="de-DE" sz="2400" b="1" noProof="0" dirty="0"/>
          </a:p>
          <a:p>
            <a:pPr lvl="1"/>
            <a:r>
              <a:rPr lang="de-DE" sz="2400" b="1" noProof="0" dirty="0"/>
              <a:t>Erhaltung aller drei Ladungen</a:t>
            </a:r>
          </a:p>
          <a:p>
            <a:pPr lvl="1"/>
            <a:r>
              <a:rPr lang="de-DE" sz="2400" noProof="0" dirty="0">
                <a:sym typeface="Wingdings" panose="05000000000000000000" pitchFamily="2" charset="2"/>
              </a:rPr>
              <a:t>Beachtung der Teilchen-“</a:t>
            </a:r>
            <a:r>
              <a:rPr lang="de-DE" sz="2400" noProof="0" dirty="0" err="1">
                <a:sym typeface="Wingdings" panose="05000000000000000000" pitchFamily="2" charset="2"/>
              </a:rPr>
              <a:t>Multipletts</a:t>
            </a:r>
            <a:r>
              <a:rPr lang="de-DE" sz="2400" noProof="0" dirty="0">
                <a:sym typeface="Wingdings" panose="05000000000000000000" pitchFamily="2" charset="2"/>
              </a:rPr>
              <a:t>“ (später)</a:t>
            </a:r>
            <a:endParaRPr lang="de-DE" sz="2400" noProof="0" dirty="0"/>
          </a:p>
          <a:p>
            <a:pPr marL="355600" lvl="1" indent="0">
              <a:buNone/>
            </a:pPr>
            <a:endParaRPr lang="de-DE" b="0" noProof="0" dirty="0">
              <a:ea typeface="Cambria Math" panose="02040503050406030204" pitchFamily="18" charset="0"/>
            </a:endParaRPr>
          </a:p>
          <a:p>
            <a:pPr lvl="2"/>
            <a:endParaRPr lang="de-DE" noProof="0" dirty="0"/>
          </a:p>
        </p:txBody>
      </p:sp>
    </p:spTree>
    <p:extLst>
      <p:ext uri="{BB962C8B-B14F-4D97-AF65-F5344CB8AC3E}">
        <p14:creationId xmlns:p14="http://schemas.microsoft.com/office/powerpoint/2010/main" val="1886558743"/>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 Zusammenfassung: Ladungen</a:t>
            </a:r>
          </a:p>
        </p:txBody>
      </p:sp>
      <p:sp>
        <p:nvSpPr>
          <p:cNvPr id="10" name="Foliennummernplatzhalter 9">
            <a:extLst>
              <a:ext uri="{FF2B5EF4-FFF2-40B4-BE49-F238E27FC236}">
                <a16:creationId xmlns:a16="http://schemas.microsoft.com/office/drawing/2014/main" id="{7C61EE1F-36C5-477D-A98F-F79D47A29B43}"/>
              </a:ext>
            </a:extLst>
          </p:cNvPr>
          <p:cNvSpPr>
            <a:spLocks noGrp="1"/>
          </p:cNvSpPr>
          <p:nvPr>
            <p:ph type="sldNum" sz="quarter" idx="12"/>
          </p:nvPr>
        </p:nvSpPr>
        <p:spPr/>
        <p:txBody>
          <a:bodyPr/>
          <a:lstStyle/>
          <a:p>
            <a:fld id="{13EBA283-81CD-428D-9703-4AE41BDC50AA}" type="slidenum">
              <a:rPr lang="de-DE" smtClean="0"/>
              <a:pPr/>
              <a:t>64</a:t>
            </a:fld>
            <a:endParaRPr lang="de-DE" dirty="0"/>
          </a:p>
        </p:txBody>
      </p:sp>
      <p:sp>
        <p:nvSpPr>
          <p:cNvPr id="3" name="Datumsplatzhalter 2">
            <a:extLst>
              <a:ext uri="{FF2B5EF4-FFF2-40B4-BE49-F238E27FC236}">
                <a16:creationId xmlns:a16="http://schemas.microsoft.com/office/drawing/2014/main" id="{CF36D10B-009E-4D1B-AC01-EC585768E9EE}"/>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A27002B0-07CC-4538-8530-4DDAD1BD2C7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Drei verschiedene Ladungen</a:t>
            </a:r>
          </a:p>
          <a:p>
            <a:pPr lvl="1"/>
            <a:r>
              <a:rPr lang="de-DE" noProof="0" dirty="0"/>
              <a:t>Elektrisch</a:t>
            </a:r>
          </a:p>
          <a:p>
            <a:pPr lvl="1"/>
            <a:r>
              <a:rPr lang="de-DE" noProof="0" dirty="0"/>
              <a:t>Schwach</a:t>
            </a:r>
          </a:p>
          <a:p>
            <a:pPr lvl="1"/>
            <a:r>
              <a:rPr lang="de-DE" noProof="0" dirty="0"/>
              <a:t>Stark</a:t>
            </a:r>
          </a:p>
          <a:p>
            <a:r>
              <a:rPr lang="de-DE" noProof="0" dirty="0"/>
              <a:t>Ladungen sind</a:t>
            </a:r>
          </a:p>
          <a:p>
            <a:pPr lvl="1"/>
            <a:r>
              <a:rPr lang="de-DE" noProof="0" dirty="0"/>
              <a:t>Additiv</a:t>
            </a:r>
          </a:p>
          <a:p>
            <a:pPr lvl="1"/>
            <a:r>
              <a:rPr lang="de-DE" noProof="0" dirty="0"/>
              <a:t>Erhalten</a:t>
            </a:r>
            <a:br>
              <a:rPr lang="de-DE" noProof="0" dirty="0"/>
            </a:br>
            <a:r>
              <a:rPr lang="de-DE" noProof="0" dirty="0"/>
              <a:t>→ Vorhersage von erlaubten Prozessen</a:t>
            </a:r>
          </a:p>
          <a:p>
            <a:pPr lvl="1"/>
            <a:r>
              <a:rPr lang="de-DE" noProof="0" dirty="0"/>
              <a:t>Gequantelt</a:t>
            </a:r>
          </a:p>
          <a:p>
            <a:r>
              <a:rPr lang="de-DE" dirty="0"/>
              <a:t>Antimaterie: Alle Ladungen entgegengesetzt</a:t>
            </a:r>
          </a:p>
          <a:p>
            <a:pPr lvl="1"/>
            <a:endParaRPr lang="de-DE" noProof="0" dirty="0"/>
          </a:p>
          <a:p>
            <a:pPr marL="0" indent="0">
              <a:buNone/>
            </a:pPr>
            <a:endParaRPr lang="de-DE" noProof="0" dirty="0"/>
          </a:p>
        </p:txBody>
      </p:sp>
    </p:spTree>
    <p:extLst>
      <p:ext uri="{BB962C8B-B14F-4D97-AF65-F5344CB8AC3E}">
        <p14:creationId xmlns:p14="http://schemas.microsoft.com/office/powerpoint/2010/main" val="102411431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Übung: Botenteilchen</a:t>
            </a:r>
          </a:p>
        </p:txBody>
      </p:sp>
      <p:sp>
        <p:nvSpPr>
          <p:cNvPr id="10" name="Foliennummernplatzhalter 9">
            <a:extLst>
              <a:ext uri="{FF2B5EF4-FFF2-40B4-BE49-F238E27FC236}">
                <a16:creationId xmlns:a16="http://schemas.microsoft.com/office/drawing/2014/main" id="{E79AA1A4-9E0F-4952-AF92-7B267C07C7BD}"/>
              </a:ext>
            </a:extLst>
          </p:cNvPr>
          <p:cNvSpPr>
            <a:spLocks noGrp="1"/>
          </p:cNvSpPr>
          <p:nvPr>
            <p:ph type="sldNum" sz="quarter" idx="12"/>
          </p:nvPr>
        </p:nvSpPr>
        <p:spPr/>
        <p:txBody>
          <a:bodyPr/>
          <a:lstStyle/>
          <a:p>
            <a:fld id="{13EBA283-81CD-428D-9703-4AE41BDC50AA}" type="slidenum">
              <a:rPr lang="de-DE" smtClean="0"/>
              <a:pPr/>
              <a:t>65</a:t>
            </a:fld>
            <a:endParaRPr lang="de-DE" dirty="0"/>
          </a:p>
        </p:txBody>
      </p:sp>
      <p:sp>
        <p:nvSpPr>
          <p:cNvPr id="8" name="Datumsplatzhalter 7">
            <a:extLst>
              <a:ext uri="{FF2B5EF4-FFF2-40B4-BE49-F238E27FC236}">
                <a16:creationId xmlns:a16="http://schemas.microsoft.com/office/drawing/2014/main" id="{8E5AFBEF-7178-4556-A82A-0C1227B4B696}"/>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953914FC-C728-442F-9A74-AD9375D4AB5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dirty="0"/>
              <a:t>Ziel: Lösen der Aufgaben 1-3</a:t>
            </a:r>
          </a:p>
        </p:txBody>
      </p:sp>
    </p:spTree>
    <p:extLst>
      <p:ext uri="{BB962C8B-B14F-4D97-AF65-F5344CB8AC3E}">
        <p14:creationId xmlns:p14="http://schemas.microsoft.com/office/powerpoint/2010/main" val="7056122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1811FB2-310A-4AC0-9086-996CB2E62D78}"/>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E455EB1F-7406-4384-B846-B24560EC03EE}"/>
              </a:ext>
            </a:extLst>
          </p:cNvPr>
          <p:cNvSpPr>
            <a:spLocks noGrp="1"/>
          </p:cNvSpPr>
          <p:nvPr>
            <p:ph type="sldNum" sz="quarter" idx="12"/>
          </p:nvPr>
        </p:nvSpPr>
        <p:spPr/>
        <p:txBody>
          <a:bodyPr/>
          <a:lstStyle/>
          <a:p>
            <a:fld id="{13EBA283-81CD-428D-9703-4AE41BDC50AA}" type="slidenum">
              <a:rPr lang="de-DE" smtClean="0"/>
              <a:pPr/>
              <a:t>66</a:t>
            </a:fld>
            <a:endParaRPr lang="de-DE" dirty="0"/>
          </a:p>
        </p:txBody>
      </p:sp>
      <p:sp>
        <p:nvSpPr>
          <p:cNvPr id="4" name="Datumsplatzhalter 3">
            <a:extLst>
              <a:ext uri="{FF2B5EF4-FFF2-40B4-BE49-F238E27FC236}">
                <a16:creationId xmlns:a16="http://schemas.microsoft.com/office/drawing/2014/main" id="{CD4D906F-5942-4464-947E-A5293F9EED46}"/>
              </a:ext>
            </a:extLst>
          </p:cNvPr>
          <p:cNvSpPr>
            <a:spLocks noGrp="1"/>
          </p:cNvSpPr>
          <p:nvPr>
            <p:ph type="dt" sz="half" idx="10"/>
          </p:nvPr>
        </p:nvSpPr>
        <p:spPr/>
        <p:txBody>
          <a:bodyPr/>
          <a:lstStyle/>
          <a:p>
            <a:pPr algn="l"/>
            <a:r>
              <a:rPr lang="de-DE"/>
              <a:t>14.05.2018</a:t>
            </a:r>
            <a:endParaRPr lang="de-DE" dirty="0"/>
          </a:p>
        </p:txBody>
      </p:sp>
      <p:sp>
        <p:nvSpPr>
          <p:cNvPr id="5" name="Fußzeilenplatzhalter 4">
            <a:extLst>
              <a:ext uri="{FF2B5EF4-FFF2-40B4-BE49-F238E27FC236}">
                <a16:creationId xmlns:a16="http://schemas.microsoft.com/office/drawing/2014/main" id="{6DAAB413-352C-41E1-946C-24FD9A0955FC}"/>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3" name="Inhaltsplatzhalter 12">
            <a:extLst>
              <a:ext uri="{FF2B5EF4-FFF2-40B4-BE49-F238E27FC236}">
                <a16:creationId xmlns:a16="http://schemas.microsoft.com/office/drawing/2014/main" id="{CC2FD538-4B28-4E99-9725-9F56E5AF36F5}"/>
              </a:ext>
            </a:extLst>
          </p:cNvPr>
          <p:cNvPicPr>
            <a:picLocks noGrp="1" noChangeAspect="1"/>
          </p:cNvPicPr>
          <p:nvPr>
            <p:ph sz="quarter" idx="13"/>
          </p:nvPr>
        </p:nvPicPr>
        <p:blipFill>
          <a:blip r:embed="rId2"/>
          <a:stretch>
            <a:fillRect/>
          </a:stretch>
        </p:blipFill>
        <p:spPr>
          <a:xfrm>
            <a:off x="858865" y="1773238"/>
            <a:ext cx="7648519" cy="4535487"/>
          </a:xfrm>
          <a:prstGeom prst="rect">
            <a:avLst/>
          </a:prstGeom>
        </p:spPr>
      </p:pic>
    </p:spTree>
    <p:extLst>
      <p:ext uri="{BB962C8B-B14F-4D97-AF65-F5344CB8AC3E}">
        <p14:creationId xmlns:p14="http://schemas.microsoft.com/office/powerpoint/2010/main" val="154628811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A147499-D54B-4938-BD4B-5A260E54EFBE}"/>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10B620DD-6356-4F3D-BD40-F727476EBCCC}"/>
              </a:ext>
            </a:extLst>
          </p:cNvPr>
          <p:cNvSpPr>
            <a:spLocks noGrp="1"/>
          </p:cNvSpPr>
          <p:nvPr>
            <p:ph type="sldNum" sz="quarter" idx="12"/>
          </p:nvPr>
        </p:nvSpPr>
        <p:spPr/>
        <p:txBody>
          <a:bodyPr/>
          <a:lstStyle/>
          <a:p>
            <a:fld id="{13EBA283-81CD-428D-9703-4AE41BDC50AA}" type="slidenum">
              <a:rPr lang="de-DE" smtClean="0"/>
              <a:pPr/>
              <a:t>67</a:t>
            </a:fld>
            <a:endParaRPr lang="de-DE" dirty="0"/>
          </a:p>
        </p:txBody>
      </p:sp>
      <p:sp>
        <p:nvSpPr>
          <p:cNvPr id="4" name="Datumsplatzhalter 3">
            <a:extLst>
              <a:ext uri="{FF2B5EF4-FFF2-40B4-BE49-F238E27FC236}">
                <a16:creationId xmlns:a16="http://schemas.microsoft.com/office/drawing/2014/main" id="{E0E545B2-EAC7-46B0-93D8-9E28328D4896}"/>
              </a:ext>
            </a:extLst>
          </p:cNvPr>
          <p:cNvSpPr>
            <a:spLocks noGrp="1"/>
          </p:cNvSpPr>
          <p:nvPr>
            <p:ph type="dt" sz="half" idx="10"/>
          </p:nvPr>
        </p:nvSpPr>
        <p:spPr/>
        <p:txBody>
          <a:bodyPr/>
          <a:lstStyle/>
          <a:p>
            <a:pPr algn="l"/>
            <a:r>
              <a:rPr lang="de-DE"/>
              <a:t>14.05.2018</a:t>
            </a:r>
            <a:endParaRPr lang="de-DE" dirty="0"/>
          </a:p>
        </p:txBody>
      </p:sp>
      <p:sp>
        <p:nvSpPr>
          <p:cNvPr id="5" name="Fußzeilenplatzhalter 4">
            <a:extLst>
              <a:ext uri="{FF2B5EF4-FFF2-40B4-BE49-F238E27FC236}">
                <a16:creationId xmlns:a16="http://schemas.microsoft.com/office/drawing/2014/main" id="{98CA8DD4-7D6A-4C21-AC91-972499A299D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7" name="Inhaltsplatzhalter 6">
            <a:extLst>
              <a:ext uri="{FF2B5EF4-FFF2-40B4-BE49-F238E27FC236}">
                <a16:creationId xmlns:a16="http://schemas.microsoft.com/office/drawing/2014/main" id="{ACBF0E0D-8493-40DE-9C53-30465C0E23E4}"/>
              </a:ext>
            </a:extLst>
          </p:cNvPr>
          <p:cNvPicPr>
            <a:picLocks noGrp="1" noChangeAspect="1"/>
          </p:cNvPicPr>
          <p:nvPr>
            <p:ph sz="quarter" idx="13"/>
          </p:nvPr>
        </p:nvPicPr>
        <p:blipFill>
          <a:blip r:embed="rId2"/>
          <a:stretch>
            <a:fillRect/>
          </a:stretch>
        </p:blipFill>
        <p:spPr>
          <a:xfrm>
            <a:off x="1165203" y="1773238"/>
            <a:ext cx="7035843" cy="4535487"/>
          </a:xfrm>
          <a:prstGeom prst="rect">
            <a:avLst/>
          </a:prstGeom>
        </p:spPr>
      </p:pic>
    </p:spTree>
    <p:extLst>
      <p:ext uri="{BB962C8B-B14F-4D97-AF65-F5344CB8AC3E}">
        <p14:creationId xmlns:p14="http://schemas.microsoft.com/office/powerpoint/2010/main" val="22345887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5E4FCD75-EE07-4EBE-AF6C-B8B0E3B7BED6}"/>
              </a:ext>
            </a:extLst>
          </p:cNvPr>
          <p:cNvSpPr>
            <a:spLocks noGrp="1"/>
          </p:cNvSpPr>
          <p:nvPr>
            <p:ph type="sldNum" sz="quarter" idx="12"/>
          </p:nvPr>
        </p:nvSpPr>
        <p:spPr/>
        <p:txBody>
          <a:bodyPr/>
          <a:lstStyle/>
          <a:p>
            <a:fld id="{13EBA283-81CD-428D-9703-4AE41BDC50AA}" type="slidenum">
              <a:rPr lang="de-DE" smtClean="0"/>
              <a:pPr/>
              <a:t>68</a:t>
            </a:fld>
            <a:endParaRPr lang="de-DE" dirty="0"/>
          </a:p>
        </p:txBody>
      </p:sp>
      <p:sp>
        <p:nvSpPr>
          <p:cNvPr id="26" name="Datumsplatzhalter 25">
            <a:extLst>
              <a:ext uri="{FF2B5EF4-FFF2-40B4-BE49-F238E27FC236}">
                <a16:creationId xmlns:a16="http://schemas.microsoft.com/office/drawing/2014/main" id="{75F1BA51-BDD9-49D5-B2F8-0B96A8F7CD74}"/>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87CC63C8-480D-4D43-8C0C-08A0E7DD7B4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09726" y="446008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688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5069554" y="3474928"/>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7308304" y="5849671"/>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15" name="Rechteck 14"/>
              <p:cNvSpPr>
                <a:spLocks noRot="1" noChangeAspect="1" noMove="1" noResize="1" noEditPoints="1" noAdjustHandles="1" noChangeArrowheads="1" noChangeShapeType="1" noTextEdit="1"/>
              </p:cNvSpPr>
              <p:nvPr/>
            </p:nvSpPr>
            <p:spPr>
              <a:xfrm>
                <a:off x="7308304" y="5849671"/>
                <a:ext cx="1624484" cy="462947"/>
              </a:xfrm>
              <a:prstGeom prst="rect">
                <a:avLst/>
              </a:prstGeom>
              <a:blipFill>
                <a:blip r:embed="rId3"/>
                <a:stretch>
                  <a:fillRect l="-4135" b="-22368"/>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dirty="0">
                <a:sym typeface="Wingdings" panose="05000000000000000000" pitchFamily="2" charset="2"/>
              </a:rPr>
              <a:t>Darstellung durch</a:t>
            </a:r>
            <a:r>
              <a:rPr lang="de-DE" noProof="0" dirty="0">
                <a:sym typeface="Wingdings" panose="05000000000000000000" pitchFamily="2" charset="2"/>
              </a:rPr>
              <a:t> Botenteilchen</a:t>
            </a:r>
            <a:endParaRPr lang="de-DE" noProof="0" dirty="0"/>
          </a:p>
        </p:txBody>
      </p:sp>
      <p:sp>
        <p:nvSpPr>
          <p:cNvPr id="9" name="Foliennummernplatzhalter 8">
            <a:extLst>
              <a:ext uri="{FF2B5EF4-FFF2-40B4-BE49-F238E27FC236}">
                <a16:creationId xmlns:a16="http://schemas.microsoft.com/office/drawing/2014/main" id="{DE991B30-9A93-4E91-A7AB-08D4C415AFA2}"/>
              </a:ext>
            </a:extLst>
          </p:cNvPr>
          <p:cNvSpPr>
            <a:spLocks noGrp="1"/>
          </p:cNvSpPr>
          <p:nvPr>
            <p:ph type="sldNum" sz="quarter" idx="12"/>
          </p:nvPr>
        </p:nvSpPr>
        <p:spPr/>
        <p:txBody>
          <a:bodyPr/>
          <a:lstStyle/>
          <a:p>
            <a:fld id="{13EBA283-81CD-428D-9703-4AE41BDC50AA}" type="slidenum">
              <a:rPr lang="de-DE" smtClean="0"/>
              <a:pPr/>
              <a:t>69</a:t>
            </a:fld>
            <a:endParaRPr lang="de-DE" dirty="0"/>
          </a:p>
        </p:txBody>
      </p:sp>
      <p:sp>
        <p:nvSpPr>
          <p:cNvPr id="7" name="Datumsplatzhalter 6">
            <a:extLst>
              <a:ext uri="{FF2B5EF4-FFF2-40B4-BE49-F238E27FC236}">
                <a16:creationId xmlns:a16="http://schemas.microsoft.com/office/drawing/2014/main" id="{1CADE2B8-0647-4819-9F64-F5FA3C6A19C7}"/>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028C1B18-6266-4AAB-8163-CF014C2ADC5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Impuls, Ladungen </a:t>
            </a:r>
            <a:r>
              <a:rPr lang="de-DE" b="1" noProof="0" dirty="0">
                <a:solidFill>
                  <a:srgbClr val="013476"/>
                </a:solidFill>
              </a:rPr>
              <a:t>vorher </a:t>
            </a:r>
          </a:p>
          <a:p>
            <a:pPr lvl="1"/>
            <a:r>
              <a:rPr lang="de-DE" noProof="0" dirty="0">
                <a:solidFill>
                  <a:srgbClr val="013476"/>
                </a:solidFill>
              </a:rPr>
              <a:t>Energie, Impuls, Ladungen </a:t>
            </a:r>
            <a:r>
              <a:rPr lang="de-DE" b="1" noProof="0" dirty="0">
                <a:solidFill>
                  <a:srgbClr val="013476"/>
                </a:solidFill>
              </a:rPr>
              <a:t>nachher </a:t>
            </a:r>
          </a:p>
          <a:p>
            <a:pPr lvl="1"/>
            <a:r>
              <a:rPr lang="de-DE" noProof="0" dirty="0">
                <a:solidFill>
                  <a:srgbClr val="013476"/>
                </a:solidFill>
              </a:rPr>
              <a:t>Differenzen werden </a:t>
            </a:r>
            <a:br>
              <a:rPr lang="de-DE" noProof="0" dirty="0">
                <a:solidFill>
                  <a:srgbClr val="013476"/>
                </a:solidFill>
              </a:rPr>
            </a:br>
            <a:r>
              <a:rPr lang="de-DE" noProof="0" dirty="0">
                <a:solidFill>
                  <a:srgbClr val="013476"/>
                </a:solidFill>
              </a:rPr>
              <a:t>durch Botenteilchen übertragen</a:t>
            </a:r>
            <a:endParaRPr lang="de-DE" noProof="0" dirty="0"/>
          </a:p>
          <a:p>
            <a:r>
              <a:rPr lang="de-DE" noProof="0" dirty="0">
                <a:solidFill>
                  <a:srgbClr val="013476"/>
                </a:solidFill>
              </a:rPr>
              <a:t> Feynman Diagramme</a:t>
            </a:r>
          </a:p>
          <a:p>
            <a:pPr marL="0" indent="0">
              <a:buNone/>
            </a:pPr>
            <a:endParaRPr lang="de-DE" b="1" noProof="0" dirty="0">
              <a:solidFill>
                <a:srgbClr val="013476"/>
              </a:solidFill>
            </a:endParaRPr>
          </a:p>
          <a:p>
            <a:pPr lvl="3"/>
            <a:endParaRPr lang="de-DE" b="1" noProof="0" dirty="0"/>
          </a:p>
          <a:p>
            <a:pPr lvl="1"/>
            <a:endParaRPr lang="de-DE" noProof="0" dirty="0"/>
          </a:p>
        </p:txBody>
      </p:sp>
      <mc:AlternateContent xmlns:mc="http://schemas.openxmlformats.org/markup-compatibility/2006" xmlns:a14="http://schemas.microsoft.com/office/drawing/2010/main">
        <mc:Choice Requires="a14">
          <p:sp>
            <p:nvSpPr>
              <p:cNvPr id="16" name="Rechteck 15"/>
              <p:cNvSpPr/>
              <p:nvPr/>
            </p:nvSpPr>
            <p:spPr>
              <a:xfrm>
                <a:off x="5364088" y="5948718"/>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16" name="Rechteck 15"/>
              <p:cNvSpPr>
                <a:spLocks noRot="1" noChangeAspect="1" noMove="1" noResize="1" noEditPoints="1" noAdjustHandles="1" noChangeArrowheads="1" noChangeShapeType="1" noTextEdit="1"/>
              </p:cNvSpPr>
              <p:nvPr/>
            </p:nvSpPr>
            <p:spPr>
              <a:xfrm>
                <a:off x="5364088" y="5948718"/>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862413" y="2989521"/>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17" name="Rechteck 16"/>
              <p:cNvSpPr>
                <a:spLocks noRot="1" noChangeAspect="1" noMove="1" noResize="1" noEditPoints="1" noAdjustHandles="1" noChangeArrowheads="1" noChangeShapeType="1" noTextEdit="1"/>
              </p:cNvSpPr>
              <p:nvPr/>
            </p:nvSpPr>
            <p:spPr>
              <a:xfrm>
                <a:off x="6862413" y="2989521"/>
                <a:ext cx="2270076" cy="439479"/>
              </a:xfrm>
              <a:prstGeom prst="rect">
                <a:avLst/>
              </a:prstGeom>
              <a:blipFill>
                <a:blip r:embed="rId5"/>
                <a:stretch>
                  <a:fillRect l="-2957" t="-17808" r="-7258" b="-21918"/>
                </a:stretch>
              </a:blipFill>
            </p:spPr>
            <p:txBody>
              <a:bodyPr/>
              <a:lstStyle/>
              <a:p>
                <a:r>
                  <a:rPr lang="de-DE">
                    <a:noFill/>
                  </a:rPr>
                  <a:t> </a:t>
                </a:r>
              </a:p>
            </p:txBody>
          </p:sp>
        </mc:Fallback>
      </mc:AlternateContent>
    </p:spTree>
    <p:extLst>
      <p:ext uri="{BB962C8B-B14F-4D97-AF65-F5344CB8AC3E}">
        <p14:creationId xmlns:p14="http://schemas.microsoft.com/office/powerpoint/2010/main" val="11920737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lstStyle/>
          <a:p>
            <a:r>
              <a:rPr lang="de-DE" noProof="0" dirty="0"/>
              <a:t>Vereinheitlichungen in der Physikgeschichte</a:t>
            </a:r>
          </a:p>
        </p:txBody>
      </p:sp>
      <p:sp>
        <p:nvSpPr>
          <p:cNvPr id="10" name="Foliennummernplatzhalter 9">
            <a:extLst>
              <a:ext uri="{FF2B5EF4-FFF2-40B4-BE49-F238E27FC236}">
                <a16:creationId xmlns:a16="http://schemas.microsoft.com/office/drawing/2014/main" id="{98A19F0F-B5D3-4E81-AD9E-D5A118020C6E}"/>
              </a:ext>
            </a:extLst>
          </p:cNvPr>
          <p:cNvSpPr>
            <a:spLocks noGrp="1"/>
          </p:cNvSpPr>
          <p:nvPr>
            <p:ph type="sldNum" sz="quarter" idx="12"/>
          </p:nvPr>
        </p:nvSpPr>
        <p:spPr/>
        <p:txBody>
          <a:bodyPr/>
          <a:lstStyle/>
          <a:p>
            <a:fld id="{13EBA283-81CD-428D-9703-4AE41BDC50AA}" type="slidenum">
              <a:rPr lang="de-DE" smtClean="0"/>
              <a:pPr/>
              <a:t>7</a:t>
            </a:fld>
            <a:endParaRPr lang="de-DE" dirty="0"/>
          </a:p>
        </p:txBody>
      </p:sp>
      <p:sp>
        <p:nvSpPr>
          <p:cNvPr id="7" name="Datumsplatzhalter 6">
            <a:extLst>
              <a:ext uri="{FF2B5EF4-FFF2-40B4-BE49-F238E27FC236}">
                <a16:creationId xmlns:a16="http://schemas.microsoft.com/office/drawing/2014/main" id="{741714EA-FC92-4D97-8ECC-6E5171CFF39D}"/>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91819DF8-9319-426E-B638-C41912E37F5A}"/>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 Placeholder 3"/>
          <p:cNvSpPr>
            <a:spLocks noGrp="1"/>
          </p:cNvSpPr>
          <p:nvPr>
            <p:ph sz="quarter" idx="13"/>
          </p:nvPr>
        </p:nvSpPr>
        <p:spPr>
          <a:prstGeom prst="rect">
            <a:avLst/>
          </a:prstGeom>
        </p:spPr>
        <p:txBody>
          <a:bodyPr/>
          <a:lstStyle/>
          <a:p>
            <a:r>
              <a:rPr lang="de-DE" b="1" noProof="0" dirty="0" err="1"/>
              <a:t>Newtonsche</a:t>
            </a:r>
            <a:r>
              <a:rPr lang="de-DE" b="1" noProof="0" dirty="0"/>
              <a:t> Mechanik </a:t>
            </a:r>
            <a:r>
              <a:rPr lang="de-DE" noProof="0" dirty="0"/>
              <a:t>(17. Jhd.): „irdische“ Fallgesetze (Galilei) und Bewegung der Himmelskörper (Kepler) als Folgen der Gravitation</a:t>
            </a:r>
          </a:p>
          <a:p>
            <a:pPr>
              <a:buNone/>
            </a:pPr>
            <a:endParaRPr lang="de-DE" noProof="0" dirty="0"/>
          </a:p>
          <a:p>
            <a:r>
              <a:rPr lang="de-DE" b="1" noProof="0" dirty="0"/>
              <a:t>Elektromagnetismus </a:t>
            </a:r>
            <a:r>
              <a:rPr lang="de-DE" noProof="0" dirty="0"/>
              <a:t>(19. Jhd.): Zusammenfassung elektrischer und magnetischer Phänomene durch J. C. Maxwell</a:t>
            </a:r>
          </a:p>
          <a:p>
            <a:endParaRPr lang="de-DE" noProof="0" dirty="0"/>
          </a:p>
          <a:p>
            <a:r>
              <a:rPr lang="de-DE" b="1" noProof="0" dirty="0"/>
              <a:t>Relativitätstheorie</a:t>
            </a:r>
            <a:r>
              <a:rPr lang="de-DE" noProof="0" dirty="0"/>
              <a:t> (20. Jhd.): Vereinheitlichung von Raum und Zeit zur </a:t>
            </a:r>
            <a:r>
              <a:rPr lang="de-DE" i="1" noProof="0" dirty="0" err="1"/>
              <a:t>Raumzeit</a:t>
            </a:r>
            <a:r>
              <a:rPr lang="de-DE" i="1" noProof="0" dirty="0"/>
              <a:t> </a:t>
            </a:r>
            <a:r>
              <a:rPr lang="de-DE" noProof="0" dirty="0"/>
              <a:t>und von Masse und Energie (E = mc²) durch A. Einstein</a:t>
            </a:r>
          </a:p>
          <a:p>
            <a:endParaRPr lang="de-DE" noProof="0" dirty="0"/>
          </a:p>
          <a:p>
            <a:pPr>
              <a:buNone/>
            </a:pPr>
            <a:endParaRPr lang="de-DE" noProof="0" dirty="0"/>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2" name="Foliennummernplatzhalter 11">
            <a:extLst>
              <a:ext uri="{FF2B5EF4-FFF2-40B4-BE49-F238E27FC236}">
                <a16:creationId xmlns:a16="http://schemas.microsoft.com/office/drawing/2014/main" id="{AA0F7931-27F3-4B92-8A29-C62B49796E13}"/>
              </a:ext>
            </a:extLst>
          </p:cNvPr>
          <p:cNvSpPr>
            <a:spLocks noGrp="1"/>
          </p:cNvSpPr>
          <p:nvPr>
            <p:ph type="sldNum" sz="quarter" idx="12"/>
          </p:nvPr>
        </p:nvSpPr>
        <p:spPr/>
        <p:txBody>
          <a:bodyPr/>
          <a:lstStyle/>
          <a:p>
            <a:fld id="{13EBA283-81CD-428D-9703-4AE41BDC50AA}" type="slidenum">
              <a:rPr lang="de-DE" smtClean="0"/>
              <a:pPr/>
              <a:t>70</a:t>
            </a:fld>
            <a:endParaRPr lang="de-DE" dirty="0"/>
          </a:p>
        </p:txBody>
      </p:sp>
      <p:sp>
        <p:nvSpPr>
          <p:cNvPr id="7" name="Datumsplatzhalter 6">
            <a:extLst>
              <a:ext uri="{FF2B5EF4-FFF2-40B4-BE49-F238E27FC236}">
                <a16:creationId xmlns:a16="http://schemas.microsoft.com/office/drawing/2014/main" id="{37060660-1D09-46E9-AC2D-18776A20C87C}"/>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7748A294-AFAD-4627-963E-A044B735F58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3" name="Textplatzhalter 2"/>
          <p:cNvSpPr>
            <a:spLocks noGrp="1"/>
          </p:cNvSpPr>
          <p:nvPr>
            <p:ph sz="quarter" idx="13"/>
          </p:nvPr>
        </p:nvSpPr>
        <p:spPr/>
        <p:txBody>
          <a:bodyPr/>
          <a:lstStyle/>
          <a:p>
            <a:r>
              <a:rPr lang="de-DE" noProof="0" dirty="0"/>
              <a:t>„Zeit - Ort“ Diagramm</a:t>
            </a:r>
          </a:p>
          <a:p>
            <a:pPr lvl="1"/>
            <a:r>
              <a:rPr lang="de-DE" noProof="0" dirty="0"/>
              <a:t>Wo passiert etwas</a:t>
            </a:r>
          </a:p>
          <a:p>
            <a:pPr lvl="1"/>
            <a:r>
              <a:rPr lang="de-DE" noProof="0" dirty="0"/>
              <a:t>Wann passiert etwas</a:t>
            </a:r>
          </a:p>
          <a:p>
            <a:pPr lvl="1"/>
            <a:endParaRPr lang="de-DE" noProof="0" dirty="0"/>
          </a:p>
          <a:p>
            <a:pPr marL="0" indent="0">
              <a:buNone/>
            </a:pPr>
            <a:endParaRPr lang="de-DE" noProof="0" dirty="0"/>
          </a:p>
          <a:p>
            <a:r>
              <a:rPr lang="de-DE" noProof="0" dirty="0"/>
              <a:t>Bausteine:</a:t>
            </a:r>
          </a:p>
          <a:p>
            <a:pPr lvl="1"/>
            <a:r>
              <a:rPr lang="de-DE" noProof="0" dirty="0"/>
              <a:t>Materie Teilchen</a:t>
            </a:r>
          </a:p>
          <a:p>
            <a:pPr lvl="1"/>
            <a:r>
              <a:rPr lang="de-DE" noProof="0" dirty="0"/>
              <a:t>Materie Antiteilchen</a:t>
            </a:r>
          </a:p>
          <a:p>
            <a:pPr lvl="1"/>
            <a:r>
              <a:rPr lang="de-DE" noProof="0" dirty="0"/>
              <a:t>Botenteilchen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1958292"/>
            <a:ext cx="3221446" cy="2080958"/>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3793" t="6415" r="2231" b="4636"/>
          <a:stretch/>
        </p:blipFill>
        <p:spPr>
          <a:xfrm>
            <a:off x="4031940" y="4289460"/>
            <a:ext cx="3096345" cy="1728193"/>
          </a:xfrm>
          <a:prstGeom prst="rect">
            <a:avLst/>
          </a:prstGeom>
        </p:spPr>
      </p:pic>
    </p:spTree>
    <p:extLst>
      <p:ext uri="{BB962C8B-B14F-4D97-AF65-F5344CB8AC3E}">
        <p14:creationId xmlns:p14="http://schemas.microsoft.com/office/powerpoint/2010/main" val="108270013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1" name="Foliennummernplatzhalter 10">
            <a:extLst>
              <a:ext uri="{FF2B5EF4-FFF2-40B4-BE49-F238E27FC236}">
                <a16:creationId xmlns:a16="http://schemas.microsoft.com/office/drawing/2014/main" id="{CA885C88-CB6D-42C3-8F52-42824B386B16}"/>
              </a:ext>
            </a:extLst>
          </p:cNvPr>
          <p:cNvSpPr>
            <a:spLocks noGrp="1"/>
          </p:cNvSpPr>
          <p:nvPr>
            <p:ph type="sldNum" sz="quarter" idx="12"/>
          </p:nvPr>
        </p:nvSpPr>
        <p:spPr/>
        <p:txBody>
          <a:bodyPr/>
          <a:lstStyle/>
          <a:p>
            <a:fld id="{13EBA283-81CD-428D-9703-4AE41BDC50AA}" type="slidenum">
              <a:rPr lang="de-DE" smtClean="0"/>
              <a:pPr/>
              <a:t>71</a:t>
            </a:fld>
            <a:endParaRPr lang="de-DE" dirty="0"/>
          </a:p>
        </p:txBody>
      </p:sp>
      <p:sp>
        <p:nvSpPr>
          <p:cNvPr id="4" name="Datumsplatzhalter 3">
            <a:extLst>
              <a:ext uri="{FF2B5EF4-FFF2-40B4-BE49-F238E27FC236}">
                <a16:creationId xmlns:a16="http://schemas.microsoft.com/office/drawing/2014/main" id="{551B1ED4-E8E2-44B8-8EEB-A4111FBDDA12}"/>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97BD543A-5DD6-4F7D-A4D9-794EAD68E3A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22" name="Textplatzhalter 3"/>
          <p:cNvSpPr>
            <a:spLocks noGrp="1"/>
          </p:cNvSpPr>
          <p:nvPr>
            <p:ph sz="quarter" idx="13"/>
          </p:nvPr>
        </p:nvSpPr>
        <p:spPr/>
        <p:txBody>
          <a:bodyPr/>
          <a:lstStyle/>
          <a:p>
            <a:r>
              <a:rPr lang="de-DE" noProof="0" dirty="0"/>
              <a:t>Begriffsklärung:</a:t>
            </a:r>
          </a:p>
          <a:p>
            <a:pPr lvl="1"/>
            <a:r>
              <a:rPr lang="de-DE" noProof="0" dirty="0"/>
              <a:t>Wechselwirkung wird dadurch dargestellt, dass sich die Teilchen treffen</a:t>
            </a:r>
          </a:p>
          <a:p>
            <a:pPr lvl="1"/>
            <a:r>
              <a:rPr lang="de-DE" noProof="0" dirty="0"/>
              <a:t>Treffpunkt heißt:</a:t>
            </a:r>
            <a:br>
              <a:rPr lang="de-DE" noProof="0" dirty="0"/>
            </a:br>
            <a:r>
              <a:rPr lang="de-DE" noProof="0" dirty="0"/>
              <a:t>Vertex / Vertices (plural)</a:t>
            </a:r>
          </a:p>
          <a:p>
            <a:pPr lvl="1"/>
            <a:endParaRPr lang="de-DE" noProof="0" dirty="0"/>
          </a:p>
        </p:txBody>
      </p:sp>
      <p:grpSp>
        <p:nvGrpSpPr>
          <p:cNvPr id="21" name="Gruppieren 20"/>
          <p:cNvGrpSpPr/>
          <p:nvPr/>
        </p:nvGrpSpPr>
        <p:grpSpPr>
          <a:xfrm>
            <a:off x="4744083" y="3459509"/>
            <a:ext cx="4121961" cy="2849811"/>
            <a:chOff x="2034215" y="2019349"/>
            <a:chExt cx="5797914" cy="4105603"/>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2967943" y="2470475"/>
              <a:ext cx="3982696" cy="3152462"/>
            </a:xfrm>
            <a:prstGeom prst="rect">
              <a:avLst/>
            </a:prstGeom>
          </p:spPr>
        </p:pic>
        <p:cxnSp>
          <p:nvCxnSpPr>
            <p:cNvPr id="8" name="Gerade Verbindung mit Pfeil 7"/>
            <p:cNvCxnSpPr/>
            <p:nvPr/>
          </p:nvCxnSpPr>
          <p:spPr>
            <a:xfrm>
              <a:off x="2431529" y="5589240"/>
              <a:ext cx="540060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576931" y="5700220"/>
              <a:ext cx="25519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t</a:t>
              </a:r>
            </a:p>
          </p:txBody>
        </p:sp>
        <p:cxnSp>
          <p:nvCxnSpPr>
            <p:cNvPr id="18" name="Gerade Verbindung mit Pfeil 17"/>
            <p:cNvCxnSpPr/>
            <p:nvPr/>
          </p:nvCxnSpPr>
          <p:spPr>
            <a:xfrm flipV="1">
              <a:off x="2431529" y="2112146"/>
              <a:ext cx="0" cy="3477094"/>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2034215" y="2019349"/>
              <a:ext cx="31130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x</a:t>
              </a:r>
            </a:p>
          </p:txBody>
        </p:sp>
      </p:grpSp>
      <p:sp>
        <p:nvSpPr>
          <p:cNvPr id="23" name="Ellipse 22"/>
          <p:cNvSpPr/>
          <p:nvPr/>
        </p:nvSpPr>
        <p:spPr>
          <a:xfrm>
            <a:off x="6563119" y="4941168"/>
            <a:ext cx="517396" cy="454886"/>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p:cNvCxnSpPr>
            <a:stCxn id="23" idx="2"/>
          </p:cNvCxnSpPr>
          <p:nvPr/>
        </p:nvCxnSpPr>
        <p:spPr>
          <a:xfrm flipH="1" flipV="1">
            <a:off x="4440061" y="5022421"/>
            <a:ext cx="2123058" cy="146190"/>
          </a:xfrm>
          <a:prstGeom prst="straightConnector1">
            <a:avLst/>
          </a:prstGeom>
          <a:ln w="254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258217" y="4790311"/>
            <a:ext cx="1057341" cy="461665"/>
          </a:xfrm>
          <a:prstGeom prst="rect">
            <a:avLst/>
          </a:prstGeom>
        </p:spPr>
        <p:txBody>
          <a:bodyPr wrap="none">
            <a:spAutoFit/>
          </a:bodyPr>
          <a:lstStyle/>
          <a:p>
            <a:r>
              <a:rPr lang="de-DE" sz="2400" dirty="0">
                <a:solidFill>
                  <a:srgbClr val="CDC301"/>
                </a:solidFill>
                <a:latin typeface="Arial" panose="020B0604020202020204" pitchFamily="34" charset="0"/>
                <a:cs typeface="Arial" panose="020B0604020202020204" pitchFamily="34" charset="0"/>
              </a:rPr>
              <a:t>Vertex</a:t>
            </a:r>
            <a:endParaRPr lang="de-DE" dirty="0">
              <a:solidFill>
                <a:srgbClr val="CDC301"/>
              </a:solidFill>
            </a:endParaRPr>
          </a:p>
        </p:txBody>
      </p:sp>
      <mc:AlternateContent xmlns:mc="http://schemas.openxmlformats.org/markup-compatibility/2006" xmlns:a14="http://schemas.microsoft.com/office/drawing/2010/main">
        <mc:Choice Requires="a14">
          <p:sp>
            <p:nvSpPr>
              <p:cNvPr id="20" name="Rechteck 19"/>
              <p:cNvSpPr/>
              <p:nvPr/>
            </p:nvSpPr>
            <p:spPr>
              <a:xfrm>
                <a:off x="7484020" y="5373216"/>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20" name="Rechteck 19"/>
              <p:cNvSpPr>
                <a:spLocks noRot="1" noChangeAspect="1" noMove="1" noResize="1" noEditPoints="1" noAdjustHandles="1" noChangeArrowheads="1" noChangeShapeType="1" noTextEdit="1"/>
              </p:cNvSpPr>
              <p:nvPr/>
            </p:nvSpPr>
            <p:spPr>
              <a:xfrm>
                <a:off x="7484020" y="5373216"/>
                <a:ext cx="1624484" cy="462947"/>
              </a:xfrm>
              <a:prstGeom prst="rect">
                <a:avLst/>
              </a:prstGeom>
              <a:blipFill>
                <a:blip r:embed="rId3"/>
                <a:stretch>
                  <a:fillRect l="-4135" b="-2236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hteck 23"/>
              <p:cNvSpPr/>
              <p:nvPr/>
            </p:nvSpPr>
            <p:spPr>
              <a:xfrm>
                <a:off x="5364088" y="5509801"/>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24" name="Rechteck 23"/>
              <p:cNvSpPr>
                <a:spLocks noRot="1" noChangeAspect="1" noMove="1" noResize="1" noEditPoints="1" noAdjustHandles="1" noChangeArrowheads="1" noChangeShapeType="1" noTextEdit="1"/>
              </p:cNvSpPr>
              <p:nvPr/>
            </p:nvSpPr>
            <p:spPr>
              <a:xfrm>
                <a:off x="5364088" y="5509801"/>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Rechteck 25"/>
              <p:cNvSpPr/>
              <p:nvPr/>
            </p:nvSpPr>
            <p:spPr>
              <a:xfrm>
                <a:off x="6862413" y="3205545"/>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26" name="Rechteck 25"/>
              <p:cNvSpPr>
                <a:spLocks noRot="1" noChangeAspect="1" noMove="1" noResize="1" noEditPoints="1" noAdjustHandles="1" noChangeArrowheads="1" noChangeShapeType="1" noTextEdit="1"/>
              </p:cNvSpPr>
              <p:nvPr/>
            </p:nvSpPr>
            <p:spPr>
              <a:xfrm>
                <a:off x="6862413" y="3205545"/>
                <a:ext cx="2270076" cy="439479"/>
              </a:xfrm>
              <a:prstGeom prst="rect">
                <a:avLst/>
              </a:prstGeom>
              <a:blipFill>
                <a:blip r:embed="rId5"/>
                <a:stretch>
                  <a:fillRect l="-2957" t="-18056" r="-7258" b="-23611"/>
                </a:stretch>
              </a:blipFill>
            </p:spPr>
            <p:txBody>
              <a:bodyPr/>
              <a:lstStyle/>
              <a:p>
                <a:r>
                  <a:rPr lang="de-DE">
                    <a:noFill/>
                  </a:rPr>
                  <a:t> </a:t>
                </a:r>
              </a:p>
            </p:txBody>
          </p:sp>
        </mc:Fallback>
      </mc:AlternateContent>
    </p:spTree>
    <p:extLst>
      <p:ext uri="{BB962C8B-B14F-4D97-AF65-F5344CB8AC3E}">
        <p14:creationId xmlns:p14="http://schemas.microsoft.com/office/powerpoint/2010/main" val="1580873797"/>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1/2</a:t>
            </a:r>
          </a:p>
        </p:txBody>
      </p:sp>
      <p:sp>
        <p:nvSpPr>
          <p:cNvPr id="14" name="Foliennummernplatzhalter 13">
            <a:extLst>
              <a:ext uri="{FF2B5EF4-FFF2-40B4-BE49-F238E27FC236}">
                <a16:creationId xmlns:a16="http://schemas.microsoft.com/office/drawing/2014/main" id="{086B0D94-D31A-4AD4-B9A0-D226F512A431}"/>
              </a:ext>
            </a:extLst>
          </p:cNvPr>
          <p:cNvSpPr>
            <a:spLocks noGrp="1"/>
          </p:cNvSpPr>
          <p:nvPr>
            <p:ph type="sldNum" sz="quarter" idx="12"/>
          </p:nvPr>
        </p:nvSpPr>
        <p:spPr/>
        <p:txBody>
          <a:bodyPr/>
          <a:lstStyle/>
          <a:p>
            <a:fld id="{13EBA283-81CD-428D-9703-4AE41BDC50AA}" type="slidenum">
              <a:rPr lang="de-DE" smtClean="0"/>
              <a:pPr/>
              <a:t>72</a:t>
            </a:fld>
            <a:endParaRPr lang="de-DE" dirty="0"/>
          </a:p>
        </p:txBody>
      </p:sp>
      <p:sp>
        <p:nvSpPr>
          <p:cNvPr id="6" name="Datumsplatzhalter 5">
            <a:extLst>
              <a:ext uri="{FF2B5EF4-FFF2-40B4-BE49-F238E27FC236}">
                <a16:creationId xmlns:a16="http://schemas.microsoft.com/office/drawing/2014/main" id="{CF9574B4-A9D4-41B4-ADD9-1AE22CA7074C}"/>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6407A96B-A76F-401E-815D-9C3FD088BAB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Abstrahlung und Einfang eines Botenteilchens</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104964"/>
            <a:ext cx="3861804" cy="259802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104964"/>
            <a:ext cx="4125019" cy="2618664"/>
          </a:xfrm>
          <a:prstGeom prst="rect">
            <a:avLst/>
          </a:prstGeom>
        </p:spPr>
      </p:pic>
    </p:spTree>
    <p:extLst>
      <p:ext uri="{BB962C8B-B14F-4D97-AF65-F5344CB8AC3E}">
        <p14:creationId xmlns:p14="http://schemas.microsoft.com/office/powerpoint/2010/main" val="233012638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2/2</a:t>
            </a:r>
          </a:p>
        </p:txBody>
      </p:sp>
      <p:sp>
        <p:nvSpPr>
          <p:cNvPr id="14" name="Foliennummernplatzhalter 13">
            <a:extLst>
              <a:ext uri="{FF2B5EF4-FFF2-40B4-BE49-F238E27FC236}">
                <a16:creationId xmlns:a16="http://schemas.microsoft.com/office/drawing/2014/main" id="{B347474A-8948-46D6-8990-D41338E7AD8E}"/>
              </a:ext>
            </a:extLst>
          </p:cNvPr>
          <p:cNvSpPr>
            <a:spLocks noGrp="1"/>
          </p:cNvSpPr>
          <p:nvPr>
            <p:ph type="sldNum" sz="quarter" idx="12"/>
          </p:nvPr>
        </p:nvSpPr>
        <p:spPr/>
        <p:txBody>
          <a:bodyPr/>
          <a:lstStyle/>
          <a:p>
            <a:fld id="{13EBA283-81CD-428D-9703-4AE41BDC50AA}" type="slidenum">
              <a:rPr lang="de-DE" smtClean="0"/>
              <a:pPr/>
              <a:t>73</a:t>
            </a:fld>
            <a:endParaRPr lang="de-DE" dirty="0"/>
          </a:p>
        </p:txBody>
      </p:sp>
      <p:sp>
        <p:nvSpPr>
          <p:cNvPr id="11" name="Datumsplatzhalter 10">
            <a:extLst>
              <a:ext uri="{FF2B5EF4-FFF2-40B4-BE49-F238E27FC236}">
                <a16:creationId xmlns:a16="http://schemas.microsoft.com/office/drawing/2014/main" id="{23215ED4-FAB0-45BC-AD93-4E2F8EECF25B}"/>
              </a:ext>
            </a:extLst>
          </p:cNvPr>
          <p:cNvSpPr>
            <a:spLocks noGrp="1"/>
          </p:cNvSpPr>
          <p:nvPr>
            <p:ph type="dt" sz="half" idx="10"/>
          </p:nvPr>
        </p:nvSpPr>
        <p:spPr/>
        <p:txBody>
          <a:bodyPr/>
          <a:lstStyle/>
          <a:p>
            <a:pPr algn="l"/>
            <a:r>
              <a:rPr lang="de-DE"/>
              <a:t>14.05.2018</a:t>
            </a:r>
            <a:endParaRPr lang="de-DE" dirty="0"/>
          </a:p>
        </p:txBody>
      </p:sp>
      <p:sp>
        <p:nvSpPr>
          <p:cNvPr id="13" name="Fußzeilenplatzhalter 12">
            <a:extLst>
              <a:ext uri="{FF2B5EF4-FFF2-40B4-BE49-F238E27FC236}">
                <a16:creationId xmlns:a16="http://schemas.microsoft.com/office/drawing/2014/main" id="{4B012330-4228-47AB-9CFB-21B5D278C2EC}"/>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Paarvernichtung und Paarerzeugung</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44" y="3219420"/>
            <a:ext cx="3973040" cy="2512863"/>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766" y="3213331"/>
            <a:ext cx="4068303" cy="2584513"/>
          </a:xfrm>
          <a:prstGeom prst="rect">
            <a:avLst/>
          </a:prstGeom>
        </p:spPr>
      </p:pic>
    </p:spTree>
    <p:extLst>
      <p:ext uri="{BB962C8B-B14F-4D97-AF65-F5344CB8AC3E}">
        <p14:creationId xmlns:p14="http://schemas.microsoft.com/office/powerpoint/2010/main" val="268289093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a16="http://schemas.microsoft.com/office/drawing/2014/main" id="{F6EB018A-CBED-42FB-9349-B29922DEC3FD}"/>
              </a:ext>
            </a:extLst>
          </p:cNvPr>
          <p:cNvSpPr>
            <a:spLocks noGrp="1"/>
          </p:cNvSpPr>
          <p:nvPr>
            <p:ph type="sldNum" sz="quarter" idx="12"/>
          </p:nvPr>
        </p:nvSpPr>
        <p:spPr/>
        <p:txBody>
          <a:bodyPr/>
          <a:lstStyle/>
          <a:p>
            <a:fld id="{13EBA283-81CD-428D-9703-4AE41BDC50AA}" type="slidenum">
              <a:rPr lang="de-DE" smtClean="0"/>
              <a:pPr/>
              <a:t>74</a:t>
            </a:fld>
            <a:endParaRPr lang="de-DE" dirty="0"/>
          </a:p>
        </p:txBody>
      </p:sp>
      <p:sp>
        <p:nvSpPr>
          <p:cNvPr id="5" name="Datumsplatzhalter 4">
            <a:extLst>
              <a:ext uri="{FF2B5EF4-FFF2-40B4-BE49-F238E27FC236}">
                <a16:creationId xmlns:a16="http://schemas.microsoft.com/office/drawing/2014/main" id="{365DFF0C-5737-4531-92AE-F7A182BECBA4}"/>
              </a:ext>
            </a:extLst>
          </p:cNvPr>
          <p:cNvSpPr>
            <a:spLocks noGrp="1"/>
          </p:cNvSpPr>
          <p:nvPr>
            <p:ph type="dt" sz="half" idx="10"/>
          </p:nvPr>
        </p:nvSpPr>
        <p:spPr/>
        <p:txBody>
          <a:bodyPr/>
          <a:lstStyle/>
          <a:p>
            <a:pPr algn="l"/>
            <a:r>
              <a:rPr lang="de-DE"/>
              <a:t>14.05.2018</a:t>
            </a:r>
            <a:endParaRPr lang="de-DE" dirty="0"/>
          </a:p>
        </p:txBody>
      </p:sp>
      <p:sp>
        <p:nvSpPr>
          <p:cNvPr id="8" name="Fußzeilenplatzhalter 7">
            <a:extLst>
              <a:ext uri="{FF2B5EF4-FFF2-40B4-BE49-F238E27FC236}">
                <a16:creationId xmlns:a16="http://schemas.microsoft.com/office/drawing/2014/main" id="{5DCAF8E8-06FE-4023-9501-5FD0F5BD716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Rutherford-Streuung</a:t>
            </a:r>
          </a:p>
          <a:p>
            <a:pPr lvl="1"/>
            <a:r>
              <a:rPr lang="de-DE" noProof="0" dirty="0"/>
              <a:t>„Ort - Ort “ Diagramm</a:t>
            </a:r>
          </a:p>
          <a:p>
            <a:pPr lvl="1"/>
            <a:r>
              <a:rPr lang="de-DE" noProof="0" dirty="0"/>
              <a:t>„Ort - Zeit“ Diagramm</a:t>
            </a:r>
            <a:br>
              <a:rPr lang="de-DE" noProof="0" dirty="0"/>
            </a:br>
            <a:r>
              <a:rPr lang="de-DE" noProof="0" dirty="0"/>
              <a:t>„Blackbox“ Vertex</a:t>
            </a:r>
          </a:p>
          <a:p>
            <a:pPr lvl="1"/>
            <a:r>
              <a:rPr lang="de-DE" noProof="0" dirty="0"/>
              <a:t> „Ort - Zeit“ Diagramm</a:t>
            </a:r>
            <a:br>
              <a:rPr lang="de-DE" noProof="0" dirty="0"/>
            </a:br>
            <a:r>
              <a:rPr lang="de-DE" noProof="0" dirty="0"/>
              <a:t>detaillierter Vertex</a:t>
            </a:r>
          </a:p>
          <a:p>
            <a:pPr lvl="1"/>
            <a:endParaRPr lang="de-DE" noProof="0" dirty="0"/>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2656"/>
            <a:ext cx="3672785" cy="1908000"/>
          </a:xfrm>
          <a:prstGeom prst="rect">
            <a:avLst/>
          </a:prstGeom>
          <a:ln>
            <a:no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4827" y="2384680"/>
            <a:ext cx="3667426" cy="1836000"/>
          </a:xfrm>
          <a:prstGeom prst="rect">
            <a:avLst/>
          </a:prstGeom>
          <a:ln>
            <a:no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28" y="4400904"/>
            <a:ext cx="3739335" cy="1872000"/>
          </a:xfrm>
          <a:prstGeom prst="rect">
            <a:avLst/>
          </a:prstGeom>
          <a:ln>
            <a:noFill/>
          </a:ln>
        </p:spPr>
      </p:pic>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Blackbox Vertex</a:t>
            </a:r>
          </a:p>
        </p:txBody>
      </p:sp>
      <p:sp>
        <p:nvSpPr>
          <p:cNvPr id="12" name="Foliennummernplatzhalter 11">
            <a:extLst>
              <a:ext uri="{FF2B5EF4-FFF2-40B4-BE49-F238E27FC236}">
                <a16:creationId xmlns:a16="http://schemas.microsoft.com/office/drawing/2014/main" id="{17159AE8-F8D8-4F6A-803A-B9BAD887E8AC}"/>
              </a:ext>
            </a:extLst>
          </p:cNvPr>
          <p:cNvSpPr>
            <a:spLocks noGrp="1"/>
          </p:cNvSpPr>
          <p:nvPr>
            <p:ph type="sldNum" sz="quarter" idx="12"/>
          </p:nvPr>
        </p:nvSpPr>
        <p:spPr/>
        <p:txBody>
          <a:bodyPr/>
          <a:lstStyle/>
          <a:p>
            <a:fld id="{13EBA283-81CD-428D-9703-4AE41BDC50AA}" type="slidenum">
              <a:rPr lang="de-DE" smtClean="0"/>
              <a:pPr/>
              <a:t>75</a:t>
            </a:fld>
            <a:endParaRPr lang="de-DE" dirty="0"/>
          </a:p>
        </p:txBody>
      </p:sp>
      <p:sp>
        <p:nvSpPr>
          <p:cNvPr id="5" name="Datumsplatzhalter 4">
            <a:extLst>
              <a:ext uri="{FF2B5EF4-FFF2-40B4-BE49-F238E27FC236}">
                <a16:creationId xmlns:a16="http://schemas.microsoft.com/office/drawing/2014/main" id="{5F77CD0F-6306-4CFA-8235-CE80B0A74EB8}"/>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EDA014A6-F8A1-4B2D-85D5-123BF7691CC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Compton-Streuung</a:t>
            </a:r>
          </a:p>
          <a:p>
            <a:pPr lvl="1"/>
            <a:r>
              <a:rPr lang="de-DE" noProof="0" dirty="0"/>
              <a:t>Blackbox Vertex zeigt nicht das </a:t>
            </a:r>
            <a:br>
              <a:rPr lang="de-DE" noProof="0" dirty="0"/>
            </a:br>
            <a:r>
              <a:rPr lang="de-DE" noProof="0" dirty="0"/>
              <a:t>Botenteilchen</a:t>
            </a:r>
          </a:p>
          <a:p>
            <a:pPr lvl="1"/>
            <a:r>
              <a:rPr lang="de-DE" noProof="0" dirty="0"/>
              <a:t>In diesem Fall 2 gleichberechtige </a:t>
            </a:r>
            <a:br>
              <a:rPr lang="de-DE" noProof="0" dirty="0"/>
            </a:br>
            <a:r>
              <a:rPr lang="de-DE" noProof="0" dirty="0"/>
              <a:t>Prozesse</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571" y="1556792"/>
            <a:ext cx="2657408" cy="2202204"/>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4993" y="3939102"/>
            <a:ext cx="5507986" cy="2247904"/>
          </a:xfrm>
          <a:prstGeom prst="rect">
            <a:avLst/>
          </a:prstGeom>
          <a:ln>
            <a:noFill/>
          </a:ln>
        </p:spPr>
      </p:pic>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
        <p:nvSpPr>
          <p:cNvPr id="2" name="Titel 1"/>
          <p:cNvSpPr>
            <a:spLocks noGrp="1"/>
          </p:cNvSpPr>
          <p:nvPr>
            <p:ph type="title"/>
          </p:nvPr>
        </p:nvSpPr>
        <p:spPr/>
        <p:txBody>
          <a:bodyPr/>
          <a:lstStyle/>
          <a:p>
            <a:r>
              <a:rPr lang="de-DE" noProof="0" dirty="0"/>
              <a:t>Prozesse</a:t>
            </a:r>
          </a:p>
        </p:txBody>
      </p:sp>
      <p:sp>
        <p:nvSpPr>
          <p:cNvPr id="12" name="Foliennummernplatzhalter 11">
            <a:extLst>
              <a:ext uri="{FF2B5EF4-FFF2-40B4-BE49-F238E27FC236}">
                <a16:creationId xmlns:a16="http://schemas.microsoft.com/office/drawing/2014/main" id="{622CEACA-F50E-4A83-AA01-83A3FCA96BCE}"/>
              </a:ext>
            </a:extLst>
          </p:cNvPr>
          <p:cNvSpPr>
            <a:spLocks noGrp="1"/>
          </p:cNvSpPr>
          <p:nvPr>
            <p:ph type="sldNum" sz="quarter" idx="12"/>
          </p:nvPr>
        </p:nvSpPr>
        <p:spPr/>
        <p:txBody>
          <a:bodyPr/>
          <a:lstStyle/>
          <a:p>
            <a:fld id="{13EBA283-81CD-428D-9703-4AE41BDC50AA}" type="slidenum">
              <a:rPr lang="de-DE" smtClean="0"/>
              <a:pPr/>
              <a:t>76</a:t>
            </a:fld>
            <a:endParaRPr lang="de-DE" dirty="0"/>
          </a:p>
        </p:txBody>
      </p:sp>
      <p:sp>
        <p:nvSpPr>
          <p:cNvPr id="6" name="Datumsplatzhalter 5">
            <a:extLst>
              <a:ext uri="{FF2B5EF4-FFF2-40B4-BE49-F238E27FC236}">
                <a16:creationId xmlns:a16="http://schemas.microsoft.com/office/drawing/2014/main" id="{5A1542BE-330F-4743-9F41-4FFE11791919}"/>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72231CB2-FC30-4C44-9198-6D13AB702F2E}"/>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4"/>
                <a:stretch>
                  <a:fillRect l="-808" t="-2003"/>
                </a:stretch>
              </a:blipFill>
            </p:spPr>
            <p:txBody>
              <a:bodyPr/>
              <a:lstStyle/>
              <a:p>
                <a:r>
                  <a:rPr lang="de-DE">
                    <a:noFill/>
                  </a:rPr>
                  <a:t> </a:t>
                </a:r>
              </a:p>
            </p:txBody>
          </p:sp>
        </mc:Fallback>
      </mc:AlternateContent>
      <p:sp>
        <p:nvSpPr>
          <p:cNvPr id="5" name="Ellipse 4"/>
          <p:cNvSpPr/>
          <p:nvPr/>
        </p:nvSpPr>
        <p:spPr>
          <a:xfrm>
            <a:off x="4427984" y="4509120"/>
            <a:ext cx="822717" cy="720080"/>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308565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10" name="Foliennummernplatzhalter 9">
            <a:extLst>
              <a:ext uri="{FF2B5EF4-FFF2-40B4-BE49-F238E27FC236}">
                <a16:creationId xmlns:a16="http://schemas.microsoft.com/office/drawing/2014/main" id="{C63B1336-BBE8-47ED-87D9-25FFBFBDC2C1}"/>
              </a:ext>
            </a:extLst>
          </p:cNvPr>
          <p:cNvSpPr>
            <a:spLocks noGrp="1"/>
          </p:cNvSpPr>
          <p:nvPr>
            <p:ph type="sldNum" sz="quarter" idx="12"/>
          </p:nvPr>
        </p:nvSpPr>
        <p:spPr/>
        <p:txBody>
          <a:bodyPr/>
          <a:lstStyle/>
          <a:p>
            <a:fld id="{13EBA283-81CD-428D-9703-4AE41BDC50AA}" type="slidenum">
              <a:rPr lang="de-DE" smtClean="0"/>
              <a:pPr/>
              <a:t>77</a:t>
            </a:fld>
            <a:endParaRPr lang="de-DE" dirty="0"/>
          </a:p>
        </p:txBody>
      </p:sp>
      <p:sp>
        <p:nvSpPr>
          <p:cNvPr id="5" name="Datumsplatzhalter 4">
            <a:extLst>
              <a:ext uri="{FF2B5EF4-FFF2-40B4-BE49-F238E27FC236}">
                <a16:creationId xmlns:a16="http://schemas.microsoft.com/office/drawing/2014/main" id="{B5FD6442-7FE1-4E78-A185-2F3AAF31F63D}"/>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61F23E13-6235-436A-A7D4-FF476A109E4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Tree>
    <p:extLst>
      <p:ext uri="{BB962C8B-B14F-4D97-AF65-F5344CB8AC3E}">
        <p14:creationId xmlns:p14="http://schemas.microsoft.com/office/powerpoint/2010/main" val="2701515017"/>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el 2"/>
              <p:cNvSpPr>
                <a:spLocks noGrp="1"/>
              </p:cNvSpPr>
              <p:nvPr>
                <p:ph type="title"/>
              </p:nvPr>
            </p:nvSpPr>
            <p:spPr/>
            <p:txBody>
              <a:bodyPr/>
              <a:lstStyle/>
              <a:p>
                <a:r>
                  <a:rPr lang="de-DE" noProof="0" dirty="0"/>
                  <a:t>Ladungsbilanz: </a:t>
                </a:r>
                <a14:m>
                  <m:oMath xmlns:m="http://schemas.openxmlformats.org/officeDocument/2006/math">
                    <m:sSup>
                      <m:sSupPr>
                        <m:ctrlPr>
                          <a:rPr lang="de-DE" i="1" noProof="0">
                            <a:latin typeface="Cambria Math" panose="02040503050406030204" pitchFamily="18" charset="0"/>
                          </a:rPr>
                        </m:ctrlPr>
                      </m:sSupPr>
                      <m:e>
                        <m:r>
                          <a:rPr lang="de-DE" i="1" noProof="0">
                            <a:latin typeface="Cambria Math"/>
                            <a:ea typeface="Cambria Math"/>
                          </a:rPr>
                          <m:t>𝛽</m:t>
                        </m:r>
                      </m:e>
                      <m:sup>
                        <m:r>
                          <a:rPr lang="de-DE" i="1" noProof="0">
                            <a:latin typeface="Cambria Math"/>
                          </a:rPr>
                          <m:t>−</m:t>
                        </m:r>
                      </m:sup>
                    </m:sSup>
                  </m:oMath>
                </a14:m>
                <a:r>
                  <a:rPr lang="de-DE" noProof="0" dirty="0"/>
                  <a:t>- Umwandlung</a:t>
                </a:r>
              </a:p>
            </p:txBody>
          </p:sp>
        </mc:Choice>
        <mc:Fallback xmlns="">
          <p:sp>
            <p:nvSpPr>
              <p:cNvPr id="3" name="Titel 2"/>
              <p:cNvSpPr>
                <a:spLocks noGrp="1" noRot="1" noChangeAspect="1" noMove="1" noResize="1" noEditPoints="1" noAdjustHandles="1" noChangeArrowheads="1" noChangeShapeType="1" noTextEdit="1"/>
              </p:cNvSpPr>
              <p:nvPr>
                <p:ph type="title"/>
              </p:nvPr>
            </p:nvSpPr>
            <p:spPr>
              <a:blipFill rotWithShape="0">
                <a:blip r:embed="rId3"/>
                <a:stretch>
                  <a:fillRect l="-2024"/>
                </a:stretch>
              </a:blipFill>
            </p:spPr>
            <p:txBody>
              <a:bodyPr/>
              <a:lstStyle/>
              <a:p>
                <a:r>
                  <a:rPr lang="de-DE">
                    <a:noFill/>
                  </a:rPr>
                  <a:t> </a:t>
                </a:r>
              </a:p>
            </p:txBody>
          </p:sp>
        </mc:Fallback>
      </mc:AlternateContent>
      <p:sp>
        <p:nvSpPr>
          <p:cNvPr id="11" name="Foliennummernplatzhalter 10">
            <a:extLst>
              <a:ext uri="{FF2B5EF4-FFF2-40B4-BE49-F238E27FC236}">
                <a16:creationId xmlns:a16="http://schemas.microsoft.com/office/drawing/2014/main" id="{5D6A288A-79A9-4B49-8B21-6C0A5CA3EAA5}"/>
              </a:ext>
            </a:extLst>
          </p:cNvPr>
          <p:cNvSpPr>
            <a:spLocks noGrp="1"/>
          </p:cNvSpPr>
          <p:nvPr>
            <p:ph type="sldNum" sz="quarter" idx="12"/>
          </p:nvPr>
        </p:nvSpPr>
        <p:spPr/>
        <p:txBody>
          <a:bodyPr/>
          <a:lstStyle/>
          <a:p>
            <a:fld id="{13EBA283-81CD-428D-9703-4AE41BDC50AA}" type="slidenum">
              <a:rPr lang="de-DE" smtClean="0"/>
              <a:pPr/>
              <a:t>78</a:t>
            </a:fld>
            <a:endParaRPr lang="de-DE" dirty="0"/>
          </a:p>
        </p:txBody>
      </p:sp>
      <p:sp>
        <p:nvSpPr>
          <p:cNvPr id="8" name="Datumsplatzhalter 7">
            <a:extLst>
              <a:ext uri="{FF2B5EF4-FFF2-40B4-BE49-F238E27FC236}">
                <a16:creationId xmlns:a16="http://schemas.microsoft.com/office/drawing/2014/main" id="{CD1B4D33-AC75-48F0-9ECA-8E897C437B1A}"/>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1E9B2D59-03E0-46B7-A94A-7D0612F17F4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Prozess:                 </a:t>
                </a:r>
                <a14:m>
                  <m:oMath xmlns:m="http://schemas.openxmlformats.org/officeDocument/2006/math">
                    <m:r>
                      <m:rPr>
                        <m:sty m:val="p"/>
                      </m:rPr>
                      <a:rPr lang="de-DE" i="0" noProof="0" smtClean="0">
                        <a:latin typeface="Cambria Math" panose="02040503050406030204" pitchFamily="18" charset="0"/>
                      </a:rPr>
                      <m:t>d</m:t>
                    </m:r>
                    <m:r>
                      <a:rPr lang="de-DE" b="0" i="1" noProof="0" smtClean="0">
                        <a:latin typeface="Cambria Math" panose="02040503050406030204" pitchFamily="18" charset="0"/>
                      </a:rPr>
                      <m:t> →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oMath>
                </a14:m>
                <a:r>
                  <a:rPr lang="de-DE" noProof="0" dirty="0"/>
                  <a:t> </a:t>
                </a:r>
                <a:r>
                  <a:rPr lang="de-DE" noProof="0" dirty="0">
                    <a:latin typeface="Cambria Math" panose="02040503050406030204" pitchFamily="18" charset="0"/>
                  </a:rPr>
                  <a:t>W</a:t>
                </a:r>
                <a:r>
                  <a:rPr lang="de-DE" noProof="0" dirty="0"/>
                  <a:t> </a:t>
                </a:r>
                <a:r>
                  <a:rPr lang="de-DE" sz="2800" b="1" baseline="30000" noProof="0" dirty="0">
                    <a:latin typeface="Cambria Math" panose="02040503050406030204" pitchFamily="18" charset="0"/>
                  </a:rPr>
                  <a:t>-</a:t>
                </a:r>
                <a:r>
                  <a:rPr lang="de-DE" noProof="0" dirty="0"/>
                  <a:t> </a:t>
                </a:r>
                <a14:m>
                  <m:oMath xmlns:m="http://schemas.openxmlformats.org/officeDocument/2006/math">
                    <m:r>
                      <a:rPr lang="de-DE" i="1" noProof="0">
                        <a:latin typeface="Cambria Math" panose="02040503050406030204" pitchFamily="18" charset="0"/>
                      </a:rPr>
                      <m:t>→</m:t>
                    </m:r>
                  </m:oMath>
                </a14:m>
                <a:r>
                  <a:rPr lang="de-DE" noProof="0" dirty="0"/>
                  <a:t> </a:t>
                </a:r>
                <a14:m>
                  <m:oMath xmlns:m="http://schemas.openxmlformats.org/officeDocument/2006/math">
                    <m:r>
                      <a:rPr lang="de-DE" b="0" i="1" noProof="0" smtClean="0">
                        <a:latin typeface="Cambria Math" panose="02040503050406030204" pitchFamily="18" charset="0"/>
                      </a:rPr>
                      <m:t>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r>
                      <a:rPr lang="de-DE" b="0" i="0" noProof="0" smtClean="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 </a:t>
                </a:r>
                <a14:m>
                  <m:oMath xmlns:m="http://schemas.openxmlformats.org/officeDocument/2006/math">
                    <m:r>
                      <a:rPr lang="de-DE" i="1" noProof="0">
                        <a:latin typeface="Cambria Math" panose="02040503050406030204" pitchFamily="18" charset="0"/>
                      </a:rPr>
                      <m:t>𝑍</m:t>
                    </m:r>
                    <m:r>
                      <a:rPr lang="de-DE" i="1" noProof="0">
                        <a:latin typeface="Cambria Math" panose="02040503050406030204" pitchFamily="18" charset="0"/>
                      </a:rPr>
                      <m:t> </m:t>
                    </m:r>
                  </m:oMath>
                </a14:m>
                <a:endParaRPr lang="de-DE" noProof="0" dirty="0"/>
              </a:p>
              <a:p>
                <a:pPr marL="355600" lvl="1" indent="0" algn="ctr">
                  <a:buNone/>
                </a:pPr>
                <a:r>
                  <a:rPr lang="de-DE" b="0" noProof="0" dirty="0"/>
                  <a:t>                    </a:t>
                </a:r>
                <a14:m>
                  <m:oMath xmlns:m="http://schemas.openxmlformats.org/officeDocument/2006/math">
                    <m:r>
                      <a:rPr lang="de-DE" b="0" i="1" noProof="0" smtClean="0">
                        <a:latin typeface="Cambria Math" panose="02040503050406030204" pitchFamily="18" charset="0"/>
                      </a:rPr>
                      <m:t>               −</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 =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r>
                      <a:rPr lang="de-DE" b="0" i="1" noProof="0" smtClean="0">
                        <a:latin typeface="Cambria Math" panose="02040503050406030204" pitchFamily="18" charset="0"/>
                      </a:rPr>
                      <m:t> − 1 </m:t>
                    </m:r>
                    <m:r>
                      <a:rPr lang="de-DE" i="1" noProof="0">
                        <a:latin typeface="Cambria Math" panose="02040503050406030204" pitchFamily="18" charset="0"/>
                      </a:rPr>
                      <m:t>=</m:t>
                    </m:r>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oMath>
                </a14:m>
                <a:r>
                  <a:rPr lang="de-DE" noProof="0" dirty="0"/>
                  <a:t>  </a:t>
                </a:r>
                <a14:m>
                  <m:oMath xmlns:m="http://schemas.openxmlformats.org/officeDocument/2006/math">
                    <m:r>
                      <a:rPr lang="de-DE" i="1" noProof="0">
                        <a:latin typeface="Cambria Math" panose="02040503050406030204" pitchFamily="18" charset="0"/>
                      </a:rPr>
                      <m:t>−</m:t>
                    </m:r>
                    <m:r>
                      <a:rPr lang="de-DE" b="0" i="1" noProof="0" smtClean="0">
                        <a:latin typeface="Cambria Math" panose="02040503050406030204" pitchFamily="18" charset="0"/>
                      </a:rPr>
                      <m:t> 1  +0</m:t>
                    </m:r>
                  </m:oMath>
                </a14:m>
                <a:endParaRPr lang="de-DE" noProof="0" dirty="0"/>
              </a:p>
              <a:p>
                <a:pPr lvl="1"/>
                <a:r>
                  <a:rPr lang="de-DE" noProof="0" dirty="0"/>
                  <a:t>Schwache Ladungszahl: </a:t>
                </a:r>
                <a:r>
                  <a:rPr lang="de-DE" i="1" noProof="0" dirty="0"/>
                  <a:t>I</a:t>
                </a:r>
                <a:r>
                  <a:rPr lang="de-DE" noProof="0" dirty="0"/>
                  <a:t> </a:t>
                </a:r>
                <a:endParaRPr lang="de-DE" baseline="-25000" noProof="0" dirty="0"/>
              </a:p>
              <a:p>
                <a:pPr marL="355600" lvl="1" indent="0">
                  <a:buNone/>
                </a:pPr>
                <a:r>
                  <a:rPr lang="de-DE" noProof="0" dirty="0"/>
                  <a:t>                                                 </a:t>
                </a:r>
                <a14:m>
                  <m:oMath xmlns:m="http://schemas.openxmlformats.org/officeDocument/2006/math">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− 1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noProof="0" dirty="0"/>
                  <a:t> </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 </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r>
                  <a:rPr lang="de-DE" noProof="0" dirty="0"/>
                  <a:t> </a:t>
                </a:r>
              </a:p>
              <a:p>
                <a:pPr lvl="1"/>
                <a:r>
                  <a:rPr lang="de-DE" noProof="0" dirty="0"/>
                  <a:t>Starker Farbladungsvektor: </a:t>
                </a:r>
                <a14:m>
                  <m:oMath xmlns:m="http://schemas.openxmlformats.org/officeDocument/2006/math">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sSub>
                  </m:oMath>
                </a14:m>
                <a:endParaRPr lang="de-DE" noProof="0" dirty="0"/>
              </a:p>
              <a:p>
                <a:pPr marL="355600" lvl="1" indent="0">
                  <a:buNone/>
                </a:pPr>
                <a14:m>
                  <m:oMathPara xmlns:m="http://schemas.openxmlformats.org/officeDocument/2006/math">
                    <m:oMathParaPr>
                      <m:jc m:val="centerGroup"/>
                    </m:oMathParaPr>
                    <m:oMath xmlns:m="http://schemas.openxmlformats.org/officeDocument/2006/math">
                      <m:r>
                        <a:rPr lang="de-DE" b="0" i="1" noProof="0" smtClean="0">
                          <a:latin typeface="Cambria Math" panose="02040503050406030204" pitchFamily="18" charset="0"/>
                        </a:rPr>
                        <m:t>                                                      =        +  </m:t>
                      </m:r>
                      <m:acc>
                        <m:accPr>
                          <m:chr m:val="⃗"/>
                          <m:ctrlPr>
                            <a:rPr lang="de-DE" i="1" noProof="0" smtClean="0">
                              <a:latin typeface="Cambria Math" panose="02040503050406030204" pitchFamily="18" charset="0"/>
                            </a:rPr>
                          </m:ctrlPr>
                        </m:accPr>
                        <m:e>
                          <m:r>
                            <a:rPr lang="de-DE" i="1" noProof="0" smtClean="0">
                              <a:latin typeface="Cambria Math" panose="02040503050406030204" pitchFamily="18" charset="0"/>
                            </a:rPr>
                            <m:t>0</m:t>
                          </m:r>
                        </m:e>
                      </m:acc>
                      <m:r>
                        <a:rPr lang="de-DE" b="0" i="1" noProof="0" smtClean="0">
                          <a:latin typeface="Cambria Math" panose="02040503050406030204" pitchFamily="18" charset="0"/>
                        </a:rPr>
                        <m:t>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r>
                        <a:rPr lang="de-DE" b="0" i="1" noProof="0" smtClean="0">
                          <a:latin typeface="Cambria Math" panose="02040503050406030204" pitchFamily="18" charset="0"/>
                        </a:rPr>
                        <m:t>+</m:t>
                      </m:r>
                      <m:acc>
                        <m:accPr>
                          <m:chr m:val="⃗"/>
                          <m:ctrlPr>
                            <a:rPr lang="de-DE" i="1" smtClean="0">
                              <a:latin typeface="Cambria Math" panose="02040503050406030204" pitchFamily="18" charset="0"/>
                            </a:rPr>
                          </m:ctrlPr>
                        </m:accPr>
                        <m:e>
                          <m:r>
                            <a:rPr lang="de-DE" b="0" i="1" smtClean="0">
                              <a:latin typeface="Cambria Math" panose="02040503050406030204" pitchFamily="18" charset="0"/>
                            </a:rPr>
                            <m:t>0</m:t>
                          </m:r>
                        </m:e>
                      </m:acc>
                    </m:oMath>
                  </m:oMathPara>
                </a14:m>
                <a:endParaRPr lang="de-DE" noProof="0" dirty="0"/>
              </a:p>
              <a:p>
                <a:pPr marL="355600" lvl="1" indent="0">
                  <a:buNone/>
                </a:pPr>
                <a:endParaRPr lang="de-DE" noProof="0" dirty="0"/>
              </a:p>
              <a:p>
                <a:r>
                  <a:rPr lang="de-DE" noProof="0" dirty="0"/>
                  <a:t> Alle Ladungen sind erhalten</a:t>
                </a:r>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sz="quarter" idx="13"/>
              </p:nvPr>
            </p:nvSpPr>
            <p:spPr>
              <a:blipFill>
                <a:blip r:embed="rId4"/>
                <a:stretch>
                  <a:fillRect l="-1113" t="-2419"/>
                </a:stretch>
              </a:blipFill>
            </p:spPr>
            <p:txBody>
              <a:bodyPr/>
              <a:lstStyle/>
              <a:p>
                <a:r>
                  <a:rPr lang="de-DE">
                    <a:noFill/>
                  </a:rPr>
                  <a:t> </a:t>
                </a:r>
              </a:p>
            </p:txBody>
          </p:sp>
        </mc:Fallback>
      </mc:AlternateContent>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83968" y="4509120"/>
            <a:ext cx="342930" cy="206604"/>
          </a:xfrm>
          <a:prstGeom prst="rect">
            <a:avLst/>
          </a:prstGeom>
        </p:spPr>
      </p:pic>
      <p:pic>
        <p:nvPicPr>
          <p:cNvPr id="23"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283968" y="1795911"/>
            <a:ext cx="181052" cy="104608"/>
          </a:xfrm>
          <a:prstGeom prst="rect">
            <a:avLst/>
          </a:prstGeom>
        </p:spPr>
      </p:pic>
      <p:pic>
        <p:nvPicPr>
          <p:cNvPr id="24"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8917" y="1795911"/>
            <a:ext cx="181052" cy="104608"/>
          </a:xfrm>
          <a:prstGeom prst="rect">
            <a:avLst/>
          </a:prstGeom>
        </p:spPr>
      </p:pic>
      <p:pic>
        <p:nvPicPr>
          <p:cNvPr id="25"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63888" y="1743607"/>
            <a:ext cx="181052" cy="104608"/>
          </a:xfrm>
          <a:prstGeom prst="rect">
            <a:avLst/>
          </a:prstGeom>
        </p:spPr>
      </p:pic>
      <p:pic>
        <p:nvPicPr>
          <p:cNvPr id="26"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32040" y="4509120"/>
            <a:ext cx="342930" cy="206604"/>
          </a:xfrm>
          <a:prstGeom prst="rect">
            <a:avLst/>
          </a:prstGeom>
        </p:spPr>
      </p:pic>
      <p:pic>
        <p:nvPicPr>
          <p:cNvPr id="27"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56176" y="4509120"/>
            <a:ext cx="342930" cy="206604"/>
          </a:xfrm>
          <a:prstGeom prst="rect">
            <a:avLst/>
          </a:prstGeom>
        </p:spPr>
      </p:pic>
    </p:spTree>
    <p:extLst>
      <p:ext uri="{BB962C8B-B14F-4D97-AF65-F5344CB8AC3E}">
        <p14:creationId xmlns:p14="http://schemas.microsoft.com/office/powerpoint/2010/main" val="496425852"/>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0" name="Foliennummernplatzhalter 9">
            <a:extLst>
              <a:ext uri="{FF2B5EF4-FFF2-40B4-BE49-F238E27FC236}">
                <a16:creationId xmlns:a16="http://schemas.microsoft.com/office/drawing/2014/main" id="{277BD259-731B-4CDE-9A12-BE7AA7FFBA22}"/>
              </a:ext>
            </a:extLst>
          </p:cNvPr>
          <p:cNvSpPr>
            <a:spLocks noGrp="1"/>
          </p:cNvSpPr>
          <p:nvPr>
            <p:ph type="sldNum" sz="quarter" idx="12"/>
          </p:nvPr>
        </p:nvSpPr>
        <p:spPr/>
        <p:txBody>
          <a:bodyPr/>
          <a:lstStyle/>
          <a:p>
            <a:fld id="{13EBA283-81CD-428D-9703-4AE41BDC50AA}" type="slidenum">
              <a:rPr lang="de-DE" smtClean="0"/>
              <a:pPr/>
              <a:t>79</a:t>
            </a:fld>
            <a:endParaRPr lang="de-DE" dirty="0"/>
          </a:p>
        </p:txBody>
      </p:sp>
      <p:sp>
        <p:nvSpPr>
          <p:cNvPr id="6" name="Datumsplatzhalter 5">
            <a:extLst>
              <a:ext uri="{FF2B5EF4-FFF2-40B4-BE49-F238E27FC236}">
                <a16:creationId xmlns:a16="http://schemas.microsoft.com/office/drawing/2014/main" id="{4667D575-DF13-4A30-90A5-A76433ED1387}"/>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EA5C0A56-D189-4826-A87F-97DC8CB3F54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3" name="Inhaltsplatzhalter 2"/>
          <p:cNvSpPr>
            <a:spLocks noGrp="1"/>
          </p:cNvSpPr>
          <p:nvPr>
            <p:ph sz="quarter" idx="13"/>
          </p:nvPr>
        </p:nvSpPr>
        <p:spPr/>
        <p:txBody>
          <a:bodyPr>
            <a:normAutofit/>
          </a:bodyPr>
          <a:lstStyle/>
          <a:p>
            <a:pPr>
              <a:lnSpc>
                <a:spcPct val="110000"/>
              </a:lnSpc>
            </a:pPr>
            <a:r>
              <a:rPr lang="de-DE" sz="2000" dirty="0"/>
              <a:t>Durch “umklappen” von Linien können mögliche Prozesse </a:t>
            </a:r>
            <a:br>
              <a:rPr lang="de-DE" sz="2000" dirty="0"/>
            </a:br>
            <a:r>
              <a:rPr lang="de-DE" sz="2000" dirty="0"/>
              <a:t>vorhergesagt werden</a:t>
            </a:r>
          </a:p>
          <a:p>
            <a:pPr>
              <a:lnSpc>
                <a:spcPct val="110000"/>
              </a:lnSpc>
            </a:pPr>
            <a:r>
              <a:rPr lang="de-DE" sz="2000" dirty="0"/>
              <a:t>Beispiel:</a:t>
            </a:r>
          </a:p>
          <a:p>
            <a:pPr lvl="1">
              <a:lnSpc>
                <a:spcPct val="110000"/>
              </a:lnSpc>
            </a:pPr>
            <a:r>
              <a:rPr lang="en-US" sz="1600" dirty="0"/>
              <a:t>Von der </a:t>
            </a:r>
            <a:r>
              <a:rPr lang="en-US" sz="1600" dirty="0">
                <a:latin typeface="Symbol" panose="05050102010706020507" pitchFamily="18" charset="2"/>
              </a:rPr>
              <a:t>b</a:t>
            </a:r>
            <a:r>
              <a:rPr lang="en-US" sz="1600" baseline="30000" dirty="0">
                <a:latin typeface="Symbol" panose="05050102010706020507" pitchFamily="18" charset="2"/>
              </a:rPr>
              <a:t>+</a:t>
            </a:r>
            <a:r>
              <a:rPr lang="en-US" sz="1600" dirty="0"/>
              <a:t> </a:t>
            </a:r>
            <a:r>
              <a:rPr lang="en-US" sz="1600" dirty="0" err="1"/>
              <a:t>Umwandlung</a:t>
            </a:r>
            <a:r>
              <a:rPr lang="en-US" sz="1600" dirty="0"/>
              <a:t> </a:t>
            </a:r>
            <a:r>
              <a:rPr lang="en-US" sz="1600" dirty="0" err="1"/>
              <a:t>zum</a:t>
            </a:r>
            <a:r>
              <a:rPr lang="en-US" sz="1600" dirty="0"/>
              <a:t> </a:t>
            </a:r>
            <a:r>
              <a:rPr lang="de-DE" sz="1600" dirty="0"/>
              <a:t>Nachweis der Elektron Anti Neutrinos  </a:t>
            </a:r>
            <a:endParaRPr lang="de-DE" dirty="0"/>
          </a:p>
        </p:txBody>
      </p:sp>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79</a:t>
            </a:fld>
            <a:endParaRPr lang="de-DE" dirty="0"/>
          </a:p>
        </p:txBody>
      </p:sp>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7312" y="4196027"/>
            <a:ext cx="2759665" cy="1897269"/>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369" y="4204392"/>
            <a:ext cx="2589967" cy="1456856"/>
          </a:xfrm>
          <a:prstGeom prst="rect">
            <a:avLst/>
          </a:prstGeom>
        </p:spPr>
      </p:pic>
      <p:sp>
        <p:nvSpPr>
          <p:cNvPr id="12" name="Freihandform 11"/>
          <p:cNvSpPr/>
          <p:nvPr/>
        </p:nvSpPr>
        <p:spPr>
          <a:xfrm>
            <a:off x="2051720" y="6007336"/>
            <a:ext cx="1493753" cy="171920"/>
          </a:xfrm>
          <a:custGeom>
            <a:avLst/>
            <a:gdLst>
              <a:gd name="connsiteX0" fmla="*/ 1493753 w 1493753"/>
              <a:gd name="connsiteY0" fmla="*/ 104702 h 406166"/>
              <a:gd name="connsiteX1" fmla="*/ 711976 w 1493753"/>
              <a:gd name="connsiteY1" fmla="*/ 404849 h 406166"/>
              <a:gd name="connsiteX2" fmla="*/ 0 w 1493753"/>
              <a:gd name="connsiteY2" fmla="*/ 0 h 406166"/>
              <a:gd name="connsiteX3" fmla="*/ 0 w 1493753"/>
              <a:gd name="connsiteY3" fmla="*/ 0 h 406166"/>
            </a:gdLst>
            <a:ahLst/>
            <a:cxnLst>
              <a:cxn ang="0">
                <a:pos x="connsiteX0" y="connsiteY0"/>
              </a:cxn>
              <a:cxn ang="0">
                <a:pos x="connsiteX1" y="connsiteY1"/>
              </a:cxn>
              <a:cxn ang="0">
                <a:pos x="connsiteX2" y="connsiteY2"/>
              </a:cxn>
              <a:cxn ang="0">
                <a:pos x="connsiteX3" y="connsiteY3"/>
              </a:cxn>
            </a:cxnLst>
            <a:rect l="l" t="t" r="r" b="b"/>
            <a:pathLst>
              <a:path w="1493753" h="406166">
                <a:moveTo>
                  <a:pt x="1493753" y="104702"/>
                </a:moveTo>
                <a:cubicBezTo>
                  <a:pt x="1227344" y="263500"/>
                  <a:pt x="960935" y="422299"/>
                  <a:pt x="711976" y="404849"/>
                </a:cubicBezTo>
                <a:cubicBezTo>
                  <a:pt x="463017" y="387399"/>
                  <a:pt x="0" y="0"/>
                  <a:pt x="0" y="0"/>
                </a:cubicBezTo>
                <a:lnTo>
                  <a:pt x="0" y="0"/>
                </a:lnTo>
              </a:path>
            </a:pathLst>
          </a:custGeom>
          <a:noFill/>
          <a:ln w="28575">
            <a:solidFill>
              <a:srgbClr val="CDC301"/>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314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Geschweifte Klammer links 39">
            <a:extLst>
              <a:ext uri="{FF2B5EF4-FFF2-40B4-BE49-F238E27FC236}">
                <a16:creationId xmlns:a16="http://schemas.microsoft.com/office/drawing/2014/main" id="{A3117CC0-7DC0-43F4-B7BA-95A2B62619B8}"/>
              </a:ext>
            </a:extLst>
          </p:cNvPr>
          <p:cNvSpPr/>
          <p:nvPr/>
        </p:nvSpPr>
        <p:spPr>
          <a:xfrm rot="10800000">
            <a:off x="5076056" y="2789865"/>
            <a:ext cx="291812" cy="67853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27" name="Geschweifte Klammer links 26">
            <a:extLst>
              <a:ext uri="{FF2B5EF4-FFF2-40B4-BE49-F238E27FC236}">
                <a16:creationId xmlns:a16="http://schemas.microsoft.com/office/drawing/2014/main" id="{B299724B-E12C-45B2-87B8-DDA31F93B682}"/>
              </a:ext>
            </a:extLst>
          </p:cNvPr>
          <p:cNvSpPr/>
          <p:nvPr/>
        </p:nvSpPr>
        <p:spPr>
          <a:xfrm>
            <a:off x="5617937" y="2606157"/>
            <a:ext cx="291812" cy="95884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3" name="Ellipse 2">
            <a:extLst>
              <a:ext uri="{FF2B5EF4-FFF2-40B4-BE49-F238E27FC236}">
                <a16:creationId xmlns:a16="http://schemas.microsoft.com/office/drawing/2014/main" id="{826B66F7-FCAA-454A-B2A9-E8A8F357FFAD}"/>
              </a:ext>
            </a:extLst>
          </p:cNvPr>
          <p:cNvSpPr/>
          <p:nvPr/>
        </p:nvSpPr>
        <p:spPr>
          <a:xfrm>
            <a:off x="5273448" y="2947585"/>
            <a:ext cx="406189" cy="383832"/>
          </a:xfrm>
          <a:prstGeom prst="ellipse">
            <a:avLst/>
          </a:prstGeom>
          <a:gradFill flip="none" rotWithShape="1">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de-DE" dirty="0"/>
          </a:p>
        </p:txBody>
      </p:sp>
      <p:sp>
        <p:nvSpPr>
          <p:cNvPr id="7" name="Titel 6">
            <a:extLst>
              <a:ext uri="{FF2B5EF4-FFF2-40B4-BE49-F238E27FC236}">
                <a16:creationId xmlns:a16="http://schemas.microsoft.com/office/drawing/2014/main" id="{FFD676AB-3463-4819-9DD9-9D4CA18F69CC}"/>
              </a:ext>
            </a:extLst>
          </p:cNvPr>
          <p:cNvSpPr>
            <a:spLocks noGrp="1"/>
          </p:cNvSpPr>
          <p:nvPr>
            <p:ph type="title"/>
          </p:nvPr>
        </p:nvSpPr>
        <p:spPr>
          <a:xfrm>
            <a:off x="847608" y="663276"/>
            <a:ext cx="8296392" cy="972000"/>
          </a:xfrm>
          <a:prstGeom prst="rect">
            <a:avLst/>
          </a:prstGeom>
        </p:spPr>
        <p:txBody>
          <a:bodyPr/>
          <a:lstStyle/>
          <a:p>
            <a:r>
              <a:rPr lang="de-DE" dirty="0"/>
              <a:t>Bedeutung der Teilchenphysik für das „große Bild“</a:t>
            </a:r>
          </a:p>
        </p:txBody>
      </p:sp>
      <p:sp>
        <p:nvSpPr>
          <p:cNvPr id="44" name="Foliennummernplatzhalter 43">
            <a:extLst>
              <a:ext uri="{FF2B5EF4-FFF2-40B4-BE49-F238E27FC236}">
                <a16:creationId xmlns:a16="http://schemas.microsoft.com/office/drawing/2014/main" id="{67EE4BD7-AA3C-42B7-8310-6CB484BCAF1F}"/>
              </a:ext>
            </a:extLst>
          </p:cNvPr>
          <p:cNvSpPr>
            <a:spLocks noGrp="1"/>
          </p:cNvSpPr>
          <p:nvPr>
            <p:ph type="sldNum" sz="quarter" idx="12"/>
          </p:nvPr>
        </p:nvSpPr>
        <p:spPr/>
        <p:txBody>
          <a:bodyPr/>
          <a:lstStyle/>
          <a:p>
            <a:fld id="{13EBA283-81CD-428D-9703-4AE41BDC50AA}" type="slidenum">
              <a:rPr lang="de-DE" smtClean="0"/>
              <a:pPr/>
              <a:t>8</a:t>
            </a:fld>
            <a:endParaRPr lang="de-DE" dirty="0"/>
          </a:p>
        </p:txBody>
      </p:sp>
      <p:sp>
        <p:nvSpPr>
          <p:cNvPr id="42" name="Datumsplatzhalter 41">
            <a:extLst>
              <a:ext uri="{FF2B5EF4-FFF2-40B4-BE49-F238E27FC236}">
                <a16:creationId xmlns:a16="http://schemas.microsoft.com/office/drawing/2014/main" id="{86AB1934-74F2-42B5-BEA1-863748CBE5D1}"/>
              </a:ext>
            </a:extLst>
          </p:cNvPr>
          <p:cNvSpPr>
            <a:spLocks noGrp="1"/>
          </p:cNvSpPr>
          <p:nvPr>
            <p:ph type="dt" sz="half" idx="10"/>
          </p:nvPr>
        </p:nvSpPr>
        <p:spPr/>
        <p:txBody>
          <a:bodyPr/>
          <a:lstStyle/>
          <a:p>
            <a:pPr algn="l"/>
            <a:r>
              <a:rPr lang="de-DE"/>
              <a:t>14.05.2018</a:t>
            </a:r>
            <a:endParaRPr lang="de-DE" dirty="0"/>
          </a:p>
        </p:txBody>
      </p:sp>
      <p:sp>
        <p:nvSpPr>
          <p:cNvPr id="43" name="Fußzeilenplatzhalter 42">
            <a:extLst>
              <a:ext uri="{FF2B5EF4-FFF2-40B4-BE49-F238E27FC236}">
                <a16:creationId xmlns:a16="http://schemas.microsoft.com/office/drawing/2014/main" id="{43F94A3C-0AD8-4DCB-852E-B1A108D4187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cxnSp>
        <p:nvCxnSpPr>
          <p:cNvPr id="11" name="Gerader Verbinder 10">
            <a:extLst>
              <a:ext uri="{FF2B5EF4-FFF2-40B4-BE49-F238E27FC236}">
                <a16:creationId xmlns:a16="http://schemas.microsoft.com/office/drawing/2014/main" id="{B9E4E905-F4CB-43DC-BBA1-8E5151A41864}"/>
              </a:ext>
            </a:extLst>
          </p:cNvPr>
          <p:cNvCxnSpPr/>
          <p:nvPr/>
        </p:nvCxnSpPr>
        <p:spPr>
          <a:xfrm>
            <a:off x="7412350" y="2270191"/>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id="{5E9EF83C-72C3-4AB3-966C-4274F6913455}"/>
              </a:ext>
            </a:extLst>
          </p:cNvPr>
          <p:cNvSpPr txBox="1"/>
          <p:nvPr/>
        </p:nvSpPr>
        <p:spPr>
          <a:xfrm>
            <a:off x="7893746" y="1976496"/>
            <a:ext cx="1181734"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Magnetismus</a:t>
            </a:r>
          </a:p>
        </p:txBody>
      </p:sp>
      <p:sp>
        <p:nvSpPr>
          <p:cNvPr id="13" name="Textfeld 12">
            <a:extLst>
              <a:ext uri="{FF2B5EF4-FFF2-40B4-BE49-F238E27FC236}">
                <a16:creationId xmlns:a16="http://schemas.microsoft.com/office/drawing/2014/main" id="{69BEAC6B-BEC5-4356-B626-02854D4809CA}"/>
              </a:ext>
            </a:extLst>
          </p:cNvPr>
          <p:cNvSpPr txBox="1"/>
          <p:nvPr/>
        </p:nvSpPr>
        <p:spPr>
          <a:xfrm>
            <a:off x="8067368" y="2624568"/>
            <a:ext cx="958917"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Elektrizität</a:t>
            </a:r>
          </a:p>
        </p:txBody>
      </p:sp>
      <p:cxnSp>
        <p:nvCxnSpPr>
          <p:cNvPr id="14" name="Gerader Verbinder 13">
            <a:extLst>
              <a:ext uri="{FF2B5EF4-FFF2-40B4-BE49-F238E27FC236}">
                <a16:creationId xmlns:a16="http://schemas.microsoft.com/office/drawing/2014/main" id="{8C14F621-0EC1-43DE-A454-37FB61B14637}"/>
              </a:ext>
            </a:extLst>
          </p:cNvPr>
          <p:cNvCxnSpPr/>
          <p:nvPr/>
        </p:nvCxnSpPr>
        <p:spPr>
          <a:xfrm>
            <a:off x="7412350" y="2918837"/>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5" name="Textfeld 14">
            <a:extLst>
              <a:ext uri="{FF2B5EF4-FFF2-40B4-BE49-F238E27FC236}">
                <a16:creationId xmlns:a16="http://schemas.microsoft.com/office/drawing/2014/main" id="{38CFD3A0-4F2B-4F3F-B0A8-CCAF83909CA0}"/>
              </a:ext>
            </a:extLst>
          </p:cNvPr>
          <p:cNvSpPr txBox="1"/>
          <p:nvPr/>
        </p:nvSpPr>
        <p:spPr>
          <a:xfrm>
            <a:off x="7599464" y="3071379"/>
            <a:ext cx="1404872" cy="535531"/>
          </a:xfrm>
          <a:prstGeom prst="rect">
            <a:avLst/>
          </a:prstGeom>
          <a:noFill/>
        </p:spPr>
        <p:txBody>
          <a:bodyPr wrap="none" rtlCol="0">
            <a:spAutoFit/>
          </a:bodyPr>
          <a:lstStyle/>
          <a:p>
            <a:pPr algn="r">
              <a:lnSpc>
                <a:spcPct val="90000"/>
              </a:lnSpc>
              <a:spcBef>
                <a:spcPts val="1000"/>
              </a:spcBef>
              <a:buClr>
                <a:srgbClr val="CCCC00"/>
              </a:buClr>
              <a:buSzPct val="90000"/>
            </a:pPr>
            <a:r>
              <a:rPr lang="de-DE" sz="1600" dirty="0">
                <a:solidFill>
                  <a:srgbClr val="002060"/>
                </a:solidFill>
                <a:latin typeface="Arial Narrow" panose="020B0606020202030204" pitchFamily="34" charset="0"/>
              </a:rPr>
              <a:t>Schwache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Wechselwirkung</a:t>
            </a:r>
          </a:p>
        </p:txBody>
      </p:sp>
      <p:cxnSp>
        <p:nvCxnSpPr>
          <p:cNvPr id="16" name="Gerader Verbinder 15">
            <a:extLst>
              <a:ext uri="{FF2B5EF4-FFF2-40B4-BE49-F238E27FC236}">
                <a16:creationId xmlns:a16="http://schemas.microsoft.com/office/drawing/2014/main" id="{FADCED07-DFDC-4308-B77A-6A15122D82F3}"/>
              </a:ext>
            </a:extLst>
          </p:cNvPr>
          <p:cNvCxnSpPr>
            <a:cxnSpLocks/>
            <a:stCxn id="27" idx="2"/>
          </p:cNvCxnSpPr>
          <p:nvPr/>
        </p:nvCxnSpPr>
        <p:spPr>
          <a:xfrm>
            <a:off x="5909749" y="3565005"/>
            <a:ext cx="3021715" cy="1231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id="{D8733806-FAC8-48E9-BA2A-C8FE4EDB1337}"/>
              </a:ext>
            </a:extLst>
          </p:cNvPr>
          <p:cNvSpPr txBox="1"/>
          <p:nvPr/>
        </p:nvSpPr>
        <p:spPr>
          <a:xfrm>
            <a:off x="7130400" y="3776696"/>
            <a:ext cx="2161104" cy="313932"/>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Starke Wechselwirkung</a:t>
            </a:r>
          </a:p>
        </p:txBody>
      </p:sp>
      <p:cxnSp>
        <p:nvCxnSpPr>
          <p:cNvPr id="18" name="Gerader Verbinder 17">
            <a:extLst>
              <a:ext uri="{FF2B5EF4-FFF2-40B4-BE49-F238E27FC236}">
                <a16:creationId xmlns:a16="http://schemas.microsoft.com/office/drawing/2014/main" id="{7D43596A-64AA-41E3-96E3-A025E0113C92}"/>
              </a:ext>
            </a:extLst>
          </p:cNvPr>
          <p:cNvCxnSpPr>
            <a:cxnSpLocks/>
            <a:stCxn id="33" idx="2"/>
          </p:cNvCxnSpPr>
          <p:nvPr/>
        </p:nvCxnSpPr>
        <p:spPr>
          <a:xfrm flipV="1">
            <a:off x="4447383" y="4077205"/>
            <a:ext cx="4484081" cy="221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802AB288-0D02-4E74-941C-188C853BAEC8}"/>
              </a:ext>
            </a:extLst>
          </p:cNvPr>
          <p:cNvCxnSpPr/>
          <p:nvPr/>
        </p:nvCxnSpPr>
        <p:spPr>
          <a:xfrm>
            <a:off x="7403285" y="456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0" name="Textfeld 19">
            <a:extLst>
              <a:ext uri="{FF2B5EF4-FFF2-40B4-BE49-F238E27FC236}">
                <a16:creationId xmlns:a16="http://schemas.microsoft.com/office/drawing/2014/main" id="{9E1D2486-5032-41C1-A611-DCDC15017B5C}"/>
              </a:ext>
            </a:extLst>
          </p:cNvPr>
          <p:cNvSpPr txBox="1"/>
          <p:nvPr/>
        </p:nvSpPr>
        <p:spPr>
          <a:xfrm>
            <a:off x="7403227" y="4289712"/>
            <a:ext cx="16177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Planetenbewegung</a:t>
            </a:r>
          </a:p>
        </p:txBody>
      </p:sp>
      <p:cxnSp>
        <p:nvCxnSpPr>
          <p:cNvPr id="21" name="Gerader Verbinder 20">
            <a:extLst>
              <a:ext uri="{FF2B5EF4-FFF2-40B4-BE49-F238E27FC236}">
                <a16:creationId xmlns:a16="http://schemas.microsoft.com/office/drawing/2014/main" id="{FDA96734-E414-4DFB-AEC9-C0DDAE877B04}"/>
              </a:ext>
            </a:extLst>
          </p:cNvPr>
          <p:cNvCxnSpPr/>
          <p:nvPr/>
        </p:nvCxnSpPr>
        <p:spPr>
          <a:xfrm>
            <a:off x="7442938" y="5378784"/>
            <a:ext cx="1519114" cy="0"/>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6FB45F23-A20D-4808-A18A-6CAF67FBE8F5}"/>
              </a:ext>
            </a:extLst>
          </p:cNvPr>
          <p:cNvSpPr txBox="1"/>
          <p:nvPr/>
        </p:nvSpPr>
        <p:spPr>
          <a:xfrm>
            <a:off x="7893746" y="5087121"/>
            <a:ext cx="104227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Fallgesetze</a:t>
            </a:r>
          </a:p>
        </p:txBody>
      </p:sp>
      <p:sp>
        <p:nvSpPr>
          <p:cNvPr id="23" name="Geschweifte Klammer links 22">
            <a:extLst>
              <a:ext uri="{FF2B5EF4-FFF2-40B4-BE49-F238E27FC236}">
                <a16:creationId xmlns:a16="http://schemas.microsoft.com/office/drawing/2014/main" id="{B83570BF-74A5-4A1B-BFA3-F0ADE2408466}"/>
              </a:ext>
            </a:extLst>
          </p:cNvPr>
          <p:cNvSpPr/>
          <p:nvPr/>
        </p:nvSpPr>
        <p:spPr>
          <a:xfrm>
            <a:off x="7199492" y="2269387"/>
            <a:ext cx="291812" cy="649437"/>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25" name="Gerader Verbinder 24">
            <a:extLst>
              <a:ext uri="{FF2B5EF4-FFF2-40B4-BE49-F238E27FC236}">
                <a16:creationId xmlns:a16="http://schemas.microsoft.com/office/drawing/2014/main" id="{DF55D837-DC70-48B2-8DAA-16282DFEB5DA}"/>
              </a:ext>
            </a:extLst>
          </p:cNvPr>
          <p:cNvCxnSpPr>
            <a:cxnSpLocks/>
            <a:stCxn id="27" idx="0"/>
          </p:cNvCxnSpPr>
          <p:nvPr/>
        </p:nvCxnSpPr>
        <p:spPr>
          <a:xfrm>
            <a:off x="5909749" y="2606157"/>
            <a:ext cx="1149507" cy="9958"/>
          </a:xfrm>
          <a:prstGeom prst="line">
            <a:avLst/>
          </a:prstGeom>
          <a:ln w="38100">
            <a:solidFill>
              <a:srgbClr val="CDC301"/>
            </a:solidFill>
          </a:ln>
        </p:spPr>
        <p:style>
          <a:lnRef idx="1">
            <a:schemeClr val="accent1"/>
          </a:lnRef>
          <a:fillRef idx="0">
            <a:schemeClr val="accent1"/>
          </a:fillRef>
          <a:effectRef idx="0">
            <a:schemeClr val="accent1"/>
          </a:effectRef>
          <a:fontRef idx="minor">
            <a:schemeClr val="tx1"/>
          </a:fontRef>
        </p:style>
      </p:cxnSp>
      <p:sp>
        <p:nvSpPr>
          <p:cNvPr id="31" name="Textfeld 30">
            <a:extLst>
              <a:ext uri="{FF2B5EF4-FFF2-40B4-BE49-F238E27FC236}">
                <a16:creationId xmlns:a16="http://schemas.microsoft.com/office/drawing/2014/main" id="{75AD1A18-4908-48CD-BBE3-37F6AEC37B61}"/>
              </a:ext>
            </a:extLst>
          </p:cNvPr>
          <p:cNvSpPr txBox="1"/>
          <p:nvPr/>
        </p:nvSpPr>
        <p:spPr>
          <a:xfrm>
            <a:off x="6188759" y="2076184"/>
            <a:ext cx="1181734" cy="535531"/>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a:t>
            </a:r>
            <a:br>
              <a:rPr lang="de-DE" sz="1600" dirty="0">
                <a:solidFill>
                  <a:srgbClr val="002060"/>
                </a:solidFill>
                <a:latin typeface="Arial Narrow" panose="020B0606020202030204" pitchFamily="34" charset="0"/>
              </a:rPr>
            </a:br>
            <a:r>
              <a:rPr lang="de-DE" sz="1600" dirty="0" err="1">
                <a:solidFill>
                  <a:srgbClr val="002060"/>
                </a:solidFill>
                <a:latin typeface="Arial Narrow" panose="020B0606020202030204" pitchFamily="34" charset="0"/>
              </a:rPr>
              <a:t>magnetismus</a:t>
            </a:r>
            <a:endParaRPr lang="de-DE" sz="1600" dirty="0">
              <a:solidFill>
                <a:srgbClr val="002060"/>
              </a:solidFill>
              <a:latin typeface="Arial Narrow" panose="020B0606020202030204" pitchFamily="34" charset="0"/>
            </a:endParaRPr>
          </a:p>
        </p:txBody>
      </p:sp>
      <p:sp>
        <p:nvSpPr>
          <p:cNvPr id="32" name="Textfeld 31">
            <a:extLst>
              <a:ext uri="{FF2B5EF4-FFF2-40B4-BE49-F238E27FC236}">
                <a16:creationId xmlns:a16="http://schemas.microsoft.com/office/drawing/2014/main" id="{0A2E30A5-F49A-490A-A297-E7871C9743C5}"/>
              </a:ext>
            </a:extLst>
          </p:cNvPr>
          <p:cNvSpPr txBox="1"/>
          <p:nvPr/>
        </p:nvSpPr>
        <p:spPr>
          <a:xfrm>
            <a:off x="5726612" y="2826762"/>
            <a:ext cx="1581040"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Elektroschwache</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Mischung</a:t>
            </a:r>
          </a:p>
        </p:txBody>
      </p:sp>
      <p:sp>
        <p:nvSpPr>
          <p:cNvPr id="33" name="Geschweifte Klammer links 32">
            <a:extLst>
              <a:ext uri="{FF2B5EF4-FFF2-40B4-BE49-F238E27FC236}">
                <a16:creationId xmlns:a16="http://schemas.microsoft.com/office/drawing/2014/main" id="{F6D7AEB2-6904-4D53-9D49-8C0FD6703056}"/>
              </a:ext>
            </a:extLst>
          </p:cNvPr>
          <p:cNvSpPr/>
          <p:nvPr/>
        </p:nvSpPr>
        <p:spPr>
          <a:xfrm>
            <a:off x="4155571" y="2783125"/>
            <a:ext cx="291812" cy="1296298"/>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6" name="Gerader Verbinder 35">
            <a:extLst>
              <a:ext uri="{FF2B5EF4-FFF2-40B4-BE49-F238E27FC236}">
                <a16:creationId xmlns:a16="http://schemas.microsoft.com/office/drawing/2014/main" id="{91741CBC-4C10-40A8-A8D6-E777D0018E94}"/>
              </a:ext>
            </a:extLst>
          </p:cNvPr>
          <p:cNvCxnSpPr>
            <a:cxnSpLocks/>
          </p:cNvCxnSpPr>
          <p:nvPr/>
        </p:nvCxnSpPr>
        <p:spPr>
          <a:xfrm flipV="1">
            <a:off x="3522529" y="3465584"/>
            <a:ext cx="545415" cy="5467"/>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7" name="Geschweifte Klammer links 36">
            <a:extLst>
              <a:ext uri="{FF2B5EF4-FFF2-40B4-BE49-F238E27FC236}">
                <a16:creationId xmlns:a16="http://schemas.microsoft.com/office/drawing/2014/main" id="{C69E9F62-60AD-45E3-9183-C91EF0049BBB}"/>
              </a:ext>
            </a:extLst>
          </p:cNvPr>
          <p:cNvSpPr/>
          <p:nvPr/>
        </p:nvSpPr>
        <p:spPr>
          <a:xfrm>
            <a:off x="7162146" y="4568784"/>
            <a:ext cx="291812" cy="808499"/>
          </a:xfrm>
          <a:prstGeom prst="leftBrace">
            <a:avLst>
              <a:gd name="adj1" fmla="val 12429"/>
              <a:gd name="adj2" fmla="val 52761"/>
            </a:avLst>
          </a:prstGeom>
          <a:ln w="38100">
            <a:solidFill>
              <a:srgbClr val="CDC30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cxnSp>
        <p:nvCxnSpPr>
          <p:cNvPr id="38" name="Gerader Verbinder 37">
            <a:extLst>
              <a:ext uri="{FF2B5EF4-FFF2-40B4-BE49-F238E27FC236}">
                <a16:creationId xmlns:a16="http://schemas.microsoft.com/office/drawing/2014/main" id="{600A3A64-EF37-48FE-8532-E2E2F6CE25F3}"/>
              </a:ext>
            </a:extLst>
          </p:cNvPr>
          <p:cNvCxnSpPr>
            <a:cxnSpLocks/>
          </p:cNvCxnSpPr>
          <p:nvPr/>
        </p:nvCxnSpPr>
        <p:spPr>
          <a:xfrm>
            <a:off x="3522529" y="4999916"/>
            <a:ext cx="3533254"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id="{39A3FDC1-78C0-43B4-BFA2-EAF3B6C1441C}"/>
              </a:ext>
            </a:extLst>
          </p:cNvPr>
          <p:cNvSpPr txBox="1"/>
          <p:nvPr/>
        </p:nvSpPr>
        <p:spPr>
          <a:xfrm>
            <a:off x="6059998" y="4628266"/>
            <a:ext cx="99578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Gravitation</a:t>
            </a:r>
          </a:p>
        </p:txBody>
      </p:sp>
      <p:sp>
        <p:nvSpPr>
          <p:cNvPr id="46" name="Geschweifte Klammer links 45">
            <a:extLst>
              <a:ext uri="{FF2B5EF4-FFF2-40B4-BE49-F238E27FC236}">
                <a16:creationId xmlns:a16="http://schemas.microsoft.com/office/drawing/2014/main" id="{5E9FF772-2C5E-4FB9-A790-555604ED97FD}"/>
              </a:ext>
            </a:extLst>
          </p:cNvPr>
          <p:cNvSpPr/>
          <p:nvPr/>
        </p:nvSpPr>
        <p:spPr>
          <a:xfrm>
            <a:off x="3200068" y="3471051"/>
            <a:ext cx="291812" cy="1528860"/>
          </a:xfrm>
          <a:prstGeom prst="leftBrace">
            <a:avLst>
              <a:gd name="adj1" fmla="val 12429"/>
              <a:gd name="adj2" fmla="val 52761"/>
            </a:avLst>
          </a:prstGeom>
          <a:ln w="38100">
            <a:solidFill>
              <a:srgbClr val="CDC301"/>
            </a:solidFill>
            <a:prstDash val="sys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a:p>
        </p:txBody>
      </p:sp>
      <p:sp>
        <p:nvSpPr>
          <p:cNvPr id="47" name="Textfeld 46">
            <a:extLst>
              <a:ext uri="{FF2B5EF4-FFF2-40B4-BE49-F238E27FC236}">
                <a16:creationId xmlns:a16="http://schemas.microsoft.com/office/drawing/2014/main" id="{46F86B03-5256-4E28-BA14-B5DD92C9223A}"/>
              </a:ext>
            </a:extLst>
          </p:cNvPr>
          <p:cNvSpPr txBox="1"/>
          <p:nvPr/>
        </p:nvSpPr>
        <p:spPr>
          <a:xfrm>
            <a:off x="2850560" y="2697802"/>
            <a:ext cx="1348446" cy="757130"/>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Große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vereinheitlichte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Theorie</a:t>
            </a:r>
          </a:p>
        </p:txBody>
      </p:sp>
      <p:sp>
        <p:nvSpPr>
          <p:cNvPr id="50" name="Textfeld 49">
            <a:extLst>
              <a:ext uri="{FF2B5EF4-FFF2-40B4-BE49-F238E27FC236}">
                <a16:creationId xmlns:a16="http://schemas.microsoft.com/office/drawing/2014/main" id="{AC9514A7-D1AC-4FFA-8AD4-7597FCA5E423}"/>
              </a:ext>
            </a:extLst>
          </p:cNvPr>
          <p:cNvSpPr txBox="1"/>
          <p:nvPr/>
        </p:nvSpPr>
        <p:spPr>
          <a:xfrm>
            <a:off x="2246995" y="3933662"/>
            <a:ext cx="1097095"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„Weltformel“</a:t>
            </a:r>
          </a:p>
        </p:txBody>
      </p:sp>
      <p:sp>
        <p:nvSpPr>
          <p:cNvPr id="51" name="Rechteck: abgerundete Ecken 50">
            <a:extLst>
              <a:ext uri="{FF2B5EF4-FFF2-40B4-BE49-F238E27FC236}">
                <a16:creationId xmlns:a16="http://schemas.microsoft.com/office/drawing/2014/main" id="{DAE5787E-09BB-4F15-86D6-0FA8C5F1F6F9}"/>
              </a:ext>
            </a:extLst>
          </p:cNvPr>
          <p:cNvSpPr/>
          <p:nvPr/>
        </p:nvSpPr>
        <p:spPr>
          <a:xfrm>
            <a:off x="5134546" y="1864521"/>
            <a:ext cx="1112230" cy="2744781"/>
          </a:xfrm>
          <a:prstGeom prst="roundRect">
            <a:avLst/>
          </a:prstGeom>
          <a:solidFill>
            <a:schemeClr val="bg1">
              <a:alpha val="86000"/>
            </a:scheme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rPr>
              <a:t>Standard Model</a:t>
            </a:r>
          </a:p>
        </p:txBody>
      </p:sp>
      <p:pic>
        <p:nvPicPr>
          <p:cNvPr id="83" name="Picture 2" descr="http://lhc-milestones.web.cern.ch/lhc-milestones/images/photos/ph07-1.jpg">
            <a:extLst>
              <a:ext uri="{FF2B5EF4-FFF2-40B4-BE49-F238E27FC236}">
                <a16:creationId xmlns:a16="http://schemas.microsoft.com/office/drawing/2014/main" id="{BA9C7A02-9175-4980-89BD-956E84B9AF4C}"/>
              </a:ext>
            </a:extLst>
          </p:cNvPr>
          <p:cNvPicPr>
            <a:picLocks noChangeAspect="1" noChangeArrowheads="1"/>
          </p:cNvPicPr>
          <p:nvPr/>
        </p:nvPicPr>
        <p:blipFill>
          <a:blip r:embed="rId2"/>
          <a:srcRect/>
          <a:stretch>
            <a:fillRect/>
          </a:stretch>
        </p:blipFill>
        <p:spPr bwMode="auto">
          <a:xfrm>
            <a:off x="53169" y="3276854"/>
            <a:ext cx="2236963" cy="1985304"/>
          </a:xfrm>
          <a:prstGeom prst="rect">
            <a:avLst/>
          </a:prstGeom>
          <a:noFill/>
        </p:spPr>
      </p:pic>
      <p:sp>
        <p:nvSpPr>
          <p:cNvPr id="84" name="Textfeld 83">
            <a:extLst>
              <a:ext uri="{FF2B5EF4-FFF2-40B4-BE49-F238E27FC236}">
                <a16:creationId xmlns:a16="http://schemas.microsoft.com/office/drawing/2014/main" id="{B7F00972-0880-4F07-AC41-F46FF9EFA08B}"/>
              </a:ext>
            </a:extLst>
          </p:cNvPr>
          <p:cNvSpPr txBox="1"/>
          <p:nvPr/>
        </p:nvSpPr>
        <p:spPr>
          <a:xfrm>
            <a:off x="181499" y="3302656"/>
            <a:ext cx="2244309" cy="215444"/>
          </a:xfrm>
          <a:prstGeom prst="rect">
            <a:avLst/>
          </a:prstGeom>
          <a:noFill/>
        </p:spPr>
        <p:txBody>
          <a:bodyPr wrap="square" rtlCol="0">
            <a:spAutoFit/>
          </a:bodyPr>
          <a:lstStyle/>
          <a:p>
            <a:r>
              <a:rPr lang="de-DE" sz="800" dirty="0">
                <a:solidFill>
                  <a:srgbClr val="FFFFFF"/>
                </a:solidFill>
              </a:rPr>
              <a:t>http://lhc-milestones.web.cern.ch/lhc-milestones</a:t>
            </a:r>
          </a:p>
        </p:txBody>
      </p:sp>
      <p:cxnSp>
        <p:nvCxnSpPr>
          <p:cNvPr id="6" name="Gerader Verbinder 5">
            <a:extLst>
              <a:ext uri="{FF2B5EF4-FFF2-40B4-BE49-F238E27FC236}">
                <a16:creationId xmlns:a16="http://schemas.microsoft.com/office/drawing/2014/main" id="{F5B9D083-46A3-49B5-8E94-FD866C9FE7CC}"/>
              </a:ext>
            </a:extLst>
          </p:cNvPr>
          <p:cNvCxnSpPr>
            <a:cxnSpLocks/>
            <a:stCxn id="40" idx="2"/>
            <a:endCxn id="33" idx="0"/>
          </p:cNvCxnSpPr>
          <p:nvPr/>
        </p:nvCxnSpPr>
        <p:spPr>
          <a:xfrm flipH="1" flipV="1">
            <a:off x="4447383" y="2783125"/>
            <a:ext cx="628673" cy="674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5" name="Gerader Verbinder 44">
            <a:extLst>
              <a:ext uri="{FF2B5EF4-FFF2-40B4-BE49-F238E27FC236}">
                <a16:creationId xmlns:a16="http://schemas.microsoft.com/office/drawing/2014/main" id="{6F66DD42-D559-40DD-B38B-7EE8E62ECFC0}"/>
              </a:ext>
            </a:extLst>
          </p:cNvPr>
          <p:cNvCxnSpPr>
            <a:cxnSpLocks/>
          </p:cNvCxnSpPr>
          <p:nvPr/>
        </p:nvCxnSpPr>
        <p:spPr>
          <a:xfrm flipH="1" flipV="1">
            <a:off x="4473196" y="3473592"/>
            <a:ext cx="607669" cy="891"/>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61" name="Textfeld 60">
            <a:extLst>
              <a:ext uri="{FF2B5EF4-FFF2-40B4-BE49-F238E27FC236}">
                <a16:creationId xmlns:a16="http://schemas.microsoft.com/office/drawing/2014/main" id="{DD2CF2F5-C0CA-43BF-8F52-75CF9E5DF638}"/>
              </a:ext>
            </a:extLst>
          </p:cNvPr>
          <p:cNvSpPr txBox="1"/>
          <p:nvPr/>
        </p:nvSpPr>
        <p:spPr>
          <a:xfrm>
            <a:off x="4479483" y="2414305"/>
            <a:ext cx="587020"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U(1)</a:t>
            </a:r>
            <a:r>
              <a:rPr lang="de-DE" sz="1600" baseline="-25000" dirty="0">
                <a:solidFill>
                  <a:srgbClr val="002060"/>
                </a:solidFill>
                <a:latin typeface="Arial Narrow" panose="020B0606020202030204" pitchFamily="34" charset="0"/>
              </a:rPr>
              <a:t>Y</a:t>
            </a:r>
          </a:p>
        </p:txBody>
      </p:sp>
      <p:sp>
        <p:nvSpPr>
          <p:cNvPr id="65" name="Textfeld 64">
            <a:extLst>
              <a:ext uri="{FF2B5EF4-FFF2-40B4-BE49-F238E27FC236}">
                <a16:creationId xmlns:a16="http://schemas.microsoft.com/office/drawing/2014/main" id="{88E854A0-BC10-4175-A5F0-619AB8CC739F}"/>
              </a:ext>
            </a:extLst>
          </p:cNvPr>
          <p:cNvSpPr txBox="1"/>
          <p:nvPr/>
        </p:nvSpPr>
        <p:spPr>
          <a:xfrm>
            <a:off x="4473196" y="3151652"/>
            <a:ext cx="654346"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SU(2)</a:t>
            </a:r>
            <a:r>
              <a:rPr lang="de-DE" sz="1600" baseline="-25000" dirty="0">
                <a:solidFill>
                  <a:srgbClr val="002060"/>
                </a:solidFill>
                <a:latin typeface="Arial Narrow" panose="020B0606020202030204" pitchFamily="34" charset="0"/>
              </a:rPr>
              <a:t>I</a:t>
            </a:r>
          </a:p>
        </p:txBody>
      </p:sp>
      <p:sp>
        <p:nvSpPr>
          <p:cNvPr id="66" name="Textfeld 65">
            <a:extLst>
              <a:ext uri="{FF2B5EF4-FFF2-40B4-BE49-F238E27FC236}">
                <a16:creationId xmlns:a16="http://schemas.microsoft.com/office/drawing/2014/main" id="{5E155D2A-2DBC-472A-8A9C-08660054448F}"/>
              </a:ext>
            </a:extLst>
          </p:cNvPr>
          <p:cNvSpPr txBox="1"/>
          <p:nvPr/>
        </p:nvSpPr>
        <p:spPr>
          <a:xfrm>
            <a:off x="4448349" y="3757930"/>
            <a:ext cx="704039"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SU(3)</a:t>
            </a:r>
            <a:r>
              <a:rPr lang="de-DE" sz="1600" baseline="-25000" dirty="0">
                <a:solidFill>
                  <a:srgbClr val="002060"/>
                </a:solidFill>
                <a:latin typeface="Arial Narrow" panose="020B0606020202030204" pitchFamily="34" charset="0"/>
              </a:rPr>
              <a:t>C</a:t>
            </a:r>
          </a:p>
        </p:txBody>
      </p:sp>
      <p:cxnSp>
        <p:nvCxnSpPr>
          <p:cNvPr id="67" name="Gerader Verbinder 66">
            <a:extLst>
              <a:ext uri="{FF2B5EF4-FFF2-40B4-BE49-F238E27FC236}">
                <a16:creationId xmlns:a16="http://schemas.microsoft.com/office/drawing/2014/main" id="{F241CB2F-3923-4530-B3E9-7DF73A1DEE6A}"/>
              </a:ext>
            </a:extLst>
          </p:cNvPr>
          <p:cNvCxnSpPr>
            <a:cxnSpLocks/>
          </p:cNvCxnSpPr>
          <p:nvPr/>
        </p:nvCxnSpPr>
        <p:spPr>
          <a:xfrm>
            <a:off x="2435502" y="4283315"/>
            <a:ext cx="720080" cy="0"/>
          </a:xfrm>
          <a:prstGeom prst="line">
            <a:avLst/>
          </a:prstGeom>
          <a:ln w="38100">
            <a:solidFill>
              <a:srgbClr val="CDC301"/>
            </a:solidFill>
            <a:prstDash val="dash"/>
          </a:ln>
        </p:spPr>
        <p:style>
          <a:lnRef idx="1">
            <a:schemeClr val="accent1"/>
          </a:lnRef>
          <a:fillRef idx="0">
            <a:schemeClr val="accent1"/>
          </a:fillRef>
          <a:effectRef idx="0">
            <a:schemeClr val="accent1"/>
          </a:effectRef>
          <a:fontRef idx="minor">
            <a:schemeClr val="tx1"/>
          </a:fontRef>
        </p:style>
      </p:cxnSp>
      <p:cxnSp>
        <p:nvCxnSpPr>
          <p:cNvPr id="76" name="Gerader Verbinder 75">
            <a:extLst>
              <a:ext uri="{FF2B5EF4-FFF2-40B4-BE49-F238E27FC236}">
                <a16:creationId xmlns:a16="http://schemas.microsoft.com/office/drawing/2014/main" id="{7FFF832A-A6BD-4EBD-8223-F9EBC73AA92A}"/>
              </a:ext>
            </a:extLst>
          </p:cNvPr>
          <p:cNvCxnSpPr/>
          <p:nvPr/>
        </p:nvCxnSpPr>
        <p:spPr>
          <a:xfrm>
            <a:off x="4199006" y="3468244"/>
            <a:ext cx="318442"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82" name="Freihandform: Form 81">
            <a:extLst>
              <a:ext uri="{FF2B5EF4-FFF2-40B4-BE49-F238E27FC236}">
                <a16:creationId xmlns:a16="http://schemas.microsoft.com/office/drawing/2014/main" id="{523C227C-C59E-4747-8CF8-9C230590C2A6}"/>
              </a:ext>
            </a:extLst>
          </p:cNvPr>
          <p:cNvSpPr/>
          <p:nvPr/>
        </p:nvSpPr>
        <p:spPr>
          <a:xfrm>
            <a:off x="2255954" y="1928504"/>
            <a:ext cx="4776538" cy="3356811"/>
          </a:xfrm>
          <a:custGeom>
            <a:avLst/>
            <a:gdLst>
              <a:gd name="connsiteX0" fmla="*/ 0 w 4764506"/>
              <a:gd name="connsiteY0" fmla="*/ 1130969 h 3031958"/>
              <a:gd name="connsiteX1" fmla="*/ 0 w 4764506"/>
              <a:gd name="connsiteY1" fmla="*/ 3031958 h 3031958"/>
              <a:gd name="connsiteX2" fmla="*/ 4764506 w 4764506"/>
              <a:gd name="connsiteY2" fmla="*/ 1335505 h 3031958"/>
              <a:gd name="connsiteX3" fmla="*/ 3681664 w 4764506"/>
              <a:gd name="connsiteY3" fmla="*/ 0 h 3031958"/>
              <a:gd name="connsiteX4" fmla="*/ 0 w 4764506"/>
              <a:gd name="connsiteY4" fmla="*/ 1130969 h 3031958"/>
              <a:gd name="connsiteX0" fmla="*/ 0 w 4764506"/>
              <a:gd name="connsiteY0" fmla="*/ 1455822 h 3356811"/>
              <a:gd name="connsiteX1" fmla="*/ 0 w 4764506"/>
              <a:gd name="connsiteY1" fmla="*/ 3356811 h 3356811"/>
              <a:gd name="connsiteX2" fmla="*/ 4764506 w 4764506"/>
              <a:gd name="connsiteY2" fmla="*/ 1660358 h 3356811"/>
              <a:gd name="connsiteX3" fmla="*/ 3621506 w 4764506"/>
              <a:gd name="connsiteY3" fmla="*/ 0 h 3356811"/>
              <a:gd name="connsiteX4" fmla="*/ 0 w 4764506"/>
              <a:gd name="connsiteY4" fmla="*/ 1455822 h 3356811"/>
              <a:gd name="connsiteX0" fmla="*/ 0 w 4776538"/>
              <a:gd name="connsiteY0" fmla="*/ 1383632 h 3356811"/>
              <a:gd name="connsiteX1" fmla="*/ 12032 w 4776538"/>
              <a:gd name="connsiteY1" fmla="*/ 3356811 h 3356811"/>
              <a:gd name="connsiteX2" fmla="*/ 4776538 w 4776538"/>
              <a:gd name="connsiteY2" fmla="*/ 1660358 h 3356811"/>
              <a:gd name="connsiteX3" fmla="*/ 3633538 w 4776538"/>
              <a:gd name="connsiteY3" fmla="*/ 0 h 3356811"/>
              <a:gd name="connsiteX4" fmla="*/ 0 w 4776538"/>
              <a:gd name="connsiteY4" fmla="*/ 1383632 h 33568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76538" h="3356811">
                <a:moveTo>
                  <a:pt x="0" y="1383632"/>
                </a:moveTo>
                <a:cubicBezTo>
                  <a:pt x="4011" y="2041358"/>
                  <a:pt x="8021" y="2699085"/>
                  <a:pt x="12032" y="3356811"/>
                </a:cubicBezTo>
                <a:lnTo>
                  <a:pt x="4776538" y="1660358"/>
                </a:lnTo>
                <a:lnTo>
                  <a:pt x="3633538" y="0"/>
                </a:lnTo>
                <a:lnTo>
                  <a:pt x="0" y="1383632"/>
                </a:lnTo>
                <a:close/>
              </a:path>
            </a:pathLst>
          </a:custGeom>
          <a:gradFill>
            <a:gsLst>
              <a:gs pos="0">
                <a:srgbClr val="CDC301">
                  <a:alpha val="0"/>
                </a:srgbClr>
              </a:gs>
              <a:gs pos="100000">
                <a:srgbClr val="003477"/>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4638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3"/>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65"/>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66"/>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61"/>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45"/>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childTnLst>
                                </p:cTn>
                              </p:par>
                              <p:par>
                                <p:cTn id="59" presetID="1" presetClass="exit" presetSubtype="0" fill="hold" grpId="1" nodeType="withEffect">
                                  <p:stCondLst>
                                    <p:cond delay="0"/>
                                  </p:stCondLst>
                                  <p:childTnLst>
                                    <p:set>
                                      <p:cBhvr>
                                        <p:cTn id="60" dur="1" fill="hold">
                                          <p:stCondLst>
                                            <p:cond delay="0"/>
                                          </p:stCondLst>
                                        </p:cTn>
                                        <p:tgtEl>
                                          <p:spTgt spid="32"/>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51"/>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33"/>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76"/>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grpId="0" nodeType="clickEffect">
                                  <p:stCondLst>
                                    <p:cond delay="0"/>
                                  </p:stCondLst>
                                  <p:childTnLst>
                                    <p:set>
                                      <p:cBhvr>
                                        <p:cTn id="78" dur="1" fill="hold">
                                          <p:stCondLst>
                                            <p:cond delay="0"/>
                                          </p:stCondLst>
                                        </p:cTn>
                                        <p:tgtEl>
                                          <p:spTgt spid="50"/>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46"/>
                                        </p:tgtEl>
                                        <p:attrNameLst>
                                          <p:attrName>style.visibility</p:attrName>
                                        </p:attrNameLst>
                                      </p:cBhvr>
                                      <p:to>
                                        <p:strVal val="visible"/>
                                      </p:to>
                                    </p:set>
                                  </p:childTnLst>
                                </p:cTn>
                              </p:par>
                              <p:par>
                                <p:cTn id="83" presetID="1" presetClass="exit" presetSubtype="0" fill="hold" grpId="1" nodeType="withEffect">
                                  <p:stCondLst>
                                    <p:cond delay="0"/>
                                  </p:stCondLst>
                                  <p:childTnLst>
                                    <p:set>
                                      <p:cBhvr>
                                        <p:cTn id="84" dur="1" fill="hold">
                                          <p:stCondLst>
                                            <p:cond delay="0"/>
                                          </p:stCondLst>
                                        </p:cTn>
                                        <p:tgtEl>
                                          <p:spTgt spid="51"/>
                                        </p:tgtEl>
                                        <p:attrNameLst>
                                          <p:attrName>style.visibility</p:attrName>
                                        </p:attrNameLst>
                                      </p:cBhvr>
                                      <p:to>
                                        <p:strVal val="hidden"/>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8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82"/>
                                        </p:tgtEl>
                                        <p:attrNameLst>
                                          <p:attrName>style.visibility</p:attrName>
                                        </p:attrNameLst>
                                      </p:cBhvr>
                                      <p:to>
                                        <p:strVal val="visible"/>
                                      </p:to>
                                    </p:set>
                                  </p:childTnLst>
                                </p:cTn>
                              </p:par>
                              <p:par>
                                <p:cTn id="91" presetID="1" presetClass="entr" presetSubtype="0" fill="hold" nodeType="withEffect">
                                  <p:stCondLst>
                                    <p:cond delay="0"/>
                                  </p:stCondLst>
                                  <p:childTnLst>
                                    <p:set>
                                      <p:cBhvr>
                                        <p:cTn id="92" dur="1" fill="hold">
                                          <p:stCondLst>
                                            <p:cond delay="0"/>
                                          </p:stCondLst>
                                        </p:cTn>
                                        <p:tgtEl>
                                          <p:spTgt spid="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27" grpId="0" animBg="1"/>
      <p:bldP spid="3" grpId="0" animBg="1"/>
      <p:bldP spid="15" grpId="0"/>
      <p:bldP spid="17" grpId="0"/>
      <p:bldP spid="23" grpId="0" animBg="1"/>
      <p:bldP spid="31" grpId="0"/>
      <p:bldP spid="32" grpId="0"/>
      <p:bldP spid="32" grpId="1"/>
      <p:bldP spid="33" grpId="0" animBg="1"/>
      <p:bldP spid="37" grpId="0" animBg="1"/>
      <p:bldP spid="39" grpId="0"/>
      <p:bldP spid="46" grpId="0" animBg="1"/>
      <p:bldP spid="47" grpId="0"/>
      <p:bldP spid="50" grpId="0"/>
      <p:bldP spid="51" grpId="0" animBg="1"/>
      <p:bldP spid="51" grpId="1" animBg="1"/>
      <p:bldP spid="61" grpId="0"/>
      <p:bldP spid="65" grpId="0"/>
      <p:bldP spid="66" grpId="0"/>
      <p:bldP spid="82" grpId="0" animBg="1"/>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12" name="Foliennummernplatzhalter 11">
            <a:extLst>
              <a:ext uri="{FF2B5EF4-FFF2-40B4-BE49-F238E27FC236}">
                <a16:creationId xmlns:a16="http://schemas.microsoft.com/office/drawing/2014/main" id="{9729C745-523D-4052-8C34-B72743FF1843}"/>
              </a:ext>
            </a:extLst>
          </p:cNvPr>
          <p:cNvSpPr>
            <a:spLocks noGrp="1"/>
          </p:cNvSpPr>
          <p:nvPr>
            <p:ph type="sldNum" sz="quarter" idx="12"/>
          </p:nvPr>
        </p:nvSpPr>
        <p:spPr/>
        <p:txBody>
          <a:bodyPr/>
          <a:lstStyle/>
          <a:p>
            <a:fld id="{13EBA283-81CD-428D-9703-4AE41BDC50AA}" type="slidenum">
              <a:rPr lang="de-DE" smtClean="0"/>
              <a:pPr/>
              <a:t>80</a:t>
            </a:fld>
            <a:endParaRPr lang="de-DE" dirty="0"/>
          </a:p>
        </p:txBody>
      </p:sp>
      <p:sp>
        <p:nvSpPr>
          <p:cNvPr id="8" name="Datumsplatzhalter 7">
            <a:extLst>
              <a:ext uri="{FF2B5EF4-FFF2-40B4-BE49-F238E27FC236}">
                <a16:creationId xmlns:a16="http://schemas.microsoft.com/office/drawing/2014/main" id="{4EFE3077-EE42-4EC6-B32C-CB2A2525E9F9}"/>
              </a:ext>
            </a:extLst>
          </p:cNvPr>
          <p:cNvSpPr>
            <a:spLocks noGrp="1"/>
          </p:cNvSpPr>
          <p:nvPr>
            <p:ph type="dt" sz="half" idx="10"/>
          </p:nvPr>
        </p:nvSpPr>
        <p:spPr/>
        <p:txBody>
          <a:bodyPr/>
          <a:lstStyle/>
          <a:p>
            <a:pPr algn="l"/>
            <a:r>
              <a:rPr lang="de-DE"/>
              <a:t>14.05.2018</a:t>
            </a:r>
            <a:endParaRPr lang="de-DE" dirty="0"/>
          </a:p>
        </p:txBody>
      </p:sp>
      <p:sp>
        <p:nvSpPr>
          <p:cNvPr id="11" name="Fußzeilenplatzhalter 10">
            <a:extLst>
              <a:ext uri="{FF2B5EF4-FFF2-40B4-BE49-F238E27FC236}">
                <a16:creationId xmlns:a16="http://schemas.microsoft.com/office/drawing/2014/main" id="{DD7AF2FC-F819-447A-B04E-E5332C8C60D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3" name="Inhaltsplatzhalter 2"/>
          <p:cNvSpPr>
            <a:spLocks noGrp="1"/>
          </p:cNvSpPr>
          <p:nvPr>
            <p:ph sz="quarter" idx="13"/>
          </p:nvPr>
        </p:nvSpPr>
        <p:spPr/>
        <p:txBody>
          <a:bodyPr>
            <a:normAutofit fontScale="925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endParaRPr lang="de-DE" sz="2400" dirty="0">
              <a:solidFill>
                <a:srgbClr val="C00000"/>
              </a:solidFill>
            </a:endParaRPr>
          </a:p>
          <a:p>
            <a:pPr>
              <a:lnSpc>
                <a:spcPct val="110000"/>
              </a:lnSpc>
              <a:buNone/>
            </a:pPr>
            <a:r>
              <a:rPr lang="de-DE" sz="2400" dirty="0">
                <a:solidFill>
                  <a:srgbClr val="C00000"/>
                </a:solidFill>
              </a:rPr>
              <a:t>	</a:t>
            </a:r>
          </a:p>
          <a:p>
            <a:pPr>
              <a:lnSpc>
                <a:spcPct val="110000"/>
              </a:lnSpc>
              <a:buNone/>
            </a:pPr>
            <a:endParaRPr lang="en-US" dirty="0">
              <a:solidFill>
                <a:srgbClr val="C00000"/>
              </a:solidFill>
            </a:endParaRPr>
          </a:p>
          <a:p>
            <a:pPr>
              <a:lnSpc>
                <a:spcPct val="110000"/>
              </a:lnSpc>
              <a:buNone/>
            </a:pPr>
            <a:endParaRPr lang="en-US" dirty="0">
              <a:solidFill>
                <a:srgbClr val="C00000"/>
              </a:solidFill>
            </a:endParaRPr>
          </a:p>
          <a:p>
            <a:pPr>
              <a:lnSpc>
                <a:spcPct val="110000"/>
              </a:lnSpc>
              <a:buNone/>
            </a:pPr>
            <a:endParaRPr lang="de-DE" sz="2400"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566829"/>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778198"/>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4897994"/>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276872"/>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276872"/>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80</a:t>
            </a:fld>
            <a:endParaRPr lang="de-DE" dirty="0"/>
          </a:p>
        </p:txBody>
      </p:sp>
    </p:spTree>
    <p:extLst>
      <p:ext uri="{BB962C8B-B14F-4D97-AF65-F5344CB8AC3E}">
        <p14:creationId xmlns:p14="http://schemas.microsoft.com/office/powerpoint/2010/main" val="63868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Zusammenfassung: Feynman-Diagramme</a:t>
            </a:r>
          </a:p>
        </p:txBody>
      </p:sp>
      <p:sp>
        <p:nvSpPr>
          <p:cNvPr id="8" name="Foliennummernplatzhalter 7">
            <a:extLst>
              <a:ext uri="{FF2B5EF4-FFF2-40B4-BE49-F238E27FC236}">
                <a16:creationId xmlns:a16="http://schemas.microsoft.com/office/drawing/2014/main" id="{9596363D-5F88-46CB-A42B-25248C858359}"/>
              </a:ext>
            </a:extLst>
          </p:cNvPr>
          <p:cNvSpPr>
            <a:spLocks noGrp="1"/>
          </p:cNvSpPr>
          <p:nvPr>
            <p:ph type="sldNum" sz="quarter" idx="12"/>
          </p:nvPr>
        </p:nvSpPr>
        <p:spPr/>
        <p:txBody>
          <a:bodyPr/>
          <a:lstStyle/>
          <a:p>
            <a:fld id="{13EBA283-81CD-428D-9703-4AE41BDC50AA}" type="slidenum">
              <a:rPr lang="de-DE" smtClean="0"/>
              <a:pPr/>
              <a:t>81</a:t>
            </a:fld>
            <a:endParaRPr lang="de-DE" dirty="0"/>
          </a:p>
        </p:txBody>
      </p:sp>
      <p:sp>
        <p:nvSpPr>
          <p:cNvPr id="3" name="Datumsplatzhalter 2">
            <a:extLst>
              <a:ext uri="{FF2B5EF4-FFF2-40B4-BE49-F238E27FC236}">
                <a16:creationId xmlns:a16="http://schemas.microsoft.com/office/drawing/2014/main" id="{36E8006E-33BA-4559-8DB3-64928DE4FF5D}"/>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C1281B92-619F-49C9-A384-1150BB79E164}"/>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noProof="0" dirty="0"/>
              <a:t>Wechselwirkungen werden in der Teilchenphysik durch den Austausch von Botenteilchen beschrieben</a:t>
            </a:r>
          </a:p>
          <a:p>
            <a:r>
              <a:rPr lang="de-DE" sz="2000" noProof="0" dirty="0"/>
              <a:t>Wechselwirkungen werden mittels Feynman-Diagrammen dargestellt</a:t>
            </a:r>
          </a:p>
          <a:p>
            <a:pPr lvl="1"/>
            <a:r>
              <a:rPr lang="de-DE" sz="1800" noProof="0" dirty="0"/>
              <a:t>Diese können auch zur quantitativen Berechnung dienen </a:t>
            </a:r>
          </a:p>
          <a:p>
            <a:r>
              <a:rPr lang="de-DE" sz="2000" noProof="0" dirty="0"/>
              <a:t>Ein Feynman-Diagramm ist ein x-t-Diagramm </a:t>
            </a:r>
            <a:br>
              <a:rPr lang="de-DE" sz="2000" noProof="0" dirty="0"/>
            </a:br>
            <a:r>
              <a:rPr lang="de-DE" sz="2000" noProof="0" dirty="0"/>
              <a:t>(Zeitachse nach rechts) </a:t>
            </a:r>
          </a:p>
          <a:p>
            <a:pPr lvl="1"/>
            <a:r>
              <a:rPr lang="de-DE" sz="1600" noProof="0" dirty="0"/>
              <a:t>Eine Vorstufe der Feynman-Diagramme ist das x-y-Diagramm</a:t>
            </a:r>
          </a:p>
          <a:p>
            <a:r>
              <a:rPr lang="de-DE" sz="2000" noProof="0" dirty="0"/>
              <a:t>Wechselwirkungen werden durch Vertices symbolisiert, an denen Teilchen emittiert, absorbiert, erzeugt oder vernichtet werden</a:t>
            </a:r>
          </a:p>
          <a:p>
            <a:endParaRPr lang="de-DE" noProof="0" dirty="0"/>
          </a:p>
        </p:txBody>
      </p:sp>
    </p:spTree>
    <p:extLst>
      <p:ext uri="{BB962C8B-B14F-4D97-AF65-F5344CB8AC3E}">
        <p14:creationId xmlns:p14="http://schemas.microsoft.com/office/powerpoint/2010/main" val="3980400987"/>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dirty="0"/>
              <a:t>Übung</a:t>
            </a:r>
            <a:r>
              <a:rPr lang="de-DE" noProof="0" dirty="0"/>
              <a:t>: Feynman-Diagramme</a:t>
            </a:r>
          </a:p>
        </p:txBody>
      </p:sp>
      <p:sp>
        <p:nvSpPr>
          <p:cNvPr id="8" name="Foliennummernplatzhalter 7">
            <a:extLst>
              <a:ext uri="{FF2B5EF4-FFF2-40B4-BE49-F238E27FC236}">
                <a16:creationId xmlns:a16="http://schemas.microsoft.com/office/drawing/2014/main" id="{BB4DAF72-2037-46D8-8A07-AC243DF78572}"/>
              </a:ext>
            </a:extLst>
          </p:cNvPr>
          <p:cNvSpPr>
            <a:spLocks noGrp="1"/>
          </p:cNvSpPr>
          <p:nvPr>
            <p:ph type="sldNum" sz="quarter" idx="12"/>
          </p:nvPr>
        </p:nvSpPr>
        <p:spPr/>
        <p:txBody>
          <a:bodyPr/>
          <a:lstStyle/>
          <a:p>
            <a:fld id="{13EBA283-81CD-428D-9703-4AE41BDC50AA}" type="slidenum">
              <a:rPr lang="de-DE" smtClean="0"/>
              <a:pPr/>
              <a:t>82</a:t>
            </a:fld>
            <a:endParaRPr lang="de-DE" dirty="0"/>
          </a:p>
        </p:txBody>
      </p:sp>
      <p:sp>
        <p:nvSpPr>
          <p:cNvPr id="3" name="Datumsplatzhalter 2">
            <a:extLst>
              <a:ext uri="{FF2B5EF4-FFF2-40B4-BE49-F238E27FC236}">
                <a16:creationId xmlns:a16="http://schemas.microsoft.com/office/drawing/2014/main" id="{16B9F611-6633-4CE7-BFF6-194AE5EC8749}"/>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8F927B65-E82F-455D-9F35-3A9999CC423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dirty="0"/>
              <a:t>Arbeitsblatt mit Aufgaben zu Feynman-Diagrammen</a:t>
            </a:r>
          </a:p>
          <a:p>
            <a:r>
              <a:rPr lang="de-DE" dirty="0"/>
              <a:t>Weiter mögliche Übungen in „Ladungen, Wechselwirkungen und Teilchen“</a:t>
            </a:r>
          </a:p>
          <a:p>
            <a:pPr marL="0" indent="0">
              <a:buNone/>
            </a:pPr>
            <a:r>
              <a:rPr lang="de-DE" dirty="0"/>
              <a:t>	</a:t>
            </a:r>
            <a:r>
              <a:rPr lang="de-DE" dirty="0">
                <a:sym typeface="Wingdings" panose="05000000000000000000" pitchFamily="2" charset="2"/>
              </a:rPr>
              <a:t> Aufgaben 9-12 (ab Seite 103)</a:t>
            </a:r>
            <a:endParaRPr lang="de-DE" dirty="0"/>
          </a:p>
        </p:txBody>
      </p:sp>
    </p:spTree>
    <p:extLst>
      <p:ext uri="{BB962C8B-B14F-4D97-AF65-F5344CB8AC3E}">
        <p14:creationId xmlns:p14="http://schemas.microsoft.com/office/powerpoint/2010/main" val="600495141"/>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9A6D5540-4D25-481A-AF9D-76FC1680E68D}"/>
              </a:ext>
            </a:extLst>
          </p:cNvPr>
          <p:cNvSpPr>
            <a:spLocks noGrp="1"/>
          </p:cNvSpPr>
          <p:nvPr>
            <p:ph type="sldNum" sz="quarter" idx="12"/>
          </p:nvPr>
        </p:nvSpPr>
        <p:spPr/>
        <p:txBody>
          <a:bodyPr/>
          <a:lstStyle/>
          <a:p>
            <a:fld id="{13EBA283-81CD-428D-9703-4AE41BDC50AA}" type="slidenum">
              <a:rPr lang="de-DE" smtClean="0"/>
              <a:pPr/>
              <a:t>83</a:t>
            </a:fld>
            <a:endParaRPr lang="de-DE" dirty="0"/>
          </a:p>
        </p:txBody>
      </p:sp>
      <p:sp>
        <p:nvSpPr>
          <p:cNvPr id="26" name="Datumsplatzhalter 25">
            <a:extLst>
              <a:ext uri="{FF2B5EF4-FFF2-40B4-BE49-F238E27FC236}">
                <a16:creationId xmlns:a16="http://schemas.microsoft.com/office/drawing/2014/main" id="{5F5054CB-8BF8-4D33-A1F8-611B226135A3}"/>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67C716BC-3674-4567-B703-6ABD46BF40DA}"/>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5556" y="4441808"/>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028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 der Elementarteilchen</a:t>
            </a:r>
          </a:p>
        </p:txBody>
      </p:sp>
      <p:sp>
        <p:nvSpPr>
          <p:cNvPr id="10" name="Foliennummernplatzhalter 9">
            <a:extLst>
              <a:ext uri="{FF2B5EF4-FFF2-40B4-BE49-F238E27FC236}">
                <a16:creationId xmlns:a16="http://schemas.microsoft.com/office/drawing/2014/main" id="{D306DCF0-C373-459F-B4D3-70358E4DF254}"/>
              </a:ext>
            </a:extLst>
          </p:cNvPr>
          <p:cNvSpPr>
            <a:spLocks noGrp="1"/>
          </p:cNvSpPr>
          <p:nvPr>
            <p:ph type="sldNum" sz="quarter" idx="12"/>
          </p:nvPr>
        </p:nvSpPr>
        <p:spPr/>
        <p:txBody>
          <a:bodyPr/>
          <a:lstStyle/>
          <a:p>
            <a:fld id="{13EBA283-81CD-428D-9703-4AE41BDC50AA}" type="slidenum">
              <a:rPr lang="de-DE" smtClean="0"/>
              <a:pPr/>
              <a:t>84</a:t>
            </a:fld>
            <a:endParaRPr lang="de-DE" dirty="0"/>
          </a:p>
        </p:txBody>
      </p:sp>
      <p:sp>
        <p:nvSpPr>
          <p:cNvPr id="8" name="Datumsplatzhalter 7">
            <a:extLst>
              <a:ext uri="{FF2B5EF4-FFF2-40B4-BE49-F238E27FC236}">
                <a16:creationId xmlns:a16="http://schemas.microsoft.com/office/drawing/2014/main" id="{BC21E3A8-8829-45B3-8480-182B1B138B5E}"/>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44709740-E8DF-4322-8EDD-500F6CD2379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sz="1600" b="1" noProof="0" dirty="0"/>
                  <a:t>Materieteilchen</a:t>
                </a:r>
                <a:r>
                  <a:rPr lang="de-DE" sz="1600" noProof="0" dirty="0"/>
                  <a:t> der uns umgebenden Materie: </a:t>
                </a:r>
                <a14:m>
                  <m:oMath xmlns:m="http://schemas.openxmlformats.org/officeDocument/2006/math">
                    <m:r>
                      <m:rPr>
                        <m:sty m:val="p"/>
                      </m:rPr>
                      <a:rPr lang="de-DE" sz="1600" i="0" noProof="0">
                        <a:latin typeface="Cambria Math" panose="02040503050406030204" pitchFamily="18" charset="0"/>
                      </a:rPr>
                      <m:t>u</m:t>
                    </m:r>
                    <m:r>
                      <a:rPr lang="de-DE" sz="1600" i="0" noProof="0">
                        <a:latin typeface="Cambria Math" panose="02040503050406030204" pitchFamily="18" charset="0"/>
                      </a:rPr>
                      <m:t>, </m:t>
                    </m:r>
                    <m:r>
                      <m:rPr>
                        <m:sty m:val="p"/>
                      </m:rPr>
                      <a:rPr lang="de-DE" sz="1600" i="0" noProof="0">
                        <a:latin typeface="Cambria Math" panose="02040503050406030204" pitchFamily="18" charset="0"/>
                      </a:rPr>
                      <m:t>d</m:t>
                    </m:r>
                    <m:r>
                      <a:rPr lang="de-DE" sz="1600" i="0" noProof="0">
                        <a:latin typeface="Cambria Math" panose="02040503050406030204" pitchFamily="18" charset="0"/>
                      </a:rPr>
                      <m:t>, </m:t>
                    </m:r>
                    <m:sSup>
                      <m:sSupPr>
                        <m:ctrlPr>
                          <a:rPr lang="de-DE" sz="1600" i="1" noProof="0">
                            <a:latin typeface="Cambria Math" panose="02040503050406030204" pitchFamily="18" charset="0"/>
                          </a:rPr>
                        </m:ctrlPr>
                      </m:sSupPr>
                      <m:e>
                        <m:r>
                          <m:rPr>
                            <m:sty m:val="p"/>
                          </m:rPr>
                          <a:rPr lang="de-DE" sz="1600" i="0" noProof="0">
                            <a:latin typeface="Cambria Math" panose="02040503050406030204" pitchFamily="18" charset="0"/>
                          </a:rPr>
                          <m:t>e</m:t>
                        </m:r>
                      </m:e>
                      <m:sup>
                        <m:r>
                          <a:rPr lang="de-DE" sz="1600" i="0" noProof="0">
                            <a:latin typeface="Cambria Math" panose="02040503050406030204" pitchFamily="18" charset="0"/>
                          </a:rPr>
                          <m:t>−</m:t>
                        </m:r>
                      </m:sup>
                    </m:sSup>
                    <m:r>
                      <a:rPr lang="de-DE" sz="1600" i="0" noProof="0">
                        <a:latin typeface="Cambria Math" panose="02040503050406030204" pitchFamily="18" charset="0"/>
                      </a:rPr>
                      <m:t>, </m:t>
                    </m:r>
                    <m:sSub>
                      <m:sSubPr>
                        <m:ctrlPr>
                          <a:rPr lang="de-DE" sz="1600" i="1" noProof="0">
                            <a:latin typeface="Cambria Math" panose="02040503050406030204" pitchFamily="18" charset="0"/>
                          </a:rPr>
                        </m:ctrlPr>
                      </m:sSubPr>
                      <m:e>
                        <m:r>
                          <m:rPr>
                            <m:sty m:val="p"/>
                          </m:rPr>
                          <a:rPr lang="de-DE" sz="1600" i="0" noProof="0">
                            <a:latin typeface="Cambria Math" panose="02040503050406030204" pitchFamily="18" charset="0"/>
                          </a:rPr>
                          <m:t>ν</m:t>
                        </m:r>
                      </m:e>
                      <m:sub>
                        <m:r>
                          <m:rPr>
                            <m:sty m:val="p"/>
                          </m:rPr>
                          <a:rPr lang="de-DE" sz="1600" i="0" noProof="0">
                            <a:latin typeface="Cambria Math" panose="02040503050406030204" pitchFamily="18" charset="0"/>
                          </a:rPr>
                          <m:t>e</m:t>
                        </m:r>
                      </m:sub>
                    </m:sSub>
                  </m:oMath>
                </a14:m>
                <a:r>
                  <a:rPr lang="de-DE" sz="1600" noProof="0" dirty="0"/>
                  <a:t> </a:t>
                </a:r>
              </a:p>
              <a:p>
                <a:r>
                  <a:rPr lang="de-DE" sz="1600" noProof="0" dirty="0"/>
                  <a:t>1936: Entdeckung des Myons </a:t>
                </a:r>
                <a14:m>
                  <m:oMath xmlns:m="http://schemas.openxmlformats.org/officeDocument/2006/math">
                    <m:r>
                      <a:rPr lang="de-DE" sz="1600" i="0" noProof="0">
                        <a:latin typeface="Cambria Math" panose="02040503050406030204" pitchFamily="18" charset="0"/>
                      </a:rPr>
                      <m:t>µ</m:t>
                    </m:r>
                  </m:oMath>
                </a14:m>
                <a:r>
                  <a:rPr lang="de-DE" sz="1600" baseline="30000" noProof="0" dirty="0"/>
                  <a:t>-</a:t>
                </a:r>
                <a:r>
                  <a:rPr lang="de-DE" sz="1600" noProof="0" dirty="0"/>
                  <a:t> (Rabi: „</a:t>
                </a:r>
                <a:r>
                  <a:rPr lang="de-DE" sz="1600" noProof="0" dirty="0" err="1"/>
                  <a:t>who</a:t>
                </a:r>
                <a:r>
                  <a:rPr lang="de-DE" sz="1600" noProof="0" dirty="0"/>
                  <a:t> </a:t>
                </a:r>
                <a:r>
                  <a:rPr lang="de-DE" sz="1600" noProof="0" dirty="0" err="1"/>
                  <a:t>ordered</a:t>
                </a:r>
                <a:r>
                  <a:rPr lang="de-DE" sz="1600" noProof="0" dirty="0"/>
                  <a:t> </a:t>
                </a:r>
                <a:r>
                  <a:rPr lang="de-DE" sz="1600" noProof="0" dirty="0" err="1"/>
                  <a:t>that</a:t>
                </a:r>
                <a:r>
                  <a:rPr lang="de-DE" sz="1600" noProof="0" dirty="0"/>
                  <a:t>?“)</a:t>
                </a:r>
              </a:p>
              <a:p>
                <a:pPr lvl="1"/>
                <a:r>
                  <a:rPr lang="de-DE" sz="1400" noProof="0" dirty="0"/>
                  <a:t>Gleiche Ladungszahlen wie das Elektron, aber ~200 Mal schwerer </a:t>
                </a:r>
              </a:p>
              <a:p>
                <a:pPr lvl="2">
                  <a:buFont typeface="Wingdings" panose="05000000000000000000" pitchFamily="2" charset="2"/>
                  <a:buChar char="à"/>
                </a:pPr>
                <a:r>
                  <a:rPr lang="de-DE" sz="1200" noProof="0" dirty="0">
                    <a:sym typeface="Wingdings" panose="05000000000000000000" pitchFamily="2" charset="2"/>
                  </a:rPr>
                  <a:t> Schwere „Kopie“ des Elektrons</a:t>
                </a:r>
              </a:p>
              <a:p>
                <a:r>
                  <a:rPr lang="de-DE" sz="1600" noProof="0" dirty="0">
                    <a:sym typeface="Wingdings" panose="05000000000000000000" pitchFamily="2" charset="2"/>
                  </a:rPr>
                  <a:t>1961: Nachweis des Myon-Neutrinos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a:rPr lang="de-DE" sz="1600" b="0" i="1" noProof="0" smtClean="0">
                            <a:latin typeface="Cambria Math" panose="02040503050406030204" pitchFamily="18" charset="0"/>
                          </a:rPr>
                          <m:t>µ</m:t>
                        </m:r>
                      </m:sub>
                    </m:sSub>
                  </m:oMath>
                </a14:m>
                <a:r>
                  <a:rPr lang="de-DE" sz="1600" noProof="0" dirty="0"/>
                  <a:t> </a:t>
                </a:r>
              </a:p>
              <a:p>
                <a:r>
                  <a:rPr lang="de-DE" sz="1600" noProof="0" dirty="0"/>
                  <a:t>1961: Postulierung von </a:t>
                </a:r>
                <a:r>
                  <a:rPr lang="de-DE" sz="1600" noProof="0" dirty="0" err="1"/>
                  <a:t>Up</a:t>
                </a:r>
                <a:r>
                  <a:rPr lang="de-DE" sz="1600" noProof="0" dirty="0"/>
                  <a:t>-, Down- und Strange-Quarks </a:t>
                </a:r>
              </a:p>
              <a:p>
                <a:r>
                  <a:rPr lang="de-DE" sz="1600" noProof="0" dirty="0"/>
                  <a:t>1964: Entdeckung des </a:t>
                </a:r>
                <a:r>
                  <a:rPr lang="de-DE" sz="1600" noProof="0" dirty="0">
                    <a:latin typeface="Symbol" panose="05050102010706020507" pitchFamily="18" charset="2"/>
                  </a:rPr>
                  <a:t>W</a:t>
                </a:r>
                <a:r>
                  <a:rPr lang="de-DE" sz="1600" baseline="30000" noProof="0" dirty="0">
                    <a:latin typeface="Symbol" panose="05050102010706020507" pitchFamily="18" charset="2"/>
                  </a:rPr>
                  <a:t>-</a:t>
                </a:r>
                <a:r>
                  <a:rPr lang="de-DE" sz="1600" noProof="0" dirty="0"/>
                  <a:t>(</a:t>
                </a:r>
                <a:r>
                  <a:rPr lang="de-DE" sz="1600" noProof="0" dirty="0" err="1"/>
                  <a:t>sss</a:t>
                </a:r>
                <a:r>
                  <a:rPr lang="de-DE" sz="1600" noProof="0" dirty="0"/>
                  <a:t>)</a:t>
                </a:r>
                <a:endParaRPr lang="de-DE" sz="1600" noProof="0" dirty="0">
                  <a:sym typeface="Wingdings" panose="05000000000000000000" pitchFamily="2" charset="2"/>
                </a:endParaRPr>
              </a:p>
              <a:p>
                <a:r>
                  <a:rPr lang="de-DE" sz="1600" noProof="0" dirty="0">
                    <a:sym typeface="Wingdings" panose="05000000000000000000" pitchFamily="2" charset="2"/>
                  </a:rPr>
                  <a:t>1975: Entdeckung des </a:t>
                </a:r>
                <a:r>
                  <a:rPr lang="de-DE" sz="1600" noProof="0" dirty="0" err="1">
                    <a:sym typeface="Wingdings" panose="05000000000000000000" pitchFamily="2" charset="2"/>
                  </a:rPr>
                  <a:t>Tauons</a:t>
                </a:r>
                <a:r>
                  <a:rPr lang="de-DE" sz="1600" noProof="0" dirty="0">
                    <a:sym typeface="Wingdings" panose="05000000000000000000" pitchFamily="2" charset="2"/>
                  </a:rPr>
                  <a:t>: schwere „Kopie“ des Myons</a:t>
                </a:r>
              </a:p>
              <a:p>
                <a:r>
                  <a:rPr lang="de-DE" sz="1600" noProof="0" dirty="0"/>
                  <a:t>1974-1994: weitere „schwere Kopien“ der </a:t>
                </a:r>
                <a:r>
                  <a:rPr lang="de-DE" sz="1600" noProof="0" dirty="0" err="1"/>
                  <a:t>Up</a:t>
                </a:r>
                <a:r>
                  <a:rPr lang="de-DE" sz="1600" noProof="0" dirty="0"/>
                  <a:t>- und Down-Quarks</a:t>
                </a:r>
              </a:p>
              <a:p>
                <a:pPr lvl="1"/>
                <a:r>
                  <a:rPr lang="de-DE" sz="1400" noProof="0" dirty="0"/>
                  <a:t>1974: </a:t>
                </a:r>
                <a:r>
                  <a:rPr lang="de-DE" sz="1400" noProof="0" dirty="0" err="1"/>
                  <a:t>Charm</a:t>
                </a:r>
                <a:endParaRPr lang="de-DE" sz="1400" noProof="0" dirty="0"/>
              </a:p>
              <a:p>
                <a:pPr lvl="1"/>
                <a:r>
                  <a:rPr lang="de-DE" sz="1400" noProof="0" dirty="0"/>
                  <a:t>1977: </a:t>
                </a:r>
                <a:r>
                  <a:rPr lang="de-DE" sz="1400" noProof="0" dirty="0" err="1"/>
                  <a:t>Bottom</a:t>
                </a:r>
                <a:endParaRPr lang="de-DE" sz="1400" noProof="0" dirty="0"/>
              </a:p>
              <a:p>
                <a:pPr lvl="1"/>
                <a:r>
                  <a:rPr lang="de-DE" sz="1400" noProof="0" dirty="0"/>
                  <a:t>1994: Top</a:t>
                </a:r>
              </a:p>
              <a:p>
                <a:r>
                  <a:rPr lang="de-DE" sz="1600" noProof="0" dirty="0">
                    <a:sym typeface="Wingdings" panose="05000000000000000000" pitchFamily="2" charset="2"/>
                  </a:rPr>
                  <a:t>2000: Nachweis des </a:t>
                </a:r>
                <a:r>
                  <a:rPr lang="de-DE" sz="1600" noProof="0" dirty="0" err="1">
                    <a:sym typeface="Wingdings" panose="05000000000000000000" pitchFamily="2" charset="2"/>
                  </a:rPr>
                  <a:t>Tauon</a:t>
                </a:r>
                <a:r>
                  <a:rPr lang="de-DE" sz="1600" noProof="0" dirty="0">
                    <a:sym typeface="Wingdings" panose="05000000000000000000" pitchFamily="2" charset="2"/>
                  </a:rPr>
                  <a:t>-Neutrinos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m:rPr>
                            <m:nor/>
                          </m:rPr>
                          <a:rPr lang="de-DE" sz="1600" noProof="0">
                            <a:latin typeface="Symbol" panose="05050102010706020507" pitchFamily="18" charset="2"/>
                          </a:rPr>
                          <m:t>t</m:t>
                        </m:r>
                        <m:r>
                          <m:rPr>
                            <m:nor/>
                          </m:rPr>
                          <a:rPr lang="de-DE" sz="1600" noProof="0"/>
                          <m:t> </m:t>
                        </m:r>
                      </m:sub>
                    </m:sSub>
                  </m:oMath>
                </a14:m>
                <a:r>
                  <a:rPr lang="de-DE" noProof="0" dirty="0"/>
                  <a:t> 	 </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162" t="-1079" b="-5547"/>
                </a:stretch>
              </a:blipFill>
            </p:spPr>
            <p:txBody>
              <a:bodyPr/>
              <a:lstStyle/>
              <a:p>
                <a:r>
                  <a:rPr lang="de-DE">
                    <a:noFill/>
                  </a:rPr>
                  <a:t> </a:t>
                </a:r>
              </a:p>
            </p:txBody>
          </p:sp>
        </mc:Fallback>
      </mc:AlternateContent>
    </p:spTree>
    <p:extLst>
      <p:ext uri="{BB962C8B-B14F-4D97-AF65-F5344CB8AC3E}">
        <p14:creationId xmlns:p14="http://schemas.microsoft.com/office/powerpoint/2010/main" val="2166296011"/>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„Teilchenzoo“ oder Ordnung?</a:t>
            </a:r>
          </a:p>
        </p:txBody>
      </p:sp>
      <p:sp>
        <p:nvSpPr>
          <p:cNvPr id="10" name="Foliennummernplatzhalter 9">
            <a:extLst>
              <a:ext uri="{FF2B5EF4-FFF2-40B4-BE49-F238E27FC236}">
                <a16:creationId xmlns:a16="http://schemas.microsoft.com/office/drawing/2014/main" id="{AFE6D139-882B-46C6-9188-9EE7ADB2939F}"/>
              </a:ext>
            </a:extLst>
          </p:cNvPr>
          <p:cNvSpPr>
            <a:spLocks noGrp="1"/>
          </p:cNvSpPr>
          <p:nvPr>
            <p:ph type="sldNum" sz="quarter" idx="12"/>
          </p:nvPr>
        </p:nvSpPr>
        <p:spPr/>
        <p:txBody>
          <a:bodyPr/>
          <a:lstStyle/>
          <a:p>
            <a:fld id="{13EBA283-81CD-428D-9703-4AE41BDC50AA}" type="slidenum">
              <a:rPr lang="de-DE" smtClean="0"/>
              <a:pPr/>
              <a:t>85</a:t>
            </a:fld>
            <a:endParaRPr lang="de-DE" dirty="0"/>
          </a:p>
        </p:txBody>
      </p:sp>
      <p:sp>
        <p:nvSpPr>
          <p:cNvPr id="7" name="Datumsplatzhalter 6">
            <a:extLst>
              <a:ext uri="{FF2B5EF4-FFF2-40B4-BE49-F238E27FC236}">
                <a16:creationId xmlns:a16="http://schemas.microsoft.com/office/drawing/2014/main" id="{AC856767-998F-474C-BD5B-B79D337050BC}"/>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8E4B8D77-3E28-43E1-A118-3621224E9AE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Entdeckung weiterer Teilchen</a:t>
                </a:r>
              </a:p>
              <a:p>
                <a:r>
                  <a:rPr lang="de-DE" noProof="0" dirty="0"/>
                  <a:t>ausschließlich „schwere Kopien“ der </a:t>
                </a:r>
                <a:r>
                  <a:rPr lang="de-DE" noProof="0" dirty="0" err="1"/>
                  <a:t>Up</a:t>
                </a:r>
                <a:r>
                  <a:rPr lang="de-DE" noProof="0" dirty="0"/>
                  <a:t>- und Down-Quarks sowie des Elektrons und des Elektron-Neutrinos</a:t>
                </a:r>
              </a:p>
              <a:p>
                <a:pPr lvl="1"/>
                <a:r>
                  <a:rPr lang="de-DE" noProof="0" dirty="0"/>
                  <a:t>Von jedem der leichten Materieteilchen (</a:t>
                </a:r>
                <a14:m>
                  <m:oMath xmlns:m="http://schemas.openxmlformats.org/officeDocument/2006/math">
                    <m:r>
                      <m:rPr>
                        <m:sty m:val="p"/>
                      </m:rPr>
                      <a:rPr lang="de-DE" i="0" noProof="0">
                        <a:latin typeface="Cambria Math" panose="02040503050406030204" pitchFamily="18" charset="0"/>
                      </a:rPr>
                      <m:t>u</m:t>
                    </m:r>
                    <m:r>
                      <a:rPr lang="de-DE" i="0" noProof="0">
                        <a:latin typeface="Cambria Math" panose="02040503050406030204" pitchFamily="18" charset="0"/>
                      </a:rPr>
                      <m:t>, </m:t>
                    </m:r>
                    <m:r>
                      <m:rPr>
                        <m:sty m:val="p"/>
                      </m:rPr>
                      <a:rPr lang="de-DE" i="0" noProof="0">
                        <a:latin typeface="Cambria Math" panose="02040503050406030204" pitchFamily="18" charset="0"/>
                      </a:rPr>
                      <m:t>d</m:t>
                    </m:r>
                    <m:r>
                      <a:rPr lang="de-DE" i="0" noProof="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 </m:t>
                    </m:r>
                    <m:sSub>
                      <m:sSubPr>
                        <m:ctrlPr>
                          <a:rPr lang="de-DE" i="1" noProof="0">
                            <a:latin typeface="Cambria Math" panose="02040503050406030204" pitchFamily="18" charset="0"/>
                          </a:rPr>
                        </m:ctrlPr>
                      </m:sSubPr>
                      <m:e>
                        <m:r>
                          <m:rPr>
                            <m:sty m:val="p"/>
                          </m:rPr>
                          <a:rPr lang="de-DE" i="0" noProof="0">
                            <a:latin typeface="Cambria Math" panose="02040503050406030204" pitchFamily="18" charset="0"/>
                          </a:rPr>
                          <m:t>ν</m:t>
                        </m:r>
                      </m:e>
                      <m:sub>
                        <m:r>
                          <m:rPr>
                            <m:sty m:val="p"/>
                          </m:rPr>
                          <a:rPr lang="de-DE" i="0" noProof="0">
                            <a:latin typeface="Cambria Math" panose="02040503050406030204" pitchFamily="18" charset="0"/>
                          </a:rPr>
                          <m:t>e</m:t>
                        </m:r>
                      </m:sub>
                    </m:sSub>
                  </m:oMath>
                </a14:m>
                <a:r>
                  <a:rPr lang="de-DE" noProof="0" dirty="0"/>
                  <a:t>) gibt es je zwei Kopien, die größere Massen besitzen. </a:t>
                </a:r>
              </a:p>
              <a:p>
                <a:pPr marL="0" indent="0">
                  <a:buNone/>
                </a:pPr>
                <a:endParaRPr lang="de-DE" noProof="0" dirty="0"/>
              </a:p>
              <a:p>
                <a:r>
                  <a:rPr lang="de-DE" noProof="0" dirty="0"/>
                  <a:t>Wie lassen sich Teilchen ordnen?</a:t>
                </a:r>
              </a:p>
              <a:p>
                <a:r>
                  <a:rPr lang="de-DE" noProof="0" dirty="0"/>
                  <a:t>Gleiche Ladungen </a:t>
                </a:r>
                <a:r>
                  <a:rPr lang="de-DE" noProof="0" dirty="0">
                    <a:solidFill>
                      <a:srgbClr val="CDC301"/>
                    </a:solidFill>
                  </a:rPr>
                  <a:t>↔</a:t>
                </a:r>
                <a:r>
                  <a:rPr lang="de-DE" noProof="0" dirty="0"/>
                  <a:t> Gleiche Eigenschaften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r="-647"/>
                </a:stretch>
              </a:blipFill>
            </p:spPr>
            <p:txBody>
              <a:bodyPr/>
              <a:lstStyle/>
              <a:p>
                <a:r>
                  <a:rPr lang="de-DE">
                    <a:noFill/>
                  </a:rPr>
                  <a:t> </a:t>
                </a:r>
              </a:p>
            </p:txBody>
          </p:sp>
        </mc:Fallback>
      </mc:AlternateContent>
    </p:spTree>
    <p:extLst>
      <p:ext uri="{BB962C8B-B14F-4D97-AF65-F5344CB8AC3E}">
        <p14:creationId xmlns:p14="http://schemas.microsoft.com/office/powerpoint/2010/main" val="281027149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Anordnung von Teilchen in Generationen</a:t>
            </a:r>
          </a:p>
        </p:txBody>
      </p:sp>
      <p:sp>
        <p:nvSpPr>
          <p:cNvPr id="21" name="Foliennummernplatzhalter 20">
            <a:extLst>
              <a:ext uri="{FF2B5EF4-FFF2-40B4-BE49-F238E27FC236}">
                <a16:creationId xmlns:a16="http://schemas.microsoft.com/office/drawing/2014/main" id="{B865EF98-0DAD-45E6-B31F-C2989E6544F5}"/>
              </a:ext>
            </a:extLst>
          </p:cNvPr>
          <p:cNvSpPr>
            <a:spLocks noGrp="1"/>
          </p:cNvSpPr>
          <p:nvPr>
            <p:ph type="sldNum" sz="quarter" idx="12"/>
          </p:nvPr>
        </p:nvSpPr>
        <p:spPr/>
        <p:txBody>
          <a:bodyPr/>
          <a:lstStyle/>
          <a:p>
            <a:fld id="{13EBA283-81CD-428D-9703-4AE41BDC50AA}" type="slidenum">
              <a:rPr lang="de-DE" smtClean="0"/>
              <a:pPr/>
              <a:t>86</a:t>
            </a:fld>
            <a:endParaRPr lang="de-DE" dirty="0"/>
          </a:p>
        </p:txBody>
      </p:sp>
      <p:sp>
        <p:nvSpPr>
          <p:cNvPr id="19" name="Datumsplatzhalter 18">
            <a:extLst>
              <a:ext uri="{FF2B5EF4-FFF2-40B4-BE49-F238E27FC236}">
                <a16:creationId xmlns:a16="http://schemas.microsoft.com/office/drawing/2014/main" id="{62C86772-C406-4499-B72D-1A3162AEB5B4}"/>
              </a:ext>
            </a:extLst>
          </p:cNvPr>
          <p:cNvSpPr>
            <a:spLocks noGrp="1"/>
          </p:cNvSpPr>
          <p:nvPr>
            <p:ph type="dt" sz="half" idx="10"/>
          </p:nvPr>
        </p:nvSpPr>
        <p:spPr/>
        <p:txBody>
          <a:bodyPr/>
          <a:lstStyle/>
          <a:p>
            <a:pPr algn="l"/>
            <a:r>
              <a:rPr lang="de-DE"/>
              <a:t>14.05.2018</a:t>
            </a:r>
            <a:endParaRPr lang="de-DE" dirty="0"/>
          </a:p>
        </p:txBody>
      </p:sp>
      <p:sp>
        <p:nvSpPr>
          <p:cNvPr id="20" name="Fußzeilenplatzhalter 19">
            <a:extLst>
              <a:ext uri="{FF2B5EF4-FFF2-40B4-BE49-F238E27FC236}">
                <a16:creationId xmlns:a16="http://schemas.microsoft.com/office/drawing/2014/main" id="{D81183E1-9EC5-48BF-9C45-F41D4B4C851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1" name="Grafik 10"/>
          <p:cNvPicPr>
            <a:picLocks noChangeAspect="1"/>
          </p:cNvPicPr>
          <p:nvPr/>
        </p:nvPicPr>
        <p:blipFill>
          <a:blip r:embed="rId2"/>
          <a:stretch>
            <a:fillRect/>
          </a:stretch>
        </p:blipFill>
        <p:spPr>
          <a:xfrm>
            <a:off x="3800288" y="1988355"/>
            <a:ext cx="5213366" cy="3960925"/>
          </a:xfrm>
          <a:prstGeom prst="rect">
            <a:avLst/>
          </a:prstGeom>
        </p:spPr>
      </p:pic>
      <p:sp>
        <p:nvSpPr>
          <p:cNvPr id="12" name="Rechteck 11"/>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3" name="Grafik 12"/>
          <p:cNvPicPr>
            <a:picLocks noChangeAspect="1"/>
          </p:cNvPicPr>
          <p:nvPr/>
        </p:nvPicPr>
        <p:blipFill rotWithShape="1">
          <a:blip r:embed="rId2"/>
          <a:srcRect r="27234"/>
          <a:stretch/>
        </p:blipFill>
        <p:spPr>
          <a:xfrm>
            <a:off x="899592" y="1988355"/>
            <a:ext cx="3793582" cy="3960925"/>
          </a:xfrm>
          <a:prstGeom prst="rect">
            <a:avLst/>
          </a:prstGeom>
        </p:spPr>
      </p:pic>
      <p:pic>
        <p:nvPicPr>
          <p:cNvPr id="14" name="Grafik 13"/>
          <p:cNvPicPr>
            <a:picLocks noChangeAspect="1"/>
          </p:cNvPicPr>
          <p:nvPr/>
        </p:nvPicPr>
        <p:blipFill rotWithShape="1">
          <a:blip r:embed="rId3"/>
          <a:srcRect b="10513"/>
          <a:stretch/>
        </p:blipFill>
        <p:spPr>
          <a:xfrm>
            <a:off x="3469038" y="1836024"/>
            <a:ext cx="2778408" cy="3343993"/>
          </a:xfrm>
          <a:prstGeom prst="rect">
            <a:avLst/>
          </a:prstGeom>
        </p:spPr>
      </p:pic>
      <p:pic>
        <p:nvPicPr>
          <p:cNvPr id="15" name="Grafik 14"/>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6" name="Grafik 15"/>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21486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Analogie zum Periodensystem</a:t>
            </a:r>
          </a:p>
        </p:txBody>
      </p:sp>
      <p:sp>
        <p:nvSpPr>
          <p:cNvPr id="13" name="Foliennummernplatzhalter 12">
            <a:extLst>
              <a:ext uri="{FF2B5EF4-FFF2-40B4-BE49-F238E27FC236}">
                <a16:creationId xmlns:a16="http://schemas.microsoft.com/office/drawing/2014/main" id="{2AFC4BC1-AF9A-4840-885E-00187BBA126A}"/>
              </a:ext>
            </a:extLst>
          </p:cNvPr>
          <p:cNvSpPr>
            <a:spLocks noGrp="1"/>
          </p:cNvSpPr>
          <p:nvPr>
            <p:ph type="sldNum" sz="quarter" idx="12"/>
          </p:nvPr>
        </p:nvSpPr>
        <p:spPr/>
        <p:txBody>
          <a:bodyPr/>
          <a:lstStyle/>
          <a:p>
            <a:fld id="{13EBA283-81CD-428D-9703-4AE41BDC50AA}" type="slidenum">
              <a:rPr lang="de-DE" smtClean="0"/>
              <a:pPr/>
              <a:t>87</a:t>
            </a:fld>
            <a:endParaRPr lang="de-DE" dirty="0"/>
          </a:p>
        </p:txBody>
      </p:sp>
      <p:sp>
        <p:nvSpPr>
          <p:cNvPr id="7" name="Datumsplatzhalter 6">
            <a:extLst>
              <a:ext uri="{FF2B5EF4-FFF2-40B4-BE49-F238E27FC236}">
                <a16:creationId xmlns:a16="http://schemas.microsoft.com/office/drawing/2014/main" id="{2BBFEF8A-A280-4832-9F97-C65AC38E010B}"/>
              </a:ext>
            </a:extLst>
          </p:cNvPr>
          <p:cNvSpPr>
            <a:spLocks noGrp="1"/>
          </p:cNvSpPr>
          <p:nvPr>
            <p:ph type="dt" sz="half" idx="10"/>
          </p:nvPr>
        </p:nvSpPr>
        <p:spPr/>
        <p:txBody>
          <a:bodyPr/>
          <a:lstStyle/>
          <a:p>
            <a:pPr algn="l"/>
            <a:r>
              <a:rPr lang="de-DE"/>
              <a:t>14.05.2018</a:t>
            </a:r>
            <a:endParaRPr lang="de-DE" dirty="0"/>
          </a:p>
        </p:txBody>
      </p:sp>
      <p:sp>
        <p:nvSpPr>
          <p:cNvPr id="12" name="Fußzeilenplatzhalter 11">
            <a:extLst>
              <a:ext uri="{FF2B5EF4-FFF2-40B4-BE49-F238E27FC236}">
                <a16:creationId xmlns:a16="http://schemas.microsoft.com/office/drawing/2014/main" id="{1D984CA9-E31D-4F8F-B6DD-BA447A01861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1" name="Textplatzhalter 10"/>
          <p:cNvSpPr>
            <a:spLocks noGrp="1"/>
          </p:cNvSpPr>
          <p:nvPr>
            <p:ph sz="quarter" idx="13"/>
          </p:nvPr>
        </p:nvSpPr>
        <p:spPr/>
        <p:txBody>
          <a:bodyPr/>
          <a:lstStyle/>
          <a:p>
            <a:r>
              <a:rPr lang="de-DE" noProof="0" dirty="0"/>
              <a:t>Teilchen sind nach Ladungen geordnet </a:t>
            </a:r>
            <a:br>
              <a:rPr lang="de-DE" noProof="0" dirty="0"/>
            </a:br>
            <a:r>
              <a:rPr lang="de-DE" noProof="0" dirty="0"/>
              <a:t>analog den chemischen Elementen </a:t>
            </a:r>
            <a:br>
              <a:rPr lang="de-DE" noProof="0" dirty="0"/>
            </a:br>
            <a:r>
              <a:rPr lang="de-DE" noProof="0" dirty="0"/>
              <a:t>in die Hauptgruppen </a:t>
            </a:r>
          </a:p>
          <a:p>
            <a:r>
              <a:rPr lang="de-DE" noProof="0" dirty="0"/>
              <a:t>Im PSE sind die chemischen Elemente </a:t>
            </a:r>
            <a:br>
              <a:rPr lang="de-DE" noProof="0" dirty="0"/>
            </a:br>
            <a:r>
              <a:rPr lang="de-DE" noProof="0" dirty="0"/>
              <a:t>innerhalb einer Hauptgruppe von oben </a:t>
            </a:r>
            <a:br>
              <a:rPr lang="de-DE" noProof="0" dirty="0"/>
            </a:br>
            <a:r>
              <a:rPr lang="de-DE" noProof="0" dirty="0"/>
              <a:t>nach unten nach ihrer Masse aufsteigen geordnet</a:t>
            </a:r>
          </a:p>
        </p:txBody>
      </p:sp>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000">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4628626"/>
            <a:ext cx="2082642" cy="1579935"/>
          </a:xfrm>
          <a:prstGeom prst="rect">
            <a:avLst/>
          </a:prstGeom>
        </p:spPr>
      </p:pic>
      <p:pic>
        <p:nvPicPr>
          <p:cNvPr id="4" name="Grafik 3"/>
          <p:cNvPicPr>
            <a:picLocks noChangeAspect="1"/>
          </p:cNvPicPr>
          <p:nvPr/>
        </p:nvPicPr>
        <p:blipFill>
          <a:blip r:embed="rId3"/>
          <a:stretch>
            <a:fillRect/>
          </a:stretch>
        </p:blipFill>
        <p:spPr>
          <a:xfrm rot="5400000">
            <a:off x="5750379" y="1211644"/>
            <a:ext cx="4349456" cy="2241719"/>
          </a:xfrm>
          <a:prstGeom prst="rect">
            <a:avLst/>
          </a:prstGeom>
        </p:spPr>
      </p:pic>
    </p:spTree>
    <p:extLst>
      <p:ext uri="{BB962C8B-B14F-4D97-AF65-F5344CB8AC3E}">
        <p14:creationId xmlns:p14="http://schemas.microsoft.com/office/powerpoint/2010/main" val="138996412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30" name="Foliennummernplatzhalter 29">
            <a:extLst>
              <a:ext uri="{FF2B5EF4-FFF2-40B4-BE49-F238E27FC236}">
                <a16:creationId xmlns:a16="http://schemas.microsoft.com/office/drawing/2014/main" id="{DC37F702-6A8E-4DF3-AB64-B6EC98A63F2C}"/>
              </a:ext>
            </a:extLst>
          </p:cNvPr>
          <p:cNvSpPr>
            <a:spLocks noGrp="1"/>
          </p:cNvSpPr>
          <p:nvPr>
            <p:ph type="sldNum" sz="quarter" idx="12"/>
          </p:nvPr>
        </p:nvSpPr>
        <p:spPr/>
        <p:txBody>
          <a:bodyPr/>
          <a:lstStyle/>
          <a:p>
            <a:fld id="{13EBA283-81CD-428D-9703-4AE41BDC50AA}" type="slidenum">
              <a:rPr lang="de-DE" smtClean="0"/>
              <a:pPr/>
              <a:t>88</a:t>
            </a:fld>
            <a:endParaRPr lang="de-DE" dirty="0"/>
          </a:p>
        </p:txBody>
      </p:sp>
      <p:sp>
        <p:nvSpPr>
          <p:cNvPr id="26" name="Datumsplatzhalter 25">
            <a:extLst>
              <a:ext uri="{FF2B5EF4-FFF2-40B4-BE49-F238E27FC236}">
                <a16:creationId xmlns:a16="http://schemas.microsoft.com/office/drawing/2014/main" id="{C5230A7F-73BF-423C-AE64-904FED681EF9}"/>
              </a:ext>
            </a:extLst>
          </p:cNvPr>
          <p:cNvSpPr>
            <a:spLocks noGrp="1"/>
          </p:cNvSpPr>
          <p:nvPr>
            <p:ph type="dt" sz="half" idx="10"/>
          </p:nvPr>
        </p:nvSpPr>
        <p:spPr/>
        <p:txBody>
          <a:bodyPr/>
          <a:lstStyle/>
          <a:p>
            <a:pPr algn="l"/>
            <a:r>
              <a:rPr lang="de-DE"/>
              <a:t>14.05.2018</a:t>
            </a:r>
            <a:endParaRPr lang="de-DE" dirty="0"/>
          </a:p>
        </p:txBody>
      </p:sp>
      <p:sp>
        <p:nvSpPr>
          <p:cNvPr id="29" name="Fußzeilenplatzhalter 28">
            <a:extLst>
              <a:ext uri="{FF2B5EF4-FFF2-40B4-BE49-F238E27FC236}">
                <a16:creationId xmlns:a16="http://schemas.microsoft.com/office/drawing/2014/main" id="{3799E1E2-AA89-4309-A649-CECD549DBBA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rot="19172122">
            <a:off x="1276624" y="2864759"/>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6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1" name="Foliennummernplatzhalter 10">
            <a:extLst>
              <a:ext uri="{FF2B5EF4-FFF2-40B4-BE49-F238E27FC236}">
                <a16:creationId xmlns:a16="http://schemas.microsoft.com/office/drawing/2014/main" id="{C9BA945C-21A5-4BE9-A755-007BE4814633}"/>
              </a:ext>
            </a:extLst>
          </p:cNvPr>
          <p:cNvSpPr>
            <a:spLocks noGrp="1"/>
          </p:cNvSpPr>
          <p:nvPr>
            <p:ph type="sldNum" sz="quarter" idx="12"/>
          </p:nvPr>
        </p:nvSpPr>
        <p:spPr/>
        <p:txBody>
          <a:bodyPr/>
          <a:lstStyle/>
          <a:p>
            <a:fld id="{13EBA283-81CD-428D-9703-4AE41BDC50AA}" type="slidenum">
              <a:rPr lang="de-DE" smtClean="0"/>
              <a:pPr/>
              <a:t>89</a:t>
            </a:fld>
            <a:endParaRPr lang="de-DE" dirty="0"/>
          </a:p>
        </p:txBody>
      </p:sp>
      <p:sp>
        <p:nvSpPr>
          <p:cNvPr id="8" name="Datumsplatzhalter 7">
            <a:extLst>
              <a:ext uri="{FF2B5EF4-FFF2-40B4-BE49-F238E27FC236}">
                <a16:creationId xmlns:a16="http://schemas.microsoft.com/office/drawing/2014/main" id="{B74303DA-9CC4-4B26-98D7-76E987BF65CA}"/>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AF4D99B8-5F67-4DD8-80DF-234FAF1E95F6}"/>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Nur bestimmte Paare von Teilchen beteiligt</a:t>
                </a:r>
              </a:p>
              <a:p>
                <a:pPr lvl="1"/>
                <a:r>
                  <a:rPr lang="de-DE" noProof="0" dirty="0"/>
                  <a:t>Unterscheiden sich in schwacher Ladungszahl </a:t>
                </a:r>
                <a14:m>
                  <m:oMath xmlns:m="http://schemas.openxmlformats.org/officeDocument/2006/math">
                    <m:r>
                      <a:rPr lang="de-DE" i="1" noProof="0">
                        <a:latin typeface="Cambria Math" panose="02040503050406030204" pitchFamily="18" charset="0"/>
                      </a:rPr>
                      <m:t>𝐼</m:t>
                    </m:r>
                  </m:oMath>
                </a14:m>
                <a:r>
                  <a:rPr lang="de-DE" noProof="0" dirty="0"/>
                  <a:t> und in elektrischer Ladungszahl </a:t>
                </a:r>
                <a14:m>
                  <m:oMath xmlns:m="http://schemas.openxmlformats.org/officeDocument/2006/math">
                    <m:r>
                      <a:rPr lang="de-DE" b="0" i="1" noProof="0" smtClean="0">
                        <a:latin typeface="Cambria Math" panose="02040503050406030204" pitchFamily="18" charset="0"/>
                      </a:rPr>
                      <m:t>𝑍</m:t>
                    </m:r>
                  </m:oMath>
                </a14:m>
                <a:r>
                  <a:rPr lang="de-DE" noProof="0" dirty="0"/>
                  <a:t> immer genau um Betrag 1</a:t>
                </a:r>
              </a:p>
              <a:p>
                <a:pPr lvl="1"/>
                <a:r>
                  <a:rPr lang="de-DE" b="1" noProof="0" dirty="0"/>
                  <a:t>Dupletts</a:t>
                </a:r>
                <a:r>
                  <a:rPr lang="de-DE" noProof="0" dirty="0"/>
                  <a:t> bezüglich der schwachen Ladung</a:t>
                </a:r>
              </a:p>
              <a:p>
                <a14:m>
                  <m:oMath xmlns:m="http://schemas.openxmlformats.org/officeDocument/2006/math">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r>
                                <m:rPr>
                                  <m:sty m:val="p"/>
                                </m:rPr>
                                <a:rPr lang="de-DE" i="0" noProof="0">
                                  <a:latin typeface="Cambria Math" panose="02040503050406030204" pitchFamily="18" charset="0"/>
                                </a:rPr>
                                <m:t>u</m:t>
                              </m:r>
                            </m:e>
                          </m:mr>
                          <m:mr>
                            <m:e>
                              <m:r>
                                <m:rPr>
                                  <m:sty m:val="p"/>
                                </m:rPr>
                                <a:rPr lang="de-DE" i="0" noProof="0">
                                  <a:latin typeface="Cambria Math" panose="02040503050406030204" pitchFamily="18" charset="0"/>
                                </a:rPr>
                                <m:t>d</m:t>
                              </m:r>
                            </m:e>
                          </m:mr>
                        </m:m>
                      </m:e>
                    </m:d>
                    <m:r>
                      <a:rPr lang="de-DE" noProof="0">
                        <a:latin typeface="Cambria Math" panose="02040503050406030204" pitchFamily="18" charset="0"/>
                      </a:rPr>
                      <m:t> </m:t>
                    </m:r>
                    <m:m>
                      <m:mPr>
                        <m:mcs>
                          <m:mc>
                            <m:mcPr>
                              <m:count m:val="1"/>
                              <m:mcJc m:val="center"/>
                            </m:mcPr>
                          </m:mc>
                        </m:mcs>
                        <m:ctrlPr>
                          <a:rPr lang="de-DE" i="1" noProof="0">
                            <a:latin typeface="Cambria Math" panose="02040503050406030204" pitchFamily="18" charset="0"/>
                          </a:rPr>
                        </m:ctrlPr>
                      </m:mPr>
                      <m:mr>
                        <m:e>
                          <m:r>
                            <a:rPr lang="de-DE" i="1" noProof="0">
                              <a:latin typeface="Cambria Math" panose="02040503050406030204" pitchFamily="18" charset="0"/>
                            </a:rPr>
                            <m:t>𝐼</m:t>
                          </m:r>
                          <m:r>
                            <a:rPr lang="de-DE" i="1" noProof="0">
                              <a:latin typeface="Cambria Math" panose="02040503050406030204" pitchFamily="18" charset="0"/>
                            </a:rPr>
                            <m:t>=</m:t>
                          </m:r>
                          <m:r>
                            <a:rPr lang="de-DE" noProof="0">
                              <a:latin typeface="Cambria Math" panose="02040503050406030204" pitchFamily="18" charset="0"/>
                            </a:rPr>
                            <m:t>+</m:t>
                          </m:r>
                          <m:r>
                            <m:rPr>
                              <m:nor/>
                            </m:rPr>
                            <a:rPr lang="de-DE" noProof="0"/>
                            <m:t>1/2</m:t>
                          </m:r>
                          <m:r>
                            <a:rPr lang="de-DE" noProof="0">
                              <a:latin typeface="Cambria Math" panose="02040503050406030204" pitchFamily="18" charset="0"/>
                            </a:rPr>
                            <m:t> </m:t>
                          </m:r>
                        </m:e>
                      </m:mr>
                      <m:mr>
                        <m:e>
                          <m:r>
                            <a:rPr lang="de-DE" i="1" noProof="0">
                              <a:latin typeface="Cambria Math" panose="02040503050406030204" pitchFamily="18" charset="0"/>
                            </a:rPr>
                            <m:t>𝐼</m:t>
                          </m:r>
                          <m:r>
                            <a:rPr lang="de-DE" i="1" noProof="0">
                              <a:latin typeface="Cambria Math" panose="02040503050406030204" pitchFamily="18" charset="0"/>
                            </a:rPr>
                            <m:t>=−</m:t>
                          </m:r>
                          <m:r>
                            <m:rPr>
                              <m:nor/>
                            </m:rPr>
                            <a:rPr lang="de-DE" noProof="0"/>
                            <m:t>1/2</m:t>
                          </m:r>
                        </m:e>
                      </m:mr>
                    </m:m>
                    <m:m>
                      <m:mPr>
                        <m:mcs>
                          <m:mc>
                            <m:mcPr>
                              <m:count m:val="1"/>
                              <m:mcJc m:val="center"/>
                            </m:mcPr>
                          </m:mc>
                        </m:mcs>
                        <m:ctrlPr>
                          <a:rPr lang="de-DE" i="1" noProof="0">
                            <a:latin typeface="Cambria Math" panose="02040503050406030204" pitchFamily="18" charset="0"/>
                          </a:rPr>
                        </m:ctrlPr>
                      </m:mP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m:rPr>
                              <m:nor/>
                            </m:rPr>
                            <a:rPr lang="de-DE" noProof="0"/>
                            <m:t>2/3</m:t>
                          </m:r>
                        </m:e>
                      </m:m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a:rPr lang="de-DE" i="1" noProof="0">
                              <a:latin typeface="Cambria Math" panose="02040503050406030204" pitchFamily="18" charset="0"/>
                            </a:rPr>
                            <m:t>−</m:t>
                          </m:r>
                          <m:r>
                            <m:rPr>
                              <m:nor/>
                            </m:rPr>
                            <a:rPr lang="de-DE" noProof="0"/>
                            <m:t>1/3</m:t>
                          </m:r>
                        </m:e>
                      </m:mr>
                    </m:m>
                  </m:oMath>
                </a14:m>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pic>
        <p:nvPicPr>
          <p:cNvPr id="7" name="Bild 10" descr="C:\Users\Bernadette\Desktop\AG1 AG2\Abbildungen\Beta-Minus-Umwandlung.png"/>
          <p:cNvPicPr/>
          <p:nvPr/>
        </p:nvPicPr>
        <p:blipFill>
          <a:blip r:embed="rId4" cstate="print"/>
          <a:stretch>
            <a:fillRect/>
          </a:stretch>
        </p:blipFill>
        <p:spPr bwMode="auto">
          <a:xfrm>
            <a:off x="4860032" y="3933056"/>
            <a:ext cx="4024630" cy="2325370"/>
          </a:xfrm>
          <a:prstGeom prst="rect">
            <a:avLst/>
          </a:prstGeom>
          <a:noFill/>
          <a:ln w="9525">
            <a:noFill/>
            <a:miter lim="800000"/>
            <a:headEnd/>
            <a:tailEnd/>
          </a:ln>
        </p:spPr>
      </p:pic>
    </p:spTree>
    <p:extLst>
      <p:ext uri="{BB962C8B-B14F-4D97-AF65-F5344CB8AC3E}">
        <p14:creationId xmlns:p14="http://schemas.microsoft.com/office/powerpoint/2010/main" val="12313922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498241"/>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noProof="0" dirty="0"/>
              <a:t>Vereinheitlichungen</a:t>
            </a:r>
          </a:p>
        </p:txBody>
      </p:sp>
      <p:sp>
        <p:nvSpPr>
          <p:cNvPr id="7" name="Foliennummernplatzhalter 6">
            <a:extLst>
              <a:ext uri="{FF2B5EF4-FFF2-40B4-BE49-F238E27FC236}">
                <a16:creationId xmlns:a16="http://schemas.microsoft.com/office/drawing/2014/main" id="{DAC0568E-DFC3-4E8A-A1DE-7780A22CBBCD}"/>
              </a:ext>
            </a:extLst>
          </p:cNvPr>
          <p:cNvSpPr>
            <a:spLocks noGrp="1"/>
          </p:cNvSpPr>
          <p:nvPr>
            <p:ph type="sldNum" sz="quarter" idx="12"/>
          </p:nvPr>
        </p:nvSpPr>
        <p:spPr/>
        <p:txBody>
          <a:bodyPr/>
          <a:lstStyle/>
          <a:p>
            <a:fld id="{13EBA283-81CD-428D-9703-4AE41BDC50AA}" type="slidenum">
              <a:rPr lang="de-DE" smtClean="0"/>
              <a:pPr/>
              <a:t>9</a:t>
            </a:fld>
            <a:endParaRPr lang="de-DE" dirty="0"/>
          </a:p>
        </p:txBody>
      </p:sp>
      <p:sp>
        <p:nvSpPr>
          <p:cNvPr id="5" name="Datumsplatzhalter 4">
            <a:extLst>
              <a:ext uri="{FF2B5EF4-FFF2-40B4-BE49-F238E27FC236}">
                <a16:creationId xmlns:a16="http://schemas.microsoft.com/office/drawing/2014/main" id="{D5CA753D-1936-426B-90F7-DA5453EBD2F9}"/>
              </a:ext>
            </a:extLst>
          </p:cNvPr>
          <p:cNvSpPr>
            <a:spLocks noGrp="1"/>
          </p:cNvSpPr>
          <p:nvPr>
            <p:ph type="dt" sz="half" idx="10"/>
          </p:nvPr>
        </p:nvSpPr>
        <p:spPr/>
        <p:txBody>
          <a:bodyPr/>
          <a:lstStyle/>
          <a:p>
            <a:pPr algn="l"/>
            <a:r>
              <a:rPr lang="de-DE"/>
              <a:t>14.05.2018</a:t>
            </a:r>
            <a:endParaRPr lang="de-DE" dirty="0"/>
          </a:p>
        </p:txBody>
      </p:sp>
      <p:sp>
        <p:nvSpPr>
          <p:cNvPr id="6" name="Fußzeilenplatzhalter 5">
            <a:extLst>
              <a:ext uri="{FF2B5EF4-FFF2-40B4-BE49-F238E27FC236}">
                <a16:creationId xmlns:a16="http://schemas.microsoft.com/office/drawing/2014/main" id="{1F779EC0-14B5-40F1-A82E-5831AF38458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Alle Vorgänge / Phänomene lassen sich auf 4 Wechselwirkungen zurückführen</a:t>
            </a:r>
          </a:p>
        </p:txBody>
      </p:sp>
      <p:sp>
        <p:nvSpPr>
          <p:cNvPr id="10" name="Textfeld 9"/>
          <p:cNvSpPr txBox="1"/>
          <p:nvPr/>
        </p:nvSpPr>
        <p:spPr>
          <a:xfrm>
            <a:off x="914942" y="3342810"/>
            <a:ext cx="2592288" cy="2308324"/>
          </a:xfrm>
          <a:prstGeom prst="rect">
            <a:avLst/>
          </a:prstGeom>
          <a:noFill/>
        </p:spPr>
        <p:txBody>
          <a:bodyPr wrap="square" rtlCol="0">
            <a:spAutoFit/>
          </a:bodyPr>
          <a:lstStyle/>
          <a:p>
            <a:r>
              <a:rPr lang="de-DE" dirty="0">
                <a:solidFill>
                  <a:srgbClr val="013476"/>
                </a:solidFill>
                <a:latin typeface="Arial Narrow" panose="020B0606020202030204" pitchFamily="34" charset="0"/>
              </a:rPr>
              <a:t>Hangabtriebskraft,</a:t>
            </a:r>
          </a:p>
          <a:p>
            <a:r>
              <a:rPr lang="de-DE" dirty="0">
                <a:solidFill>
                  <a:srgbClr val="013476"/>
                </a:solidFill>
                <a:latin typeface="Arial Narrow" panose="020B0606020202030204" pitchFamily="34" charset="0"/>
              </a:rPr>
              <a:t>Wasserkraft,</a:t>
            </a:r>
          </a:p>
          <a:p>
            <a:r>
              <a:rPr lang="de-DE" dirty="0">
                <a:solidFill>
                  <a:srgbClr val="013476"/>
                </a:solidFill>
                <a:latin typeface="Arial Narrow" panose="020B0606020202030204" pitchFamily="34" charset="0"/>
              </a:rPr>
              <a:t>Gasdruck,</a:t>
            </a:r>
          </a:p>
          <a:p>
            <a:r>
              <a:rPr lang="de-DE" dirty="0">
                <a:solidFill>
                  <a:srgbClr val="013476"/>
                </a:solidFill>
                <a:latin typeface="Arial Narrow" panose="020B0606020202030204" pitchFamily="34" charset="0"/>
              </a:rPr>
              <a:t>Radiowellen,</a:t>
            </a:r>
          </a:p>
          <a:p>
            <a:r>
              <a:rPr lang="de-DE" dirty="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p>
          <a:p>
            <a:r>
              <a:rPr lang="de-DE" dirty="0">
                <a:solidFill>
                  <a:srgbClr val="013476"/>
                </a:solidFill>
                <a:latin typeface="Arial Narrow" panose="020B0606020202030204" pitchFamily="34" charset="0"/>
              </a:rPr>
              <a:t>…</a:t>
            </a:r>
          </a:p>
          <a:p>
            <a:endParaRPr lang="de-DE" dirty="0">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extfeld 12"/>
          <p:cNvSpPr txBox="1"/>
          <p:nvPr/>
        </p:nvSpPr>
        <p:spPr>
          <a:xfrm>
            <a:off x="5264724" y="3555013"/>
            <a:ext cx="3627756" cy="954107"/>
          </a:xfrm>
          <a:prstGeom prst="rect">
            <a:avLst/>
          </a:prstGeom>
          <a:noFill/>
        </p:spPr>
        <p:txBody>
          <a:bodyPr wrap="square" rtlCol="0">
            <a:spAutoFit/>
          </a:bodyPr>
          <a:lstStyle/>
          <a:p>
            <a:pPr algn="ctr"/>
            <a:r>
              <a:rPr lang="de-DE" sz="2800" b="1" dirty="0">
                <a:solidFill>
                  <a:srgbClr val="013476"/>
                </a:solidFill>
                <a:latin typeface="Arial Narrow" panose="020B0606020202030204" pitchFamily="34" charset="0"/>
              </a:rPr>
              <a:t>4 Fundamentale</a:t>
            </a:r>
          </a:p>
          <a:p>
            <a:pPr algn="ctr"/>
            <a:r>
              <a:rPr lang="de-DE" sz="2800" b="1" dirty="0">
                <a:solidFill>
                  <a:srgbClr val="013476"/>
                </a:solidFill>
                <a:latin typeface="Arial Narrow" panose="020B0606020202030204" pitchFamily="34" charset="0"/>
              </a:rPr>
              <a:t>Wechselwirkungen</a:t>
            </a:r>
          </a:p>
        </p:txBody>
      </p:sp>
    </p:spTree>
    <p:extLst>
      <p:ext uri="{BB962C8B-B14F-4D97-AF65-F5344CB8AC3E}">
        <p14:creationId xmlns:p14="http://schemas.microsoft.com/office/powerpoint/2010/main" val="371781490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47608" y="663276"/>
            <a:ext cx="8296392" cy="972000"/>
          </a:xfrm>
        </p:spPr>
        <p:txBody>
          <a:bodyPr/>
          <a:lstStyle/>
          <a:p>
            <a:r>
              <a:rPr lang="de-DE" noProof="0" dirty="0"/>
              <a:t>Teilchenumwandlungen als Schlüssel zur Ordnung</a:t>
            </a:r>
          </a:p>
        </p:txBody>
      </p:sp>
      <p:sp>
        <p:nvSpPr>
          <p:cNvPr id="10" name="Foliennummernplatzhalter 9">
            <a:extLst>
              <a:ext uri="{FF2B5EF4-FFF2-40B4-BE49-F238E27FC236}">
                <a16:creationId xmlns:a16="http://schemas.microsoft.com/office/drawing/2014/main" id="{051CD128-F8C9-46A8-BF14-09B90F2C6B41}"/>
              </a:ext>
            </a:extLst>
          </p:cNvPr>
          <p:cNvSpPr>
            <a:spLocks noGrp="1"/>
          </p:cNvSpPr>
          <p:nvPr>
            <p:ph type="sldNum" sz="quarter" idx="12"/>
          </p:nvPr>
        </p:nvSpPr>
        <p:spPr/>
        <p:txBody>
          <a:bodyPr/>
          <a:lstStyle/>
          <a:p>
            <a:fld id="{13EBA283-81CD-428D-9703-4AE41BDC50AA}" type="slidenum">
              <a:rPr lang="de-DE" smtClean="0"/>
              <a:pPr/>
              <a:t>90</a:t>
            </a:fld>
            <a:endParaRPr lang="de-DE" dirty="0"/>
          </a:p>
        </p:txBody>
      </p:sp>
      <p:sp>
        <p:nvSpPr>
          <p:cNvPr id="7" name="Datumsplatzhalter 6">
            <a:extLst>
              <a:ext uri="{FF2B5EF4-FFF2-40B4-BE49-F238E27FC236}">
                <a16:creationId xmlns:a16="http://schemas.microsoft.com/office/drawing/2014/main" id="{70D1AB2A-E2EE-462D-B065-45A03F5783AE}"/>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4A825A56-4358-4272-B66D-DBAA842473D7}"/>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Schwache Wechselwirkung</a:t>
                </a:r>
              </a:p>
              <a:p>
                <a:pPr lvl="1"/>
                <a:r>
                  <a:rPr lang="de-DE" noProof="0" dirty="0"/>
                  <a:t>Drei </a:t>
                </a:r>
                <a:r>
                  <a:rPr lang="de-DE" noProof="0" dirty="0" err="1"/>
                  <a:t>Up</a:t>
                </a:r>
                <a:r>
                  <a:rPr lang="de-DE" noProof="0" dirty="0"/>
                  <a:t>-Quarks mit Farbladungsvektoren       ,       , oder      haben alle schwache Ladungszahl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r>
                  <a:rPr lang="de-DE" noProof="0" dirty="0"/>
                  <a:t>, Down-Quarks hingegen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endParaRPr lang="de-DE" noProof="0" dirty="0"/>
              </a:p>
              <a:p>
                <a:pPr lvl="1"/>
                <a14:m>
                  <m:oMath xmlns:m="http://schemas.openxmlformats.org/officeDocument/2006/math">
                    <m:d>
                      <m:dPr>
                        <m:ctrlPr>
                          <a:rPr lang="de-DE" i="1" noProof="0" smtClean="0">
                            <a:latin typeface="Cambria Math" panose="02040503050406030204" pitchFamily="18" charset="0"/>
                          </a:rPr>
                        </m:ctrlPr>
                      </m:dPr>
                      <m:e>
                        <m:m>
                          <m:mPr>
                            <m:mcs>
                              <m:mc>
                                <m:mcPr>
                                  <m:count m:val="1"/>
                                  <m:mcJc m:val="center"/>
                                </m:mcPr>
                              </m:mc>
                            </m:mcs>
                            <m:ctrlPr>
                              <a:rPr lang="de-DE" i="1" noProof="0" smtClean="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oMath>
                </a14:m>
                <a:endParaRPr lang="de-DE" noProof="0" dirty="0"/>
              </a:p>
              <a:p>
                <a:pPr lvl="1"/>
                <a:endParaRPr lang="de-DE" noProof="0" dirty="0"/>
              </a:p>
              <a:p>
                <a:pPr lvl="1"/>
                <a:endParaRPr lang="de-DE" noProof="0" dirty="0"/>
              </a:p>
              <a:p>
                <a:pPr lvl="1"/>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33" name="Bild 1" descr="C:\Users\Bernadette\Desktop\AG1 AG2\Abbildungen\rot.png"/>
          <p:cNvPicPr/>
          <p:nvPr/>
        </p:nvPicPr>
        <p:blipFill>
          <a:blip r:embed="rId3" cstate="print"/>
          <a:stretch>
            <a:fillRect/>
          </a:stretch>
        </p:blipFill>
        <p:spPr bwMode="auto">
          <a:xfrm>
            <a:off x="5508104" y="2276872"/>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5940152" y="2275602"/>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7020272" y="2203397"/>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058" y="3046537"/>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375784" y="3042522"/>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015075" y="3253459"/>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81058" y="3309984"/>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375784" y="3281452"/>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015075" y="2996952"/>
            <a:ext cx="180000" cy="225270"/>
          </a:xfrm>
          <a:prstGeom prst="rect">
            <a:avLst/>
          </a:prstGeom>
          <a:noFill/>
          <a:ln w="9525">
            <a:noFill/>
            <a:miter lim="800000"/>
            <a:headEnd/>
            <a:tailEnd/>
          </a:ln>
        </p:spPr>
      </p:pic>
    </p:spTree>
    <p:extLst>
      <p:ext uri="{BB962C8B-B14F-4D97-AF65-F5344CB8AC3E}">
        <p14:creationId xmlns:p14="http://schemas.microsoft.com/office/powerpoint/2010/main" val="727162378"/>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Erinnerung: Starke Wechselwirkung </a:t>
            </a:r>
          </a:p>
        </p:txBody>
      </p:sp>
      <p:sp>
        <p:nvSpPr>
          <p:cNvPr id="10" name="Foliennummernplatzhalter 9">
            <a:extLst>
              <a:ext uri="{FF2B5EF4-FFF2-40B4-BE49-F238E27FC236}">
                <a16:creationId xmlns:a16="http://schemas.microsoft.com/office/drawing/2014/main" id="{317A722F-7E9A-4016-8CDB-9646380E81C9}"/>
              </a:ext>
            </a:extLst>
          </p:cNvPr>
          <p:cNvSpPr>
            <a:spLocks noGrp="1"/>
          </p:cNvSpPr>
          <p:nvPr>
            <p:ph type="sldNum" sz="quarter" idx="12"/>
          </p:nvPr>
        </p:nvSpPr>
        <p:spPr/>
        <p:txBody>
          <a:bodyPr/>
          <a:lstStyle/>
          <a:p>
            <a:fld id="{13EBA283-81CD-428D-9703-4AE41BDC50AA}" type="slidenum">
              <a:rPr lang="de-DE" smtClean="0"/>
              <a:pPr/>
              <a:t>91</a:t>
            </a:fld>
            <a:endParaRPr lang="de-DE" dirty="0"/>
          </a:p>
        </p:txBody>
      </p:sp>
      <p:sp>
        <p:nvSpPr>
          <p:cNvPr id="7" name="Datumsplatzhalter 6">
            <a:extLst>
              <a:ext uri="{FF2B5EF4-FFF2-40B4-BE49-F238E27FC236}">
                <a16:creationId xmlns:a16="http://schemas.microsoft.com/office/drawing/2014/main" id="{6CA8EBA7-9CDA-4883-BA0C-615C3CD00653}"/>
              </a:ext>
            </a:extLst>
          </p:cNvPr>
          <p:cNvSpPr>
            <a:spLocks noGrp="1"/>
          </p:cNvSpPr>
          <p:nvPr>
            <p:ph type="dt" sz="half" idx="10"/>
          </p:nvPr>
        </p:nvSpPr>
        <p:spPr/>
        <p:txBody>
          <a:bodyPr/>
          <a:lstStyle/>
          <a:p>
            <a:pPr algn="l"/>
            <a:r>
              <a:rPr lang="de-DE"/>
              <a:t>14.05.2018</a:t>
            </a:r>
            <a:endParaRPr lang="de-DE" dirty="0"/>
          </a:p>
        </p:txBody>
      </p:sp>
      <p:sp>
        <p:nvSpPr>
          <p:cNvPr id="9" name="Fußzeilenplatzhalter 8">
            <a:extLst>
              <a:ext uri="{FF2B5EF4-FFF2-40B4-BE49-F238E27FC236}">
                <a16:creationId xmlns:a16="http://schemas.microsoft.com/office/drawing/2014/main" id="{8C3A1845-3AEF-4918-8E4E-EB8B6589CE00}"/>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pPr algn="just"/>
                <a14:m>
                  <m:oMath xmlns:m="http://schemas.openxmlformats.org/officeDocument/2006/math">
                    <m:sSub>
                      <m:sSubPr>
                        <m:ctrlPr>
                          <a:rPr lang="de-DE" i="1" noProof="0" smtClean="0">
                            <a:latin typeface="Cambria Math" panose="02040503050406030204" pitchFamily="18" charset="0"/>
                          </a:rPr>
                        </m:ctrlPr>
                      </m:sSubPr>
                      <m:e>
                        <m:r>
                          <a:rPr lang="de-DE" noProof="0">
                            <a:latin typeface="Cambria Math"/>
                          </a:rPr>
                          <m:t>𝐹</m:t>
                        </m:r>
                      </m:e>
                      <m:sub>
                        <m:r>
                          <m:rPr>
                            <m:sty m:val="p"/>
                          </m:rPr>
                          <a:rPr lang="de-DE" i="0" noProof="0">
                            <a:latin typeface="Cambria Math"/>
                          </a:rPr>
                          <m:t>s</m:t>
                        </m:r>
                      </m:sub>
                    </m:sSub>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1" noProof="0" smtClean="0">
                        <a:latin typeface="Cambria Math" panose="02040503050406030204" pitchFamily="18" charset="0"/>
                      </a:rPr>
                      <m:t> </m:t>
                    </m:r>
                    <m:sSub>
                      <m:sSubPr>
                        <m:ctrlPr>
                          <a:rPr lang="de-DE" i="1" noProof="0">
                            <a:latin typeface="Cambria Math" panose="02040503050406030204" pitchFamily="18" charset="0"/>
                          </a:rPr>
                        </m:ctrlPr>
                      </m:sSubPr>
                      <m:e>
                        <m:r>
                          <a:rPr lang="de-DE" noProof="0">
                            <a:latin typeface="Cambria Math"/>
                          </a:rPr>
                          <m:t>𝛼</m:t>
                        </m:r>
                      </m:e>
                      <m:sub>
                        <m:r>
                          <m:rPr>
                            <m:sty m:val="p"/>
                          </m:rPr>
                          <a:rPr lang="de-DE" i="0" noProof="0">
                            <a:latin typeface="Cambria Math"/>
                          </a:rPr>
                          <m:t>s</m:t>
                        </m:r>
                      </m:sub>
                    </m:sSub>
                    <m:f>
                      <m:fPr>
                        <m:ctrlPr>
                          <a:rPr lang="de-DE" i="1" noProof="0">
                            <a:latin typeface="Cambria Math" panose="02040503050406030204" pitchFamily="18" charset="0"/>
                          </a:rPr>
                        </m:ctrlPr>
                      </m:fPr>
                      <m:num>
                        <m:box>
                          <m:boxPr>
                            <m:ctrlPr>
                              <a:rPr lang="de-DE" i="1" noProof="0">
                                <a:latin typeface="Cambria Math" panose="02040503050406030204" pitchFamily="18" charset="0"/>
                              </a:rPr>
                            </m:ctrlPr>
                          </m:boxPr>
                          <m:e>
                            <m:argPr>
                              <m:argSz m:val="-1"/>
                            </m:argPr>
                            <m:r>
                              <a:rPr lang="de-DE" noProof="0">
                                <a:latin typeface="Cambria Math"/>
                              </a:rPr>
                              <m:t> </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1</m:t>
                                </m:r>
                              </m:sub>
                            </m:sSub>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2</m:t>
                                </m:r>
                              </m:sub>
                            </m:sSub>
                          </m:e>
                        </m:box>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r>
                      <a:rPr lang="de-DE" i="1" noProof="0">
                        <a:solidFill>
                          <a:srgbClr val="CDC301"/>
                        </a:solidFill>
                        <a:latin typeface="Cambria Math"/>
                        <a:ea typeface="Cambria Math"/>
                      </a:rPr>
                      <m:t>+</m:t>
                    </m:r>
                    <m:r>
                      <m:rPr>
                        <m:sty m:val="p"/>
                      </m:rPr>
                      <a:rPr lang="de-DE" i="0" noProof="0">
                        <a:solidFill>
                          <a:srgbClr val="CDC301"/>
                        </a:solidFill>
                        <a:latin typeface="Cambria Math"/>
                        <a:ea typeface="Cambria Math"/>
                      </a:rPr>
                      <m:t>k</m:t>
                    </m:r>
                  </m:oMath>
                </a14:m>
                <a:endParaRPr lang="de-DE" i="1" noProof="0" dirty="0">
                  <a:solidFill>
                    <a:srgbClr val="CDC301"/>
                  </a:solidFill>
                </a:endParaRPr>
              </a:p>
              <a:p>
                <a:r>
                  <a:rPr lang="de-DE" noProof="0" dirty="0"/>
                  <a:t>Botenteilchen (</a:t>
                </a:r>
                <a:r>
                  <a:rPr lang="de-DE" noProof="0" dirty="0" err="1"/>
                  <a:t>Gluonen</a:t>
                </a:r>
                <a:r>
                  <a:rPr lang="de-DE" noProof="0" dirty="0"/>
                  <a:t>) besitzen selbst Ladung</a:t>
                </a:r>
              </a:p>
              <a:p>
                <a:pPr marL="355600" lvl="1" indent="0">
                  <a:buNone/>
                </a:pPr>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pic>
        <p:nvPicPr>
          <p:cNvPr id="20" name="Grafik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1224" y="3515634"/>
            <a:ext cx="2502019" cy="2502019"/>
          </a:xfrm>
          <a:prstGeom prst="rect">
            <a:avLst/>
          </a:prstGeom>
        </p:spPr>
      </p:pic>
    </p:spTree>
    <p:extLst>
      <p:ext uri="{BB962C8B-B14F-4D97-AF65-F5344CB8AC3E}">
        <p14:creationId xmlns:p14="http://schemas.microsoft.com/office/powerpoint/2010/main" val="382983005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4" name="Foliennummernplatzhalter 13">
            <a:extLst>
              <a:ext uri="{FF2B5EF4-FFF2-40B4-BE49-F238E27FC236}">
                <a16:creationId xmlns:a16="http://schemas.microsoft.com/office/drawing/2014/main" id="{96F099F7-FF00-4052-9EE0-370DB8776AB5}"/>
              </a:ext>
            </a:extLst>
          </p:cNvPr>
          <p:cNvSpPr>
            <a:spLocks noGrp="1"/>
          </p:cNvSpPr>
          <p:nvPr>
            <p:ph type="sldNum" sz="quarter" idx="12"/>
          </p:nvPr>
        </p:nvSpPr>
        <p:spPr/>
        <p:txBody>
          <a:bodyPr/>
          <a:lstStyle/>
          <a:p>
            <a:fld id="{13EBA283-81CD-428D-9703-4AE41BDC50AA}" type="slidenum">
              <a:rPr lang="de-DE" smtClean="0"/>
              <a:pPr/>
              <a:t>92</a:t>
            </a:fld>
            <a:endParaRPr lang="de-DE" dirty="0"/>
          </a:p>
        </p:txBody>
      </p:sp>
      <p:sp>
        <p:nvSpPr>
          <p:cNvPr id="10" name="Datumsplatzhalter 9">
            <a:extLst>
              <a:ext uri="{FF2B5EF4-FFF2-40B4-BE49-F238E27FC236}">
                <a16:creationId xmlns:a16="http://schemas.microsoft.com/office/drawing/2014/main" id="{DC35BF57-7738-4F61-B341-8AEEF4B1987C}"/>
              </a:ext>
            </a:extLst>
          </p:cNvPr>
          <p:cNvSpPr>
            <a:spLocks noGrp="1"/>
          </p:cNvSpPr>
          <p:nvPr>
            <p:ph type="dt" sz="half" idx="10"/>
          </p:nvPr>
        </p:nvSpPr>
        <p:spPr/>
        <p:txBody>
          <a:bodyPr/>
          <a:lstStyle/>
          <a:p>
            <a:pPr algn="l"/>
            <a:r>
              <a:rPr lang="de-DE"/>
              <a:t>14.05.2018</a:t>
            </a:r>
            <a:endParaRPr lang="de-DE" dirty="0"/>
          </a:p>
        </p:txBody>
      </p:sp>
      <p:sp>
        <p:nvSpPr>
          <p:cNvPr id="12" name="Fußzeilenplatzhalter 11">
            <a:extLst>
              <a:ext uri="{FF2B5EF4-FFF2-40B4-BE49-F238E27FC236}">
                <a16:creationId xmlns:a16="http://schemas.microsoft.com/office/drawing/2014/main" id="{B2735A19-6709-4199-83F2-03BA5267C782}"/>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mc:AlternateContent xmlns:mc="http://schemas.openxmlformats.org/markup-compatibility/2006" xmlns:a14="http://schemas.microsoft.com/office/drawing/2010/main">
        <mc:Choice Requires="a14">
          <p:sp>
            <p:nvSpPr>
              <p:cNvPr id="4" name="Textplatzhalter 3"/>
              <p:cNvSpPr>
                <a:spLocks noGrp="1"/>
              </p:cNvSpPr>
              <p:nvPr>
                <p:ph sz="quarter" idx="13"/>
              </p:nvPr>
            </p:nvSpPr>
            <p:spPr/>
            <p:txBody>
              <a:bodyPr/>
              <a:lstStyle/>
              <a:p>
                <a:r>
                  <a:rPr lang="de-DE" noProof="0" dirty="0"/>
                  <a:t>Starke Wechselwirkung</a:t>
                </a:r>
              </a:p>
              <a:p>
                <a:pPr lvl="1"/>
                <a:r>
                  <a:rPr lang="de-DE" noProof="0" dirty="0"/>
                  <a:t>Durch </a:t>
                </a:r>
                <a:r>
                  <a:rPr lang="de-DE" noProof="0" dirty="0" err="1"/>
                  <a:t>Gluonen</a:t>
                </a:r>
                <a:r>
                  <a:rPr lang="de-DE" noProof="0" dirty="0"/>
                  <a:t> nur Änderung der Farbladung eines Teilchens</a:t>
                </a:r>
              </a:p>
              <a:p>
                <a:pPr lvl="1"/>
                <a:r>
                  <a:rPr lang="de-DE" noProof="0" dirty="0"/>
                  <a:t>Drei verschiedene Farbladungsvektoren für Quarks:</a:t>
                </a:r>
                <a:br>
                  <a:rPr lang="de-DE" noProof="0" dirty="0"/>
                </a:br>
                <a:r>
                  <a:rPr lang="de-DE" noProof="0" dirty="0"/>
                  <a:t>Quarks bilden </a:t>
                </a:r>
                <a:r>
                  <a:rPr lang="de-DE" b="1" noProof="0" dirty="0"/>
                  <a:t>Tripletts</a:t>
                </a:r>
                <a:r>
                  <a:rPr lang="de-DE" noProof="0" dirty="0"/>
                  <a:t> bezüglich der starken Ladung</a:t>
                </a:r>
              </a:p>
              <a:p>
                <a14:m>
                  <m:oMath xmlns:m="http://schemas.openxmlformats.org/officeDocument/2006/math">
                    <m:r>
                      <a:rPr lang="de-DE" b="0" i="1" noProof="0" smtClean="0">
                        <a:latin typeface="Cambria Math" panose="02040503050406030204" pitchFamily="18" charset="0"/>
                      </a:rPr>
                      <m:t>(</m:t>
                    </m:r>
                    <m:m>
                      <m:mPr>
                        <m:mcs>
                          <m:mc>
                            <m:mcPr>
                              <m:count m:val="3"/>
                              <m:mcJc m:val="center"/>
                            </m:mcPr>
                          </m:mc>
                        </m:mcs>
                        <m:ctrlPr>
                          <a:rPr lang="de-DE" b="0" i="1" noProof="0" smtClean="0">
                            <a:latin typeface="Cambria Math" panose="02040503050406030204" pitchFamily="18" charset="0"/>
                          </a:rPr>
                        </m:ctrlPr>
                      </m:mPr>
                      <m:mr>
                        <m:e/>
                        <m:e/>
                        <m:e/>
                      </m:mr>
                    </m:m>
                    <m:r>
                      <a:rPr lang="de-DE" b="0" i="1" noProof="0" smtClean="0">
                        <a:latin typeface="Cambria Math" panose="02040503050406030204" pitchFamily="18" charset="0"/>
                      </a:rPr>
                      <m:t>)</m:t>
                    </m:r>
                  </m:oMath>
                </a14:m>
                <a:endParaRPr lang="de-DE" noProof="0" dirty="0"/>
              </a:p>
              <a:p>
                <a:pPr marL="355600" lvl="1" indent="0">
                  <a:buNone/>
                </a:pPr>
                <a:endParaRPr lang="de-DE" noProof="0" dirty="0"/>
              </a:p>
              <a:p>
                <a:pPr marL="355600" lvl="1" indent="0">
                  <a:buNone/>
                </a:pPr>
                <a:endParaRPr lang="de-DE" noProof="0" dirty="0"/>
              </a:p>
              <a:p>
                <a:pPr marL="355600" lvl="1" indent="0">
                  <a:buNone/>
                </a:pPr>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pic>
        <p:nvPicPr>
          <p:cNvPr id="11" name="Bild 17" descr="C:\Users\Bernadette\Desktop\AG1 AG2\Abbildungen\farbindizes\u-g.png"/>
          <p:cNvPicPr>
            <a:picLocks noChangeAspect="1"/>
          </p:cNvPicPr>
          <p:nvPr/>
        </p:nvPicPr>
        <p:blipFill>
          <a:blip r:embed="rId3" cstate="print"/>
          <a:srcRect/>
          <a:stretch>
            <a:fillRect/>
          </a:stretch>
        </p:blipFill>
        <p:spPr bwMode="auto">
          <a:xfrm>
            <a:off x="1933609" y="3264090"/>
            <a:ext cx="381021" cy="292717"/>
          </a:xfrm>
          <a:prstGeom prst="rect">
            <a:avLst/>
          </a:prstGeom>
          <a:noFill/>
          <a:ln w="9525">
            <a:noFill/>
            <a:miter lim="800000"/>
            <a:headEnd/>
            <a:tailEnd/>
          </a:ln>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32255" y="3294469"/>
            <a:ext cx="371429" cy="285714"/>
          </a:xfrm>
          <a:prstGeom prst="rect">
            <a:avLst/>
          </a:prstGeom>
        </p:spPr>
      </p:pic>
      <p:pic>
        <p:nvPicPr>
          <p:cNvPr id="13" name="Bild 16" descr="C:\Users\Bernadette\Desktop\AG1 AG2\Abbildungen\farbindizes\u-b.png"/>
          <p:cNvPicPr>
            <a:picLocks noChangeAspect="1"/>
          </p:cNvPicPr>
          <p:nvPr/>
        </p:nvPicPr>
        <p:blipFill>
          <a:blip r:embed="rId5" cstate="print"/>
          <a:srcRect/>
          <a:stretch>
            <a:fillRect/>
          </a:stretch>
        </p:blipFill>
        <p:spPr bwMode="auto">
          <a:xfrm>
            <a:off x="2496823" y="3212976"/>
            <a:ext cx="274977" cy="367207"/>
          </a:xfrm>
          <a:prstGeom prst="rect">
            <a:avLst/>
          </a:prstGeom>
          <a:noFill/>
          <a:ln w="9525">
            <a:noFill/>
            <a:miter lim="800000"/>
            <a:headEnd/>
            <a:tailEnd/>
          </a:ln>
        </p:spPr>
      </p:pic>
      <p:pic>
        <p:nvPicPr>
          <p:cNvPr id="15" name="Grafik 14">
            <a:extLst>
              <a:ext uri="{FF2B5EF4-FFF2-40B4-BE49-F238E27FC236}">
                <a16:creationId xmlns:a16="http://schemas.microsoft.com/office/drawing/2014/main" id="{22A1458A-87D3-41BD-98E8-5B547BF171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spTree>
    <p:extLst>
      <p:ext uri="{BB962C8B-B14F-4D97-AF65-F5344CB8AC3E}">
        <p14:creationId xmlns:p14="http://schemas.microsoft.com/office/powerpoint/2010/main" val="1914666434"/>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rotWithShape="1">
          <a:blip r:embed="rId2">
            <a:extLst>
              <a:ext uri="{28A0092B-C50C-407E-A947-70E740481C1C}">
                <a14:useLocalDpi xmlns:a14="http://schemas.microsoft.com/office/drawing/2010/main" val="0"/>
              </a:ext>
            </a:extLst>
          </a:blip>
          <a:srcRect l="9364" t="36924" b="26110"/>
          <a:stretch/>
        </p:blipFill>
        <p:spPr>
          <a:xfrm>
            <a:off x="1499664" y="5581934"/>
            <a:ext cx="3576392" cy="798866"/>
          </a:xfrm>
          <a:prstGeom prst="rect">
            <a:avLst/>
          </a:prstGeom>
        </p:spPr>
      </p:pic>
      <p:sp>
        <p:nvSpPr>
          <p:cNvPr id="8" name="Titel 7"/>
          <p:cNvSpPr>
            <a:spLocks noGrp="1"/>
          </p:cNvSpPr>
          <p:nvPr>
            <p:ph type="title"/>
          </p:nvPr>
        </p:nvSpPr>
        <p:spPr/>
        <p:txBody>
          <a:bodyPr/>
          <a:lstStyle/>
          <a:p>
            <a:r>
              <a:rPr lang="de-DE" sz="2800" dirty="0"/>
              <a:t>Umwandlung innerhalb </a:t>
            </a:r>
            <a:r>
              <a:rPr lang="de-DE" sz="2800" dirty="0" err="1"/>
              <a:t>Multipletts</a:t>
            </a:r>
            <a:r>
              <a:rPr lang="de-DE" sz="2800" dirty="0"/>
              <a:t> </a:t>
            </a:r>
          </a:p>
        </p:txBody>
      </p:sp>
      <p:sp>
        <p:nvSpPr>
          <p:cNvPr id="12" name="Foliennummernplatzhalter 11">
            <a:extLst>
              <a:ext uri="{FF2B5EF4-FFF2-40B4-BE49-F238E27FC236}">
                <a16:creationId xmlns:a16="http://schemas.microsoft.com/office/drawing/2014/main" id="{04EE7958-C5E1-4680-8CE7-3E70B98DE4D7}"/>
              </a:ext>
            </a:extLst>
          </p:cNvPr>
          <p:cNvSpPr>
            <a:spLocks noGrp="1"/>
          </p:cNvSpPr>
          <p:nvPr>
            <p:ph type="sldNum" sz="quarter" idx="12"/>
          </p:nvPr>
        </p:nvSpPr>
        <p:spPr/>
        <p:txBody>
          <a:bodyPr/>
          <a:lstStyle/>
          <a:p>
            <a:fld id="{13EBA283-81CD-428D-9703-4AE41BDC50AA}" type="slidenum">
              <a:rPr lang="de-DE" smtClean="0"/>
              <a:pPr/>
              <a:t>93</a:t>
            </a:fld>
            <a:endParaRPr lang="de-DE" dirty="0"/>
          </a:p>
        </p:txBody>
      </p:sp>
      <p:sp>
        <p:nvSpPr>
          <p:cNvPr id="4" name="Datumsplatzhalter 3">
            <a:extLst>
              <a:ext uri="{FF2B5EF4-FFF2-40B4-BE49-F238E27FC236}">
                <a16:creationId xmlns:a16="http://schemas.microsoft.com/office/drawing/2014/main" id="{253B2886-F064-45C3-A5A8-B9F1F430BEC4}"/>
              </a:ext>
            </a:extLst>
          </p:cNvPr>
          <p:cNvSpPr>
            <a:spLocks noGrp="1"/>
          </p:cNvSpPr>
          <p:nvPr>
            <p:ph type="dt" sz="half" idx="10"/>
          </p:nvPr>
        </p:nvSpPr>
        <p:spPr/>
        <p:txBody>
          <a:bodyPr/>
          <a:lstStyle/>
          <a:p>
            <a:pPr algn="l"/>
            <a:r>
              <a:rPr lang="de-DE"/>
              <a:t>14.05.2018</a:t>
            </a:r>
            <a:endParaRPr lang="de-DE" dirty="0"/>
          </a:p>
        </p:txBody>
      </p:sp>
      <p:sp>
        <p:nvSpPr>
          <p:cNvPr id="7" name="Fußzeilenplatzhalter 6">
            <a:extLst>
              <a:ext uri="{FF2B5EF4-FFF2-40B4-BE49-F238E27FC236}">
                <a16:creationId xmlns:a16="http://schemas.microsoft.com/office/drawing/2014/main" id="{2A3AC636-E94E-405B-9505-96B4FA2189E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2" name="Textplatzhalter 1"/>
          <p:cNvSpPr>
            <a:spLocks noGrp="1"/>
          </p:cNvSpPr>
          <p:nvPr>
            <p:ph sz="quarter" idx="13"/>
          </p:nvPr>
        </p:nvSpPr>
        <p:spPr/>
        <p:txBody>
          <a:bodyPr/>
          <a:lstStyle/>
          <a:p>
            <a:r>
              <a:rPr lang="de-DE" sz="2000" dirty="0"/>
              <a:t>Eine Rotation (~Eichsymmetrie) eines Quark-</a:t>
            </a:r>
            <a:r>
              <a:rPr lang="de-DE" sz="2000" dirty="0" err="1"/>
              <a:t>Multipletts</a:t>
            </a:r>
            <a:br>
              <a:rPr lang="de-DE" sz="2000" dirty="0"/>
            </a:br>
            <a:endParaRPr lang="de-DE" sz="2000" dirty="0"/>
          </a:p>
          <a:p>
            <a:endParaRPr lang="de-DE" dirty="0"/>
          </a:p>
          <a:p>
            <a:endParaRPr lang="de-DE" dirty="0"/>
          </a:p>
          <a:p>
            <a:endParaRPr lang="de-DE" dirty="0"/>
          </a:p>
          <a:p>
            <a:pPr>
              <a:buNone/>
            </a:pPr>
            <a:br>
              <a:rPr lang="de-DE" dirty="0"/>
            </a:br>
            <a:br>
              <a:rPr lang="de-DE" dirty="0"/>
            </a:br>
            <a:endParaRPr lang="de-DE" dirty="0"/>
          </a:p>
          <a:p>
            <a:r>
              <a:rPr lang="de-DE" sz="2000" dirty="0"/>
              <a:t>hat denselben Effekt wie Emission oder Absorption eines </a:t>
            </a:r>
            <a:r>
              <a:rPr lang="de-DE" sz="2000" dirty="0" err="1"/>
              <a:t>Gluons</a:t>
            </a:r>
            <a:r>
              <a:rPr lang="de-DE" sz="2000" dirty="0"/>
              <a:t>  </a:t>
            </a:r>
          </a:p>
          <a:p>
            <a:endParaRPr lang="de-DE" dirty="0"/>
          </a:p>
        </p:txBody>
      </p:sp>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0198" y="2276872"/>
            <a:ext cx="2760154" cy="2760154"/>
          </a:xfrm>
          <a:prstGeom prst="rect">
            <a:avLst/>
          </a:prstGeom>
        </p:spPr>
      </p:pic>
      <p:sp>
        <p:nvSpPr>
          <p:cNvPr id="11" name="Pfeil nach rechts 10"/>
          <p:cNvSpPr/>
          <p:nvPr/>
        </p:nvSpPr>
        <p:spPr>
          <a:xfrm>
            <a:off x="3995936" y="3372615"/>
            <a:ext cx="965663" cy="440275"/>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1465" y="2348880"/>
            <a:ext cx="2730684" cy="2730684"/>
          </a:xfrm>
          <a:prstGeom prst="rect">
            <a:avLst/>
          </a:prstGeom>
        </p:spPr>
      </p:pic>
      <p:sp>
        <p:nvSpPr>
          <p:cNvPr id="24" name="Inhaltsplatzhalter 8"/>
          <p:cNvSpPr txBox="1">
            <a:spLocks/>
          </p:cNvSpPr>
          <p:nvPr/>
        </p:nvSpPr>
        <p:spPr>
          <a:xfrm>
            <a:off x="922672" y="2582117"/>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p:txBody>
      </p:sp>
      <p:sp>
        <p:nvSpPr>
          <p:cNvPr id="17" name="Nach unten gekrümmter Pfeil 16"/>
          <p:cNvSpPr/>
          <p:nvPr/>
        </p:nvSpPr>
        <p:spPr>
          <a:xfrm rot="6799309">
            <a:off x="2692214" y="3748898"/>
            <a:ext cx="768541" cy="252593"/>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903082032"/>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11" name="Foliennummernplatzhalter 10">
            <a:extLst>
              <a:ext uri="{FF2B5EF4-FFF2-40B4-BE49-F238E27FC236}">
                <a16:creationId xmlns:a16="http://schemas.microsoft.com/office/drawing/2014/main" id="{02FDBD87-E054-473F-B528-934BAD8277A3}"/>
              </a:ext>
            </a:extLst>
          </p:cNvPr>
          <p:cNvSpPr>
            <a:spLocks noGrp="1"/>
          </p:cNvSpPr>
          <p:nvPr>
            <p:ph type="sldNum" sz="quarter" idx="12"/>
          </p:nvPr>
        </p:nvSpPr>
        <p:spPr/>
        <p:txBody>
          <a:bodyPr/>
          <a:lstStyle/>
          <a:p>
            <a:fld id="{13EBA283-81CD-428D-9703-4AE41BDC50AA}" type="slidenum">
              <a:rPr lang="de-DE" smtClean="0"/>
              <a:pPr/>
              <a:t>94</a:t>
            </a:fld>
            <a:endParaRPr lang="de-DE" dirty="0"/>
          </a:p>
        </p:txBody>
      </p:sp>
      <p:sp>
        <p:nvSpPr>
          <p:cNvPr id="8" name="Datumsplatzhalter 7">
            <a:extLst>
              <a:ext uri="{FF2B5EF4-FFF2-40B4-BE49-F238E27FC236}">
                <a16:creationId xmlns:a16="http://schemas.microsoft.com/office/drawing/2014/main" id="{16A1F725-EB4E-43CF-AD2F-D26E10B3EDC5}"/>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79BE4EDD-E15B-44CA-925E-6D00C6D4190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noProof="0" dirty="0"/>
              <a:t>Elektromagnetische Wechselwirkung</a:t>
            </a:r>
          </a:p>
          <a:p>
            <a:pPr lvl="1"/>
            <a:r>
              <a:rPr lang="de-DE" noProof="0" dirty="0"/>
              <a:t>Photonen besitzen keine Ladungen: durch elektromagnetische Wechselwirkung können die Ladungen eines Teilchens nicht geändert werden</a:t>
            </a:r>
          </a:p>
          <a:p>
            <a:pPr lvl="1"/>
            <a:r>
              <a:rPr lang="de-DE" noProof="0" dirty="0"/>
              <a:t>Alle Teilchen sind </a:t>
            </a:r>
            <a:r>
              <a:rPr lang="de-DE" b="1" noProof="0" dirty="0" err="1"/>
              <a:t>Singuletts</a:t>
            </a:r>
            <a:r>
              <a:rPr lang="de-DE" noProof="0" dirty="0"/>
              <a:t> bezüglich der elektrischen Ladung</a:t>
            </a:r>
          </a:p>
          <a:p>
            <a:pPr lvl="1"/>
            <a:endParaRPr lang="de-DE" noProof="0" dirty="0"/>
          </a:p>
          <a:p>
            <a:pPr marL="355600" lvl="1" indent="0">
              <a:buNone/>
            </a:pPr>
            <a:endParaRPr lang="de-DE" noProof="0" dirty="0"/>
          </a:p>
          <a:p>
            <a:pPr lvl="1"/>
            <a:endParaRPr lang="de-DE" noProof="0" dirty="0"/>
          </a:p>
          <a:p>
            <a:pPr lvl="1"/>
            <a:endParaRPr lang="de-DE" noProof="0" dirty="0"/>
          </a:p>
          <a:p>
            <a:pPr marL="0" indent="0">
              <a:buNone/>
            </a:pPr>
            <a:endParaRPr lang="de-DE" noProof="0"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Tree>
    <p:extLst>
      <p:ext uri="{BB962C8B-B14F-4D97-AF65-F5344CB8AC3E}">
        <p14:creationId xmlns:p14="http://schemas.microsoft.com/office/powerpoint/2010/main" val="302135441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8065874" cy="972000"/>
          </a:xfrm>
        </p:spPr>
        <p:txBody>
          <a:bodyPr/>
          <a:lstStyle/>
          <a:p>
            <a:r>
              <a:rPr lang="de-DE" dirty="0"/>
              <a:t>Übung: Ordnungsschema des Standardmodells</a:t>
            </a:r>
          </a:p>
        </p:txBody>
      </p:sp>
      <p:sp>
        <p:nvSpPr>
          <p:cNvPr id="15" name="Foliennummernplatzhalter 14">
            <a:extLst>
              <a:ext uri="{FF2B5EF4-FFF2-40B4-BE49-F238E27FC236}">
                <a16:creationId xmlns:a16="http://schemas.microsoft.com/office/drawing/2014/main" id="{BEF75C26-872F-4BE3-81C7-673861DD8CF0}"/>
              </a:ext>
            </a:extLst>
          </p:cNvPr>
          <p:cNvSpPr>
            <a:spLocks noGrp="1"/>
          </p:cNvSpPr>
          <p:nvPr>
            <p:ph type="sldNum" sz="quarter" idx="12"/>
          </p:nvPr>
        </p:nvSpPr>
        <p:spPr/>
        <p:txBody>
          <a:bodyPr/>
          <a:lstStyle/>
          <a:p>
            <a:fld id="{13EBA283-81CD-428D-9703-4AE41BDC50AA}" type="slidenum">
              <a:rPr lang="de-DE" smtClean="0"/>
              <a:pPr/>
              <a:t>95</a:t>
            </a:fld>
            <a:endParaRPr lang="de-DE" dirty="0"/>
          </a:p>
        </p:txBody>
      </p:sp>
      <p:sp>
        <p:nvSpPr>
          <p:cNvPr id="13" name="Datumsplatzhalter 12">
            <a:extLst>
              <a:ext uri="{FF2B5EF4-FFF2-40B4-BE49-F238E27FC236}">
                <a16:creationId xmlns:a16="http://schemas.microsoft.com/office/drawing/2014/main" id="{5E0CBF2E-24E4-4EE1-94A4-AA9F16BAA3A6}"/>
              </a:ext>
            </a:extLst>
          </p:cNvPr>
          <p:cNvSpPr>
            <a:spLocks noGrp="1"/>
          </p:cNvSpPr>
          <p:nvPr>
            <p:ph type="dt" sz="half" idx="10"/>
          </p:nvPr>
        </p:nvSpPr>
        <p:spPr/>
        <p:txBody>
          <a:bodyPr/>
          <a:lstStyle/>
          <a:p>
            <a:pPr algn="l"/>
            <a:r>
              <a:rPr lang="de-DE"/>
              <a:t>14.05.2018</a:t>
            </a:r>
            <a:endParaRPr lang="de-DE" dirty="0"/>
          </a:p>
        </p:txBody>
      </p:sp>
      <p:sp>
        <p:nvSpPr>
          <p:cNvPr id="14" name="Fußzeilenplatzhalter 13">
            <a:extLst>
              <a:ext uri="{FF2B5EF4-FFF2-40B4-BE49-F238E27FC236}">
                <a16:creationId xmlns:a16="http://schemas.microsoft.com/office/drawing/2014/main" id="{43A807C7-2A77-4D9E-9FEA-89EBFCAF1269}"/>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0" name="Textplatzhalter 3">
            <a:extLst>
              <a:ext uri="{FF2B5EF4-FFF2-40B4-BE49-F238E27FC236}">
                <a16:creationId xmlns:a16="http://schemas.microsoft.com/office/drawing/2014/main" id="{EF7AE809-5CD3-475D-941E-93F5CA361ACA}"/>
              </a:ext>
            </a:extLst>
          </p:cNvPr>
          <p:cNvSpPr txBox="1">
            <a:spLocks/>
          </p:cNvSpPr>
          <p:nvPr/>
        </p:nvSpPr>
        <p:spPr>
          <a:xfrm>
            <a:off x="847608" y="1772816"/>
            <a:ext cx="7670676" cy="4535487"/>
          </a:xfrm>
          <a:prstGeom prst="rect">
            <a:avLst/>
          </a:prstGeom>
        </p:spPr>
        <p:txBody>
          <a:bodyPr/>
          <a:lst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de-DE" dirty="0" err="1"/>
              <a:t>Multipletts</a:t>
            </a:r>
            <a:r>
              <a:rPr lang="de-DE" dirty="0"/>
              <a:t> der schwachen und der starken Wechselwirkung</a:t>
            </a:r>
          </a:p>
          <a:p>
            <a:pPr marL="0" indent="0">
              <a:buFont typeface="Arial Narrow" panose="020B0606020202030204" pitchFamily="34" charset="0"/>
              <a:buNone/>
            </a:pPr>
            <a:r>
              <a:rPr lang="de-DE" dirty="0"/>
              <a:t>	</a:t>
            </a:r>
            <a:r>
              <a:rPr lang="de-DE" dirty="0">
                <a:sym typeface="Wingdings" panose="05000000000000000000" pitchFamily="2" charset="2"/>
              </a:rPr>
              <a:t> Aufgaben 1-4 </a:t>
            </a:r>
            <a:endParaRPr lang="de-DE" dirty="0"/>
          </a:p>
        </p:txBody>
      </p:sp>
    </p:spTree>
    <p:extLst>
      <p:ext uri="{BB962C8B-B14F-4D97-AF65-F5344CB8AC3E}">
        <p14:creationId xmlns:p14="http://schemas.microsoft.com/office/powerpoint/2010/main" val="637751220"/>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688AA-B3C0-4D9E-923F-63817C28325F}"/>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5DA3BA05-61E1-4624-A061-15D0AE45BF7F}"/>
              </a:ext>
            </a:extLst>
          </p:cNvPr>
          <p:cNvSpPr>
            <a:spLocks noGrp="1"/>
          </p:cNvSpPr>
          <p:nvPr>
            <p:ph type="sldNum" sz="quarter" idx="12"/>
          </p:nvPr>
        </p:nvSpPr>
        <p:spPr/>
        <p:txBody>
          <a:bodyPr/>
          <a:lstStyle/>
          <a:p>
            <a:fld id="{13EBA283-81CD-428D-9703-4AE41BDC50AA}" type="slidenum">
              <a:rPr lang="de-DE" smtClean="0"/>
              <a:pPr/>
              <a:t>96</a:t>
            </a:fld>
            <a:endParaRPr lang="de-DE" dirty="0"/>
          </a:p>
        </p:txBody>
      </p:sp>
      <p:sp>
        <p:nvSpPr>
          <p:cNvPr id="4" name="Datumsplatzhalter 3">
            <a:extLst>
              <a:ext uri="{FF2B5EF4-FFF2-40B4-BE49-F238E27FC236}">
                <a16:creationId xmlns:a16="http://schemas.microsoft.com/office/drawing/2014/main" id="{20F18D4A-E047-46AF-BD1D-2593C7E30B40}"/>
              </a:ext>
            </a:extLst>
          </p:cNvPr>
          <p:cNvSpPr>
            <a:spLocks noGrp="1"/>
          </p:cNvSpPr>
          <p:nvPr>
            <p:ph type="dt" sz="half" idx="10"/>
          </p:nvPr>
        </p:nvSpPr>
        <p:spPr/>
        <p:txBody>
          <a:bodyPr/>
          <a:lstStyle/>
          <a:p>
            <a:pPr algn="l"/>
            <a:r>
              <a:rPr lang="de-DE"/>
              <a:t>14.05.2018</a:t>
            </a:r>
            <a:endParaRPr lang="de-DE" dirty="0"/>
          </a:p>
        </p:txBody>
      </p:sp>
      <p:sp>
        <p:nvSpPr>
          <p:cNvPr id="5" name="Fußzeilenplatzhalter 4">
            <a:extLst>
              <a:ext uri="{FF2B5EF4-FFF2-40B4-BE49-F238E27FC236}">
                <a16:creationId xmlns:a16="http://schemas.microsoft.com/office/drawing/2014/main" id="{B54FBE42-76D4-4ED6-84DF-30D89B0F85E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7" name="Inhaltsplatzhalter 6">
            <a:extLst>
              <a:ext uri="{FF2B5EF4-FFF2-40B4-BE49-F238E27FC236}">
                <a16:creationId xmlns:a16="http://schemas.microsoft.com/office/drawing/2014/main" id="{8A7F7309-FC44-4531-A959-560006C4BD28}"/>
              </a:ext>
            </a:extLst>
          </p:cNvPr>
          <p:cNvPicPr>
            <a:picLocks noGrp="1" noChangeAspect="1"/>
          </p:cNvPicPr>
          <p:nvPr>
            <p:ph sz="quarter" idx="13"/>
          </p:nvPr>
        </p:nvPicPr>
        <p:blipFill>
          <a:blip r:embed="rId2"/>
          <a:stretch>
            <a:fillRect/>
          </a:stretch>
        </p:blipFill>
        <p:spPr>
          <a:xfrm>
            <a:off x="1480992" y="1773238"/>
            <a:ext cx="6404265" cy="4535487"/>
          </a:xfrm>
          <a:prstGeom prst="rect">
            <a:avLst/>
          </a:prstGeom>
        </p:spPr>
      </p:pic>
    </p:spTree>
    <p:extLst>
      <p:ext uri="{BB962C8B-B14F-4D97-AF65-F5344CB8AC3E}">
        <p14:creationId xmlns:p14="http://schemas.microsoft.com/office/powerpoint/2010/main" val="2133835568"/>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E4688AA-B3C0-4D9E-923F-63817C28325F}"/>
              </a:ext>
            </a:extLst>
          </p:cNvPr>
          <p:cNvSpPr>
            <a:spLocks noGrp="1"/>
          </p:cNvSpPr>
          <p:nvPr>
            <p:ph type="title"/>
          </p:nvPr>
        </p:nvSpPr>
        <p:spPr/>
        <p:txBody>
          <a:bodyPr/>
          <a:lstStyle/>
          <a:p>
            <a:r>
              <a:rPr lang="de-DE" dirty="0"/>
              <a:t>Lösungen</a:t>
            </a:r>
          </a:p>
        </p:txBody>
      </p:sp>
      <p:sp>
        <p:nvSpPr>
          <p:cNvPr id="3" name="Foliennummernplatzhalter 2">
            <a:extLst>
              <a:ext uri="{FF2B5EF4-FFF2-40B4-BE49-F238E27FC236}">
                <a16:creationId xmlns:a16="http://schemas.microsoft.com/office/drawing/2014/main" id="{5DA3BA05-61E1-4624-A061-15D0AE45BF7F}"/>
              </a:ext>
            </a:extLst>
          </p:cNvPr>
          <p:cNvSpPr>
            <a:spLocks noGrp="1"/>
          </p:cNvSpPr>
          <p:nvPr>
            <p:ph type="sldNum" sz="quarter" idx="12"/>
          </p:nvPr>
        </p:nvSpPr>
        <p:spPr/>
        <p:txBody>
          <a:bodyPr/>
          <a:lstStyle/>
          <a:p>
            <a:fld id="{13EBA283-81CD-428D-9703-4AE41BDC50AA}" type="slidenum">
              <a:rPr lang="de-DE" smtClean="0"/>
              <a:pPr/>
              <a:t>97</a:t>
            </a:fld>
            <a:endParaRPr lang="de-DE" dirty="0"/>
          </a:p>
        </p:txBody>
      </p:sp>
      <p:sp>
        <p:nvSpPr>
          <p:cNvPr id="4" name="Datumsplatzhalter 3">
            <a:extLst>
              <a:ext uri="{FF2B5EF4-FFF2-40B4-BE49-F238E27FC236}">
                <a16:creationId xmlns:a16="http://schemas.microsoft.com/office/drawing/2014/main" id="{20F18D4A-E047-46AF-BD1D-2593C7E30B40}"/>
              </a:ext>
            </a:extLst>
          </p:cNvPr>
          <p:cNvSpPr>
            <a:spLocks noGrp="1"/>
          </p:cNvSpPr>
          <p:nvPr>
            <p:ph type="dt" sz="half" idx="10"/>
          </p:nvPr>
        </p:nvSpPr>
        <p:spPr/>
        <p:txBody>
          <a:bodyPr/>
          <a:lstStyle/>
          <a:p>
            <a:pPr algn="l"/>
            <a:r>
              <a:rPr lang="de-DE"/>
              <a:t>14.05.2018</a:t>
            </a:r>
            <a:endParaRPr lang="de-DE" dirty="0"/>
          </a:p>
        </p:txBody>
      </p:sp>
      <p:sp>
        <p:nvSpPr>
          <p:cNvPr id="5" name="Fußzeilenplatzhalter 4">
            <a:extLst>
              <a:ext uri="{FF2B5EF4-FFF2-40B4-BE49-F238E27FC236}">
                <a16:creationId xmlns:a16="http://schemas.microsoft.com/office/drawing/2014/main" id="{B54FBE42-76D4-4ED6-84DF-30D89B0F85E5}"/>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pic>
        <p:nvPicPr>
          <p:cNvPr id="10" name="Inhaltsplatzhalter 9">
            <a:extLst>
              <a:ext uri="{FF2B5EF4-FFF2-40B4-BE49-F238E27FC236}">
                <a16:creationId xmlns:a16="http://schemas.microsoft.com/office/drawing/2014/main" id="{8EF9E7BE-8ACB-4373-815E-49701510FF97}"/>
              </a:ext>
            </a:extLst>
          </p:cNvPr>
          <p:cNvPicPr>
            <a:picLocks noGrp="1" noChangeAspect="1"/>
          </p:cNvPicPr>
          <p:nvPr>
            <p:ph sz="quarter" idx="13"/>
          </p:nvPr>
        </p:nvPicPr>
        <p:blipFill>
          <a:blip r:embed="rId2"/>
          <a:stretch>
            <a:fillRect/>
          </a:stretch>
        </p:blipFill>
        <p:spPr>
          <a:xfrm>
            <a:off x="1842202" y="1773238"/>
            <a:ext cx="5681846" cy="4535487"/>
          </a:xfrm>
          <a:prstGeom prst="rect">
            <a:avLst/>
          </a:prstGeom>
        </p:spPr>
      </p:pic>
    </p:spTree>
    <p:extLst>
      <p:ext uri="{BB962C8B-B14F-4D97-AF65-F5344CB8AC3E}">
        <p14:creationId xmlns:p14="http://schemas.microsoft.com/office/powerpoint/2010/main" val="693366463"/>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21" name="Foliennummernplatzhalter 20">
            <a:extLst>
              <a:ext uri="{FF2B5EF4-FFF2-40B4-BE49-F238E27FC236}">
                <a16:creationId xmlns:a16="http://schemas.microsoft.com/office/drawing/2014/main" id="{0B474ADC-3619-4A3B-8160-4C9ADF7D8132}"/>
              </a:ext>
            </a:extLst>
          </p:cNvPr>
          <p:cNvSpPr>
            <a:spLocks noGrp="1"/>
          </p:cNvSpPr>
          <p:nvPr>
            <p:ph type="sldNum" sz="quarter" idx="12"/>
          </p:nvPr>
        </p:nvSpPr>
        <p:spPr/>
        <p:txBody>
          <a:bodyPr/>
          <a:lstStyle/>
          <a:p>
            <a:fld id="{13EBA283-81CD-428D-9703-4AE41BDC50AA}" type="slidenum">
              <a:rPr lang="de-DE" smtClean="0"/>
              <a:pPr/>
              <a:t>98</a:t>
            </a:fld>
            <a:endParaRPr lang="de-DE" dirty="0"/>
          </a:p>
        </p:txBody>
      </p:sp>
      <p:sp>
        <p:nvSpPr>
          <p:cNvPr id="19" name="Datumsplatzhalter 18">
            <a:extLst>
              <a:ext uri="{FF2B5EF4-FFF2-40B4-BE49-F238E27FC236}">
                <a16:creationId xmlns:a16="http://schemas.microsoft.com/office/drawing/2014/main" id="{2165D028-C8B4-422B-AE1D-E41C4E9D4A19}"/>
              </a:ext>
            </a:extLst>
          </p:cNvPr>
          <p:cNvSpPr>
            <a:spLocks noGrp="1"/>
          </p:cNvSpPr>
          <p:nvPr>
            <p:ph type="dt" sz="half" idx="10"/>
          </p:nvPr>
        </p:nvSpPr>
        <p:spPr/>
        <p:txBody>
          <a:bodyPr/>
          <a:lstStyle/>
          <a:p>
            <a:pPr algn="l"/>
            <a:r>
              <a:rPr lang="de-DE"/>
              <a:t>14.05.2018</a:t>
            </a:r>
            <a:endParaRPr lang="de-DE" dirty="0"/>
          </a:p>
        </p:txBody>
      </p:sp>
      <p:sp>
        <p:nvSpPr>
          <p:cNvPr id="20" name="Fußzeilenplatzhalter 19">
            <a:extLst>
              <a:ext uri="{FF2B5EF4-FFF2-40B4-BE49-F238E27FC236}">
                <a16:creationId xmlns:a16="http://schemas.microsoft.com/office/drawing/2014/main" id="{8EC06424-E977-4C16-9F6A-5482E8AFE8C3}"/>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18" name="Inhaltsplatzhalter 17">
            <a:extLst>
              <a:ext uri="{FF2B5EF4-FFF2-40B4-BE49-F238E27FC236}">
                <a16:creationId xmlns:a16="http://schemas.microsoft.com/office/drawing/2014/main" id="{944D77CB-5C5A-4AD7-9BD2-A868982DE99A}"/>
              </a:ext>
            </a:extLst>
          </p:cNvPr>
          <p:cNvSpPr>
            <a:spLocks noGrp="1"/>
          </p:cNvSpPr>
          <p:nvPr>
            <p:ph sz="quarter" idx="13"/>
          </p:nvPr>
        </p:nvSpPr>
        <p:spPr/>
        <p:txBody>
          <a:bodyPr/>
          <a:lstStyle/>
          <a:p>
            <a:endParaRPr lang="de-DE"/>
          </a:p>
        </p:txBody>
      </p:sp>
      <p:pic>
        <p:nvPicPr>
          <p:cNvPr id="8" name="Grafik 7"/>
          <p:cNvPicPr>
            <a:picLocks noChangeAspect="1"/>
          </p:cNvPicPr>
          <p:nvPr/>
        </p:nvPicPr>
        <p:blipFill>
          <a:blip r:embed="rId2"/>
          <a:stretch>
            <a:fillRect/>
          </a:stretch>
        </p:blipFill>
        <p:spPr>
          <a:xfrm>
            <a:off x="3800288" y="1988355"/>
            <a:ext cx="5213366" cy="3960925"/>
          </a:xfrm>
          <a:prstGeom prst="rect">
            <a:avLst/>
          </a:prstGeom>
        </p:spPr>
      </p:pic>
      <p:sp>
        <p:nvSpPr>
          <p:cNvPr id="11" name="Rechteck 10"/>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2" name="Grafik 11"/>
          <p:cNvPicPr>
            <a:picLocks noChangeAspect="1"/>
          </p:cNvPicPr>
          <p:nvPr/>
        </p:nvPicPr>
        <p:blipFill rotWithShape="1">
          <a:blip r:embed="rId2"/>
          <a:srcRect r="27234"/>
          <a:stretch/>
        </p:blipFill>
        <p:spPr>
          <a:xfrm>
            <a:off x="899592" y="1988355"/>
            <a:ext cx="3793582" cy="3960925"/>
          </a:xfrm>
          <a:prstGeom prst="rect">
            <a:avLst/>
          </a:prstGeom>
        </p:spPr>
      </p:pic>
      <p:pic>
        <p:nvPicPr>
          <p:cNvPr id="13" name="Grafik 12"/>
          <p:cNvPicPr>
            <a:picLocks noChangeAspect="1"/>
          </p:cNvPicPr>
          <p:nvPr/>
        </p:nvPicPr>
        <p:blipFill rotWithShape="1">
          <a:blip r:embed="rId3"/>
          <a:srcRect b="10513"/>
          <a:stretch/>
        </p:blipFill>
        <p:spPr>
          <a:xfrm>
            <a:off x="3469038" y="1836024"/>
            <a:ext cx="2778408" cy="3343993"/>
          </a:xfrm>
          <a:prstGeom prst="rect">
            <a:avLst/>
          </a:prstGeom>
        </p:spPr>
      </p:pic>
      <p:pic>
        <p:nvPicPr>
          <p:cNvPr id="14" name="Grafik 13"/>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5" name="Grafik 14"/>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31106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71" y="2564904"/>
            <a:ext cx="7044721" cy="3773380"/>
          </a:xfrm>
          <a:prstGeom prst="rect">
            <a:avLst/>
          </a:prstGeom>
        </p:spPr>
      </p:pic>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11" name="Foliennummernplatzhalter 10">
            <a:extLst>
              <a:ext uri="{FF2B5EF4-FFF2-40B4-BE49-F238E27FC236}">
                <a16:creationId xmlns:a16="http://schemas.microsoft.com/office/drawing/2014/main" id="{310076D5-94E2-46A5-9FC6-754227E006D9}"/>
              </a:ext>
            </a:extLst>
          </p:cNvPr>
          <p:cNvSpPr>
            <a:spLocks noGrp="1"/>
          </p:cNvSpPr>
          <p:nvPr>
            <p:ph type="sldNum" sz="quarter" idx="12"/>
          </p:nvPr>
        </p:nvSpPr>
        <p:spPr/>
        <p:txBody>
          <a:bodyPr/>
          <a:lstStyle/>
          <a:p>
            <a:fld id="{13EBA283-81CD-428D-9703-4AE41BDC50AA}" type="slidenum">
              <a:rPr lang="de-DE" smtClean="0"/>
              <a:pPr/>
              <a:t>99</a:t>
            </a:fld>
            <a:endParaRPr lang="de-DE" dirty="0"/>
          </a:p>
        </p:txBody>
      </p:sp>
      <p:sp>
        <p:nvSpPr>
          <p:cNvPr id="6" name="Datumsplatzhalter 5">
            <a:extLst>
              <a:ext uri="{FF2B5EF4-FFF2-40B4-BE49-F238E27FC236}">
                <a16:creationId xmlns:a16="http://schemas.microsoft.com/office/drawing/2014/main" id="{22B79315-8188-4A95-AA59-D247174E29D5}"/>
              </a:ext>
            </a:extLst>
          </p:cNvPr>
          <p:cNvSpPr>
            <a:spLocks noGrp="1"/>
          </p:cNvSpPr>
          <p:nvPr>
            <p:ph type="dt" sz="half" idx="10"/>
          </p:nvPr>
        </p:nvSpPr>
        <p:spPr/>
        <p:txBody>
          <a:bodyPr/>
          <a:lstStyle/>
          <a:p>
            <a:pPr algn="l"/>
            <a:r>
              <a:rPr lang="de-DE"/>
              <a:t>14.05.2018</a:t>
            </a:r>
            <a:endParaRPr lang="de-DE" dirty="0"/>
          </a:p>
        </p:txBody>
      </p:sp>
      <p:sp>
        <p:nvSpPr>
          <p:cNvPr id="10" name="Fußzeilenplatzhalter 9">
            <a:extLst>
              <a:ext uri="{FF2B5EF4-FFF2-40B4-BE49-F238E27FC236}">
                <a16:creationId xmlns:a16="http://schemas.microsoft.com/office/drawing/2014/main" id="{4125297C-01CA-4726-9084-C25736EB684B}"/>
              </a:ext>
            </a:extLst>
          </p:cNvPr>
          <p:cNvSpPr>
            <a:spLocks noGrp="1"/>
          </p:cNvSpPr>
          <p:nvPr>
            <p:ph type="ftr" sz="quarter" idx="11"/>
          </p:nvPr>
        </p:nvSpPr>
        <p:spPr/>
        <p:txBody>
          <a:bodyPr/>
          <a:lstStyle/>
          <a:p>
            <a:pPr algn="ctr"/>
            <a:r>
              <a:rPr lang="de-DE"/>
              <a:t>Forschung trifft Schule - Lehrerfortbildung Teilchenphysik - Hamburg</a:t>
            </a:r>
            <a:endParaRPr lang="de-DE" dirty="0"/>
          </a:p>
        </p:txBody>
      </p:sp>
      <p:sp>
        <p:nvSpPr>
          <p:cNvPr id="4" name="Textplatzhalter 3"/>
          <p:cNvSpPr>
            <a:spLocks noGrp="1"/>
          </p:cNvSpPr>
          <p:nvPr>
            <p:ph sz="quarter" idx="13"/>
          </p:nvPr>
        </p:nvSpPr>
        <p:spPr/>
        <p:txBody>
          <a:bodyPr/>
          <a:lstStyle/>
          <a:p>
            <a:r>
              <a:rPr lang="de-DE" sz="2000" noProof="0" dirty="0"/>
              <a:t>Zu jedem Teilchen gibt es ein zugehöriges Anti-Teilchen, </a:t>
            </a:r>
            <a:br>
              <a:rPr lang="de-DE" sz="2000" noProof="0" dirty="0"/>
            </a:br>
            <a:r>
              <a:rPr lang="de-DE" sz="2000" noProof="0" dirty="0"/>
              <a:t>mit gleicher Masse jedoch entgegengesetzten Ladungen</a:t>
            </a:r>
          </a:p>
          <a:p>
            <a:r>
              <a:rPr lang="de-DE" sz="2000" noProof="0" dirty="0"/>
              <a:t>Anti-Materieteilchen ebenfalls in drei Generationen</a:t>
            </a:r>
            <a:endParaRPr lang="de-DE" noProof="0" dirty="0"/>
          </a:p>
        </p:txBody>
      </p:sp>
    </p:spTree>
    <p:extLst>
      <p:ext uri="{BB962C8B-B14F-4D97-AF65-F5344CB8AC3E}">
        <p14:creationId xmlns:p14="http://schemas.microsoft.com/office/powerpoint/2010/main" val="212342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NTW</Template>
  <TotalTime>0</TotalTime>
  <Words>5251</Words>
  <Application>Microsoft Office PowerPoint</Application>
  <PresentationFormat>Bildschirmpräsentation (4:3)</PresentationFormat>
  <Paragraphs>1490</Paragraphs>
  <Slides>120</Slides>
  <Notes>56</Notes>
  <HiddenSlides>0</HiddenSlides>
  <MMClips>0</MMClips>
  <ScaleCrop>false</ScaleCrop>
  <HeadingPairs>
    <vt:vector size="8" baseType="variant">
      <vt:variant>
        <vt:lpstr>Verwendete Schriftarten</vt:lpstr>
      </vt:variant>
      <vt:variant>
        <vt:i4>9</vt:i4>
      </vt:variant>
      <vt:variant>
        <vt:lpstr>Design</vt:lpstr>
      </vt:variant>
      <vt:variant>
        <vt:i4>1</vt:i4>
      </vt:variant>
      <vt:variant>
        <vt:lpstr>Eingebettete OLE-Server</vt:lpstr>
      </vt:variant>
      <vt:variant>
        <vt:i4>1</vt:i4>
      </vt:variant>
      <vt:variant>
        <vt:lpstr>Folientitel</vt:lpstr>
      </vt:variant>
      <vt:variant>
        <vt:i4>120</vt:i4>
      </vt:variant>
    </vt:vector>
  </HeadingPairs>
  <TitlesOfParts>
    <vt:vector size="131" baseType="lpstr">
      <vt:lpstr>Arial</vt:lpstr>
      <vt:lpstr>Arial Narrow</vt:lpstr>
      <vt:lpstr>Arial Unicode MS</vt:lpstr>
      <vt:lpstr>Calibri</vt:lpstr>
      <vt:lpstr>Cambria Math</vt:lpstr>
      <vt:lpstr>Symbol</vt:lpstr>
      <vt:lpstr>Times</vt:lpstr>
      <vt:lpstr>Times New Roman</vt:lpstr>
      <vt:lpstr>Wingdings</vt:lpstr>
      <vt:lpstr>NTW</vt:lpstr>
      <vt:lpstr>Formel</vt:lpstr>
      <vt:lpstr>Das Standardmodell  der Teilchenphysik  im Schulunterricht</vt:lpstr>
      <vt:lpstr>PowerPoint-Präsentation</vt:lpstr>
      <vt:lpstr>Band 1: Ladungen, Wechselwirkungen und Teilchen</vt:lpstr>
      <vt:lpstr>Elementarteilchenphysik im neuen Rahmenlehrplan in NRW</vt:lpstr>
      <vt:lpstr>PowerPoint-Präsentation</vt:lpstr>
      <vt:lpstr>Was ist Physik?</vt:lpstr>
      <vt:lpstr>Vereinheitlichungen in der Physikgeschichte</vt:lpstr>
      <vt:lpstr>Bedeutung der Teilchenphysik für das „große Bild“</vt:lpstr>
      <vt:lpstr>Vereinheitlichungen</vt:lpstr>
      <vt:lpstr>Das Standardmodell der Teilchenphysik</vt:lpstr>
      <vt:lpstr>Einschub: Größenordnungen</vt:lpstr>
      <vt:lpstr>Die drei Basiskonzepte des Standardmodells</vt:lpstr>
      <vt:lpstr>Fußball - Analogie</vt:lpstr>
      <vt:lpstr>Das Standardmodell der Teilchenphysik</vt:lpstr>
      <vt:lpstr>Die drei Basiskonzepte des Standardmodells</vt:lpstr>
      <vt:lpstr>Basiskonzept: Wechselwirkung</vt:lpstr>
      <vt:lpstr>Vereinheitlichungen</vt:lpstr>
      <vt:lpstr>Ausgangspunkt: Zwei Bekannte Wechselwirkungen</vt:lpstr>
      <vt:lpstr>Einschub: Elektronenvolt</vt:lpstr>
      <vt:lpstr>Die Starke Wechselwirkung</vt:lpstr>
      <vt:lpstr>Bindung von Nukleonen</vt:lpstr>
      <vt:lpstr>Einschub: Experimenteller Nachweis von Quarks</vt:lpstr>
      <vt:lpstr>Die Schwache Wechselwirkung</vt:lpstr>
      <vt:lpstr>Die 4 fundamentalen Wechselwirkungen</vt:lpstr>
      <vt:lpstr>Vergleich der potenziellen Energien</vt:lpstr>
      <vt:lpstr>Vergleich der potenziellen Energien bei sehr kleinen Abständen       (Achsen jeweils mit Faktor 25 gedehnt bzw gestaucht)</vt:lpstr>
      <vt:lpstr>Die drei Basiskonzepte des Standardmodells</vt:lpstr>
      <vt:lpstr>Basiskonzept der Ladung</vt:lpstr>
      <vt:lpstr>Erweiterung auf andere Wechselwirkungen</vt:lpstr>
      <vt:lpstr>Erweiterung: Konzept der Ladung</vt:lpstr>
      <vt:lpstr>Erweiterung auf andere Wechselwirkungen</vt:lpstr>
      <vt:lpstr>Erweiterung: Konzept der Ladung</vt:lpstr>
      <vt:lpstr>Und Gravitation?</vt:lpstr>
      <vt:lpstr>Ladung der Gravitation?</vt:lpstr>
      <vt:lpstr>Potenzielle Energien bei sehr kleinen Abständen</vt:lpstr>
      <vt:lpstr>Konzept der Ladung</vt:lpstr>
      <vt:lpstr>Die drei Basiskonzepte des Standardmodells</vt:lpstr>
      <vt:lpstr>Die 4 fundamentalen Wechselwirkungen</vt:lpstr>
      <vt:lpstr>Kräfte der Wechselwirkungen</vt:lpstr>
      <vt:lpstr>Kräfte der Wechselwirkungen</vt:lpstr>
      <vt:lpstr>Stärke der Wechselwirkungen</vt:lpstr>
      <vt:lpstr>Ausgangspunkt: Geometrische Betrachtung</vt:lpstr>
      <vt:lpstr>Schwierigkeiten des Feldlinienbilds</vt:lpstr>
      <vt:lpstr>Übergang: Feldlinien zu Botenteilchen</vt:lpstr>
      <vt:lpstr>Übergang: Feldlinien zu Botenteilchen</vt:lpstr>
      <vt:lpstr>Ausgangspunkt: Elektromagnetische Wechselwirkung </vt:lpstr>
      <vt:lpstr>Klassisches Analogon:</vt:lpstr>
      <vt:lpstr>Ausgangspunkt: Elektromagnetische Wechselwirkung </vt:lpstr>
      <vt:lpstr>Starke Wechselwirkung </vt:lpstr>
      <vt:lpstr>Starke Wechselwirkung </vt:lpstr>
      <vt:lpstr>Die 4 fundamentalen Wechselwirkungen</vt:lpstr>
      <vt:lpstr>Diskussion / Fragen</vt:lpstr>
      <vt:lpstr>Die drei Basiskonzepte des Standardmodells</vt:lpstr>
      <vt:lpstr>Konzept der Ladung</vt:lpstr>
      <vt:lpstr>Elektrische Ladung</vt:lpstr>
      <vt:lpstr>Schwache Ladung</vt:lpstr>
      <vt:lpstr>Schwache Ladungszahl </vt:lpstr>
      <vt:lpstr>Starke Ladung</vt:lpstr>
      <vt:lpstr>Starke Ladung</vt:lpstr>
      <vt:lpstr>Starke Ladung</vt:lpstr>
      <vt:lpstr>Alle Ladungen sind additiv</vt:lpstr>
      <vt:lpstr>Alle Ladungen sind jeweils erhalten</vt:lpstr>
      <vt:lpstr>Eindeutige Vorhersage möglich </vt:lpstr>
      <vt:lpstr> Zusammenfassung: Ladungen</vt:lpstr>
      <vt:lpstr>Übung: Botenteilchen</vt:lpstr>
      <vt:lpstr>Lösungen</vt:lpstr>
      <vt:lpstr>Lösungen</vt:lpstr>
      <vt:lpstr>Die drei Basiskonzepte des Standardmodells</vt:lpstr>
      <vt:lpstr>Darstellung durch Botenteilchen</vt:lpstr>
      <vt:lpstr>Feynman - Diagramme</vt:lpstr>
      <vt:lpstr>Feynman - Diagramme</vt:lpstr>
      <vt:lpstr>Grundbausteine 1/2</vt:lpstr>
      <vt:lpstr>Grundbausteine 2/2</vt:lpstr>
      <vt:lpstr>Prozesse</vt:lpstr>
      <vt:lpstr>Blackbox Vertex</vt:lpstr>
      <vt:lpstr>Prozesse</vt:lpstr>
      <vt:lpstr>Prozesse</vt:lpstr>
      <vt:lpstr>Ladungsbilanz: β^-- Umwandlung</vt:lpstr>
      <vt:lpstr>„Umklappen“ von Linien</vt:lpstr>
      <vt:lpstr>„Umklappen“ von Linien</vt:lpstr>
      <vt:lpstr>Zusammenfassung: Feynman-Diagramme</vt:lpstr>
      <vt:lpstr>Übung: Feynman-Diagramme</vt:lpstr>
      <vt:lpstr>Die drei Basiskonzepte des Standardmodells</vt:lpstr>
      <vt:lpstr>Ordnung der Elementarteilchen</vt:lpstr>
      <vt:lpstr>„Teilchenzoo“ oder Ordnung?</vt:lpstr>
      <vt:lpstr>Anordnung von Teilchen in Generationen</vt:lpstr>
      <vt:lpstr>Analogie zum Periodensystem</vt:lpstr>
      <vt:lpstr>Die drei Basiskonzepte des Standardmodells</vt:lpstr>
      <vt:lpstr>Teilchenumwandlungen als Schlüssel zur Ordnung</vt:lpstr>
      <vt:lpstr>Teilchenumwandlungen als Schlüssel zur Ordnung</vt:lpstr>
      <vt:lpstr>Erinnerung: Starke Wechselwirkung </vt:lpstr>
      <vt:lpstr>Teilchenumwandlungen als Schlüssel zur Ordnung</vt:lpstr>
      <vt:lpstr>Umwandlung innerhalb Multipletts </vt:lpstr>
      <vt:lpstr>Teilchenumwandlungen als Schlüssel zur Ordnung</vt:lpstr>
      <vt:lpstr>Übung: Ordnungsschema des Standardmodells</vt:lpstr>
      <vt:lpstr>Lösungen</vt:lpstr>
      <vt:lpstr>Lösungen</vt:lpstr>
      <vt:lpstr>Multipletts – Ladungen als Ordnungsprinzip</vt:lpstr>
      <vt:lpstr>Multipletts – Ladungen als Ordnungsprinzip</vt:lpstr>
      <vt:lpstr> Zusammenfassung: Multipletts</vt:lpstr>
      <vt:lpstr>Die drei Basiskonzepte des Standardmodells</vt:lpstr>
      <vt:lpstr>Mögliche Diskussionspunkte für den Unterricht</vt:lpstr>
      <vt:lpstr>PowerPoint-Präsentation</vt:lpstr>
      <vt:lpstr>Diskussion / Fragen</vt:lpstr>
      <vt:lpstr>Exkurs: warum schwache „Isospin“-Ladung?</vt:lpstr>
      <vt:lpstr>Virtuelle Teilchen</vt:lpstr>
      <vt:lpstr>Virtuelle Teilchen</vt:lpstr>
      <vt:lpstr>Anzahl der Farben</vt:lpstr>
      <vt:lpstr>Anzahl der Farben</vt:lpstr>
      <vt:lpstr>Higgs Feld</vt:lpstr>
      <vt:lpstr>Einschub:</vt:lpstr>
      <vt:lpstr>Spekulationen</vt:lpstr>
      <vt:lpstr>Gluon Selbstwechselwirkung</vt:lpstr>
      <vt:lpstr>Bisher ignoriert: Zustandsmischung</vt:lpstr>
      <vt:lpstr>Zustandsmischung</vt:lpstr>
      <vt:lpstr>Quark-Umwandlungen</vt:lpstr>
      <vt:lpstr>Zustandsmischung</vt:lpstr>
      <vt:lpstr>Schwache Wechselwirkung</vt:lpstr>
      <vt:lpstr>Feynman Diagramm Tool kit</vt:lpstr>
      <vt:lpstr>Bedeutung der Teilchenphysik für das „große Bild“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Philipp Lindenau;Michael Kobel;Claudia Behnke</dc:creator>
  <cp:lastModifiedBy>Claudia Behnke</cp:lastModifiedBy>
  <cp:revision>454</cp:revision>
  <cp:lastPrinted>2018-02-12T14:54:47Z</cp:lastPrinted>
  <dcterms:created xsi:type="dcterms:W3CDTF">2016-08-22T11:14:34Z</dcterms:created>
  <dcterms:modified xsi:type="dcterms:W3CDTF">2018-05-14T08:48:08Z</dcterms:modified>
</cp:coreProperties>
</file>