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Default Extension="1227711950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35"/>
  </p:notesMasterIdLst>
  <p:handoutMasterIdLst>
    <p:handoutMasterId r:id="rId36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32" r:id="rId15"/>
    <p:sldId id="414" r:id="rId16"/>
    <p:sldId id="413" r:id="rId17"/>
    <p:sldId id="415" r:id="rId18"/>
    <p:sldId id="416" r:id="rId19"/>
    <p:sldId id="417" r:id="rId20"/>
    <p:sldId id="422" r:id="rId21"/>
    <p:sldId id="384" r:id="rId22"/>
    <p:sldId id="385" r:id="rId23"/>
    <p:sldId id="389" r:id="rId24"/>
    <p:sldId id="400" r:id="rId25"/>
    <p:sldId id="401" r:id="rId26"/>
    <p:sldId id="403" r:id="rId27"/>
    <p:sldId id="420" r:id="rId28"/>
    <p:sldId id="406" r:id="rId29"/>
    <p:sldId id="407" r:id="rId30"/>
    <p:sldId id="408" r:id="rId31"/>
    <p:sldId id="410" r:id="rId32"/>
    <p:sldId id="421" r:id="rId33"/>
    <p:sldId id="377" r:id="rId34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002060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0" autoAdjust="0"/>
    <p:restoredTop sz="95332" autoAdjust="0"/>
  </p:normalViewPr>
  <p:slideViewPr>
    <p:cSldViewPr>
      <p:cViewPr varScale="1">
        <p:scale>
          <a:sx n="110" d="100"/>
          <a:sy n="110" d="100"/>
        </p:scale>
        <p:origin x="2022" y="96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18.04.2018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18.04.2018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03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2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/>
              <a:t> </a:t>
            </a:r>
            <a:r>
              <a:rPr lang="de-DE" sz="1200" dirty="0"/>
              <a:t>sowie Ideen und Anregungen, wie sich das Thema in den Unterricht einbinden lässt. Außerdem enthält die Broschüre Fachtexte und</a:t>
            </a:r>
            <a:r>
              <a:rPr lang="de-DE" sz="1200" baseline="0" dirty="0"/>
              <a:t> Experimente </a:t>
            </a:r>
            <a:r>
              <a:rPr lang="de-DE" sz="1200" dirty="0"/>
              <a:t>für Schüler/innen</a:t>
            </a:r>
            <a:r>
              <a:rPr lang="de-DE" sz="1200" baseline="0" dirty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12.jpeg"/><Relationship Id="rId7" Type="http://schemas.openxmlformats.org/officeDocument/2006/relationships/image" Target="../media/image8.jpe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9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393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94131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954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971550" y="2060848"/>
            <a:ext cx="7543800" cy="396054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539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  <p:sp>
        <p:nvSpPr>
          <p:cNvPr id="1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  <a:prstGeom prst="rect">
            <a:avLst/>
          </a:prstGeom>
        </p:spPr>
        <p:txBody>
          <a:bodyPr anchor="ctr" anchorCtr="0"/>
          <a:lstStyle>
            <a:lvl1pPr algn="l">
              <a:defRPr sz="12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6505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1347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59830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799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861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5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7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009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953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7E47012-38C6-4986-A6C7-611E86F5DD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397902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D3DA04A6-A655-469B-A6FB-54205F66457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0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15" r:id="rId14"/>
    <p:sldLayoutId id="214748372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1227711950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k-begreifen-zeuthen.desy.de/angebote/kosmische_teilchen/cosmicweb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cosmicatweb.desy.de/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Kosmische Teilchen erforschen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Astroteilchen-Detektorprojekte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128294" y="6078027"/>
            <a:ext cx="48017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Philipp Lindenau, Dr. Claudia Behnke</a:t>
            </a:r>
            <a:b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Hamburg | 14. –15.05.2018</a:t>
            </a:r>
            <a:b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Oberflächendetektor (1660 Stationen)</a:t>
            </a:r>
          </a:p>
          <a:p>
            <a:pPr lvl="1"/>
            <a:r>
              <a:rPr lang="de-DE" dirty="0"/>
              <a:t>dem Fluoreszenzdetektor (27 Teleskope)</a:t>
            </a:r>
          </a:p>
          <a:p>
            <a:pPr lvl="1"/>
            <a:r>
              <a:rPr lang="de-DE" dirty="0"/>
              <a:t>Radioantennen (150 Antennen)</a:t>
            </a:r>
          </a:p>
          <a:p>
            <a:pPr lvl="1"/>
            <a:r>
              <a:rPr lang="de-DE" dirty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3000 km</a:t>
            </a:r>
            <a:r>
              <a:rPr lang="de-DE" baseline="30000" dirty="0"/>
              <a:t>2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Pampas, Argentinien</a:t>
            </a:r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7693F3B-B1EB-4B28-89FF-55081A29F4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7542" r="8642" b="11558"/>
          <a:stretch/>
        </p:blipFill>
        <p:spPr>
          <a:xfrm>
            <a:off x="6355290" y="3321966"/>
            <a:ext cx="2672143" cy="22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7"/>
            <a:ext cx="7913610" cy="395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48" y="549697"/>
            <a:ext cx="4515381" cy="308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insgesamt 5160 Sensoren</a:t>
            </a:r>
          </a:p>
          <a:p>
            <a:pPr lvl="1"/>
            <a:r>
              <a:rPr lang="de-DE" dirty="0"/>
              <a:t>An 86 Kabelsträngen </a:t>
            </a:r>
          </a:p>
          <a:p>
            <a:pPr lvl="1"/>
            <a:r>
              <a:rPr lang="de-DE" dirty="0"/>
              <a:t>In 1450 -2450 Metern tiefe  </a:t>
            </a:r>
          </a:p>
          <a:p>
            <a:pPr lvl="1"/>
            <a:endParaRPr lang="de-DE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1000 m</a:t>
            </a:r>
            <a:r>
              <a:rPr lang="de-DE" baseline="30000" dirty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/>
              <a:t>Messung von </a:t>
            </a:r>
            <a:r>
              <a:rPr lang="de-DE" dirty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12</a:t>
            </a:r>
            <a:r>
              <a:rPr lang="de-DE" dirty="0"/>
              <a:t> eV bis 10</a:t>
            </a:r>
            <a:r>
              <a:rPr lang="de-DE" baseline="30000" dirty="0"/>
              <a:t>14</a:t>
            </a:r>
            <a:r>
              <a:rPr lang="de-DE" dirty="0"/>
              <a:t> eV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74238"/>
            <a:ext cx="1529769" cy="23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A6506-E0A0-4A9F-A756-D4DDBD1BE2B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766" y="1228927"/>
            <a:ext cx="5256584" cy="496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23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Einsteiger Set: Die Nebelkammer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pic>
        <p:nvPicPr>
          <p:cNvPr id="9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" b="1514"/>
          <a:stretch/>
        </p:blipFill>
        <p:spPr bwMode="auto">
          <a:xfrm>
            <a:off x="970622" y="1666108"/>
            <a:ext cx="6049650" cy="423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>
                <a:ea typeface="+mn-ea"/>
              </a:rPr>
              <a:t>Inhalt eines Experimentiersets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9219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Verbrauchsmaterialien: Isopropanol und Trockeneis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Funktionsweise Nebelkammer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>
          <a:xfrm>
            <a:off x="971600" y="1772817"/>
            <a:ext cx="7546684" cy="2034423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Alkohol verdampft bei Raumtemperatur bis zur Sättigung des Volumens</a:t>
            </a:r>
          </a:p>
          <a:p>
            <a:r>
              <a:rPr lang="de-DE" dirty="0"/>
              <a:t>Alkoholdampf sinkt aufgrund Gravitation nach unten und kühlt dabei ab</a:t>
            </a:r>
          </a:p>
          <a:p>
            <a:r>
              <a:rPr lang="de-DE" dirty="0"/>
              <a:t>Oberhalb der Metallplatte geht der Alkoholdampf in einen übersättigten Zustand über</a:t>
            </a:r>
          </a:p>
          <a:p>
            <a:r>
              <a:rPr lang="de-DE" dirty="0"/>
              <a:t>Geladene Teilchen ionisieren Atome und erzeugen Kondensationskeime im übersättigten Medium</a:t>
            </a:r>
          </a:p>
          <a:p>
            <a:pPr lvl="0"/>
            <a:r>
              <a:rPr lang="de-DE" altLang="de-DE" dirty="0"/>
              <a:t>an diesen kondensieren Alkoholmoleküle zu Tröpfchen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Experimentieren mit einer Nebelkammer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4551B-71C4-4120-91B8-9A2C28074B1A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Hamburg</a:t>
            </a:r>
            <a:endParaRPr lang="de-DE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4" name="Textfeld 3"/>
          <p:cNvSpPr txBox="1"/>
          <p:nvPr/>
        </p:nvSpPr>
        <p:spPr>
          <a:xfrm rot="20910167">
            <a:off x="453304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6" name="Textfeld 5"/>
          <p:cNvSpPr txBox="1"/>
          <p:nvPr/>
        </p:nvSpPr>
        <p:spPr>
          <a:xfrm rot="287552">
            <a:off x="4452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8" name="Textfeld 7"/>
          <p:cNvSpPr txBox="1"/>
          <p:nvPr/>
        </p:nvSpPr>
        <p:spPr>
          <a:xfrm rot="21294863">
            <a:off x="3039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66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7" name="Textfeld 16"/>
          <p:cNvSpPr txBox="1"/>
          <p:nvPr/>
        </p:nvSpPr>
        <p:spPr>
          <a:xfrm rot="1219629">
            <a:off x="6820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83" y="457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91" y="3203043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Spuren in der Nebelkammer auswerten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Dicke, kurze Spuren </a:t>
            </a:r>
          </a:p>
          <a:p>
            <a:pPr lvl="1"/>
            <a:r>
              <a:rPr lang="de-DE" dirty="0"/>
              <a:t>α-Teilchen (Helium-Kern) </a:t>
            </a:r>
          </a:p>
          <a:p>
            <a:pPr lvl="1"/>
            <a:r>
              <a:rPr lang="de-DE" dirty="0"/>
              <a:t>aus Zerfall von Radon</a:t>
            </a:r>
          </a:p>
          <a:p>
            <a:r>
              <a:rPr lang="de-DE" dirty="0"/>
              <a:t>Dünne, krumme Spuren</a:t>
            </a:r>
          </a:p>
          <a:p>
            <a:pPr lvl="1"/>
            <a:r>
              <a:rPr lang="de-DE" dirty="0"/>
              <a:t>niederenergetische Elektronen </a:t>
            </a:r>
            <a:br>
              <a:rPr lang="de-DE" dirty="0"/>
            </a:br>
            <a:r>
              <a:rPr lang="de-DE" dirty="0"/>
              <a:t>oder Positronen</a:t>
            </a:r>
          </a:p>
          <a:p>
            <a:pPr lvl="1"/>
            <a:r>
              <a:rPr lang="de-DE" dirty="0"/>
              <a:t>aus β-Strahlung oder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r>
              <a:rPr lang="de-DE" dirty="0"/>
              <a:t>Dünne, lange, gerade Spuren </a:t>
            </a:r>
          </a:p>
          <a:p>
            <a:pPr lvl="1"/>
            <a:r>
              <a:rPr lang="de-DE" dirty="0"/>
              <a:t>hochenergetische e+, e- oder </a:t>
            </a:r>
            <a:br>
              <a:rPr lang="de-DE" dirty="0"/>
            </a:br>
            <a:r>
              <a:rPr lang="de-DE" dirty="0"/>
              <a:t>Myonen aus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</a:t>
            </a:r>
            <a:r>
              <a:rPr lang="de-DE" b="1" dirty="0"/>
              <a:t>teilchen</a:t>
            </a:r>
            <a:r>
              <a:rPr lang="de-DE" dirty="0"/>
              <a:t>physik?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Auch Prozesse der Astrophysik lassen sich auf fundamentale Wechselwirkungen zurückfuhren</a:t>
            </a:r>
          </a:p>
          <a:p>
            <a:r>
              <a:rPr lang="de-DE" dirty="0"/>
              <a:t>Die Kombination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lvl="1"/>
            <a:r>
              <a:rPr lang="de-DE" dirty="0"/>
              <a:t>Verschiedenste Größenordnung beschrieben werden</a:t>
            </a:r>
            <a:br>
              <a:rPr lang="de-DE" dirty="0"/>
            </a:br>
            <a:r>
              <a:rPr lang="de-DE" dirty="0"/>
              <a:t>(Subnuklear vs. Galaktische Dimensionen)  </a:t>
            </a:r>
          </a:p>
          <a:p>
            <a:pPr lvl="1"/>
            <a:r>
              <a:rPr lang="de-DE" dirty="0"/>
              <a:t>Viele „Science Fiction“ Begriffe erklärt werden können</a:t>
            </a:r>
            <a:br>
              <a:rPr lang="de-DE" dirty="0"/>
            </a:br>
            <a:r>
              <a:rPr lang="de-DE" dirty="0"/>
              <a:t>(Neutronen Stern)</a:t>
            </a:r>
          </a:p>
          <a:p>
            <a:pPr lvl="1"/>
            <a:r>
              <a:rPr lang="de-DE" dirty="0"/>
              <a:t>Beide eine große Faszination erzeugen (hoffentlich ;-))</a:t>
            </a:r>
            <a:br>
              <a:rPr lang="de-DE" dirty="0"/>
            </a:br>
            <a:r>
              <a:rPr lang="de-DE" dirty="0"/>
              <a:t>(Urknall, Warum sind wir hier…)</a:t>
            </a:r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8172400" cy="972000"/>
          </a:xfrm>
        </p:spPr>
        <p:txBody>
          <a:bodyPr/>
          <a:lstStyle/>
          <a:p>
            <a:r>
              <a:rPr lang="de-DE" dirty="0"/>
              <a:t>Qualifizierungsprogram: 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4" y="4031425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6" y="4045434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274046" y="5369769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Kamiokannen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469887" y="5434766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Messprinzip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um</a:t>
            </a:r>
          </a:p>
          <a:p>
            <a:r>
              <a:rPr lang="de-DE" dirty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Datenfilterung</a:t>
            </a:r>
          </a:p>
          <a:p>
            <a:r>
              <a:rPr lang="de-DE" dirty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Programmen</a:t>
            </a:r>
          </a:p>
          <a:p>
            <a:r>
              <a:rPr lang="de-DE" dirty="0">
                <a:solidFill>
                  <a:srgbClr val="003882"/>
                </a:solidFill>
              </a:rPr>
              <a:t>Alle Sets beinhalten diese Bestandteile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geladenen Teilchens wird </a:t>
            </a:r>
            <a:r>
              <a:rPr lang="de-DE" dirty="0" err="1">
                <a:solidFill>
                  <a:srgbClr val="003882"/>
                </a:solidFill>
              </a:rPr>
              <a:t>Szintilator</a:t>
            </a:r>
            <a:r>
              <a:rPr lang="de-DE" dirty="0">
                <a:solidFill>
                  <a:srgbClr val="003882"/>
                </a:solidFill>
              </a:rPr>
              <a:t> angeregt und Szintillationslicht emittiert </a:t>
            </a: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Lichtsignals in ein elektronisches Signal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Mögliche Messungen: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Winkel, Abschirmung,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und vieles mehr</a:t>
            </a:r>
          </a:p>
          <a:p>
            <a:endParaRPr lang="de-DE" sz="2000" dirty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 err="1"/>
              <a:t>Photomultiplier</a:t>
            </a:r>
            <a:r>
              <a:rPr lang="de-DE" dirty="0"/>
              <a:t> (PMT) schaut in Kanne</a:t>
            </a:r>
          </a:p>
          <a:p>
            <a:r>
              <a:rPr lang="de-DE" dirty="0"/>
              <a:t>beim Durchgang eines kosmischen </a:t>
            </a:r>
            <a:br>
              <a:rPr lang="de-DE" dirty="0"/>
            </a:br>
            <a:r>
              <a:rPr lang="de-DE" dirty="0"/>
              <a:t>Teilchens wird Cherenkov-Licht emittiert </a:t>
            </a:r>
          </a:p>
          <a:p>
            <a:r>
              <a:rPr lang="de-DE" dirty="0"/>
              <a:t>PMT wandelt Info des schwachen </a:t>
            </a:r>
            <a:br>
              <a:rPr lang="de-DE" dirty="0"/>
            </a:br>
            <a:r>
              <a:rPr lang="de-DE" dirty="0"/>
              <a:t>Lichtsignals in ein elektronisches </a:t>
            </a:r>
            <a:br>
              <a:rPr lang="de-DE" dirty="0"/>
            </a:br>
            <a:r>
              <a:rPr lang="de-DE" dirty="0"/>
              <a:t>Signal 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133" y="3020273"/>
            <a:ext cx="1858486" cy="328803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277" y="761221"/>
            <a:ext cx="786176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370490" y="5184991"/>
            <a:ext cx="8954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  <a:hlinkClick r:id="rId3"/>
              </a:rPr>
              <a:t>http://</a:t>
            </a:r>
            <a:r>
              <a:rPr lang="de-DE" dirty="0">
                <a:latin typeface="+mj-lt"/>
                <a:cs typeface="Arial" panose="020B0604020202020204" pitchFamily="34" charset="0"/>
                <a:hlinkClick r:id="rId3"/>
              </a:rPr>
              <a:t>physik-begreifen-zeuthen.desy.de/angebote/kosmische_teilchen/cosmicweb</a:t>
            </a:r>
            <a:r>
              <a:rPr lang="de-DE" dirty="0">
                <a:latin typeface="+mj-lt"/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Webinterface zur Datenauswertung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25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Daten verschiedener Experimente 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an unterschiedlichen Orten gemessen</a:t>
            </a:r>
          </a:p>
          <a:p>
            <a:r>
              <a:rPr lang="de-DE" dirty="0"/>
              <a:t>Experimente und Orte</a:t>
            </a:r>
          </a:p>
          <a:p>
            <a:pPr lvl="1"/>
            <a:r>
              <a:rPr lang="de-DE" dirty="0"/>
              <a:t>Trigger-Hodoskop, </a:t>
            </a:r>
            <a:r>
              <a:rPr lang="de-DE" dirty="0" err="1"/>
              <a:t>CosMO</a:t>
            </a:r>
            <a:r>
              <a:rPr lang="de-DE" dirty="0"/>
              <a:t>-Mühle und LIDO</a:t>
            </a:r>
            <a:br>
              <a:rPr lang="de-DE" dirty="0"/>
            </a:br>
            <a:r>
              <a:rPr lang="de-DE" dirty="0"/>
              <a:t> bei DESY in Zeuthen</a:t>
            </a:r>
          </a:p>
          <a:p>
            <a:pPr lvl="1"/>
            <a:r>
              <a:rPr lang="de-DE" dirty="0"/>
              <a:t>Szintillationszähler und Neutronenmonitor</a:t>
            </a:r>
            <a:br>
              <a:rPr lang="de-DE" dirty="0"/>
            </a:br>
            <a:r>
              <a:rPr lang="de-DE" dirty="0"/>
              <a:t>auf Forschungsschiff “Polarstern” und Südpolstation Neumayer III</a:t>
            </a:r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2986007"/>
            <a:ext cx="2198263" cy="2854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26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kosmische Strahlung in Abhängigkeit von </a:t>
            </a:r>
            <a:br>
              <a:rPr lang="de-DE" dirty="0"/>
            </a:br>
            <a:r>
              <a:rPr lang="de-DE" dirty="0"/>
              <a:t>anderen Parametern</a:t>
            </a:r>
          </a:p>
          <a:p>
            <a:pPr lvl="1"/>
            <a:r>
              <a:rPr lang="de-DE" dirty="0"/>
              <a:t>z.B. Luftdruck</a:t>
            </a:r>
          </a:p>
          <a:p>
            <a:pPr lvl="1"/>
            <a:r>
              <a:rPr lang="de-DE" dirty="0"/>
              <a:t>Umgebungstemperatur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125197" y="5810029"/>
            <a:ext cx="217155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Trigger-Hodoskop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bei DESY</a:t>
            </a: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4192276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33175" y="5837163"/>
            <a:ext cx="178766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 bei DESY</a:t>
            </a:r>
          </a:p>
        </p:txBody>
      </p:sp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27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Strahlung in Abhängigkeit von anderen Parametern</a:t>
            </a:r>
          </a:p>
          <a:p>
            <a:pPr lvl="1"/>
            <a:r>
              <a:rPr lang="de-DE" dirty="0"/>
              <a:t>in Abhängigkeit von Schiffsposition</a:t>
            </a:r>
          </a:p>
          <a:p>
            <a:r>
              <a:rPr lang="de-DE" dirty="0"/>
              <a:t>Szintillationszähler auf Polarstern</a:t>
            </a:r>
          </a:p>
          <a:p>
            <a:r>
              <a:rPr lang="de-DE" dirty="0"/>
              <a:t>Neutronenzähler auf der Neumayer-Station</a:t>
            </a:r>
          </a:p>
          <a:p>
            <a:pPr lvl="1"/>
            <a:r>
              <a:rPr lang="de-DE" dirty="0"/>
              <a:t>Zusammenarbeit mit Uni Kiel, B. Heber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Zusätzliche Informationen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28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Anleitung zu </a:t>
            </a:r>
            <a:r>
              <a:rPr lang="de-DE" dirty="0" err="1"/>
              <a:t>Cosmic@Web</a:t>
            </a:r>
            <a:endParaRPr lang="de-DE" dirty="0"/>
          </a:p>
          <a:p>
            <a:r>
              <a:rPr lang="de-DE" dirty="0"/>
              <a:t>Hilfe für Einsteiger beim Arbeiten mit den Daten</a:t>
            </a:r>
          </a:p>
          <a:p>
            <a:r>
              <a:rPr lang="de-DE" dirty="0"/>
              <a:t>Informationen, um eigenständig den Einstieg </a:t>
            </a:r>
            <a:br>
              <a:rPr lang="de-DE" dirty="0"/>
            </a:br>
            <a:r>
              <a:rPr lang="de-DE" dirty="0"/>
              <a:t>in das Thema zu bekommen</a:t>
            </a:r>
          </a:p>
          <a:p>
            <a:pPr lvl="1"/>
            <a:r>
              <a:rPr lang="de-DE" dirty="0"/>
              <a:t>zu den Experimenten (Versuchsaufbau, Beschreibung der Bauteile, weiterführende links, etc.)</a:t>
            </a:r>
          </a:p>
          <a:p>
            <a:pPr lvl="1"/>
            <a:r>
              <a:rPr lang="de-DE" dirty="0"/>
              <a:t>zur Datenstruktur </a:t>
            </a:r>
          </a:p>
          <a:p>
            <a:pPr lvl="1"/>
            <a:r>
              <a:rPr lang="de-DE" dirty="0"/>
              <a:t>mögliche Aufgabenstellungen</a:t>
            </a:r>
          </a:p>
          <a:p>
            <a:r>
              <a:rPr lang="de-DE" dirty="0"/>
              <a:t>Service-email bei Fragen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lang="de-DE" sz="1200" dirty="0">
                <a:solidFill>
                  <a:srgbClr val="013476"/>
                </a:solidFill>
              </a:rPr>
              <a:t>29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599" y="1052736"/>
            <a:ext cx="7833831" cy="530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6084168" y="73275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3"/>
              </a:rPr>
              <a:t>http://cosmicatweb.desy.de/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Primäre Strahlung:</a:t>
            </a:r>
            <a:br>
              <a:rPr lang="de-DE" dirty="0"/>
            </a:br>
            <a:r>
              <a:rPr lang="de-DE" dirty="0"/>
              <a:t>Teilchen stammend von </a:t>
            </a:r>
          </a:p>
          <a:p>
            <a:pPr lvl="1"/>
            <a:r>
              <a:rPr lang="de-DE" dirty="0"/>
              <a:t>Sonne (gelb)</a:t>
            </a:r>
          </a:p>
          <a:p>
            <a:pPr lvl="1"/>
            <a:r>
              <a:rPr lang="de-DE" dirty="0"/>
              <a:t>Sonnensystem (blau)</a:t>
            </a:r>
          </a:p>
          <a:p>
            <a:pPr lvl="1"/>
            <a:r>
              <a:rPr lang="de-DE" dirty="0"/>
              <a:t>Extragalaktisch (pink)</a:t>
            </a:r>
          </a:p>
          <a:p>
            <a:r>
              <a:rPr lang="de-DE" dirty="0"/>
              <a:t>Kollision mit Atomkern der </a:t>
            </a:r>
            <a:br>
              <a:rPr lang="de-DE" dirty="0"/>
            </a:br>
            <a:r>
              <a:rPr lang="de-DE" dirty="0"/>
              <a:t>Atmosphäre. Es entstehen </a:t>
            </a:r>
            <a:br>
              <a:rPr lang="de-DE" dirty="0"/>
            </a:br>
            <a:r>
              <a:rPr lang="de-DE" dirty="0"/>
              <a:t>Teilchen</a:t>
            </a:r>
          </a:p>
          <a:p>
            <a:pPr lvl="1"/>
            <a:r>
              <a:rPr lang="de-DE" dirty="0"/>
              <a:t>Pionen</a:t>
            </a:r>
          </a:p>
          <a:p>
            <a:pPr lvl="1"/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Nukleonen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53064" y="909741"/>
            <a:ext cx="1965603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Energieverteilung von </a:t>
            </a:r>
            <a:b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Kosmischer Strahlung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6704254" y="558560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477344" y="5874537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3D7147-FC7A-4A24-BCE2-9A3956430CAC}"/>
              </a:ext>
            </a:extLst>
          </p:cNvPr>
          <p:cNvSpPr/>
          <p:nvPr/>
        </p:nvSpPr>
        <p:spPr>
          <a:xfrm>
            <a:off x="2286000" y="-16976586"/>
            <a:ext cx="4572000" cy="4081117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89872"/>
            <a:ext cx="3810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Eigenständig Arbeiten mit Daten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von Zuhause bzw. im Klassenzimmer mit echten Daten arbeiten</a:t>
            </a:r>
          </a:p>
          <a:p>
            <a:r>
              <a:rPr lang="de-DE" dirty="0"/>
              <a:t>auch für Jugendliche und Lehrkräfte, die keinen Zugang zu den Astroteilchen-Experimenten haben</a:t>
            </a:r>
          </a:p>
          <a:p>
            <a:r>
              <a:rPr lang="de-DE" dirty="0"/>
              <a:t>geeignet für Projektwochen, Besondere Lernleistungen (BELL), 5. Prüfungskomponente zum Abitur, Jugend-Forscht Beiträge Seminar-/Fach- und Forschungsarbeiten,</a:t>
            </a:r>
          </a:p>
          <a:p>
            <a:r>
              <a:rPr lang="de-DE" dirty="0"/>
              <a:t>in Kombination mit den entwickelten Unterrichtsmaterialien zur Kosmischen Strahlung einsetzbar</a:t>
            </a:r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Informationen und Kontakte…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http://physik-begreifen-zeuthen.desy.de/angebote/kosmische_teilchen</a:t>
            </a:r>
          </a:p>
          <a:p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2824"/>
            <a:ext cx="4824536" cy="68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Photonen</a:t>
            </a:r>
          </a:p>
          <a:p>
            <a:pPr lvl="1"/>
            <a:r>
              <a:rPr lang="de-DE" dirty="0"/>
              <a:t>Myonen </a:t>
            </a:r>
          </a:p>
          <a:p>
            <a:pPr lvl="1"/>
            <a:r>
              <a:rPr lang="de-DE" dirty="0"/>
              <a:t>Neutrinos</a:t>
            </a:r>
          </a:p>
          <a:p>
            <a:r>
              <a:rPr lang="de-DE" dirty="0"/>
              <a:t>80% der geladenen Teilchen </a:t>
            </a:r>
            <a:br>
              <a:rPr lang="de-DE" dirty="0"/>
            </a:br>
            <a:r>
              <a:rPr lang="de-DE" dirty="0"/>
              <a:t>auf Meereshöhe sind Myonen</a:t>
            </a:r>
          </a:p>
          <a:p>
            <a:endParaRPr lang="de-DE" dirty="0"/>
          </a:p>
          <a:p>
            <a:r>
              <a:rPr lang="de-DE" dirty="0"/>
              <a:t>In den Astroteilchen Projekten </a:t>
            </a:r>
            <a:br>
              <a:rPr lang="de-DE" dirty="0"/>
            </a:br>
            <a:r>
              <a:rPr lang="de-DE" dirty="0"/>
              <a:t>werden diese studiert</a:t>
            </a:r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Standorte sind über </a:t>
            </a:r>
            <a:br>
              <a:rPr lang="de-DE" dirty="0"/>
            </a:br>
            <a:r>
              <a:rPr lang="de-DE" dirty="0"/>
              <a:t>unsere Website zu finden</a:t>
            </a:r>
          </a:p>
          <a:p>
            <a:r>
              <a:rPr lang="de-DE" dirty="0"/>
              <a:t>Band 3 dient als </a:t>
            </a:r>
            <a:br>
              <a:rPr lang="de-DE" dirty="0"/>
            </a:br>
            <a:r>
              <a:rPr lang="de-DE" dirty="0"/>
              <a:t>Ergänzung &amp; Basis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srgbClr val="013476"/>
                </a:solidFill>
              </a:rPr>
              <a:t>Band 3: Kosmische Strahlung</a:t>
            </a:r>
            <a:br>
              <a:rPr lang="de-DE" sz="3200" dirty="0"/>
            </a:br>
            <a:endParaRPr lang="de-DE" sz="16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Aktivitäten,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Aufgaben und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</a:t>
            </a:r>
            <a:r>
              <a:rPr lang="de-DE" dirty="0">
                <a:solidFill>
                  <a:srgbClr val="013476"/>
                </a:solidFill>
              </a:rPr>
              <a:t> @ Web</a:t>
            </a:r>
            <a:br>
              <a:rPr lang="de-DE" dirty="0">
                <a:solidFill>
                  <a:srgbClr val="013476"/>
                </a:solidFill>
              </a:rPr>
            </a:b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Kamiokannen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</a:t>
            </a:r>
            <a:r>
              <a:rPr lang="de-DE" dirty="0"/>
              <a:t> @ Web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Astroteilchen </a:t>
            </a:r>
            <a:r>
              <a:rPr lang="de-DE" dirty="0" err="1">
                <a:solidFill>
                  <a:srgbClr val="013476"/>
                </a:solidFill>
              </a:rPr>
              <a:t>Masterclass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>
                <a:solidFill>
                  <a:srgbClr val="013476"/>
                </a:solidFill>
              </a:rPr>
              <a:t>Nebelkammer</a:t>
            </a:r>
          </a:p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E5CE5D-1AC8-402F-820D-466DBE927D21}"/>
              </a:ext>
            </a:extLst>
          </p:cNvPr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15" name="Freihandform 6">
              <a:extLst>
                <a:ext uri="{FF2B5EF4-FFF2-40B4-BE49-F238E27FC236}">
                  <a16:creationId xmlns:a16="http://schemas.microsoft.com/office/drawing/2014/main" id="{3E7BD94F-F381-444A-ABA4-9D802737AAF9}"/>
                </a:ext>
              </a:extLst>
            </p:cNvPr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18" name="Freihandform 7">
              <a:extLst>
                <a:ext uri="{FF2B5EF4-FFF2-40B4-BE49-F238E27FC236}">
                  <a16:creationId xmlns:a16="http://schemas.microsoft.com/office/drawing/2014/main" id="{A048A0DB-E29F-4E15-8D93-6AC2141439FE}"/>
                </a:ext>
              </a:extLst>
            </p:cNvPr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9" name="Freihandform 8">
              <a:extLst>
                <a:ext uri="{FF2B5EF4-FFF2-40B4-BE49-F238E27FC236}">
                  <a16:creationId xmlns:a16="http://schemas.microsoft.com/office/drawing/2014/main" id="{D53FD879-4365-4FD9-A7EB-FEE528BE3F9F}"/>
                </a:ext>
              </a:extLst>
            </p:cNvPr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45BA773C-9158-4504-BDBF-D47C84456957}"/>
              </a:ext>
            </a:extLst>
          </p:cNvPr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949109F-3693-4E80-80DD-B08A4BC9B83A}"/>
              </a:ext>
            </a:extLst>
          </p:cNvPr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Astroteilchen -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Analoges Konzept zu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Teilchenphysik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 - Sets</a:t>
            </a: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38492" y="577531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424471" y="3031174"/>
            <a:ext cx="2201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Astroteilchen</a:t>
            </a:r>
            <a:r>
              <a:rPr lang="en-US" sz="1600" dirty="0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 - Masterclass</a:t>
            </a: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15.05.2018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Hamburg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1589</Words>
  <Application>Microsoft Office PowerPoint</Application>
  <PresentationFormat>Bildschirmpräsentation (4:3)</PresentationFormat>
  <Paragraphs>500</Paragraphs>
  <Slides>33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0" baseType="lpstr">
      <vt:lpstr>Arial</vt:lpstr>
      <vt:lpstr>Arial Narrow</vt:lpstr>
      <vt:lpstr>Arial Unicode MS</vt:lpstr>
      <vt:lpstr>Calibri</vt:lpstr>
      <vt:lpstr>Symbol</vt:lpstr>
      <vt:lpstr>Wingdings</vt:lpstr>
      <vt:lpstr>NTW</vt:lpstr>
      <vt:lpstr>Kosmische Teilchen erforschen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Astroteilchen Masterclass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PowerPoint-Präsentation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Eigenständig Arbeiten mit Daten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155</cp:revision>
  <cp:lastPrinted>2017-08-29T07:23:27Z</cp:lastPrinted>
  <dcterms:created xsi:type="dcterms:W3CDTF">2016-08-22T11:14:34Z</dcterms:created>
  <dcterms:modified xsi:type="dcterms:W3CDTF">2018-04-18T13:56:37Z</dcterms:modified>
</cp:coreProperties>
</file>