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727" r:id="rId1"/>
  </p:sldMasterIdLst>
  <p:notesMasterIdLst>
    <p:notesMasterId r:id="rId14"/>
  </p:notesMasterIdLst>
  <p:handoutMasterIdLst>
    <p:handoutMasterId r:id="rId15"/>
  </p:handoutMasterIdLst>
  <p:sldIdLst>
    <p:sldId id="256" r:id="rId2"/>
    <p:sldId id="379" r:id="rId3"/>
    <p:sldId id="380" r:id="rId4"/>
    <p:sldId id="353" r:id="rId5"/>
    <p:sldId id="357" r:id="rId6"/>
    <p:sldId id="358" r:id="rId7"/>
    <p:sldId id="361" r:id="rId8"/>
    <p:sldId id="359" r:id="rId9"/>
    <p:sldId id="360" r:id="rId10"/>
    <p:sldId id="355" r:id="rId11"/>
    <p:sldId id="369" r:id="rId12"/>
    <p:sldId id="377" r:id="rId13"/>
  </p:sldIdLst>
  <p:sldSz cx="9144000" cy="6858000" type="screen4x3"/>
  <p:notesSz cx="6648450" cy="98504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01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13476"/>
    <a:srgbClr val="CDC301"/>
    <a:srgbClr val="002060"/>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577" autoAdjust="0"/>
    <p:restoredTop sz="75327" autoAdjust="0"/>
  </p:normalViewPr>
  <p:slideViewPr>
    <p:cSldViewPr>
      <p:cViewPr varScale="1">
        <p:scale>
          <a:sx n="110" d="100"/>
          <a:sy n="110" d="100"/>
        </p:scale>
        <p:origin x="1704" y="96"/>
      </p:cViewPr>
      <p:guideLst>
        <p:guide orient="horz" pos="2160"/>
        <p:guide pos="3016"/>
      </p:guideLst>
    </p:cSldViewPr>
  </p:slideViewPr>
  <p:outlineViewPr>
    <p:cViewPr>
      <p:scale>
        <a:sx n="33" d="100"/>
        <a:sy n="33" d="100"/>
      </p:scale>
      <p:origin x="0" y="0"/>
    </p:cViewPr>
  </p:outlineViewPr>
  <p:notesTextViewPr>
    <p:cViewPr>
      <p:scale>
        <a:sx n="1" d="1"/>
        <a:sy n="1" d="1"/>
      </p:scale>
      <p:origin x="0" y="0"/>
    </p:cViewPr>
  </p:notesTextViewPr>
  <p:sorterViewPr>
    <p:cViewPr>
      <p:scale>
        <a:sx n="110" d="100"/>
        <a:sy n="110" d="100"/>
      </p:scale>
      <p:origin x="0" y="-1506"/>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handoutMaster" Target="handoutMasters/handout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1313" cy="493713"/>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765550" y="0"/>
            <a:ext cx="2881313" cy="493713"/>
          </a:xfrm>
          <a:prstGeom prst="rect">
            <a:avLst/>
          </a:prstGeom>
        </p:spPr>
        <p:txBody>
          <a:bodyPr vert="horz" lIns="91440" tIns="45720" rIns="91440" bIns="45720" rtlCol="0"/>
          <a:lstStyle>
            <a:lvl1pPr algn="r">
              <a:defRPr sz="1200"/>
            </a:lvl1pPr>
          </a:lstStyle>
          <a:p>
            <a:fld id="{3570FFFC-8081-441A-BF7B-EC88A3B29A57}" type="datetimeFigureOut">
              <a:rPr lang="de-DE" smtClean="0"/>
              <a:t>19.04.2018</a:t>
            </a:fld>
            <a:endParaRPr lang="de-DE"/>
          </a:p>
        </p:txBody>
      </p:sp>
      <p:sp>
        <p:nvSpPr>
          <p:cNvPr id="4" name="Fußzeilenplatzhalter 3"/>
          <p:cNvSpPr>
            <a:spLocks noGrp="1"/>
          </p:cNvSpPr>
          <p:nvPr>
            <p:ph type="ftr" sz="quarter" idx="2"/>
          </p:nvPr>
        </p:nvSpPr>
        <p:spPr>
          <a:xfrm>
            <a:off x="0" y="9356725"/>
            <a:ext cx="2881313" cy="493713"/>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765550" y="9356725"/>
            <a:ext cx="2881313" cy="493713"/>
          </a:xfrm>
          <a:prstGeom prst="rect">
            <a:avLst/>
          </a:prstGeom>
        </p:spPr>
        <p:txBody>
          <a:bodyPr vert="horz" lIns="91440" tIns="45720" rIns="91440" bIns="45720" rtlCol="0" anchor="b"/>
          <a:lstStyle>
            <a:lvl1pPr algn="r">
              <a:defRPr sz="1200"/>
            </a:lvl1pPr>
          </a:lstStyle>
          <a:p>
            <a:fld id="{96C062E7-FDFC-4CAE-869A-A3BBA45CBCC6}" type="slidenum">
              <a:rPr lang="de-DE" smtClean="0"/>
              <a:t>‹Nr.›</a:t>
            </a:fld>
            <a:endParaRPr lang="de-DE"/>
          </a:p>
        </p:txBody>
      </p:sp>
    </p:spTree>
    <p:extLst>
      <p:ext uri="{BB962C8B-B14F-4D97-AF65-F5344CB8AC3E}">
        <p14:creationId xmlns:p14="http://schemas.microsoft.com/office/powerpoint/2010/main" val="23860526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880995" cy="492522"/>
          </a:xfrm>
          <a:prstGeom prst="rect">
            <a:avLst/>
          </a:prstGeom>
        </p:spPr>
        <p:txBody>
          <a:bodyPr vert="horz" lIns="91440" tIns="45720" rIns="91440" bIns="45720" rtlCol="0"/>
          <a:lstStyle>
            <a:lvl1pPr algn="l">
              <a:defRPr sz="1200"/>
            </a:lvl1pPr>
          </a:lstStyle>
          <a:p>
            <a:endParaRPr lang="de-DE"/>
          </a:p>
        </p:txBody>
      </p:sp>
      <p:sp>
        <p:nvSpPr>
          <p:cNvPr id="3" name="Date Placeholder 2"/>
          <p:cNvSpPr>
            <a:spLocks noGrp="1"/>
          </p:cNvSpPr>
          <p:nvPr>
            <p:ph type="dt" idx="1"/>
          </p:nvPr>
        </p:nvSpPr>
        <p:spPr>
          <a:xfrm>
            <a:off x="3765916" y="0"/>
            <a:ext cx="2880995" cy="492522"/>
          </a:xfrm>
          <a:prstGeom prst="rect">
            <a:avLst/>
          </a:prstGeom>
        </p:spPr>
        <p:txBody>
          <a:bodyPr vert="horz" lIns="91440" tIns="45720" rIns="91440" bIns="45720" rtlCol="0"/>
          <a:lstStyle>
            <a:lvl1pPr algn="r">
              <a:defRPr sz="1200"/>
            </a:lvl1pPr>
          </a:lstStyle>
          <a:p>
            <a:fld id="{4A6E73D9-09DC-4AAD-A2E8-54D9A456F590}" type="datetimeFigureOut">
              <a:rPr lang="de-DE" smtClean="0"/>
              <a:pPr/>
              <a:t>19.04.2018</a:t>
            </a:fld>
            <a:endParaRPr lang="de-DE"/>
          </a:p>
        </p:txBody>
      </p:sp>
      <p:sp>
        <p:nvSpPr>
          <p:cNvPr id="4" name="Slide Image Placeholder 3"/>
          <p:cNvSpPr>
            <a:spLocks noGrp="1" noRot="1" noChangeAspect="1"/>
          </p:cNvSpPr>
          <p:nvPr>
            <p:ph type="sldImg" idx="2"/>
          </p:nvPr>
        </p:nvSpPr>
        <p:spPr>
          <a:xfrm>
            <a:off x="862013" y="738188"/>
            <a:ext cx="4924425" cy="3694112"/>
          </a:xfrm>
          <a:prstGeom prst="rect">
            <a:avLst/>
          </a:prstGeom>
          <a:noFill/>
          <a:ln w="12700">
            <a:solidFill>
              <a:prstClr val="black"/>
            </a:solidFill>
          </a:ln>
        </p:spPr>
        <p:txBody>
          <a:bodyPr vert="horz" lIns="91440" tIns="45720" rIns="91440" bIns="45720" rtlCol="0" anchor="ctr"/>
          <a:lstStyle/>
          <a:p>
            <a:endParaRPr lang="de-DE"/>
          </a:p>
        </p:txBody>
      </p:sp>
      <p:sp>
        <p:nvSpPr>
          <p:cNvPr id="5" name="Notes Placeholder 4"/>
          <p:cNvSpPr>
            <a:spLocks noGrp="1"/>
          </p:cNvSpPr>
          <p:nvPr>
            <p:ph type="body" sz="quarter" idx="3"/>
          </p:nvPr>
        </p:nvSpPr>
        <p:spPr>
          <a:xfrm>
            <a:off x="664845" y="4678958"/>
            <a:ext cx="5318760" cy="4432697"/>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Footer Placeholder 5"/>
          <p:cNvSpPr>
            <a:spLocks noGrp="1"/>
          </p:cNvSpPr>
          <p:nvPr>
            <p:ph type="ftr" sz="quarter" idx="4"/>
          </p:nvPr>
        </p:nvSpPr>
        <p:spPr>
          <a:xfrm>
            <a:off x="0" y="9356206"/>
            <a:ext cx="2880995" cy="492522"/>
          </a:xfrm>
          <a:prstGeom prst="rect">
            <a:avLst/>
          </a:prstGeom>
        </p:spPr>
        <p:txBody>
          <a:bodyPr vert="horz" lIns="91440" tIns="45720" rIns="91440" bIns="45720" rtlCol="0" anchor="b"/>
          <a:lstStyle>
            <a:lvl1pPr algn="l">
              <a:defRPr sz="1200"/>
            </a:lvl1pPr>
          </a:lstStyle>
          <a:p>
            <a:endParaRPr lang="de-DE"/>
          </a:p>
        </p:txBody>
      </p:sp>
      <p:sp>
        <p:nvSpPr>
          <p:cNvPr id="7" name="Slide Number Placeholder 6"/>
          <p:cNvSpPr>
            <a:spLocks noGrp="1"/>
          </p:cNvSpPr>
          <p:nvPr>
            <p:ph type="sldNum" sz="quarter" idx="5"/>
          </p:nvPr>
        </p:nvSpPr>
        <p:spPr>
          <a:xfrm>
            <a:off x="3765916" y="9356206"/>
            <a:ext cx="2880995" cy="492522"/>
          </a:xfrm>
          <a:prstGeom prst="rect">
            <a:avLst/>
          </a:prstGeom>
        </p:spPr>
        <p:txBody>
          <a:bodyPr vert="horz" lIns="91440" tIns="45720" rIns="91440" bIns="45720" rtlCol="0" anchor="b"/>
          <a:lstStyle>
            <a:lvl1pPr algn="r">
              <a:defRPr sz="1200"/>
            </a:lvl1pPr>
          </a:lstStyle>
          <a:p>
            <a:fld id="{9ACE2FA9-D227-4174-B6E7-0D26017353BE}" type="slidenum">
              <a:rPr lang="de-DE" smtClean="0"/>
              <a:pPr/>
              <a:t>‹Nr.›</a:t>
            </a:fld>
            <a:endParaRPr lang="de-DE"/>
          </a:p>
        </p:txBody>
      </p:sp>
    </p:spTree>
    <p:extLst>
      <p:ext uri="{BB962C8B-B14F-4D97-AF65-F5344CB8AC3E}">
        <p14:creationId xmlns:p14="http://schemas.microsoft.com/office/powerpoint/2010/main" val="14857839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b="1" dirty="0">
                <a:solidFill>
                  <a:srgbClr val="FF0000"/>
                </a:solidFill>
              </a:rPr>
              <a:t>Präsentation</a:t>
            </a:r>
            <a:r>
              <a:rPr lang="de-DE" b="1" baseline="0" dirty="0">
                <a:solidFill>
                  <a:srgbClr val="FF0000"/>
                </a:solidFill>
              </a:rPr>
              <a:t> mit Notizen hinterlegt!</a:t>
            </a:r>
            <a:endParaRPr lang="de-DE" b="1" dirty="0">
              <a:solidFill>
                <a:srgbClr val="FF0000"/>
              </a:solidFill>
            </a:endParaRPr>
          </a:p>
        </p:txBody>
      </p:sp>
      <p:sp>
        <p:nvSpPr>
          <p:cNvPr id="4" name="Foliennummernplatzhalter 3"/>
          <p:cNvSpPr>
            <a:spLocks noGrp="1"/>
          </p:cNvSpPr>
          <p:nvPr>
            <p:ph type="sldNum" sz="quarter" idx="10"/>
          </p:nvPr>
        </p:nvSpPr>
        <p:spPr/>
        <p:txBody>
          <a:bodyPr/>
          <a:lstStyle/>
          <a:p>
            <a:fld id="{9ACE2FA9-D227-4174-B6E7-0D26017353BE}" type="slidenum">
              <a:rPr lang="de-DE" smtClean="0"/>
              <a:pPr/>
              <a:t>1</a:t>
            </a:fld>
            <a:endParaRPr lang="de-DE" dirty="0"/>
          </a:p>
        </p:txBody>
      </p:sp>
    </p:spTree>
    <p:extLst>
      <p:ext uri="{BB962C8B-B14F-4D97-AF65-F5344CB8AC3E}">
        <p14:creationId xmlns:p14="http://schemas.microsoft.com/office/powerpoint/2010/main" val="3589321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9ACE2FA9-D227-4174-B6E7-0D26017353BE}" type="slidenum">
              <a:rPr lang="de-DE" smtClean="0"/>
              <a:pPr/>
              <a:t>2</a:t>
            </a:fld>
            <a:endParaRPr lang="de-DE"/>
          </a:p>
        </p:txBody>
      </p:sp>
    </p:spTree>
    <p:extLst>
      <p:ext uri="{BB962C8B-B14F-4D97-AF65-F5344CB8AC3E}">
        <p14:creationId xmlns:p14="http://schemas.microsoft.com/office/powerpoint/2010/main" val="358033012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dirty="0"/>
              <a:t>Neben den ganzen</a:t>
            </a:r>
            <a:r>
              <a:rPr lang="de-DE" baseline="0" dirty="0"/>
              <a:t> Veranstaltungsangeboten, haben wir im Netzwerk aber auch </a:t>
            </a:r>
            <a:r>
              <a:rPr lang="de-DE" b="1" baseline="0" dirty="0"/>
              <a:t>zahlreiche Materialien </a:t>
            </a:r>
            <a:r>
              <a:rPr lang="de-DE" baseline="0" dirty="0"/>
              <a:t>entwickelt, die zur Einführung in die Teilchenphysik verwendet werden können. </a:t>
            </a:r>
          </a:p>
          <a:p>
            <a:pPr>
              <a:lnSpc>
                <a:spcPct val="150000"/>
              </a:lnSpc>
            </a:pPr>
            <a:endParaRPr lang="de-DE" baseline="0" dirty="0"/>
          </a:p>
          <a:p>
            <a:pPr>
              <a:lnSpc>
                <a:spcPct val="150000"/>
              </a:lnSpc>
            </a:pPr>
            <a:r>
              <a:rPr lang="de-DE" dirty="0"/>
              <a:t>Die</a:t>
            </a:r>
            <a:r>
              <a:rPr lang="de-DE" baseline="0" dirty="0"/>
              <a:t> Materialsammlung </a:t>
            </a:r>
            <a:r>
              <a:rPr lang="de-DE" dirty="0"/>
              <a:t>enthält gesammelte Materialien des Netzwerks Teilchenwelt für Lehrkräfte, die zur Einführung in die Teilchenphysik verwendet werden können. Sie eignen sich insbesondere zur Vor- und Nachbereitung von Masterclasses, kann aber auch unabhängig davon eingesetzt werden.</a:t>
            </a:r>
          </a:p>
        </p:txBody>
      </p:sp>
      <p:sp>
        <p:nvSpPr>
          <p:cNvPr id="4" name="Foliennummernplatzhalter 3"/>
          <p:cNvSpPr>
            <a:spLocks noGrp="1"/>
          </p:cNvSpPr>
          <p:nvPr>
            <p:ph type="sldNum" sz="quarter" idx="10"/>
          </p:nvPr>
        </p:nvSpPr>
        <p:spPr/>
        <p:txBody>
          <a:bodyPr/>
          <a:lstStyle/>
          <a:p>
            <a:fld id="{C58334F4-BBE0-466D-8A8D-8869AE82A8CE}" type="slidenum">
              <a:rPr lang="de-DE" smtClean="0"/>
              <a:pPr/>
              <a:t>4</a:t>
            </a:fld>
            <a:endParaRPr lang="de-DE"/>
          </a:p>
        </p:txBody>
      </p:sp>
    </p:spTree>
    <p:extLst>
      <p:ext uri="{BB962C8B-B14F-4D97-AF65-F5344CB8AC3E}">
        <p14:creationId xmlns:p14="http://schemas.microsoft.com/office/powerpoint/2010/main" val="16822281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dirty="0">
                <a:solidFill>
                  <a:schemeClr val="tx1"/>
                </a:solidFill>
                <a:effectLst/>
                <a:latin typeface="+mn-lt"/>
                <a:ea typeface="+mn-ea"/>
                <a:cs typeface="+mn-cs"/>
              </a:rPr>
              <a:t>Seit September 2013 besteht zwischen der Joachim Herz Stiftung und dem Netzwerk Teilchenwelt eine Kooperation zum Projekt „Unterrichtsmaterial Teilchenphysik“. Neben der Überarbeitung des</a:t>
            </a:r>
            <a:r>
              <a:rPr lang="de-DE" sz="1200" kern="1200" baseline="0" dirty="0">
                <a:solidFill>
                  <a:schemeClr val="tx1"/>
                </a:solidFill>
                <a:effectLst/>
                <a:latin typeface="+mn-lt"/>
                <a:ea typeface="+mn-ea"/>
                <a:cs typeface="+mn-cs"/>
              </a:rPr>
              <a:t> Portals LEIFI Physik, </a:t>
            </a:r>
            <a:r>
              <a:rPr lang="de-DE" sz="1200" kern="1200" dirty="0">
                <a:solidFill>
                  <a:schemeClr val="tx1"/>
                </a:solidFill>
                <a:effectLst/>
                <a:latin typeface="+mn-lt"/>
                <a:ea typeface="+mn-ea"/>
                <a:cs typeface="+mn-cs"/>
              </a:rPr>
              <a:t>umfasst die Kooperation die Erstellung von umfangreichem Material für den Schulunterricht. In einer Reihe von Workshops mit Lehrkräften, die dem Netzwerk Teilchenwelt bereits verbunden sind,  sowie</a:t>
            </a:r>
            <a:r>
              <a:rPr lang="de-DE" sz="1200" kern="1200" baseline="0" dirty="0">
                <a:solidFill>
                  <a:schemeClr val="tx1"/>
                </a:solidFill>
                <a:effectLst/>
                <a:latin typeface="+mn-lt"/>
                <a:ea typeface="+mn-ea"/>
                <a:cs typeface="+mn-cs"/>
              </a:rPr>
              <a:t> Wissenschaftler/inne/n und Fachdidaktiker/inne/n haben NTW und JHS daran gearbeitet, Unterrichtsmaterial zu entwickeln, das Lehrkräften Ideen, Anregungen und Hintergrundinformationen zur Vermittlung der Teilchen- und Astroteilchenphysik geben soll: fachlich korrekt und gleichzeitig praktisch einsetzbar. Entstanden ist eine modulare Sammlung von Handreichungen für Lehrkräfte. Band 3 „Kosmische Strahlung“ sowie Band 4 „Mikrokurse“ sind bereits erschienen. Band 1 „Wechselwirkungen, Ladungen und Teilchen“ sowie Band 2 „Forschungsmethoden“ folgen im Laufe des Jahres.</a:t>
            </a:r>
          </a:p>
          <a:p>
            <a:pPr marL="0" marR="0" indent="0" algn="l" defTabSz="914400" rtl="0" eaLnBrk="1" fontAlgn="auto" latinLnBrk="0" hangingPunct="1">
              <a:lnSpc>
                <a:spcPct val="100000"/>
              </a:lnSpc>
              <a:spcBef>
                <a:spcPts val="0"/>
              </a:spcBef>
              <a:spcAft>
                <a:spcPts val="0"/>
              </a:spcAft>
              <a:buClrTx/>
              <a:buSzTx/>
              <a:buFontTx/>
              <a:buNone/>
              <a:tabLst/>
              <a:defRPr/>
            </a:pPr>
            <a:r>
              <a:rPr lang="de-DE" sz="1200" kern="1200" baseline="0" dirty="0">
                <a:solidFill>
                  <a:schemeClr val="tx1"/>
                </a:solidFill>
                <a:effectLst/>
                <a:latin typeface="+mn-lt"/>
                <a:ea typeface="+mn-ea"/>
                <a:cs typeface="+mn-cs"/>
              </a:rPr>
              <a:t>Alle Materialien stehen kostenfrei zur Verfügung und können online unter www.teilchenwelt.de/tp runtergeladen bzw. bestellt werden.</a:t>
            </a:r>
          </a:p>
          <a:p>
            <a:endParaRPr lang="de-DE" dirty="0"/>
          </a:p>
          <a:p>
            <a:endParaRPr lang="de-DE"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6</a:t>
            </a:fld>
            <a:endParaRPr lang="de-DE"/>
          </a:p>
        </p:txBody>
      </p:sp>
    </p:spTree>
    <p:extLst>
      <p:ext uri="{BB962C8B-B14F-4D97-AF65-F5344CB8AC3E}">
        <p14:creationId xmlns:p14="http://schemas.microsoft.com/office/powerpoint/2010/main" val="11887245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kern="1200" dirty="0">
                <a:solidFill>
                  <a:schemeClr val="tx1"/>
                </a:solidFill>
                <a:effectLst/>
                <a:latin typeface="+mn-lt"/>
                <a:ea typeface="+mn-ea"/>
                <a:cs typeface="+mn-cs"/>
              </a:rPr>
              <a:t>Im Material „Wechselwirkungen, Ladungen und Elementarteilchen“ (Band</a:t>
            </a:r>
            <a:r>
              <a:rPr lang="de-DE" sz="1200" kern="1200" baseline="0" dirty="0">
                <a:solidFill>
                  <a:schemeClr val="tx1"/>
                </a:solidFill>
                <a:effectLst/>
                <a:latin typeface="+mn-lt"/>
                <a:ea typeface="+mn-ea"/>
                <a:cs typeface="+mn-cs"/>
              </a:rPr>
              <a:t> 1) sind auf</a:t>
            </a:r>
            <a:r>
              <a:rPr lang="de-DE" sz="1200" kern="1200" dirty="0">
                <a:solidFill>
                  <a:schemeClr val="tx1"/>
                </a:solidFill>
                <a:effectLst/>
                <a:latin typeface="+mn-lt"/>
                <a:ea typeface="+mn-ea"/>
                <a:cs typeface="+mn-cs"/>
              </a:rPr>
              <a:t> ca.</a:t>
            </a:r>
            <a:r>
              <a:rPr lang="de-DE" sz="1200" kern="1200" baseline="0" dirty="0">
                <a:solidFill>
                  <a:schemeClr val="tx1"/>
                </a:solidFill>
                <a:effectLst/>
                <a:latin typeface="+mn-lt"/>
                <a:ea typeface="+mn-ea"/>
                <a:cs typeface="+mn-cs"/>
              </a:rPr>
              <a:t> 100 Seiten</a:t>
            </a:r>
            <a:r>
              <a:rPr lang="de-DE" sz="1200" kern="1200" dirty="0">
                <a:solidFill>
                  <a:schemeClr val="tx1"/>
                </a:solidFill>
                <a:effectLst/>
                <a:latin typeface="+mn-lt"/>
                <a:ea typeface="+mn-ea"/>
                <a:cs typeface="+mn-cs"/>
              </a:rPr>
              <a:t> Hintergrundinformationen für Lehrkräfte sowie ein ausführlicher Fachtext zu den grundlegenden Konzepten der Elementarteilchenphysik zusammengestellt. Darüber hinaus sind eingehende methodische und fachliche Hinweise enthalten</a:t>
            </a:r>
            <a:r>
              <a:rPr lang="de-DE" sz="1200" kern="1200" baseline="0" dirty="0">
                <a:solidFill>
                  <a:schemeClr val="tx1"/>
                </a:solidFill>
                <a:effectLst/>
                <a:latin typeface="+mn-lt"/>
                <a:ea typeface="+mn-ea"/>
                <a:cs typeface="+mn-cs"/>
              </a:rPr>
              <a:t>.</a:t>
            </a:r>
            <a:endParaRPr lang="de-DE" sz="1200" kern="1200" dirty="0">
              <a:solidFill>
                <a:schemeClr val="tx1"/>
              </a:solidFill>
              <a:effectLst/>
              <a:latin typeface="+mn-lt"/>
              <a:ea typeface="+mn-ea"/>
              <a:cs typeface="+mn-cs"/>
            </a:endParaRPr>
          </a:p>
          <a:p>
            <a:r>
              <a:rPr lang="de-DE" sz="1200" kern="1200" dirty="0">
                <a:solidFill>
                  <a:schemeClr val="tx1"/>
                </a:solidFill>
                <a:effectLst/>
                <a:latin typeface="+mn-lt"/>
                <a:ea typeface="+mn-ea"/>
                <a:cs typeface="+mn-cs"/>
              </a:rPr>
              <a:t>Der Fachtext wurde speziell für Lehrkräfte entwickelt, lässt sich aber auch für Schüler/innen im Leistungskurs Physik/Fach mit erhöhtem Anforderungsniveau verwenden. Zur Umsetzung des Fachtextes im Unterricht wurde ein Spiralcurriculum entwickelt. Dadurch wird eine wiederkehrende Beschäftigung mit den grundlegenden Konzepten der Elementarteilchenphysik in differenzierter Form und Tiefe, in unterschiedlichem Umfang, auf sich steigerndem Niveau und auf der Grundlage unterschiedlicher Vorkenntnisse im Physikunterricht möglich. </a:t>
            </a:r>
          </a:p>
          <a:p>
            <a:r>
              <a:rPr lang="de-DE" sz="1200" kern="1200" dirty="0">
                <a:solidFill>
                  <a:schemeClr val="tx1"/>
                </a:solidFill>
                <a:effectLst/>
                <a:latin typeface="+mn-lt"/>
                <a:ea typeface="+mn-ea"/>
                <a:cs typeface="+mn-cs"/>
              </a:rPr>
              <a:t>Alle</a:t>
            </a:r>
            <a:r>
              <a:rPr lang="de-DE" sz="1200" kern="1200" baseline="0" dirty="0">
                <a:solidFill>
                  <a:schemeClr val="tx1"/>
                </a:solidFill>
                <a:effectLst/>
                <a:latin typeface="+mn-lt"/>
                <a:ea typeface="+mn-ea"/>
                <a:cs typeface="+mn-cs"/>
              </a:rPr>
              <a:t> Aufgabenblätter werden künftig online zur Verfügung stehen.</a:t>
            </a:r>
            <a:endParaRPr lang="de-DE" sz="1200" dirty="0"/>
          </a:p>
          <a:p>
            <a:endParaRPr lang="de-DE" sz="1200" dirty="0"/>
          </a:p>
          <a:p>
            <a:r>
              <a:rPr lang="de-DE" sz="1200" kern="1200" dirty="0">
                <a:solidFill>
                  <a:schemeClr val="tx1"/>
                </a:solidFill>
                <a:effectLst/>
                <a:latin typeface="+mn-lt"/>
                <a:ea typeface="+mn-ea"/>
                <a:cs typeface="+mn-cs"/>
              </a:rPr>
              <a:t>Das Material zu den Forschungsmethoden der Teilchenphysik (Band 2) soll einen Einblick in die Forschungsziele der experimentellen Teilchenphysik, den Aufbau und die Funktionsweise von Teilchenbeschleunigern sowie die Auswertung der Daten, die mithilfe von Teilchendetektoren aufgenommen werden. Auf der Grundlage von Aufgaben in unterschiedlichen Formaten und Zusatzmaterialien wie Arbeitsblättern ist eine vielfältige Beschäftigung mit den Inhalten möglich. Darüber hinaus werden Materialien von Teilchenphysik-Masterclasses von Netzwerk Teilchenwelt bereitgestellt, die im Unterricht eine eigenständige Auswertung von echten Daten des ATLAS-Detektors durch die Schüler ermöglichen.</a:t>
            </a:r>
          </a:p>
          <a:p>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7</a:t>
            </a:fld>
            <a:endParaRPr lang="de-DE"/>
          </a:p>
        </p:txBody>
      </p:sp>
    </p:spTree>
    <p:extLst>
      <p:ext uri="{BB962C8B-B14F-4D97-AF65-F5344CB8AC3E}">
        <p14:creationId xmlns:p14="http://schemas.microsoft.com/office/powerpoint/2010/main" val="108445628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a:t>Band 3 „Kosmische Strahlung“ bietet Einblicke in das faszinierende Forschungsfeld der Astroteilchenphysik. Dabei steht die experimentelle Untersuchung von kosmischen Teilchen am Beispiel der Myonen im Vordergrund. Lehrkräfte erhalten in dem 32-seitigen Heft Hintergrundinformationen</a:t>
            </a:r>
            <a:r>
              <a:rPr lang="de-DE" sz="1200" baseline="0" dirty="0"/>
              <a:t> </a:t>
            </a:r>
            <a:r>
              <a:rPr lang="de-DE" sz="1200" dirty="0"/>
              <a:t>sowie Ideen und Anregungen, wie sich das Thema in den Unterricht einbinden lässt. Außerdem enthält die Broschüre Fachtexte und</a:t>
            </a:r>
            <a:r>
              <a:rPr lang="de-DE" sz="1200" baseline="0" dirty="0"/>
              <a:t> Experimente </a:t>
            </a:r>
            <a:r>
              <a:rPr lang="de-DE" sz="1200" dirty="0"/>
              <a:t>für Schüler/innen</a:t>
            </a:r>
            <a:r>
              <a:rPr lang="de-DE" sz="1200" baseline="0" dirty="0"/>
              <a:t>, die durchentsprechende Aufgaben und Lösungen sowie einem Überblick an weiterführenden Materialien zum Thema ergänzt werden. </a:t>
            </a:r>
            <a:endParaRPr lang="de-DE" sz="1200" dirty="0"/>
          </a:p>
        </p:txBody>
      </p:sp>
      <p:sp>
        <p:nvSpPr>
          <p:cNvPr id="4" name="Foliennummernplatzhalter 3"/>
          <p:cNvSpPr>
            <a:spLocks noGrp="1"/>
          </p:cNvSpPr>
          <p:nvPr>
            <p:ph type="sldNum" sz="quarter" idx="10"/>
          </p:nvPr>
        </p:nvSpPr>
        <p:spPr/>
        <p:txBody>
          <a:bodyPr/>
          <a:lstStyle/>
          <a:p>
            <a:fld id="{9ACE2FA9-D227-4174-B6E7-0D26017353BE}" type="slidenum">
              <a:rPr lang="de-DE" smtClean="0"/>
              <a:pPr/>
              <a:t>8</a:t>
            </a:fld>
            <a:endParaRPr lang="de-DE" dirty="0"/>
          </a:p>
        </p:txBody>
      </p:sp>
    </p:spTree>
    <p:extLst>
      <p:ext uri="{BB962C8B-B14F-4D97-AF65-F5344CB8AC3E}">
        <p14:creationId xmlns:p14="http://schemas.microsoft.com/office/powerpoint/2010/main" val="310243872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a:t>In den Lehrplänen einiger Bundesländer gibt es noch keinen eigenständigen Themenbereich Teilchenphysik. Für diesen Fall sind die in Band 4 vorgestellten Mikrokurse zusammengestellt worden. Er bietet vier Kurse, die auf originelle Weise eine Brücke von klassischen Lehrplanthemen zu aktuellen Forschungsgegenständen der Teilchenphysik schlagen. Denn viele der im Physikunterricht behandelten Themen lassen sich leicht um einen Bezug zur modernen Physik und insbesondere der Teilchenphysik ergänzen. Der zeitliche Bedarf für die Behandlung eines Kurses beträgt ca. ein bis zwei Unterrichtsstunden. Zu jedem Kurs werden Einsatzmöglichkeiten und wünschenswerte Vorkenntnisse der Schüler angegeben. Auf mögliche Erweiterungen und Vertiefungen wird hingewiesen. </a:t>
            </a:r>
          </a:p>
        </p:txBody>
      </p:sp>
      <p:sp>
        <p:nvSpPr>
          <p:cNvPr id="4" name="Foliennummernplatzhalter 3"/>
          <p:cNvSpPr>
            <a:spLocks noGrp="1"/>
          </p:cNvSpPr>
          <p:nvPr>
            <p:ph type="sldNum" sz="quarter" idx="10"/>
          </p:nvPr>
        </p:nvSpPr>
        <p:spPr/>
        <p:txBody>
          <a:bodyPr/>
          <a:lstStyle/>
          <a:p>
            <a:fld id="{9ACE2FA9-D227-4174-B6E7-0D26017353BE}" type="slidenum">
              <a:rPr lang="de-DE" smtClean="0"/>
              <a:pPr/>
              <a:t>9</a:t>
            </a:fld>
            <a:endParaRPr lang="de-DE" dirty="0"/>
          </a:p>
        </p:txBody>
      </p:sp>
    </p:spTree>
    <p:extLst>
      <p:ext uri="{BB962C8B-B14F-4D97-AF65-F5344CB8AC3E}">
        <p14:creationId xmlns:p14="http://schemas.microsoft.com/office/powerpoint/2010/main" val="3622058659"/>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50000"/>
              </a:lnSpc>
            </a:pPr>
            <a:r>
              <a:rPr lang="de-DE" sz="1300" dirty="0"/>
              <a:t>Seit September 2013 kooperieren wir mit der Joachim Herz Stiftung. </a:t>
            </a:r>
          </a:p>
          <a:p>
            <a:pPr>
              <a:lnSpc>
                <a:spcPct val="150000"/>
              </a:lnSpc>
            </a:pPr>
            <a:r>
              <a:rPr lang="de-DE" sz="1300" dirty="0"/>
              <a:t>Im Rahmen dieser Kooperation wurde die Webseite </a:t>
            </a:r>
            <a:r>
              <a:rPr lang="de-DE" sz="1300" dirty="0" err="1"/>
              <a:t>LEIFIphysik</a:t>
            </a:r>
            <a:r>
              <a:rPr lang="de-DE" sz="1300" dirty="0"/>
              <a:t> von uns hinsichtlich der Kategorie „Teilchenphysik“ überarbeitet. </a:t>
            </a:r>
          </a:p>
          <a:p>
            <a:pPr>
              <a:lnSpc>
                <a:spcPct val="150000"/>
              </a:lnSpc>
            </a:pPr>
            <a:r>
              <a:rPr lang="de-DE" sz="1300" dirty="0"/>
              <a:t>Mit über 40 Seiten und in Tabellen verlinkten Unterseiten sowie einer Vielzahl an Abbildungen, Animationen, Tests und Aufgaben führt das Kapitel in den aktuellen Forschungsstand der Teilchenphysik ein. </a:t>
            </a:r>
          </a:p>
          <a:p>
            <a:pPr>
              <a:lnSpc>
                <a:spcPct val="150000"/>
              </a:lnSpc>
            </a:pPr>
            <a:r>
              <a:rPr lang="de-DE" sz="1300" dirty="0"/>
              <a:t>Die neuen Webseiten wurden im Mai 2014 freigeschaltet.</a:t>
            </a:r>
            <a:br>
              <a:rPr lang="de-DE" sz="1300" dirty="0"/>
            </a:br>
            <a:endParaRPr lang="de-DE" dirty="0"/>
          </a:p>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pPr/>
              <a:t>10</a:t>
            </a:fld>
            <a:endParaRPr lang="de-DE"/>
          </a:p>
        </p:txBody>
      </p:sp>
    </p:spTree>
    <p:extLst>
      <p:ext uri="{BB962C8B-B14F-4D97-AF65-F5344CB8AC3E}">
        <p14:creationId xmlns:p14="http://schemas.microsoft.com/office/powerpoint/2010/main" val="68971589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C58334F4-BBE0-466D-8A8D-8869AE82A8CE}" type="slidenum">
              <a:rPr lang="de-DE" smtClean="0">
                <a:solidFill>
                  <a:prstClr val="black"/>
                </a:solidFill>
              </a:rPr>
              <a:pPr/>
              <a:t>12</a:t>
            </a:fld>
            <a:endParaRPr lang="de-DE" dirty="0">
              <a:solidFill>
                <a:prstClr val="black"/>
              </a:solidFill>
            </a:endParaRPr>
          </a:p>
        </p:txBody>
      </p:sp>
    </p:spTree>
    <p:extLst>
      <p:ext uri="{BB962C8B-B14F-4D97-AF65-F5344CB8AC3E}">
        <p14:creationId xmlns:p14="http://schemas.microsoft.com/office/powerpoint/2010/main" val="15639969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4.jpeg"/><Relationship Id="rId7" Type="http://schemas.openxmlformats.org/officeDocument/2006/relationships/image" Target="../media/image8.jpeg"/><Relationship Id="rId2" Type="http://schemas.openxmlformats.org/officeDocument/2006/relationships/image" Target="../media/image3.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8" Type="http://schemas.openxmlformats.org/officeDocument/2006/relationships/image" Target="../media/image9.tiff"/><Relationship Id="rId3" Type="http://schemas.openxmlformats.org/officeDocument/2006/relationships/image" Target="../media/image11.png"/><Relationship Id="rId7" Type="http://schemas.openxmlformats.org/officeDocument/2006/relationships/image" Target="../media/image8.jpeg"/><Relationship Id="rId2" Type="http://schemas.openxmlformats.org/officeDocument/2006/relationships/image" Target="../media/image10.emf"/><Relationship Id="rId1" Type="http://schemas.openxmlformats.org/officeDocument/2006/relationships/slideMaster" Target="../slideMasters/slideMaster1.xml"/><Relationship Id="rId6" Type="http://schemas.openxmlformats.org/officeDocument/2006/relationships/image" Target="../media/image7.png"/><Relationship Id="rId5" Type="http://schemas.openxmlformats.org/officeDocument/2006/relationships/image" Target="../media/image6.png"/><Relationship Id="rId4" Type="http://schemas.openxmlformats.org/officeDocument/2006/relationships/image" Target="../media/image5.png"/></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1_Titelfolie">
    <p:bg>
      <p:bgPr>
        <a:blipFill dpi="0" rotWithShape="1">
          <a:blip r:embed="rId2" cstate="print">
            <a:lum/>
          </a:blip>
          <a:srcRect/>
          <a:stretch>
            <a:fillRect l="-3000" r="-3000"/>
          </a:stretch>
        </a:blipFill>
        <a:effectLst/>
      </p:bgPr>
    </p:bg>
    <p:spTree>
      <p:nvGrpSpPr>
        <p:cNvPr id="1" name=""/>
        <p:cNvGrpSpPr/>
        <p:nvPr/>
      </p:nvGrpSpPr>
      <p:grpSpPr>
        <a:xfrm>
          <a:off x="0" y="0"/>
          <a:ext cx="0" cy="0"/>
          <a:chOff x="0" y="0"/>
          <a:chExt cx="0" cy="0"/>
        </a:xfrm>
      </p:grpSpPr>
      <p:sp>
        <p:nvSpPr>
          <p:cNvPr id="2" name="Title 1"/>
          <p:cNvSpPr>
            <a:spLocks noGrp="1"/>
          </p:cNvSpPr>
          <p:nvPr>
            <p:ph type="ctrTitle"/>
          </p:nvPr>
        </p:nvSpPr>
        <p:spPr>
          <a:xfrm>
            <a:off x="1835696" y="1124744"/>
            <a:ext cx="5825202" cy="1646302"/>
          </a:xfrm>
          <a:prstGeom prst="rect">
            <a:avLst/>
          </a:prstGeom>
        </p:spPr>
        <p:txBody>
          <a:bodyPr anchor="b">
            <a:noAutofit/>
          </a:bodyPr>
          <a:lstStyle>
            <a:lvl1pPr algn="r">
              <a:defRPr sz="4800" b="0">
                <a:solidFill>
                  <a:srgbClr val="003477"/>
                </a:solidFill>
              </a:defRPr>
            </a:lvl1pPr>
          </a:lstStyle>
          <a:p>
            <a:r>
              <a:rPr lang="de-DE"/>
              <a:t>Mastertitelformat bearbeiten</a:t>
            </a:r>
            <a:endParaRPr lang="en-US" dirty="0"/>
          </a:p>
        </p:txBody>
      </p:sp>
      <p:sp>
        <p:nvSpPr>
          <p:cNvPr id="3" name="Subtitle 2"/>
          <p:cNvSpPr>
            <a:spLocks noGrp="1"/>
          </p:cNvSpPr>
          <p:nvPr>
            <p:ph type="subTitle" idx="1"/>
          </p:nvPr>
        </p:nvSpPr>
        <p:spPr>
          <a:xfrm>
            <a:off x="2411760" y="2780928"/>
            <a:ext cx="5256584" cy="1096899"/>
          </a:xfrm>
          <a:prstGeom prst="rect">
            <a:avLst/>
          </a:prstGeom>
        </p:spPr>
        <p:txBody>
          <a:bodyPr anchor="t"/>
          <a:lstStyle>
            <a:lvl1pPr marL="0" indent="0" algn="r">
              <a:buNone/>
              <a:defRPr b="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a:t>Master-Untertitelformat bearbeiten</a:t>
            </a:r>
            <a:endParaRPr lang="en-US" dirty="0"/>
          </a:p>
        </p:txBody>
      </p:sp>
    </p:spTree>
    <p:extLst>
      <p:ext uri="{BB962C8B-B14F-4D97-AF65-F5344CB8AC3E}">
        <p14:creationId xmlns:p14="http://schemas.microsoft.com/office/powerpoint/2010/main" val="387158914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_Inhal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7546684" cy="4535487"/>
          </a:xfrm>
          <a:prstGeom prst="rect">
            <a:avLst/>
          </a:prstGeom>
        </p:spPr>
        <p:txBody>
          <a:bodyPr/>
          <a:lstStyle/>
          <a:p>
            <a:pPr lvl="0"/>
            <a:r>
              <a:rPr lang="de-DE"/>
              <a:t>Mastertextformat bearbeiten</a:t>
            </a:r>
          </a:p>
          <a:p>
            <a:pPr lvl="1"/>
            <a:r>
              <a:rPr lang="de-DE"/>
              <a:t>Zweite Ebene</a:t>
            </a:r>
          </a:p>
          <a:p>
            <a:pPr lvl="2"/>
            <a:r>
              <a:rPr lang="de-DE"/>
              <a:t>Dritte Ebene</a:t>
            </a:r>
          </a:p>
        </p:txBody>
      </p:sp>
    </p:spTree>
    <p:extLst>
      <p:ext uri="{BB962C8B-B14F-4D97-AF65-F5344CB8AC3E}">
        <p14:creationId xmlns:p14="http://schemas.microsoft.com/office/powerpoint/2010/main" val="139081196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Überschrift">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0622" y="663276"/>
            <a:ext cx="7527638"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6" name="Foliennummernplatzhalter 4">
            <a:extLst>
              <a:ext uri="{FF2B5EF4-FFF2-40B4-BE49-F238E27FC236}">
                <a16:creationId xmlns:a16="http://schemas.microsoft.com/office/drawing/2014/main" id="{E9AF7F3D-4FDD-49EE-B8B5-27D9318315C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7" name="Date Placeholder 3">
            <a:extLst>
              <a:ext uri="{FF2B5EF4-FFF2-40B4-BE49-F238E27FC236}">
                <a16:creationId xmlns:a16="http://schemas.microsoft.com/office/drawing/2014/main" id="{C6C3AE6C-2328-4618-AC3F-6F82BE4538D9}"/>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8" name="Footer Placeholder 4">
            <a:extLst>
              <a:ext uri="{FF2B5EF4-FFF2-40B4-BE49-F238E27FC236}">
                <a16:creationId xmlns:a16="http://schemas.microsoft.com/office/drawing/2014/main" id="{B22D1C1D-3181-4054-AD97-71BBB93F25B8}"/>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22807252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8" name="Foliennummernplatzhalter 4">
            <a:extLst>
              <a:ext uri="{FF2B5EF4-FFF2-40B4-BE49-F238E27FC236}">
                <a16:creationId xmlns:a16="http://schemas.microsoft.com/office/drawing/2014/main" id="{AAD47575-8026-42E6-9FC2-098EB847C13A}"/>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9" name="Date Placeholder 3">
            <a:extLst>
              <a:ext uri="{FF2B5EF4-FFF2-40B4-BE49-F238E27FC236}">
                <a16:creationId xmlns:a16="http://schemas.microsoft.com/office/drawing/2014/main" id="{883EA1F1-69B6-44BC-A5CC-1015CB410F64}"/>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10" name="Footer Placeholder 4">
            <a:extLst>
              <a:ext uri="{FF2B5EF4-FFF2-40B4-BE49-F238E27FC236}">
                <a16:creationId xmlns:a16="http://schemas.microsoft.com/office/drawing/2014/main" id="{503030FA-B9F0-426A-B653-EB60A2B91239}"/>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pPr algn="ctr"/>
            <a:r>
              <a:rPr lang="de-DE"/>
              <a:t>Forschung trifft Schule - Lehrerfortbildung Teilchenphysik - Zeuthen</a:t>
            </a:r>
            <a:endParaRPr lang="de-DE" dirty="0"/>
          </a:p>
        </p:txBody>
      </p:sp>
    </p:spTree>
    <p:extLst>
      <p:ext uri="{BB962C8B-B14F-4D97-AF65-F5344CB8AC3E}">
        <p14:creationId xmlns:p14="http://schemas.microsoft.com/office/powerpoint/2010/main" val="42917847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blank" preserve="1">
  <p:cSld name="Ganz_Le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1603260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Titel_Inhalt_2Bilder">
    <p:bg>
      <p:bgPr>
        <a:blipFill dpi="0" rotWithShape="1">
          <a:blip r:embed="rId2" cstate="print">
            <a:lum/>
          </a:blip>
          <a:srcRect/>
          <a:stretch>
            <a:fillRect/>
          </a:stretch>
        </a:blipFill>
        <a:effectLst/>
      </p:bgPr>
    </p:bg>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7526660" cy="972000"/>
          </a:xfrm>
          <a:prstGeom prst="rect">
            <a:avLst/>
          </a:prstGeom>
        </p:spPr>
        <p:txBody>
          <a:bodyPr anchor="ctr"/>
          <a:lstStyle>
            <a:lvl1pPr>
              <a:defRPr sz="3200" b="1">
                <a:solidFill>
                  <a:srgbClr val="003477"/>
                </a:solidFill>
              </a:defRPr>
            </a:lvl1pPr>
          </a:lstStyle>
          <a:p>
            <a:r>
              <a:rPr lang="de-DE"/>
              <a:t>Mastertitelformat bearbeiten</a:t>
            </a:r>
            <a:endParaRPr lang="de-DE" dirty="0"/>
          </a:p>
        </p:txBody>
      </p:sp>
      <p:sp>
        <p:nvSpPr>
          <p:cNvPr id="18" name="Foliennummernplatzhalter 4">
            <a:extLst>
              <a:ext uri="{FF2B5EF4-FFF2-40B4-BE49-F238E27FC236}">
                <a16:creationId xmlns:a16="http://schemas.microsoft.com/office/drawing/2014/main" id="{5DDD1292-8154-47C4-89E3-4392BE4A6325}"/>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9" name="Date Placeholder 3">
            <a:extLst>
              <a:ext uri="{FF2B5EF4-FFF2-40B4-BE49-F238E27FC236}">
                <a16:creationId xmlns:a16="http://schemas.microsoft.com/office/drawing/2014/main" id="{FA030732-168F-43B2-B529-157CC6302110}"/>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20" name="Footer Placeholder 4">
            <a:extLst>
              <a:ext uri="{FF2B5EF4-FFF2-40B4-BE49-F238E27FC236}">
                <a16:creationId xmlns:a16="http://schemas.microsoft.com/office/drawing/2014/main" id="{925E9A0A-06AF-4AAA-A623-82E84BDC218E}"/>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
        <p:nvSpPr>
          <p:cNvPr id="4" name="Inhaltsplatzhalter 3">
            <a:extLst>
              <a:ext uri="{FF2B5EF4-FFF2-40B4-BE49-F238E27FC236}">
                <a16:creationId xmlns:a16="http://schemas.microsoft.com/office/drawing/2014/main" id="{9774C990-2472-4F49-9865-CD534DB49552}"/>
              </a:ext>
            </a:extLst>
          </p:cNvPr>
          <p:cNvSpPr>
            <a:spLocks noGrp="1"/>
          </p:cNvSpPr>
          <p:nvPr>
            <p:ph sz="quarter" idx="13"/>
          </p:nvPr>
        </p:nvSpPr>
        <p:spPr>
          <a:xfrm>
            <a:off x="971600" y="1772816"/>
            <a:ext cx="4392488" cy="4535487"/>
          </a:xfrm>
          <a:prstGeom prst="rect">
            <a:avLst/>
          </a:prstGeom>
        </p:spPr>
        <p:txBody>
          <a:bodyPr/>
          <a:lstStyle/>
          <a:p>
            <a:pPr lvl="0"/>
            <a:r>
              <a:rPr lang="de-DE"/>
              <a:t>Mastertextformat bearbeiten</a:t>
            </a:r>
          </a:p>
          <a:p>
            <a:pPr lvl="1"/>
            <a:r>
              <a:rPr lang="de-DE"/>
              <a:t>Zweite Ebene</a:t>
            </a:r>
          </a:p>
          <a:p>
            <a:pPr lvl="2"/>
            <a:r>
              <a:rPr lang="de-DE"/>
              <a:t>Dritte Ebene</a:t>
            </a:r>
          </a:p>
        </p:txBody>
      </p:sp>
      <p:sp>
        <p:nvSpPr>
          <p:cNvPr id="5" name="Bildplatzhalter 4">
            <a:extLst>
              <a:ext uri="{FF2B5EF4-FFF2-40B4-BE49-F238E27FC236}">
                <a16:creationId xmlns:a16="http://schemas.microsoft.com/office/drawing/2014/main" id="{CF19C38A-B708-41FE-8226-9488F93E26CD}"/>
              </a:ext>
            </a:extLst>
          </p:cNvPr>
          <p:cNvSpPr>
            <a:spLocks noGrp="1"/>
          </p:cNvSpPr>
          <p:nvPr>
            <p:ph type="pic" sz="quarter" idx="14"/>
          </p:nvPr>
        </p:nvSpPr>
        <p:spPr>
          <a:xfrm>
            <a:off x="5724128" y="1773237"/>
            <a:ext cx="2774132" cy="1789025"/>
          </a:xfrm>
        </p:spPr>
        <p:txBody>
          <a:bodyPr/>
          <a:lstStyle/>
          <a:p>
            <a:r>
              <a:rPr lang="de-DE"/>
              <a:t>Bild durch Klicken auf Symbol hinzufügen</a:t>
            </a:r>
          </a:p>
        </p:txBody>
      </p:sp>
      <p:sp>
        <p:nvSpPr>
          <p:cNvPr id="9" name="Bildplatzhalter 4">
            <a:extLst>
              <a:ext uri="{FF2B5EF4-FFF2-40B4-BE49-F238E27FC236}">
                <a16:creationId xmlns:a16="http://schemas.microsoft.com/office/drawing/2014/main" id="{2B0AF6C5-57B8-401F-9145-93CD131EDF2F}"/>
              </a:ext>
            </a:extLst>
          </p:cNvPr>
          <p:cNvSpPr>
            <a:spLocks noGrp="1"/>
          </p:cNvSpPr>
          <p:nvPr>
            <p:ph type="pic" sz="quarter" idx="15"/>
          </p:nvPr>
        </p:nvSpPr>
        <p:spPr>
          <a:xfrm>
            <a:off x="5724128" y="4016239"/>
            <a:ext cx="2774132" cy="1789025"/>
          </a:xfrm>
        </p:spPr>
        <p:txBody>
          <a:bodyPr/>
          <a:lstStyle/>
          <a:p>
            <a:r>
              <a:rPr lang="de-DE"/>
              <a:t>Bild durch Klicken auf Symbol hinzufügen</a:t>
            </a:r>
          </a:p>
        </p:txBody>
      </p:sp>
    </p:spTree>
    <p:extLst>
      <p:ext uri="{BB962C8B-B14F-4D97-AF65-F5344CB8AC3E}">
        <p14:creationId xmlns:p14="http://schemas.microsoft.com/office/powerpoint/2010/main" val="261749131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picTx" preserve="1">
  <p:cSld name="Bild mit Beschriftung">
    <p:spTree>
      <p:nvGrpSpPr>
        <p:cNvPr id="1" name=""/>
        <p:cNvGrpSpPr/>
        <p:nvPr/>
      </p:nvGrpSpPr>
      <p:grpSpPr>
        <a:xfrm>
          <a:off x="0" y="0"/>
          <a:ext cx="0" cy="0"/>
          <a:chOff x="0" y="0"/>
          <a:chExt cx="0" cy="0"/>
        </a:xfrm>
      </p:grpSpPr>
      <p:sp>
        <p:nvSpPr>
          <p:cNvPr id="2" name="Titel 1"/>
          <p:cNvSpPr>
            <a:spLocks noGrp="1"/>
          </p:cNvSpPr>
          <p:nvPr>
            <p:ph type="title"/>
          </p:nvPr>
        </p:nvSpPr>
        <p:spPr>
          <a:xfrm>
            <a:off x="1905000" y="4800600"/>
            <a:ext cx="5373688" cy="566738"/>
          </a:xfrm>
          <a:prstGeom prst="rect">
            <a:avLst/>
          </a:prstGeom>
        </p:spPr>
        <p:txBody>
          <a:bodyPr anchor="b"/>
          <a:lstStyle>
            <a:lvl1pPr algn="l">
              <a:defRPr sz="2000" b="1"/>
            </a:lvl1pPr>
          </a:lstStyle>
          <a:p>
            <a:r>
              <a:rPr lang="de-DE"/>
              <a:t>Mastertitelformat bearbeiten</a:t>
            </a:r>
            <a:endParaRPr lang="de-DE" dirty="0"/>
          </a:p>
        </p:txBody>
      </p:sp>
      <p:sp>
        <p:nvSpPr>
          <p:cNvPr id="3" name="Bildplatzhalter 2"/>
          <p:cNvSpPr>
            <a:spLocks noGrp="1"/>
          </p:cNvSpPr>
          <p:nvPr>
            <p:ph type="pic" idx="1"/>
          </p:nvPr>
        </p:nvSpPr>
        <p:spPr>
          <a:xfrm>
            <a:off x="1905000" y="810000"/>
            <a:ext cx="6411416" cy="3888432"/>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de-DE"/>
              <a:t>Bild durch Klicken auf Symbol hinzufügen</a:t>
            </a:r>
          </a:p>
        </p:txBody>
      </p:sp>
      <p:sp>
        <p:nvSpPr>
          <p:cNvPr id="4" name="Textplatzhalter 3"/>
          <p:cNvSpPr>
            <a:spLocks noGrp="1"/>
          </p:cNvSpPr>
          <p:nvPr>
            <p:ph type="body" sz="half" idx="2"/>
          </p:nvPr>
        </p:nvSpPr>
        <p:spPr>
          <a:xfrm>
            <a:off x="1905000" y="5440362"/>
            <a:ext cx="5486400" cy="724941"/>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a:t>Mastertextformat bearbeiten</a:t>
            </a:r>
          </a:p>
        </p:txBody>
      </p:sp>
      <p:sp>
        <p:nvSpPr>
          <p:cNvPr id="11" name="Foliennummernplatzhalter 4">
            <a:extLst>
              <a:ext uri="{FF2B5EF4-FFF2-40B4-BE49-F238E27FC236}">
                <a16:creationId xmlns:a16="http://schemas.microsoft.com/office/drawing/2014/main" id="{355BAD82-CD39-4E37-A681-160A3CEC74E9}"/>
              </a:ext>
            </a:extLst>
          </p:cNvPr>
          <p:cNvSpPr>
            <a:spLocks noGrp="1"/>
          </p:cNvSpPr>
          <p:nvPr>
            <p:ph type="sldNum" sz="quarter" idx="12"/>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2" name="Date Placeholder 3">
            <a:extLst>
              <a:ext uri="{FF2B5EF4-FFF2-40B4-BE49-F238E27FC236}">
                <a16:creationId xmlns:a16="http://schemas.microsoft.com/office/drawing/2014/main" id="{C18320E0-2DF9-4166-B479-52C4971B8648}"/>
              </a:ext>
            </a:extLst>
          </p:cNvPr>
          <p:cNvSpPr>
            <a:spLocks noGrp="1"/>
          </p:cNvSpPr>
          <p:nvPr>
            <p:ph type="dt" sz="half" idx="10"/>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13" name="Footer Placeholder 4">
            <a:extLst>
              <a:ext uri="{FF2B5EF4-FFF2-40B4-BE49-F238E27FC236}">
                <a16:creationId xmlns:a16="http://schemas.microsoft.com/office/drawing/2014/main" id="{25A36B48-9A65-4041-9B20-294F53822296}"/>
              </a:ext>
            </a:extLst>
          </p:cNvPr>
          <p:cNvSpPr>
            <a:spLocks noGrp="1"/>
          </p:cNvSpPr>
          <p:nvPr>
            <p:ph type="ftr" sz="quarter" idx="11"/>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2735026122"/>
      </p:ext>
    </p:extLst>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sp>
        <p:nvSpPr>
          <p:cNvPr id="7" name="Bildplatzhalter 6"/>
          <p:cNvSpPr>
            <a:spLocks noGrp="1"/>
          </p:cNvSpPr>
          <p:nvPr>
            <p:ph type="pic" sz="quarter" idx="12" hasCustomPrompt="1"/>
          </p:nvPr>
        </p:nvSpPr>
        <p:spPr>
          <a:xfrm>
            <a:off x="4680012" y="5877273"/>
            <a:ext cx="1520825" cy="844214"/>
          </a:xfrm>
          <a:prstGeom prst="rect">
            <a:avLst/>
          </a:prstGeom>
        </p:spPr>
        <p:txBody>
          <a:bodyPr/>
          <a:lstStyle>
            <a:lvl1pPr>
              <a:defRPr/>
            </a:lvl1pPr>
          </a:lstStyle>
          <a:p>
            <a:r>
              <a:rPr lang="de-DE" dirty="0"/>
              <a:t>Instituts-logo</a:t>
            </a:r>
          </a:p>
        </p:txBody>
      </p:sp>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pic>
        <p:nvPicPr>
          <p:cNvPr id="14" name="Grafik 13"/>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15" name="Textfeld 14"/>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24" name="Grafik 23">
            <a:extLst>
              <a:ext uri="{FF2B5EF4-FFF2-40B4-BE49-F238E27FC236}">
                <a16:creationId xmlns:a16="http://schemas.microsoft.com/office/drawing/2014/main" id="{27FAE731-CC86-4C28-A2A3-0A318174A21C}"/>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25" name="Textfeld 24">
            <a:extLst>
              <a:ext uri="{FF2B5EF4-FFF2-40B4-BE49-F238E27FC236}">
                <a16:creationId xmlns:a16="http://schemas.microsoft.com/office/drawing/2014/main" id="{DE70D378-A46D-4FDF-BFD7-F60D0E2D5FB5}"/>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CE1D9485-2BC3-4F5A-A2EE-62C7B7FDCC5D}"/>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873EBFFB-E874-4C33-A615-BE7BAC7443AA}"/>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8E9C28E8-E841-4F19-8707-F031C4A38B2A}"/>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062FACAF-5B01-4448-9994-50A953BA229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B3613F98-A9B7-4870-8155-A96CBC326949}"/>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425615DE-EC9F-4190-8D61-848906EE7386}"/>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CC83CF8C-55BD-4842-AF4A-A0D952F2E8C3}"/>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FE7F238E-CEFE-48AB-9B0F-3B2769829409}"/>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pic>
        <p:nvPicPr>
          <p:cNvPr id="34" name="Grafik 33">
            <a:extLst>
              <a:ext uri="{FF2B5EF4-FFF2-40B4-BE49-F238E27FC236}">
                <a16:creationId xmlns:a16="http://schemas.microsoft.com/office/drawing/2014/main" id="{70985EA1-F7C6-4E06-8330-5012852C79EA}"/>
              </a:ext>
            </a:extLst>
          </p:cNvPr>
          <p:cNvPicPr>
            <a:picLocks noChangeAspect="1"/>
          </p:cNvPicPr>
          <p:nvPr/>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35" name="Textfeld 34">
            <a:extLst>
              <a:ext uri="{FF2B5EF4-FFF2-40B4-BE49-F238E27FC236}">
                <a16:creationId xmlns:a16="http://schemas.microsoft.com/office/drawing/2014/main" id="{13496E03-50CD-41FA-98FE-BCF8A0A460F9}"/>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36" name="Textfeld 35">
            <a:extLst>
              <a:ext uri="{FF2B5EF4-FFF2-40B4-BE49-F238E27FC236}">
                <a16:creationId xmlns:a16="http://schemas.microsoft.com/office/drawing/2014/main" id="{3AD3784C-0F3B-41A3-AE9C-BA7A700A8A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37" name="Grafik 36">
            <a:extLst>
              <a:ext uri="{FF2B5EF4-FFF2-40B4-BE49-F238E27FC236}">
                <a16:creationId xmlns:a16="http://schemas.microsoft.com/office/drawing/2014/main" id="{D6E39F72-2687-43FF-8621-B63CA33E03DE}"/>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38" name="Textfeld 37">
            <a:extLst>
              <a:ext uri="{FF2B5EF4-FFF2-40B4-BE49-F238E27FC236}">
                <a16:creationId xmlns:a16="http://schemas.microsoft.com/office/drawing/2014/main" id="{0ABFCCFE-7137-4B66-A205-0BF20F2FCB50}"/>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39" name="Grafik 38">
            <a:extLst>
              <a:ext uri="{FF2B5EF4-FFF2-40B4-BE49-F238E27FC236}">
                <a16:creationId xmlns:a16="http://schemas.microsoft.com/office/drawing/2014/main" id="{8BDACA06-8D35-41D3-9EC2-5BEA26590396}"/>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40" name="Grafik 39">
            <a:extLst>
              <a:ext uri="{FF2B5EF4-FFF2-40B4-BE49-F238E27FC236}">
                <a16:creationId xmlns:a16="http://schemas.microsoft.com/office/drawing/2014/main" id="{A9FEF107-2CA8-4418-B049-48D3627EFFAB}"/>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41" name="Grafik 40">
            <a:extLst>
              <a:ext uri="{FF2B5EF4-FFF2-40B4-BE49-F238E27FC236}">
                <a16:creationId xmlns:a16="http://schemas.microsoft.com/office/drawing/2014/main" id="{B378259D-606B-47CA-BAB4-384D5F5C9242}"/>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42" name="Grafik 41">
            <a:extLst>
              <a:ext uri="{FF2B5EF4-FFF2-40B4-BE49-F238E27FC236}">
                <a16:creationId xmlns:a16="http://schemas.microsoft.com/office/drawing/2014/main" id="{F7BC4E29-0F48-4C39-AB4F-7C004663244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43" name="Textfeld 42">
            <a:extLst>
              <a:ext uri="{FF2B5EF4-FFF2-40B4-BE49-F238E27FC236}">
                <a16:creationId xmlns:a16="http://schemas.microsoft.com/office/drawing/2014/main" id="{BD4F129E-7698-45B7-A60C-DDFF56A95883}"/>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pic>
        <p:nvPicPr>
          <p:cNvPr id="44" name="Grafik 43">
            <a:extLst>
              <a:ext uri="{FF2B5EF4-FFF2-40B4-BE49-F238E27FC236}">
                <a16:creationId xmlns:a16="http://schemas.microsoft.com/office/drawing/2014/main" id="{CA98D21D-E112-4EDD-BF92-83BD032A8D10}"/>
              </a:ext>
            </a:extLst>
          </p:cNvPr>
          <p:cNvPicPr>
            <a:picLocks noChangeAspect="1"/>
          </p:cNvPicPr>
          <p:nvPr userDrawn="1"/>
        </p:nvPicPr>
        <p:blipFill>
          <a:blip r:embed="rId3"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8450343" y="1484784"/>
            <a:ext cx="540000" cy="540000"/>
          </a:xfrm>
          <a:prstGeom prst="rect">
            <a:avLst/>
          </a:prstGeom>
        </p:spPr>
      </p:pic>
      <p:sp>
        <p:nvSpPr>
          <p:cNvPr id="45" name="Textfeld 44">
            <a:extLst>
              <a:ext uri="{FF2B5EF4-FFF2-40B4-BE49-F238E27FC236}">
                <a16:creationId xmlns:a16="http://schemas.microsoft.com/office/drawing/2014/main" id="{3353D840-AF57-4350-AE88-9DE023D78CAF}"/>
              </a:ext>
            </a:extLst>
          </p:cNvPr>
          <p:cNvSpPr txBox="1"/>
          <p:nvPr userDrawn="1"/>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PARTNER</a:t>
            </a:r>
          </a:p>
        </p:txBody>
      </p:sp>
      <p:sp>
        <p:nvSpPr>
          <p:cNvPr id="46" name="Textfeld 45">
            <a:extLst>
              <a:ext uri="{FF2B5EF4-FFF2-40B4-BE49-F238E27FC236}">
                <a16:creationId xmlns:a16="http://schemas.microsoft.com/office/drawing/2014/main" id="{F50B51FB-F7E7-4300-9CDE-E4BE4A97B336}"/>
              </a:ext>
            </a:extLst>
          </p:cNvPr>
          <p:cNvSpPr txBox="1"/>
          <p:nvPr userDrawn="1"/>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PROJEKTLEITUNG</a:t>
            </a:r>
          </a:p>
        </p:txBody>
      </p:sp>
      <p:pic>
        <p:nvPicPr>
          <p:cNvPr id="47" name="Grafik 46">
            <a:extLst>
              <a:ext uri="{FF2B5EF4-FFF2-40B4-BE49-F238E27FC236}">
                <a16:creationId xmlns:a16="http://schemas.microsoft.com/office/drawing/2014/main" id="{62A20839-FC9A-471E-85F8-BAFBFD0D4727}"/>
              </a:ext>
            </a:extLst>
          </p:cNvPr>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48" name="Textfeld 47">
            <a:extLst>
              <a:ext uri="{FF2B5EF4-FFF2-40B4-BE49-F238E27FC236}">
                <a16:creationId xmlns:a16="http://schemas.microsoft.com/office/drawing/2014/main" id="{8D851DAD-CE9F-45FA-B44D-7584CB598CE7}"/>
              </a:ext>
            </a:extLst>
          </p:cNvPr>
          <p:cNvSpPr txBox="1"/>
          <p:nvPr userDrawn="1"/>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SCHIRMHERRSCHAFT</a:t>
            </a:r>
          </a:p>
        </p:txBody>
      </p:sp>
      <p:pic>
        <p:nvPicPr>
          <p:cNvPr id="49" name="Grafik 48">
            <a:extLst>
              <a:ext uri="{FF2B5EF4-FFF2-40B4-BE49-F238E27FC236}">
                <a16:creationId xmlns:a16="http://schemas.microsoft.com/office/drawing/2014/main" id="{A79272ED-86C9-45E2-9C0D-93D9E0A81DDD}"/>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50" name="Grafik 49">
            <a:extLst>
              <a:ext uri="{FF2B5EF4-FFF2-40B4-BE49-F238E27FC236}">
                <a16:creationId xmlns:a16="http://schemas.microsoft.com/office/drawing/2014/main" id="{9408798B-8A3D-4C86-B6F9-1E70C33FF81D}"/>
              </a:ext>
            </a:extLst>
          </p:cNvPr>
          <p:cNvPicPr>
            <a:picLocks noChangeAspect="1"/>
          </p:cNvPicPr>
          <p:nvPr userDrawn="1"/>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51" name="Grafik 50">
            <a:extLst>
              <a:ext uri="{FF2B5EF4-FFF2-40B4-BE49-F238E27FC236}">
                <a16:creationId xmlns:a16="http://schemas.microsoft.com/office/drawing/2014/main" id="{D5558467-CCBD-4202-8EEA-CA43DFA66F2C}"/>
              </a:ext>
            </a:extLst>
          </p:cNvPr>
          <p:cNvPicPr>
            <a:picLocks noChangeAspect="1"/>
          </p:cNvPicPr>
          <p:nvPr userDrawn="1"/>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52" name="Grafik 51">
            <a:extLst>
              <a:ext uri="{FF2B5EF4-FFF2-40B4-BE49-F238E27FC236}">
                <a16:creationId xmlns:a16="http://schemas.microsoft.com/office/drawing/2014/main" id="{4A3878CE-36FD-4D60-B6F9-A4BD0EFD5674}"/>
              </a:ext>
            </a:extLst>
          </p:cNvPr>
          <p:cNvPicPr>
            <a:picLocks noChangeAspect="1"/>
          </p:cNvPicPr>
          <p:nvPr userDrawn="1"/>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53" name="Textfeld 52">
            <a:extLst>
              <a:ext uri="{FF2B5EF4-FFF2-40B4-BE49-F238E27FC236}">
                <a16:creationId xmlns:a16="http://schemas.microsoft.com/office/drawing/2014/main" id="{21931C5F-6EE6-49DA-9E6E-67947A152135}"/>
              </a:ext>
            </a:extLst>
          </p:cNvPr>
          <p:cNvSpPr txBox="1"/>
          <p:nvPr userDrawn="1"/>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a:lnSpc>
                <a:spcPct val="90000"/>
              </a:lnSpc>
              <a:spcBef>
                <a:spcPts val="1000"/>
              </a:spcBef>
              <a:buClr>
                <a:srgbClr val="CCCC00"/>
              </a:buClr>
              <a:buSzPct val="90000"/>
              <a:buFont typeface="Arial Narrow" panose="020B0606020202030204" pitchFamily="34" charset="0"/>
              <a:buNone/>
            </a:pPr>
            <a:r>
              <a:rPr lang="de-DE" sz="700" b="1" dirty="0">
                <a:solidFill>
                  <a:prstClr val="black"/>
                </a:solidFill>
                <a:latin typeface="Arial Narrow" panose="020B0606020202030204" pitchFamily="34" charset="0"/>
              </a:rPr>
              <a:t>FÖRDERER</a:t>
            </a:r>
          </a:p>
        </p:txBody>
      </p:sp>
    </p:spTree>
    <p:extLst>
      <p:ext uri="{BB962C8B-B14F-4D97-AF65-F5344CB8AC3E}">
        <p14:creationId xmlns:p14="http://schemas.microsoft.com/office/powerpoint/2010/main" val="337650208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2_Letzte Folie">
    <p:bg>
      <p:bgPr>
        <a:blipFill dpi="0" rotWithShape="1">
          <a:blip r:embed="rId2"/>
          <a:srcRect/>
          <a:stretch>
            <a:fillRect/>
          </a:stretch>
        </a:blipFill>
        <a:effectLst/>
      </p:bgPr>
    </p:bg>
    <p:spTree>
      <p:nvGrpSpPr>
        <p:cNvPr id="1" name=""/>
        <p:cNvGrpSpPr/>
        <p:nvPr/>
      </p:nvGrpSpPr>
      <p:grpSpPr>
        <a:xfrm>
          <a:off x="0" y="0"/>
          <a:ext cx="0" cy="0"/>
          <a:chOff x="0" y="0"/>
          <a:chExt cx="0" cy="0"/>
        </a:xfrm>
      </p:grpSpPr>
      <p:pic>
        <p:nvPicPr>
          <p:cNvPr id="4" name="Grafik 3">
            <a:extLst>
              <a:ext uri="{FF2B5EF4-FFF2-40B4-BE49-F238E27FC236}">
                <a16:creationId xmlns:a16="http://schemas.microsoft.com/office/drawing/2014/main" id="{62B422B2-6E4F-498E-8BB5-EB9656B0490A}"/>
              </a:ext>
            </a:extLst>
          </p:cNvPr>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8438425" y="1462813"/>
            <a:ext cx="551918" cy="551918"/>
          </a:xfrm>
          <a:prstGeom prst="rect">
            <a:avLst/>
          </a:prstGeom>
        </p:spPr>
      </p:pic>
      <p:sp>
        <p:nvSpPr>
          <p:cNvPr id="9" name="Textplatzhalter 2"/>
          <p:cNvSpPr>
            <a:spLocks noGrp="1"/>
          </p:cNvSpPr>
          <p:nvPr>
            <p:ph type="body" idx="1"/>
          </p:nvPr>
        </p:nvSpPr>
        <p:spPr>
          <a:xfrm>
            <a:off x="2339752" y="836712"/>
            <a:ext cx="4680520" cy="3672407"/>
          </a:xfrm>
          <a:prstGeom prst="rect">
            <a:avLst/>
          </a:prstGeom>
        </p:spPr>
        <p:txBody>
          <a:bodyPr>
            <a:noAutofit/>
          </a:bodyPr>
          <a:lstStyle>
            <a:lvl1pPr marL="0" indent="0">
              <a:buNone/>
              <a:defRPr sz="28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14" name="Textfeld 13"/>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PARTNER</a:t>
            </a:r>
          </a:p>
        </p:txBody>
      </p:sp>
      <p:sp>
        <p:nvSpPr>
          <p:cNvPr id="16" name="Textfeld 15"/>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PROJEKTLEITUNG</a:t>
            </a:r>
          </a:p>
        </p:txBody>
      </p:sp>
      <p:pic>
        <p:nvPicPr>
          <p:cNvPr id="17" name="Grafik 1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18" name="Textfeld 17"/>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SCHIRMHERRSCHAFT</a:t>
            </a:r>
          </a:p>
        </p:txBody>
      </p:sp>
      <p:pic>
        <p:nvPicPr>
          <p:cNvPr id="19" name="Grafik 1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20" name="Grafik 19"/>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21" name="Grafik 20"/>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22" name="Grafik 21"/>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23" name="Textfeld 22"/>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rgbClr val="003477"/>
                </a:solidFill>
                <a:latin typeface="Arial Narrow" panose="020B0606020202030204" pitchFamily="34" charset="0"/>
              </a:rPr>
              <a:t>FÖRDERER</a:t>
            </a:r>
          </a:p>
        </p:txBody>
      </p:sp>
      <p:sp>
        <p:nvSpPr>
          <p:cNvPr id="25" name="Textfeld 24">
            <a:extLst>
              <a:ext uri="{FF2B5EF4-FFF2-40B4-BE49-F238E27FC236}">
                <a16:creationId xmlns:a16="http://schemas.microsoft.com/office/drawing/2014/main" id="{AAA8EB42-C9B8-47A1-AD8E-5284CAC7A28F}"/>
              </a:ext>
            </a:extLst>
          </p:cNvPr>
          <p:cNvSpPr txBox="1"/>
          <p:nvPr/>
        </p:nvSpPr>
        <p:spPr>
          <a:xfrm>
            <a:off x="7271872" y="1196752"/>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PARTNER</a:t>
            </a:r>
          </a:p>
        </p:txBody>
      </p:sp>
      <p:sp>
        <p:nvSpPr>
          <p:cNvPr id="26" name="Textfeld 25">
            <a:extLst>
              <a:ext uri="{FF2B5EF4-FFF2-40B4-BE49-F238E27FC236}">
                <a16:creationId xmlns:a16="http://schemas.microsoft.com/office/drawing/2014/main" id="{1AE1F986-7A65-42F6-854B-3B5382EF9543}"/>
              </a:ext>
            </a:extLst>
          </p:cNvPr>
          <p:cNvSpPr txBox="1"/>
          <p:nvPr/>
        </p:nvSpPr>
        <p:spPr>
          <a:xfrm>
            <a:off x="7271872" y="156744"/>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PROJEKTLEITUNG</a:t>
            </a:r>
          </a:p>
        </p:txBody>
      </p:sp>
      <p:pic>
        <p:nvPicPr>
          <p:cNvPr id="27" name="Grafik 26">
            <a:extLst>
              <a:ext uri="{FF2B5EF4-FFF2-40B4-BE49-F238E27FC236}">
                <a16:creationId xmlns:a16="http://schemas.microsoft.com/office/drawing/2014/main" id="{9F89A291-2C4A-4FAD-B182-92C1304E13B7}"/>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95705" y="447668"/>
            <a:ext cx="1570964" cy="461052"/>
          </a:xfrm>
          <a:prstGeom prst="rect">
            <a:avLst/>
          </a:prstGeom>
        </p:spPr>
      </p:pic>
      <p:sp>
        <p:nvSpPr>
          <p:cNvPr id="28" name="Textfeld 27">
            <a:extLst>
              <a:ext uri="{FF2B5EF4-FFF2-40B4-BE49-F238E27FC236}">
                <a16:creationId xmlns:a16="http://schemas.microsoft.com/office/drawing/2014/main" id="{6FC88DF8-14A6-4FEC-8534-53691C9CD10E}"/>
              </a:ext>
            </a:extLst>
          </p:cNvPr>
          <p:cNvSpPr txBox="1"/>
          <p:nvPr/>
        </p:nvSpPr>
        <p:spPr>
          <a:xfrm>
            <a:off x="7271872" y="2303613"/>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SCHIRMHERRSCHAFT</a:t>
            </a:r>
          </a:p>
        </p:txBody>
      </p:sp>
      <p:pic>
        <p:nvPicPr>
          <p:cNvPr id="29" name="Grafik 28">
            <a:extLst>
              <a:ext uri="{FF2B5EF4-FFF2-40B4-BE49-F238E27FC236}">
                <a16:creationId xmlns:a16="http://schemas.microsoft.com/office/drawing/2014/main" id="{B15C8A82-31C0-42FF-A4B1-9FB6B6CED16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392216" y="2640110"/>
            <a:ext cx="1009505" cy="428850"/>
          </a:xfrm>
          <a:prstGeom prst="rect">
            <a:avLst/>
          </a:prstGeom>
        </p:spPr>
      </p:pic>
      <p:pic>
        <p:nvPicPr>
          <p:cNvPr id="30" name="Grafik 29">
            <a:extLst>
              <a:ext uri="{FF2B5EF4-FFF2-40B4-BE49-F238E27FC236}">
                <a16:creationId xmlns:a16="http://schemas.microsoft.com/office/drawing/2014/main" id="{379DA4E9-9A34-401A-A204-F6036B4A832A}"/>
              </a:ext>
            </a:extLst>
          </p:cNvPr>
          <p:cNvPicPr>
            <a:picLocks noChangeAspect="1"/>
          </p:cNvPicPr>
          <p:nvPr/>
        </p:nvPicPr>
        <p:blipFill>
          <a:blip r:embed="rId6" cstate="print">
            <a:clrChange>
              <a:clrFrom>
                <a:srgbClr val="FFFFFF"/>
              </a:clrFrom>
              <a:clrTo>
                <a:srgbClr val="FFFFFF">
                  <a:alpha val="0"/>
                </a:srgbClr>
              </a:clrTo>
            </a:clrChange>
            <a:extLst>
              <a:ext uri="{28A0092B-C50C-407E-A947-70E740481C1C}">
                <a14:useLocalDpi xmlns:a14="http://schemas.microsoft.com/office/drawing/2010/main" val="0"/>
              </a:ext>
            </a:extLst>
          </a:blip>
          <a:stretch>
            <a:fillRect/>
          </a:stretch>
        </p:blipFill>
        <p:spPr>
          <a:xfrm>
            <a:off x="7392216" y="1484784"/>
            <a:ext cx="551917" cy="540000"/>
          </a:xfrm>
          <a:prstGeom prst="rect">
            <a:avLst/>
          </a:prstGeom>
        </p:spPr>
      </p:pic>
      <p:pic>
        <p:nvPicPr>
          <p:cNvPr id="31" name="Grafik 30">
            <a:extLst>
              <a:ext uri="{FF2B5EF4-FFF2-40B4-BE49-F238E27FC236}">
                <a16:creationId xmlns:a16="http://schemas.microsoft.com/office/drawing/2014/main" id="{BB563B2B-2C67-4DEC-BE71-A2CC1F22B07C}"/>
              </a:ext>
            </a:extLst>
          </p:cNvPr>
          <p:cNvPicPr>
            <a:picLocks noChangeAspect="1"/>
          </p:cNvPicPr>
          <p:nvPr/>
        </p:nvPicPr>
        <p:blipFill>
          <a:blip r:embed="rId7" cstate="print">
            <a:clrChange>
              <a:clrFrom>
                <a:srgbClr val="FEFEFE"/>
              </a:clrFrom>
              <a:clrTo>
                <a:srgbClr val="FEFEFE">
                  <a:alpha val="0"/>
                </a:srgbClr>
              </a:clrTo>
            </a:clrChange>
            <a:extLst>
              <a:ext uri="{28A0092B-C50C-407E-A947-70E740481C1C}">
                <a14:useLocalDpi xmlns:a14="http://schemas.microsoft.com/office/drawing/2010/main" val="0"/>
              </a:ext>
            </a:extLst>
          </a:blip>
          <a:stretch>
            <a:fillRect/>
          </a:stretch>
        </p:blipFill>
        <p:spPr>
          <a:xfrm>
            <a:off x="7390852" y="4848081"/>
            <a:ext cx="1575816" cy="597143"/>
          </a:xfrm>
          <a:prstGeom prst="rect">
            <a:avLst/>
          </a:prstGeom>
        </p:spPr>
      </p:pic>
      <p:pic>
        <p:nvPicPr>
          <p:cNvPr id="32" name="Grafik 31">
            <a:extLst>
              <a:ext uri="{FF2B5EF4-FFF2-40B4-BE49-F238E27FC236}">
                <a16:creationId xmlns:a16="http://schemas.microsoft.com/office/drawing/2014/main" id="{3C863F68-3F74-4517-8E04-2A533146864A}"/>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7390852" y="3627864"/>
            <a:ext cx="1575816" cy="1097280"/>
          </a:xfrm>
          <a:prstGeom prst="rect">
            <a:avLst/>
          </a:prstGeom>
        </p:spPr>
      </p:pic>
      <p:sp>
        <p:nvSpPr>
          <p:cNvPr id="33" name="Textfeld 32">
            <a:extLst>
              <a:ext uri="{FF2B5EF4-FFF2-40B4-BE49-F238E27FC236}">
                <a16:creationId xmlns:a16="http://schemas.microsoft.com/office/drawing/2014/main" id="{D877C0DB-9CE2-4273-B2A6-CE883C9AFA4D}"/>
              </a:ext>
            </a:extLst>
          </p:cNvPr>
          <p:cNvSpPr txBox="1"/>
          <p:nvPr/>
        </p:nvSpPr>
        <p:spPr>
          <a:xfrm>
            <a:off x="7242696" y="3311725"/>
            <a:ext cx="1872128" cy="189283"/>
          </a:xfrm>
          <a:prstGeom prst="rect">
            <a:avLst/>
          </a:prstGeom>
          <a:noFill/>
          <a:ln>
            <a:noFill/>
          </a:ln>
        </p:spPr>
        <p:style>
          <a:lnRef idx="3">
            <a:schemeClr val="lt1"/>
          </a:lnRef>
          <a:fillRef idx="1">
            <a:schemeClr val="accent3"/>
          </a:fillRef>
          <a:effectRef idx="1">
            <a:schemeClr val="accent3"/>
          </a:effectRef>
          <a:fontRef idx="minor">
            <a:schemeClr val="lt1"/>
          </a:fontRef>
        </p:style>
        <p:txBody>
          <a:bodyPr wrap="square" rtlCol="0">
            <a:spAutoFit/>
          </a:bodyPr>
          <a:lstStyle/>
          <a:p>
            <a:pPr marL="0" indent="0" algn="l">
              <a:lnSpc>
                <a:spcPct val="90000"/>
              </a:lnSpc>
              <a:spcBef>
                <a:spcPts val="1000"/>
              </a:spcBef>
              <a:buClr>
                <a:srgbClr val="CCCC00"/>
              </a:buClr>
              <a:buSzPct val="90000"/>
              <a:buFont typeface="Arial Narrow" panose="020B0606020202030204" pitchFamily="34" charset="0"/>
              <a:buNone/>
            </a:pPr>
            <a:r>
              <a:rPr lang="de-DE" sz="700" b="1" dirty="0">
                <a:solidFill>
                  <a:schemeClr val="tx1"/>
                </a:solidFill>
                <a:latin typeface="Arial Narrow" panose="020B0606020202030204" pitchFamily="34" charset="0"/>
              </a:rPr>
              <a:t>FÖRDERER</a:t>
            </a:r>
          </a:p>
        </p:txBody>
      </p:sp>
    </p:spTree>
    <p:extLst>
      <p:ext uri="{BB962C8B-B14F-4D97-AF65-F5344CB8AC3E}">
        <p14:creationId xmlns:p14="http://schemas.microsoft.com/office/powerpoint/2010/main" val="244199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image" Target="../media/image1.png"/><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1" cstate="print">
            <a:lum/>
          </a:blip>
          <a:srcRect/>
          <a:stretch>
            <a:fillRect/>
          </a:stretch>
        </a:blipFill>
        <a:effectLst/>
      </p:bgPr>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9030F76F-83F8-4C1E-98AA-163A5A61B02B}"/>
              </a:ext>
            </a:extLst>
          </p:cNvPr>
          <p:cNvSpPr>
            <a:spLocks noGrp="1"/>
          </p:cNvSpPr>
          <p:nvPr>
            <p:ph type="title"/>
          </p:nvPr>
        </p:nvSpPr>
        <p:spPr>
          <a:xfrm>
            <a:off x="971600" y="681037"/>
            <a:ext cx="7543750" cy="1009651"/>
          </a:xfrm>
          <a:prstGeom prst="rect">
            <a:avLst/>
          </a:prstGeom>
        </p:spPr>
        <p:txBody>
          <a:bodyPr vert="horz" lIns="91440" tIns="45720" rIns="91440" bIns="45720" rtlCol="0" anchor="ctr">
            <a:normAutofit/>
          </a:bodyPr>
          <a:lstStyle/>
          <a:p>
            <a:r>
              <a:rPr lang="de-DE" dirty="0"/>
              <a:t>Mastertitelformat bearbeiten</a:t>
            </a:r>
          </a:p>
        </p:txBody>
      </p:sp>
      <p:sp>
        <p:nvSpPr>
          <p:cNvPr id="3" name="Textplatzhalter 2">
            <a:extLst>
              <a:ext uri="{FF2B5EF4-FFF2-40B4-BE49-F238E27FC236}">
                <a16:creationId xmlns:a16="http://schemas.microsoft.com/office/drawing/2014/main" id="{2D69E9E8-5B88-444D-9ED6-01261C2C8020}"/>
              </a:ext>
            </a:extLst>
          </p:cNvPr>
          <p:cNvSpPr>
            <a:spLocks noGrp="1"/>
          </p:cNvSpPr>
          <p:nvPr>
            <p:ph type="body" idx="1"/>
          </p:nvPr>
        </p:nvSpPr>
        <p:spPr>
          <a:xfrm>
            <a:off x="971600" y="1825625"/>
            <a:ext cx="7543749" cy="4351338"/>
          </a:xfrm>
          <a:prstGeom prst="rect">
            <a:avLst/>
          </a:prstGeom>
        </p:spPr>
        <p:txBody>
          <a:bodyPr vert="horz" lIns="91440" tIns="45720" rIns="91440" bIns="45720" rtlCol="0">
            <a:normAutofit/>
          </a:bodyPr>
          <a:lstStyle/>
          <a:p>
            <a:pPr lvl="0"/>
            <a:r>
              <a:rPr lang="de-DE" dirty="0"/>
              <a:t>Mastertextformat bearbeiten</a:t>
            </a:r>
          </a:p>
          <a:p>
            <a:pPr lvl="1"/>
            <a:r>
              <a:rPr lang="de-DE" dirty="0"/>
              <a:t>Zweite Ebene</a:t>
            </a:r>
          </a:p>
          <a:p>
            <a:pPr lvl="2"/>
            <a:r>
              <a:rPr lang="de-DE" dirty="0"/>
              <a:t>Dritte Ebene</a:t>
            </a:r>
          </a:p>
          <a:p>
            <a:pPr lvl="3"/>
            <a:r>
              <a:rPr lang="de-DE" dirty="0"/>
              <a:t>Vierte Ebene</a:t>
            </a:r>
          </a:p>
          <a:p>
            <a:pPr lvl="4"/>
            <a:r>
              <a:rPr lang="de-DE" dirty="0"/>
              <a:t>Fünfte Ebene</a:t>
            </a:r>
          </a:p>
        </p:txBody>
      </p:sp>
      <p:sp>
        <p:nvSpPr>
          <p:cNvPr id="10" name="Foliennummernplatzhalter 4">
            <a:extLst>
              <a:ext uri="{FF2B5EF4-FFF2-40B4-BE49-F238E27FC236}">
                <a16:creationId xmlns:a16="http://schemas.microsoft.com/office/drawing/2014/main" id="{6B2F4603-69F7-461D-A2D4-6780CECB3BCA}"/>
              </a:ext>
            </a:extLst>
          </p:cNvPr>
          <p:cNvSpPr>
            <a:spLocks noGrp="1"/>
          </p:cNvSpPr>
          <p:nvPr>
            <p:ph type="sldNum" sz="quarter" idx="4"/>
          </p:nvPr>
        </p:nvSpPr>
        <p:spPr>
          <a:xfrm>
            <a:off x="7956376" y="6392503"/>
            <a:ext cx="558974"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fld id="{13EBA283-81CD-428D-9703-4AE41BDC50AA}" type="slidenum">
              <a:rPr lang="de-DE" smtClean="0"/>
              <a:pPr/>
              <a:t>‹Nr.›</a:t>
            </a:fld>
            <a:endParaRPr lang="de-DE" dirty="0"/>
          </a:p>
        </p:txBody>
      </p:sp>
      <p:sp>
        <p:nvSpPr>
          <p:cNvPr id="11" name="Date Placeholder 3">
            <a:extLst>
              <a:ext uri="{FF2B5EF4-FFF2-40B4-BE49-F238E27FC236}">
                <a16:creationId xmlns:a16="http://schemas.microsoft.com/office/drawing/2014/main" id="{0F603AA6-9256-4A84-89B6-90C78D8469C5}"/>
              </a:ext>
            </a:extLst>
          </p:cNvPr>
          <p:cNvSpPr>
            <a:spLocks noGrp="1"/>
          </p:cNvSpPr>
          <p:nvPr>
            <p:ph type="dt" sz="half" idx="2"/>
          </p:nvPr>
        </p:nvSpPr>
        <p:spPr>
          <a:xfrm>
            <a:off x="970622" y="6392503"/>
            <a:ext cx="865074" cy="365125"/>
          </a:xfrm>
          <a:prstGeom prst="rect">
            <a:avLst/>
          </a:prstGeom>
        </p:spPr>
        <p:txBody>
          <a:bodyPr anchor="ctr"/>
          <a:lstStyle>
            <a:lvl1pPr algn="l">
              <a:defRPr sz="1200">
                <a:solidFill>
                  <a:schemeClr val="accent6">
                    <a:lumMod val="60000"/>
                    <a:lumOff val="40000"/>
                  </a:schemeClr>
                </a:solidFill>
              </a:defRPr>
            </a:lvl1pPr>
          </a:lstStyle>
          <a:p>
            <a:r>
              <a:rPr lang="de-DE"/>
              <a:t>16.05.2018</a:t>
            </a:r>
            <a:endParaRPr lang="de-DE" dirty="0"/>
          </a:p>
        </p:txBody>
      </p:sp>
      <p:sp>
        <p:nvSpPr>
          <p:cNvPr id="12" name="Footer Placeholder 4">
            <a:extLst>
              <a:ext uri="{FF2B5EF4-FFF2-40B4-BE49-F238E27FC236}">
                <a16:creationId xmlns:a16="http://schemas.microsoft.com/office/drawing/2014/main" id="{B1B8A286-8147-4DF5-A81D-C5EA09CD56AA}"/>
              </a:ext>
            </a:extLst>
          </p:cNvPr>
          <p:cNvSpPr>
            <a:spLocks noGrp="1"/>
          </p:cNvSpPr>
          <p:nvPr>
            <p:ph type="ftr" sz="quarter" idx="3"/>
          </p:nvPr>
        </p:nvSpPr>
        <p:spPr>
          <a:xfrm>
            <a:off x="1979712" y="6392503"/>
            <a:ext cx="5904656" cy="348865"/>
          </a:xfrm>
          <a:prstGeom prst="rect">
            <a:avLst/>
          </a:prstGeom>
        </p:spPr>
        <p:txBody>
          <a:bodyPr anchor="ctr"/>
          <a:lstStyle>
            <a:lvl1pPr algn="r">
              <a:defRPr sz="1200">
                <a:solidFill>
                  <a:schemeClr val="accent6">
                    <a:lumMod val="60000"/>
                    <a:lumOff val="40000"/>
                  </a:schemeClr>
                </a:solidFill>
                <a:latin typeface="Arial Narrow" panose="020B0606020202030204" pitchFamily="34" charset="0"/>
              </a:defRPr>
            </a:lvl1pPr>
          </a:lstStyle>
          <a:p>
            <a:r>
              <a:rPr lang="de-DE"/>
              <a:t>Forschung trifft Schule - Lehrerfortbildung Teilchenphysik - Zeuthen</a:t>
            </a:r>
            <a:endParaRPr lang="de-DE" dirty="0"/>
          </a:p>
        </p:txBody>
      </p:sp>
    </p:spTree>
    <p:extLst>
      <p:ext uri="{BB962C8B-B14F-4D97-AF65-F5344CB8AC3E}">
        <p14:creationId xmlns:p14="http://schemas.microsoft.com/office/powerpoint/2010/main" val="3535428872"/>
      </p:ext>
    </p:extLst>
  </p:cSld>
  <p:clrMap bg1="lt1" tx1="dk1" bg2="lt2" tx2="dk2" accent1="accent1" accent2="accent2" accent3="accent3" accent4="accent4" accent5="accent5" accent6="accent6" hlink="hlink" folHlink="folHlink"/>
  <p:sldLayoutIdLst>
    <p:sldLayoutId id="2147483728" r:id="rId1"/>
    <p:sldLayoutId id="2147483729" r:id="rId2"/>
    <p:sldLayoutId id="2147483730" r:id="rId3"/>
    <p:sldLayoutId id="2147483731" r:id="rId4"/>
    <p:sldLayoutId id="2147483732" r:id="rId5"/>
    <p:sldLayoutId id="2147483733" r:id="rId6"/>
    <p:sldLayoutId id="2147483734" r:id="rId7"/>
    <p:sldLayoutId id="2147483735" r:id="rId8"/>
    <p:sldLayoutId id="2147483736" r:id="rId9"/>
  </p:sldLayoutIdLst>
  <p:hf hdr="0"/>
  <p:txStyles>
    <p:titleStyle>
      <a:lvl1pPr algn="l" defTabSz="914400" rtl="0" eaLnBrk="1" latinLnBrk="0" hangingPunct="1">
        <a:lnSpc>
          <a:spcPct val="90000"/>
        </a:lnSpc>
        <a:spcBef>
          <a:spcPct val="0"/>
        </a:spcBef>
        <a:buNone/>
        <a:defRPr sz="3200" b="1" kern="1200">
          <a:solidFill>
            <a:srgbClr val="003477"/>
          </a:solidFill>
          <a:latin typeface="Arial Narrow" panose="020B0606020202030204" pitchFamily="34" charset="0"/>
          <a:ea typeface="+mj-ea"/>
          <a:cs typeface="+mj-cs"/>
        </a:defRPr>
      </a:lvl1pPr>
    </p:titleStyle>
    <p:bodyStyle>
      <a:lvl1pPr marL="228600" indent="-228600" algn="l" defTabSz="914400" rtl="0" eaLnBrk="1" latinLnBrk="0" hangingPunct="1">
        <a:lnSpc>
          <a:spcPct val="90000"/>
        </a:lnSpc>
        <a:spcBef>
          <a:spcPts val="1000"/>
        </a:spcBef>
        <a:buClr>
          <a:schemeClr val="bg1"/>
        </a:buClr>
        <a:buFont typeface="Arial Narrow" panose="020B0606020202030204" pitchFamily="34" charset="0"/>
        <a:buChar char="►"/>
        <a:defRPr lang="de-DE" sz="2400" kern="1200" baseline="0" dirty="0" smtClean="0">
          <a:solidFill>
            <a:srgbClr val="013476"/>
          </a:solidFill>
          <a:latin typeface="Arial Narrow" panose="020B0606020202030204" pitchFamily="34" charset="0"/>
          <a:ea typeface="+mn-ea"/>
          <a:cs typeface="+mn-cs"/>
        </a:defRPr>
      </a:lvl1pPr>
      <a:lvl2pPr marL="698500" indent="-342900" algn="l" defTabSz="914400" rtl="0" eaLnBrk="1" latinLnBrk="0" hangingPunct="1">
        <a:lnSpc>
          <a:spcPct val="90000"/>
        </a:lnSpc>
        <a:spcBef>
          <a:spcPts val="500"/>
        </a:spcBef>
        <a:buClr>
          <a:srgbClr val="003477"/>
        </a:buClr>
        <a:buSzPct val="120000"/>
        <a:buFont typeface="Wingdings" panose="05000000000000000000" pitchFamily="2" charset="2"/>
        <a:buChar char="§"/>
        <a:defRPr lang="de-DE" sz="2000" kern="1200" dirty="0" smtClean="0">
          <a:solidFill>
            <a:srgbClr val="013476"/>
          </a:solidFill>
          <a:latin typeface="Arial Narrow" panose="020B0606020202030204" pitchFamily="34" charset="0"/>
          <a:ea typeface="+mn-ea"/>
          <a:cs typeface="+mn-cs"/>
        </a:defRPr>
      </a:lvl2pPr>
      <a:lvl3pPr marL="965200" indent="-342900" algn="l" defTabSz="914400" rtl="0" eaLnBrk="1" latinLnBrk="0" hangingPunct="1">
        <a:lnSpc>
          <a:spcPct val="90000"/>
        </a:lnSpc>
        <a:spcBef>
          <a:spcPts val="500"/>
        </a:spcBef>
        <a:buClr>
          <a:schemeClr val="bg1"/>
        </a:buClr>
        <a:buSzPct val="110000"/>
        <a:buFont typeface="Arial" panose="020B0604020202020204" pitchFamily="34" charset="0"/>
        <a:buChar char="•"/>
        <a:defRPr lang="de-DE" sz="1800" kern="1200" dirty="0" smtClean="0">
          <a:solidFill>
            <a:srgbClr val="013476"/>
          </a:solidFill>
          <a:latin typeface="Arial Narrow" panose="020B0606020202030204" pitchFamily="34" charset="0"/>
          <a:ea typeface="+mn-ea"/>
          <a:cs typeface="+mn-cs"/>
        </a:defRPr>
      </a:lvl3pPr>
      <a:lvl4pPr marL="16573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a:solidFill>
            <a:schemeClr val="tx1"/>
          </a:solidFill>
          <a:latin typeface="+mn-lt"/>
          <a:ea typeface="+mn-ea"/>
          <a:cs typeface="+mn-cs"/>
        </a:defRPr>
      </a:lvl4pPr>
      <a:lvl5pPr marL="2114550" indent="-285750" algn="l" defTabSz="914400" rtl="0" eaLnBrk="1" latinLnBrk="0" hangingPunct="1">
        <a:lnSpc>
          <a:spcPct val="90000"/>
        </a:lnSpc>
        <a:spcBef>
          <a:spcPts val="500"/>
        </a:spcBef>
        <a:buClr>
          <a:srgbClr val="003477"/>
        </a:buClr>
        <a:buFont typeface="Symbol" panose="05050102010706020507" pitchFamily="18" charset="2"/>
        <a:buChar char="-"/>
        <a:defRPr sz="1800" kern="1200" baseline="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30.png"/><Relationship Id="rId5" Type="http://schemas.openxmlformats.org/officeDocument/2006/relationships/image" Target="../media/image29.PNG"/><Relationship Id="rId4" Type="http://schemas.openxmlformats.org/officeDocument/2006/relationships/hyperlink" Target="https://www.leifiphysik.de/kern-teilchenphysik/teilchenphysik"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www.teilchenwelt.de/forum/" TargetMode="External"/><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hyperlink" Target="http://www.teilchenwelt.de/" TargetMode="External"/><Relationship Id="rId2" Type="http://schemas.openxmlformats.org/officeDocument/2006/relationships/notesSlide" Target="../notesSlides/notesSlide9.xml"/><Relationship Id="rId1" Type="http://schemas.openxmlformats.org/officeDocument/2006/relationships/slideLayout" Target="../slideLayouts/slideLayout9.xml"/><Relationship Id="rId4" Type="http://schemas.openxmlformats.org/officeDocument/2006/relationships/image" Target="../media/image32.png"/></Relationships>
</file>

<file path=ppt/slides/_rels/slide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jpeg"/></Relationships>
</file>

<file path=ppt/slides/_rels/slide3.xml.rels><?xml version="1.0" encoding="UTF-8" standalone="yes"?>
<Relationships xmlns="http://schemas.openxmlformats.org/package/2006/relationships"><Relationship Id="rId3" Type="http://schemas.openxmlformats.org/officeDocument/2006/relationships/hyperlink" Target="http://www.teilchenwelt.de/material/materialien-fuer-lehrkraefte/teilchensteckbriefe/" TargetMode="External"/><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www.teilchenwelt.de/material" TargetMode="External"/><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18.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2" Type="http://schemas.openxmlformats.org/officeDocument/2006/relationships/image" Target="../media/image19.jpg"/><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3" Type="http://schemas.openxmlformats.org/officeDocument/2006/relationships/hyperlink" Target="http://www.teilchenwelt.de/tp"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5" Type="http://schemas.openxmlformats.org/officeDocument/2006/relationships/image" Target="../media/image21.jpeg"/><Relationship Id="rId4" Type="http://schemas.openxmlformats.org/officeDocument/2006/relationships/image" Target="../media/image20.png"/></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7.xml"/><Relationship Id="rId1" Type="http://schemas.openxmlformats.org/officeDocument/2006/relationships/slideLayout" Target="../slideLayouts/slideLayout2.xml"/><Relationship Id="rId5" Type="http://schemas.openxmlformats.org/officeDocument/2006/relationships/image" Target="../media/image28.jpeg"/><Relationship Id="rId4" Type="http://schemas.openxmlformats.org/officeDocument/2006/relationships/image" Target="../media/image2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lstStyle/>
          <a:p>
            <a:r>
              <a:rPr lang="de-DE" sz="4400" b="1" dirty="0">
                <a:solidFill>
                  <a:srgbClr val="013476"/>
                </a:solidFill>
                <a:latin typeface="Arial" panose="020B0604020202020204" pitchFamily="34" charset="0"/>
                <a:cs typeface="Arial" panose="020B0604020202020204" pitchFamily="34" charset="0"/>
              </a:rPr>
              <a:t>Materialen </a:t>
            </a:r>
            <a:br>
              <a:rPr lang="de-DE" sz="4400" b="1" dirty="0">
                <a:solidFill>
                  <a:srgbClr val="013476"/>
                </a:solidFill>
                <a:latin typeface="Arial" panose="020B0604020202020204" pitchFamily="34" charset="0"/>
                <a:cs typeface="Arial" panose="020B0604020202020204" pitchFamily="34" charset="0"/>
              </a:rPr>
            </a:br>
            <a:r>
              <a:rPr lang="de-DE" sz="4400" b="1" dirty="0">
                <a:solidFill>
                  <a:srgbClr val="013476"/>
                </a:solidFill>
                <a:latin typeface="Arial" panose="020B0604020202020204" pitchFamily="34" charset="0"/>
                <a:cs typeface="Arial" panose="020B0604020202020204" pitchFamily="34" charset="0"/>
              </a:rPr>
              <a:t>des Netzwerks Teilchenwelt</a:t>
            </a:r>
            <a:endParaRPr lang="de-DE" sz="3200" b="0" dirty="0">
              <a:solidFill>
                <a:srgbClr val="013476"/>
              </a:solidFill>
            </a:endParaRPr>
          </a:p>
        </p:txBody>
      </p:sp>
      <p:sp>
        <p:nvSpPr>
          <p:cNvPr id="4" name="Untertitel 3">
            <a:extLst>
              <a:ext uri="{FF2B5EF4-FFF2-40B4-BE49-F238E27FC236}">
                <a16:creationId xmlns:a16="http://schemas.microsoft.com/office/drawing/2014/main" id="{03C31A98-D041-4866-8470-C14BFE89C994}"/>
              </a:ext>
            </a:extLst>
          </p:cNvPr>
          <p:cNvSpPr>
            <a:spLocks noGrp="1"/>
          </p:cNvSpPr>
          <p:nvPr>
            <p:ph type="subTitle" idx="1"/>
          </p:nvPr>
        </p:nvSpPr>
        <p:spPr/>
        <p:txBody>
          <a:bodyPr/>
          <a:lstStyle/>
          <a:p>
            <a:r>
              <a:rPr lang="de-DE" dirty="0"/>
              <a:t>für den Unterricht</a:t>
            </a:r>
          </a:p>
        </p:txBody>
      </p:sp>
      <p:pic>
        <p:nvPicPr>
          <p:cNvPr id="3" name="Grafik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2716" y="6039317"/>
            <a:ext cx="2095578" cy="731208"/>
          </a:xfrm>
          <a:prstGeom prst="rect">
            <a:avLst/>
          </a:prstGeom>
        </p:spPr>
      </p:pic>
      <p:sp>
        <p:nvSpPr>
          <p:cNvPr id="6" name="Rechteck 5">
            <a:extLst>
              <a:ext uri="{FF2B5EF4-FFF2-40B4-BE49-F238E27FC236}">
                <a16:creationId xmlns:a16="http://schemas.microsoft.com/office/drawing/2014/main" id="{5BB23A4F-265C-4B6A-867F-62499A0C68DC}"/>
              </a:ext>
            </a:extLst>
          </p:cNvPr>
          <p:cNvSpPr/>
          <p:nvPr/>
        </p:nvSpPr>
        <p:spPr>
          <a:xfrm>
            <a:off x="2090007" y="6112533"/>
            <a:ext cx="4963986" cy="584775"/>
          </a:xfrm>
          <a:prstGeom prst="rect">
            <a:avLst/>
          </a:prstGeom>
        </p:spPr>
        <p:txBody>
          <a:bodyPr wrap="square">
            <a:spAutoFit/>
          </a:bodyPr>
          <a:ls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de-DE" sz="1600" dirty="0">
                <a:solidFill>
                  <a:srgbClr val="013476"/>
                </a:solidFill>
                <a:latin typeface="+mj-lt"/>
                <a:ea typeface="+mj-ea"/>
                <a:cs typeface="Arial" panose="020B0604020202020204" pitchFamily="34" charset="0"/>
              </a:rPr>
              <a:t>Philipp Lindenau, Dr. Claudia Behnke, Prof. Michael Kobel</a:t>
            </a:r>
            <a:br>
              <a:rPr lang="de-DE" sz="2400" dirty="0">
                <a:solidFill>
                  <a:srgbClr val="013476"/>
                </a:solidFill>
                <a:latin typeface="+mj-lt"/>
                <a:ea typeface="+mj-ea"/>
                <a:cs typeface="Arial" panose="020B0604020202020204" pitchFamily="34" charset="0"/>
              </a:rPr>
            </a:br>
            <a:r>
              <a:rPr lang="de-DE" sz="1600" dirty="0">
                <a:solidFill>
                  <a:srgbClr val="003477"/>
                </a:solidFill>
                <a:latin typeface="+mj-lt"/>
                <a:ea typeface="+mj-ea"/>
                <a:cs typeface="Arial" panose="020B0604020202020204" pitchFamily="34" charset="0"/>
              </a:rPr>
              <a:t>Zeuthen | 16. – 17.05.2018</a:t>
            </a:r>
            <a:endParaRPr lang="de-DE" dirty="0">
              <a:solidFill>
                <a:srgbClr val="003477"/>
              </a:solidFill>
              <a:latin typeface="+mj-lt"/>
            </a:endParaRPr>
          </a:p>
        </p:txBody>
      </p:sp>
    </p:spTree>
    <p:extLst>
      <p:ext uri="{BB962C8B-B14F-4D97-AF65-F5344CB8AC3E}">
        <p14:creationId xmlns:p14="http://schemas.microsoft.com/office/powerpoint/2010/main" val="12917663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1"/>
          <p:cNvSpPr>
            <a:spLocks noGrp="1"/>
          </p:cNvSpPr>
          <p:nvPr>
            <p:ph type="title"/>
          </p:nvPr>
        </p:nvSpPr>
        <p:spPr/>
        <p:txBody>
          <a:bodyPr/>
          <a:lstStyle/>
          <a:p>
            <a:r>
              <a:rPr lang="de-DE" dirty="0"/>
              <a:t>LEIFI Physik Portal</a:t>
            </a:r>
          </a:p>
        </p:txBody>
      </p:sp>
      <p:sp>
        <p:nvSpPr>
          <p:cNvPr id="14" name="Foliennummernplatzhalter 13"/>
          <p:cNvSpPr>
            <a:spLocks noGrp="1"/>
          </p:cNvSpPr>
          <p:nvPr>
            <p:ph type="sldNum" sz="quarter" idx="12"/>
          </p:nvPr>
        </p:nvSpPr>
        <p:spPr/>
        <p:txBody>
          <a:bodyPr/>
          <a:lstStyle/>
          <a:p>
            <a:fld id="{13EBA283-81CD-428D-9703-4AE41BDC50AA}" type="slidenum">
              <a:rPr lang="de-DE" smtClean="0"/>
              <a:pPr/>
              <a:t>10</a:t>
            </a:fld>
            <a:endParaRPr lang="de-DE" dirty="0"/>
          </a:p>
        </p:txBody>
      </p:sp>
      <p:sp>
        <p:nvSpPr>
          <p:cNvPr id="2" name="Datumsplatzhalter 1"/>
          <p:cNvSpPr>
            <a:spLocks noGrp="1"/>
          </p:cNvSpPr>
          <p:nvPr>
            <p:ph type="dt" sz="half" idx="10"/>
          </p:nvPr>
        </p:nvSpPr>
        <p:spPr/>
        <p:txBody>
          <a:bodyPr/>
          <a:lstStyle/>
          <a:p>
            <a:r>
              <a:rPr lang="de-DE"/>
              <a:t>16.05.2018</a:t>
            </a:r>
            <a:endParaRPr lang="de-DE" dirty="0"/>
          </a:p>
        </p:txBody>
      </p:sp>
      <p:sp>
        <p:nvSpPr>
          <p:cNvPr id="13" name="Fußzeilenplatzhalter 12"/>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6" name="Textplatzhalter 2"/>
          <p:cNvSpPr>
            <a:spLocks noGrp="1"/>
          </p:cNvSpPr>
          <p:nvPr>
            <p:ph sz="quarter" idx="13"/>
          </p:nvPr>
        </p:nvSpPr>
        <p:spPr/>
        <p:txBody>
          <a:bodyPr/>
          <a:lstStyle/>
          <a:p>
            <a:r>
              <a:rPr lang="de-DE" dirty="0">
                <a:solidFill>
                  <a:srgbClr val="002060"/>
                </a:solidFill>
              </a:rPr>
              <a:t>seit 9/2013 mit </a:t>
            </a:r>
            <a:br>
              <a:rPr lang="de-DE" dirty="0">
                <a:solidFill>
                  <a:srgbClr val="002060"/>
                </a:solidFill>
              </a:rPr>
            </a:br>
            <a:r>
              <a:rPr lang="de-DE" dirty="0">
                <a:solidFill>
                  <a:srgbClr val="002060"/>
                </a:solidFill>
              </a:rPr>
              <a:t>Joachim Herz Stiftung</a:t>
            </a:r>
          </a:p>
          <a:p>
            <a:r>
              <a:rPr lang="de-DE" dirty="0">
                <a:solidFill>
                  <a:srgbClr val="002060"/>
                </a:solidFill>
              </a:rPr>
              <a:t>über 40 Seiten </a:t>
            </a:r>
            <a:br>
              <a:rPr lang="de-DE" dirty="0">
                <a:solidFill>
                  <a:srgbClr val="002060"/>
                </a:solidFill>
              </a:rPr>
            </a:br>
            <a:r>
              <a:rPr lang="de-DE" dirty="0">
                <a:solidFill>
                  <a:srgbClr val="002060"/>
                </a:solidFill>
              </a:rPr>
              <a:t>Texte u. Animationen</a:t>
            </a:r>
            <a:br>
              <a:rPr lang="de-DE" dirty="0">
                <a:solidFill>
                  <a:srgbClr val="002060"/>
                </a:solidFill>
              </a:rPr>
            </a:br>
            <a:r>
              <a:rPr lang="de-DE" dirty="0">
                <a:solidFill>
                  <a:srgbClr val="002060"/>
                </a:solidFill>
              </a:rPr>
              <a:t>nach NTW Konzept </a:t>
            </a:r>
          </a:p>
          <a:p>
            <a:r>
              <a:rPr lang="de-DE" dirty="0">
                <a:solidFill>
                  <a:srgbClr val="002060"/>
                </a:solidFill>
              </a:rPr>
              <a:t>Musteraufgaben</a:t>
            </a:r>
          </a:p>
          <a:p>
            <a:pPr marL="0" indent="0">
              <a:buNone/>
            </a:pPr>
            <a:endParaRPr lang="de-DE" sz="2000" dirty="0">
              <a:solidFill>
                <a:srgbClr val="002060"/>
              </a:solidFill>
            </a:endParaRPr>
          </a:p>
        </p:txBody>
      </p:sp>
      <p:pic>
        <p:nvPicPr>
          <p:cNvPr id="11" name="Grafik 10"/>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5594" y="5589240"/>
            <a:ext cx="1130763" cy="619505"/>
          </a:xfrm>
          <a:prstGeom prst="rect">
            <a:avLst/>
          </a:prstGeom>
        </p:spPr>
      </p:pic>
      <p:sp>
        <p:nvSpPr>
          <p:cNvPr id="16" name="Rechteck 15"/>
          <p:cNvSpPr/>
          <p:nvPr/>
        </p:nvSpPr>
        <p:spPr>
          <a:xfrm>
            <a:off x="5364088" y="63623"/>
            <a:ext cx="4519950" cy="646331"/>
          </a:xfrm>
          <a:prstGeom prst="rect">
            <a:avLst/>
          </a:prstGeom>
        </p:spPr>
        <p:txBody>
          <a:bodyPr wrap="square">
            <a:spAutoFit/>
          </a:bodyPr>
          <a:lstStyle/>
          <a:p>
            <a:pPr lvl="0">
              <a:lnSpc>
                <a:spcPct val="90000"/>
              </a:lnSpc>
              <a:buClr>
                <a:srgbClr val="CCCC00"/>
              </a:buClr>
              <a:buSzPct val="90000"/>
            </a:pPr>
            <a:r>
              <a:rPr lang="de-DE" sz="2000" dirty="0">
                <a:latin typeface="Arial" panose="020B0604020202020204" pitchFamily="34" charset="0"/>
                <a:cs typeface="Arial" panose="020B0604020202020204" pitchFamily="34" charset="0"/>
                <a:hlinkClick r:id="rId4"/>
              </a:rPr>
              <a:t>https://www.leifiphysik.de/kern-teilchenphysik/teilchenphysik</a:t>
            </a:r>
            <a:endParaRPr lang="de-DE" sz="2000" dirty="0">
              <a:solidFill>
                <a:srgbClr val="002060"/>
              </a:solidFill>
              <a:latin typeface="Arial" panose="020B0604020202020204" pitchFamily="34" charset="0"/>
              <a:cs typeface="Arial" panose="020B0604020202020204" pitchFamily="34" charset="0"/>
            </a:endParaRPr>
          </a:p>
        </p:txBody>
      </p:sp>
      <p:pic>
        <p:nvPicPr>
          <p:cNvPr id="3" name="Grafik 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899840" y="3308733"/>
            <a:ext cx="3109595" cy="2496531"/>
          </a:xfrm>
          <a:prstGeom prst="rect">
            <a:avLst/>
          </a:prstGeom>
        </p:spPr>
      </p:pic>
      <p:pic>
        <p:nvPicPr>
          <p:cNvPr id="4" name="Grafik 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868143" y="1093961"/>
            <a:ext cx="3141293" cy="2093089"/>
          </a:xfrm>
          <a:prstGeom prst="rect">
            <a:avLst/>
          </a:prstGeom>
        </p:spPr>
      </p:pic>
    </p:spTree>
    <p:extLst>
      <p:ext uri="{BB962C8B-B14F-4D97-AF65-F5344CB8AC3E}">
        <p14:creationId xmlns:p14="http://schemas.microsoft.com/office/powerpoint/2010/main" val="276994549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Forum</a:t>
            </a:r>
          </a:p>
        </p:txBody>
      </p:sp>
      <p:sp>
        <p:nvSpPr>
          <p:cNvPr id="9" name="Foliennummernplatzhalter 8"/>
          <p:cNvSpPr>
            <a:spLocks noGrp="1"/>
          </p:cNvSpPr>
          <p:nvPr>
            <p:ph type="sldNum" sz="quarter" idx="12"/>
          </p:nvPr>
        </p:nvSpPr>
        <p:spPr/>
        <p:txBody>
          <a:bodyPr/>
          <a:lstStyle/>
          <a:p>
            <a:fld id="{13EBA283-81CD-428D-9703-4AE41BDC50AA}" type="slidenum">
              <a:rPr lang="de-DE" smtClean="0"/>
              <a:pPr/>
              <a:t>11</a:t>
            </a:fld>
            <a:endParaRPr lang="de-DE" dirty="0"/>
          </a:p>
        </p:txBody>
      </p:sp>
      <p:sp>
        <p:nvSpPr>
          <p:cNvPr id="7" name="Datumsplatzhalter 6"/>
          <p:cNvSpPr>
            <a:spLocks noGrp="1"/>
          </p:cNvSpPr>
          <p:nvPr>
            <p:ph type="dt" sz="half" idx="10"/>
          </p:nvPr>
        </p:nvSpPr>
        <p:spPr/>
        <p:txBody>
          <a:bodyPr/>
          <a:lstStyle/>
          <a:p>
            <a:r>
              <a:rPr lang="de-DE"/>
              <a:t>16.05.2018</a:t>
            </a:r>
            <a:endParaRPr lang="de-DE" dirty="0"/>
          </a:p>
        </p:txBody>
      </p:sp>
      <p:sp>
        <p:nvSpPr>
          <p:cNvPr id="8" name="Fußzeilenplatzhalter 7"/>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6" name="Textplatzhalter 5"/>
          <p:cNvSpPr>
            <a:spLocks noGrp="1"/>
          </p:cNvSpPr>
          <p:nvPr>
            <p:ph sz="quarter" idx="13"/>
          </p:nvPr>
        </p:nvSpPr>
        <p:spPr/>
        <p:txBody>
          <a:bodyPr/>
          <a:lstStyle/>
          <a:p>
            <a:r>
              <a:rPr lang="de-DE" sz="2000" dirty="0"/>
              <a:t>Diskussion zu unseren Materialien</a:t>
            </a:r>
          </a:p>
          <a:p>
            <a:r>
              <a:rPr lang="de-DE" sz="2000" dirty="0"/>
              <a:t>Teilen und diskutieren eigener Unterrichtsideen</a:t>
            </a:r>
          </a:p>
          <a:p>
            <a:r>
              <a:rPr lang="de-DE" sz="2000" dirty="0"/>
              <a:t>Ideen und Anregungen zur Verbesserung </a:t>
            </a:r>
            <a:br>
              <a:rPr lang="de-DE" sz="2000" dirty="0"/>
            </a:br>
            <a:r>
              <a:rPr lang="de-DE" sz="2000" dirty="0"/>
              <a:t>der Arbeit von NTW</a:t>
            </a:r>
          </a:p>
          <a:p>
            <a:r>
              <a:rPr lang="de-DE" sz="2000" dirty="0"/>
              <a:t>Klärung von fachlichen Fragen</a:t>
            </a:r>
          </a:p>
          <a:p>
            <a:r>
              <a:rPr lang="de-DE" sz="2000" dirty="0"/>
              <a:t>Bitte </a:t>
            </a:r>
            <a:r>
              <a:rPr lang="de-DE" sz="2000" b="1"/>
              <a:t>selbständig registrieren</a:t>
            </a:r>
            <a:br>
              <a:rPr lang="de-DE" sz="1800" dirty="0"/>
            </a:br>
            <a:endParaRPr lang="de-DE" sz="1800" dirty="0"/>
          </a:p>
        </p:txBody>
      </p:sp>
      <p:pic>
        <p:nvPicPr>
          <p:cNvPr id="10" name="Grafik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988163" y="3212976"/>
            <a:ext cx="2996974" cy="3007768"/>
          </a:xfrm>
          <a:prstGeom prst="rect">
            <a:avLst/>
          </a:prstGeom>
        </p:spPr>
      </p:pic>
      <p:sp>
        <p:nvSpPr>
          <p:cNvPr id="12" name="Rechteck 11"/>
          <p:cNvSpPr/>
          <p:nvPr/>
        </p:nvSpPr>
        <p:spPr>
          <a:xfrm>
            <a:off x="5255820" y="88241"/>
            <a:ext cx="3888180" cy="424732"/>
          </a:xfrm>
          <a:prstGeom prst="rect">
            <a:avLst/>
          </a:prstGeom>
        </p:spPr>
        <p:txBody>
          <a:bodyPr wrap="none">
            <a:spAutoFit/>
          </a:bodyPr>
          <a:lstStyle/>
          <a:p>
            <a:pPr lvl="0" algn="ctr">
              <a:lnSpc>
                <a:spcPct val="90000"/>
              </a:lnSpc>
              <a:spcBef>
                <a:spcPts val="1000"/>
              </a:spcBef>
              <a:buClr>
                <a:srgbClr val="CCCC00"/>
              </a:buClr>
              <a:buSzPct val="90000"/>
            </a:pPr>
            <a:r>
              <a:rPr lang="de-DE" sz="2400" dirty="0">
                <a:solidFill>
                  <a:srgbClr val="013476"/>
                </a:solidFill>
                <a:latin typeface="Arial Narrow" panose="020B0606020202030204" pitchFamily="34" charset="0"/>
                <a:hlinkClick r:id="rId3"/>
              </a:rPr>
              <a:t>http://www.teilchenwelt.de/forum/</a:t>
            </a:r>
            <a:endParaRPr lang="de-DE" sz="24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8492437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platzhalter 1"/>
          <p:cNvSpPr>
            <a:spLocks noGrp="1"/>
          </p:cNvSpPr>
          <p:nvPr>
            <p:ph type="body" idx="1"/>
          </p:nvPr>
        </p:nvSpPr>
        <p:spPr/>
        <p:txBody>
          <a:bodyPr/>
          <a:lstStyle/>
          <a:p>
            <a:r>
              <a:rPr lang="de-DE" dirty="0">
                <a:latin typeface="Arial" panose="020B0604020202020204" pitchFamily="34" charset="0"/>
                <a:cs typeface="Arial" panose="020B0604020202020204" pitchFamily="34" charset="0"/>
                <a:hlinkClick r:id="rId3"/>
              </a:rPr>
              <a:t>www.teilchenwelt.de</a:t>
            </a:r>
            <a:endParaRPr lang="de-DE" dirty="0">
              <a:latin typeface="Arial" panose="020B0604020202020204" pitchFamily="34" charset="0"/>
              <a:cs typeface="Arial" panose="020B0604020202020204" pitchFamily="34" charset="0"/>
            </a:endParaRPr>
          </a:p>
          <a:p>
            <a:endParaRPr lang="de-DE" dirty="0"/>
          </a:p>
          <a:p>
            <a:r>
              <a:rPr lang="de-DE" dirty="0"/>
              <a:t> </a:t>
            </a:r>
          </a:p>
        </p:txBody>
      </p:sp>
      <p:sp>
        <p:nvSpPr>
          <p:cNvPr id="3" name="Rechteck 2"/>
          <p:cNvSpPr/>
          <p:nvPr/>
        </p:nvSpPr>
        <p:spPr>
          <a:xfrm>
            <a:off x="251520" y="6459892"/>
            <a:ext cx="3326616" cy="369332"/>
          </a:xfrm>
          <a:prstGeom prst="rect">
            <a:avLst/>
          </a:prstGeom>
        </p:spPr>
        <p:txBody>
          <a:bodyPr wrap="none">
            <a:spAutoFit/>
          </a:bodyPr>
          <a:lstStyle/>
          <a:p>
            <a:r>
              <a:rPr lang="de-DE" dirty="0">
                <a:solidFill>
                  <a:srgbClr val="013476"/>
                </a:solidFill>
                <a:latin typeface="Arial" panose="020B0604020202020204" pitchFamily="34" charset="0"/>
                <a:cs typeface="Arial" panose="020B0604020202020204" pitchFamily="34" charset="0"/>
              </a:rPr>
              <a:t>www.facebook.de/teilchenwelt/</a:t>
            </a:r>
          </a:p>
        </p:txBody>
      </p:sp>
      <p:pic>
        <p:nvPicPr>
          <p:cNvPr id="5" name="Grafik 4"/>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539552" y="5807999"/>
            <a:ext cx="2195736" cy="651893"/>
          </a:xfrm>
          <a:prstGeom prst="rect">
            <a:avLst/>
          </a:prstGeom>
        </p:spPr>
      </p:pic>
    </p:spTree>
    <p:extLst>
      <p:ext uri="{BB962C8B-B14F-4D97-AF65-F5344CB8AC3E}">
        <p14:creationId xmlns:p14="http://schemas.microsoft.com/office/powerpoint/2010/main" val="5309245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971600" y="663276"/>
            <a:ext cx="8424936" cy="972000"/>
          </a:xfrm>
        </p:spPr>
        <p:txBody>
          <a:bodyPr/>
          <a:lstStyle/>
          <a:p>
            <a:r>
              <a:rPr lang="de-DE" dirty="0"/>
              <a:t>Materialen des Netzwerk Teilchenwelt </a:t>
            </a:r>
            <a:br>
              <a:rPr lang="de-DE" dirty="0"/>
            </a:br>
            <a:r>
              <a:rPr lang="de-DE" dirty="0"/>
              <a:t>für den Unterricht</a:t>
            </a:r>
          </a:p>
        </p:txBody>
      </p:sp>
      <p:sp>
        <p:nvSpPr>
          <p:cNvPr id="3" name="Foliennummernplatzhalter 2"/>
          <p:cNvSpPr>
            <a:spLocks noGrp="1"/>
          </p:cNvSpPr>
          <p:nvPr>
            <p:ph type="sldNum" sz="quarter" idx="12"/>
          </p:nvPr>
        </p:nvSpPr>
        <p:spPr/>
        <p:txBody>
          <a:bodyPr/>
          <a:lstStyle/>
          <a:p>
            <a:fld id="{13EBA283-81CD-428D-9703-4AE41BDC50AA}" type="slidenum">
              <a:rPr lang="de-DE" smtClean="0"/>
              <a:pPr/>
              <a:t>2</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6" name="Textplatzhalter 5"/>
          <p:cNvSpPr>
            <a:spLocks noGrp="1"/>
          </p:cNvSpPr>
          <p:nvPr>
            <p:ph sz="quarter" idx="13"/>
          </p:nvPr>
        </p:nvSpPr>
        <p:spPr/>
        <p:txBody>
          <a:bodyPr/>
          <a:lstStyle/>
          <a:p>
            <a:r>
              <a:rPr lang="de-DE" sz="2800" dirty="0"/>
              <a:t>Teilchensteckbriefe</a:t>
            </a:r>
          </a:p>
          <a:p>
            <a:r>
              <a:rPr lang="de-DE" dirty="0"/>
              <a:t> </a:t>
            </a:r>
            <a:r>
              <a:rPr lang="de-DE" sz="2800" dirty="0"/>
              <a:t>Materialsammlung</a:t>
            </a:r>
            <a:endParaRPr lang="de-DE" dirty="0"/>
          </a:p>
          <a:p>
            <a:r>
              <a:rPr lang="de-DE" sz="2800" dirty="0"/>
              <a:t>Unterrichtsmaterial </a:t>
            </a:r>
            <a:br>
              <a:rPr lang="de-DE" sz="2800" dirty="0"/>
            </a:br>
            <a:r>
              <a:rPr lang="de-DE" sz="2800" dirty="0"/>
              <a:t> Teilchenphysik</a:t>
            </a:r>
          </a:p>
          <a:p>
            <a:pPr lvl="1"/>
            <a:r>
              <a:rPr lang="de-DE" sz="2400" dirty="0"/>
              <a:t>4 Bände</a:t>
            </a:r>
          </a:p>
          <a:p>
            <a:r>
              <a:rPr lang="de-DE" sz="2800" dirty="0"/>
              <a:t>LEIFI Physik Portal</a:t>
            </a:r>
          </a:p>
          <a:p>
            <a:r>
              <a:rPr lang="de-DE" sz="2800" dirty="0"/>
              <a:t>Forum</a:t>
            </a:r>
          </a:p>
        </p:txBody>
      </p:sp>
      <p:pic>
        <p:nvPicPr>
          <p:cNvPr id="7" name="Grafik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06518" y="1694264"/>
            <a:ext cx="1815403" cy="1202410"/>
          </a:xfrm>
          <a:prstGeom prst="rect">
            <a:avLst/>
          </a:prstGeom>
        </p:spPr>
      </p:pic>
      <p:pic>
        <p:nvPicPr>
          <p:cNvPr id="8" name="Grafik 7"/>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167388" y="3131403"/>
            <a:ext cx="881980" cy="1246570"/>
          </a:xfrm>
          <a:prstGeom prst="rect">
            <a:avLst/>
          </a:prstGeom>
        </p:spPr>
      </p:pic>
      <p:pic>
        <p:nvPicPr>
          <p:cNvPr id="10" name="Grafik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732240" y="3235382"/>
            <a:ext cx="881980" cy="1246570"/>
          </a:xfrm>
          <a:prstGeom prst="rect">
            <a:avLst/>
          </a:prstGeom>
        </p:spPr>
      </p:pic>
      <p:pic>
        <p:nvPicPr>
          <p:cNvPr id="11" name="Grafik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366496" y="3163374"/>
            <a:ext cx="881980" cy="1246570"/>
          </a:xfrm>
          <a:prstGeom prst="rect">
            <a:avLst/>
          </a:prstGeom>
        </p:spPr>
      </p:pic>
      <p:pic>
        <p:nvPicPr>
          <p:cNvPr id="12" name="Grafik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87183" y="3343943"/>
            <a:ext cx="881980" cy="1246570"/>
          </a:xfrm>
          <a:prstGeom prst="rect">
            <a:avLst/>
          </a:prstGeom>
        </p:spPr>
      </p:pic>
      <p:pic>
        <p:nvPicPr>
          <p:cNvPr id="13" name="Grafik 12"/>
          <p:cNvPicPr>
            <a:picLocks noChangeAspect="1"/>
          </p:cNvPicPr>
          <p:nvPr/>
        </p:nvPicPr>
        <p:blipFill>
          <a:blip r:embed="rId5"/>
          <a:stretch>
            <a:fillRect/>
          </a:stretch>
        </p:blipFill>
        <p:spPr>
          <a:xfrm>
            <a:off x="6812559" y="4748652"/>
            <a:ext cx="1603321" cy="1379179"/>
          </a:xfrm>
          <a:prstGeom prst="rect">
            <a:avLst/>
          </a:prstGeom>
        </p:spPr>
      </p:pic>
    </p:spTree>
    <p:extLst>
      <p:ext uri="{BB962C8B-B14F-4D97-AF65-F5344CB8AC3E}">
        <p14:creationId xmlns:p14="http://schemas.microsoft.com/office/powerpoint/2010/main" val="59565660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t>Teilchensteckbriefe</a:t>
            </a:r>
          </a:p>
        </p:txBody>
      </p:sp>
      <p:sp>
        <p:nvSpPr>
          <p:cNvPr id="3" name="Foliennummernplatzhalter 2"/>
          <p:cNvSpPr>
            <a:spLocks noGrp="1"/>
          </p:cNvSpPr>
          <p:nvPr>
            <p:ph type="sldNum" sz="quarter" idx="12"/>
          </p:nvPr>
        </p:nvSpPr>
        <p:spPr/>
        <p:txBody>
          <a:bodyPr/>
          <a:lstStyle/>
          <a:p>
            <a:fld id="{13EBA283-81CD-428D-9703-4AE41BDC50AA}" type="slidenum">
              <a:rPr lang="de-DE" smtClean="0"/>
              <a:pPr/>
              <a:t>3</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5" name="Fußzeilenplatzhalter 4"/>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6" name="Textplatzhalter 5"/>
          <p:cNvSpPr>
            <a:spLocks noGrp="1"/>
          </p:cNvSpPr>
          <p:nvPr>
            <p:ph sz="quarter" idx="13"/>
          </p:nvPr>
        </p:nvSpPr>
        <p:spPr/>
        <p:txBody>
          <a:bodyPr/>
          <a:lstStyle/>
          <a:p>
            <a:r>
              <a:rPr lang="de-DE" dirty="0"/>
              <a:t>Satz Teilchensteckbriefe bestehend </a:t>
            </a:r>
            <a:br>
              <a:rPr lang="de-DE" dirty="0"/>
            </a:br>
            <a:r>
              <a:rPr lang="de-DE" dirty="0"/>
              <a:t>aus 61 Karten: je 24 Materie- und Anti-Materieteilchen, 12 Botenteilchen </a:t>
            </a:r>
            <a:br>
              <a:rPr lang="de-DE" dirty="0"/>
            </a:br>
            <a:r>
              <a:rPr lang="de-DE" dirty="0"/>
              <a:t>sowie dem Higgs-Teilchen</a:t>
            </a:r>
          </a:p>
          <a:p>
            <a:r>
              <a:rPr lang="de-DE" dirty="0"/>
              <a:t>Steckbriefe im handlichen Spielkartenformat</a:t>
            </a:r>
          </a:p>
          <a:p>
            <a:r>
              <a:rPr lang="de-DE" dirty="0"/>
              <a:t>Erhältlich als</a:t>
            </a:r>
          </a:p>
          <a:p>
            <a:pPr lvl="1"/>
            <a:r>
              <a:rPr lang="de-DE" sz="2400" dirty="0"/>
              <a:t>als Druckvorlage (Deutsch und Englisch)</a:t>
            </a:r>
          </a:p>
          <a:p>
            <a:pPr lvl="1"/>
            <a:r>
              <a:rPr lang="de-DE" sz="2400" dirty="0"/>
              <a:t>Bestellbar bei Netzwerk Teilchenwelt</a:t>
            </a:r>
          </a:p>
          <a:p>
            <a:r>
              <a:rPr lang="de-DE" dirty="0"/>
              <a:t>Handreichung mit Ergänzungen und Vorschlägen</a:t>
            </a:r>
          </a:p>
        </p:txBody>
      </p:sp>
      <p:pic>
        <p:nvPicPr>
          <p:cNvPr id="7" name="Grafik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588224" y="1988840"/>
            <a:ext cx="2304256" cy="1526195"/>
          </a:xfrm>
          <a:prstGeom prst="rect">
            <a:avLst/>
          </a:prstGeom>
        </p:spPr>
      </p:pic>
      <p:sp>
        <p:nvSpPr>
          <p:cNvPr id="10" name="Rechteck 9"/>
          <p:cNvSpPr/>
          <p:nvPr/>
        </p:nvSpPr>
        <p:spPr>
          <a:xfrm>
            <a:off x="4427984" y="33714"/>
            <a:ext cx="4464496" cy="707886"/>
          </a:xfrm>
          <a:prstGeom prst="rect">
            <a:avLst/>
          </a:prstGeom>
        </p:spPr>
        <p:txBody>
          <a:bodyPr wrap="square">
            <a:spAutoFit/>
          </a:bodyPr>
          <a:lstStyle/>
          <a:p>
            <a:r>
              <a:rPr lang="de-DE" sz="2000" u="sng" dirty="0">
                <a:solidFill>
                  <a:schemeClr val="tx1">
                    <a:lumMod val="50000"/>
                    <a:lumOff val="50000"/>
                  </a:schemeClr>
                </a:solidFill>
                <a:latin typeface="Arial Narrow" panose="020B0606020202030204" pitchFamily="34" charset="0"/>
                <a:hlinkClick r:id="rId3"/>
              </a:rPr>
              <a:t>http://www.teilchenwelt.de/material/materialien-fuer-lehrkraefte/teilchensteckbriefe/</a:t>
            </a:r>
            <a:endParaRPr lang="de-DE" sz="2000" u="sng" dirty="0">
              <a:solidFill>
                <a:schemeClr val="tx1">
                  <a:lumMod val="50000"/>
                  <a:lumOff val="50000"/>
                </a:schemeClr>
              </a:solidFill>
              <a:latin typeface="Arial Narrow" panose="020B0606020202030204" pitchFamily="34" charset="0"/>
            </a:endParaRPr>
          </a:p>
        </p:txBody>
      </p:sp>
    </p:spTree>
    <p:extLst>
      <p:ext uri="{BB962C8B-B14F-4D97-AF65-F5344CB8AC3E}">
        <p14:creationId xmlns:p14="http://schemas.microsoft.com/office/powerpoint/2010/main" val="19084197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el 1"/>
          <p:cNvSpPr>
            <a:spLocks noGrp="1"/>
          </p:cNvSpPr>
          <p:nvPr>
            <p:ph type="title"/>
          </p:nvPr>
        </p:nvSpPr>
        <p:spPr/>
        <p:txBody>
          <a:bodyPr/>
          <a:lstStyle/>
          <a:p>
            <a:r>
              <a:rPr lang="de-DE" dirty="0"/>
              <a:t>Materialsammlung: Kontextmaterialien</a:t>
            </a:r>
          </a:p>
        </p:txBody>
      </p:sp>
      <p:sp>
        <p:nvSpPr>
          <p:cNvPr id="7" name="Foliennummernplatzhalter 6"/>
          <p:cNvSpPr>
            <a:spLocks noGrp="1"/>
          </p:cNvSpPr>
          <p:nvPr>
            <p:ph type="sldNum" sz="quarter" idx="12"/>
          </p:nvPr>
        </p:nvSpPr>
        <p:spPr/>
        <p:txBody>
          <a:bodyPr/>
          <a:lstStyle/>
          <a:p>
            <a:fld id="{13EBA283-81CD-428D-9703-4AE41BDC50AA}" type="slidenum">
              <a:rPr lang="de-DE" smtClean="0"/>
              <a:pPr/>
              <a:t>4</a:t>
            </a:fld>
            <a:endParaRPr lang="de-DE" dirty="0"/>
          </a:p>
        </p:txBody>
      </p:sp>
      <p:sp>
        <p:nvSpPr>
          <p:cNvPr id="2" name="Datumsplatzhalter 1"/>
          <p:cNvSpPr>
            <a:spLocks noGrp="1"/>
          </p:cNvSpPr>
          <p:nvPr>
            <p:ph type="dt" sz="half" idx="10"/>
          </p:nvPr>
        </p:nvSpPr>
        <p:spPr/>
        <p:txBody>
          <a:bodyPr/>
          <a:lstStyle/>
          <a:p>
            <a:r>
              <a:rPr lang="de-DE"/>
              <a:t>16.05.2018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12" name="Textplatzhalter 2"/>
          <p:cNvSpPr>
            <a:spLocks noGrp="1"/>
          </p:cNvSpPr>
          <p:nvPr>
            <p:ph sz="quarter" idx="13"/>
          </p:nvPr>
        </p:nvSpPr>
        <p:spPr>
          <a:ln>
            <a:noFill/>
          </a:ln>
        </p:spPr>
        <p:txBody>
          <a:bodyPr/>
          <a:lstStyle/>
          <a:p>
            <a:pPr marL="269875" indent="-269875"/>
            <a:r>
              <a:rPr lang="de-DE" dirty="0"/>
              <a:t>Hintergrundinformationen und </a:t>
            </a:r>
            <a:br>
              <a:rPr lang="de-DE" dirty="0"/>
            </a:br>
            <a:r>
              <a:rPr lang="de-DE" dirty="0"/>
              <a:t>Arbeitsblätter zu</a:t>
            </a:r>
          </a:p>
          <a:p>
            <a:pPr lvl="1">
              <a:buSzPct val="100000"/>
            </a:pPr>
            <a:r>
              <a:rPr lang="de-DE" sz="2400" dirty="0"/>
              <a:t>Teilchenphysik – </a:t>
            </a:r>
            <a:br>
              <a:rPr lang="de-DE" sz="2400" dirty="0"/>
            </a:br>
            <a:r>
              <a:rPr lang="de-DE" sz="2400" dirty="0"/>
              <a:t>Forschung und Anwendungen</a:t>
            </a:r>
          </a:p>
          <a:p>
            <a:pPr lvl="1">
              <a:buSzPct val="100000"/>
            </a:pPr>
            <a:r>
              <a:rPr lang="de-DE" sz="2400" dirty="0"/>
              <a:t>ATLAS - Detektor</a:t>
            </a:r>
          </a:p>
          <a:p>
            <a:pPr lvl="1">
              <a:buSzPct val="100000"/>
            </a:pPr>
            <a:r>
              <a:rPr lang="de-DE" sz="2400" dirty="0"/>
              <a:t>Handreichung zu Teilchensteckbriefen</a:t>
            </a:r>
          </a:p>
          <a:p>
            <a:r>
              <a:rPr lang="de-DE" dirty="0"/>
              <a:t>Erhältlich als</a:t>
            </a:r>
          </a:p>
          <a:p>
            <a:pPr lvl="1">
              <a:buSzPct val="100000"/>
            </a:pPr>
            <a:r>
              <a:rPr lang="de-DE" sz="2400" dirty="0"/>
              <a:t>Gedruckte Version</a:t>
            </a:r>
            <a:br>
              <a:rPr lang="de-DE" sz="2400" dirty="0"/>
            </a:br>
            <a:r>
              <a:rPr lang="de-DE" sz="2400" dirty="0"/>
              <a:t>Bestellbar bei Netzwerk Teilchenwelt </a:t>
            </a:r>
          </a:p>
          <a:p>
            <a:pPr lvl="1">
              <a:buSzPct val="100000"/>
            </a:pPr>
            <a:r>
              <a:rPr lang="de-DE" sz="2400" dirty="0"/>
              <a:t>Download als PDF </a:t>
            </a:r>
            <a:br>
              <a:rPr lang="de-DE" sz="2400" dirty="0">
                <a:solidFill>
                  <a:srgbClr val="002060"/>
                </a:solidFill>
              </a:rPr>
            </a:br>
            <a:r>
              <a:rPr lang="de-DE" sz="2400" kern="0" dirty="0">
                <a:solidFill>
                  <a:srgbClr val="002060"/>
                </a:solidFill>
                <a:hlinkClick r:id="rId3"/>
              </a:rPr>
              <a:t>www.teilchenwelt.de/material</a:t>
            </a:r>
            <a:endParaRPr lang="de-DE" sz="2400" kern="0" dirty="0">
              <a:solidFill>
                <a:srgbClr val="002060"/>
              </a:solidFill>
            </a:endParaRPr>
          </a:p>
        </p:txBody>
      </p:sp>
      <p:pic>
        <p:nvPicPr>
          <p:cNvPr id="13" name="Picture 4"/>
          <p:cNvPicPr>
            <a:picLocks noChangeAspect="1" noChangeArrowheads="1"/>
          </p:cNvPicPr>
          <p:nvPr/>
        </p:nvPicPr>
        <p:blipFill>
          <a:blip r:embed="rId4" cstate="print">
            <a:extLst>
              <a:ext uri="{28A0092B-C50C-407E-A947-70E740481C1C}">
                <a14:useLocalDpi xmlns:a14="http://schemas.microsoft.com/office/drawing/2010/main" val="0"/>
              </a:ext>
            </a:extLst>
          </a:blip>
          <a:stretch>
            <a:fillRect/>
          </a:stretch>
        </p:blipFill>
        <p:spPr bwMode="auto">
          <a:xfrm>
            <a:off x="6948264" y="1701602"/>
            <a:ext cx="1838453" cy="2609947"/>
          </a:xfrm>
          <a:prstGeom prst="rect">
            <a:avLst/>
          </a:prstGeom>
          <a:noFill/>
          <a:ln>
            <a:solidFill>
              <a:srgbClr val="013476"/>
            </a:solidFill>
          </a:ln>
        </p:spPr>
      </p:pic>
      <p:pic>
        <p:nvPicPr>
          <p:cNvPr id="15"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948264" y="4436284"/>
            <a:ext cx="1838453" cy="1524219"/>
          </a:xfrm>
          <a:prstGeom prst="rect">
            <a:avLst/>
          </a:prstGeom>
          <a:noFill/>
          <a:ln w="9525">
            <a:solidFill>
              <a:srgbClr val="002060"/>
            </a:solidFill>
            <a:miter lim="800000"/>
            <a:headEnd/>
            <a:tailEnd/>
          </a:ln>
        </p:spPr>
      </p:pic>
      <p:sp>
        <p:nvSpPr>
          <p:cNvPr id="16" name="Rechteck 15"/>
          <p:cNvSpPr/>
          <p:nvPr/>
        </p:nvSpPr>
        <p:spPr>
          <a:xfrm>
            <a:off x="5580112" y="89478"/>
            <a:ext cx="3449983" cy="461665"/>
          </a:xfrm>
          <a:prstGeom prst="rect">
            <a:avLst/>
          </a:prstGeom>
        </p:spPr>
        <p:txBody>
          <a:bodyPr wrap="none">
            <a:spAutoFit/>
          </a:bodyPr>
          <a:lstStyle/>
          <a:p>
            <a:r>
              <a:rPr lang="de-DE" sz="2400" kern="0" dirty="0">
                <a:solidFill>
                  <a:srgbClr val="002060"/>
                </a:solidFill>
                <a:latin typeface="Arial Narrow" panose="020B0606020202030204" pitchFamily="34" charset="0"/>
                <a:hlinkClick r:id="rId3"/>
              </a:rPr>
              <a:t>www.teilchenwelt.de/material</a:t>
            </a:r>
            <a:endParaRPr lang="de-DE" dirty="0"/>
          </a:p>
        </p:txBody>
      </p:sp>
    </p:spTree>
    <p:extLst>
      <p:ext uri="{BB962C8B-B14F-4D97-AF65-F5344CB8AC3E}">
        <p14:creationId xmlns:p14="http://schemas.microsoft.com/office/powerpoint/2010/main" val="257320018"/>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Grafik 2"/>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82378" y="-243408"/>
            <a:ext cx="10210962" cy="7416824"/>
          </a:xfrm>
          <a:prstGeom prst="rect">
            <a:avLst/>
          </a:prstGeom>
        </p:spPr>
      </p:pic>
    </p:spTree>
    <p:extLst>
      <p:ext uri="{BB962C8B-B14F-4D97-AF65-F5344CB8AC3E}">
        <p14:creationId xmlns:p14="http://schemas.microsoft.com/office/powerpoint/2010/main" val="33166662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dirty="0"/>
              <a:t>Unterrichtsmaterial Teilchenphysik</a:t>
            </a:r>
            <a:br>
              <a:rPr lang="de-DE" sz="3200" dirty="0"/>
            </a:br>
            <a:endParaRPr lang="de-DE" sz="1600" dirty="0"/>
          </a:p>
        </p:txBody>
      </p:sp>
      <p:sp>
        <p:nvSpPr>
          <p:cNvPr id="7" name="Foliennummernplatzhalter 6"/>
          <p:cNvSpPr>
            <a:spLocks noGrp="1"/>
          </p:cNvSpPr>
          <p:nvPr>
            <p:ph type="sldNum" sz="quarter" idx="12"/>
          </p:nvPr>
        </p:nvSpPr>
        <p:spPr/>
        <p:txBody>
          <a:bodyPr/>
          <a:lstStyle/>
          <a:p>
            <a:fld id="{13EBA283-81CD-428D-9703-4AE41BDC50AA}" type="slidenum">
              <a:rPr lang="de-DE" smtClean="0"/>
              <a:pPr/>
              <a:t>6</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6" name="Fußzeilenplatzhalter 5"/>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dirty="0">
                <a:solidFill>
                  <a:srgbClr val="013476"/>
                </a:solidFill>
              </a:rPr>
              <a:t>Kooperation mit der Joachim Herz Stiftung</a:t>
            </a:r>
          </a:p>
          <a:p>
            <a:pPr>
              <a:lnSpc>
                <a:spcPct val="100000"/>
              </a:lnSpc>
              <a:spcBef>
                <a:spcPts val="600"/>
              </a:spcBef>
            </a:pPr>
            <a:r>
              <a:rPr lang="de-DE" dirty="0">
                <a:solidFill>
                  <a:srgbClr val="013476"/>
                </a:solidFill>
              </a:rPr>
              <a:t>Laufzeit: 2013 – 2016</a:t>
            </a:r>
          </a:p>
          <a:p>
            <a:pPr>
              <a:lnSpc>
                <a:spcPct val="100000"/>
              </a:lnSpc>
              <a:spcBef>
                <a:spcPts val="600"/>
              </a:spcBef>
            </a:pPr>
            <a:r>
              <a:rPr lang="de-DE" dirty="0">
                <a:solidFill>
                  <a:srgbClr val="013476"/>
                </a:solidFill>
              </a:rPr>
              <a:t>enge Kooperation mit Lehrkräften (NTW-Alumni</a:t>
            </a:r>
            <a:endParaRPr lang="de-DE" sz="2000" dirty="0">
              <a:solidFill>
                <a:srgbClr val="013476"/>
              </a:solidFill>
            </a:endParaRPr>
          </a:p>
          <a:p>
            <a:pPr>
              <a:lnSpc>
                <a:spcPct val="100000"/>
              </a:lnSpc>
              <a:spcBef>
                <a:spcPts val="600"/>
              </a:spcBef>
            </a:pPr>
            <a:r>
              <a:rPr lang="de-DE" dirty="0">
                <a:solidFill>
                  <a:srgbClr val="013476"/>
                </a:solidFill>
              </a:rPr>
              <a:t>modulare Sammlung von Handreichungen für Lehrkräfte </a:t>
            </a:r>
          </a:p>
          <a:p>
            <a:pPr>
              <a:lnSpc>
                <a:spcPct val="100000"/>
              </a:lnSpc>
              <a:spcBef>
                <a:spcPts val="600"/>
              </a:spcBef>
            </a:pPr>
            <a:r>
              <a:rPr lang="de-DE" dirty="0">
                <a:solidFill>
                  <a:srgbClr val="013476"/>
                </a:solidFill>
              </a:rPr>
              <a:t>4 Bände</a:t>
            </a:r>
          </a:p>
          <a:p>
            <a:pPr>
              <a:lnSpc>
                <a:spcPct val="100000"/>
              </a:lnSpc>
              <a:spcBef>
                <a:spcPts val="600"/>
              </a:spcBef>
            </a:pPr>
            <a:r>
              <a:rPr lang="de-DE" dirty="0">
                <a:solidFill>
                  <a:srgbClr val="013476"/>
                </a:solidFill>
              </a:rPr>
              <a:t>Kostenfrei erhältlich</a:t>
            </a:r>
          </a:p>
          <a:p>
            <a:pPr lvl="1">
              <a:lnSpc>
                <a:spcPct val="100000"/>
              </a:lnSpc>
              <a:spcBef>
                <a:spcPts val="600"/>
              </a:spcBef>
            </a:pPr>
            <a:r>
              <a:rPr lang="de-DE" sz="1800" dirty="0">
                <a:solidFill>
                  <a:srgbClr val="013476"/>
                </a:solidFill>
              </a:rPr>
              <a:t>Online </a:t>
            </a:r>
            <a:r>
              <a:rPr lang="de-DE" sz="1800" dirty="0">
                <a:hlinkClick r:id="rId3"/>
              </a:rPr>
              <a:t>www.teilchenwelt.de/tp</a:t>
            </a:r>
            <a:endParaRPr lang="de-DE" sz="1800" dirty="0">
              <a:solidFill>
                <a:srgbClr val="013476"/>
              </a:solidFill>
            </a:endParaRPr>
          </a:p>
          <a:p>
            <a:pPr lvl="1">
              <a:lnSpc>
                <a:spcPct val="100000"/>
              </a:lnSpc>
              <a:spcBef>
                <a:spcPts val="600"/>
              </a:spcBef>
            </a:pPr>
            <a:r>
              <a:rPr lang="de-DE" sz="1800" dirty="0">
                <a:solidFill>
                  <a:srgbClr val="013476"/>
                </a:solidFill>
              </a:rPr>
              <a:t>Druckexemplar </a:t>
            </a:r>
            <a:r>
              <a:rPr lang="de-DE" sz="1800" dirty="0"/>
              <a:t>Bestellbar bei Netzwerk Teilchenwelt</a:t>
            </a:r>
            <a:r>
              <a:rPr lang="de-DE" sz="1800" dirty="0">
                <a:solidFill>
                  <a:srgbClr val="013476"/>
                </a:solidFill>
              </a:rPr>
              <a:t> </a:t>
            </a:r>
          </a:p>
        </p:txBody>
      </p:sp>
      <p:pic>
        <p:nvPicPr>
          <p:cNvPr id="12" name="Grafik 11"/>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740352" y="5593771"/>
            <a:ext cx="1130763" cy="619505"/>
          </a:xfrm>
          <a:prstGeom prst="rect">
            <a:avLst/>
          </a:prstGeom>
        </p:spPr>
      </p:pic>
      <p:pic>
        <p:nvPicPr>
          <p:cNvPr id="13" name="Grafik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154082" y="3746063"/>
            <a:ext cx="722497" cy="1021161"/>
          </a:xfrm>
          <a:prstGeom prst="rect">
            <a:avLst/>
          </a:prstGeom>
        </p:spPr>
      </p:pic>
      <p:pic>
        <p:nvPicPr>
          <p:cNvPr id="14" name="Grafik 13"/>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94317" y="3920052"/>
            <a:ext cx="722497" cy="1021161"/>
          </a:xfrm>
          <a:prstGeom prst="rect">
            <a:avLst/>
          </a:prstGeom>
        </p:spPr>
      </p:pic>
      <p:pic>
        <p:nvPicPr>
          <p:cNvPr id="15" name="Grafik 1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876579" y="4043066"/>
            <a:ext cx="722497" cy="1021161"/>
          </a:xfrm>
          <a:prstGeom prst="rect">
            <a:avLst/>
          </a:prstGeom>
        </p:spPr>
      </p:pic>
      <p:pic>
        <p:nvPicPr>
          <p:cNvPr id="16" name="Grafik 15"/>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216814" y="3746063"/>
            <a:ext cx="722497" cy="1021161"/>
          </a:xfrm>
          <a:prstGeom prst="rect">
            <a:avLst/>
          </a:prstGeom>
        </p:spPr>
      </p:pic>
      <p:sp>
        <p:nvSpPr>
          <p:cNvPr id="9" name="Rechteck 8"/>
          <p:cNvSpPr/>
          <p:nvPr/>
        </p:nvSpPr>
        <p:spPr>
          <a:xfrm>
            <a:off x="6019733" y="40138"/>
            <a:ext cx="4572000" cy="400110"/>
          </a:xfrm>
          <a:prstGeom prst="rect">
            <a:avLst/>
          </a:prstGeom>
        </p:spPr>
        <p:txBody>
          <a:bodyPr>
            <a:spAutoFit/>
          </a:bodyPr>
          <a:lstStyle/>
          <a:p>
            <a:pPr marL="355600" lvl="1">
              <a:spcBef>
                <a:spcPts val="600"/>
              </a:spcBef>
              <a:buClr>
                <a:srgbClr val="013476"/>
              </a:buClr>
              <a:buSzPct val="120000"/>
            </a:pPr>
            <a:r>
              <a:rPr lang="de-DE" sz="2000" dirty="0">
                <a:solidFill>
                  <a:srgbClr val="013476"/>
                </a:solidFill>
                <a:latin typeface="Arial Narrow" panose="020B0606020202030204" pitchFamily="34" charset="0"/>
                <a:hlinkClick r:id="rId3"/>
              </a:rPr>
              <a:t>www.teilchenwelt.de/tp </a:t>
            </a:r>
            <a:endParaRPr lang="de-DE" sz="2000" dirty="0">
              <a:solidFill>
                <a:srgbClr val="013476"/>
              </a:solidFill>
              <a:latin typeface="Arial Narrow" panose="020B0606020202030204" pitchFamily="34" charset="0"/>
            </a:endParaRPr>
          </a:p>
        </p:txBody>
      </p:sp>
    </p:spTree>
    <p:extLst>
      <p:ext uri="{BB962C8B-B14F-4D97-AF65-F5344CB8AC3E}">
        <p14:creationId xmlns:p14="http://schemas.microsoft.com/office/powerpoint/2010/main" val="320964691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a:xfrm>
            <a:off x="971600" y="663276"/>
            <a:ext cx="7992888" cy="972000"/>
          </a:xfrm>
        </p:spPr>
        <p:txBody>
          <a:bodyPr>
            <a:normAutofit fontScale="90000"/>
          </a:bodyPr>
          <a:lstStyle/>
          <a:p>
            <a:r>
              <a:rPr lang="de-DE" sz="3200" dirty="0">
                <a:solidFill>
                  <a:srgbClr val="013476"/>
                </a:solidFill>
              </a:rPr>
              <a:t>Band 1: </a:t>
            </a:r>
            <a:r>
              <a:rPr lang="de-DE" dirty="0"/>
              <a:t>Ladungen, Wechselwirkungen </a:t>
            </a:r>
            <a:r>
              <a:rPr lang="de-DE" sz="3200" dirty="0">
                <a:solidFill>
                  <a:srgbClr val="013476"/>
                </a:solidFill>
              </a:rPr>
              <a:t>und Teilchen</a:t>
            </a:r>
            <a:br>
              <a:rPr lang="de-DE" sz="3200" dirty="0">
                <a:solidFill>
                  <a:srgbClr val="013476"/>
                </a:solidFill>
              </a:rPr>
            </a:br>
            <a:endParaRPr lang="de-DE" sz="1600" dirty="0"/>
          </a:p>
        </p:txBody>
      </p:sp>
      <p:sp>
        <p:nvSpPr>
          <p:cNvPr id="8" name="Foliennummernplatzhalter 7"/>
          <p:cNvSpPr>
            <a:spLocks noGrp="1"/>
          </p:cNvSpPr>
          <p:nvPr>
            <p:ph type="sldNum" sz="quarter" idx="12"/>
          </p:nvPr>
        </p:nvSpPr>
        <p:spPr/>
        <p:txBody>
          <a:bodyPr/>
          <a:lstStyle/>
          <a:p>
            <a:fld id="{13EBA283-81CD-428D-9703-4AE41BDC50AA}" type="slidenum">
              <a:rPr lang="de-DE" smtClean="0"/>
              <a:pPr/>
              <a:t>7</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7" name="Fußzeilenplatzhalter 6"/>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11" name="Text Placeholder 10"/>
          <p:cNvSpPr>
            <a:spLocks noGrp="1"/>
          </p:cNvSpPr>
          <p:nvPr>
            <p:ph sz="quarter" idx="13"/>
          </p:nvPr>
        </p:nvSpPr>
        <p:spPr>
          <a:xfrm>
            <a:off x="970622" y="1716375"/>
            <a:ext cx="7546684" cy="4535487"/>
          </a:xfrm>
        </p:spPr>
        <p:txBody>
          <a:bodyPr/>
          <a:lstStyle/>
          <a:p>
            <a:pPr>
              <a:lnSpc>
                <a:spcPct val="100000"/>
              </a:lnSpc>
              <a:spcBef>
                <a:spcPts val="600"/>
              </a:spcBef>
            </a:pPr>
            <a:r>
              <a:rPr lang="de-DE" dirty="0">
                <a:solidFill>
                  <a:srgbClr val="013476"/>
                </a:solidFill>
              </a:rPr>
              <a:t>Ca. 100 Seiten Hintergrundinformationen für Lehrkräfte</a:t>
            </a:r>
          </a:p>
          <a:p>
            <a:pPr>
              <a:lnSpc>
                <a:spcPct val="100000"/>
              </a:lnSpc>
              <a:spcBef>
                <a:spcPts val="600"/>
              </a:spcBef>
            </a:pPr>
            <a:r>
              <a:rPr lang="de-DE" dirty="0">
                <a:solidFill>
                  <a:srgbClr val="013476"/>
                </a:solidFill>
              </a:rPr>
              <a:t>Einführung in das Standardmodell </a:t>
            </a:r>
          </a:p>
          <a:p>
            <a:pPr>
              <a:lnSpc>
                <a:spcPct val="100000"/>
              </a:lnSpc>
              <a:spcBef>
                <a:spcPts val="600"/>
              </a:spcBef>
            </a:pPr>
            <a:r>
              <a:rPr lang="de-DE" dirty="0">
                <a:solidFill>
                  <a:srgbClr val="013476"/>
                </a:solidFill>
              </a:rPr>
              <a:t>Spiralcurriculum, didaktische und fachliche Hinweise</a:t>
            </a:r>
          </a:p>
          <a:p>
            <a:pPr>
              <a:lnSpc>
                <a:spcPct val="100000"/>
              </a:lnSpc>
              <a:spcBef>
                <a:spcPts val="600"/>
              </a:spcBef>
            </a:pPr>
            <a:r>
              <a:rPr lang="de-DE" dirty="0">
                <a:solidFill>
                  <a:srgbClr val="013476"/>
                </a:solidFill>
              </a:rPr>
              <a:t>Aufgabenblätter online</a:t>
            </a:r>
          </a:p>
          <a:p>
            <a:pPr lvl="1">
              <a:lnSpc>
                <a:spcPct val="100000"/>
              </a:lnSpc>
              <a:spcBef>
                <a:spcPts val="600"/>
              </a:spcBef>
            </a:pPr>
            <a:endParaRPr lang="de-DE" sz="2200" dirty="0">
              <a:solidFill>
                <a:srgbClr val="013476"/>
              </a:solidFill>
            </a:endParaRPr>
          </a:p>
          <a:p>
            <a:pPr marL="355600" lvl="1" indent="0">
              <a:lnSpc>
                <a:spcPct val="100000"/>
              </a:lnSpc>
              <a:spcBef>
                <a:spcPts val="600"/>
              </a:spcBef>
              <a:buNone/>
            </a:pPr>
            <a:endParaRPr lang="de-DE" sz="2200" dirty="0">
              <a:solidFill>
                <a:srgbClr val="013476"/>
              </a:solidFill>
            </a:endParaRPr>
          </a:p>
          <a:p>
            <a:pPr>
              <a:lnSpc>
                <a:spcPct val="100000"/>
              </a:lnSpc>
              <a:spcBef>
                <a:spcPts val="600"/>
              </a:spcBef>
            </a:pPr>
            <a:r>
              <a:rPr lang="de-DE" dirty="0">
                <a:solidFill>
                  <a:srgbClr val="013476"/>
                </a:solidFill>
              </a:rPr>
              <a:t>Forschungsziele</a:t>
            </a:r>
          </a:p>
          <a:p>
            <a:pPr>
              <a:lnSpc>
                <a:spcPct val="100000"/>
              </a:lnSpc>
              <a:spcBef>
                <a:spcPts val="600"/>
              </a:spcBef>
            </a:pPr>
            <a:r>
              <a:rPr lang="de-DE" dirty="0">
                <a:solidFill>
                  <a:srgbClr val="013476"/>
                </a:solidFill>
              </a:rPr>
              <a:t>Beschleuniger &amp; Detektoren</a:t>
            </a:r>
          </a:p>
          <a:p>
            <a:pPr>
              <a:lnSpc>
                <a:spcPct val="100000"/>
              </a:lnSpc>
              <a:spcBef>
                <a:spcPts val="600"/>
              </a:spcBef>
            </a:pPr>
            <a:r>
              <a:rPr lang="de-DE" dirty="0">
                <a:solidFill>
                  <a:srgbClr val="013476"/>
                </a:solidFill>
              </a:rPr>
              <a:t>Zahlreiche Aufgaben</a:t>
            </a:r>
          </a:p>
          <a:p>
            <a:pPr>
              <a:lnSpc>
                <a:spcPct val="100000"/>
              </a:lnSpc>
              <a:spcBef>
                <a:spcPts val="600"/>
              </a:spcBef>
            </a:pPr>
            <a:r>
              <a:rPr lang="en-US" dirty="0"/>
              <a:t>D</a:t>
            </a:r>
            <a:r>
              <a:rPr lang="de-DE" dirty="0" err="1"/>
              <a:t>azu</a:t>
            </a:r>
            <a:r>
              <a:rPr lang="de-DE" dirty="0"/>
              <a:t> mehr morgen ;)</a:t>
            </a:r>
            <a:endParaRPr lang="de-DE" dirty="0">
              <a:solidFill>
                <a:srgbClr val="013476"/>
              </a:solidFill>
            </a:endParaRPr>
          </a:p>
          <a:p>
            <a:pPr marL="0" indent="0">
              <a:lnSpc>
                <a:spcPct val="100000"/>
              </a:lnSpc>
              <a:spcBef>
                <a:spcPts val="600"/>
              </a:spcBef>
              <a:buNone/>
            </a:pPr>
            <a:endParaRPr lang="de-DE" dirty="0">
              <a:solidFill>
                <a:srgbClr val="013476"/>
              </a:solidFill>
            </a:endParaRPr>
          </a:p>
          <a:p>
            <a:pPr lvl="1">
              <a:lnSpc>
                <a:spcPct val="100000"/>
              </a:lnSpc>
              <a:spcBef>
                <a:spcPts val="600"/>
              </a:spcBef>
            </a:pPr>
            <a:endParaRPr lang="de-DE" sz="2200" dirty="0">
              <a:solidFill>
                <a:srgbClr val="013476"/>
              </a:solidFill>
            </a:endParaRPr>
          </a:p>
        </p:txBody>
      </p:sp>
      <p:sp>
        <p:nvSpPr>
          <p:cNvPr id="6" name="Title 9"/>
          <p:cNvSpPr txBox="1">
            <a:spLocks/>
          </p:cNvSpPr>
          <p:nvPr/>
        </p:nvSpPr>
        <p:spPr>
          <a:xfrm>
            <a:off x="970622" y="3351108"/>
            <a:ext cx="7526660" cy="1325563"/>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3200" b="0" kern="1200">
                <a:solidFill>
                  <a:srgbClr val="002060"/>
                </a:solidFill>
                <a:latin typeface="Arial Narrow" panose="020B0606020202030204" pitchFamily="34" charset="0"/>
                <a:ea typeface="+mj-ea"/>
                <a:cs typeface="+mj-cs"/>
              </a:defRPr>
            </a:lvl1pPr>
          </a:lstStyle>
          <a:p>
            <a:r>
              <a:rPr lang="de-DE" b="1" dirty="0">
                <a:solidFill>
                  <a:srgbClr val="013476"/>
                </a:solidFill>
                <a:latin typeface="+mj-lt"/>
                <a:cs typeface="Arial" panose="020B0604020202020204" pitchFamily="34" charset="0"/>
              </a:rPr>
              <a:t>Band 2: Forschungsmethoden</a:t>
            </a:r>
            <a:br>
              <a:rPr lang="de-DE" b="1" dirty="0">
                <a:solidFill>
                  <a:srgbClr val="013476"/>
                </a:solidFill>
                <a:latin typeface="+mj-lt"/>
                <a:cs typeface="Arial" panose="020B0604020202020204" pitchFamily="34" charset="0"/>
              </a:rPr>
            </a:br>
            <a:endParaRPr lang="de-DE" sz="1600" b="1" dirty="0">
              <a:latin typeface="+mj-lt"/>
              <a:cs typeface="Arial" panose="020B0604020202020204" pitchFamily="34" charset="0"/>
            </a:endParaRPr>
          </a:p>
        </p:txBody>
      </p:sp>
    </p:spTree>
    <p:extLst>
      <p:ext uri="{BB962C8B-B14F-4D97-AF65-F5344CB8AC3E}">
        <p14:creationId xmlns:p14="http://schemas.microsoft.com/office/powerpoint/2010/main" val="3851450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3: Kosmische Strahlung</a:t>
            </a:r>
            <a:br>
              <a:rPr lang="de-DE" sz="3200" dirty="0"/>
            </a:br>
            <a:endParaRPr lang="de-DE" sz="1600" dirty="0"/>
          </a:p>
        </p:txBody>
      </p:sp>
      <p:sp>
        <p:nvSpPr>
          <p:cNvPr id="13" name="Foliennummernplatzhalter 12"/>
          <p:cNvSpPr>
            <a:spLocks noGrp="1"/>
          </p:cNvSpPr>
          <p:nvPr>
            <p:ph type="sldNum" sz="quarter" idx="12"/>
          </p:nvPr>
        </p:nvSpPr>
        <p:spPr/>
        <p:txBody>
          <a:bodyPr/>
          <a:lstStyle/>
          <a:p>
            <a:fld id="{13EBA283-81CD-428D-9703-4AE41BDC50AA}" type="slidenum">
              <a:rPr lang="de-DE" smtClean="0"/>
              <a:pPr/>
              <a:t>8</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12" name="Fußzeilenplatzhalter 11"/>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32 Seiten</a:t>
            </a:r>
          </a:p>
          <a:p>
            <a:pPr>
              <a:lnSpc>
                <a:spcPct val="100000"/>
              </a:lnSpc>
              <a:spcBef>
                <a:spcPts val="600"/>
              </a:spcBef>
            </a:pPr>
            <a:r>
              <a:rPr lang="de-DE" sz="2600" dirty="0">
                <a:solidFill>
                  <a:srgbClr val="013476"/>
                </a:solidFill>
              </a:rPr>
              <a:t>Fokus: Untersuchung von Myonen</a:t>
            </a:r>
          </a:p>
          <a:p>
            <a:pPr>
              <a:lnSpc>
                <a:spcPct val="100000"/>
              </a:lnSpc>
              <a:spcBef>
                <a:spcPts val="600"/>
              </a:spcBef>
            </a:pPr>
            <a:r>
              <a:rPr lang="de-DE" sz="2600" dirty="0">
                <a:solidFill>
                  <a:srgbClr val="013476"/>
                </a:solidFill>
              </a:rPr>
              <a:t>Hintergrundinfos für Lehrkräfte</a:t>
            </a:r>
          </a:p>
          <a:p>
            <a:pPr>
              <a:lnSpc>
                <a:spcPct val="100000"/>
              </a:lnSpc>
              <a:spcBef>
                <a:spcPts val="600"/>
              </a:spcBef>
            </a:pPr>
            <a:r>
              <a:rPr lang="de-DE" sz="2600" dirty="0">
                <a:solidFill>
                  <a:srgbClr val="013476"/>
                </a:solidFill>
              </a:rPr>
              <a:t>Fachtext für Schüler/innen</a:t>
            </a:r>
          </a:p>
          <a:p>
            <a:pPr>
              <a:lnSpc>
                <a:spcPct val="100000"/>
              </a:lnSpc>
              <a:spcBef>
                <a:spcPts val="600"/>
              </a:spcBef>
            </a:pPr>
            <a:r>
              <a:rPr lang="de-DE" sz="2600" dirty="0">
                <a:solidFill>
                  <a:srgbClr val="013476"/>
                </a:solidFill>
              </a:rPr>
              <a:t>Aktivitäten</a:t>
            </a:r>
            <a:r>
              <a:rPr lang="de-DE" sz="2600">
                <a:solidFill>
                  <a:srgbClr val="013476"/>
                </a:solidFill>
              </a:rPr>
              <a:t>, Aufgaben </a:t>
            </a:r>
            <a:r>
              <a:rPr lang="de-DE" sz="2600" dirty="0">
                <a:solidFill>
                  <a:srgbClr val="013476"/>
                </a:solidFill>
              </a:rPr>
              <a:t>und </a:t>
            </a:r>
            <a:br>
              <a:rPr lang="de-DE" sz="2600" dirty="0">
                <a:solidFill>
                  <a:srgbClr val="013476"/>
                </a:solidFill>
              </a:rPr>
            </a:br>
            <a:r>
              <a:rPr lang="de-DE" sz="2600" dirty="0">
                <a:solidFill>
                  <a:srgbClr val="013476"/>
                </a:solidFill>
              </a:rPr>
              <a:t>Lösungen</a:t>
            </a:r>
          </a:p>
          <a:p>
            <a:pPr>
              <a:lnSpc>
                <a:spcPct val="100000"/>
              </a:lnSpc>
              <a:spcBef>
                <a:spcPts val="600"/>
              </a:spcBef>
            </a:pPr>
            <a:r>
              <a:rPr lang="en-US" sz="2800" dirty="0"/>
              <a:t>D</a:t>
            </a:r>
            <a:r>
              <a:rPr lang="de-DE" sz="2800" dirty="0" err="1"/>
              <a:t>azu</a:t>
            </a:r>
            <a:r>
              <a:rPr lang="de-DE" sz="2800" dirty="0"/>
              <a:t> mehr morgen ;)</a:t>
            </a:r>
          </a:p>
          <a:p>
            <a:pPr>
              <a:lnSpc>
                <a:spcPct val="100000"/>
              </a:lnSpc>
              <a:spcBef>
                <a:spcPts val="600"/>
              </a:spcBef>
            </a:pPr>
            <a:endParaRPr lang="de-DE" sz="2600" dirty="0">
              <a:solidFill>
                <a:srgbClr val="013476"/>
              </a:solidFill>
            </a:endParaRPr>
          </a:p>
        </p:txBody>
      </p:sp>
      <p:pic>
        <p:nvPicPr>
          <p:cNvPr id="6" name="Grafik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092280" y="260649"/>
            <a:ext cx="1774704" cy="2518406"/>
          </a:xfrm>
          <a:prstGeom prst="rect">
            <a:avLst/>
          </a:prstGeom>
        </p:spPr>
      </p:pic>
      <p:pic>
        <p:nvPicPr>
          <p:cNvPr id="3" name="Grafik 2"/>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381271" y="4149080"/>
            <a:ext cx="1444924" cy="1923082"/>
          </a:xfrm>
          <a:prstGeom prst="rect">
            <a:avLst/>
          </a:prstGeom>
          <a:ln>
            <a:solidFill>
              <a:srgbClr val="3CBDA1"/>
            </a:solidFill>
          </a:ln>
        </p:spPr>
      </p:pic>
      <p:pic>
        <p:nvPicPr>
          <p:cNvPr id="5" name="Grafik 4"/>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22261" y="4149080"/>
            <a:ext cx="1444723" cy="1923082"/>
          </a:xfrm>
          <a:prstGeom prst="rect">
            <a:avLst/>
          </a:prstGeom>
          <a:ln>
            <a:solidFill>
              <a:srgbClr val="3CBDA1"/>
            </a:solidFill>
          </a:ln>
        </p:spPr>
      </p:pic>
      <p:pic>
        <p:nvPicPr>
          <p:cNvPr id="7" name="Grafik 6"/>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900343" y="4149080"/>
            <a:ext cx="1447770" cy="1926869"/>
          </a:xfrm>
          <a:prstGeom prst="rect">
            <a:avLst/>
          </a:prstGeom>
          <a:ln>
            <a:solidFill>
              <a:srgbClr val="3CBDA1"/>
            </a:solidFill>
          </a:ln>
        </p:spPr>
      </p:pic>
    </p:spTree>
    <p:extLst>
      <p:ext uri="{BB962C8B-B14F-4D97-AF65-F5344CB8AC3E}">
        <p14:creationId xmlns:p14="http://schemas.microsoft.com/office/powerpoint/2010/main" val="306450467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de-DE" sz="3200" dirty="0">
                <a:solidFill>
                  <a:srgbClr val="013476"/>
                </a:solidFill>
              </a:rPr>
              <a:t>Band 4: Mikrokurse</a:t>
            </a:r>
            <a:br>
              <a:rPr lang="de-DE" sz="3200" dirty="0"/>
            </a:br>
            <a:endParaRPr lang="de-DE" sz="1600" dirty="0"/>
          </a:p>
        </p:txBody>
      </p:sp>
      <p:sp>
        <p:nvSpPr>
          <p:cNvPr id="12" name="Foliennummernplatzhalter 11"/>
          <p:cNvSpPr>
            <a:spLocks noGrp="1"/>
          </p:cNvSpPr>
          <p:nvPr>
            <p:ph type="sldNum" sz="quarter" idx="12"/>
          </p:nvPr>
        </p:nvSpPr>
        <p:spPr/>
        <p:txBody>
          <a:bodyPr/>
          <a:lstStyle/>
          <a:p>
            <a:fld id="{13EBA283-81CD-428D-9703-4AE41BDC50AA}" type="slidenum">
              <a:rPr lang="de-DE" smtClean="0"/>
              <a:pPr/>
              <a:t>9</a:t>
            </a:fld>
            <a:endParaRPr lang="de-DE" dirty="0"/>
          </a:p>
        </p:txBody>
      </p:sp>
      <p:sp>
        <p:nvSpPr>
          <p:cNvPr id="4" name="Datumsplatzhalter 3"/>
          <p:cNvSpPr>
            <a:spLocks noGrp="1"/>
          </p:cNvSpPr>
          <p:nvPr>
            <p:ph type="dt" sz="half" idx="10"/>
          </p:nvPr>
        </p:nvSpPr>
        <p:spPr/>
        <p:txBody>
          <a:bodyPr/>
          <a:lstStyle/>
          <a:p>
            <a:r>
              <a:rPr lang="de-DE"/>
              <a:t>16.05.2018</a:t>
            </a:r>
            <a:endParaRPr lang="de-DE" dirty="0"/>
          </a:p>
        </p:txBody>
      </p:sp>
      <p:sp>
        <p:nvSpPr>
          <p:cNvPr id="9" name="Fußzeilenplatzhalter 8"/>
          <p:cNvSpPr>
            <a:spLocks noGrp="1"/>
          </p:cNvSpPr>
          <p:nvPr>
            <p:ph type="ftr" sz="quarter" idx="11"/>
          </p:nvPr>
        </p:nvSpPr>
        <p:spPr/>
        <p:txBody>
          <a:bodyPr/>
          <a:lstStyle/>
          <a:p>
            <a:pPr algn="ctr"/>
            <a:r>
              <a:rPr lang="de-DE"/>
              <a:t>Forschung trifft Schule - Lehrerfortbildung Teilchenphysik - Zeuthen</a:t>
            </a:r>
            <a:endParaRPr lang="de-DE" dirty="0"/>
          </a:p>
        </p:txBody>
      </p:sp>
      <p:sp>
        <p:nvSpPr>
          <p:cNvPr id="11" name="Text Placeholder 10"/>
          <p:cNvSpPr>
            <a:spLocks noGrp="1"/>
          </p:cNvSpPr>
          <p:nvPr>
            <p:ph sz="quarter" idx="13"/>
          </p:nvPr>
        </p:nvSpPr>
        <p:spPr/>
        <p:txBody>
          <a:bodyPr/>
          <a:lstStyle/>
          <a:p>
            <a:pPr>
              <a:lnSpc>
                <a:spcPct val="100000"/>
              </a:lnSpc>
              <a:spcBef>
                <a:spcPts val="600"/>
              </a:spcBef>
            </a:pPr>
            <a:r>
              <a:rPr lang="de-DE" sz="2600" dirty="0">
                <a:solidFill>
                  <a:srgbClr val="013476"/>
                </a:solidFill>
              </a:rPr>
              <a:t>28 Seiten</a:t>
            </a:r>
          </a:p>
          <a:p>
            <a:pPr>
              <a:lnSpc>
                <a:spcPct val="100000"/>
              </a:lnSpc>
              <a:spcBef>
                <a:spcPts val="600"/>
              </a:spcBef>
            </a:pPr>
            <a:r>
              <a:rPr lang="de-DE" sz="2600" dirty="0">
                <a:solidFill>
                  <a:srgbClr val="013476"/>
                </a:solidFill>
              </a:rPr>
              <a:t>4 Kurse</a:t>
            </a:r>
          </a:p>
          <a:p>
            <a:pPr>
              <a:lnSpc>
                <a:spcPct val="100000"/>
              </a:lnSpc>
              <a:spcBef>
                <a:spcPts val="600"/>
              </a:spcBef>
            </a:pPr>
            <a:r>
              <a:rPr lang="de-DE" sz="2600" dirty="0">
                <a:solidFill>
                  <a:srgbClr val="013476"/>
                </a:solidFill>
              </a:rPr>
              <a:t>Zeitbedarf 1-2 Unterrichtsstunden</a:t>
            </a:r>
          </a:p>
          <a:p>
            <a:pPr>
              <a:lnSpc>
                <a:spcPct val="100000"/>
              </a:lnSpc>
              <a:spcBef>
                <a:spcPts val="600"/>
              </a:spcBef>
            </a:pPr>
            <a:r>
              <a:rPr lang="de-DE" sz="2600" dirty="0">
                <a:solidFill>
                  <a:srgbClr val="013476"/>
                </a:solidFill>
              </a:rPr>
              <a:t>Anknüpfung an klassische Lehrplanthemen, </a:t>
            </a:r>
            <a:br>
              <a:rPr lang="de-DE" sz="2600" dirty="0">
                <a:solidFill>
                  <a:srgbClr val="013476"/>
                </a:solidFill>
              </a:rPr>
            </a:br>
            <a:r>
              <a:rPr lang="de-DE" sz="2600" dirty="0">
                <a:solidFill>
                  <a:srgbClr val="013476"/>
                </a:solidFill>
              </a:rPr>
              <a:t>z.B. waagerechter Wurf </a:t>
            </a:r>
            <a:br>
              <a:rPr lang="de-DE" sz="2600" dirty="0">
                <a:solidFill>
                  <a:srgbClr val="013476"/>
                </a:solidFill>
              </a:rPr>
            </a:br>
            <a:r>
              <a:rPr lang="de-DE" sz="2600" dirty="0">
                <a:solidFill>
                  <a:srgbClr val="013476"/>
                </a:solidFill>
              </a:rPr>
              <a:t>mit Anti-Wasserstoff</a:t>
            </a:r>
          </a:p>
          <a:p>
            <a:pPr>
              <a:lnSpc>
                <a:spcPct val="100000"/>
              </a:lnSpc>
              <a:spcBef>
                <a:spcPts val="600"/>
              </a:spcBef>
            </a:pPr>
            <a:r>
              <a:rPr lang="de-DE" sz="2600" dirty="0">
                <a:solidFill>
                  <a:srgbClr val="013476"/>
                </a:solidFill>
              </a:rPr>
              <a:t>mit Aufgaben und                                                                     Lösungen</a:t>
            </a:r>
          </a:p>
        </p:txBody>
      </p:sp>
      <p:pic>
        <p:nvPicPr>
          <p:cNvPr id="5" name="Grafik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075120" y="270963"/>
            <a:ext cx="1781838" cy="2518407"/>
          </a:xfrm>
          <a:prstGeom prst="rect">
            <a:avLst/>
          </a:prstGeom>
        </p:spPr>
      </p:pic>
      <p:pic>
        <p:nvPicPr>
          <p:cNvPr id="6" name="Grafik 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45316" y="3668789"/>
            <a:ext cx="1811642" cy="2562024"/>
          </a:xfrm>
          <a:prstGeom prst="rect">
            <a:avLst/>
          </a:prstGeom>
          <a:ln>
            <a:solidFill>
              <a:srgbClr val="3CBDA1"/>
            </a:solidFill>
          </a:ln>
        </p:spPr>
      </p:pic>
      <p:pic>
        <p:nvPicPr>
          <p:cNvPr id="7" name="Grafik 6"/>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5106306" y="3668789"/>
            <a:ext cx="1811708" cy="2562024"/>
          </a:xfrm>
          <a:prstGeom prst="rect">
            <a:avLst/>
          </a:prstGeom>
          <a:ln>
            <a:solidFill>
              <a:srgbClr val="3CBDA1"/>
            </a:solidFill>
          </a:ln>
        </p:spPr>
      </p:pic>
    </p:spTree>
    <p:extLst>
      <p:ext uri="{BB962C8B-B14F-4D97-AF65-F5344CB8AC3E}">
        <p14:creationId xmlns:p14="http://schemas.microsoft.com/office/powerpoint/2010/main" val="3662824721"/>
      </p:ext>
    </p:extLst>
  </p:cSld>
  <p:clrMapOvr>
    <a:masterClrMapping/>
  </p:clrMapOvr>
</p:sld>
</file>

<file path=ppt/theme/theme1.xml><?xml version="1.0" encoding="utf-8"?>
<a:theme xmlns:a="http://schemas.openxmlformats.org/drawingml/2006/main" name="NTW">
  <a:themeElements>
    <a:clrScheme name="NTW">
      <a:dk1>
        <a:srgbClr val="013476"/>
      </a:dk1>
      <a:lt1>
        <a:srgbClr val="CDC301"/>
      </a:lt1>
      <a:dk2>
        <a:srgbClr val="000000"/>
      </a:dk2>
      <a:lt2>
        <a:srgbClr val="F8F8F8"/>
      </a:lt2>
      <a:accent1>
        <a:srgbClr val="CDC301"/>
      </a:accent1>
      <a:accent2>
        <a:srgbClr val="013476"/>
      </a:accent2>
      <a:accent3>
        <a:srgbClr val="000000"/>
      </a:accent3>
      <a:accent4>
        <a:srgbClr val="808080"/>
      </a:accent4>
      <a:accent5>
        <a:srgbClr val="5F5F5F"/>
      </a:accent5>
      <a:accent6>
        <a:srgbClr val="4D4D4D"/>
      </a:accent6>
      <a:hlink>
        <a:srgbClr val="5F5F5F"/>
      </a:hlink>
      <a:folHlink>
        <a:srgbClr val="919191"/>
      </a:folHlink>
    </a:clrScheme>
    <a:fontScheme name="NTW">
      <a:majorFont>
        <a:latin typeface="Arial Narrow"/>
        <a:ea typeface=""/>
        <a:cs typeface=""/>
      </a:majorFont>
      <a:minorFont>
        <a:latin typeface="Arial Narrow"/>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rtlCol="0">
        <a:spAutoFit/>
      </a:bodyPr>
      <a:lstStyle>
        <a:defPPr marL="228600" indent="-228600">
          <a:lnSpc>
            <a:spcPct val="90000"/>
          </a:lnSpc>
          <a:spcBef>
            <a:spcPts val="1000"/>
          </a:spcBef>
          <a:buClr>
            <a:srgbClr val="CCCC00"/>
          </a:buClr>
          <a:buSzPct val="90000"/>
          <a:buFont typeface="Arial Narrow" panose="020B0606020202030204" pitchFamily="34" charset="0"/>
          <a:buChar char="►"/>
          <a:defRPr sz="2400" dirty="0">
            <a:solidFill>
              <a:srgbClr val="002060"/>
            </a:solidFill>
            <a:latin typeface="Arial Narrow" panose="020B0606020202030204" pitchFamily="34" charset="0"/>
          </a:defRPr>
        </a:defPPr>
      </a:lstStyle>
    </a:txDef>
  </a:objectDefaults>
  <a:extraClrSchemeLst/>
  <a:extLst>
    <a:ext uri="{05A4C25C-085E-4340-85A3-A5531E510DB2}">
      <thm15:themeFamily xmlns:thm15="http://schemas.microsoft.com/office/thememl/2012/main" name="NTW" id="{72C79117-60FD-46E4-83BB-FB775D440E74}" vid="{952D439A-6C22-45E4-B8B4-822421DBF8C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NTW</Template>
  <TotalTime>0</TotalTime>
  <Words>1051</Words>
  <Application>Microsoft Office PowerPoint</Application>
  <PresentationFormat>Bildschirmpräsentation (4:3)</PresentationFormat>
  <Paragraphs>131</Paragraphs>
  <Slides>12</Slides>
  <Notes>9</Notes>
  <HiddenSlides>0</HiddenSlides>
  <MMClips>0</MMClips>
  <ScaleCrop>false</ScaleCrop>
  <HeadingPairs>
    <vt:vector size="6" baseType="variant">
      <vt:variant>
        <vt:lpstr>Verwendete Schriftarten</vt:lpstr>
      </vt:variant>
      <vt:variant>
        <vt:i4>5</vt:i4>
      </vt:variant>
      <vt:variant>
        <vt:lpstr>Design</vt:lpstr>
      </vt:variant>
      <vt:variant>
        <vt:i4>1</vt:i4>
      </vt:variant>
      <vt:variant>
        <vt:lpstr>Folientitel</vt:lpstr>
      </vt:variant>
      <vt:variant>
        <vt:i4>12</vt:i4>
      </vt:variant>
    </vt:vector>
  </HeadingPairs>
  <TitlesOfParts>
    <vt:vector size="18" baseType="lpstr">
      <vt:lpstr>Arial</vt:lpstr>
      <vt:lpstr>Arial Narrow</vt:lpstr>
      <vt:lpstr>Calibri</vt:lpstr>
      <vt:lpstr>Symbol</vt:lpstr>
      <vt:lpstr>Wingdings</vt:lpstr>
      <vt:lpstr>NTW</vt:lpstr>
      <vt:lpstr>Materialen  des Netzwerks Teilchenwelt</vt:lpstr>
      <vt:lpstr>Materialen des Netzwerk Teilchenwelt  für den Unterricht</vt:lpstr>
      <vt:lpstr>Teilchensteckbriefe</vt:lpstr>
      <vt:lpstr>Materialsammlung: Kontextmaterialien</vt:lpstr>
      <vt:lpstr>PowerPoint-Präsentation</vt:lpstr>
      <vt:lpstr>Unterrichtsmaterial Teilchenphysik </vt:lpstr>
      <vt:lpstr>Band 1: Ladungen, Wechselwirkungen und Teilchen </vt:lpstr>
      <vt:lpstr>Band 3: Kosmische Strahlung </vt:lpstr>
      <vt:lpstr>Band 4: Mikrokurse </vt:lpstr>
      <vt:lpstr>LEIFI Physik Portal</vt:lpstr>
      <vt:lpstr>Forum</vt:lpstr>
      <vt:lpstr>PowerPoint-Präsentation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Neue Unterrichtsmaterialien zur Teilchenphysik  Philipp Lindenau Dresden | 12.03.2016  Herzlich willkommen!</dc:title>
  <dc:creator>Marcel Neugebauer</dc:creator>
  <cp:lastModifiedBy>Claudia Behnke</cp:lastModifiedBy>
  <cp:revision>126</cp:revision>
  <cp:lastPrinted>2017-08-29T07:23:27Z</cp:lastPrinted>
  <dcterms:created xsi:type="dcterms:W3CDTF">2016-08-22T11:14:34Z</dcterms:created>
  <dcterms:modified xsi:type="dcterms:W3CDTF">2018-04-19T13:13:38Z</dcterms:modified>
</cp:coreProperties>
</file>