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5698" r:id="rId2"/>
  </p:sldMasterIdLst>
  <p:notesMasterIdLst>
    <p:notesMasterId r:id="rId27"/>
  </p:notesMasterIdLst>
  <p:handoutMasterIdLst>
    <p:handoutMasterId r:id="rId28"/>
  </p:handoutMasterIdLst>
  <p:sldIdLst>
    <p:sldId id="299" r:id="rId3"/>
    <p:sldId id="1105" r:id="rId4"/>
    <p:sldId id="1092" r:id="rId5"/>
    <p:sldId id="974" r:id="rId6"/>
    <p:sldId id="1078" r:id="rId7"/>
    <p:sldId id="1091" r:id="rId8"/>
    <p:sldId id="1080" r:id="rId9"/>
    <p:sldId id="1095" r:id="rId10"/>
    <p:sldId id="1112" r:id="rId11"/>
    <p:sldId id="1106" r:id="rId12"/>
    <p:sldId id="1094" r:id="rId13"/>
    <p:sldId id="1099" r:id="rId14"/>
    <p:sldId id="1100" r:id="rId15"/>
    <p:sldId id="1101" r:id="rId16"/>
    <p:sldId id="1102" r:id="rId17"/>
    <p:sldId id="1107" r:id="rId18"/>
    <p:sldId id="1061" r:id="rId19"/>
    <p:sldId id="1065" r:id="rId20"/>
    <p:sldId id="1111" r:id="rId21"/>
    <p:sldId id="1109" r:id="rId22"/>
    <p:sldId id="1108" r:id="rId23"/>
    <p:sldId id="1083" r:id="rId24"/>
    <p:sldId id="1085" r:id="rId25"/>
    <p:sldId id="1104" r:id="rId26"/>
  </p:sldIdLst>
  <p:sldSz cx="9144000" cy="6858000" type="screen4x3"/>
  <p:notesSz cx="9872663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54C076-A7FF-497B-9676-64AF712D4123}">
          <p14:sldIdLst>
            <p14:sldId id="299"/>
            <p14:sldId id="1105"/>
          </p14:sldIdLst>
        </p14:section>
        <p14:section name="Introduction" id="{CB437BDF-EFC3-4E0F-8088-634E7C150E01}">
          <p14:sldIdLst>
            <p14:sldId id="1092"/>
            <p14:sldId id="974"/>
            <p14:sldId id="1078"/>
            <p14:sldId id="1091"/>
            <p14:sldId id="1080"/>
            <p14:sldId id="1095"/>
            <p14:sldId id="1112"/>
          </p14:sldIdLst>
        </p14:section>
        <p14:section name="Meas Tec" id="{CFBCBC22-D806-43E6-9553-BB17A2BB62C8}">
          <p14:sldIdLst>
            <p14:sldId id="1106"/>
            <p14:sldId id="1094"/>
            <p14:sldId id="1099"/>
            <p14:sldId id="1100"/>
            <p14:sldId id="1101"/>
            <p14:sldId id="1102"/>
          </p14:sldIdLst>
        </p14:section>
        <p14:section name="Model" id="{7FD56F13-CCA1-4DF1-80A0-65B679359C63}">
          <p14:sldIdLst>
            <p14:sldId id="1107"/>
            <p14:sldId id="1061"/>
            <p14:sldId id="1065"/>
          </p14:sldIdLst>
        </p14:section>
        <p14:section name="MQXF Model" id="{5517CDB5-CEBF-49A4-8292-3AB3286D6742}">
          <p14:sldIdLst>
            <p14:sldId id="1111"/>
            <p14:sldId id="1109"/>
          </p14:sldIdLst>
        </p14:section>
        <p14:section name="Conclusion" id="{2218E8C6-BCF8-4DCE-B63B-827C381E711B}">
          <p14:sldIdLst>
            <p14:sldId id="1108"/>
            <p14:sldId id="1083"/>
          </p14:sldIdLst>
        </p14:section>
        <p14:section name="Extra" id="{A201BD87-D3BB-4C98-BB32-E0E3479F3257}">
          <p14:sldIdLst>
            <p14:sldId id="1085"/>
            <p14:sldId id="11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28B"/>
    <a:srgbClr val="FFCB40"/>
    <a:srgbClr val="FFC13D"/>
    <a:srgbClr val="AFE4A7"/>
    <a:srgbClr val="039203"/>
    <a:srgbClr val="558ED5"/>
    <a:srgbClr val="6893C6"/>
    <a:srgbClr val="4F81BD"/>
    <a:srgbClr val="385D8A"/>
    <a:srgbClr val="FF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8" autoAdjust="0"/>
    <p:restoredTop sz="97538" autoAdjust="0"/>
  </p:normalViewPr>
  <p:slideViewPr>
    <p:cSldViewPr>
      <p:cViewPr>
        <p:scale>
          <a:sx n="150" d="100"/>
          <a:sy n="150" d="100"/>
        </p:scale>
        <p:origin x="1074" y="366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2952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9E0D3C-D421-42F0-AA7B-A6D8F9194101}" type="datetimeFigureOut">
              <a:rPr lang="en-US"/>
              <a:pPr>
                <a:defRPr/>
              </a:pPr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6ED2791-43A4-4ED6-BD6D-6406966D5F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44312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AC83BE-F4A2-43EF-A145-B425EE0B03CC}" type="datetimeFigureOut">
              <a:rPr lang="en-US"/>
              <a:pPr>
                <a:defRPr/>
              </a:pPr>
              <a:t>12/1/2017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7" rIns="93171" bIns="4658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9111" y="3229277"/>
            <a:ext cx="7894442" cy="3058628"/>
          </a:xfrm>
          <a:prstGeom prst="rect">
            <a:avLst/>
          </a:prstGeom>
        </p:spPr>
        <p:txBody>
          <a:bodyPr vert="horz" lIns="93171" tIns="46587" rIns="93171" bIns="465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FAA01-FAB5-41E6-8FF6-8BC928EA1D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544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29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67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649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10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275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16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65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19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915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325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G. Vallone</a:t>
            </a:r>
            <a:endParaRPr lang="en-US" dirty="0"/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21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188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B7388-D4D2-4360-9A01-56FFE41220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9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F53CE-216F-4640-9773-A40087502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31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0AE80-980C-4E2A-B91C-4FC04AF79E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674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02F5B3-DAB3-4D36-8B5C-400CF72F5F0E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956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F11DAD5-9815-4220-9CC1-C5647EE79F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54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73F8-06DE-4F81-9B37-4F7C889DB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62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EF5028-507F-49C0-ABB2-1182398198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42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EDF9-7486-4E84-B9CE-C23084BC50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69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74FC-822A-4AE1-85E0-6F786880B2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56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3323D-9236-4AB9-9AC0-7DC875242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74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7EEF-9C2E-4787-B7E0-E683B16910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65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429E-8EBF-4455-8348-BFD835626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19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DFA1BEA-5929-4544-944B-2458BF1A85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6324600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166" r:id="rId1"/>
    <p:sldLayoutId id="2147487167" r:id="rId2"/>
    <p:sldLayoutId id="2147487158" r:id="rId3"/>
    <p:sldLayoutId id="2147487168" r:id="rId4"/>
    <p:sldLayoutId id="2147487159" r:id="rId5"/>
    <p:sldLayoutId id="2147487160" r:id="rId6"/>
    <p:sldLayoutId id="2147487161" r:id="rId7"/>
    <p:sldLayoutId id="2147487162" r:id="rId8"/>
    <p:sldLayoutId id="2147487163" r:id="rId9"/>
    <p:sldLayoutId id="2147487164" r:id="rId10"/>
    <p:sldLayoutId id="214748716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en-US" dirty="0" smtClean="0"/>
              <a:t>01/12/2017</a:t>
            </a:r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it-IT" dirty="0" smtClean="0"/>
              <a:t>G. Vallone</a:t>
            </a:r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Optima Medium"/>
              </a:defRPr>
            </a:lvl1pPr>
          </a:lstStyle>
          <a:p>
            <a:pPr>
              <a:defRPr/>
            </a:pPr>
            <a:fld id="{B4B7FE4A-4E20-45A3-911B-60EBF8FC9B29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  <p:pic>
        <p:nvPicPr>
          <p:cNvPr id="20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TE_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68897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762000" y="914400"/>
            <a:ext cx="152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Optima Medium"/>
              </a:rPr>
              <a:t>Technology </a:t>
            </a:r>
          </a:p>
          <a:p>
            <a:pPr eaLnBrk="1" hangingPunct="1">
              <a:defRPr/>
            </a:pPr>
            <a:r>
              <a:rPr lang="en-US" sz="1600" smtClean="0">
                <a:solidFill>
                  <a:srgbClr val="000000"/>
                </a:solidFill>
                <a:latin typeface="Optima Medium"/>
              </a:rPr>
              <a:t>Department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9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04800" y="1600200"/>
            <a:ext cx="8458200" cy="12954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Nb</a:t>
            </a:r>
            <a:r>
              <a:rPr lang="en-GB" altLang="en-US" b="1" baseline="-25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3</a:t>
            </a:r>
            <a:r>
              <a:rPr lang="en-GB" altLang="en-US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Sn Coils - Thermal Contraction Measurements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01000" cy="137160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G. Vallone, P</a:t>
            </a:r>
            <a:r>
              <a:rPr lang="en-GB" dirty="0">
                <a:latin typeface="Century Gothic" panose="020B0502020202020204" pitchFamily="34" charset="0"/>
              </a:rPr>
              <a:t>. </a:t>
            </a:r>
            <a:r>
              <a:rPr lang="en-GB" dirty="0" err="1" smtClean="0">
                <a:latin typeface="Century Gothic" panose="020B0502020202020204" pitchFamily="34" charset="0"/>
              </a:rPr>
              <a:t>Ferracin</a:t>
            </a:r>
            <a:r>
              <a:rPr lang="en-GB" dirty="0" smtClean="0">
                <a:latin typeface="Century Gothic" panose="020B0502020202020204" pitchFamily="34" charset="0"/>
              </a:rPr>
              <a:t>, </a:t>
            </a:r>
            <a:r>
              <a:rPr lang="en-GB" dirty="0">
                <a:latin typeface="Century Gothic" panose="020B0502020202020204" pitchFamily="34" charset="0"/>
              </a:rPr>
              <a:t>C</a:t>
            </a:r>
            <a:r>
              <a:rPr lang="en-GB" dirty="0" smtClean="0">
                <a:latin typeface="Century Gothic" panose="020B0502020202020204" pitchFamily="34" charset="0"/>
              </a:rPr>
              <a:t>. Fichera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Technical Meeting</a:t>
            </a:r>
          </a:p>
          <a:p>
            <a:r>
              <a:rPr lang="en-GB" dirty="0" smtClean="0">
                <a:latin typeface="Century Gothic" panose="020B0502020202020204" pitchFamily="34" charset="0"/>
              </a:rPr>
              <a:t>CERN, 01/12/2017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Cable stack </a:t>
            </a:r>
            <a:r>
              <a:rPr lang="en-US" altLang="en-US" dirty="0" smtClean="0">
                <a:latin typeface="Century Gothic" panose="020B0502020202020204" pitchFamily="34" charset="0"/>
              </a:rPr>
              <a:t>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FE model calibration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T1: Strain Gauges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352800"/>
            <a:ext cx="8458200" cy="145219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Strain gauges thermal output is produced by the resistivity variation of the gauge and the mechanical strain due to the thermal contraction/expansion.</a:t>
            </a: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Installing the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same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gauge on a material of known contraction and on the specimen we can deduce the thermal contraction of the specimen.</a:t>
            </a: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Technique explained in [1]. Used in [2]-[4].</a:t>
            </a:r>
          </a:p>
          <a:p>
            <a:pPr marL="0" indent="0" algn="just">
              <a:buNone/>
              <a:defRPr/>
            </a:pPr>
            <a:endParaRPr lang="en-GB" sz="12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5" y="1171575"/>
            <a:ext cx="3124200" cy="21603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1600201"/>
            <a:ext cx="2706124" cy="6528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799" y="2280769"/>
            <a:ext cx="3886201" cy="53863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04800" y="4801850"/>
            <a:ext cx="8458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[1] Vishay Precision Group, “Measurement of Thermal Expansion Coefficient Using Strain Gages,” Tech Note, no. TN-513-1, pp. 119–129, 2010.</a:t>
            </a:r>
          </a:p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[2] C. A. Swenson et al., “Measurement of Thermal Contraction Properties for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NbTi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and Nb3Sn Composites,” IEEE Trans. Appl.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7, no. 2, pp. 408–411, 1997.</a:t>
            </a:r>
          </a:p>
          <a:p>
            <a:pPr marL="0" indent="0" algn="just">
              <a:buNone/>
              <a:defRPr/>
            </a:pP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[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3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] 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R. </a:t>
            </a:r>
            <a:r>
              <a:rPr lang="en-GB" sz="1100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Chichili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 “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Investigation of cable insulation and thermo-mechanical properties of epoxy impregnated 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Nb3Sn 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composite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,” IEEE Trans. Appl.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10, no. 1, pp. 1317–1320, Mar. 2000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.</a:t>
            </a:r>
          </a:p>
          <a:p>
            <a:pPr algn="just">
              <a:defRPr/>
            </a:pP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[4] 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R.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Bossert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et al., “Recent progress and tests of radiation resistant impregnation materials for Nb3Sn coils,” AIP Conf. Proc., vol. 1574 60, pp. 132–139, 2014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.</a:t>
            </a:r>
            <a:endParaRPr lang="en-GB" sz="1100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8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T1: Strain Gauges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447800"/>
                <a:ext cx="8458200" cy="45720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Thoughts:</a:t>
                </a:r>
              </a:p>
              <a:p>
                <a:pPr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Could be done </a:t>
                </a:r>
                <a:r>
                  <a:rPr lang="en-GB" sz="1600" i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easily</a:t>
                </a:r>
              </a:p>
              <a:p>
                <a:pPr lvl="1">
                  <a:defRPr/>
                </a:pPr>
                <a:endParaRPr lang="en-GB" sz="1600" i="1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Does not look so </a:t>
                </a:r>
                <a:r>
                  <a:rPr lang="en-GB" sz="1600" i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proper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for a composite (we would measure on the resin)</a:t>
                </a:r>
              </a:p>
              <a:p>
                <a:pPr lvl="1">
                  <a:defRPr/>
                </a:pPr>
                <a:endParaRPr lang="en-GB" sz="1600" i="1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In literature, done with </a:t>
                </a:r>
                <a:r>
                  <a:rPr lang="en-GB" sz="1600" i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free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specimen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no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Can we modify the method to include a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specimen?</a:t>
                </a: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447800"/>
                <a:ext cx="8458200" cy="4572000"/>
              </a:xfrm>
              <a:blipFill>
                <a:blip r:embed="rId2"/>
                <a:stretch>
                  <a:fillRect l="-288" t="-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82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T2: Dilatometers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799" y="3228376"/>
            <a:ext cx="6077855" cy="20294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Sample in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free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condition, measure the displacement with LVDTs, lasers etc. [5], [6].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1 available in 927. Can be used for radial/longitudinal.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Pro: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global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 (sg are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local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 </a:t>
            </a:r>
            <a:endParaRPr lang="en-GB" sz="1600" i="1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Concerns: no </a:t>
            </a: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prestress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, sample size (for azimuthal)</a:t>
            </a: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5572036"/>
            <a:ext cx="84582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[5] V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N. </a:t>
            </a:r>
            <a:r>
              <a:rPr lang="en-GB" sz="1100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Gladky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“Thermal contraction of superconducting magnet materials,” Cryogenics (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Guildf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)., vol. 35, no. 1, pp. 67–69, Jan. 1995.</a:t>
            </a:r>
          </a:p>
          <a:p>
            <a:pPr marL="0" indent="0" algn="just">
              <a:buNone/>
              <a:defRPr/>
            </a:pP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[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6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] G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Kirby et al., “Thermal Contraction at Cryogenic Temperatures.”. 2015</a:t>
            </a:r>
            <a:endParaRPr lang="en-GB" sz="1100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1" name="Picture 2" descr="https://lh3.googleusercontent.com/boaBmMWtfxcj_t_UAbML6ueipUWj8sbcf_thh3f9dOxGw8nUKuHAxVA-LMV3-TvQk7W4F3zp99uTMXEjh-4CeTwI3NPjbI1zzq92mVfB5kcQwi7kEyHZpZPZOE7f8lywFZJ7xwK7gcr3jsDu_Y-3UYk7dOq7QDACxLU_MZ9HfM3MLKZHQbWvIo-pRMlv0ZBtLvhChE-IHx08zX1fl6d_dvJ72oxg766OajVixKq9dz1BePShCXBx4kQ6NEQ1rXiRg-OrE5CjeIeMEeLan8zmWy9I3QIbVVT9uzqq-S6_FjD2DGmB9TLxKdjfBNLTjPDm0sdqGUZMUHw-NBwywxqlAl8KF90heywNlBDZKL8Hs24GPFcz4QWs97tx6SD1YkoSAvZZ4HHCU6JB3iLuSOarKatZ1hCTGC5IHXBDcmaE0_xXdNwlGRmzLagWsjnCc_tfNuiePlHWc6d9p-8VY-wuOH62YpPXf58B7XfGN-VVsRRdux_7Y6N3uZ0YLDNva9F5H_TJISjFoElrvalCRqHO26Db4k4Sp4teKuJ2DC4pYjX-bpzA48E-lpHrqA5rOEoroOnrhPtfdFSwlHrxhqmJCsYHStVyPqxNomQDJyXF1qE=w836-h1114-n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11" b="33364"/>
          <a:stretch/>
        </p:blipFill>
        <p:spPr bwMode="auto">
          <a:xfrm>
            <a:off x="849277" y="1313494"/>
            <a:ext cx="4332323" cy="1658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lh3.googleusercontent.com/eY0qrzKMvoVp8OASP7vI5dx-Z025b3U0BUBwGZmrLbcJUezZFnoFbNZ_K6WaGydDTPwBVTIFmA3JZBuOC3v-9GVcg5hB-Ntfq0QOxuCiDW914UsXki0pxTMfdlnP4rkvVI0Q0AgohxEj3N6VvmvYThptlFdC19ORhe4BDK8zqLONC9suGQZkXVXqQIlgi3sCy6KDbsfW1i3KoEsFG-UJKOfY-e-G6Nilroflji0AyvOMoFWekGnkdwbfrlYkzeo85n1a4wnVjTASgiBbZ2c5LlH6aeX7gN0dzXMxZBVXP6dfhN-2Xfx373iBF9qiLOFVQmWHCH-UrSz-S6APwNNETyBYkDH3mpy9bcoPu2is6ztUhm4C_H-OQYG2wkYzHx55KlqOCDBtRQC_bkpKvSWe7w98_4g2lJmZOtW3IyjRNUZXLmXY8BlGZevxGv5UxftTGngLyrApMQvXCNzbRP9uRpGkdjjczjI6ZF7pC5J8j-B8wsJ_-vaHyWheH4WDiyfs6xAo2uFrIbTl1HPfsY6GV89Tk6VR6OzrMSIMkv4Xha8BK7RK-7lFwcPd5lhD6jSJ43DhnIBZ2lk4fe3LFg0WKR4GdXpJUxSbTQTf8wGHUJ4=w836-h1114-no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7" t="11341" r="15829" b="3202"/>
          <a:stretch/>
        </p:blipFill>
        <p:spPr bwMode="auto">
          <a:xfrm>
            <a:off x="6382655" y="1246309"/>
            <a:ext cx="2380345" cy="367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27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T3: Moulds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799" y="3505200"/>
            <a:ext cx="8534401" cy="20294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Sample in a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parallel spring loop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with a reference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First proposed in [7], where the authors measured force (load cell) and displacement (LVDT) of the stack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.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Pro: can apply a </a:t>
            </a: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prestress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, closer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to what happens in a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magnet</a:t>
            </a: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Cons: measurement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depends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on the knowledge of the stack modulus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variation</a:t>
            </a: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5791200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[7] R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Meuser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, S. Caspi, and W. Gilbert, “Measured mechanical properties of superconducting coil materials and their influence on coil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prestress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,” IEEE Trans.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Magn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17, no. 5, pp. 2320–2323, Sep. 1981.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2125926"/>
            <a:ext cx="3200400" cy="42432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50" y="1270663"/>
            <a:ext cx="236865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95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T3: Moulds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799" y="3200400"/>
            <a:ext cx="6077855" cy="20294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 [8]-[10], it was shown that we can get rid of the displacement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measure:</a:t>
            </a: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Force can be measured by means of load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cells [7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], strain gauges [8], [9], capacitive gauges [10].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800" y="5105400"/>
            <a:ext cx="8458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8] P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100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Vedrine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“Measurement of thermo-mechanical properties of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NbTi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windings for accelerator magnets,” IEEE Trans.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Appiled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9, no. 2, pp. 236–239, Jun. 1999.</a:t>
            </a:r>
          </a:p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9] M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100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Reytier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“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Characterization of the thermo-mechanical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behavior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of insulated cable stacks representative of accelerator magnet coils,” IEEE Trans.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Appiled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11, no. 1, pp. 3066–3069, Mar. 2001.</a:t>
            </a:r>
          </a:p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[10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] K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Couturier, P. </a:t>
            </a:r>
            <a:r>
              <a:rPr lang="en-GB" sz="1100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Ferracin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“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Thermomechanical Properties of the Coil of the Superconducting Magnets for the Large Hadron Collider,” IEEE Trans. Appl.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12, no. 2, 2002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.</a:t>
            </a:r>
            <a:endParaRPr lang="en-GB" sz="1100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304925"/>
            <a:ext cx="1814770" cy="37220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521" y="1143000"/>
            <a:ext cx="2293279" cy="19717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6869" y="1245048"/>
            <a:ext cx="1505289" cy="18791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2996" y="3657160"/>
            <a:ext cx="2110354" cy="5630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235" y="3733800"/>
            <a:ext cx="3732365" cy="53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40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Cable stack </a:t>
            </a:r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model</a:t>
            </a:r>
          </a:p>
          <a:p>
            <a:endParaRPr lang="en-US" altLang="en-US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</a:t>
            </a:r>
            <a:r>
              <a:rPr lang="en-US" altLang="en-US" dirty="0" smtClean="0">
                <a:latin typeface="Century Gothic" panose="020B0502020202020204" pitchFamily="34" charset="0"/>
              </a:rPr>
              <a:t>FE model calibration</a:t>
            </a:r>
            <a:endParaRPr lang="en-US" altLang="en-US" dirty="0">
              <a:latin typeface="Century Gothic" panose="020B0502020202020204" pitchFamily="34" charset="0"/>
            </a:endParaRP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9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</a:t>
            </a:r>
            <a:r>
              <a:rPr lang="en-GB" dirty="0" smtClean="0">
                <a:latin typeface="Century Gothic" panose="020B0502020202020204" pitchFamily="34" charset="0"/>
              </a:rPr>
              <a:t>Stack </a:t>
            </a:r>
            <a:r>
              <a:rPr lang="en-GB" dirty="0">
                <a:latin typeface="Century Gothic" panose="020B0502020202020204" pitchFamily="34" charset="0"/>
              </a:rPr>
              <a:t>– </a:t>
            </a:r>
            <a:r>
              <a:rPr lang="en-GB" dirty="0" smtClean="0">
                <a:latin typeface="Century Gothic" panose="020B0502020202020204" pitchFamily="34" charset="0"/>
              </a:rPr>
              <a:t>FE Model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295400"/>
            <a:ext cx="3968504" cy="2188468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886199"/>
            <a:ext cx="5334000" cy="225884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2D FE model of the cable stack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Material properties from literature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Geometry from a mix of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image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analysis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and simple geometric formulas to match the filling factor, copper-non copper etc. 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233360" y="1369792"/>
            <a:ext cx="2506580" cy="2039684"/>
            <a:chOff x="345375" y="-5781415"/>
            <a:chExt cx="16313257" cy="1327461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0000">
              <a:off x="345375" y="-5781415"/>
              <a:ext cx="16313257" cy="1327461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hqprint">
              <a:clrChange>
                <a:clrFrom>
                  <a:srgbClr val="FF00FF"/>
                </a:clrFrom>
                <a:clrTo>
                  <a:srgbClr val="FF00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2433" y="971107"/>
              <a:ext cx="7970171" cy="1686591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657600"/>
            <a:ext cx="2590800" cy="6827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8698" y="4469714"/>
            <a:ext cx="1960605" cy="7118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5504" y="5360221"/>
            <a:ext cx="2406993" cy="78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</a:t>
            </a:r>
            <a:r>
              <a:rPr lang="en-GB" dirty="0" smtClean="0">
                <a:latin typeface="Century Gothic" panose="020B0502020202020204" pitchFamily="34" charset="0"/>
              </a:rPr>
              <a:t>Stack </a:t>
            </a:r>
            <a:r>
              <a:rPr lang="en-GB" dirty="0">
                <a:latin typeface="Century Gothic" panose="020B0502020202020204" pitchFamily="34" charset="0"/>
              </a:rPr>
              <a:t>– </a:t>
            </a:r>
            <a:r>
              <a:rPr lang="en-GB" dirty="0" smtClean="0">
                <a:latin typeface="Century Gothic" panose="020B0502020202020204" pitchFamily="34" charset="0"/>
              </a:rPr>
              <a:t>FE Model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799" y="3733800"/>
            <a:ext cx="4894849" cy="2514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Virgin/cyclic behaviour explained by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copper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plasticization</a:t>
            </a:r>
          </a:p>
          <a:p>
            <a:pPr>
              <a:defRPr/>
            </a:pPr>
            <a:endParaRPr lang="en-GB" sz="1600" b="1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FE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slope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reasonably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good, especially considering that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no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calibration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was necessary</a:t>
            </a: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Initial phase may be due to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compaction</a:t>
            </a:r>
          </a:p>
          <a:p>
            <a:pPr>
              <a:defRPr/>
            </a:pPr>
            <a:endParaRPr lang="en-GB" sz="1600" b="1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Thermal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contraction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(unloaded) ~3.5 mm/m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887" y="1213800"/>
            <a:ext cx="3781513" cy="25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213800"/>
            <a:ext cx="3514813" cy="252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649" y="4219200"/>
            <a:ext cx="3649987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Cable stack model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MQXF FE model calibration</a:t>
            </a:r>
            <a:endParaRPr lang="en-US" altLang="en-US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4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Cable stack </a:t>
            </a:r>
            <a:r>
              <a:rPr lang="en-US" altLang="en-US" dirty="0" smtClean="0">
                <a:latin typeface="Century Gothic" panose="020B0502020202020204" pitchFamily="34" charset="0"/>
              </a:rPr>
              <a:t>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FE model calibration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Azimuthal Pre-stress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grpSp>
        <p:nvGrpSpPr>
          <p:cNvPr id="49161" name="Group 23"/>
          <p:cNvGrpSpPr>
            <a:grpSpLocks noChangeAspect="1"/>
          </p:cNvGrpSpPr>
          <p:nvPr/>
        </p:nvGrpSpPr>
        <p:grpSpPr bwMode="auto">
          <a:xfrm>
            <a:off x="5363006" y="762001"/>
            <a:ext cx="3628594" cy="1676400"/>
            <a:chOff x="5536793" y="533400"/>
            <a:chExt cx="4209092" cy="1892746"/>
          </a:xfrm>
        </p:grpSpPr>
        <p:pic>
          <p:nvPicPr>
            <p:cNvPr id="49162" name="Picture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095" y="533400"/>
              <a:ext cx="2658384" cy="189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3" name="Pictur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955" y="1880385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Arrow Connector 17"/>
            <p:cNvCxnSpPr>
              <a:endCxn id="49163" idx="1"/>
            </p:cNvCxnSpPr>
            <p:nvPr/>
          </p:nvCxnSpPr>
          <p:spPr>
            <a:xfrm>
              <a:off x="6019465" y="1752887"/>
              <a:ext cx="558884" cy="190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65" name="TextBox 18"/>
            <p:cNvSpPr txBox="1">
              <a:spLocks noChangeArrowheads="1"/>
            </p:cNvSpPr>
            <p:nvPr/>
          </p:nvSpPr>
          <p:spPr bwMode="auto">
            <a:xfrm>
              <a:off x="5536793" y="1452920"/>
              <a:ext cx="883904" cy="416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</a:p>
          </p:txBody>
        </p:sp>
        <p:pic>
          <p:nvPicPr>
            <p:cNvPr id="49166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05000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Straight Arrow Connector 21"/>
            <p:cNvCxnSpPr/>
            <p:nvPr/>
          </p:nvCxnSpPr>
          <p:spPr>
            <a:xfrm flipH="1">
              <a:off x="8809120" y="1573458"/>
              <a:ext cx="185765" cy="385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68" name="TextBox 24"/>
            <p:cNvSpPr txBox="1">
              <a:spLocks noChangeArrowheads="1"/>
            </p:cNvSpPr>
            <p:nvPr/>
          </p:nvSpPr>
          <p:spPr bwMode="auto">
            <a:xfrm>
              <a:off x="8703589" y="1252225"/>
              <a:ext cx="10422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Shell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304800" y="1219200"/>
                <a:ext cx="4924793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Measurements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on </a:t>
                </a: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MQXF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mechanical models were in close agreement with FE results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b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Parametric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analysis,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fixed shell 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strain at warm</a:t>
                </a:r>
                <a:r>
                  <a:rPr lang="en-GB" sz="1600" dirty="0" smtClean="0">
                    <a:latin typeface="Century Gothic" panose="020B0502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RT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E: 44 </a:t>
                </a:r>
                <a:r>
                  <a:rPr lang="en-GB" sz="1600" dirty="0" err="1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GPa</a:t>
                </a: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20 </a:t>
                </a:r>
                <a:r>
                  <a:rPr lang="en-GB" sz="1600" dirty="0" err="1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GPa</a:t>
                </a:r>
                <a:endParaRPr lang="en-GB" sz="1600" dirty="0" smtClean="0">
                  <a:latin typeface="Century Gothic" panose="020B0502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CD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 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α: 3.36 mm/m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latin typeface="Century Gothic" panose="020B0502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3.88 mm/m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i="1" dirty="0" smtClean="0">
                  <a:latin typeface="Century Gothic" panose="020B0502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219200"/>
                <a:ext cx="4924793" cy="2062103"/>
              </a:xfrm>
              <a:prstGeom prst="rect">
                <a:avLst/>
              </a:prstGeom>
              <a:blipFill>
                <a:blip r:embed="rId5"/>
                <a:stretch>
                  <a:fillRect l="-495" t="-888" r="-11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8210" y="3048000"/>
            <a:ext cx="3305190" cy="3168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74" y="3048000"/>
            <a:ext cx="3469085" cy="3168000"/>
          </a:xfrm>
          <a:prstGeom prst="rect">
            <a:avLst/>
          </a:prstGeom>
        </p:spPr>
      </p:pic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20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753259" y="4248324"/>
            <a:ext cx="323600" cy="521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762291" y="4507114"/>
            <a:ext cx="323600" cy="521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33279" y="4712802"/>
            <a:ext cx="801332" cy="263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Loading</a:t>
            </a:r>
            <a:endParaRPr lang="en-GB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55448" y="4965888"/>
            <a:ext cx="985135" cy="263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Cool-Down</a:t>
            </a:r>
            <a:endParaRPr lang="en-GB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Cable stack model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73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Conclusion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1231642"/>
            <a:ext cx="7315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Knowledge of the coil thermal contraction is required to correctly estimate its strain-stress status at cryogenic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Meas. approaches may be divided in 3 macro families: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Strain gauges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– differential strain on the free sample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Dilatometer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- displacement of the free sample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Moulds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– sample in a parallel spring configuration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Each of the approaches has its own advantages.</a:t>
            </a:r>
          </a:p>
          <a:p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 simplified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model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of the cable stack might produce a reasonable estimate of the stack thermal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contraction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(3.5 mm/m)</a:t>
            </a: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For MQXF we are currently using 3.88 mm/m.</a:t>
            </a: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440000" flipH="1" flipV="1">
            <a:off x="5988297" y="2236343"/>
            <a:ext cx="4558967" cy="273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579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2403" y="2971800"/>
            <a:ext cx="939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latin typeface="Century Gothic" panose="020B0502020202020204" pitchFamily="34" charset="0"/>
              </a:rPr>
              <a:t>Extra</a:t>
            </a:r>
            <a:endParaRPr lang="en-GB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71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Cantilever Beam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799" y="3228376"/>
            <a:ext cx="8458201" cy="202942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Cantilever configuration proposed in [11].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Methodology seem to neglect the modulus variation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Prestress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is not a variable anymore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800" y="5572036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  <a:defRPr/>
            </a:pP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[</a:t>
            </a:r>
            <a:r>
              <a:rPr lang="en-GB" sz="1100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11] K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 P. Chow and G. A.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Millos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, “Measurements of modulus of elasticity and thermal contraction of epoxy impregnated niobium-tin and niobium-titanium composites,” IEEE Trans. Appl. </a:t>
            </a:r>
            <a:r>
              <a:rPr lang="en-GB" sz="1100" dirty="0" err="1"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GB" sz="1100" dirty="0">
                <a:latin typeface="Century Gothic" panose="020B0502020202020204" pitchFamily="34" charset="0"/>
                <a:cs typeface="Consolas" panose="020B0609020204030204" pitchFamily="49" charset="0"/>
              </a:rPr>
              <a:t>., vol. 9, no. 2 PART 1, pp. 213–215, 1999.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5" y="1276071"/>
            <a:ext cx="2971800" cy="18761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1" y="1746838"/>
            <a:ext cx="2057399" cy="71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entury Gothic" panose="020B0502020202020204" pitchFamily="34" charset="0"/>
              </a:rPr>
              <a:t>Outline</a:t>
            </a:r>
            <a:endParaRPr lang="en-GB" altLang="en-US" dirty="0" smtClean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Thermal contraction meas. techniques for Nb</a:t>
            </a:r>
            <a:r>
              <a:rPr lang="en-US" altLang="en-US" baseline="-25000" dirty="0" smtClean="0">
                <a:latin typeface="Century Gothic" panose="020B0502020202020204" pitchFamily="34" charset="0"/>
              </a:rPr>
              <a:t>3</a:t>
            </a:r>
            <a:r>
              <a:rPr lang="en-US" altLang="en-US" dirty="0" smtClean="0">
                <a:latin typeface="Century Gothic" panose="020B0502020202020204" pitchFamily="34" charset="0"/>
              </a:rPr>
              <a:t>Sn (and </a:t>
            </a:r>
            <a:r>
              <a:rPr lang="en-US" altLang="en-US" dirty="0" err="1" smtClean="0">
                <a:latin typeface="Century Gothic" panose="020B0502020202020204" pitchFamily="34" charset="0"/>
              </a:rPr>
              <a:t>NbTi</a:t>
            </a:r>
            <a:r>
              <a:rPr lang="en-US" altLang="en-US" dirty="0" smtClean="0">
                <a:latin typeface="Century Gothic" panose="020B0502020202020204" pitchFamily="34" charset="0"/>
              </a:rPr>
              <a:t>)</a:t>
            </a:r>
          </a:p>
          <a:p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Cable stack </a:t>
            </a:r>
            <a:r>
              <a:rPr lang="en-US" altLang="en-US" dirty="0" smtClean="0">
                <a:latin typeface="Century Gothic" panose="020B0502020202020204" pitchFamily="34" charset="0"/>
              </a:rPr>
              <a:t>model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r>
              <a:rPr lang="en-US" altLang="en-US" dirty="0">
                <a:latin typeface="Century Gothic" panose="020B0502020202020204" pitchFamily="34" charset="0"/>
              </a:rPr>
              <a:t>MQXF FE model calibration</a:t>
            </a:r>
          </a:p>
          <a:p>
            <a:pPr lvl="1"/>
            <a:endParaRPr lang="en-US" altLang="en-US" dirty="0" smtClean="0">
              <a:latin typeface="Century Gothic" panose="020B0502020202020204" pitchFamily="34" charset="0"/>
            </a:endParaRPr>
          </a:p>
          <a:p>
            <a:r>
              <a:rPr lang="en-US" altLang="en-US" dirty="0" smtClean="0"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latin typeface="Century Gothic" panose="020B0502020202020204" pitchFamily="34" charset="0"/>
            </a:endParaRPr>
          </a:p>
          <a:p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 smtClean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Introduction (1)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610600" cy="44958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mechanical models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are continuously used for a variety of tasks. 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E.g.: verify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structural integrity,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increase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understanding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of magnet mechanics, define magnet </a:t>
                </a:r>
                <a:r>
                  <a:rPr lang="en-GB" sz="1600" b="1" dirty="0" err="1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, design 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in general…</a:t>
                </a:r>
              </a:p>
              <a:p>
                <a:pPr>
                  <a:defRPr/>
                </a:pPr>
                <a:endParaRPr lang="en-GB" sz="1600" b="1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Model rely somehow heavily on the assumptions made on coil behaviour</a:t>
                </a:r>
              </a:p>
              <a:p>
                <a:pPr>
                  <a:defRPr/>
                </a:pPr>
                <a:endParaRPr lang="en-GB" sz="1600" b="1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Direct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measurements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on the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conductor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considered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unreliable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: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 measured somewhere else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Conductor strain extracted from FE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This relies on the correct knowledge of the cable/coil mechanics…</a:t>
                </a: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</a:t>
                </a:r>
                <a:r>
                  <a:rPr lang="en-GB" sz="1600" b="1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strands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prone to critical current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under the effect of mechanical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strains</a:t>
                </a: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 can be produced both with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axial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and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transverse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strains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Knowledge of the impregnated cable/coil mechanical properties is then a necessary information to avoid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610600" cy="4495800"/>
              </a:xfrm>
              <a:blipFill>
                <a:blip r:embed="rId2"/>
                <a:stretch>
                  <a:fillRect l="-283" t="-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8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Modelling Strategies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0000">
            <a:off x="485439" y="1090666"/>
            <a:ext cx="2458088" cy="216686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489325"/>
            <a:ext cx="8458200" cy="274294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 model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is the current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standard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approach: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 approximated as an uniform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with uniform mechanical properties</a:t>
            </a:r>
          </a:p>
          <a:p>
            <a:pPr lvl="1"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Properties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were measured in the past on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impregnated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Orthotropic in 2D, isotropic in 3D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This consistent way of modelling also allowed to define an empirical limit on the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equivalent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(150:200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MPa -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H. Felice et al., IEEE TAS,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2011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New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modelling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strategies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currently under development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69784" y="1372473"/>
            <a:ext cx="1949080" cy="14469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69784" y="2971800"/>
            <a:ext cx="2226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Cable Model</a:t>
            </a:r>
          </a:p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C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. </a:t>
            </a:r>
            <a:r>
              <a:rPr lang="en-GB" sz="1200" i="1" dirty="0" err="1" smtClean="0">
                <a:latin typeface="Century Gothic" panose="020B0502020202020204" pitchFamily="34" charset="0"/>
                <a:cs typeface="Consolas" panose="020B0609020204030204" pitchFamily="49" charset="0"/>
              </a:rPr>
              <a:t>Löffler</a:t>
            </a: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 et al., EUCAS 2017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383" y="1219200"/>
            <a:ext cx="2824561" cy="17352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934137" y="2971800"/>
            <a:ext cx="2052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Strand Model</a:t>
            </a:r>
          </a:p>
          <a:p>
            <a:pPr marL="0" indent="0" algn="ct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M. Daly et al., MT25, 2017</a:t>
            </a:r>
            <a:endParaRPr lang="en-GB" sz="1200" i="1" dirty="0"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08216" y="3064133"/>
            <a:ext cx="1101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 smtClean="0">
                <a:latin typeface="Century Gothic" panose="020B0502020202020204" pitchFamily="34" charset="0"/>
                <a:cs typeface="Consolas" panose="020B0609020204030204" pitchFamily="49" charset="0"/>
              </a:rPr>
              <a:t>Block Model</a:t>
            </a:r>
          </a:p>
        </p:txBody>
      </p:sp>
    </p:spTree>
    <p:extLst>
      <p:ext uri="{BB962C8B-B14F-4D97-AF65-F5344CB8AC3E}">
        <p14:creationId xmlns:p14="http://schemas.microsoft.com/office/powerpoint/2010/main" val="38068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entury Gothic" panose="020B0502020202020204" pitchFamily="34" charset="0"/>
              </a:rPr>
              <a:t>Coil Components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6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371599"/>
            <a:ext cx="5867400" cy="396240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components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thermal contraction: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Copper: 3.12 mm/m (NIST)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Nb</a:t>
            </a:r>
            <a:r>
              <a:rPr lang="en-GB" sz="1600" baseline="-250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3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Sn: 1.85 mm/m (Mitchell, 2005)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Epoxy: 6.56 mm/m (NIST), 11.7 mm/m (Kirby, 2015)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Impregnated glass </a:t>
            </a: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fiber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: 7.49 mm/m (NIST)</a:t>
            </a: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Mica: ?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If we want to use a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approach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, we need to estimate the </a:t>
            </a:r>
            <a:r>
              <a:rPr lang="en-GB" sz="1600" i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global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 contraction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Neglecting the epoxy, we would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expect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 contraction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roughly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between 2 and 5 mm/m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0000">
            <a:off x="6469742" y="1337431"/>
            <a:ext cx="2378179" cy="1935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787" y="3581400"/>
            <a:ext cx="2458088" cy="216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17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Coil Properties – Available Data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1186449"/>
            <a:ext cx="7086600" cy="30807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2400" y="43434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Available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coil properties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measures highly dispersed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Young 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modulus: 15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60 </a:t>
            </a:r>
            <a:r>
              <a:rPr lang="en-GB" sz="16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GPa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 Also depends upon cyclic/monotonic loading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thermal contraction</a:t>
            </a:r>
            <a:r>
              <a:rPr lang="en-GB" sz="16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: 2-4 mm/m</a:t>
            </a:r>
          </a:p>
        </p:txBody>
      </p:sp>
      <p:grpSp>
        <p:nvGrpSpPr>
          <p:cNvPr id="14" name="Group 106"/>
          <p:cNvGrpSpPr>
            <a:grpSpLocks/>
          </p:cNvGrpSpPr>
          <p:nvPr/>
        </p:nvGrpSpPr>
        <p:grpSpPr bwMode="auto">
          <a:xfrm>
            <a:off x="7162800" y="2200635"/>
            <a:ext cx="1914524" cy="1837965"/>
            <a:chOff x="197560" y="1790696"/>
            <a:chExt cx="3816701" cy="3699542"/>
          </a:xfrm>
        </p:grpSpPr>
        <p:grpSp>
          <p:nvGrpSpPr>
            <p:cNvPr id="15" name="Group 107"/>
            <p:cNvGrpSpPr>
              <a:grpSpLocks noChangeAspect="1"/>
            </p:cNvGrpSpPr>
            <p:nvPr/>
          </p:nvGrpSpPr>
          <p:grpSpPr bwMode="auto">
            <a:xfrm>
              <a:off x="728436" y="2453538"/>
              <a:ext cx="2520000" cy="2556000"/>
              <a:chOff x="2438400" y="2362200"/>
              <a:chExt cx="3108501" cy="2989008"/>
            </a:xfrm>
          </p:grpSpPr>
          <p:pic>
            <p:nvPicPr>
              <p:cNvPr id="22" name="Picture 1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36220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65962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95459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551904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11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25447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84933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1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1518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1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4515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1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748982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505150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6" name="Straight Arrow Connector 15"/>
            <p:cNvCxnSpPr/>
            <p:nvPr/>
          </p:nvCxnSpPr>
          <p:spPr>
            <a:xfrm flipV="1">
              <a:off x="701010" y="2141415"/>
              <a:ext cx="0" cy="287869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1010" y="5022911"/>
              <a:ext cx="2880719" cy="0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197560" y="1790696"/>
              <a:ext cx="1753481" cy="378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chemeClr val="tx1"/>
                  </a:solidFill>
                  <a:latin typeface="+mn-lt"/>
                </a:rPr>
                <a:t>Y – azimuthal</a:t>
              </a: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663238" y="5056582"/>
              <a:ext cx="1351023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</a:rPr>
                <a:t>X – radial</a:t>
              </a:r>
            </a:p>
          </p:txBody>
        </p:sp>
        <p:sp>
          <p:nvSpPr>
            <p:cNvPr id="20" name="Diamond 19"/>
            <p:cNvSpPr/>
            <p:nvPr/>
          </p:nvSpPr>
          <p:spPr>
            <a:xfrm>
              <a:off x="627334" y="4930323"/>
              <a:ext cx="139985" cy="15992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12292" y="5056580"/>
              <a:ext cx="1900175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 smtClean="0">
                  <a:solidFill>
                    <a:srgbClr val="FF0000"/>
                  </a:solidFill>
                  <a:latin typeface="+mn-lt"/>
                </a:rPr>
                <a:t>Z – longitudinal</a:t>
              </a:r>
            </a:p>
          </p:txBody>
        </p:sp>
      </p:grp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1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Introduction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371600"/>
                <a:ext cx="8610600" cy="45720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Coil thermal contraction impacts the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applied </a:t>
                </a:r>
                <a:r>
                  <a:rPr lang="en-GB" sz="1600" b="1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after cool-down</a:t>
                </a:r>
              </a:p>
              <a:p>
                <a:pPr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2D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effects: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differential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t.c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. in the cross-section</a:t>
                </a:r>
              </a:p>
              <a:p>
                <a:pPr lvl="2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Iron: 2 mm/m</a:t>
                </a:r>
              </a:p>
              <a:p>
                <a:pPr lvl="2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Aluminium: 4.2 mm/m</a:t>
                </a:r>
              </a:p>
              <a:p>
                <a:pPr lvl="2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Stainless Steel: 2.84 mm/m</a:t>
                </a:r>
              </a:p>
              <a:p>
                <a:pPr lvl="2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Depending on the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design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the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can increase/decrease</a:t>
                </a:r>
              </a:p>
              <a:p>
                <a:pPr lvl="2">
                  <a:defRPr/>
                </a:pPr>
                <a:endParaRPr lang="en-GB" sz="1600" dirty="0" smtClean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3D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effects: differential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t.c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. with the winding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pole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(or similar).</a:t>
                </a:r>
              </a:p>
              <a:p>
                <a:pPr lvl="2">
                  <a:defRPr/>
                </a:pP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Titanium: 1.74 mm/m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decrease azimuthal </a:t>
                </a:r>
                <a:r>
                  <a:rPr lang="en-GB" sz="1600" dirty="0" err="1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prestress</a:t>
                </a:r>
                <a:r>
                  <a:rPr lang="en-GB" sz="1600" dirty="0" smtClean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(Poisson)</a:t>
                </a:r>
              </a:p>
              <a:p>
                <a:pPr lvl="2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</p:txBody>
          </p:sp>
        </mc:Choice>
        <mc:Fallback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371600"/>
                <a:ext cx="8610600" cy="4572000"/>
              </a:xfrm>
              <a:blipFill>
                <a:blip r:embed="rId2"/>
                <a:stretch>
                  <a:fillRect l="-283" t="-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508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entury Gothic" panose="020B0502020202020204" pitchFamily="34" charset="0"/>
              </a:rPr>
              <a:t>Introduction </a:t>
            </a:r>
            <a:r>
              <a:rPr lang="en-GB" dirty="0" smtClean="0">
                <a:latin typeface="Century Gothic" panose="020B0502020202020204" pitchFamily="34" charset="0"/>
              </a:rPr>
              <a:t>(3)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Century Gothic" panose="020B0502020202020204" pitchFamily="34" charset="0"/>
              </a:rPr>
              <a:t>01/12/2017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10600" cy="457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Thermal contraction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measurements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:</a:t>
            </a: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2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Results may be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cycle/load/story dependent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:</a:t>
            </a:r>
          </a:p>
          <a:p>
            <a:pPr lvl="2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E.g.: copper hardened during the first thermal cycle/loading…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Initial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 softness 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may compromise the results (very low initial stiffness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Results may depend on the knowledge of the warm/cold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specimen </a:t>
            </a:r>
            <a:r>
              <a:rPr lang="en-GB" sz="1600" b="1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stiffness</a:t>
            </a:r>
          </a:p>
          <a:p>
            <a:pPr lvl="1">
              <a:defRPr/>
            </a:pPr>
            <a:endParaRPr lang="en-GB" sz="16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Here we focus on the techniques used in the past on Nb</a:t>
            </a:r>
            <a:r>
              <a:rPr lang="en-GB" sz="1600" baseline="-250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3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Sn and </a:t>
            </a:r>
            <a:r>
              <a:rPr lang="en-GB" sz="1600" dirty="0" err="1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NbTi</a:t>
            </a:r>
            <a:r>
              <a:rPr lang="en-GB" sz="1600" dirty="0" smtClean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cable stacks</a:t>
            </a:r>
            <a:endParaRPr lang="en-GB" sz="1600" dirty="0" smtClean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8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254781</TotalTime>
  <Words>1743</Words>
  <Application>Microsoft Office PowerPoint</Application>
  <PresentationFormat>On-screen Show (4:3)</PresentationFormat>
  <Paragraphs>309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ＭＳ Ｐゴシック</vt:lpstr>
      <vt:lpstr>Arial</vt:lpstr>
      <vt:lpstr>Calibri</vt:lpstr>
      <vt:lpstr>Cambria Math</vt:lpstr>
      <vt:lpstr>Century Gothic</vt:lpstr>
      <vt:lpstr>Consolas</vt:lpstr>
      <vt:lpstr>Courier New</vt:lpstr>
      <vt:lpstr>Optima Medium</vt:lpstr>
      <vt:lpstr>Office Theme</vt:lpstr>
      <vt:lpstr>Powerpoint_presentation</vt:lpstr>
      <vt:lpstr>Nb3Sn Coils - Thermal Contraction Measurements</vt:lpstr>
      <vt:lpstr>Outline</vt:lpstr>
      <vt:lpstr>Outline</vt:lpstr>
      <vt:lpstr>Introduction (1)</vt:lpstr>
      <vt:lpstr>Modelling Strategies</vt:lpstr>
      <vt:lpstr>Coil Components</vt:lpstr>
      <vt:lpstr>Coil Properties – Available Data</vt:lpstr>
      <vt:lpstr>Introduction (2)</vt:lpstr>
      <vt:lpstr>Introduction (3)</vt:lpstr>
      <vt:lpstr>Outline</vt:lpstr>
      <vt:lpstr>T1: Strain Gauges (1)</vt:lpstr>
      <vt:lpstr>T1: Strain Gauges (2)</vt:lpstr>
      <vt:lpstr>T2: Dilatometers</vt:lpstr>
      <vt:lpstr>T3: Moulds (1)</vt:lpstr>
      <vt:lpstr>T3: Moulds (2)</vt:lpstr>
      <vt:lpstr>Outline</vt:lpstr>
      <vt:lpstr>Cable Stack – FE Model (1)</vt:lpstr>
      <vt:lpstr>Cable Stack – FE Model (2)</vt:lpstr>
      <vt:lpstr>Outline</vt:lpstr>
      <vt:lpstr>Azimuthal Pre-stress</vt:lpstr>
      <vt:lpstr>Outline</vt:lpstr>
      <vt:lpstr>Conclusion</vt:lpstr>
      <vt:lpstr>PowerPoint Presentation</vt:lpstr>
      <vt:lpstr>Cantilever Beam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MQXFS3 Assembly</dc:title>
  <dc:creator>giorgio.vallone@cern.ch</dc:creator>
  <cp:lastModifiedBy>Giorgio Vallone</cp:lastModifiedBy>
  <cp:revision>6970</cp:revision>
  <cp:lastPrinted>2017-11-15T18:24:50Z</cp:lastPrinted>
  <dcterms:created xsi:type="dcterms:W3CDTF">2008-08-27T20:23:58Z</dcterms:created>
  <dcterms:modified xsi:type="dcterms:W3CDTF">2017-12-01T11:25:02Z</dcterms:modified>
</cp:coreProperties>
</file>