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7"/>
  </p:notesMasterIdLst>
  <p:handoutMasterIdLst>
    <p:handoutMasterId r:id="rId18"/>
  </p:handoutMasterIdLst>
  <p:sldIdLst>
    <p:sldId id="502" r:id="rId2"/>
    <p:sldId id="538" r:id="rId3"/>
    <p:sldId id="548" r:id="rId4"/>
    <p:sldId id="552" r:id="rId5"/>
    <p:sldId id="554" r:id="rId6"/>
    <p:sldId id="555" r:id="rId7"/>
    <p:sldId id="553" r:id="rId8"/>
    <p:sldId id="556" r:id="rId9"/>
    <p:sldId id="557" r:id="rId10"/>
    <p:sldId id="558" r:id="rId11"/>
    <p:sldId id="560" r:id="rId12"/>
    <p:sldId id="565" r:id="rId13"/>
    <p:sldId id="564" r:id="rId14"/>
    <p:sldId id="563" r:id="rId15"/>
    <p:sldId id="549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7A4D"/>
    <a:srgbClr val="0000FF"/>
    <a:srgbClr val="660066"/>
    <a:srgbClr val="FF0000"/>
    <a:srgbClr val="006600"/>
    <a:srgbClr val="008000"/>
    <a:srgbClr val="0913E5"/>
    <a:srgbClr val="17125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38" autoAdjust="0"/>
    <p:restoredTop sz="94660"/>
  </p:normalViewPr>
  <p:slideViewPr>
    <p:cSldViewPr>
      <p:cViewPr varScale="1">
        <p:scale>
          <a:sx n="109" d="100"/>
          <a:sy n="109" d="100"/>
        </p:scale>
        <p:origin x="-10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6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16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Times New Roman" pitchFamily="16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Times New Roman" pitchFamily="-108" charset="0"/>
              </a:defRPr>
            </a:lvl1pPr>
          </a:lstStyle>
          <a:p>
            <a:fld id="{1229F4C4-6804-EE41-B3A0-799E3CF8508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99F661-8B31-DB4D-9832-993BC50B9A77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03B5C5-A89F-D440-9C63-04996F4457C5}" type="slidenum">
              <a:rPr lang="fr-FR"/>
              <a:pPr/>
              <a:t>1</a:t>
            </a:fld>
            <a:endParaRPr lang="fr-FR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8F2EC5-2778-0B4A-9A31-C25D09331287}" type="slidenum">
              <a:rPr lang="fr-FR"/>
              <a:pPr/>
              <a:t>10</a:t>
            </a:fld>
            <a:endParaRPr lang="fr-FR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4C5702-92B6-5643-89ED-16EC0E94A254}" type="slidenum">
              <a:rPr lang="fr-FR"/>
              <a:pPr/>
              <a:t>11</a:t>
            </a:fld>
            <a:endParaRPr lang="fr-FR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CD451A-F14A-7C49-88D4-96EA86FAC6E7}" type="slidenum">
              <a:rPr lang="fr-FR"/>
              <a:pPr/>
              <a:t>12</a:t>
            </a:fld>
            <a:endParaRPr lang="fr-FR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2AFC57-47AC-124C-B740-C8138F79F166}" type="slidenum">
              <a:rPr lang="fr-FR"/>
              <a:pPr/>
              <a:t>14</a:t>
            </a:fld>
            <a:endParaRPr lang="fr-FR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9F0427-18D8-974D-8125-93A167B3A098}" type="slidenum">
              <a:rPr lang="fr-FR"/>
              <a:pPr/>
              <a:t>15</a:t>
            </a:fld>
            <a:endParaRPr lang="fr-FR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454D50-2717-C249-BF51-4A7B6B24F2DD}" type="slidenum">
              <a:rPr lang="fr-FR"/>
              <a:pPr/>
              <a:t>2</a:t>
            </a:fld>
            <a:endParaRPr lang="fr-FR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781211-1B04-764F-B9CA-8B107CE6C42A}" type="slidenum">
              <a:rPr lang="fr-FR"/>
              <a:pPr/>
              <a:t>3</a:t>
            </a:fld>
            <a:endParaRPr lang="fr-FR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F157A6-92FA-7340-B022-35E1AE394647}" type="slidenum">
              <a:rPr lang="fr-FR"/>
              <a:pPr/>
              <a:t>4</a:t>
            </a:fld>
            <a:endParaRPr lang="fr-FR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68A702-E8F0-B142-B25B-8D9F64346975}" type="slidenum">
              <a:rPr lang="fr-FR"/>
              <a:pPr/>
              <a:t>5</a:t>
            </a:fld>
            <a:endParaRPr lang="fr-FR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3329D6-20C2-AF46-B68C-953014C3264A}" type="slidenum">
              <a:rPr lang="fr-FR"/>
              <a:pPr/>
              <a:t>6</a:t>
            </a:fld>
            <a:endParaRPr lang="fr-FR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62371B-A935-2C47-846A-568243AD2D0F}" type="slidenum">
              <a:rPr lang="fr-FR"/>
              <a:pPr/>
              <a:t>7</a:t>
            </a:fld>
            <a:endParaRPr lang="fr-FR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F18EC9-FF62-EE4D-BC18-32765FDEF23A}" type="slidenum">
              <a:rPr lang="fr-FR"/>
              <a:pPr/>
              <a:t>8</a:t>
            </a:fld>
            <a:endParaRPr lang="fr-FR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BF66F-E2EA-9E49-87FD-0957D22BD677}" type="slidenum">
              <a:rPr lang="fr-FR"/>
              <a:pPr/>
              <a:t>9</a:t>
            </a:fld>
            <a:endParaRPr lang="fr-FR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10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12" name="Picture 1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7988" y="188913"/>
            <a:ext cx="836612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962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7962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16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Arial" pitchFamily="-108" charset="0"/>
              </a:defRPr>
            </a:lvl1pPr>
          </a:lstStyle>
          <a:p>
            <a:r>
              <a:rPr lang="en-US"/>
              <a:t>29 Sep 2005</a:t>
            </a: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CCRC F2F  10/01/2008</a:t>
            </a:r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084C6-42C4-6F4B-9762-505D973D19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7F570-0E71-4A43-9648-E08BFCF8F9F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F7F4F-CF97-474A-9AF0-F6E8FF03EE2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F2F 10/01/2008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564B3-7BF9-7342-A970-1B905A8C1C9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F2B36E-9884-C948-9890-B054126EC84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91B8B7-034E-2944-B3D1-59F8FC2DBD7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FB791F-B09E-5440-BF2A-E5A088FB737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B968D-FAF9-E140-837E-6A0D0A81DF8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C376F5-BC8C-7C4D-83E8-04D50E8C53F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653185-EB40-6040-AE23-A5E16CB2382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39349E-5667-CE47-9CFF-002DA18510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7859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7859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7859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7859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7859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7860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7860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87860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87860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7860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26 August 2007</a:t>
            </a:r>
          </a:p>
        </p:txBody>
      </p:sp>
      <p:sp>
        <p:nvSpPr>
          <p:cNvPr id="87860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 CCRC 04/12/2007</a:t>
            </a:r>
          </a:p>
        </p:txBody>
      </p:sp>
      <p:sp>
        <p:nvSpPr>
          <p:cNvPr id="8786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4FABCD8-BBBD-B242-8E3D-7403A24E684D}" type="slidenum">
              <a:rPr lang="en-GB"/>
              <a:pPr/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-108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-108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ＭＳ Ｐゴシック" pitchFamily="-108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-108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ＭＳ Ｐゴシック" pitchFamily="-108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08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ＭＳ Ｐゴシック" pitchFamily="-108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-108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ＭＳ Ｐゴシック" pitchFamily="-108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16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16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16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16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calimonitor.cern.ch/dashboard/" TargetMode="External"/><Relationship Id="rId7" Type="http://schemas.openxmlformats.org/officeDocument/2006/relationships/hyperlink" Target="http://aloshi.cern.ch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calimonitor.cern.ch/shuttle.jsp?instance=PROD" TargetMode="External"/><Relationship Id="rId5" Type="http://schemas.openxmlformats.org/officeDocument/2006/relationships/hyperlink" Target="https://aloshi.cern.ch/node/152" TargetMode="External"/><Relationship Id="rId4" Type="http://schemas.openxmlformats.org/officeDocument/2006/relationships/hyperlink" Target="http://alice-logbook.cern.ch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alice-shift-alarms@cern.ch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loshi.cern.ch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aloshi.cern.ch/node/15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pcepalice62.cern.ch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limonitor.cern.ch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alice-shift-alarms@cern.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133600"/>
            <a:ext cx="8001000" cy="19939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solidFill>
                  <a:srgbClr val="0070C0"/>
                </a:solidFill>
              </a:rPr>
              <a:t>Offline shifter training tutorial</a:t>
            </a:r>
          </a:p>
        </p:txBody>
      </p:sp>
      <p:sp>
        <p:nvSpPr>
          <p:cNvPr id="9502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4581525"/>
            <a:ext cx="5834063" cy="13287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L</a:t>
            </a:r>
            <a:r>
              <a:rPr lang="en-GB" sz="2800" dirty="0" smtClean="0"/>
              <a:t>. </a:t>
            </a:r>
            <a:r>
              <a:rPr lang="en-GB" sz="2800" dirty="0" smtClean="0"/>
              <a:t>Betev</a:t>
            </a:r>
            <a:endParaRPr lang="en-GB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sz="2800" dirty="0" smtClean="0"/>
              <a:t>September 23, </a:t>
            </a:r>
            <a:r>
              <a:rPr lang="en-GB" sz="2800" dirty="0" smtClean="0"/>
              <a:t>2009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mp="http://schemas.microsoft.com/office/mac/powerpoint/2008/main" xmlns:mv="urn:schemas-microsoft-com:mac:vml" xmlns="" Requires="mp">
      <mp:transition>
        <mp:cube dir="r"/>
      </mp:transition>
    </mc:Choice>
    <mc:Fallback>
      <p:transition>
        <p:cover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8AAC-6783-7A42-94ED-A092C2DE5103}" type="slidenum">
              <a:rPr lang="en-GB"/>
              <a:pPr/>
              <a:t>10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en-US" sz="3600" dirty="0"/>
              <a:t>Basic responsibilities – </a:t>
            </a:r>
            <a:r>
              <a:rPr lang="en-US" sz="3600" dirty="0" smtClean="0"/>
              <a:t>offline processing pass 1 (at CERN T0)</a:t>
            </a:r>
            <a:endParaRPr lang="en-US" sz="3600" dirty="0"/>
          </a:p>
        </p:txBody>
      </p:sp>
      <p:sp>
        <p:nvSpPr>
          <p:cNvPr id="13316" name="TextBox 7"/>
          <p:cNvSpPr txBox="1">
            <a:spLocks noChangeArrowheads="1"/>
          </p:cNvSpPr>
          <p:nvPr/>
        </p:nvSpPr>
        <p:spPr bwMode="auto">
          <a:xfrm>
            <a:off x="381000" y="1524000"/>
            <a:ext cx="8305800" cy="4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000" dirty="0"/>
              <a:t> </a:t>
            </a:r>
            <a:r>
              <a:rPr lang="en-US" sz="3200" dirty="0"/>
              <a:t>After RAW is recorded to tape in </a:t>
            </a:r>
            <a:r>
              <a:rPr lang="en-US" sz="3200" dirty="0" smtClean="0"/>
              <a:t>CASTOR </a:t>
            </a:r>
            <a:r>
              <a:rPr lang="en-US" sz="3200" dirty="0"/>
              <a:t>+ Shuttle is </a:t>
            </a:r>
            <a:r>
              <a:rPr lang="en-US" sz="3200" dirty="0" smtClean="0"/>
              <a:t>done</a:t>
            </a:r>
            <a:endParaRPr lang="en-US" sz="2800" dirty="0" smtClean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2400" dirty="0"/>
              <a:t>Processing is </a:t>
            </a:r>
            <a:r>
              <a:rPr lang="en-US" sz="2400" dirty="0" smtClean="0"/>
              <a:t>launched automatically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Progress is displayed on the dashboard</a:t>
            </a:r>
            <a:endParaRPr lang="en-US" sz="2400" dirty="0" smtClean="0"/>
          </a:p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3200" dirty="0" smtClean="0"/>
              <a:t>Automatic processing – only for PHYSICS runs</a:t>
            </a:r>
            <a:endParaRPr lang="en-US" sz="2800" dirty="0" smtClean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2400" dirty="0" smtClean="0"/>
              <a:t>Detector calibration runs are processed on request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The Offline shifter (if asked by detector groups/run coordination) collects the run numbers and writes them in the shifter report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A4A2-D60F-B54A-9540-D5F1417C9C66}" type="slidenum">
              <a:rPr lang="en-GB"/>
              <a:pPr/>
              <a:t>11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Offline shifter check list</a:t>
            </a:r>
          </a:p>
        </p:txBody>
      </p:sp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381000" y="1143000"/>
            <a:ext cx="8305800" cy="50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ts val="1800"/>
              </a:spcAft>
              <a:buFont typeface="Arial" pitchFamily="-108" charset="0"/>
              <a:buChar char="•"/>
            </a:pPr>
            <a:r>
              <a:rPr lang="en-US" sz="2000" dirty="0"/>
              <a:t> </a:t>
            </a:r>
            <a:r>
              <a:rPr lang="en-US" sz="2400" dirty="0"/>
              <a:t>Registration of RAW (</a:t>
            </a:r>
            <a:r>
              <a:rPr lang="en-US" sz="2400" dirty="0">
                <a:hlinkClick r:id="rId3"/>
              </a:rPr>
              <a:t>dashboard</a:t>
            </a:r>
            <a:r>
              <a:rPr lang="en-US" sz="2400" dirty="0" smtClean="0"/>
              <a:t>)</a:t>
            </a:r>
            <a:endParaRPr lang="en-US" sz="2000" dirty="0" smtClean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000" dirty="0"/>
              <a:t> </a:t>
            </a:r>
            <a:r>
              <a:rPr lang="en-US" dirty="0"/>
              <a:t>Periodic check of status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dirty="0"/>
              <a:t> Follow PHYSICS runs </a:t>
            </a:r>
            <a:r>
              <a:rPr lang="en-US" dirty="0" smtClean="0"/>
              <a:t>(start/stop in </a:t>
            </a:r>
            <a:r>
              <a:rPr lang="en-US" dirty="0" smtClean="0">
                <a:hlinkClick r:id="rId4"/>
              </a:rPr>
              <a:t>DAQ logbook</a:t>
            </a:r>
            <a:r>
              <a:rPr lang="en-US" dirty="0" smtClean="0"/>
              <a:t>) and</a:t>
            </a:r>
            <a:r>
              <a:rPr lang="en-US" dirty="0" smtClean="0"/>
              <a:t> registration to CASTOR</a:t>
            </a:r>
            <a:endParaRPr lang="en-US" dirty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dirty="0"/>
              <a:t> Ask shift leader in case of doubt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dirty="0"/>
              <a:t> Report registration errors to on-call </a:t>
            </a:r>
            <a:r>
              <a:rPr lang="en-US" dirty="0" smtClean="0"/>
              <a:t>expert (list of experts in </a:t>
            </a:r>
            <a:r>
              <a:rPr lang="en-US" dirty="0" err="1" smtClean="0">
                <a:hlinkClick r:id="rId5"/>
              </a:rPr>
              <a:t>aloshi</a:t>
            </a:r>
            <a:r>
              <a:rPr lang="en-US" dirty="0" smtClean="0"/>
              <a:t>)</a:t>
            </a:r>
            <a:endParaRPr lang="en-US" dirty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</a:t>
            </a:r>
            <a:r>
              <a:rPr lang="en-US" dirty="0" smtClean="0"/>
              <a:t>un </a:t>
            </a:r>
            <a:r>
              <a:rPr lang="en-US" dirty="0"/>
              <a:t>copy and removal </a:t>
            </a:r>
            <a:r>
              <a:rPr lang="en-US" dirty="0" smtClean="0"/>
              <a:t>procedure (</a:t>
            </a:r>
            <a:r>
              <a:rPr lang="en-US" dirty="0" smtClean="0">
                <a:hlinkClick r:id="rId3"/>
              </a:rPr>
              <a:t>dashboard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spcAft>
                <a:spcPts val="1800"/>
              </a:spcAft>
              <a:buFont typeface="Arial" pitchFamily="-108" charset="0"/>
              <a:buChar char="•"/>
            </a:pPr>
            <a:r>
              <a:rPr lang="en-US" sz="2000" dirty="0"/>
              <a:t> </a:t>
            </a:r>
            <a:r>
              <a:rPr lang="en-US" sz="2400" dirty="0"/>
              <a:t>Shuttle (</a:t>
            </a:r>
            <a:r>
              <a:rPr lang="en-US" sz="2400" dirty="0">
                <a:hlinkClick r:id="rId6"/>
              </a:rPr>
              <a:t>dashboard</a:t>
            </a:r>
            <a:r>
              <a:rPr lang="en-US" sz="2400" dirty="0"/>
              <a:t>)</a:t>
            </a:r>
            <a:endParaRPr lang="en-US" sz="2000" dirty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000" dirty="0"/>
              <a:t> </a:t>
            </a:r>
            <a:r>
              <a:rPr lang="en-US" dirty="0"/>
              <a:t>Follow on processing of all runs + global Shuttle messages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dirty="0"/>
              <a:t> In case of preprocessor failures, escalate to (concerned) detector </a:t>
            </a:r>
            <a:r>
              <a:rPr lang="en-US" dirty="0" smtClean="0"/>
              <a:t>shifters, note in shifter report (</a:t>
            </a:r>
            <a:r>
              <a:rPr lang="en-US" dirty="0" err="1" smtClean="0">
                <a:hlinkClick r:id="rId7"/>
              </a:rPr>
              <a:t>aloshi</a:t>
            </a:r>
            <a:r>
              <a:rPr lang="en-US" dirty="0" smtClean="0"/>
              <a:t>)</a:t>
            </a:r>
            <a:endParaRPr lang="en-US" dirty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dirty="0"/>
              <a:t> In case of Shuttle failures first follow the restart/debug procedures, then report to </a:t>
            </a:r>
            <a:r>
              <a:rPr lang="en-US" dirty="0">
                <a:hlinkClick r:id="rId5"/>
              </a:rPr>
              <a:t>on-call expert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8EDD-4BF5-8545-ABD8-C04A67E3ED12}" type="slidenum">
              <a:rPr lang="en-GB"/>
              <a:pPr/>
              <a:t>12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Offline shifter check list </a:t>
            </a:r>
            <a:r>
              <a:rPr lang="en-US" sz="3600" dirty="0" smtClean="0"/>
              <a:t>(2)</a:t>
            </a:r>
            <a:endParaRPr lang="en-US" sz="3600" dirty="0" smtClean="0"/>
          </a:p>
        </p:txBody>
      </p:sp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381000" y="1143000"/>
            <a:ext cx="83058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400" dirty="0"/>
              <a:t> </a:t>
            </a:r>
            <a:r>
              <a:rPr lang="en-US" sz="2800" dirty="0"/>
              <a:t>Data replication (dashboard)</a:t>
            </a:r>
            <a:endParaRPr lang="en-US" sz="2400" dirty="0"/>
          </a:p>
          <a:p>
            <a:pPr lvl="1"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400" dirty="0"/>
              <a:t> </a:t>
            </a:r>
            <a:r>
              <a:rPr lang="en-US" sz="2000" dirty="0"/>
              <a:t>Periodic check of replication status</a:t>
            </a:r>
          </a:p>
          <a:p>
            <a:pPr lvl="1"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000" dirty="0"/>
              <a:t> Note ‘stuck’ runs – not replicated 12 hours after registration – in the shifter report pages and sent list to </a:t>
            </a:r>
            <a:r>
              <a:rPr lang="en-US" sz="2000" dirty="0">
                <a:hlinkClick r:id="rId3"/>
              </a:rPr>
              <a:t>alice-shift-alarms@cern.ch</a:t>
            </a:r>
            <a:endParaRPr lang="en-US" sz="2000" dirty="0"/>
          </a:p>
          <a:p>
            <a:pPr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000" dirty="0"/>
              <a:t> </a:t>
            </a:r>
            <a:r>
              <a:rPr lang="en-US" sz="2800" dirty="0" smtClean="0"/>
              <a:t>D</a:t>
            </a:r>
            <a:r>
              <a:rPr lang="en-US" sz="2800" dirty="0" smtClean="0"/>
              <a:t>ata </a:t>
            </a:r>
            <a:r>
              <a:rPr lang="en-US" sz="2800" dirty="0"/>
              <a:t>processing </a:t>
            </a:r>
            <a:r>
              <a:rPr lang="en-US" sz="2800" dirty="0" smtClean="0"/>
              <a:t>pass 1 (dashboard</a:t>
            </a:r>
            <a:r>
              <a:rPr lang="en-US" sz="2800" dirty="0"/>
              <a:t>)</a:t>
            </a:r>
          </a:p>
          <a:p>
            <a:pPr lvl="1"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2000" dirty="0"/>
              <a:t>Periodic check of processing  status</a:t>
            </a:r>
          </a:p>
          <a:p>
            <a:pPr lvl="1"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000" dirty="0"/>
              <a:t> Note ‘stuck’ runs – not processed 12 hours after registration – in the shifter report pages and sent list to </a:t>
            </a:r>
            <a:r>
              <a:rPr lang="en-US" sz="2000" dirty="0">
                <a:hlinkClick r:id="rId3"/>
              </a:rPr>
              <a:t>alice-shift-alarms@cern.ch</a:t>
            </a:r>
            <a:endParaRPr lang="en-US" sz="2000" dirty="0"/>
          </a:p>
          <a:p>
            <a:pPr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000" dirty="0"/>
              <a:t> </a:t>
            </a:r>
            <a:r>
              <a:rPr lang="en-US" sz="2800" dirty="0"/>
              <a:t>Shift report </a:t>
            </a:r>
            <a:r>
              <a:rPr lang="en-US" sz="2800" dirty="0" smtClean="0"/>
              <a:t>(</a:t>
            </a:r>
            <a:r>
              <a:rPr lang="en-US" sz="2800" dirty="0" err="1" smtClean="0"/>
              <a:t>aloshi</a:t>
            </a:r>
            <a:r>
              <a:rPr lang="en-US" sz="2800" dirty="0" smtClean="0"/>
              <a:t>)</a:t>
            </a:r>
            <a:endParaRPr lang="en-US" sz="2800" dirty="0"/>
          </a:p>
          <a:p>
            <a:pPr lvl="1"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400" dirty="0"/>
              <a:t> At end of shift – summary of the operation and noteworthy events</a:t>
            </a:r>
            <a:endParaRPr lang="en-US" dirty="0"/>
          </a:p>
          <a:p>
            <a:pPr>
              <a:spcAft>
                <a:spcPts val="1200"/>
              </a:spcAft>
              <a:buFont typeface="Arial" pitchFamily="-108" charset="0"/>
              <a:buChar char="•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 smtClean="0"/>
              <a:t>System </a:t>
            </a:r>
            <a:r>
              <a:rPr lang="fr-FR" sz="4000" dirty="0" err="1" smtClean="0"/>
              <a:t>Run</a:t>
            </a:r>
            <a:r>
              <a:rPr lang="fr-FR" sz="4000" dirty="0" smtClean="0"/>
              <a:t> </a:t>
            </a:r>
            <a:r>
              <a:rPr lang="fr-FR" sz="4000" dirty="0" smtClean="0"/>
              <a:t>Coordination meeting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Day shifter only</a:t>
            </a:r>
          </a:p>
          <a:p>
            <a:pPr lvl="1"/>
            <a:r>
              <a:rPr lang="en-GB" dirty="0" smtClean="0"/>
              <a:t>Attend the daily </a:t>
            </a:r>
            <a:r>
              <a:rPr lang="en-GB" dirty="0" smtClean="0"/>
              <a:t>@</a:t>
            </a:r>
            <a:r>
              <a:rPr lang="en-GB" dirty="0" smtClean="0"/>
              <a:t>16:33 System Run Coordination (SRC) meeting</a:t>
            </a:r>
            <a:endParaRPr lang="en-GB" dirty="0" smtClean="0"/>
          </a:p>
          <a:p>
            <a:pPr lvl="1"/>
            <a:r>
              <a:rPr lang="en-GB" dirty="0" smtClean="0"/>
              <a:t>Prepare a 24-hour Offline status report</a:t>
            </a:r>
          </a:p>
          <a:p>
            <a:pPr lvl="2"/>
            <a:r>
              <a:rPr lang="en-GB" dirty="0" smtClean="0"/>
              <a:t>Template for the report is given in </a:t>
            </a:r>
            <a:r>
              <a:rPr lang="en-GB" dirty="0" err="1" smtClean="0"/>
              <a:t>aloshi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64B3-7BF9-7342-A970-1B905A8C1C95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6766-ABEA-614F-A6B0-DB1B8C7F42F5}" type="slidenum">
              <a:rPr lang="en-GB"/>
              <a:pPr/>
              <a:t>14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General shifter rules</a:t>
            </a:r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381000" y="1143000"/>
            <a:ext cx="8305800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ts val="1800"/>
              </a:spcAft>
              <a:buFont typeface="Arial" pitchFamily="-108" charset="0"/>
              <a:buChar char="•"/>
            </a:pPr>
            <a:r>
              <a:rPr lang="en-US" sz="2400" dirty="0"/>
              <a:t> </a:t>
            </a:r>
            <a:r>
              <a:rPr lang="en-US" sz="2800" dirty="0"/>
              <a:t>Before pressing the</a:t>
            </a:r>
          </a:p>
          <a:p>
            <a:pPr>
              <a:spcAft>
                <a:spcPts val="1800"/>
              </a:spcAft>
              <a:buFont typeface="Arial" pitchFamily="-108" charset="0"/>
              <a:buChar char="•"/>
            </a:pPr>
            <a:endParaRPr lang="en-US" sz="2800" dirty="0"/>
          </a:p>
          <a:p>
            <a:pPr>
              <a:spcAft>
                <a:spcPts val="1800"/>
              </a:spcAft>
              <a:buFont typeface="Arial" pitchFamily="-108" charset="0"/>
              <a:buChar char="•"/>
            </a:pPr>
            <a:endParaRPr lang="en-US" sz="2800" dirty="0"/>
          </a:p>
          <a:p>
            <a:pPr>
              <a:spcAft>
                <a:spcPts val="1800"/>
              </a:spcAft>
              <a:buFont typeface="Arial" pitchFamily="-108" charset="0"/>
              <a:buChar char="•"/>
            </a:pPr>
            <a:endParaRPr lang="en-US" sz="2800" dirty="0"/>
          </a:p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Read the procedures and rules, defined for each error </a:t>
            </a:r>
            <a:r>
              <a:rPr lang="en-US" sz="2800" dirty="0" smtClean="0"/>
              <a:t>type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>
                <a:hlinkClick r:id="rId3"/>
              </a:rPr>
              <a:t>aloshi</a:t>
            </a:r>
            <a:r>
              <a:rPr lang="en-US" sz="2800" dirty="0" smtClean="0"/>
              <a:t> has a search feature, use it to look for similar problems and solutions</a:t>
            </a:r>
            <a:endParaRPr lang="en-US" sz="2800" dirty="0"/>
          </a:p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Try out the remedies</a:t>
            </a:r>
          </a:p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If all fails, inform the </a:t>
            </a:r>
            <a:r>
              <a:rPr lang="en-US" sz="2800" dirty="0">
                <a:hlinkClick r:id="rId4"/>
              </a:rPr>
              <a:t>on-call expert</a:t>
            </a:r>
            <a:r>
              <a:rPr lang="en-US" sz="2800" dirty="0"/>
              <a:t> </a:t>
            </a:r>
            <a:endParaRPr lang="en-US" sz="2400" dirty="0"/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1295400"/>
            <a:ext cx="1541463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7010B-64FF-A546-8EB8-EE4A732FEF2C}" type="slidenum">
              <a:rPr lang="en-GB"/>
              <a:pPr/>
              <a:t>15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Information sources for the </a:t>
            </a:r>
            <a:r>
              <a:rPr lang="en-US" sz="4000" dirty="0" smtClean="0"/>
              <a:t>shifter</a:t>
            </a:r>
            <a:endParaRPr lang="en-US" sz="4000" dirty="0" smtClean="0"/>
          </a:p>
        </p:txBody>
      </p:sp>
      <p:sp>
        <p:nvSpPr>
          <p:cNvPr id="19460" name="TextBox 7"/>
          <p:cNvSpPr txBox="1">
            <a:spLocks noChangeArrowheads="1"/>
          </p:cNvSpPr>
          <p:nvPr/>
        </p:nvSpPr>
        <p:spPr bwMode="auto">
          <a:xfrm>
            <a:off x="533400" y="1524000"/>
            <a:ext cx="8305800" cy="426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1800"/>
              </a:spcAft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3600" dirty="0"/>
              <a:t>The shifter manual – instructions</a:t>
            </a:r>
            <a:r>
              <a:rPr lang="en-US" sz="3600" dirty="0" smtClean="0"/>
              <a:t> </a:t>
            </a:r>
            <a:endParaRPr lang="en-US" sz="3200" dirty="0" smtClean="0"/>
          </a:p>
          <a:p>
            <a:pPr lvl="1">
              <a:spcAft>
                <a:spcPts val="1800"/>
              </a:spcAft>
              <a:buFont typeface="Arial" pitchFamily="-108" charset="0"/>
              <a:buChar char="•"/>
            </a:pPr>
            <a:r>
              <a:rPr lang="en-US" sz="3200" dirty="0" smtClean="0">
                <a:hlinkClick r:id="rId3"/>
              </a:rPr>
              <a:t> Shifter interface</a:t>
            </a:r>
            <a:r>
              <a:rPr lang="en-US" sz="3200" dirty="0" smtClean="0"/>
              <a:t> </a:t>
            </a:r>
            <a:r>
              <a:rPr lang="en-US" sz="2000" dirty="0" smtClean="0"/>
              <a:t>(</a:t>
            </a:r>
            <a:r>
              <a:rPr lang="fr-FR" sz="2000" dirty="0" smtClean="0">
                <a:latin typeface="Lucida Grande"/>
                <a:ea typeface="Lucida Grande"/>
                <a:cs typeface="Lucida Grande"/>
              </a:rPr>
              <a:t>http://</a:t>
            </a:r>
            <a:r>
              <a:rPr lang="en-US" sz="2000" dirty="0" err="1" smtClean="0"/>
              <a:t>aloshi.cern.ch</a:t>
            </a:r>
            <a:r>
              <a:rPr lang="fr-FR" sz="2000" dirty="0" smtClean="0">
                <a:latin typeface="Lucida Grande"/>
                <a:ea typeface="Lucida Grande"/>
                <a:cs typeface="Lucida Grande"/>
              </a:rPr>
              <a:t>)</a:t>
            </a:r>
            <a:endParaRPr lang="en-US" sz="3200" dirty="0" smtClean="0"/>
          </a:p>
          <a:p>
            <a:pPr>
              <a:spcAft>
                <a:spcPts val="1800"/>
              </a:spcAft>
              <a:buFont typeface="Arial" pitchFamily="-108" charset="0"/>
              <a:buChar char="•"/>
            </a:pPr>
            <a:r>
              <a:rPr lang="en-US" sz="3200" dirty="0"/>
              <a:t>Monitoring – </a:t>
            </a:r>
            <a:r>
              <a:rPr lang="en-US" sz="3200" dirty="0" smtClean="0">
                <a:hlinkClick r:id="rId4"/>
              </a:rPr>
              <a:t>MonALISA</a:t>
            </a:r>
            <a:r>
              <a:rPr lang="en-US" sz="3200" dirty="0" smtClean="0"/>
              <a:t> </a:t>
            </a:r>
            <a:r>
              <a:rPr lang="en-US" dirty="0" smtClean="0">
                <a:solidFill>
                  <a:srgbClr val="FFFFFF"/>
                </a:solidFill>
              </a:rPr>
              <a:t>(</a:t>
            </a:r>
            <a:r>
              <a:rPr lang="fr-FR" dirty="0" smtClean="0">
                <a:solidFill>
                  <a:srgbClr val="FFFFFF"/>
                </a:solidFill>
                <a:latin typeface="Lucida Grande"/>
                <a:ea typeface="Lucida Grande"/>
                <a:cs typeface="Lucida Grande"/>
              </a:rPr>
              <a:t>http://</a:t>
            </a:r>
            <a:r>
              <a:rPr lang="fr-FR" dirty="0" err="1" smtClean="0">
                <a:solidFill>
                  <a:srgbClr val="FFFFFF"/>
                </a:solidFill>
                <a:latin typeface="Lucida Grande"/>
                <a:ea typeface="Lucida Grande"/>
                <a:cs typeface="Lucida Grande"/>
              </a:rPr>
              <a:t>alimonitor.cern.ch</a:t>
            </a:r>
            <a:r>
              <a:rPr lang="fr-FR" dirty="0" smtClean="0">
                <a:solidFill>
                  <a:srgbClr val="FFFFFF"/>
                </a:solidFill>
                <a:latin typeface="Lucida Grande"/>
                <a:ea typeface="Lucida Grande"/>
                <a:cs typeface="Lucida Grande"/>
              </a:rPr>
              <a:t>/)</a:t>
            </a:r>
            <a:endParaRPr lang="en-US" sz="3200" dirty="0" smtClean="0">
              <a:solidFill>
                <a:srgbClr val="FFFFFF"/>
              </a:solidFill>
            </a:endParaRPr>
          </a:p>
          <a:p>
            <a:pPr lvl="1">
              <a:spcAft>
                <a:spcPts val="1800"/>
              </a:spcAft>
              <a:buFont typeface="Arial" pitchFamily="-108" charset="0"/>
              <a:buChar char="•"/>
            </a:pPr>
            <a:r>
              <a:rPr lang="en-US" sz="3200" dirty="0"/>
              <a:t> Dashboard</a:t>
            </a:r>
          </a:p>
          <a:p>
            <a:pPr lvl="1">
              <a:spcAft>
                <a:spcPts val="1800"/>
              </a:spcAft>
              <a:buFont typeface="Arial" pitchFamily="-108" charset="0"/>
              <a:buChar char="•"/>
            </a:pPr>
            <a:r>
              <a:rPr lang="en-US" sz="3200" dirty="0"/>
              <a:t> Shuttle</a:t>
            </a:r>
          </a:p>
          <a:p>
            <a:pPr lvl="1">
              <a:spcAft>
                <a:spcPts val="1800"/>
              </a:spcAft>
              <a:buFont typeface="Arial" pitchFamily="-108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Processing and data management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6CF3-9E05-F949-B18E-F7ACE9C5064E}" type="slidenum">
              <a:rPr lang="en-GB"/>
              <a:pPr/>
              <a:t>2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Outline</a:t>
            </a:r>
          </a:p>
        </p:txBody>
      </p:sp>
      <p:sp>
        <p:nvSpPr>
          <p:cNvPr id="5124" name="TextBox 7"/>
          <p:cNvSpPr txBox="1">
            <a:spLocks noChangeArrowheads="1"/>
          </p:cNvSpPr>
          <p:nvPr/>
        </p:nvSpPr>
        <p:spPr bwMode="auto">
          <a:xfrm>
            <a:off x="381000" y="1219200"/>
            <a:ext cx="83058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4000" dirty="0"/>
              <a:t>Offline shifter basic responsibilities</a:t>
            </a:r>
          </a:p>
          <a:p>
            <a:pPr>
              <a:buClr>
                <a:schemeClr val="tx1"/>
              </a:buClr>
              <a:buFont typeface="Arial" pitchFamily="-108" charset="0"/>
              <a:buChar char="•"/>
            </a:pPr>
            <a:r>
              <a:rPr lang="en-US" sz="4000" dirty="0">
                <a:solidFill>
                  <a:srgbClr val="00B050"/>
                </a:solidFill>
              </a:rPr>
              <a:t> </a:t>
            </a:r>
            <a:r>
              <a:rPr lang="en-US" sz="4000" dirty="0"/>
              <a:t>The shifter check list</a:t>
            </a:r>
          </a:p>
          <a:p>
            <a:pPr>
              <a:buClr>
                <a:schemeClr val="tx1"/>
              </a:buClr>
              <a:buFont typeface="Arial" pitchFamily="-108" charset="0"/>
              <a:buChar char="•"/>
            </a:pPr>
            <a:r>
              <a:rPr lang="en-US" sz="4000" dirty="0">
                <a:solidFill>
                  <a:srgbClr val="00B050"/>
                </a:solidFill>
              </a:rPr>
              <a:t> </a:t>
            </a:r>
            <a:r>
              <a:rPr lang="en-US" sz="4000" dirty="0"/>
              <a:t>Systems and </a:t>
            </a:r>
            <a:r>
              <a:rPr lang="en-US" sz="4000" dirty="0" smtClean="0"/>
              <a:t>tools (separate talks)</a:t>
            </a:r>
            <a:endParaRPr lang="en-US" sz="4000" dirty="0"/>
          </a:p>
          <a:p>
            <a:pPr lvl="1">
              <a:buClr>
                <a:schemeClr val="tx1"/>
              </a:buClr>
              <a:buFont typeface="Arial" pitchFamily="-108" charset="0"/>
              <a:buChar char="•"/>
            </a:pPr>
            <a:r>
              <a:rPr lang="en-US" sz="4000" dirty="0">
                <a:solidFill>
                  <a:srgbClr val="00B050"/>
                </a:solidFill>
              </a:rPr>
              <a:t> </a:t>
            </a:r>
            <a:r>
              <a:rPr lang="en-US" sz="3200" dirty="0"/>
              <a:t>The </a:t>
            </a:r>
            <a:r>
              <a:rPr lang="en-US" sz="3200" dirty="0" smtClean="0"/>
              <a:t>D</a:t>
            </a:r>
            <a:r>
              <a:rPr lang="en-US" sz="3200" dirty="0" smtClean="0"/>
              <a:t>ashboard</a:t>
            </a:r>
            <a:endParaRPr lang="en-US" sz="3200" dirty="0"/>
          </a:p>
          <a:p>
            <a:pPr lvl="1">
              <a:buClr>
                <a:schemeClr val="tx1"/>
              </a:buClr>
              <a:buFont typeface="Arial" pitchFamily="-108" charset="0"/>
              <a:buChar char="•"/>
            </a:pPr>
            <a:r>
              <a:rPr lang="en-US" sz="3200" dirty="0"/>
              <a:t> The </a:t>
            </a:r>
            <a:r>
              <a:rPr lang="en-US" sz="3200" dirty="0" smtClean="0"/>
              <a:t>Shuttle</a:t>
            </a:r>
          </a:p>
          <a:p>
            <a:pPr lvl="1">
              <a:buClr>
                <a:schemeClr val="tx1"/>
              </a:buClr>
              <a:buFont typeface="Arial" pitchFamily="-108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/>
              <a:t>Offline Shifter Information System</a:t>
            </a:r>
            <a:endParaRPr lang="en-US" sz="3200" dirty="0"/>
          </a:p>
          <a:p>
            <a:pPr lvl="1">
              <a:buClr>
                <a:schemeClr val="tx1"/>
              </a:buClr>
              <a:buFont typeface="Arial" pitchFamily="-108" charset="0"/>
              <a:buChar char="•"/>
            </a:pPr>
            <a:r>
              <a:rPr lang="en-US" sz="3200" dirty="0"/>
              <a:t> </a:t>
            </a:r>
            <a:r>
              <a:rPr lang="en-US" sz="3200" dirty="0" smtClean="0"/>
              <a:t>Event display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A7A6-46A4-0241-A1A5-FAC4C8CC110B}" type="slidenum">
              <a:rPr lang="en-GB"/>
              <a:pPr/>
              <a:t>3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en-US" sz="4000"/>
              <a:t>Basic responsibilities – RAW data</a:t>
            </a:r>
          </a:p>
        </p:txBody>
      </p:sp>
      <p:sp>
        <p:nvSpPr>
          <p:cNvPr id="6148" name="TextBox 7"/>
          <p:cNvSpPr txBox="1">
            <a:spLocks noChangeArrowheads="1"/>
          </p:cNvSpPr>
          <p:nvPr/>
        </p:nvSpPr>
        <p:spPr bwMode="auto">
          <a:xfrm>
            <a:off x="381000" y="1219200"/>
            <a:ext cx="8305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pitchFamily="-108" charset="0"/>
              <a:buChar char="•"/>
            </a:pPr>
            <a:r>
              <a:rPr lang="en-US" sz="2800"/>
              <a:t> </a:t>
            </a:r>
            <a:r>
              <a:rPr lang="en-US" sz="3600"/>
              <a:t>The RAW data path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609600" y="1981200"/>
            <a:ext cx="35814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2400" b="1">
                <a:solidFill>
                  <a:schemeClr val="bg1"/>
                </a:solidFill>
              </a:rPr>
              <a:t>DAQ online buffer @P2</a:t>
            </a:r>
          </a:p>
        </p:txBody>
      </p:sp>
      <p:cxnSp>
        <p:nvCxnSpPr>
          <p:cNvPr id="6150" name="Straight Arrow Connector 9"/>
          <p:cNvCxnSpPr>
            <a:cxnSpLocks noChangeShapeType="1"/>
          </p:cNvCxnSpPr>
          <p:nvPr/>
        </p:nvCxnSpPr>
        <p:spPr bwMode="auto">
          <a:xfrm rot="5400000">
            <a:off x="1752600" y="3581400"/>
            <a:ext cx="1068388" cy="15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stealth" w="lg" len="lg"/>
          </a:ln>
        </p:spPr>
      </p:cxnSp>
      <p:sp>
        <p:nvSpPr>
          <p:cNvPr id="6151" name="TextBox 13"/>
          <p:cNvSpPr txBox="1">
            <a:spLocks noChangeArrowheads="1"/>
          </p:cNvSpPr>
          <p:nvPr/>
        </p:nvSpPr>
        <p:spPr bwMode="auto">
          <a:xfrm>
            <a:off x="2438400" y="3200400"/>
            <a:ext cx="49808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Fast optical link to CERN </a:t>
            </a:r>
            <a:r>
              <a:rPr lang="en-US" dirty="0" smtClean="0"/>
              <a:t>CC, maximum rates: </a:t>
            </a:r>
            <a:endParaRPr lang="en-US" dirty="0"/>
          </a:p>
          <a:p>
            <a:r>
              <a:rPr lang="en-US" dirty="0"/>
              <a:t>500MB/sec (p+p), 1.25GB/sec (Pb+Pb)</a:t>
            </a:r>
          </a:p>
        </p:txBody>
      </p:sp>
      <p:sp>
        <p:nvSpPr>
          <p:cNvPr id="6152" name="Rectangle 14"/>
          <p:cNvSpPr>
            <a:spLocks noChangeArrowheads="1"/>
          </p:cNvSpPr>
          <p:nvPr/>
        </p:nvSpPr>
        <p:spPr bwMode="auto">
          <a:xfrm>
            <a:off x="609600" y="4114800"/>
            <a:ext cx="32004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2400" b="1">
                <a:solidFill>
                  <a:schemeClr val="bg1"/>
                </a:solidFill>
              </a:rPr>
              <a:t>CASTOR2 disk buffer</a:t>
            </a:r>
          </a:p>
        </p:txBody>
      </p:sp>
      <p:cxnSp>
        <p:nvCxnSpPr>
          <p:cNvPr id="6153" name="Straight Arrow Connector 15"/>
          <p:cNvCxnSpPr>
            <a:cxnSpLocks noChangeShapeType="1"/>
            <a:stCxn id="6152" idx="3"/>
            <a:endCxn id="6154" idx="1"/>
          </p:cNvCxnSpPr>
          <p:nvPr/>
        </p:nvCxnSpPr>
        <p:spPr bwMode="auto">
          <a:xfrm>
            <a:off x="3810000" y="4610100"/>
            <a:ext cx="1905000" cy="15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stealth" w="lg" len="lg"/>
          </a:ln>
        </p:spPr>
      </p:cxnSp>
      <p:sp>
        <p:nvSpPr>
          <p:cNvPr id="6154" name="Rectangle 17"/>
          <p:cNvSpPr>
            <a:spLocks noChangeArrowheads="1"/>
          </p:cNvSpPr>
          <p:nvPr/>
        </p:nvSpPr>
        <p:spPr bwMode="auto">
          <a:xfrm>
            <a:off x="5715000" y="4114800"/>
            <a:ext cx="32004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2400" b="1">
                <a:solidFill>
                  <a:schemeClr val="bg1"/>
                </a:solidFill>
              </a:rPr>
              <a:t>CASTOR2 tape buffer</a:t>
            </a:r>
          </a:p>
        </p:txBody>
      </p:sp>
      <p:sp>
        <p:nvSpPr>
          <p:cNvPr id="6155" name="TextBox 18"/>
          <p:cNvSpPr txBox="1">
            <a:spLocks noChangeArrowheads="1"/>
          </p:cNvSpPr>
          <p:nvPr/>
        </p:nvSpPr>
        <p:spPr bwMode="auto">
          <a:xfrm>
            <a:off x="609600" y="3352800"/>
            <a:ext cx="10906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Step A</a:t>
            </a:r>
          </a:p>
        </p:txBody>
      </p:sp>
      <p:sp>
        <p:nvSpPr>
          <p:cNvPr id="6156" name="TextBox 19"/>
          <p:cNvSpPr txBox="1">
            <a:spLocks noChangeArrowheads="1"/>
          </p:cNvSpPr>
          <p:nvPr/>
        </p:nvSpPr>
        <p:spPr bwMode="auto">
          <a:xfrm>
            <a:off x="4191000" y="5029200"/>
            <a:ext cx="1108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Step B</a:t>
            </a:r>
          </a:p>
        </p:txBody>
      </p:sp>
      <p:sp>
        <p:nvSpPr>
          <p:cNvPr id="6157" name="TextBox 21"/>
          <p:cNvSpPr txBox="1">
            <a:spLocks noChangeArrowheads="1"/>
          </p:cNvSpPr>
          <p:nvPr/>
        </p:nvSpPr>
        <p:spPr bwMode="auto">
          <a:xfrm>
            <a:off x="3733800" y="3962400"/>
            <a:ext cx="20129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/>
              <a:t>Reduced</a:t>
            </a:r>
          </a:p>
          <a:p>
            <a:pPr algn="ctr"/>
            <a:r>
              <a:rPr lang="en-US" dirty="0" smtClean="0"/>
              <a:t>100 MB/sec (</a:t>
            </a:r>
            <a:r>
              <a:rPr lang="en-US" dirty="0" err="1" smtClean="0"/>
              <a:t>p+p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6C6AE-C23A-3446-9A86-1EF25BA4038F}" type="slidenum">
              <a:rPr lang="en-GB"/>
              <a:pPr/>
              <a:t>4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en-US" sz="3200" dirty="0"/>
              <a:t>Step A – Online buffer -&gt; CASTOR buffer</a:t>
            </a:r>
          </a:p>
        </p:txBody>
      </p:sp>
      <p:sp>
        <p:nvSpPr>
          <p:cNvPr id="7172" name="TextBox 7"/>
          <p:cNvSpPr txBox="1">
            <a:spLocks noChangeArrowheads="1"/>
          </p:cNvSpPr>
          <p:nvPr/>
        </p:nvSpPr>
        <p:spPr bwMode="auto">
          <a:xfrm>
            <a:off x="457200" y="1371600"/>
            <a:ext cx="8305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3200" dirty="0"/>
              <a:t> </a:t>
            </a:r>
            <a:r>
              <a:rPr lang="en-US" sz="2800" dirty="0"/>
              <a:t>Automatic and well-exercised (it almost never goes wrong</a:t>
            </a:r>
            <a:r>
              <a:rPr lang="en-US" sz="2800" dirty="0" smtClean="0"/>
              <a:t>)</a:t>
            </a:r>
          </a:p>
          <a:p>
            <a:pPr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800" dirty="0"/>
              <a:t> At this step, the files are also registered in the </a:t>
            </a:r>
            <a:r>
              <a:rPr lang="en-US" sz="2800" dirty="0" err="1"/>
              <a:t>AliEn</a:t>
            </a:r>
            <a:r>
              <a:rPr lang="en-US" sz="2800" dirty="0"/>
              <a:t> </a:t>
            </a:r>
            <a:r>
              <a:rPr lang="en-US" sz="2800" dirty="0" smtClean="0"/>
              <a:t>catalogue through a gateway</a:t>
            </a:r>
            <a:endParaRPr lang="en-US" sz="2800" dirty="0" smtClean="0"/>
          </a:p>
          <a:p>
            <a:pPr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800" dirty="0"/>
              <a:t> DAQ is nominally responsible for the </a:t>
            </a:r>
            <a:r>
              <a:rPr lang="en-US" sz="2800" dirty="0" smtClean="0"/>
              <a:t>transfers</a:t>
            </a:r>
          </a:p>
          <a:p>
            <a:pPr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800" dirty="0"/>
              <a:t> Offline provides the registration </a:t>
            </a:r>
            <a:r>
              <a:rPr lang="en-US" sz="2800" dirty="0" smtClean="0"/>
              <a:t>gateway</a:t>
            </a:r>
          </a:p>
          <a:p>
            <a:pPr lvl="1">
              <a:spcAft>
                <a:spcPts val="1200"/>
              </a:spcAft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2400" dirty="0"/>
              <a:t>If not working, </a:t>
            </a:r>
            <a:r>
              <a:rPr lang="en-US" sz="2400" dirty="0" smtClean="0"/>
              <a:t>DAQ/SL </a:t>
            </a:r>
            <a:r>
              <a:rPr lang="en-US" sz="2400" dirty="0"/>
              <a:t>notifies the shifter and/or the </a:t>
            </a:r>
            <a:r>
              <a:rPr lang="en-US" sz="2400" dirty="0">
                <a:hlinkClick r:id="rId3"/>
              </a:rPr>
              <a:t>alice-shift-alarms@cern.ch</a:t>
            </a:r>
            <a:r>
              <a:rPr lang="en-US" sz="2400" dirty="0"/>
              <a:t> expert </a:t>
            </a:r>
            <a:r>
              <a:rPr lang="en-US" sz="2400" dirty="0" smtClean="0"/>
              <a:t>list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9D487-2A31-C64C-92EF-D0AEDE5B6395}" type="slidenum">
              <a:rPr lang="en-GB"/>
              <a:pPr/>
              <a:t>5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en-US" sz="3200"/>
              <a:t>Step A – Shifter responsibilities</a:t>
            </a:r>
          </a:p>
        </p:txBody>
      </p:sp>
      <p:sp>
        <p:nvSpPr>
          <p:cNvPr id="8196" name="TextBox 7"/>
          <p:cNvSpPr txBox="1">
            <a:spLocks noChangeArrowheads="1"/>
          </p:cNvSpPr>
          <p:nvPr/>
        </p:nvSpPr>
        <p:spPr bwMode="auto">
          <a:xfrm>
            <a:off x="457200" y="1066800"/>
            <a:ext cx="83058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400" dirty="0"/>
              <a:t> </a:t>
            </a:r>
            <a:r>
              <a:rPr lang="en-US" sz="2800" dirty="0"/>
              <a:t>Monitors the fill of the CASTOR buffer </a:t>
            </a:r>
            <a:r>
              <a:rPr lang="en-US" sz="2800" dirty="0" smtClean="0"/>
              <a:t>(dashboard</a:t>
            </a:r>
            <a:r>
              <a:rPr lang="en-US" sz="2800" dirty="0" smtClean="0"/>
              <a:t>)</a:t>
            </a:r>
            <a:endParaRPr lang="en-US" sz="2400" dirty="0" smtClean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000" dirty="0"/>
              <a:t> </a:t>
            </a:r>
            <a:r>
              <a:rPr lang="en-US" sz="2400" dirty="0"/>
              <a:t>Notify the run coordinator/shift leader if more than 80% </a:t>
            </a:r>
            <a:r>
              <a:rPr lang="en-US" sz="2400" dirty="0" smtClean="0"/>
              <a:t>full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400" dirty="0" smtClean="0"/>
              <a:t> Clear disk space following instructions received from the </a:t>
            </a:r>
            <a:r>
              <a:rPr lang="en-US" sz="2400" dirty="0" smtClean="0"/>
              <a:t>SL</a:t>
            </a:r>
            <a:endParaRPr lang="en-US" sz="2400" dirty="0" smtClean="0"/>
          </a:p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400" dirty="0"/>
              <a:t> </a:t>
            </a:r>
            <a:r>
              <a:rPr lang="en-US" sz="2800" dirty="0"/>
              <a:t>Follow the registration of RAW </a:t>
            </a:r>
            <a:r>
              <a:rPr lang="en-US" sz="2800" dirty="0" smtClean="0"/>
              <a:t>(dashboard</a:t>
            </a:r>
            <a:r>
              <a:rPr lang="en-US" sz="2800" dirty="0" smtClean="0"/>
              <a:t>)</a:t>
            </a:r>
          </a:p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All </a:t>
            </a:r>
            <a:r>
              <a:rPr lang="en-US" sz="2800" dirty="0" smtClean="0"/>
              <a:t>runs</a:t>
            </a:r>
            <a:r>
              <a:rPr lang="en-US" sz="2800" dirty="0" smtClean="0"/>
              <a:t> </a:t>
            </a:r>
            <a:r>
              <a:rPr lang="en-US" sz="2800" dirty="0"/>
              <a:t>in PHYSICS partition </a:t>
            </a:r>
            <a:r>
              <a:rPr lang="en-US" sz="2800" dirty="0" smtClean="0"/>
              <a:t>are typically written to </a:t>
            </a:r>
            <a:r>
              <a:rPr lang="en-US" sz="2800" dirty="0" smtClean="0"/>
              <a:t>CASTOR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400" dirty="0"/>
              <a:t> Follow the run screen and grow suspicious if </a:t>
            </a:r>
            <a:r>
              <a:rPr lang="en-US" sz="2400" b="1" i="1" dirty="0">
                <a:solidFill>
                  <a:srgbClr val="FF0000"/>
                </a:solidFill>
              </a:rPr>
              <a:t>none</a:t>
            </a:r>
            <a:r>
              <a:rPr lang="en-US" sz="2400" dirty="0"/>
              <a:t> of the runs are being </a:t>
            </a:r>
            <a:r>
              <a:rPr lang="en-US" sz="2400" dirty="0" smtClean="0"/>
              <a:t>registered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400" dirty="0"/>
              <a:t> Contact the </a:t>
            </a:r>
            <a:r>
              <a:rPr lang="en-US" sz="2400" dirty="0" smtClean="0"/>
              <a:t>SL</a:t>
            </a:r>
            <a:r>
              <a:rPr lang="en-US" sz="2400" dirty="0" smtClean="0"/>
              <a:t> </a:t>
            </a:r>
            <a:r>
              <a:rPr lang="en-US" sz="2400" dirty="0"/>
              <a:t>and ask what is going 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E3F4-2BBA-7744-86F8-C8CD0F27782E}" type="slidenum">
              <a:rPr lang="en-GB"/>
              <a:pPr/>
              <a:t>6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en-US" sz="3200"/>
              <a:t>Step B – CASTOR buffer -&gt; Tape storage</a:t>
            </a:r>
          </a:p>
        </p:txBody>
      </p:sp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381000" y="1676400"/>
            <a:ext cx="8305800" cy="40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 smtClean="0"/>
              <a:t> Selective copying </a:t>
            </a:r>
            <a:r>
              <a:rPr lang="en-US" sz="2800" dirty="0"/>
              <a:t>of runs to tape</a:t>
            </a:r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2400" dirty="0" smtClean="0"/>
              <a:t>Part of the p+p data stream (depends on the acquisition rate, max 100MB/sec)</a:t>
            </a:r>
            <a:endParaRPr lang="en-US" sz="2400" dirty="0" smtClean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400" dirty="0"/>
              <a:t> Full data stream in </a:t>
            </a:r>
            <a:r>
              <a:rPr lang="en-US" sz="2400" dirty="0" err="1"/>
              <a:t>Pb+Pb</a:t>
            </a:r>
            <a:r>
              <a:rPr lang="en-US" sz="2400" dirty="0"/>
              <a:t> (1.25GB/sec</a:t>
            </a:r>
            <a:r>
              <a:rPr lang="en-US" sz="2400" dirty="0" smtClean="0"/>
              <a:t>)</a:t>
            </a:r>
          </a:p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 smtClean="0"/>
              <a:t> The selection of runs to be </a:t>
            </a:r>
            <a:r>
              <a:rPr lang="en-US" sz="2800" dirty="0" smtClean="0"/>
              <a:t>copied/removed </a:t>
            </a:r>
            <a:r>
              <a:rPr lang="en-US" sz="2800" dirty="0" smtClean="0"/>
              <a:t>is provided by the SL</a:t>
            </a:r>
            <a:endParaRPr lang="en-US" sz="2000" dirty="0" smtClean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000" dirty="0" smtClean="0"/>
              <a:t> </a:t>
            </a:r>
            <a:r>
              <a:rPr lang="en-US" sz="2400" dirty="0" smtClean="0"/>
              <a:t>Offline </a:t>
            </a:r>
            <a:r>
              <a:rPr lang="en-US" sz="2400" dirty="0" smtClean="0"/>
              <a:t>shifter </a:t>
            </a:r>
            <a:r>
              <a:rPr lang="en-US" sz="2400" dirty="0" smtClean="0"/>
              <a:t>is</a:t>
            </a:r>
            <a:r>
              <a:rPr lang="en-US" sz="2400" dirty="0" smtClean="0"/>
              <a:t> </a:t>
            </a:r>
            <a:r>
              <a:rPr lang="en-US" sz="2400" dirty="0" smtClean="0"/>
              <a:t>responsible for the copy procedure </a:t>
            </a:r>
            <a:r>
              <a:rPr lang="en-US" sz="2400" dirty="0" smtClean="0"/>
              <a:t>(dashboard)</a:t>
            </a:r>
            <a:endParaRPr lang="en-US" sz="2400" dirty="0" smtClean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400" dirty="0" smtClean="0"/>
              <a:t> </a:t>
            </a:r>
            <a:r>
              <a:rPr lang="en-US" sz="2400" dirty="0" smtClean="0"/>
              <a:t>And </a:t>
            </a:r>
            <a:r>
              <a:rPr lang="en-US" sz="2400" dirty="0" smtClean="0"/>
              <a:t>for the deletion of data from the CASTOR </a:t>
            </a:r>
            <a:r>
              <a:rPr lang="en-US" sz="2400" dirty="0" smtClean="0"/>
              <a:t>buffer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D5433-EDBD-EA49-B410-058C9B1747D5}" type="slidenum">
              <a:rPr lang="en-GB"/>
              <a:pPr/>
              <a:t>7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en-US" sz="4000"/>
              <a:t>Basic responsibilities – Shuttle</a:t>
            </a:r>
          </a:p>
        </p:txBody>
      </p:sp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381000" y="2438400"/>
            <a:ext cx="8305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3600" dirty="0"/>
              <a:t>Covered in </a:t>
            </a:r>
            <a:r>
              <a:rPr lang="en-US" sz="3600" dirty="0" smtClean="0"/>
              <a:t>Shuttle</a:t>
            </a:r>
            <a:r>
              <a:rPr lang="en-US" sz="3600" dirty="0" smtClean="0"/>
              <a:t> </a:t>
            </a:r>
            <a:r>
              <a:rPr lang="en-US" sz="3600" dirty="0"/>
              <a:t>presentation</a:t>
            </a:r>
          </a:p>
          <a:p>
            <a:pPr lvl="1">
              <a:buFont typeface="Arial" pitchFamily="-108" charset="0"/>
              <a:buChar char="•"/>
            </a:pPr>
            <a:r>
              <a:rPr lang="en-US" sz="3600" dirty="0"/>
              <a:t> </a:t>
            </a:r>
            <a:r>
              <a:rPr lang="en-US" sz="3200" dirty="0"/>
              <a:t>Here just to put it in the context of the basic responsibilities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E9D9B-B64B-1543-95CA-32DDE4E8A182}" type="slidenum">
              <a:rPr lang="en-GB"/>
              <a:pPr/>
              <a:t>8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en-US" sz="3600" dirty="0"/>
              <a:t>Basic responsibilities – </a:t>
            </a:r>
            <a:r>
              <a:rPr lang="en-US" sz="3600" dirty="0" smtClean="0"/>
              <a:t>event </a:t>
            </a:r>
            <a:r>
              <a:rPr lang="en-US" sz="3600" dirty="0"/>
              <a:t>display</a:t>
            </a: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381000" y="2438400"/>
            <a:ext cx="8305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3600" dirty="0"/>
              <a:t>Covered in </a:t>
            </a:r>
            <a:r>
              <a:rPr lang="en-US" sz="3600" dirty="0" smtClean="0"/>
              <a:t>Event Display </a:t>
            </a:r>
            <a:r>
              <a:rPr lang="en-US" sz="3600" dirty="0"/>
              <a:t>presentation</a:t>
            </a:r>
          </a:p>
          <a:p>
            <a:pPr lvl="1">
              <a:buFont typeface="Arial" pitchFamily="-108" charset="0"/>
              <a:buChar char="•"/>
            </a:pPr>
            <a:r>
              <a:rPr lang="en-US" sz="3600" dirty="0"/>
              <a:t> </a:t>
            </a:r>
            <a:r>
              <a:rPr lang="en-US" sz="3200" dirty="0"/>
              <a:t>Here just to put it in the context of the basic responsibilities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D7B3A-1AA4-E94E-97AB-79A839D152BB}" type="slidenum">
              <a:rPr lang="en-GB"/>
              <a:pPr/>
              <a:t>9</a:t>
            </a:fld>
            <a:endParaRPr lang="en-GB"/>
          </a:p>
        </p:txBody>
      </p:sp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en-US" sz="3600"/>
              <a:t>Basic responsibilities – data replication</a:t>
            </a:r>
          </a:p>
        </p:txBody>
      </p:sp>
      <p:sp>
        <p:nvSpPr>
          <p:cNvPr id="12292" name="TextBox 7"/>
          <p:cNvSpPr txBox="1">
            <a:spLocks noChangeArrowheads="1"/>
          </p:cNvSpPr>
          <p:nvPr/>
        </p:nvSpPr>
        <p:spPr bwMode="auto">
          <a:xfrm>
            <a:off x="381000" y="1295400"/>
            <a:ext cx="8305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000" dirty="0"/>
              <a:t> </a:t>
            </a:r>
            <a:r>
              <a:rPr lang="en-US" sz="3200" dirty="0"/>
              <a:t>After RAW is recorded to tape in </a:t>
            </a:r>
            <a:r>
              <a:rPr lang="en-US" sz="3200" dirty="0" smtClean="0"/>
              <a:t>CASTOR</a:t>
            </a:r>
            <a:endParaRPr lang="en-US" sz="2800" dirty="0" smtClean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A copy is made to a remote T1 centre</a:t>
            </a:r>
            <a:r>
              <a:rPr lang="en-US" sz="2800" dirty="0" smtClean="0"/>
              <a:t> (out of 6 possible) for </a:t>
            </a:r>
            <a:r>
              <a:rPr lang="en-US" sz="2800" dirty="0"/>
              <a:t>custodial storage </a:t>
            </a:r>
            <a:r>
              <a:rPr lang="en-US" sz="2800" dirty="0" smtClean="0"/>
              <a:t>and processing</a:t>
            </a:r>
            <a:endParaRPr lang="en-US" sz="2800" dirty="0" smtClean="0"/>
          </a:p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3200" dirty="0"/>
              <a:t>The replication is an automatic process, triggered at </a:t>
            </a:r>
            <a:r>
              <a:rPr lang="en-US" sz="3200" dirty="0" err="1" smtClean="0"/>
              <a:t>EoR</a:t>
            </a:r>
            <a:endParaRPr lang="en-US" sz="2800" dirty="0" smtClean="0"/>
          </a:p>
          <a:p>
            <a:pPr lvl="1"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Progress is displayed on the </a:t>
            </a:r>
            <a:r>
              <a:rPr lang="en-US" sz="2800" dirty="0" smtClean="0"/>
              <a:t>dashboard, the shifter follows the transfers and </a:t>
            </a:r>
            <a:r>
              <a:rPr lang="en-US" sz="2800" dirty="0" smtClean="0">
                <a:solidFill>
                  <a:srgbClr val="FF0000"/>
                </a:solidFill>
              </a:rPr>
              <a:t>reports problems</a:t>
            </a:r>
            <a:endParaRPr lang="en-US" sz="2800" dirty="0" smtClean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  <a:buFont typeface="Arial" pitchFamily="-108" charset="0"/>
              <a:buChar char="•"/>
            </a:pPr>
            <a:r>
              <a:rPr lang="en-US" sz="2800" dirty="0"/>
              <a:t> </a:t>
            </a:r>
            <a:r>
              <a:rPr lang="en-US" sz="3200" dirty="0" smtClean="0"/>
              <a:t>Presently</a:t>
            </a:r>
            <a:r>
              <a:rPr lang="en-US" sz="3200" dirty="0" smtClean="0"/>
              <a:t> </a:t>
            </a:r>
            <a:r>
              <a:rPr lang="en-US" sz="3200" dirty="0" smtClean="0"/>
              <a:t>(muon/calibration runs) </a:t>
            </a:r>
            <a:r>
              <a:rPr lang="en-US" sz="3200" dirty="0" smtClean="0"/>
              <a:t>– </a:t>
            </a:r>
            <a:r>
              <a:rPr lang="en-US" sz="3200" dirty="0"/>
              <a:t>automatic replication is </a:t>
            </a:r>
            <a:r>
              <a:rPr lang="en-US" sz="3200" dirty="0" smtClean="0"/>
              <a:t>disabled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14455</TotalTime>
  <Words>875</Words>
  <Application>Microsoft Office PowerPoint</Application>
  <PresentationFormat>On-screen Show (4:3)</PresentationFormat>
  <Paragraphs>131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Orbit</vt:lpstr>
      <vt:lpstr>Offline shifter training tutorial</vt:lpstr>
      <vt:lpstr>Outline</vt:lpstr>
      <vt:lpstr>Basic responsibilities – RAW data</vt:lpstr>
      <vt:lpstr>Step A – Online buffer -&gt; CASTOR buffer</vt:lpstr>
      <vt:lpstr>Step A – Shifter responsibilities</vt:lpstr>
      <vt:lpstr>Step B – CASTOR buffer -&gt; Tape storage</vt:lpstr>
      <vt:lpstr>Basic responsibilities – Shuttle</vt:lpstr>
      <vt:lpstr>Basic responsibilities – event display</vt:lpstr>
      <vt:lpstr>Basic responsibilities – data replication</vt:lpstr>
      <vt:lpstr>Basic responsibilities – offline processing pass 1 (at CERN T0)</vt:lpstr>
      <vt:lpstr>Offline shifter check list</vt:lpstr>
      <vt:lpstr>Offline shifter check list (2)</vt:lpstr>
      <vt:lpstr>System Run Coordination meeting</vt:lpstr>
      <vt:lpstr>General shifter rules</vt:lpstr>
      <vt:lpstr>Information sources for the shifter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lbetev</dc:creator>
  <cp:lastModifiedBy>lbetev</cp:lastModifiedBy>
  <cp:revision>944</cp:revision>
  <cp:lastPrinted>2009-04-22T19:24:48Z</cp:lastPrinted>
  <dcterms:created xsi:type="dcterms:W3CDTF">2009-08-21T11:17:35Z</dcterms:created>
  <dcterms:modified xsi:type="dcterms:W3CDTF">2009-09-23T07:49:53Z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