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63" r:id="rId2"/>
    <p:sldId id="271" r:id="rId3"/>
    <p:sldId id="272" r:id="rId4"/>
    <p:sldId id="333" r:id="rId5"/>
    <p:sldId id="273" r:id="rId6"/>
    <p:sldId id="327" r:id="rId7"/>
    <p:sldId id="328" r:id="rId8"/>
    <p:sldId id="321" r:id="rId9"/>
    <p:sldId id="275" r:id="rId10"/>
    <p:sldId id="326" r:id="rId11"/>
    <p:sldId id="322" r:id="rId12"/>
    <p:sldId id="323" r:id="rId13"/>
    <p:sldId id="276" r:id="rId14"/>
    <p:sldId id="277" r:id="rId15"/>
    <p:sldId id="280" r:id="rId16"/>
    <p:sldId id="281" r:id="rId17"/>
    <p:sldId id="282" r:id="rId18"/>
    <p:sldId id="283" r:id="rId19"/>
    <p:sldId id="289" r:id="rId20"/>
    <p:sldId id="290" r:id="rId21"/>
    <p:sldId id="293" r:id="rId22"/>
    <p:sldId id="295" r:id="rId23"/>
    <p:sldId id="329" r:id="rId24"/>
    <p:sldId id="330" r:id="rId25"/>
    <p:sldId id="292" r:id="rId26"/>
    <p:sldId id="331" r:id="rId27"/>
    <p:sldId id="332" r:id="rId28"/>
    <p:sldId id="303" r:id="rId29"/>
    <p:sldId id="306" r:id="rId30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42" autoAdjust="0"/>
    <p:restoredTop sz="94728"/>
  </p:normalViewPr>
  <p:slideViewPr>
    <p:cSldViewPr snapToObjects="1" showGuides="1">
      <p:cViewPr varScale="1">
        <p:scale>
          <a:sx n="201" d="100"/>
          <a:sy n="201" d="100"/>
        </p:scale>
        <p:origin x="3208" y="19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76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32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457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936" y="6241486"/>
            <a:ext cx="539750" cy="539750"/>
          </a:xfrm>
          <a:prstGeom prst="rect">
            <a:avLst/>
          </a:prstGeom>
        </p:spPr>
      </p:pic>
      <p:pic>
        <p:nvPicPr>
          <p:cNvPr id="8" name="Picture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193155"/>
            <a:ext cx="802640" cy="664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247140"/>
            <a:ext cx="539750" cy="539750"/>
          </a:xfrm>
          <a:prstGeom prst="rect">
            <a:avLst/>
          </a:prstGeom>
        </p:spPr>
      </p:pic>
      <p:pic>
        <p:nvPicPr>
          <p:cNvPr id="7" name="Picture 6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6198809"/>
            <a:ext cx="802640" cy="664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09320"/>
            <a:ext cx="6553200" cy="360000"/>
          </a:xfrm>
        </p:spPr>
        <p:txBody>
          <a:bodyPr/>
          <a:lstStyle/>
          <a:p>
            <a:r>
              <a:rPr lang="en-GB" smtClean="0"/>
              <a:t>B. Di Girolamo - 42nd HL-LHC TCC Meeting – 7 December 2017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25129"/>
            <a:ext cx="539750" cy="539750"/>
          </a:xfrm>
          <a:prstGeom prst="rect">
            <a:avLst/>
          </a:prstGeom>
        </p:spPr>
      </p:pic>
      <p:pic>
        <p:nvPicPr>
          <p:cNvPr id="6" name="Picture 5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76798"/>
            <a:ext cx="802640" cy="664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Di Girolamo - 42nd HL-LHC TCC Meeting – 7 December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EF42-0A36-4B3E-914E-C78A0A8E2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50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5792688" cy="1800000"/>
          </a:xfrm>
        </p:spPr>
        <p:txBody>
          <a:bodyPr/>
          <a:lstStyle/>
          <a:p>
            <a:r>
              <a:rPr lang="en-US" dirty="0" smtClean="0"/>
              <a:t>Commissioning of high precision vibration measurement in experiments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N. </a:t>
            </a:r>
            <a:r>
              <a:rPr lang="en-GB" dirty="0" err="1" smtClean="0"/>
              <a:t>Azaryan</a:t>
            </a:r>
            <a:r>
              <a:rPr lang="en-GB" dirty="0" smtClean="0"/>
              <a:t>, J. </a:t>
            </a:r>
            <a:r>
              <a:rPr lang="en-GB" dirty="0" err="1" smtClean="0"/>
              <a:t>Budagov</a:t>
            </a:r>
            <a:r>
              <a:rPr lang="en-GB" dirty="0" smtClean="0"/>
              <a:t>, B. Di </a:t>
            </a:r>
            <a:r>
              <a:rPr lang="en-GB" dirty="0" err="1" smtClean="0"/>
              <a:t>Girolamo</a:t>
            </a:r>
            <a:r>
              <a:rPr lang="en-GB" dirty="0" smtClean="0"/>
              <a:t>, J.-Ch. </a:t>
            </a:r>
            <a:r>
              <a:rPr lang="en-GB" dirty="0" err="1" smtClean="0"/>
              <a:t>Gayde</a:t>
            </a:r>
            <a:r>
              <a:rPr lang="en-GB" dirty="0" smtClean="0"/>
              <a:t>, V. </a:t>
            </a:r>
            <a:r>
              <a:rPr lang="en-GB" dirty="0" err="1" smtClean="0"/>
              <a:t>Glagolev</a:t>
            </a:r>
            <a:r>
              <a:rPr lang="en-GB" dirty="0" smtClean="0"/>
              <a:t>, M. </a:t>
            </a:r>
            <a:r>
              <a:rPr lang="en-GB" dirty="0" err="1" smtClean="0"/>
              <a:t>Lyablin</a:t>
            </a:r>
            <a:r>
              <a:rPr lang="en-GB" dirty="0" smtClean="0"/>
              <a:t>, D. </a:t>
            </a:r>
            <a:r>
              <a:rPr lang="en-GB" dirty="0" err="1" smtClean="0"/>
              <a:t>Mergelkuhl</a:t>
            </a:r>
            <a:r>
              <a:rPr lang="en-GB" dirty="0" smtClean="0"/>
              <a:t>, A. </a:t>
            </a:r>
            <a:r>
              <a:rPr lang="en-GB" dirty="0" err="1" smtClean="0"/>
              <a:t>Pluzhnikov</a:t>
            </a:r>
            <a:r>
              <a:rPr lang="en-GB" dirty="0" smtClean="0"/>
              <a:t>, G. </a:t>
            </a:r>
            <a:r>
              <a:rPr lang="en-GB" dirty="0" err="1" smtClean="0"/>
              <a:t>Shirkov</a:t>
            </a:r>
            <a:r>
              <a:rPr lang="en-GB" dirty="0" smtClean="0"/>
              <a:t>, G. </a:t>
            </a:r>
            <a:r>
              <a:rPr lang="en-GB" dirty="0" err="1" smtClean="0"/>
              <a:t>Trubnikov</a:t>
            </a:r>
            <a:endParaRPr lang="en-GB" dirty="0" smtClean="0"/>
          </a:p>
          <a:p>
            <a:r>
              <a:rPr lang="en-GB" dirty="0" smtClean="0"/>
              <a:t>CERN &amp; JINR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42</a:t>
            </a:r>
            <a:r>
              <a:rPr lang="en-US" baseline="30000" dirty="0" smtClean="0"/>
              <a:t>nd</a:t>
            </a:r>
            <a:r>
              <a:rPr lang="en-US" dirty="0" smtClean="0"/>
              <a:t> HL-LHC TCC Meeting </a:t>
            </a:r>
            <a:r>
              <a:rPr lang="mr-IN" dirty="0" smtClean="0"/>
              <a:t>–</a:t>
            </a:r>
            <a:r>
              <a:rPr lang="en-US" dirty="0" smtClean="0"/>
              <a:t> 7 December 2017</a:t>
            </a:r>
            <a:endParaRPr lang="en-GB" dirty="0"/>
          </a:p>
        </p:txBody>
      </p: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5220072" y="548680"/>
            <a:ext cx="3732116" cy="1622648"/>
            <a:chOff x="1800" y="1514"/>
            <a:chExt cx="60992" cy="27819"/>
          </a:xfrm>
        </p:grpSpPr>
        <p:sp>
          <p:nvSpPr>
            <p:cNvPr id="6" name="Rectangle 28"/>
            <p:cNvSpPr>
              <a:spLocks noChangeArrowheads="1"/>
            </p:cNvSpPr>
            <p:nvPr/>
          </p:nvSpPr>
          <p:spPr bwMode="auto">
            <a:xfrm>
              <a:off x="4381" y="22788"/>
              <a:ext cx="53434" cy="2286"/>
            </a:xfrm>
            <a:prstGeom prst="rect">
              <a:avLst/>
            </a:prstGeom>
            <a:pattFill prst="lgConfetti">
              <a:fgClr>
                <a:srgbClr val="4F81BD"/>
              </a:fgClr>
              <a:bgClr>
                <a:srgbClr val="FFFFFF"/>
              </a:bgClr>
            </a:patt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 sz="1050"/>
            </a:p>
          </p:txBody>
        </p:sp>
        <p:sp>
          <p:nvSpPr>
            <p:cNvPr id="7" name="Rectangle 29"/>
            <p:cNvSpPr>
              <a:spLocks noChangeArrowheads="1"/>
            </p:cNvSpPr>
            <p:nvPr/>
          </p:nvSpPr>
          <p:spPr bwMode="auto">
            <a:xfrm rot="224329">
              <a:off x="4500" y="22363"/>
              <a:ext cx="53434" cy="2279"/>
            </a:xfrm>
            <a:prstGeom prst="rect">
              <a:avLst/>
            </a:prstGeom>
            <a:solidFill>
              <a:srgbClr val="4F81BD">
                <a:alpha val="0"/>
              </a:srgbClr>
            </a:solidFill>
            <a:ln w="25400">
              <a:solidFill>
                <a:srgbClr val="385D8A"/>
              </a:solidFill>
              <a:prstDash val="sys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30"/>
            <p:cNvSpPr>
              <a:spLocks noChangeArrowheads="1"/>
            </p:cNvSpPr>
            <p:nvPr/>
          </p:nvSpPr>
          <p:spPr bwMode="auto">
            <a:xfrm rot="257513">
              <a:off x="22236" y="19702"/>
              <a:ext cx="16192" cy="2592"/>
            </a:xfrm>
            <a:prstGeom prst="rect">
              <a:avLst/>
            </a:prstGeom>
            <a:noFill/>
            <a:ln w="25400">
              <a:solidFill>
                <a:srgbClr val="385D8A"/>
              </a:solidFill>
              <a:prstDash val="sys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22162" y="21025"/>
              <a:ext cx="16175" cy="1762"/>
            </a:xfrm>
            <a:prstGeom prst="rect">
              <a:avLst/>
            </a:prstGeom>
            <a:solidFill>
              <a:srgbClr val="4F81BD">
                <a:alpha val="81960"/>
              </a:srgbClr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 sz="1050"/>
            </a:p>
          </p:txBody>
        </p:sp>
        <p:sp>
          <p:nvSpPr>
            <p:cNvPr id="10" name="Rectangle 32"/>
            <p:cNvSpPr>
              <a:spLocks noChangeArrowheads="1"/>
            </p:cNvSpPr>
            <p:nvPr/>
          </p:nvSpPr>
          <p:spPr bwMode="auto">
            <a:xfrm rot="-1490449">
              <a:off x="46595" y="12436"/>
              <a:ext cx="3635" cy="845"/>
            </a:xfrm>
            <a:prstGeom prst="rect">
              <a:avLst/>
            </a:prstGeom>
            <a:solidFill>
              <a:srgbClr val="4F81BD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 sz="1050"/>
            </a:p>
          </p:txBody>
        </p:sp>
        <p:sp>
          <p:nvSpPr>
            <p:cNvPr id="11" name="Rectangle 33"/>
            <p:cNvSpPr>
              <a:spLocks noChangeArrowheads="1"/>
            </p:cNvSpPr>
            <p:nvPr/>
          </p:nvSpPr>
          <p:spPr bwMode="auto">
            <a:xfrm rot="-958867">
              <a:off x="47363" y="14679"/>
              <a:ext cx="3686" cy="880"/>
            </a:xfrm>
            <a:prstGeom prst="rect">
              <a:avLst/>
            </a:prstGeom>
            <a:solidFill>
              <a:srgbClr val="4F81BD">
                <a:alpha val="0"/>
              </a:srgbClr>
            </a:solidFill>
            <a:ln w="25400">
              <a:solidFill>
                <a:srgbClr val="385D8A"/>
              </a:solidFill>
              <a:prstDash val="sys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" name="Straight Arrow Connector 34"/>
            <p:cNvCxnSpPr>
              <a:cxnSpLocks noChangeShapeType="1"/>
            </p:cNvCxnSpPr>
            <p:nvPr/>
          </p:nvCxnSpPr>
          <p:spPr bwMode="auto">
            <a:xfrm flipH="1">
              <a:off x="30249" y="13622"/>
              <a:ext cx="16514" cy="7403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</p:cxnSp>
        <p:cxnSp>
          <p:nvCxnSpPr>
            <p:cNvPr id="13" name="Straight Arrow Connector 35"/>
            <p:cNvCxnSpPr>
              <a:cxnSpLocks noChangeShapeType="1"/>
            </p:cNvCxnSpPr>
            <p:nvPr/>
          </p:nvCxnSpPr>
          <p:spPr bwMode="auto">
            <a:xfrm flipH="1" flipV="1">
              <a:off x="12858" y="11121"/>
              <a:ext cx="17629" cy="9904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</p:cxnSp>
        <p:cxnSp>
          <p:nvCxnSpPr>
            <p:cNvPr id="14" name="Straight Arrow Connector 36"/>
            <p:cNvCxnSpPr>
              <a:cxnSpLocks noChangeShapeType="1"/>
            </p:cNvCxnSpPr>
            <p:nvPr/>
          </p:nvCxnSpPr>
          <p:spPr bwMode="auto">
            <a:xfrm flipH="1">
              <a:off x="30249" y="15626"/>
              <a:ext cx="17186" cy="5399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sysDash"/>
              <a:round/>
              <a:headEnd/>
              <a:tailEnd type="stealth" w="med" len="med"/>
            </a:ln>
          </p:spPr>
        </p:cxnSp>
        <p:cxnSp>
          <p:nvCxnSpPr>
            <p:cNvPr id="15" name="Straight Arrow Connector 37"/>
            <p:cNvCxnSpPr>
              <a:cxnSpLocks noChangeShapeType="1"/>
            </p:cNvCxnSpPr>
            <p:nvPr/>
          </p:nvCxnSpPr>
          <p:spPr bwMode="auto">
            <a:xfrm flipH="1" flipV="1">
              <a:off x="11906" y="13311"/>
              <a:ext cx="18343" cy="7714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sysDash"/>
              <a:round/>
              <a:headEnd/>
              <a:tailEnd type="stealth" w="med" len="med"/>
            </a:ln>
          </p:spPr>
        </p:cxnSp>
        <p:sp>
          <p:nvSpPr>
            <p:cNvPr id="16" name="Flowchart: Or 38"/>
            <p:cNvSpPr>
              <a:spLocks noChangeArrowheads="1"/>
            </p:cNvSpPr>
            <p:nvPr/>
          </p:nvSpPr>
          <p:spPr bwMode="auto">
            <a:xfrm>
              <a:off x="10953" y="9378"/>
              <a:ext cx="3619" cy="3381"/>
            </a:xfrm>
            <a:prstGeom prst="flowChartOr">
              <a:avLst/>
            </a:prstGeom>
            <a:solidFill>
              <a:srgbClr val="4F81BD">
                <a:alpha val="39999"/>
              </a:srgbClr>
            </a:solidFill>
            <a:ln w="254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 sz="1050"/>
            </a:p>
          </p:txBody>
        </p:sp>
        <p:sp>
          <p:nvSpPr>
            <p:cNvPr id="17" name="Flowchart: Or 39"/>
            <p:cNvSpPr>
              <a:spLocks noChangeArrowheads="1"/>
            </p:cNvSpPr>
            <p:nvPr/>
          </p:nvSpPr>
          <p:spPr bwMode="auto">
            <a:xfrm>
              <a:off x="12229" y="7187"/>
              <a:ext cx="3620" cy="3378"/>
            </a:xfrm>
            <a:prstGeom prst="flowChartOr">
              <a:avLst/>
            </a:prstGeom>
            <a:solidFill>
              <a:srgbClr val="4F81BD">
                <a:alpha val="0"/>
              </a:srgbClr>
            </a:solidFill>
            <a:ln w="25400">
              <a:solidFill>
                <a:srgbClr val="385D8A"/>
              </a:solidFill>
              <a:prstDash val="sysDash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Straight Connector 40"/>
            <p:cNvSpPr>
              <a:spLocks noChangeShapeType="1"/>
            </p:cNvSpPr>
            <p:nvPr/>
          </p:nvSpPr>
          <p:spPr bwMode="auto">
            <a:xfrm>
              <a:off x="14239" y="8978"/>
              <a:ext cx="16010" cy="12047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prstDash val="dash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050"/>
            </a:p>
          </p:txBody>
        </p:sp>
        <p:sp>
          <p:nvSpPr>
            <p:cNvPr id="19" name="Rectangle 41"/>
            <p:cNvSpPr>
              <a:spLocks noChangeArrowheads="1"/>
            </p:cNvSpPr>
            <p:nvPr/>
          </p:nvSpPr>
          <p:spPr bwMode="auto">
            <a:xfrm>
              <a:off x="22106" y="20206"/>
              <a:ext cx="16192" cy="2591"/>
            </a:xfrm>
            <a:prstGeom prst="rect">
              <a:avLst/>
            </a:prstGeom>
            <a:solidFill>
              <a:srgbClr val="4F81BD">
                <a:alpha val="14117"/>
              </a:srgbClr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Arc 42"/>
            <p:cNvSpPr>
              <a:spLocks/>
            </p:cNvSpPr>
            <p:nvPr/>
          </p:nvSpPr>
          <p:spPr bwMode="auto">
            <a:xfrm rot="-5611551">
              <a:off x="21620" y="15964"/>
              <a:ext cx="3143" cy="2798"/>
            </a:xfrm>
            <a:custGeom>
              <a:avLst/>
              <a:gdLst>
                <a:gd name="T0" fmla="*/ 1572 w 314300"/>
                <a:gd name="T1" fmla="*/ 0 h 279801"/>
                <a:gd name="T2" fmla="*/ 3143 w 314300"/>
                <a:gd name="T3" fmla="*/ 1399 h 27980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14300" h="279801" stroke="0">
                  <a:moveTo>
                    <a:pt x="157150" y="0"/>
                  </a:moveTo>
                  <a:cubicBezTo>
                    <a:pt x="243942" y="0"/>
                    <a:pt x="314300" y="62636"/>
                    <a:pt x="314300" y="139901"/>
                  </a:cubicBezTo>
                  <a:lnTo>
                    <a:pt x="157150" y="139901"/>
                  </a:lnTo>
                  <a:lnTo>
                    <a:pt x="157150" y="0"/>
                  </a:lnTo>
                  <a:close/>
                </a:path>
                <a:path w="314300" h="279801" fill="none">
                  <a:moveTo>
                    <a:pt x="157150" y="0"/>
                  </a:moveTo>
                  <a:cubicBezTo>
                    <a:pt x="243942" y="0"/>
                    <a:pt x="314300" y="62636"/>
                    <a:pt x="314300" y="139901"/>
                  </a:cubicBezTo>
                </a:path>
              </a:pathLst>
            </a:custGeom>
            <a:noFill/>
            <a:ln w="9525">
              <a:solidFill>
                <a:srgbClr val="4A7EB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 sz="1050"/>
            </a:p>
          </p:txBody>
        </p:sp>
        <p:sp>
          <p:nvSpPr>
            <p:cNvPr id="21" name="Arc 43"/>
            <p:cNvSpPr>
              <a:spLocks/>
            </p:cNvSpPr>
            <p:nvPr/>
          </p:nvSpPr>
          <p:spPr bwMode="auto">
            <a:xfrm rot="1053683">
              <a:off x="37855" y="17238"/>
              <a:ext cx="1369" cy="1496"/>
            </a:xfrm>
            <a:custGeom>
              <a:avLst/>
              <a:gdLst>
                <a:gd name="T0" fmla="*/ 684 w 136831"/>
                <a:gd name="T1" fmla="*/ 0 h 149519"/>
                <a:gd name="T2" fmla="*/ 1369 w 136831"/>
                <a:gd name="T3" fmla="*/ 748 h 149519"/>
                <a:gd name="T4" fmla="*/ 0 60000 65536"/>
                <a:gd name="T5" fmla="*/ 0 60000 65536"/>
                <a:gd name="T6" fmla="*/ 0 w 136831"/>
                <a:gd name="T7" fmla="*/ 0 h 149519"/>
                <a:gd name="T8" fmla="*/ 136831 w 136831"/>
                <a:gd name="T9" fmla="*/ 149519 h 1495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6831" h="149519" stroke="0">
                  <a:moveTo>
                    <a:pt x="68415" y="0"/>
                  </a:moveTo>
                  <a:cubicBezTo>
                    <a:pt x="106200" y="0"/>
                    <a:pt x="136831" y="33471"/>
                    <a:pt x="136831" y="74760"/>
                  </a:cubicBezTo>
                  <a:lnTo>
                    <a:pt x="68416" y="74760"/>
                  </a:lnTo>
                  <a:cubicBezTo>
                    <a:pt x="68416" y="49840"/>
                    <a:pt x="68415" y="24920"/>
                    <a:pt x="68415" y="0"/>
                  </a:cubicBezTo>
                  <a:close/>
                </a:path>
                <a:path w="136831" h="149519" fill="none">
                  <a:moveTo>
                    <a:pt x="68415" y="0"/>
                  </a:moveTo>
                  <a:cubicBezTo>
                    <a:pt x="106200" y="0"/>
                    <a:pt x="136831" y="33471"/>
                    <a:pt x="136831" y="74760"/>
                  </a:cubicBezTo>
                </a:path>
              </a:pathLst>
            </a:custGeom>
            <a:noFill/>
            <a:ln w="9525">
              <a:solidFill>
                <a:srgbClr val="4A7EB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 Box 77"/>
            <p:cNvSpPr txBox="1">
              <a:spLocks noChangeArrowheads="1"/>
            </p:cNvSpPr>
            <p:nvPr/>
          </p:nvSpPr>
          <p:spPr bwMode="auto">
            <a:xfrm>
              <a:off x="42286" y="14737"/>
              <a:ext cx="2559" cy="3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θ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18471" y="12769"/>
              <a:ext cx="3321" cy="3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2</a:t>
              </a:r>
              <a:r>
                <a:rPr kumimoji="0" lang="en-GB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θ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 Box 46"/>
            <p:cNvSpPr txBox="1">
              <a:spLocks noChangeArrowheads="1"/>
            </p:cNvSpPr>
            <p:nvPr/>
          </p:nvSpPr>
          <p:spPr bwMode="auto">
            <a:xfrm>
              <a:off x="50859" y="10285"/>
              <a:ext cx="5214" cy="3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Laser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29966" y="11454"/>
              <a:ext cx="8897" cy="3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Laser beam 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 Box 21"/>
            <p:cNvSpPr txBox="1">
              <a:spLocks noChangeArrowheads="1"/>
            </p:cNvSpPr>
            <p:nvPr/>
          </p:nvSpPr>
          <p:spPr bwMode="auto">
            <a:xfrm>
              <a:off x="5179" y="26056"/>
              <a:ext cx="7887" cy="3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Support S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Straight Arrow Connector 49"/>
            <p:cNvCxnSpPr>
              <a:cxnSpLocks noChangeShapeType="1"/>
            </p:cNvCxnSpPr>
            <p:nvPr/>
          </p:nvCxnSpPr>
          <p:spPr bwMode="auto">
            <a:xfrm>
              <a:off x="37283" y="13621"/>
              <a:ext cx="4102" cy="4119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cxnSp>
          <p:nvCxnSpPr>
            <p:cNvPr id="28" name="Straight Arrow Connector 50"/>
            <p:cNvCxnSpPr>
              <a:cxnSpLocks noChangeShapeType="1"/>
            </p:cNvCxnSpPr>
            <p:nvPr/>
          </p:nvCxnSpPr>
          <p:spPr bwMode="auto">
            <a:xfrm>
              <a:off x="38931" y="13098"/>
              <a:ext cx="5306" cy="1546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cxnSp>
          <p:nvCxnSpPr>
            <p:cNvPr id="29" name="Straight Arrow Connector 51"/>
            <p:cNvCxnSpPr>
              <a:cxnSpLocks noChangeShapeType="1"/>
            </p:cNvCxnSpPr>
            <p:nvPr/>
          </p:nvCxnSpPr>
          <p:spPr bwMode="auto">
            <a:xfrm>
              <a:off x="9572" y="5728"/>
              <a:ext cx="1714" cy="4339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sp>
          <p:nvSpPr>
            <p:cNvPr id="30" name="Text Box 21"/>
            <p:cNvSpPr txBox="1">
              <a:spLocks noChangeArrowheads="1"/>
            </p:cNvSpPr>
            <p:nvPr/>
          </p:nvSpPr>
          <p:spPr bwMode="auto">
            <a:xfrm>
              <a:off x="1800" y="11492"/>
              <a:ext cx="8142" cy="3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Laser spot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6449" y="3203"/>
              <a:ext cx="4286" cy="3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QPr 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" name="Straight Arrow Connector 54"/>
            <p:cNvCxnSpPr>
              <a:cxnSpLocks noChangeShapeType="1"/>
            </p:cNvCxnSpPr>
            <p:nvPr/>
          </p:nvCxnSpPr>
          <p:spPr bwMode="auto">
            <a:xfrm>
              <a:off x="9572" y="5728"/>
              <a:ext cx="3645" cy="2040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cxnSp>
          <p:nvCxnSpPr>
            <p:cNvPr id="33" name="Straight Arrow Connector 55"/>
            <p:cNvCxnSpPr>
              <a:cxnSpLocks noChangeShapeType="1"/>
            </p:cNvCxnSpPr>
            <p:nvPr/>
          </p:nvCxnSpPr>
          <p:spPr bwMode="auto">
            <a:xfrm flipV="1">
              <a:off x="10905" y="26056"/>
              <a:ext cx="3118" cy="927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sp>
          <p:nvSpPr>
            <p:cNvPr id="34" name="Text Box 21"/>
            <p:cNvSpPr txBox="1">
              <a:spLocks noChangeArrowheads="1"/>
            </p:cNvSpPr>
            <p:nvPr/>
          </p:nvSpPr>
          <p:spPr bwMode="auto">
            <a:xfrm>
              <a:off x="36329" y="1514"/>
              <a:ext cx="18341" cy="5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              before inclination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              after inclination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Straight Connector 57"/>
            <p:cNvSpPr>
              <a:spLocks noChangeShapeType="1"/>
            </p:cNvSpPr>
            <p:nvPr/>
          </p:nvSpPr>
          <p:spPr bwMode="auto">
            <a:xfrm flipH="1">
              <a:off x="37283" y="3206"/>
              <a:ext cx="4435" cy="0"/>
            </a:xfrm>
            <a:prstGeom prst="line">
              <a:avLst/>
            </a:prstGeom>
            <a:noFill/>
            <a:ln w="254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050"/>
            </a:p>
          </p:txBody>
        </p:sp>
        <p:sp>
          <p:nvSpPr>
            <p:cNvPr id="36" name="Straight Connector 58"/>
            <p:cNvSpPr>
              <a:spLocks noChangeShapeType="1"/>
            </p:cNvSpPr>
            <p:nvPr/>
          </p:nvSpPr>
          <p:spPr bwMode="auto">
            <a:xfrm flipH="1">
              <a:off x="37424" y="5758"/>
              <a:ext cx="4432" cy="0"/>
            </a:xfrm>
            <a:prstGeom prst="line">
              <a:avLst/>
            </a:prstGeom>
            <a:noFill/>
            <a:ln w="25400">
              <a:solidFill>
                <a:srgbClr val="385D8A"/>
              </a:solidFill>
              <a:prstDash val="sys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050"/>
            </a:p>
          </p:txBody>
        </p:sp>
        <p:sp>
          <p:nvSpPr>
            <p:cNvPr id="37" name="Oval 59"/>
            <p:cNvSpPr>
              <a:spLocks noChangeArrowheads="1"/>
            </p:cNvSpPr>
            <p:nvPr/>
          </p:nvSpPr>
          <p:spPr bwMode="auto">
            <a:xfrm>
              <a:off x="12134" y="10378"/>
              <a:ext cx="1333" cy="1333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3000">
                  <a:srgbClr val="FF0000"/>
                </a:gs>
                <a:gs pos="55000">
                  <a:srgbClr val="C2D1ED"/>
                </a:gs>
                <a:gs pos="100000">
                  <a:srgbClr val="E1E8F5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 sz="1050"/>
            </a:p>
          </p:txBody>
        </p:sp>
        <p:sp>
          <p:nvSpPr>
            <p:cNvPr id="38" name="Oval 101"/>
            <p:cNvSpPr>
              <a:spLocks noChangeArrowheads="1"/>
            </p:cNvSpPr>
            <p:nvPr/>
          </p:nvSpPr>
          <p:spPr bwMode="auto">
            <a:xfrm>
              <a:off x="10800" y="12672"/>
              <a:ext cx="1334" cy="1333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3000">
                  <a:srgbClr val="FF0000"/>
                </a:gs>
                <a:gs pos="55000">
                  <a:srgbClr val="C2D1ED"/>
                </a:gs>
                <a:gs pos="100000">
                  <a:srgbClr val="E1E8F5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385D8A"/>
              </a:solidFill>
              <a:prstDash val="sysDash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 Box 21"/>
            <p:cNvSpPr txBox="1">
              <a:spLocks noChangeArrowheads="1"/>
            </p:cNvSpPr>
            <p:nvPr/>
          </p:nvSpPr>
          <p:spPr bwMode="auto">
            <a:xfrm>
              <a:off x="41829" y="17824"/>
              <a:ext cx="20963" cy="6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Horizontal surface of the liquid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            (reference level)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 Box 21"/>
            <p:cNvSpPr txBox="1">
              <a:spLocks noChangeArrowheads="1"/>
            </p:cNvSpPr>
            <p:nvPr/>
          </p:nvSpPr>
          <p:spPr bwMode="auto">
            <a:xfrm>
              <a:off x="6125" y="16541"/>
              <a:ext cx="13603" cy="3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Cuvette with liquid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" name="Straight Arrow Connector 105"/>
            <p:cNvCxnSpPr>
              <a:cxnSpLocks noChangeShapeType="1"/>
            </p:cNvCxnSpPr>
            <p:nvPr/>
          </p:nvCxnSpPr>
          <p:spPr bwMode="auto">
            <a:xfrm flipH="1">
              <a:off x="36194" y="19017"/>
              <a:ext cx="6683" cy="2008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cxnSp>
          <p:nvCxnSpPr>
            <p:cNvPr id="42" name="Straight Arrow Connector 106"/>
            <p:cNvCxnSpPr>
              <a:cxnSpLocks noChangeShapeType="1"/>
            </p:cNvCxnSpPr>
            <p:nvPr/>
          </p:nvCxnSpPr>
          <p:spPr bwMode="auto">
            <a:xfrm>
              <a:off x="18433" y="18396"/>
              <a:ext cx="3419" cy="1810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cxnSp>
          <p:nvCxnSpPr>
            <p:cNvPr id="43" name="Straight Arrow Connector 107"/>
            <p:cNvCxnSpPr>
              <a:cxnSpLocks noChangeShapeType="1"/>
            </p:cNvCxnSpPr>
            <p:nvPr/>
          </p:nvCxnSpPr>
          <p:spPr bwMode="auto">
            <a:xfrm flipV="1">
              <a:off x="7683" y="11492"/>
              <a:ext cx="3117" cy="921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sp>
          <p:nvSpPr>
            <p:cNvPr id="44" name="Text Box 21"/>
            <p:cNvSpPr txBox="1">
              <a:spLocks noChangeArrowheads="1"/>
            </p:cNvSpPr>
            <p:nvPr/>
          </p:nvSpPr>
          <p:spPr bwMode="auto">
            <a:xfrm>
              <a:off x="34246" y="14007"/>
              <a:ext cx="4623" cy="3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after</a:t>
              </a:r>
              <a:endPara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>
              <a:off x="39415" y="10978"/>
              <a:ext cx="6103" cy="5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before </a:t>
              </a:r>
              <a:endPara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 Box 21"/>
            <p:cNvSpPr txBox="1">
              <a:spLocks noChangeArrowheads="1"/>
            </p:cNvSpPr>
            <p:nvPr/>
          </p:nvSpPr>
          <p:spPr bwMode="auto">
            <a:xfrm>
              <a:off x="5020" y="6944"/>
              <a:ext cx="6103" cy="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before 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 Box 21"/>
            <p:cNvSpPr txBox="1">
              <a:spLocks noChangeArrowheads="1"/>
            </p:cNvSpPr>
            <p:nvPr/>
          </p:nvSpPr>
          <p:spPr bwMode="auto">
            <a:xfrm>
              <a:off x="10799" y="4112"/>
              <a:ext cx="4623" cy="3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after</a:t>
              </a:r>
              <a:endParaRPr kumimoji="0" lang="ru-RU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48" name="Picture 4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165304"/>
            <a:ext cx="539750" cy="539750"/>
          </a:xfrm>
          <a:prstGeom prst="rect">
            <a:avLst/>
          </a:prstGeom>
        </p:spPr>
      </p:pic>
      <p:pic>
        <p:nvPicPr>
          <p:cNvPr id="49" name="Picture 4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116973"/>
            <a:ext cx="802640" cy="664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374" y="173980"/>
            <a:ext cx="7653451" cy="196344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850" y="2137420"/>
            <a:ext cx="5745150" cy="459612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40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7638" y="3959224"/>
            <a:ext cx="3930851" cy="25771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842" y="753542"/>
            <a:ext cx="3931992" cy="30374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8834" y="753543"/>
            <a:ext cx="4116304" cy="30374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6791" y="142745"/>
            <a:ext cx="3451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Laser ray wandering compensation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366771" y="4511278"/>
            <a:ext cx="1556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PLI calibration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75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7544" y="764704"/>
            <a:ext cx="224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Mexico Earthquake </a:t>
            </a:r>
          </a:p>
          <a:p>
            <a:r>
              <a:rPr lang="en-GB" dirty="0" smtClean="0">
                <a:latin typeface="Calibri" panose="020F0502020204030204" pitchFamily="34" charset="0"/>
              </a:rPr>
              <a:t>Sept</a:t>
            </a:r>
            <a:r>
              <a:rPr lang="en-US" dirty="0" smtClean="0">
                <a:latin typeface="Calibri" panose="020F0502020204030204" pitchFamily="34" charset="0"/>
              </a:rPr>
              <a:t>ember</a:t>
            </a:r>
            <a:r>
              <a:rPr lang="en-GB" dirty="0" smtClean="0">
                <a:latin typeface="Calibri" panose="020F0502020204030204" pitchFamily="34" charset="0"/>
              </a:rPr>
              <a:t>, 2017 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3" r="5432" b="10532"/>
          <a:stretch/>
        </p:blipFill>
        <p:spPr>
          <a:xfrm>
            <a:off x="2628001" y="57600"/>
            <a:ext cx="6307200" cy="4507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293" y="4633200"/>
            <a:ext cx="5037850" cy="21096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 rot="16200000">
            <a:off x="-1965977" y="3646936"/>
            <a:ext cx="5471728" cy="720000"/>
          </a:xfrm>
        </p:spPr>
        <p:txBody>
          <a:bodyPr/>
          <a:lstStyle/>
          <a:p>
            <a:r>
              <a:rPr lang="en-US" smtClean="0"/>
              <a:t>First observations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516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PLI has been </a:t>
            </a:r>
            <a:r>
              <a:rPr lang="en-US" dirty="0" smtClean="0">
                <a:solidFill>
                  <a:srgbClr val="FF0000"/>
                </a:solidFill>
              </a:rPr>
              <a:t>fully operational </a:t>
            </a:r>
            <a:r>
              <a:rPr lang="en-US" dirty="0" smtClean="0"/>
              <a:t>at CERN in an underground Transfer Tunnel of the ISR (the TT1) </a:t>
            </a:r>
            <a:r>
              <a:rPr lang="en-US" dirty="0" smtClean="0">
                <a:solidFill>
                  <a:srgbClr val="FF0000"/>
                </a:solidFill>
              </a:rPr>
              <a:t>since 2015</a:t>
            </a:r>
            <a:r>
              <a:rPr lang="en-US" dirty="0" smtClean="0"/>
              <a:t>. Very stable ground and temperature</a:t>
            </a:r>
          </a:p>
          <a:p>
            <a:r>
              <a:rPr lang="en-US" dirty="0" smtClean="0"/>
              <a:t>Several improvements have been done, last being the placement in an </a:t>
            </a:r>
            <a:r>
              <a:rPr lang="en-US" dirty="0" smtClean="0">
                <a:solidFill>
                  <a:srgbClr val="FF0000"/>
                </a:solidFill>
              </a:rPr>
              <a:t>under vacuum </a:t>
            </a:r>
            <a:r>
              <a:rPr lang="en-US" dirty="0" smtClean="0"/>
              <a:t>volume to limit the laser light jittering</a:t>
            </a:r>
          </a:p>
          <a:p>
            <a:r>
              <a:rPr lang="en-US" dirty="0" smtClean="0"/>
              <a:t>We have performed </a:t>
            </a:r>
            <a:r>
              <a:rPr lang="en-US" dirty="0" smtClean="0">
                <a:solidFill>
                  <a:srgbClr val="FF0000"/>
                </a:solidFill>
              </a:rPr>
              <a:t>comparative measurements</a:t>
            </a:r>
            <a:r>
              <a:rPr lang="en-US" dirty="0" smtClean="0"/>
              <a:t> with Hydrostatic Level Systems (HLS) used by CERN Survey for monitoring the ATLAS cavern and the position of LHC Inner Triplets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77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TT1 Tunnel - LHC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 descr="TT1-LH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0"/>
            <a:ext cx="9144000" cy="48191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1800" y="2708920"/>
            <a:ext cx="5950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TT1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17795" y="1700808"/>
            <a:ext cx="6590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LHC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4437112"/>
            <a:ext cx="4925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PS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96225" y="1516142"/>
            <a:ext cx="6465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SPS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91680" y="3356992"/>
            <a:ext cx="5694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ISR</a:t>
            </a:r>
            <a:endParaRPr lang="en-US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99792" y="2348880"/>
            <a:ext cx="216024" cy="216024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98356" y="2164214"/>
            <a:ext cx="5038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PLI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7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адпись 11"/>
          <p:cNvSpPr txBox="1"/>
          <p:nvPr/>
        </p:nvSpPr>
        <p:spPr>
          <a:xfrm>
            <a:off x="6916339" y="1858235"/>
            <a:ext cx="382565" cy="401347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Надпись 11"/>
          <p:cNvSpPr txBox="1"/>
          <p:nvPr/>
        </p:nvSpPr>
        <p:spPr>
          <a:xfrm>
            <a:off x="1105083" y="1930664"/>
            <a:ext cx="382565" cy="401347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8081" y="780812"/>
            <a:ext cx="7427839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 example of the PL</a:t>
            </a:r>
            <a:r>
              <a:rPr lang="en-U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reliability is the simultaneously recording at CERN of: the  Earth Surface distortions by the Sun and Moon (</a:t>
            </a:r>
            <a:r>
              <a:rPr lang="en-US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by Ecuador (</a:t>
            </a:r>
            <a:r>
              <a:rPr lang="en-US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and Japan (</a:t>
            </a:r>
            <a:r>
              <a:rPr lang="en-US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Earthquakes in April 2016.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Graph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0" t="7274" r="5985" b="2656"/>
          <a:stretch/>
        </p:blipFill>
        <p:spPr bwMode="auto">
          <a:xfrm>
            <a:off x="0" y="2253924"/>
            <a:ext cx="4189491" cy="460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Graph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8" t="7374" r="4323" b="3712"/>
          <a:stretch/>
        </p:blipFill>
        <p:spPr bwMode="auto">
          <a:xfrm>
            <a:off x="4670500" y="2218480"/>
            <a:ext cx="4381325" cy="456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Надпись 11"/>
          <p:cNvSpPr txBox="1"/>
          <p:nvPr/>
        </p:nvSpPr>
        <p:spPr>
          <a:xfrm>
            <a:off x="2726297" y="1930664"/>
            <a:ext cx="382565" cy="401347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Simultaneous measurements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31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of detection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precision is dependent on the observation period and the frequency of calibration</a:t>
            </a:r>
          </a:p>
          <a:p>
            <a:r>
              <a:rPr lang="en-US" dirty="0" smtClean="0"/>
              <a:t>Comparative measurements with well-established HLS system at CERN has shown for monitoring ground earth oscillation</a:t>
            </a:r>
          </a:p>
          <a:p>
            <a:pPr lvl="1"/>
            <a:r>
              <a:rPr lang="en-US" dirty="0" smtClean="0"/>
              <a:t>A precision of 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baseline="30000" dirty="0" smtClean="0">
                <a:solidFill>
                  <a:srgbClr val="FF0000"/>
                </a:solidFill>
              </a:rPr>
              <a:t>-10 </a:t>
            </a:r>
            <a:r>
              <a:rPr lang="en-US" dirty="0" smtClean="0">
                <a:solidFill>
                  <a:srgbClr val="FF0000"/>
                </a:solidFill>
              </a:rPr>
              <a:t>rad/Hz</a:t>
            </a:r>
            <a:r>
              <a:rPr lang="en-US" baseline="30000" dirty="0" smtClean="0">
                <a:solidFill>
                  <a:srgbClr val="FF0000"/>
                </a:solidFill>
              </a:rPr>
              <a:t>1/2 </a:t>
            </a:r>
            <a:r>
              <a:rPr lang="en-US" dirty="0" smtClean="0"/>
              <a:t>in the frequency range </a:t>
            </a:r>
            <a:r>
              <a:rPr lang="en-US" dirty="0" smtClean="0">
                <a:solidFill>
                  <a:srgbClr val="FF0000"/>
                </a:solidFill>
              </a:rPr>
              <a:t>[10</a:t>
            </a:r>
            <a:r>
              <a:rPr lang="en-US" baseline="30000" dirty="0" smtClean="0">
                <a:solidFill>
                  <a:srgbClr val="FF0000"/>
                </a:solidFill>
              </a:rPr>
              <a:t>-3</a:t>
            </a:r>
            <a:r>
              <a:rPr lang="en-US" dirty="0" smtClean="0">
                <a:solidFill>
                  <a:srgbClr val="FF0000"/>
                </a:solidFill>
              </a:rPr>
              <a:t>,1] Hz</a:t>
            </a:r>
          </a:p>
          <a:p>
            <a:pPr lvl="1"/>
            <a:r>
              <a:rPr lang="en-US" dirty="0" smtClean="0"/>
              <a:t>A precision better than 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baseline="30000" dirty="0" smtClean="0">
                <a:solidFill>
                  <a:srgbClr val="FF0000"/>
                </a:solidFill>
              </a:rPr>
              <a:t>-9</a:t>
            </a:r>
            <a:r>
              <a:rPr lang="en-US" dirty="0" smtClean="0">
                <a:solidFill>
                  <a:srgbClr val="FF0000"/>
                </a:solidFill>
              </a:rPr>
              <a:t> rad/Hz</a:t>
            </a:r>
            <a:r>
              <a:rPr lang="en-US" baseline="30000" dirty="0" smtClean="0">
                <a:solidFill>
                  <a:srgbClr val="FF0000"/>
                </a:solidFill>
              </a:rPr>
              <a:t>1/2 </a:t>
            </a:r>
            <a:r>
              <a:rPr lang="en-US" dirty="0" smtClean="0"/>
              <a:t>in the frequency range </a:t>
            </a:r>
            <a:r>
              <a:rPr lang="en-US" dirty="0" smtClean="0">
                <a:solidFill>
                  <a:srgbClr val="FF0000"/>
                </a:solidFill>
              </a:rPr>
              <a:t>[3</a:t>
            </a:r>
            <a:r>
              <a:rPr lang="en-US" baseline="30000" dirty="0" smtClean="0">
                <a:solidFill>
                  <a:srgbClr val="FF0000"/>
                </a:solidFill>
              </a:rPr>
              <a:t>.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baseline="30000" dirty="0" smtClean="0">
                <a:solidFill>
                  <a:srgbClr val="FF0000"/>
                </a:solidFill>
              </a:rPr>
              <a:t>-7</a:t>
            </a:r>
            <a:r>
              <a:rPr lang="en-US" dirty="0" smtClean="0">
                <a:solidFill>
                  <a:srgbClr val="FF0000"/>
                </a:solidFill>
              </a:rPr>
              <a:t>, 1] Hz</a:t>
            </a:r>
            <a:r>
              <a:rPr lang="en-US" dirty="0" smtClean="0"/>
              <a:t>, 3</a:t>
            </a:r>
            <a:r>
              <a:rPr lang="en-US" baseline="30000" dirty="0" smtClean="0"/>
              <a:t>.</a:t>
            </a:r>
            <a:r>
              <a:rPr lang="en-US" dirty="0" smtClean="0"/>
              <a:t>10</a:t>
            </a:r>
            <a:r>
              <a:rPr lang="en-US" baseline="30000" dirty="0" smtClean="0"/>
              <a:t>-7</a:t>
            </a:r>
            <a:r>
              <a:rPr lang="en-US" dirty="0" smtClean="0"/>
              <a:t> Hz corresponds to one month of observation</a:t>
            </a:r>
          </a:p>
          <a:p>
            <a:pPr marL="457200" lvl="1" indent="0">
              <a:buNone/>
            </a:pPr>
            <a:r>
              <a:rPr lang="en-US" i="1" dirty="0" err="1">
                <a:solidFill>
                  <a:srgbClr val="FF0000"/>
                </a:solidFill>
              </a:rPr>
              <a:t>Azaryan</a:t>
            </a:r>
            <a:r>
              <a:rPr lang="en-US" i="1" dirty="0">
                <a:solidFill>
                  <a:srgbClr val="FF0000"/>
                </a:solidFill>
              </a:rPr>
              <a:t> N. et al. </a:t>
            </a:r>
            <a:r>
              <a:rPr lang="en-US" dirty="0">
                <a:solidFill>
                  <a:srgbClr val="FF0000"/>
                </a:solidFill>
              </a:rPr>
              <a:t>Comparative Analysis of Earthquakes Data Recorded by the HLS and the PLI Instruments // Part. </a:t>
            </a:r>
            <a:r>
              <a:rPr lang="en-US" dirty="0" err="1">
                <a:solidFill>
                  <a:srgbClr val="FF0000"/>
                </a:solidFill>
              </a:rPr>
              <a:t>Nucl</a:t>
            </a:r>
            <a:r>
              <a:rPr lang="en-US" dirty="0">
                <a:solidFill>
                  <a:srgbClr val="FF0000"/>
                </a:solidFill>
              </a:rPr>
              <a:t>. </a:t>
            </a:r>
            <a:r>
              <a:rPr lang="en-US" dirty="0" err="1">
                <a:solidFill>
                  <a:srgbClr val="FF0000"/>
                </a:solidFill>
              </a:rPr>
              <a:t>Lett</a:t>
            </a:r>
            <a:r>
              <a:rPr lang="en-US" dirty="0">
                <a:solidFill>
                  <a:srgbClr val="FF0000"/>
                </a:solidFill>
              </a:rPr>
              <a:t>. </a:t>
            </a:r>
            <a:r>
              <a:rPr lang="en-US" dirty="0" smtClean="0">
                <a:solidFill>
                  <a:srgbClr val="FF0000"/>
                </a:solidFill>
              </a:rPr>
              <a:t>(submitted)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913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for high luminosity colliders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well known that </a:t>
            </a:r>
            <a:r>
              <a:rPr lang="en-US" dirty="0" smtClean="0">
                <a:solidFill>
                  <a:srgbClr val="FF0000"/>
                </a:solidFill>
              </a:rPr>
              <a:t>accelerators</a:t>
            </a:r>
            <a:r>
              <a:rPr lang="en-US" dirty="0" smtClean="0"/>
              <a:t> and light source </a:t>
            </a:r>
            <a:r>
              <a:rPr lang="en-US" dirty="0" smtClean="0">
                <a:solidFill>
                  <a:srgbClr val="FF0000"/>
                </a:solidFill>
              </a:rPr>
              <a:t>are sensitive to ground oscillations</a:t>
            </a:r>
          </a:p>
          <a:p>
            <a:r>
              <a:rPr lang="en-US" dirty="0" smtClean="0"/>
              <a:t>Earthquakes are rare events, but very good calibration providers</a:t>
            </a:r>
          </a:p>
          <a:p>
            <a:r>
              <a:rPr lang="en-US" dirty="0" smtClean="0"/>
              <a:t>Industrial and human noise are sometimes unavoidable constraints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High luminosity, low </a:t>
            </a:r>
            <a:r>
              <a:rPr lang="en-US" dirty="0" err="1" smtClean="0">
                <a:solidFill>
                  <a:srgbClr val="FF0000"/>
                </a:solidFill>
              </a:rPr>
              <a:t>emittance</a:t>
            </a:r>
            <a:r>
              <a:rPr lang="en-US" dirty="0" smtClean="0">
                <a:solidFill>
                  <a:srgbClr val="FF0000"/>
                </a:solidFill>
              </a:rPr>
              <a:t> colliders can suffer dramatically from ground oscillations </a:t>
            </a:r>
            <a:r>
              <a:rPr lang="en-US" dirty="0" smtClean="0"/>
              <a:t>(unforeseen dumps, impact on luminosity, among others)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389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addition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Specifically for </a:t>
            </a:r>
            <a:r>
              <a:rPr lang="en-US" dirty="0" smtClean="0">
                <a:solidFill>
                  <a:srgbClr val="FF0000"/>
                </a:solidFill>
              </a:rPr>
              <a:t>HL-LHC project </a:t>
            </a:r>
            <a:r>
              <a:rPr lang="en-US" dirty="0" smtClean="0"/>
              <a:t>at CERN the </a:t>
            </a:r>
            <a:r>
              <a:rPr lang="en-US" dirty="0" smtClean="0">
                <a:solidFill>
                  <a:srgbClr val="FF0000"/>
                </a:solidFill>
              </a:rPr>
              <a:t>civil engineering work </a:t>
            </a:r>
            <a:r>
              <a:rPr lang="en-US" dirty="0" smtClean="0"/>
              <a:t>of excavation for tunnels and two pits will be done during the LHC long shutdown exactly to avoid the negative impact of ground vibration</a:t>
            </a:r>
          </a:p>
          <a:p>
            <a:r>
              <a:rPr lang="en-US" dirty="0" smtClean="0"/>
              <a:t>Let’s quantify the effects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545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>
            <a:normAutofit/>
          </a:bodyPr>
          <a:lstStyle/>
          <a:p>
            <a:r>
              <a:rPr lang="en-GB" b="1" dirty="0"/>
              <a:t>Ascension </a:t>
            </a:r>
            <a:r>
              <a:rPr lang="en-GB" b="1" dirty="0" smtClean="0"/>
              <a:t>Islands </a:t>
            </a:r>
            <a:r>
              <a:rPr lang="en-US" b="1" dirty="0" smtClean="0"/>
              <a:t>Earthquake</a:t>
            </a:r>
            <a:r>
              <a:rPr lang="en-US" b="1" dirty="0"/>
              <a:t>, </a:t>
            </a:r>
            <a:r>
              <a:rPr lang="en-US" b="1" dirty="0" smtClean="0"/>
              <a:t>29</a:t>
            </a:r>
            <a:r>
              <a:rPr lang="en-US" b="1" baseline="30000" dirty="0" smtClean="0"/>
              <a:t>th</a:t>
            </a:r>
            <a:r>
              <a:rPr lang="en-US" b="1" dirty="0" smtClean="0"/>
              <a:t> </a:t>
            </a:r>
            <a:r>
              <a:rPr lang="en-US" b="1" dirty="0"/>
              <a:t>Aug.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B. Di Girolamo - 42nd HL-LHC TCC Meeting – 7 December 2017</a:t>
            </a:r>
            <a:endParaRPr lang="en-GB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>
                <a:solidFill>
                  <a:srgbClr val="000000">
                    <a:tint val="75000"/>
                  </a:srgbClr>
                </a:solidFill>
                <a:latin typeface="Calibri"/>
              </a:rPr>
              <a:pPr/>
              <a:t>19</a:t>
            </a:fld>
            <a:endParaRPr lang="en-GB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692696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>
                <a:solidFill>
                  <a:srgbClr val="000000"/>
                </a:solidFill>
                <a:latin typeface="Calibri"/>
              </a:rPr>
              <a:t>Magnitude </a:t>
            </a:r>
            <a:r>
              <a:rPr lang="en-US" b="1" dirty="0" smtClean="0">
                <a:solidFill>
                  <a:srgbClr val="000000"/>
                </a:solidFill>
                <a:latin typeface="Calibri"/>
              </a:rPr>
              <a:t>7.1 in Ascension Islands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/>
            </a:r>
            <a:br>
              <a:rPr lang="en-US" b="1" dirty="0">
                <a:solidFill>
                  <a:srgbClr val="000000"/>
                </a:solidFill>
                <a:latin typeface="Calibri"/>
              </a:rPr>
            </a:br>
            <a:r>
              <a:rPr lang="en-US" b="1" dirty="0" smtClean="0">
                <a:solidFill>
                  <a:srgbClr val="000000"/>
                </a:solidFill>
                <a:latin typeface="Calibri"/>
              </a:rPr>
              <a:t>Monday,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August </a:t>
            </a:r>
            <a:r>
              <a:rPr lang="en-US" b="1" dirty="0" smtClean="0">
                <a:solidFill>
                  <a:srgbClr val="000000"/>
                </a:solidFill>
                <a:latin typeface="Calibri"/>
              </a:rPr>
              <a:t>29,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2016 at </a:t>
            </a:r>
            <a:r>
              <a:rPr lang="en-US" b="1" dirty="0" smtClean="0">
                <a:solidFill>
                  <a:srgbClr val="000000"/>
                </a:solidFill>
                <a:latin typeface="Calibri"/>
              </a:rPr>
              <a:t>04:29:57 UTC</a:t>
            </a:r>
          </a:p>
          <a:p>
            <a:pPr defTabSz="914400"/>
            <a:endParaRPr lang="en-US" dirty="0" smtClean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64088" y="692696"/>
            <a:ext cx="3572727" cy="4176464"/>
            <a:chOff x="5364088" y="692696"/>
            <a:chExt cx="3572727" cy="417646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64088" y="692696"/>
              <a:ext cx="3572727" cy="40963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6228184" y="4653136"/>
              <a:ext cx="216024" cy="21602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236296" y="1052736"/>
              <a:ext cx="216024" cy="216024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51741" y="764704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dirty="0" smtClean="0">
                  <a:solidFill>
                    <a:srgbClr val="FFFF00"/>
                  </a:solidFill>
                  <a:latin typeface="Calibri"/>
                </a:rPr>
                <a:t>LHC</a:t>
              </a:r>
              <a:endParaRPr lang="en-US" dirty="0">
                <a:solidFill>
                  <a:srgbClr val="FFFF00"/>
                </a:solidFill>
                <a:latin typeface="Calibri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72200" y="4221088"/>
              <a:ext cx="10780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dirty="0" smtClean="0">
                  <a:solidFill>
                    <a:srgbClr val="FF0000"/>
                  </a:solidFill>
                  <a:latin typeface="Calibri"/>
                </a:rPr>
                <a:t>Epicenter</a:t>
              </a:r>
              <a:endParaRPr lang="en-US" dirty="0">
                <a:solidFill>
                  <a:srgbClr val="FF0000"/>
                </a:solidFill>
                <a:latin typeface="Calibri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51520" y="1340768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000000"/>
                </a:solidFill>
                <a:latin typeface="Calibri"/>
              </a:rPr>
              <a:t>LHC was in stable collisions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971600" y="3419708"/>
            <a:ext cx="3240360" cy="9292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89023" y="3429000"/>
            <a:ext cx="42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000000"/>
                </a:solidFill>
                <a:latin typeface="Calibri"/>
              </a:rPr>
              <a:t>1h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9" name="Picture 28" descr="FFT_Inclinomete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113361"/>
            <a:ext cx="3820368" cy="233997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663779" y="4571836"/>
            <a:ext cx="3813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000000"/>
                </a:solidFill>
                <a:latin typeface="Calibri"/>
              </a:rPr>
              <a:t>Main frequencies: 0.05-0.1 Hz (10-20s)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1547664" y="4828510"/>
            <a:ext cx="188123" cy="18466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Evolution_Inclinometer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5"/>
            <a:ext cx="4680520" cy="222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12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4906963"/>
          </a:xfrm>
        </p:spPr>
        <p:txBody>
          <a:bodyPr>
            <a:normAutofit/>
          </a:bodyPr>
          <a:lstStyle/>
          <a:p>
            <a:r>
              <a:rPr lang="en-US" dirty="0"/>
              <a:t>The Precision Laser Inclinometer instrument</a:t>
            </a:r>
          </a:p>
          <a:p>
            <a:pPr lvl="1"/>
            <a:r>
              <a:rPr lang="en-US" dirty="0"/>
              <a:t>Principle</a:t>
            </a:r>
          </a:p>
          <a:p>
            <a:pPr lvl="1"/>
            <a:r>
              <a:rPr lang="en-US" dirty="0" smtClean="0"/>
              <a:t>Commissioning</a:t>
            </a:r>
            <a:endParaRPr lang="en-US" dirty="0"/>
          </a:p>
          <a:p>
            <a:r>
              <a:rPr lang="en-US" dirty="0" smtClean="0"/>
              <a:t>Experimental setup at CERN</a:t>
            </a:r>
          </a:p>
          <a:p>
            <a:r>
              <a:rPr lang="en-US" dirty="0" smtClean="0"/>
              <a:t>Measurements and achieved precision</a:t>
            </a:r>
            <a:endParaRPr lang="en-US" dirty="0"/>
          </a:p>
          <a:p>
            <a:r>
              <a:rPr lang="en-US" dirty="0" smtClean="0"/>
              <a:t>Example of application </a:t>
            </a:r>
            <a:r>
              <a:rPr lang="en-US" dirty="0"/>
              <a:t>for high luminosity </a:t>
            </a:r>
            <a:r>
              <a:rPr lang="en-US" dirty="0" smtClean="0"/>
              <a:t>colliders</a:t>
            </a:r>
          </a:p>
          <a:p>
            <a:r>
              <a:rPr lang="en-US" dirty="0" smtClean="0"/>
              <a:t>Next steps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42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Observations on the LHC Beam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B. Di Girolamo - 42nd HL-LHC TCC Meeting – 7 December 2017</a:t>
            </a:r>
            <a:endParaRPr lang="en-GB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>
                <a:solidFill>
                  <a:srgbClr val="000000">
                    <a:tint val="75000"/>
                  </a:srgbClr>
                </a:solidFill>
                <a:latin typeface="Calibri"/>
              </a:rPr>
              <a:pPr/>
              <a:t>20</a:t>
            </a:fld>
            <a:endParaRPr lang="en-GB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040560" y="1412776"/>
            <a:ext cx="3653136" cy="4821501"/>
            <a:chOff x="5040560" y="1412776"/>
            <a:chExt cx="3653136" cy="4821501"/>
          </a:xfrm>
        </p:grpSpPr>
        <p:pic>
          <p:nvPicPr>
            <p:cNvPr id="6" name="Picture 5" descr="Correlate-Inclination-MeanOrbitX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0560" y="1412776"/>
              <a:ext cx="3617640" cy="2321319"/>
            </a:xfrm>
            <a:prstGeom prst="rect">
              <a:avLst/>
            </a:prstGeom>
          </p:spPr>
        </p:pic>
        <p:pic>
          <p:nvPicPr>
            <p:cNvPr id="7" name="Picture 6" descr="Correlate-Inclination-BLM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056" y="3933056"/>
              <a:ext cx="3617640" cy="2301221"/>
            </a:xfrm>
            <a:prstGeom prst="rect">
              <a:avLst/>
            </a:prstGeom>
          </p:spPr>
        </p:pic>
      </p:grpSp>
      <p:cxnSp>
        <p:nvCxnSpPr>
          <p:cNvPr id="8" name="Straight Connector 7"/>
          <p:cNvCxnSpPr/>
          <p:nvPr/>
        </p:nvCxnSpPr>
        <p:spPr>
          <a:xfrm flipH="1">
            <a:off x="5580046" y="1484784"/>
            <a:ext cx="3096410" cy="187786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88070" y="2996952"/>
            <a:ext cx="1320842" cy="317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000000"/>
                </a:solidFill>
                <a:latin typeface="Calibri"/>
              </a:rPr>
              <a:t>Hor. Mean Orbit 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596164" y="3933056"/>
            <a:ext cx="1515475" cy="127049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08778" y="5520863"/>
            <a:ext cx="1149141" cy="338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000000"/>
                </a:solidFill>
                <a:latin typeface="Calibri"/>
              </a:rPr>
              <a:t>BLM TPC CL7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692696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Clear correlations between ground motion in TT1, orbit and losses in IP7.</a:t>
            </a:r>
            <a:endParaRPr lang="en-US" sz="20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" name="Picture 13" descr="Evolution_Inclinometer-Orbit-BL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3925064" cy="54514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49380" y="1031313"/>
            <a:ext cx="21932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Plots by M. </a:t>
            </a:r>
            <a:r>
              <a:rPr lang="en-US" sz="1400" b="1" dirty="0" err="1" smtClean="0"/>
              <a:t>Schaumann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27266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>
            <a:normAutofit/>
          </a:bodyPr>
          <a:lstStyle/>
          <a:p>
            <a:r>
              <a:rPr lang="en-US" b="1" dirty="0" smtClean="0"/>
              <a:t>Italy Earthquakes, 26</a:t>
            </a:r>
            <a:r>
              <a:rPr lang="en-US" b="1" baseline="30000" dirty="0" smtClean="0"/>
              <a:t>th</a:t>
            </a:r>
            <a:r>
              <a:rPr lang="en-US" b="1" dirty="0" smtClean="0"/>
              <a:t> Oct. 2016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B. Di Girolamo - 42nd HL-LHC TCC Meeting – 7 December 2017</a:t>
            </a:r>
            <a:endParaRPr lang="en-GB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>
                <a:solidFill>
                  <a:srgbClr val="000000">
                    <a:tint val="75000"/>
                  </a:srgbClr>
                </a:solidFill>
                <a:latin typeface="Calibri"/>
              </a:rPr>
              <a:pPr/>
              <a:t>21</a:t>
            </a:fld>
            <a:endParaRPr lang="en-GB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692696"/>
            <a:ext cx="54726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>
                <a:solidFill>
                  <a:srgbClr val="000000"/>
                </a:solidFill>
                <a:latin typeface="Calibri"/>
              </a:rPr>
              <a:t>Magnitude </a:t>
            </a:r>
            <a:r>
              <a:rPr lang="en-US" b="1" dirty="0" smtClean="0">
                <a:solidFill>
                  <a:srgbClr val="000000"/>
                </a:solidFill>
                <a:latin typeface="Calibri"/>
              </a:rPr>
              <a:t>6.1 in ITALY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/>
            </a:r>
            <a:br>
              <a:rPr lang="en-US" b="1" dirty="0">
                <a:solidFill>
                  <a:srgbClr val="000000"/>
                </a:solidFill>
                <a:latin typeface="Calibri"/>
              </a:rPr>
            </a:br>
            <a:r>
              <a:rPr lang="en-US" b="1" dirty="0" smtClean="0">
                <a:solidFill>
                  <a:srgbClr val="000000"/>
                </a:solidFill>
                <a:latin typeface="Calibri"/>
              </a:rPr>
              <a:t>October 26,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2016 at </a:t>
            </a:r>
            <a:r>
              <a:rPr lang="en-US" b="1" dirty="0" smtClean="0">
                <a:solidFill>
                  <a:srgbClr val="000000"/>
                </a:solidFill>
                <a:latin typeface="Calibri"/>
              </a:rPr>
              <a:t>19:18:06 UTC</a:t>
            </a:r>
          </a:p>
          <a:p>
            <a:pPr defTabSz="914400"/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defTabSz="914400"/>
            <a:r>
              <a:rPr lang="en-US" dirty="0" smtClean="0">
                <a:solidFill>
                  <a:srgbClr val="000000"/>
                </a:solidFill>
                <a:latin typeface="Calibri"/>
              </a:rPr>
              <a:t>Recording of the event by the PLI.</a:t>
            </a:r>
          </a:p>
          <a:p>
            <a:pPr defTabSz="914400"/>
            <a:r>
              <a:rPr lang="en-US" dirty="0" smtClean="0">
                <a:solidFill>
                  <a:srgbClr val="000000"/>
                </a:solidFill>
                <a:latin typeface="Calibri"/>
              </a:rPr>
              <a:t>The recording provided the slope in two dimensions, it is therefore possible to </a:t>
            </a:r>
            <a:r>
              <a:rPr lang="en-US" b="1" dirty="0" smtClean="0">
                <a:solidFill>
                  <a:srgbClr val="FF0000"/>
                </a:solidFill>
                <a:latin typeface="Calibri"/>
              </a:rPr>
              <a:t>calculate the slope and the azimuth to determine the direction of the wave </a:t>
            </a:r>
            <a:r>
              <a:rPr lang="en-US" b="1" dirty="0" err="1" smtClean="0">
                <a:solidFill>
                  <a:srgbClr val="FF0000"/>
                </a:solidFill>
                <a:latin typeface="Calibri"/>
              </a:rPr>
              <a:t>w.r.t</a:t>
            </a:r>
            <a:r>
              <a:rPr lang="en-US" b="1" dirty="0" smtClean="0">
                <a:solidFill>
                  <a:srgbClr val="FF0000"/>
                </a:solidFill>
                <a:latin typeface="Calibri"/>
              </a:rPr>
              <a:t>. LHC</a:t>
            </a:r>
            <a:endParaRPr lang="en-US" b="1" dirty="0">
              <a:solidFill>
                <a:srgbClr val="FF0000"/>
              </a:solidFill>
              <a:latin typeface="Calibri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951016" y="620688"/>
            <a:ext cx="3013472" cy="3537154"/>
            <a:chOff x="5868144" y="764704"/>
            <a:chExt cx="3013472" cy="353715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68144" y="764704"/>
              <a:ext cx="3013472" cy="3537154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6090518" y="1115219"/>
              <a:ext cx="72008" cy="72008"/>
            </a:xfrm>
            <a:prstGeom prst="ellipse">
              <a:avLst/>
            </a:prstGeom>
            <a:noFill/>
            <a:ln w="28575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  <a:latin typeface="Calibri"/>
              </a:endParaRPr>
            </a:p>
          </p:txBody>
        </p:sp>
        <p:cxnSp>
          <p:nvCxnSpPr>
            <p:cNvPr id="13" name="Straight Arrow Connector 12"/>
            <p:cNvCxnSpPr>
              <a:stCxn id="10" idx="1"/>
              <a:endCxn id="11" idx="5"/>
            </p:cNvCxnSpPr>
            <p:nvPr/>
          </p:nvCxnSpPr>
          <p:spPr>
            <a:xfrm flipH="1" flipV="1">
              <a:off x="6151981" y="1176682"/>
              <a:ext cx="1523733" cy="888361"/>
            </a:xfrm>
            <a:prstGeom prst="straightConnector1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7665169" y="2054498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68144" y="836712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200" b="1" dirty="0" smtClean="0">
                  <a:solidFill>
                    <a:srgbClr val="FFFF00"/>
                  </a:solidFill>
                  <a:latin typeface="Calibri"/>
                </a:rPr>
                <a:t>LHC</a:t>
              </a:r>
              <a:endParaRPr lang="en-US" sz="1200" b="1" dirty="0">
                <a:solidFill>
                  <a:srgbClr val="FFFF00"/>
                </a:solidFill>
                <a:latin typeface="Calibri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95944" y="2105298"/>
              <a:ext cx="7924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200" b="1" dirty="0">
                  <a:solidFill>
                    <a:srgbClr val="FF0000"/>
                  </a:solidFill>
                  <a:effectLst>
                    <a:outerShdw dist="38100" sx="96000" sy="96000" algn="tl" rotWithShape="0">
                      <a:srgbClr val="000000">
                        <a:alpha val="46000"/>
                      </a:srgbClr>
                    </a:outerShdw>
                  </a:effectLst>
                  <a:latin typeface="Calibri"/>
                </a:rPr>
                <a:t>e</a:t>
              </a:r>
              <a:r>
                <a:rPr lang="en-US" sz="1200" b="1" dirty="0" smtClean="0">
                  <a:solidFill>
                    <a:srgbClr val="FF0000"/>
                  </a:solidFill>
                  <a:effectLst>
                    <a:outerShdw dist="38100" sx="96000" sy="96000" algn="tl" rotWithShape="0">
                      <a:srgbClr val="000000">
                        <a:alpha val="46000"/>
                      </a:srgbClr>
                    </a:outerShdw>
                  </a:effectLst>
                  <a:latin typeface="Calibri"/>
                </a:rPr>
                <a:t>picenter</a:t>
              </a:r>
              <a:endParaRPr lang="en-US" sz="1200" b="1" dirty="0">
                <a:solidFill>
                  <a:srgbClr val="FF0000"/>
                </a:solidFill>
                <a:effectLst>
                  <a:outerShdw dist="38100" sx="96000" sy="96000" algn="tl" rotWithShape="0">
                    <a:srgbClr val="000000">
                      <a:alpha val="46000"/>
                    </a:srgbClr>
                  </a:outerShdw>
                </a:effectLst>
                <a:latin typeface="Calibri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7596336" y="1988840"/>
              <a:ext cx="216024" cy="216024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7631682" y="2023765"/>
              <a:ext cx="142578" cy="141586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srgbClr val="FFFFFF"/>
                </a:solidFill>
                <a:latin typeface="Calibri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 rot="1709708">
            <a:off x="6911013" y="1271696"/>
            <a:ext cx="64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srgbClr val="FEE29C"/>
                </a:solidFill>
                <a:latin typeface="Calibri"/>
              </a:rPr>
              <a:t>~2min</a:t>
            </a:r>
            <a:endParaRPr lang="en-US" sz="1400" dirty="0">
              <a:solidFill>
                <a:srgbClr val="FEE29C"/>
              </a:solidFill>
              <a:latin typeface="Calibri"/>
            </a:endParaRPr>
          </a:p>
        </p:txBody>
      </p:sp>
      <p:pic>
        <p:nvPicPr>
          <p:cNvPr id="29" name="Picture 28" descr="Screen Shot 2016-11-23 at 20.19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62" y="2942946"/>
            <a:ext cx="4947874" cy="38704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2240" y="4509120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600 km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7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tal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7384"/>
            <a:ext cx="82296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16200000">
            <a:off x="-1572454" y="2798219"/>
            <a:ext cx="4417698" cy="720000"/>
          </a:xfrm>
        </p:spPr>
        <p:txBody>
          <a:bodyPr/>
          <a:lstStyle/>
          <a:p>
            <a:r>
              <a:rPr lang="en-US" dirty="0" smtClean="0"/>
              <a:t>Effect </a:t>
            </a:r>
            <a:r>
              <a:rPr lang="en-US" smtClean="0"/>
              <a:t>on luminosity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2339752" y="692696"/>
            <a:ext cx="0" cy="4824536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915816" y="692696"/>
            <a:ext cx="0" cy="4824536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308304" y="764704"/>
            <a:ext cx="54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PLI</a:t>
            </a:r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732240" y="3376737"/>
            <a:ext cx="28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92280" y="3232721"/>
            <a:ext cx="5536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LHC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754659" y="3573016"/>
            <a:ext cx="288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14699" y="3429000"/>
            <a:ext cx="769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ATLAS</a:t>
            </a:r>
            <a:endParaRPr lang="en-US" sz="1400" b="1" dirty="0">
              <a:solidFill>
                <a:srgbClr val="0000FF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754659" y="3769295"/>
            <a:ext cx="2880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14699" y="3625279"/>
            <a:ext cx="583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CMS</a:t>
            </a:r>
            <a:endParaRPr lang="en-US" sz="1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59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PLI is not a seismometer although detects earthquakes very well and it is not suffering from mechanical resonances</a:t>
            </a:r>
          </a:p>
          <a:p>
            <a:r>
              <a:rPr lang="en-US" dirty="0" smtClean="0"/>
              <a:t>In the process of calibrating and transforming the PLI response (in angle) in the equivalent earth surface vertical displacement</a:t>
            </a:r>
          </a:p>
          <a:p>
            <a:r>
              <a:rPr lang="en-US" dirty="0" smtClean="0"/>
              <a:t>Easy way: we would like to build a network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2339752" y="4830505"/>
            <a:ext cx="216024" cy="2160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339752" y="5478577"/>
            <a:ext cx="216024" cy="2160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779912" y="5118537"/>
            <a:ext cx="216024" cy="2160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619672" y="4614481"/>
            <a:ext cx="2808312" cy="1368152"/>
          </a:xfrm>
          <a:prstGeom prst="roundRect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sismicim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365104"/>
            <a:ext cx="2009913" cy="222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2908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98301"/>
            <a:ext cx="792000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have drafted a second Addendum CERN-JINR to produce 5 PLIs to put in network</a:t>
            </a:r>
          </a:p>
          <a:p>
            <a:r>
              <a:rPr lang="en-US" sz="2400" dirty="0" smtClean="0"/>
              <a:t>Yerevan collaborators are building the software</a:t>
            </a:r>
          </a:p>
          <a:p>
            <a:pPr lvl="1"/>
            <a:r>
              <a:rPr lang="en-US" sz="2000" dirty="0" smtClean="0"/>
              <a:t>Experience in seismology network transferred to PLI</a:t>
            </a:r>
          </a:p>
          <a:p>
            <a:pPr lvl="1"/>
            <a:r>
              <a:rPr lang="en-US" sz="2000" dirty="0" smtClean="0"/>
              <a:t>A PLI is already installed in Armenia to monitor seismic activity around a nuclear plant</a:t>
            </a:r>
          </a:p>
          <a:p>
            <a:r>
              <a:rPr lang="en-US" sz="2400" dirty="0" smtClean="0"/>
              <a:t>In the meanwhile we built algorithms to transform the angular information in vertical displacement making use of the speed of propagation of Rayleigh waves and a single PLI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2" t="7693" r="7334" b="5105"/>
          <a:stretch/>
        </p:blipFill>
        <p:spPr bwMode="auto">
          <a:xfrm>
            <a:off x="2771800" y="4504604"/>
            <a:ext cx="3528392" cy="18767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25166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>
            <a:normAutofit/>
          </a:bodyPr>
          <a:lstStyle/>
          <a:p>
            <a:r>
              <a:rPr lang="en-US" b="1" dirty="0" smtClean="0"/>
              <a:t>First results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  <a:latin typeface="Calibri"/>
              </a:rPr>
              <a:t>B. Di Girolamo - 42nd HL-LHC TCC Meeting – 7 December 2017</a:t>
            </a:r>
            <a:endParaRPr lang="en-GB" dirty="0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>
                <a:solidFill>
                  <a:srgbClr val="000000">
                    <a:tint val="75000"/>
                  </a:srgbClr>
                </a:solidFill>
                <a:latin typeface="Calibri"/>
              </a:rPr>
              <a:pPr/>
              <a:t>25</a:t>
            </a:fld>
            <a:endParaRPr lang="en-GB">
              <a:solidFill>
                <a:srgbClr val="000000">
                  <a:tint val="75000"/>
                </a:srgbClr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685145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Luminosity shows good correlation with ground motion in TT1.</a:t>
            </a:r>
          </a:p>
          <a:p>
            <a:pPr marL="342900" indent="-342900" defTabSz="9144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ALICE/</a:t>
            </a:r>
            <a:r>
              <a:rPr lang="en-US" sz="2000" dirty="0" err="1" smtClean="0">
                <a:solidFill>
                  <a:srgbClr val="000000"/>
                </a:solidFill>
                <a:latin typeface="Calibri"/>
              </a:rPr>
              <a:t>LHCb</a:t>
            </a: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 oscillate in phase with the ground motion.</a:t>
            </a:r>
          </a:p>
          <a:p>
            <a:pPr marL="342900" indent="-342900" defTabSz="9144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ATLAS/CMS oscillate with a phase difference.</a:t>
            </a:r>
            <a:endParaRPr lang="en-US" sz="20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Picture 5" descr="Evolution-Inclination-ALIC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140968"/>
            <a:ext cx="4248472" cy="2832315"/>
          </a:xfrm>
          <a:prstGeom prst="rect">
            <a:avLst/>
          </a:prstGeom>
        </p:spPr>
      </p:pic>
      <p:pic>
        <p:nvPicPr>
          <p:cNvPr id="7" name="Picture 6" descr="Evolution-Inclination-ATLA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4104456" cy="2736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4941168"/>
            <a:ext cx="45365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~7 % luminosity variation in ALICE</a:t>
            </a:r>
          </a:p>
          <a:p>
            <a:r>
              <a:rPr lang="en-US" sz="1400" b="1" dirty="0" smtClean="0"/>
              <a:t>~0.8% luminosity variation in ATLAS</a:t>
            </a:r>
          </a:p>
          <a:p>
            <a:r>
              <a:rPr lang="en-US" sz="1400" b="1" dirty="0" smtClean="0"/>
              <a:t>1.2 </a:t>
            </a:r>
            <a:r>
              <a:rPr lang="en-US" sz="1400" b="1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400" b="1" dirty="0" err="1" smtClean="0"/>
              <a:t>rad</a:t>
            </a:r>
            <a:r>
              <a:rPr lang="en-US" sz="1400" b="1" dirty="0"/>
              <a:t> </a:t>
            </a:r>
            <a:r>
              <a:rPr lang="en-US" sz="1400" b="1" dirty="0" smtClean="0"/>
              <a:t>amplitude of inclination measured by PLI</a:t>
            </a:r>
          </a:p>
          <a:p>
            <a:r>
              <a:rPr lang="en-US" sz="1400" b="1" dirty="0" smtClean="0"/>
              <a:t>0.067 Hz frequency</a:t>
            </a:r>
          </a:p>
          <a:p>
            <a:r>
              <a:rPr lang="en-US" sz="1400" b="1" dirty="0" smtClean="0"/>
              <a:t>Estimated focus displacement in ALICE of 0.48 </a:t>
            </a:r>
            <a:r>
              <a:rPr lang="en-US" sz="1400" b="1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400" b="1" dirty="0" smtClean="0"/>
              <a:t>m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62584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results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36" name="TextBox 35"/>
          <p:cNvSpPr txBox="1"/>
          <p:nvPr/>
        </p:nvSpPr>
        <p:spPr>
          <a:xfrm>
            <a:off x="1854068" y="1105677"/>
            <a:ext cx="5435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CLIC type of accelerators where the distance between the last magnetic elements around collisions is very long even the micro-seismic peak is relevant</a:t>
            </a:r>
            <a:endParaRPr lang="en-US" dirty="0"/>
          </a:p>
        </p:txBody>
      </p:sp>
      <p:pic>
        <p:nvPicPr>
          <p:cNvPr id="37" name="Picture 36" descr="Картинки по запросу CLIC Beam Delivery Syste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924" y="3001239"/>
            <a:ext cx="5662930" cy="305943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/>
          <p:cNvSpPr txBox="1"/>
          <p:nvPr/>
        </p:nvSpPr>
        <p:spPr>
          <a:xfrm>
            <a:off x="159268" y="3712013"/>
            <a:ext cx="30812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typical frequency range [0.1,0.35] Hz we measure around 10</a:t>
            </a:r>
            <a:r>
              <a:rPr lang="en-US" baseline="30000" dirty="0" smtClean="0"/>
              <a:t>-8</a:t>
            </a:r>
            <a:r>
              <a:rPr lang="en-US" dirty="0" smtClean="0"/>
              <a:t> rad maximum inclination angle resulting in a surface wave amplitude that causes focus divergence in CLIC beam crossing area O(100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smtClean="0"/>
              <a:t>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3937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results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grpSp>
        <p:nvGrpSpPr>
          <p:cNvPr id="5" name="Group 4"/>
          <p:cNvGrpSpPr/>
          <p:nvPr/>
        </p:nvGrpSpPr>
        <p:grpSpPr>
          <a:xfrm>
            <a:off x="2123728" y="3756349"/>
            <a:ext cx="4161155" cy="1305571"/>
            <a:chOff x="820420" y="780075"/>
            <a:chExt cx="4161155" cy="1305900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2562225" y="1428750"/>
              <a:ext cx="371475" cy="476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2905125" y="1447800"/>
              <a:ext cx="295276" cy="2857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295400" y="1466850"/>
              <a:ext cx="33337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833460" y="1466850"/>
              <a:ext cx="485775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2590800" y="1495425"/>
              <a:ext cx="342900" cy="28576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162425" y="1476375"/>
              <a:ext cx="33337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495800" y="1476375"/>
              <a:ext cx="485775" cy="0"/>
            </a:xfrm>
            <a:prstGeom prst="line">
              <a:avLst/>
            </a:prstGeom>
            <a:ln w="381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1638300" y="1476375"/>
              <a:ext cx="89535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3238500" y="1485900"/>
              <a:ext cx="8763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 flipH="1">
              <a:off x="2535556" y="1371600"/>
              <a:ext cx="45719" cy="2381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 flipH="1">
              <a:off x="3208950" y="1371600"/>
              <a:ext cx="45085" cy="2381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 flipV="1">
              <a:off x="2895600" y="1495425"/>
              <a:ext cx="303825" cy="3810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2562225" y="1593902"/>
              <a:ext cx="2830" cy="492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3235960" y="1504951"/>
              <a:ext cx="2540" cy="491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2565055" y="1914525"/>
              <a:ext cx="67344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1647825" y="1390650"/>
              <a:ext cx="838200" cy="17467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495799" y="1390650"/>
              <a:ext cx="472735" cy="1746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276600" y="1402427"/>
              <a:ext cx="838200" cy="1746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22960" y="1390650"/>
              <a:ext cx="472440" cy="1746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820420" y="1485900"/>
              <a:ext cx="2540" cy="4914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820420" y="1913550"/>
              <a:ext cx="1741805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 Box 85"/>
            <p:cNvSpPr txBox="1"/>
            <p:nvPr/>
          </p:nvSpPr>
          <p:spPr>
            <a:xfrm>
              <a:off x="1381125" y="1663065"/>
              <a:ext cx="536575" cy="3143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ru-RU" sz="1200">
                  <a:effectLst/>
                  <a:latin typeface="Times New Roman" charset="0"/>
                  <a:ea typeface="Calibri" charset="0"/>
                </a:rPr>
                <a:t>50</a:t>
              </a:r>
              <a:r>
                <a:rPr lang="en-US" sz="1200">
                  <a:effectLst/>
                  <a:latin typeface="Times New Roman" charset="0"/>
                  <a:ea typeface="Calibri" charset="0"/>
                </a:rPr>
                <a:t>km</a:t>
              </a:r>
              <a:endParaRPr lang="en-GB" sz="1200">
                <a:effectLst/>
                <a:latin typeface="Times New Roman" charset="0"/>
                <a:ea typeface="Calibri" charset="0"/>
              </a:endParaRPr>
            </a:p>
          </p:txBody>
        </p:sp>
        <p:sp>
          <p:nvSpPr>
            <p:cNvPr id="28" name="Text Box 25"/>
            <p:cNvSpPr txBox="1"/>
            <p:nvPr/>
          </p:nvSpPr>
          <p:spPr>
            <a:xfrm>
              <a:off x="2666025" y="1682116"/>
              <a:ext cx="299720" cy="3143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sz="1200">
                  <a:effectLst/>
                  <a:latin typeface="Times New Roman" charset="0"/>
                  <a:ea typeface="Calibri" charset="0"/>
                </a:rPr>
                <a:t>D</a:t>
              </a:r>
              <a:endParaRPr lang="en-GB" sz="1200">
                <a:effectLst/>
                <a:latin typeface="Times New Roman" charset="0"/>
                <a:ea typeface="Times New Roman" charset="0"/>
              </a:endParaRPr>
            </a:p>
          </p:txBody>
        </p:sp>
        <p:sp>
          <p:nvSpPr>
            <p:cNvPr id="29" name="Text Box 87"/>
            <p:cNvSpPr txBox="1"/>
            <p:nvPr/>
          </p:nvSpPr>
          <p:spPr>
            <a:xfrm>
              <a:off x="1246800" y="951480"/>
              <a:ext cx="1022985" cy="3143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sz="1200">
                  <a:effectLst/>
                  <a:latin typeface="Times New Roman" charset="0"/>
                  <a:ea typeface="Calibri" charset="0"/>
                </a:rPr>
                <a:t>Particle beam</a:t>
              </a:r>
              <a:endParaRPr lang="en-GB" sz="1200">
                <a:effectLst/>
                <a:latin typeface="Times New Roman" charset="0"/>
                <a:ea typeface="Times New Roman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1943100" y="1152525"/>
              <a:ext cx="152400" cy="3143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 Box 25"/>
            <p:cNvSpPr txBox="1"/>
            <p:nvPr/>
          </p:nvSpPr>
          <p:spPr>
            <a:xfrm>
              <a:off x="3361350" y="942000"/>
              <a:ext cx="900430" cy="3143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sz="1200">
                  <a:effectLst/>
                  <a:latin typeface="Times New Roman" charset="0"/>
                  <a:ea typeface="Calibri" charset="0"/>
                </a:rPr>
                <a:t>Accelerator </a:t>
              </a:r>
              <a:endParaRPr lang="en-GB" sz="1200">
                <a:effectLst/>
                <a:latin typeface="Times New Roman" charset="0"/>
                <a:ea typeface="Times New Roman" charset="0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3857625" y="1162050"/>
              <a:ext cx="123825" cy="2403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 Box 25"/>
            <p:cNvSpPr txBox="1"/>
            <p:nvPr/>
          </p:nvSpPr>
          <p:spPr>
            <a:xfrm>
              <a:off x="2397420" y="780075"/>
              <a:ext cx="1049020" cy="3143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sz="1200">
                  <a:effectLst/>
                  <a:latin typeface="Times New Roman" charset="0"/>
                  <a:ea typeface="Calibri" charset="0"/>
                </a:rPr>
                <a:t>Focus devices </a:t>
              </a:r>
              <a:endParaRPr lang="en-GB" sz="1200">
                <a:effectLst/>
                <a:latin typeface="Times New Roman" charset="0"/>
                <a:ea typeface="Times New Roman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2590800" y="1094400"/>
              <a:ext cx="331130" cy="2962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2943225" y="1114425"/>
              <a:ext cx="257176" cy="2381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70058" y="994101"/>
            <a:ext cx="4611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HL-LHC (~40 m) the effect of the micro-seismic peak is tiny, first effects only visible for seismic/human-induced noise between 1 to 5 Hz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493365" y="2645065"/>
            <a:ext cx="4611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FCC e-e we are in the process of evaluating the effects of the micro-seismic peak and the limits in higher frequency ranges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70058" y="5517232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Article in preparation to be circulated soon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35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78586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PLIs </a:t>
            </a:r>
            <a:r>
              <a:rPr lang="en-US" dirty="0" smtClean="0"/>
              <a:t>can provide early warning because of their high sensitivity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PLI </a:t>
            </a:r>
            <a:r>
              <a:rPr lang="en-US" dirty="0" smtClean="0"/>
              <a:t>can be used as part of a slow feedback system (as of today 10 Hz readout, improvements under study) and for comparison</a:t>
            </a:r>
          </a:p>
          <a:p>
            <a:r>
              <a:rPr lang="en-US" dirty="0" smtClean="0"/>
              <a:t>It can be used to monitor vibrations from civil engineering: we are producing enough units that can be potentially installed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dream</a:t>
            </a:r>
            <a:r>
              <a:rPr lang="en-US" dirty="0" smtClean="0">
                <a:solidFill>
                  <a:schemeClr val="tx1"/>
                </a:solidFill>
              </a:rPr>
              <a:t>: used as mechanical transistor to amplify tiny oscillations to correct and stabilize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a noise-canceling accelerator?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3915592"/>
            <a:ext cx="3174628" cy="238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118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novel instrument </a:t>
            </a:r>
            <a:r>
              <a:rPr lang="en-US" dirty="0" smtClean="0"/>
              <a:t>has been developed in collaboration by JINR, ATLAS and CERN</a:t>
            </a:r>
          </a:p>
          <a:p>
            <a:r>
              <a:rPr lang="en-US" dirty="0" smtClean="0"/>
              <a:t>It is a baby, growing step by step to a brilliant future</a:t>
            </a:r>
          </a:p>
          <a:p>
            <a:r>
              <a:rPr lang="en-US" dirty="0" smtClean="0"/>
              <a:t>The commissioning of the first production unit has been completed</a:t>
            </a:r>
          </a:p>
          <a:p>
            <a:r>
              <a:rPr lang="en-US" dirty="0" smtClean="0"/>
              <a:t>Construction drawings are being corrected based on this first unit to be consolidated as an industrial-standard instrument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607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Precision Laser Inclinometer (PLI)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novel instrument, the </a:t>
            </a:r>
            <a:r>
              <a:rPr lang="en-US" dirty="0" smtClean="0">
                <a:solidFill>
                  <a:srgbClr val="FF0000"/>
                </a:solidFill>
              </a:rPr>
              <a:t>PLI</a:t>
            </a:r>
            <a:r>
              <a:rPr lang="en-US" dirty="0" smtClean="0"/>
              <a:t>, has been conceived in JINR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Dubna</a:t>
            </a:r>
            <a:r>
              <a:rPr lang="en-US" dirty="0" smtClean="0"/>
              <a:t> in collaboration with CERN Survey team and ATLAS physicists</a:t>
            </a:r>
          </a:p>
          <a:p>
            <a:r>
              <a:rPr lang="en-US" dirty="0" smtClean="0"/>
              <a:t>It is part of a large program of survey instrumentation carried out in </a:t>
            </a:r>
            <a:r>
              <a:rPr lang="en-US" dirty="0" err="1" smtClean="0"/>
              <a:t>Dubna</a:t>
            </a:r>
            <a:r>
              <a:rPr lang="en-US" dirty="0" smtClean="0"/>
              <a:t> with support also from BMBF</a:t>
            </a:r>
          </a:p>
          <a:p>
            <a:r>
              <a:rPr lang="en-US" dirty="0" smtClean="0"/>
              <a:t>It has been developed and installed at CERN: several prototypes in TT1, now a production version</a:t>
            </a:r>
          </a:p>
          <a:p>
            <a:r>
              <a:rPr lang="en-US" dirty="0" smtClean="0"/>
              <a:t>Original interest is the monitoring of the inclinations and oscillations of the ATLAS Cavern and interest has been shown for application in the </a:t>
            </a:r>
            <a:r>
              <a:rPr lang="en-US" dirty="0" smtClean="0">
                <a:solidFill>
                  <a:srgbClr val="FF0000"/>
                </a:solidFill>
              </a:rPr>
              <a:t>monitoring of the oscillation of LHC and multi-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>
                <a:solidFill>
                  <a:srgbClr val="FF0000"/>
                </a:solidFill>
              </a:rPr>
              <a:t> colliders induced by seismic movements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90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of ATLAS Cavern by CERN Survey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549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50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4869159"/>
            <a:ext cx="7920000" cy="1257003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/>
              <a:t>The PLI uses the inclination of the </a:t>
            </a:r>
            <a:r>
              <a:rPr lang="en-US" dirty="0">
                <a:solidFill>
                  <a:srgbClr val="FF0000"/>
                </a:solidFill>
              </a:rPr>
              <a:t>laser </a:t>
            </a:r>
            <a:r>
              <a:rPr lang="en-US" dirty="0" smtClean="0">
                <a:solidFill>
                  <a:srgbClr val="FF0000"/>
                </a:solidFill>
              </a:rPr>
              <a:t>ray reflected </a:t>
            </a:r>
            <a:r>
              <a:rPr lang="en-US" dirty="0">
                <a:solidFill>
                  <a:srgbClr val="FF0000"/>
                </a:solidFill>
              </a:rPr>
              <a:t>from liquid surface </a:t>
            </a:r>
            <a:r>
              <a:rPr lang="en-US" dirty="0"/>
              <a:t>when the </a:t>
            </a:r>
            <a:r>
              <a:rPr lang="en-US" dirty="0" smtClean="0"/>
              <a:t>base support is tilted. 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angle of the reflected light </a:t>
            </a:r>
            <a:r>
              <a:rPr lang="en-US" dirty="0"/>
              <a:t>is twice larger than the </a:t>
            </a:r>
            <a:r>
              <a:rPr lang="en-US" dirty="0" smtClean="0"/>
              <a:t>support </a:t>
            </a:r>
            <a:r>
              <a:rPr lang="en-US" dirty="0"/>
              <a:t>tilt angle </a:t>
            </a:r>
            <a:r>
              <a:rPr lang="el-GR" dirty="0"/>
              <a:t>θ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detection is in both planes, therefore the </a:t>
            </a:r>
            <a:r>
              <a:rPr lang="en-US" dirty="0" smtClean="0">
                <a:solidFill>
                  <a:srgbClr val="FF0000"/>
                </a:solidFill>
              </a:rPr>
              <a:t>combined slope and azimuth </a:t>
            </a:r>
            <a:r>
              <a:rPr lang="en-US" dirty="0" smtClean="0"/>
              <a:t>can be easily calculated</a:t>
            </a:r>
            <a:endParaRPr lang="ru-RU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899592" y="1052736"/>
            <a:ext cx="6768752" cy="3573388"/>
            <a:chOff x="1800" y="1514"/>
            <a:chExt cx="60992" cy="27819"/>
          </a:xfrm>
        </p:grpSpPr>
        <p:sp>
          <p:nvSpPr>
            <p:cNvPr id="7" name="Rectangle 28"/>
            <p:cNvSpPr>
              <a:spLocks noChangeArrowheads="1"/>
            </p:cNvSpPr>
            <p:nvPr/>
          </p:nvSpPr>
          <p:spPr bwMode="auto">
            <a:xfrm>
              <a:off x="4381" y="22788"/>
              <a:ext cx="53434" cy="2286"/>
            </a:xfrm>
            <a:prstGeom prst="rect">
              <a:avLst/>
            </a:prstGeom>
            <a:pattFill prst="lgConfetti">
              <a:fgClr>
                <a:srgbClr val="4F81BD"/>
              </a:fgClr>
              <a:bgClr>
                <a:srgbClr val="FFFFFF"/>
              </a:bgClr>
            </a:patt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Rectangle 29"/>
            <p:cNvSpPr>
              <a:spLocks noChangeArrowheads="1"/>
            </p:cNvSpPr>
            <p:nvPr/>
          </p:nvSpPr>
          <p:spPr bwMode="auto">
            <a:xfrm rot="224329">
              <a:off x="4500" y="22363"/>
              <a:ext cx="53434" cy="2279"/>
            </a:xfrm>
            <a:prstGeom prst="rect">
              <a:avLst/>
            </a:prstGeom>
            <a:solidFill>
              <a:srgbClr val="4F81BD">
                <a:alpha val="0"/>
              </a:srgbClr>
            </a:solidFill>
            <a:ln w="25400">
              <a:solidFill>
                <a:srgbClr val="385D8A"/>
              </a:solidFill>
              <a:prstDash val="sys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30"/>
            <p:cNvSpPr>
              <a:spLocks noChangeArrowheads="1"/>
            </p:cNvSpPr>
            <p:nvPr/>
          </p:nvSpPr>
          <p:spPr bwMode="auto">
            <a:xfrm rot="257513">
              <a:off x="22236" y="19702"/>
              <a:ext cx="16192" cy="2592"/>
            </a:xfrm>
            <a:prstGeom prst="rect">
              <a:avLst/>
            </a:prstGeom>
            <a:noFill/>
            <a:ln w="25400">
              <a:solidFill>
                <a:srgbClr val="385D8A"/>
              </a:solidFill>
              <a:prstDash val="sys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31"/>
            <p:cNvSpPr>
              <a:spLocks noChangeArrowheads="1"/>
            </p:cNvSpPr>
            <p:nvPr/>
          </p:nvSpPr>
          <p:spPr bwMode="auto">
            <a:xfrm>
              <a:off x="22162" y="21025"/>
              <a:ext cx="16175" cy="1762"/>
            </a:xfrm>
            <a:prstGeom prst="rect">
              <a:avLst/>
            </a:prstGeom>
            <a:solidFill>
              <a:srgbClr val="4F81BD">
                <a:alpha val="81960"/>
              </a:srgbClr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Rectangle 32"/>
            <p:cNvSpPr>
              <a:spLocks noChangeArrowheads="1"/>
            </p:cNvSpPr>
            <p:nvPr/>
          </p:nvSpPr>
          <p:spPr bwMode="auto">
            <a:xfrm rot="-1490449">
              <a:off x="46595" y="12436"/>
              <a:ext cx="3635" cy="845"/>
            </a:xfrm>
            <a:prstGeom prst="rect">
              <a:avLst/>
            </a:prstGeom>
            <a:solidFill>
              <a:srgbClr val="4F81BD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Rectangle 33"/>
            <p:cNvSpPr>
              <a:spLocks noChangeArrowheads="1"/>
            </p:cNvSpPr>
            <p:nvPr/>
          </p:nvSpPr>
          <p:spPr bwMode="auto">
            <a:xfrm rot="-958867">
              <a:off x="47363" y="14679"/>
              <a:ext cx="3686" cy="880"/>
            </a:xfrm>
            <a:prstGeom prst="rect">
              <a:avLst/>
            </a:prstGeom>
            <a:solidFill>
              <a:srgbClr val="4F81BD">
                <a:alpha val="0"/>
              </a:srgbClr>
            </a:solidFill>
            <a:ln w="25400">
              <a:solidFill>
                <a:srgbClr val="385D8A"/>
              </a:solidFill>
              <a:prstDash val="sys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Arrow Connector 34"/>
            <p:cNvCxnSpPr>
              <a:cxnSpLocks noChangeShapeType="1"/>
            </p:cNvCxnSpPr>
            <p:nvPr/>
          </p:nvCxnSpPr>
          <p:spPr bwMode="auto">
            <a:xfrm flipH="1">
              <a:off x="30249" y="13622"/>
              <a:ext cx="16514" cy="7403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</p:cxnSp>
        <p:cxnSp>
          <p:nvCxnSpPr>
            <p:cNvPr id="14" name="Straight Arrow Connector 35"/>
            <p:cNvCxnSpPr>
              <a:cxnSpLocks noChangeShapeType="1"/>
            </p:cNvCxnSpPr>
            <p:nvPr/>
          </p:nvCxnSpPr>
          <p:spPr bwMode="auto">
            <a:xfrm flipH="1" flipV="1">
              <a:off x="12858" y="11121"/>
              <a:ext cx="17629" cy="9904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stealth" w="med" len="med"/>
            </a:ln>
          </p:spPr>
        </p:cxnSp>
        <p:cxnSp>
          <p:nvCxnSpPr>
            <p:cNvPr id="15" name="Straight Arrow Connector 36"/>
            <p:cNvCxnSpPr>
              <a:cxnSpLocks noChangeShapeType="1"/>
            </p:cNvCxnSpPr>
            <p:nvPr/>
          </p:nvCxnSpPr>
          <p:spPr bwMode="auto">
            <a:xfrm flipH="1">
              <a:off x="30249" y="15626"/>
              <a:ext cx="17186" cy="5399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sysDash"/>
              <a:round/>
              <a:headEnd/>
              <a:tailEnd type="stealth" w="med" len="med"/>
            </a:ln>
          </p:spPr>
        </p:cxnSp>
        <p:cxnSp>
          <p:nvCxnSpPr>
            <p:cNvPr id="16" name="Straight Arrow Connector 37"/>
            <p:cNvCxnSpPr>
              <a:cxnSpLocks noChangeShapeType="1"/>
            </p:cNvCxnSpPr>
            <p:nvPr/>
          </p:nvCxnSpPr>
          <p:spPr bwMode="auto">
            <a:xfrm flipH="1" flipV="1">
              <a:off x="11906" y="13311"/>
              <a:ext cx="18343" cy="7714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sysDash"/>
              <a:round/>
              <a:headEnd/>
              <a:tailEnd type="stealth" w="med" len="med"/>
            </a:ln>
          </p:spPr>
        </p:cxnSp>
        <p:sp>
          <p:nvSpPr>
            <p:cNvPr id="17" name="Flowchart: Or 38"/>
            <p:cNvSpPr>
              <a:spLocks noChangeArrowheads="1"/>
            </p:cNvSpPr>
            <p:nvPr/>
          </p:nvSpPr>
          <p:spPr bwMode="auto">
            <a:xfrm>
              <a:off x="10953" y="9378"/>
              <a:ext cx="3619" cy="3381"/>
            </a:xfrm>
            <a:prstGeom prst="flowChartOr">
              <a:avLst/>
            </a:prstGeom>
            <a:solidFill>
              <a:srgbClr val="4F81BD">
                <a:alpha val="39999"/>
              </a:srgbClr>
            </a:solidFill>
            <a:ln w="254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lowchart: Or 39"/>
            <p:cNvSpPr>
              <a:spLocks noChangeArrowheads="1"/>
            </p:cNvSpPr>
            <p:nvPr/>
          </p:nvSpPr>
          <p:spPr bwMode="auto">
            <a:xfrm>
              <a:off x="12229" y="7187"/>
              <a:ext cx="3620" cy="3378"/>
            </a:xfrm>
            <a:prstGeom prst="flowChartOr">
              <a:avLst/>
            </a:prstGeom>
            <a:solidFill>
              <a:srgbClr val="4F81BD">
                <a:alpha val="0"/>
              </a:srgbClr>
            </a:solidFill>
            <a:ln w="25400">
              <a:solidFill>
                <a:srgbClr val="385D8A"/>
              </a:solidFill>
              <a:prstDash val="sysDash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Straight Connector 40"/>
            <p:cNvSpPr>
              <a:spLocks noChangeShapeType="1"/>
            </p:cNvSpPr>
            <p:nvPr/>
          </p:nvSpPr>
          <p:spPr bwMode="auto">
            <a:xfrm>
              <a:off x="14239" y="8978"/>
              <a:ext cx="16010" cy="12047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prstDash val="dash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Rectangle 41"/>
            <p:cNvSpPr>
              <a:spLocks noChangeArrowheads="1"/>
            </p:cNvSpPr>
            <p:nvPr/>
          </p:nvSpPr>
          <p:spPr bwMode="auto">
            <a:xfrm>
              <a:off x="22106" y="20206"/>
              <a:ext cx="16192" cy="2591"/>
            </a:xfrm>
            <a:prstGeom prst="rect">
              <a:avLst/>
            </a:prstGeom>
            <a:solidFill>
              <a:srgbClr val="4F81BD">
                <a:alpha val="14117"/>
              </a:srgbClr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Arc 42"/>
            <p:cNvSpPr>
              <a:spLocks/>
            </p:cNvSpPr>
            <p:nvPr/>
          </p:nvSpPr>
          <p:spPr bwMode="auto">
            <a:xfrm rot="-5611551">
              <a:off x="21620" y="15964"/>
              <a:ext cx="3143" cy="2798"/>
            </a:xfrm>
            <a:custGeom>
              <a:avLst/>
              <a:gdLst>
                <a:gd name="T0" fmla="*/ 1572 w 314300"/>
                <a:gd name="T1" fmla="*/ 0 h 279801"/>
                <a:gd name="T2" fmla="*/ 3143 w 314300"/>
                <a:gd name="T3" fmla="*/ 1399 h 27980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14300" h="279801" stroke="0">
                  <a:moveTo>
                    <a:pt x="157150" y="0"/>
                  </a:moveTo>
                  <a:cubicBezTo>
                    <a:pt x="243942" y="0"/>
                    <a:pt x="314300" y="62636"/>
                    <a:pt x="314300" y="139901"/>
                  </a:cubicBezTo>
                  <a:lnTo>
                    <a:pt x="157150" y="139901"/>
                  </a:lnTo>
                  <a:lnTo>
                    <a:pt x="157150" y="0"/>
                  </a:lnTo>
                  <a:close/>
                </a:path>
                <a:path w="314300" h="279801" fill="none">
                  <a:moveTo>
                    <a:pt x="157150" y="0"/>
                  </a:moveTo>
                  <a:cubicBezTo>
                    <a:pt x="243942" y="0"/>
                    <a:pt x="314300" y="62636"/>
                    <a:pt x="314300" y="139901"/>
                  </a:cubicBezTo>
                </a:path>
              </a:pathLst>
            </a:custGeom>
            <a:noFill/>
            <a:ln w="9525">
              <a:solidFill>
                <a:srgbClr val="4A7EBB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Arc 43"/>
            <p:cNvSpPr>
              <a:spLocks/>
            </p:cNvSpPr>
            <p:nvPr/>
          </p:nvSpPr>
          <p:spPr bwMode="auto">
            <a:xfrm rot="1053683">
              <a:off x="37855" y="17238"/>
              <a:ext cx="1369" cy="1496"/>
            </a:xfrm>
            <a:custGeom>
              <a:avLst/>
              <a:gdLst>
                <a:gd name="T0" fmla="*/ 684 w 136831"/>
                <a:gd name="T1" fmla="*/ 0 h 149519"/>
                <a:gd name="T2" fmla="*/ 1369 w 136831"/>
                <a:gd name="T3" fmla="*/ 748 h 149519"/>
                <a:gd name="T4" fmla="*/ 0 60000 65536"/>
                <a:gd name="T5" fmla="*/ 0 60000 65536"/>
                <a:gd name="T6" fmla="*/ 0 w 136831"/>
                <a:gd name="T7" fmla="*/ 0 h 149519"/>
                <a:gd name="T8" fmla="*/ 136831 w 136831"/>
                <a:gd name="T9" fmla="*/ 149519 h 14951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6831" h="149519" stroke="0">
                  <a:moveTo>
                    <a:pt x="68415" y="0"/>
                  </a:moveTo>
                  <a:cubicBezTo>
                    <a:pt x="106200" y="0"/>
                    <a:pt x="136831" y="33471"/>
                    <a:pt x="136831" y="74760"/>
                  </a:cubicBezTo>
                  <a:lnTo>
                    <a:pt x="68416" y="74760"/>
                  </a:lnTo>
                  <a:cubicBezTo>
                    <a:pt x="68416" y="49840"/>
                    <a:pt x="68415" y="24920"/>
                    <a:pt x="68415" y="0"/>
                  </a:cubicBezTo>
                  <a:close/>
                </a:path>
                <a:path w="136831" h="149519" fill="none">
                  <a:moveTo>
                    <a:pt x="68415" y="0"/>
                  </a:moveTo>
                  <a:cubicBezTo>
                    <a:pt x="106200" y="0"/>
                    <a:pt x="136831" y="33471"/>
                    <a:pt x="136831" y="74760"/>
                  </a:cubicBezTo>
                </a:path>
              </a:pathLst>
            </a:custGeom>
            <a:noFill/>
            <a:ln w="9525">
              <a:solidFill>
                <a:srgbClr val="4A7EBB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77"/>
            <p:cNvSpPr txBox="1">
              <a:spLocks noChangeArrowheads="1"/>
            </p:cNvSpPr>
            <p:nvPr/>
          </p:nvSpPr>
          <p:spPr bwMode="auto">
            <a:xfrm>
              <a:off x="42286" y="14737"/>
              <a:ext cx="2559" cy="3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 Box 21"/>
            <p:cNvSpPr txBox="1">
              <a:spLocks noChangeArrowheads="1"/>
            </p:cNvSpPr>
            <p:nvPr/>
          </p:nvSpPr>
          <p:spPr bwMode="auto">
            <a:xfrm>
              <a:off x="18471" y="12769"/>
              <a:ext cx="3321" cy="3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2</a:t>
              </a: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46"/>
            <p:cNvSpPr txBox="1">
              <a:spLocks noChangeArrowheads="1"/>
            </p:cNvSpPr>
            <p:nvPr/>
          </p:nvSpPr>
          <p:spPr bwMode="auto">
            <a:xfrm>
              <a:off x="50859" y="10285"/>
              <a:ext cx="5214" cy="3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Laser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 Box 80"/>
            <p:cNvSpPr txBox="1">
              <a:spLocks noChangeArrowheads="1"/>
            </p:cNvSpPr>
            <p:nvPr/>
          </p:nvSpPr>
          <p:spPr bwMode="auto">
            <a:xfrm>
              <a:off x="29966" y="11454"/>
              <a:ext cx="8897" cy="3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Laser beam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5179" y="26056"/>
              <a:ext cx="7887" cy="3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Support S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8" name="Straight Arrow Connector 49"/>
            <p:cNvCxnSpPr>
              <a:cxnSpLocks noChangeShapeType="1"/>
            </p:cNvCxnSpPr>
            <p:nvPr/>
          </p:nvCxnSpPr>
          <p:spPr bwMode="auto">
            <a:xfrm>
              <a:off x="37283" y="13621"/>
              <a:ext cx="4102" cy="4119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cxnSp>
          <p:nvCxnSpPr>
            <p:cNvPr id="29" name="Straight Arrow Connector 50"/>
            <p:cNvCxnSpPr>
              <a:cxnSpLocks noChangeShapeType="1"/>
            </p:cNvCxnSpPr>
            <p:nvPr/>
          </p:nvCxnSpPr>
          <p:spPr bwMode="auto">
            <a:xfrm>
              <a:off x="38931" y="13098"/>
              <a:ext cx="5306" cy="1546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cxnSp>
          <p:nvCxnSpPr>
            <p:cNvPr id="30" name="Straight Arrow Connector 51"/>
            <p:cNvCxnSpPr>
              <a:cxnSpLocks noChangeShapeType="1"/>
            </p:cNvCxnSpPr>
            <p:nvPr/>
          </p:nvCxnSpPr>
          <p:spPr bwMode="auto">
            <a:xfrm>
              <a:off x="9572" y="5728"/>
              <a:ext cx="1714" cy="4339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1800" y="11492"/>
              <a:ext cx="8142" cy="3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Laser spot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21"/>
            <p:cNvSpPr txBox="1">
              <a:spLocks noChangeArrowheads="1"/>
            </p:cNvSpPr>
            <p:nvPr/>
          </p:nvSpPr>
          <p:spPr bwMode="auto">
            <a:xfrm>
              <a:off x="6449" y="3203"/>
              <a:ext cx="4286" cy="3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QPr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" name="Straight Arrow Connector 54"/>
            <p:cNvCxnSpPr>
              <a:cxnSpLocks noChangeShapeType="1"/>
            </p:cNvCxnSpPr>
            <p:nvPr/>
          </p:nvCxnSpPr>
          <p:spPr bwMode="auto">
            <a:xfrm>
              <a:off x="9572" y="5728"/>
              <a:ext cx="3645" cy="2040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cxnSp>
          <p:nvCxnSpPr>
            <p:cNvPr id="34" name="Straight Arrow Connector 55"/>
            <p:cNvCxnSpPr>
              <a:cxnSpLocks noChangeShapeType="1"/>
            </p:cNvCxnSpPr>
            <p:nvPr/>
          </p:nvCxnSpPr>
          <p:spPr bwMode="auto">
            <a:xfrm flipV="1">
              <a:off x="10905" y="26056"/>
              <a:ext cx="3118" cy="927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sp>
          <p:nvSpPr>
            <p:cNvPr id="35" name="Text Box 21"/>
            <p:cNvSpPr txBox="1">
              <a:spLocks noChangeArrowheads="1"/>
            </p:cNvSpPr>
            <p:nvPr/>
          </p:nvSpPr>
          <p:spPr bwMode="auto">
            <a:xfrm>
              <a:off x="36329" y="1514"/>
              <a:ext cx="18341" cy="5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              before inclination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              after inclination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Straight Connector 57"/>
            <p:cNvSpPr>
              <a:spLocks noChangeShapeType="1"/>
            </p:cNvSpPr>
            <p:nvPr/>
          </p:nvSpPr>
          <p:spPr bwMode="auto">
            <a:xfrm flipH="1">
              <a:off x="37283" y="3206"/>
              <a:ext cx="4435" cy="0"/>
            </a:xfrm>
            <a:prstGeom prst="line">
              <a:avLst/>
            </a:prstGeom>
            <a:noFill/>
            <a:ln w="254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Straight Connector 58"/>
            <p:cNvSpPr>
              <a:spLocks noChangeShapeType="1"/>
            </p:cNvSpPr>
            <p:nvPr/>
          </p:nvSpPr>
          <p:spPr bwMode="auto">
            <a:xfrm flipH="1">
              <a:off x="37424" y="5758"/>
              <a:ext cx="4432" cy="0"/>
            </a:xfrm>
            <a:prstGeom prst="line">
              <a:avLst/>
            </a:prstGeom>
            <a:noFill/>
            <a:ln w="25400">
              <a:solidFill>
                <a:srgbClr val="385D8A"/>
              </a:solidFill>
              <a:prstDash val="sys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Oval 59"/>
            <p:cNvSpPr>
              <a:spLocks noChangeArrowheads="1"/>
            </p:cNvSpPr>
            <p:nvPr/>
          </p:nvSpPr>
          <p:spPr bwMode="auto">
            <a:xfrm>
              <a:off x="12134" y="10378"/>
              <a:ext cx="1333" cy="1333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3000">
                  <a:srgbClr val="FF0000"/>
                </a:gs>
                <a:gs pos="55000">
                  <a:srgbClr val="C2D1ED"/>
                </a:gs>
                <a:gs pos="100000">
                  <a:srgbClr val="E1E8F5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385D8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Oval 101"/>
            <p:cNvSpPr>
              <a:spLocks noChangeArrowheads="1"/>
            </p:cNvSpPr>
            <p:nvPr/>
          </p:nvSpPr>
          <p:spPr bwMode="auto">
            <a:xfrm>
              <a:off x="10800" y="12672"/>
              <a:ext cx="1334" cy="1333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3000">
                  <a:srgbClr val="FF0000"/>
                </a:gs>
                <a:gs pos="55000">
                  <a:srgbClr val="C2D1ED"/>
                </a:gs>
                <a:gs pos="100000">
                  <a:srgbClr val="E1E8F5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385D8A"/>
              </a:solidFill>
              <a:prstDash val="sysDash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 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 Box 21"/>
            <p:cNvSpPr txBox="1">
              <a:spLocks noChangeArrowheads="1"/>
            </p:cNvSpPr>
            <p:nvPr/>
          </p:nvSpPr>
          <p:spPr bwMode="auto">
            <a:xfrm>
              <a:off x="41829" y="17824"/>
              <a:ext cx="20963" cy="6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Horizontal surface of the liquid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            (reference level)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6125" y="16541"/>
              <a:ext cx="13603" cy="3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Cuvette with liquid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" name="Straight Arrow Connector 105"/>
            <p:cNvCxnSpPr>
              <a:cxnSpLocks noChangeShapeType="1"/>
            </p:cNvCxnSpPr>
            <p:nvPr/>
          </p:nvCxnSpPr>
          <p:spPr bwMode="auto">
            <a:xfrm flipH="1">
              <a:off x="36194" y="19017"/>
              <a:ext cx="6683" cy="2008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cxnSp>
          <p:nvCxnSpPr>
            <p:cNvPr id="43" name="Straight Arrow Connector 106"/>
            <p:cNvCxnSpPr>
              <a:cxnSpLocks noChangeShapeType="1"/>
            </p:cNvCxnSpPr>
            <p:nvPr/>
          </p:nvCxnSpPr>
          <p:spPr bwMode="auto">
            <a:xfrm>
              <a:off x="18433" y="18396"/>
              <a:ext cx="3419" cy="1810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cxnSp>
          <p:nvCxnSpPr>
            <p:cNvPr id="44" name="Straight Arrow Connector 107"/>
            <p:cNvCxnSpPr>
              <a:cxnSpLocks noChangeShapeType="1"/>
            </p:cNvCxnSpPr>
            <p:nvPr/>
          </p:nvCxnSpPr>
          <p:spPr bwMode="auto">
            <a:xfrm flipV="1">
              <a:off x="7683" y="11492"/>
              <a:ext cx="3117" cy="921"/>
            </a:xfrm>
            <a:prstGeom prst="straightConnector1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>
              <a:off x="34246" y="14007"/>
              <a:ext cx="4623" cy="3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after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 Box 21"/>
            <p:cNvSpPr txBox="1">
              <a:spLocks noChangeArrowheads="1"/>
            </p:cNvSpPr>
            <p:nvPr/>
          </p:nvSpPr>
          <p:spPr bwMode="auto">
            <a:xfrm>
              <a:off x="39415" y="10978"/>
              <a:ext cx="6103" cy="5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before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 Box 21"/>
            <p:cNvSpPr txBox="1">
              <a:spLocks noChangeArrowheads="1"/>
            </p:cNvSpPr>
            <p:nvPr/>
          </p:nvSpPr>
          <p:spPr bwMode="auto">
            <a:xfrm>
              <a:off x="5020" y="6944"/>
              <a:ext cx="6103" cy="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before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 Box 21"/>
            <p:cNvSpPr txBox="1">
              <a:spLocks noChangeArrowheads="1"/>
            </p:cNvSpPr>
            <p:nvPr/>
          </p:nvSpPr>
          <p:spPr bwMode="auto">
            <a:xfrm>
              <a:off x="10799" y="4112"/>
              <a:ext cx="4623" cy="3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after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51" name="Straight Arrow Connector 50"/>
          <p:cNvCxnSpPr/>
          <p:nvPr/>
        </p:nvCxnSpPr>
        <p:spPr>
          <a:xfrm>
            <a:off x="4025390" y="4216590"/>
            <a:ext cx="0" cy="4095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152611" y="4324263"/>
            <a:ext cx="4365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Gravity g, known with very high precision</a:t>
            </a:r>
            <a:endParaRPr lang="en-US" dirty="0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1462" y="508071"/>
            <a:ext cx="1457122" cy="202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93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936" y="3656250"/>
            <a:ext cx="4087974" cy="30683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63" y="623930"/>
            <a:ext cx="3896947" cy="27542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3437" y="827436"/>
            <a:ext cx="3490390" cy="25507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83"/>
          <a:stretch/>
        </p:blipFill>
        <p:spPr>
          <a:xfrm>
            <a:off x="4439634" y="3656250"/>
            <a:ext cx="4597997" cy="30683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630" y="115574"/>
            <a:ext cx="3313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CERN-JINR Agreement P123/A1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786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" y="154305"/>
            <a:ext cx="4868545" cy="3577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IMG_20170919_1757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02847" y="1580698"/>
            <a:ext cx="6515149" cy="366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26" y="3926840"/>
            <a:ext cx="4868545" cy="274261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720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063" y="3212976"/>
            <a:ext cx="4748224" cy="291010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92" y="3501008"/>
            <a:ext cx="3773929" cy="212598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Accurate calibration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Again laser but for interferometric measurements</a:t>
            </a:r>
          </a:p>
          <a:p>
            <a:r>
              <a:rPr lang="en-US" dirty="0" smtClean="0"/>
              <a:t>Periodic calibration with inclinations by a piezo motor moving the base plane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Di Girolamo - 42nd HL-LHC TCC Meeting – 7 December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EF42-0A36-4B3E-914E-C78A0A8E297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188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 production PLI and its readout schematic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B. Di Girolamo - 42nd HL-LHC TCC Meeting – 7 December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 descr="desktop-153893_128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407" y="2852936"/>
            <a:ext cx="1771654" cy="16498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42622" y="2852936"/>
            <a:ext cx="168564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Host computer</a:t>
            </a:r>
          </a:p>
          <a:p>
            <a:r>
              <a:rPr lang="en-US" dirty="0" smtClean="0"/>
              <a:t>Control</a:t>
            </a:r>
          </a:p>
          <a:p>
            <a:r>
              <a:rPr lang="en-US" dirty="0" smtClean="0"/>
              <a:t>DAQ</a:t>
            </a:r>
          </a:p>
          <a:p>
            <a:r>
              <a:rPr lang="en-US" dirty="0" smtClean="0"/>
              <a:t>Calibration</a:t>
            </a:r>
          </a:p>
          <a:p>
            <a:r>
              <a:rPr lang="en-US" dirty="0" smtClean="0"/>
              <a:t>Readout</a:t>
            </a:r>
          </a:p>
          <a:p>
            <a:r>
              <a:rPr lang="en-US" dirty="0" smtClean="0"/>
              <a:t>Storage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855245" y="2100336"/>
            <a:ext cx="1627638" cy="2880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24 bit ADC</a:t>
            </a:r>
            <a:endParaRPr lang="en-US" dirty="0"/>
          </a:p>
        </p:txBody>
      </p:sp>
      <p:sp>
        <p:nvSpPr>
          <p:cNvPr id="10" name="Cloud 9"/>
          <p:cNvSpPr/>
          <p:nvPr/>
        </p:nvSpPr>
        <p:spPr>
          <a:xfrm>
            <a:off x="4959064" y="4936497"/>
            <a:ext cx="1512168" cy="72008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Storage</a:t>
            </a:r>
            <a:endParaRPr lang="en-US" dirty="0"/>
          </a:p>
        </p:txBody>
      </p:sp>
      <p:pic>
        <p:nvPicPr>
          <p:cNvPr id="12" name="Picture 11" descr="220v-60hz-single-stage-vacuum-pump-7821-2362847-3ad255e9cd65e55a64ba93009428aa58-catalog_2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011010"/>
            <a:ext cx="710184" cy="7101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42320" y="5116542"/>
            <a:ext cx="1005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vacuum</a:t>
            </a:r>
            <a:endParaRPr lang="en-US" dirty="0"/>
          </a:p>
        </p:txBody>
      </p:sp>
      <p:pic>
        <p:nvPicPr>
          <p:cNvPr id="14" name="Picture 2" descr="IMG_20170919_1632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7" t="2655" r="15752"/>
          <a:stretch>
            <a:fillRect/>
          </a:stretch>
        </p:blipFill>
        <p:spPr bwMode="auto">
          <a:xfrm>
            <a:off x="612000" y="1988840"/>
            <a:ext cx="3668331" cy="2732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42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9384</TotalTime>
  <Words>1649</Words>
  <Application>Microsoft Macintosh PowerPoint</Application>
  <PresentationFormat>On-screen Show (4:3)</PresentationFormat>
  <Paragraphs>242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Aharoni</vt:lpstr>
      <vt:lpstr>Arial</vt:lpstr>
      <vt:lpstr>Calibri</vt:lpstr>
      <vt:lpstr>Mangal</vt:lpstr>
      <vt:lpstr>Symbol</vt:lpstr>
      <vt:lpstr>Times New Roman</vt:lpstr>
      <vt:lpstr>Wingdings</vt:lpstr>
      <vt:lpstr>Thème Office</vt:lpstr>
      <vt:lpstr>Commissioning of high precision vibration measurement in experiments</vt:lpstr>
      <vt:lpstr>Outline</vt:lpstr>
      <vt:lpstr>The Precision Laser Inclinometer (PLI)</vt:lpstr>
      <vt:lpstr>Monitoring of ATLAS Cavern by CERN Survey</vt:lpstr>
      <vt:lpstr>Working principle</vt:lpstr>
      <vt:lpstr>PowerPoint Presentation</vt:lpstr>
      <vt:lpstr>PowerPoint Presentation</vt:lpstr>
      <vt:lpstr>Accurate calibration</vt:lpstr>
      <vt:lpstr>The  production PLI and its readout schematic</vt:lpstr>
      <vt:lpstr>PowerPoint Presentation</vt:lpstr>
      <vt:lpstr>PowerPoint Presentation</vt:lpstr>
      <vt:lpstr>First observations</vt:lpstr>
      <vt:lpstr>Experimental setup</vt:lpstr>
      <vt:lpstr>TT1 Tunnel - LHC</vt:lpstr>
      <vt:lpstr>Simultaneous measurements</vt:lpstr>
      <vt:lpstr>Precision of detection</vt:lpstr>
      <vt:lpstr>Importance for high luminosity colliders</vt:lpstr>
      <vt:lpstr>In addition…</vt:lpstr>
      <vt:lpstr>Ascension Islands Earthquake, 29th Aug. 2016</vt:lpstr>
      <vt:lpstr>Observations on the LHC Beam</vt:lpstr>
      <vt:lpstr>Italy Earthquakes, 26th Oct. 2016</vt:lpstr>
      <vt:lpstr>Effect on luminosity</vt:lpstr>
      <vt:lpstr>Next steps</vt:lpstr>
      <vt:lpstr>Next steps</vt:lpstr>
      <vt:lpstr>First results</vt:lpstr>
      <vt:lpstr>First results</vt:lpstr>
      <vt:lpstr>First results</vt:lpstr>
      <vt:lpstr>Possible applications</vt:lpstr>
      <vt:lpstr>Conclusions</vt:lpstr>
    </vt:vector>
  </TitlesOfParts>
  <Company>APO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Beniamino Di Girolamo</cp:lastModifiedBy>
  <cp:revision>464</cp:revision>
  <cp:lastPrinted>2016-07-19T06:13:15Z</cp:lastPrinted>
  <dcterms:created xsi:type="dcterms:W3CDTF">2016-01-11T14:38:10Z</dcterms:created>
  <dcterms:modified xsi:type="dcterms:W3CDTF">2017-12-07T12:23:16Z</dcterms:modified>
</cp:coreProperties>
</file>