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gif" ContentType="image/gif"/>
  <Default Extension="tif" ContentType="image/tif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13" r:id="rId5"/>
  </p:sldMasterIdLst>
  <p:notesMasterIdLst>
    <p:notesMasterId r:id="rId31"/>
  </p:notesMasterIdLst>
  <p:sldIdLst>
    <p:sldId id="256" r:id="rId6"/>
    <p:sldId id="316" r:id="rId7"/>
    <p:sldId id="318" r:id="rId8"/>
    <p:sldId id="323" r:id="rId9"/>
    <p:sldId id="322" r:id="rId10"/>
    <p:sldId id="320" r:id="rId11"/>
    <p:sldId id="261" r:id="rId12"/>
    <p:sldId id="317" r:id="rId13"/>
    <p:sldId id="326" r:id="rId14"/>
    <p:sldId id="291" r:id="rId15"/>
    <p:sldId id="327" r:id="rId16"/>
    <p:sldId id="319" r:id="rId17"/>
    <p:sldId id="324" r:id="rId18"/>
    <p:sldId id="313" r:id="rId19"/>
    <p:sldId id="260" r:id="rId20"/>
    <p:sldId id="270" r:id="rId21"/>
    <p:sldId id="314" r:id="rId22"/>
    <p:sldId id="315" r:id="rId23"/>
    <p:sldId id="304" r:id="rId24"/>
    <p:sldId id="274" r:id="rId25"/>
    <p:sldId id="276" r:id="rId26"/>
    <p:sldId id="281" r:id="rId27"/>
    <p:sldId id="279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B5D2"/>
    <a:srgbClr val="FC973C"/>
    <a:srgbClr val="0700FF"/>
    <a:srgbClr val="007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389"/>
    <p:restoredTop sz="94798"/>
  </p:normalViewPr>
  <p:slideViewPr>
    <p:cSldViewPr showGuides="1">
      <p:cViewPr>
        <p:scale>
          <a:sx n="126" d="100"/>
          <a:sy n="126" d="100"/>
        </p:scale>
        <p:origin x="2520" y="1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</a:p>
        </p:txBody>
      </p:sp>
      <p:sp>
        <p:nvSpPr>
          <p:cNvPr id="24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</a:p>
        </p:txBody>
      </p:sp>
      <p:sp>
        <p:nvSpPr>
          <p:cNvPr id="248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</a:p>
        </p:txBody>
      </p:sp>
      <p:sp>
        <p:nvSpPr>
          <p:cNvPr id="249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</a:p>
        </p:txBody>
      </p:sp>
      <p:sp>
        <p:nvSpPr>
          <p:cNvPr id="250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891E2FD-85DA-4769-B8B8-A3B3C29E83FC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1564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morning,</a:t>
            </a:r>
          </a:p>
          <a:p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thank you for the opportunity to present on behalf of the team the results </a:t>
            </a:r>
            <a:r>
              <a:rPr lang="en-US" sz="2000" b="0" strike="noStrike" spc="-1" baseline="0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the Beam-beam long-range in LHC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9E9AE9E-CCA6-4AD9-828C-71B11251942A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8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629E6687-AC5E-4C04-96C3-151CFEC5574F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D75CB83-49CA-429D-9D83-8ACC64592B4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7B8661F-E149-40E1-A953-9B99D63A69D7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6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EAAEB40-3997-41D4-B1AE-E2E2D8BC6C49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23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3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2982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9891E2FD-85DA-4769-B8B8-A3B3C29E83FC}" type="slidenum">
              <a:rPr lang="en-US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5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0633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4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A901FE02-A45E-40B8-AF62-D1FC31D77B6D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</a:t>
            </a:r>
            <a:r>
              <a:rPr lang="en-US" sz="2000" b="0" strike="noStrike" spc="-1" baseline="0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wire-beam distance has to be of the order of few mm.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0884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1614D7AD-FED3-47EB-8CB8-DD9CE17B95B1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0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2130327-0FB8-4ED0-AC23-093F90F21C9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1772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2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D4CE715F-0F16-418B-B081-3302CADCC6FC}" type="slidenum">
              <a:rPr lang="en-US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7441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1" name="PlaceHolder 2"/>
          <p:cNvSpPr>
            <a:spLocks noGrp="1"/>
          </p:cNvSpPr>
          <p:nvPr>
            <p:ph type="subTitle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1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2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4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5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6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9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0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8" name="PlaceHolder 5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12000" y="180000"/>
            <a:ext cx="7919640" cy="33372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0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1" name="PlaceHolder 3"/>
          <p:cNvSpPr>
            <a:spLocks noGrp="1"/>
          </p:cNvSpPr>
          <p:nvPr>
            <p:ph type="body"/>
          </p:nvPr>
        </p:nvSpPr>
        <p:spPr>
          <a:xfrm>
            <a:off x="328968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PlaceHolder 4"/>
          <p:cNvSpPr>
            <a:spLocks noGrp="1"/>
          </p:cNvSpPr>
          <p:nvPr>
            <p:ph type="body"/>
          </p:nvPr>
        </p:nvSpPr>
        <p:spPr>
          <a:xfrm>
            <a:off x="5967360" y="12193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PlaceHolder 5"/>
          <p:cNvSpPr>
            <a:spLocks noGrp="1"/>
          </p:cNvSpPr>
          <p:nvPr>
            <p:ph type="body"/>
          </p:nvPr>
        </p:nvSpPr>
        <p:spPr>
          <a:xfrm>
            <a:off x="596736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PlaceHolder 6"/>
          <p:cNvSpPr>
            <a:spLocks noGrp="1"/>
          </p:cNvSpPr>
          <p:nvPr>
            <p:ph type="body"/>
          </p:nvPr>
        </p:nvSpPr>
        <p:spPr>
          <a:xfrm>
            <a:off x="328968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PlaceHolder 7"/>
          <p:cNvSpPr>
            <a:spLocks noGrp="1"/>
          </p:cNvSpPr>
          <p:nvPr>
            <p:ph type="body"/>
          </p:nvPr>
        </p:nvSpPr>
        <p:spPr>
          <a:xfrm>
            <a:off x="612000" y="3782520"/>
            <a:ext cx="254988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1200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4906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0280" y="37825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fr-F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0280" y="1219320"/>
            <a:ext cx="386460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12000" y="3782520"/>
            <a:ext cx="7919640" cy="2340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2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48.xml"/><Relationship Id="rId13" Type="http://schemas.openxmlformats.org/officeDocument/2006/relationships/theme" Target="../theme/theme4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371600" y="2819520"/>
            <a:ext cx="7199640" cy="1799640"/>
          </a:xfrm>
          <a:prstGeom prst="rect">
            <a:avLst/>
          </a:prstGeom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Presentation title - line 1 - Arial 30pt - bold HiLumi dark grey - line 2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3</a:t>
            </a:r>
            <a:r>
              <a:t/>
            </a:r>
            <a:br/>
            <a:r>
              <a:rPr lang="fr-FR" sz="28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line 4   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990720" y="6356520"/>
            <a:ext cx="6689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EEB594-C031-4C8B-9350-E6AF5ADFFFD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3" name="Image 11"/>
          <p:cNvPicPr/>
          <p:nvPr/>
        </p:nvPicPr>
        <p:blipFill>
          <a:blip r:embed="rId15"/>
          <a:stretch/>
        </p:blipFill>
        <p:spPr>
          <a:xfrm>
            <a:off x="1371600" y="673560"/>
            <a:ext cx="3785040" cy="1533960"/>
          </a:xfrm>
          <a:prstGeom prst="rect">
            <a:avLst/>
          </a:prstGeom>
          <a:ln>
            <a:noFill/>
          </a:ln>
        </p:spPr>
      </p:pic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1371600" y="5899320"/>
            <a:ext cx="6479640" cy="348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fr-FR" sz="16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Conference - Location - Date</a:t>
            </a: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endParaRPr lang="fr-FR" sz="16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12000" y="1219320"/>
            <a:ext cx="7919640" cy="490644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56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modify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D4FBA5A0-4EFB-4E3D-A440-05DB51939E9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15360"/>
            <a:ext cx="403992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 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57200" y="2057400"/>
            <a:ext cx="403992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4645080" y="1215360"/>
            <a:ext cx="4041360" cy="6393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 styles</a:t>
            </a: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645080" y="2057400"/>
            <a:ext cx="4041360" cy="395100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Master texts styles</a:t>
            </a:r>
          </a:p>
          <a:p>
            <a:pPr marL="743040" lvl="1" indent="-28548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32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level</a:t>
            </a:r>
          </a:p>
        </p:txBody>
      </p:sp>
      <p:sp>
        <p:nvSpPr>
          <p:cNvPr id="86" name="PlaceHolder 6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CE26F3B-D697-46BC-AB6B-F5FEDCCE714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19640" cy="719640"/>
          </a:xfrm>
          <a:prstGeom prst="rect">
            <a:avLst/>
          </a:prstGeom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1 – Arial 30 pt – HiLumi blue</a:t>
            </a:r>
            <a:r>
              <a:t/>
            </a:r>
            <a:br/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 title – line 2 – Arial 30 pt – HiLumi blue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ftr"/>
          </p:nvPr>
        </p:nvSpPr>
        <p:spPr>
          <a:xfrm>
            <a:off x="1905120" y="6356520"/>
            <a:ext cx="662652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D94D039-EE26-4C0D-8D5C-48A17C8891C5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6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body"/>
          </p:nvPr>
        </p:nvSpPr>
        <p:spPr>
          <a:xfrm>
            <a:off x="612000" y="457200"/>
            <a:ext cx="7919640" cy="4114440"/>
          </a:xfrm>
          <a:prstGeom prst="rect">
            <a:avLst/>
          </a:prstGeom>
        </p:spPr>
        <p:txBody>
          <a:bodyPr lIns="90000" tIns="45000" rIns="90000" bIns="45000"/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612000" y="5105520"/>
            <a:ext cx="7919640" cy="990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fr-FR" sz="14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Text – image caption – comments ....</a:t>
            </a:r>
          </a:p>
        </p:txBody>
      </p:sp>
      <p:sp>
        <p:nvSpPr>
          <p:cNvPr id="206" name="PlaceHolder 3"/>
          <p:cNvSpPr>
            <a:spLocks noGrp="1"/>
          </p:cNvSpPr>
          <p:nvPr>
            <p:ph type="ftr"/>
          </p:nvPr>
        </p:nvSpPr>
        <p:spPr>
          <a:xfrm>
            <a:off x="1981080" y="6356520"/>
            <a:ext cx="655056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7" name="PlaceHolder 4"/>
          <p:cNvSpPr>
            <a:spLocks noGrp="1"/>
          </p:cNvSpPr>
          <p:nvPr>
            <p:ph type="sldNum"/>
          </p:nvPr>
        </p:nvSpPr>
        <p:spPr>
          <a:xfrm>
            <a:off x="8686800" y="6356520"/>
            <a:ext cx="359640" cy="3596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B0DC270-A451-4F9A-974A-9D1888DA800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08" name="PlaceHolder 5"/>
          <p:cNvSpPr>
            <a:spLocks noGrp="1"/>
          </p:cNvSpPr>
          <p:nvPr>
            <p:ph type="body"/>
          </p:nvPr>
        </p:nvSpPr>
        <p:spPr>
          <a:xfrm>
            <a:off x="613440" y="4648320"/>
            <a:ext cx="7918200" cy="380520"/>
          </a:xfrm>
          <a:prstGeom prst="rect">
            <a:avLst/>
          </a:prstGeom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60"/>
              </a:spcBef>
            </a:pPr>
            <a:r>
              <a:rPr lang="fr-FR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Image title</a:t>
            </a:r>
            <a:endParaRPr lang="fr-FR" sz="18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9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fr-FR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image" Target="../media/image18.tiff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1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9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4" Type="http://schemas.openxmlformats.org/officeDocument/2006/relationships/image" Target="../media/image22.tif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0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image" Target="../media/image16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tif"/><Relationship Id="rId5" Type="http://schemas.openxmlformats.org/officeDocument/2006/relationships/image" Target="../media/image16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16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16.tiff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gif"/><Relationship Id="rId3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41.xml"/><Relationship Id="rId2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2031/" TargetMode="External"/><Relationship Id="rId4" Type="http://schemas.openxmlformats.org/officeDocument/2006/relationships/hyperlink" Target="https://indico.cern.ch/event/652363/" TargetMode="External"/><Relationship Id="rId5" Type="http://schemas.openxmlformats.org/officeDocument/2006/relationships/hyperlink" Target="https://indico.cern.ch/event/647714/contributions/2633162/" TargetMode="External"/><Relationship Id="rId6" Type="http://schemas.openxmlformats.org/officeDocument/2006/relationships/hyperlink" Target="https://indico.cern.ch/event/682404/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6" Type="http://schemas.openxmlformats.org/officeDocument/2006/relationships/image" Target="../media/image11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827584" y="2564904"/>
            <a:ext cx="7416824" cy="969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1"/>
          <a:lstStyle/>
          <a:p>
            <a:pPr>
              <a:lnSpc>
                <a:spcPct val="100000"/>
              </a:lnSpc>
            </a:pPr>
            <a:r>
              <a:rPr lang="en-US" sz="28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Preliminary</a:t>
            </a:r>
            <a:r>
              <a:rPr lang="en-US" sz="2800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results of the BBLR compensation experiment in LHC during MD4</a:t>
            </a:r>
          </a:p>
          <a:p>
            <a:pPr>
              <a:lnSpc>
                <a:spcPct val="100000"/>
              </a:lnSpc>
            </a:pPr>
            <a: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/>
            </a:r>
            <a:br>
              <a:rPr lang="en-US" sz="28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</a:b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2" name="TextShape 2"/>
          <p:cNvSpPr txBox="1"/>
          <p:nvPr/>
        </p:nvSpPr>
        <p:spPr>
          <a:xfrm>
            <a:off x="905140" y="3541617"/>
            <a:ext cx="7555292" cy="43746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281"/>
              </a:spcBef>
            </a:pP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S. </a:t>
            </a:r>
            <a:r>
              <a:rPr lang="en-US" sz="1400" b="0" u="sng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1400" b="0" u="sng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 and</a:t>
            </a:r>
            <a:r>
              <a:rPr lang="en-US" sz="140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G</a:t>
            </a:r>
            <a:r>
              <a:rPr lang="en-US" sz="140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140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Sterbini</a:t>
            </a:r>
            <a:r>
              <a:rPr lang="en-US" sz="1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14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on behalf of the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BBLR </a:t>
            </a:r>
            <a:r>
              <a:rPr lang="en-US" sz="14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team</a:t>
            </a:r>
            <a:endParaRPr lang="en-US" sz="1400" b="0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53" name="TextShape 3"/>
          <p:cNvSpPr txBox="1"/>
          <p:nvPr/>
        </p:nvSpPr>
        <p:spPr>
          <a:xfrm>
            <a:off x="107640" y="6517800"/>
            <a:ext cx="6479640" cy="34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343080" indent="-342720">
              <a:lnSpc>
                <a:spcPct val="100000"/>
              </a:lnSpc>
              <a:spcBef>
                <a:spcPts val="320"/>
              </a:spcBef>
            </a:pP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42</a:t>
            </a:r>
            <a:r>
              <a:rPr lang="en-US" sz="1600" b="0" strike="noStrike" spc="-1" baseline="30000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nd</a:t>
            </a: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HL-LHC TCC, </a:t>
            </a:r>
            <a:r>
              <a:rPr lang="en-US" sz="1600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r>
            <a:r>
              <a:rPr lang="en-US" sz="1600" b="0" strike="noStrike" spc="-1" baseline="30000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</a:t>
            </a: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600" b="0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December 2017</a:t>
            </a:r>
            <a:endParaRPr lang="en-US" sz="1600" b="0" strike="noStrike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4" name="CustomShape 4"/>
          <p:cNvSpPr/>
          <p:nvPr/>
        </p:nvSpPr>
        <p:spPr>
          <a:xfrm>
            <a:off x="1371600" y="5229360"/>
            <a:ext cx="6321960" cy="128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" name="CustomShape 3"/>
          <p:cNvSpPr/>
          <p:nvPr/>
        </p:nvSpPr>
        <p:spPr>
          <a:xfrm>
            <a:off x="872780" y="4100503"/>
            <a:ext cx="7267748" cy="11479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62500" lnSpcReduction="20000"/>
          </a:bodyPr>
          <a:lstStyle/>
          <a:p>
            <a:pPr algn="just">
              <a:spcBef>
                <a:spcPts val="360"/>
              </a:spcBef>
            </a:pPr>
            <a:r>
              <a:rPr lang="en-US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BBLR compensation MD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team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Amorim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Arduini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Bartosik, R. Bruce, X.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Buffat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Carver,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Cattenoz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Effinger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Fartoukh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Fitterer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N.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Fuster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Gasior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Gonzales,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G.-H.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Hemelsoet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M. Hostettler,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Iadarola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R. Jones,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Kaltchev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Karastatis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Kostoglou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I. Lamas Garcia, T.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Levens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A.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Levichev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E. Medina, A. </a:t>
            </a:r>
            <a:r>
              <a:rPr lang="en-US" i="1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Mereghetti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E. Métral, 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Mirarchi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J.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Olexa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Papadopoulou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Y.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Papaphilippou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Pellegrini,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Pojer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L.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Poncet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Poyet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S.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Redaelli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Rossi, B.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Salvachua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Schmickler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F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Schmidt, K.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Skoufaris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M.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Solfaroli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G. Sterbini, R. Tomas, G.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Trad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A.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Valishev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D. </a:t>
            </a:r>
            <a:r>
              <a:rPr lang="en-US" i="1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Valuch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C. Xu, C.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Zamantzas</a:t>
            </a:r>
            <a:r>
              <a:rPr lang="en-US" i="1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, P. 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Zisopoulos and all participants to the design, production and commissioning of the wire compensator prototypes (</a:t>
            </a:r>
            <a:r>
              <a:rPr lang="en-US" b="1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WP2, WP5, </a:t>
            </a:r>
            <a:r>
              <a:rPr lang="en-US" b="1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WP13 and LHC </a:t>
            </a:r>
            <a:r>
              <a:rPr lang="en-US" b="1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 coordinators</a:t>
            </a:r>
            <a:r>
              <a:rPr lang="en-US" i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3331673-091F-4D89-AD65-8EE98FA03473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4" name="CustomShape 2"/>
          <p:cNvSpPr/>
          <p:nvPr/>
        </p:nvSpPr>
        <p:spPr>
          <a:xfrm>
            <a:off x="2646720" y="2925000"/>
            <a:ext cx="395892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BACK-UP </a:t>
            </a:r>
            <a:r>
              <a:rPr lang="en-US" sz="3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SLIDES</a:t>
            </a:r>
          </a:p>
          <a:p>
            <a:pPr>
              <a:lnSpc>
                <a:spcPct val="100000"/>
              </a:lnSpc>
            </a:pP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FILL6435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6017" y="3542673"/>
            <a:ext cx="4869856" cy="323464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84166"/>
            <a:ext cx="4427984" cy="2941148"/>
          </a:xfrm>
          <a:prstGeom prst="rect">
            <a:avLst/>
          </a:prstGeom>
        </p:spPr>
      </p:pic>
      <p:sp>
        <p:nvSpPr>
          <p:cNvPr id="11" name="CustomShape 4"/>
          <p:cNvSpPr/>
          <p:nvPr/>
        </p:nvSpPr>
        <p:spPr>
          <a:xfrm>
            <a:off x="818795" y="3648013"/>
            <a:ext cx="2934410" cy="32267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1, mild losses due to burn-off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CustomShape 4"/>
          <p:cNvSpPr/>
          <p:nvPr/>
        </p:nvSpPr>
        <p:spPr>
          <a:xfrm>
            <a:off x="5004154" y="3128926"/>
            <a:ext cx="3527486" cy="32267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2, losses dominated by blow-up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798902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Filling scheme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124744"/>
            <a:ext cx="6732240" cy="4382688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627784" y="5949280"/>
            <a:ext cx="6994720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B1 was stable during the two fills.</a:t>
            </a: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19696788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 at 340/190 A and jaw at 5.5 </a:t>
            </a:r>
            <a:r>
              <a:rPr lang="en-US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800" b="1" spc="-1" baseline="-25000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coll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47" y="919439"/>
            <a:ext cx="4323783" cy="2508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025" y="1916832"/>
            <a:ext cx="4478379" cy="268208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47" y="3880887"/>
            <a:ext cx="4447261" cy="2668356"/>
          </a:xfrm>
          <a:prstGeom prst="rect">
            <a:avLst/>
          </a:prstGeom>
        </p:spPr>
      </p:pic>
      <p:sp>
        <p:nvSpPr>
          <p:cNvPr id="16" name="CustomShape 4"/>
          <p:cNvSpPr/>
          <p:nvPr/>
        </p:nvSpPr>
        <p:spPr>
          <a:xfrm>
            <a:off x="7023144" y="1599064"/>
            <a:ext cx="1666528" cy="317768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Vertical stability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CustomShape 4"/>
          <p:cNvSpPr/>
          <p:nvPr/>
        </p:nvSpPr>
        <p:spPr>
          <a:xfrm>
            <a:off x="3781761" y="740756"/>
            <a:ext cx="1666528" cy="317768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Horizontal stability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CustomShape 4"/>
          <p:cNvSpPr/>
          <p:nvPr/>
        </p:nvSpPr>
        <p:spPr>
          <a:xfrm>
            <a:off x="3923928" y="6255507"/>
            <a:ext cx="1666528" cy="317768"/>
          </a:xfrm>
          <a:prstGeom prst="rect">
            <a:avLst/>
          </a:prstGeom>
          <a:solidFill>
            <a:srgbClr val="FF0000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Tune stability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27877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stCxn id="19" idx="1"/>
            <a:endCxn id="2" idx="1"/>
          </p:cNvCxnSpPr>
          <p:nvPr/>
        </p:nvCxnSpPr>
        <p:spPr>
          <a:xfrm flipV="1">
            <a:off x="6514784" y="2676513"/>
            <a:ext cx="924354" cy="1700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Integration of the wire in the collimator jaws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14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360" y="938450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</a:t>
            </a:r>
            <a:r>
              <a:rPr lang="en-US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wire-beam distance has to be of the order of few mm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(function of 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n-US" spc="-1" baseline="-25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</a:t>
            </a: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and s-position): LHC wires prototypes are embedded in the jaw of two operational tertiary collimators.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7832" b="47970"/>
          <a:stretch/>
        </p:blipFill>
        <p:spPr>
          <a:xfrm>
            <a:off x="179512" y="1832760"/>
            <a:ext cx="5878082" cy="16254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493630" y="3162798"/>
            <a:ext cx="1584000" cy="504000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Max. temperature at I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W</a:t>
            </a:r>
            <a:r>
              <a:rPr lang="en-US" sz="1200" b="1" dirty="0" smtClean="0">
                <a:solidFill>
                  <a:srgbClr val="FF0000"/>
                </a:solidFill>
              </a:rPr>
              <a:t>=350 A: 161 </a:t>
            </a:r>
            <a:r>
              <a:rPr lang="en-US" sz="1200" b="1" baseline="30000" dirty="0" err="1" smtClean="0">
                <a:solidFill>
                  <a:srgbClr val="FF0000"/>
                </a:solidFill>
              </a:rPr>
              <a:t>o</a:t>
            </a:r>
            <a:r>
              <a:rPr lang="en-US" sz="1200" b="1" dirty="0" err="1" smtClean="0">
                <a:solidFill>
                  <a:srgbClr val="FF0000"/>
                </a:solidFill>
              </a:rPr>
              <a:t>C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95536" y="501317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During the 2017, BE-BI, EN-STI and the Collimation teams performed a complete test campaign to ensure the correct functioning of the wire interlocks, the collimator motors and PUs when the wire is powered.</a:t>
            </a:r>
          </a:p>
        </p:txBody>
      </p:sp>
      <p:pic>
        <p:nvPicPr>
          <p:cNvPr id="17" name="Picture 6" descr="\\cern.ch\dfs\Users\l\lgentini\Desktop\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0" t="12282" r="31997" b="5253"/>
          <a:stretch/>
        </p:blipFill>
        <p:spPr bwMode="auto">
          <a:xfrm flipH="1">
            <a:off x="7439138" y="1969638"/>
            <a:ext cx="1414474" cy="162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ustomShape 4"/>
          <p:cNvSpPr/>
          <p:nvPr/>
        </p:nvSpPr>
        <p:spPr>
          <a:xfrm>
            <a:off x="612000" y="3542638"/>
            <a:ext cx="1584176" cy="265711"/>
          </a:xfrm>
          <a:prstGeom prst="rect">
            <a:avLst/>
          </a:prstGeom>
          <a:noFill/>
          <a:ln w="285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Courtesy of F. </a:t>
            </a:r>
            <a:r>
              <a:rPr lang="en-US" sz="1200" spc="-1" dirty="0" err="1" smtClean="0">
                <a:uFill>
                  <a:solidFill>
                    <a:srgbClr val="FFFFFF"/>
                  </a:solidFill>
                </a:uFill>
                <a:latin typeface="Arial"/>
              </a:rPr>
              <a:t>Carra</a:t>
            </a:r>
            <a:endParaRPr lang="en-US" sz="12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9" name="Picture 18" descr="\\cern.ch\dfs\Users\l\lgentini\Desktop\CATIA V5 R23 64 -  CERN   Small Assembly - Luca R23 - Small Assembly - 2014.5.22_17.47.43  started 12112014 at 120811 AM on PCCA80.jpg"/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560784" y="3081933"/>
            <a:ext cx="1908000" cy="143729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39138" y="2599569"/>
            <a:ext cx="108000" cy="15388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37" name="CustomShape 4"/>
          <p:cNvSpPr/>
          <p:nvPr/>
        </p:nvSpPr>
        <p:spPr>
          <a:xfrm>
            <a:off x="2591780" y="2748294"/>
            <a:ext cx="1584176" cy="265711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Top view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CustomShape 4"/>
          <p:cNvSpPr/>
          <p:nvPr/>
        </p:nvSpPr>
        <p:spPr>
          <a:xfrm>
            <a:off x="7370543" y="3709609"/>
            <a:ext cx="1233905" cy="295455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 view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219195" y="2065680"/>
            <a:ext cx="4288909" cy="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31840" y="1866310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≈</a:t>
            </a:r>
            <a:r>
              <a:rPr lang="en-US" sz="1600" dirty="0" smtClean="0">
                <a:solidFill>
                  <a:srgbClr val="FF0000"/>
                </a:solidFill>
              </a:rPr>
              <a:t>1 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789862" y="4437112"/>
            <a:ext cx="6543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</a:rPr>
              <a:t> mm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5898155" y="4437112"/>
            <a:ext cx="402037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extShape 1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BBCW position in LHC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9DCBE1B-6A42-4C69-BAD0-DA73147E3060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15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1" name="CustomShape 3"/>
          <p:cNvSpPr/>
          <p:nvPr/>
        </p:nvSpPr>
        <p:spPr>
          <a:xfrm>
            <a:off x="460800" y="953640"/>
            <a:ext cx="822924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2 BBCWs were installed in two </a:t>
            </a:r>
            <a:r>
              <a:rPr lang="en-US" sz="1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H-collimators of B2 in IR5 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(TCTPH.4R5.B2 and TCL.4L5.B2), close to the D2 separation dipoles.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75" name="Picture 5"/>
          <p:cNvPicPr/>
          <p:nvPr/>
        </p:nvPicPr>
        <p:blipFill>
          <a:blip r:embed="rId3"/>
          <a:srcRect l="3960"/>
          <a:stretch/>
        </p:blipFill>
        <p:spPr>
          <a:xfrm>
            <a:off x="423702" y="2276872"/>
            <a:ext cx="5287980" cy="3742871"/>
          </a:xfrm>
          <a:prstGeom prst="rect">
            <a:avLst/>
          </a:prstGeom>
          <a:ln>
            <a:noFill/>
          </a:ln>
        </p:spPr>
      </p:pic>
      <p:grpSp>
        <p:nvGrpSpPr>
          <p:cNvPr id="4" name="Group 3"/>
          <p:cNvGrpSpPr/>
          <p:nvPr/>
        </p:nvGrpSpPr>
        <p:grpSpPr>
          <a:xfrm>
            <a:off x="5519426" y="1639770"/>
            <a:ext cx="3408523" cy="2069461"/>
            <a:chOff x="5519426" y="1639770"/>
            <a:chExt cx="3408523" cy="2069461"/>
          </a:xfrm>
        </p:grpSpPr>
        <p:pic>
          <p:nvPicPr>
            <p:cNvPr id="10" name="Picture 6"/>
            <p:cNvPicPr/>
            <p:nvPr/>
          </p:nvPicPr>
          <p:blipFill>
            <a:blip r:embed="rId4"/>
            <a:srcRect l="12012" t="8688" r="3930" b="11586"/>
            <a:stretch/>
          </p:blipFill>
          <p:spPr>
            <a:xfrm>
              <a:off x="5519426" y="1639771"/>
              <a:ext cx="3408523" cy="2069460"/>
            </a:xfrm>
            <a:prstGeom prst="rect">
              <a:avLst/>
            </a:prstGeom>
            <a:ln w="28575">
              <a:solidFill>
                <a:srgbClr val="5EB5D2"/>
              </a:solidFill>
            </a:ln>
          </p:spPr>
        </p:pic>
        <p:sp>
          <p:nvSpPr>
            <p:cNvPr id="2" name="Rectangle 1"/>
            <p:cNvSpPr/>
            <p:nvPr/>
          </p:nvSpPr>
          <p:spPr>
            <a:xfrm>
              <a:off x="7607480" y="3284984"/>
              <a:ext cx="1079320" cy="3709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70756" y="1639770"/>
              <a:ext cx="1079320" cy="3599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7" name="CustomShape 4"/>
          <p:cNvSpPr/>
          <p:nvPr/>
        </p:nvSpPr>
        <p:spPr>
          <a:xfrm>
            <a:off x="232283" y="1772816"/>
            <a:ext cx="3168000" cy="50405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Longitudinal position of the BBCW and optics used in the experiment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770756" y="5454849"/>
            <a:ext cx="2526467" cy="980546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ideal s-position of the BBCW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 ±159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 from the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IP5. The actual s-position are -150.03 and +147.94 m.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21" name="Straight Arrow Connector 20"/>
          <p:cNvCxnSpPr>
            <a:stCxn id="20" idx="1"/>
          </p:cNvCxnSpPr>
          <p:nvPr/>
        </p:nvCxnSpPr>
        <p:spPr>
          <a:xfrm flipH="1" flipV="1">
            <a:off x="5344896" y="5598866"/>
            <a:ext cx="425860" cy="346256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1"/>
          </p:cNvCxnSpPr>
          <p:nvPr/>
        </p:nvCxnSpPr>
        <p:spPr>
          <a:xfrm flipH="1" flipV="1">
            <a:off x="971600" y="5598866"/>
            <a:ext cx="4799156" cy="346256"/>
          </a:xfrm>
          <a:prstGeom prst="straightConnector1">
            <a:avLst/>
          </a:prstGeom>
          <a:ln w="28575">
            <a:solidFill>
              <a:srgbClr val="5EB5D2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stomShape 4"/>
          <p:cNvSpPr/>
          <p:nvPr/>
        </p:nvSpPr>
        <p:spPr>
          <a:xfrm>
            <a:off x="6362908" y="3612988"/>
            <a:ext cx="2736000" cy="277149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H-plane position of the BBCW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2339588"/>
            <a:ext cx="4032448" cy="2520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TextShape 1"/>
          <p:cNvSpPr txBox="1"/>
          <p:nvPr/>
        </p:nvSpPr>
        <p:spPr>
          <a:xfrm>
            <a:off x="1905120" y="6356520"/>
            <a:ext cx="662652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First results from LLRB MD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7" name="TextShape 2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5DE72939-5A77-45C4-9B5D-8D9B8F294D9B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18" name="TextShape 3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 dirty="0" err="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</a:t>
            </a:r>
            <a:r>
              <a:rPr lang="fr-FR" sz="2800" b="1" strike="noStrike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on the compensation (II)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9" name="CustomShape 4"/>
          <p:cNvSpPr/>
          <p:nvPr/>
        </p:nvSpPr>
        <p:spPr>
          <a:xfrm>
            <a:off x="401220" y="4935240"/>
            <a:ext cx="8285580" cy="142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</a:t>
            </a:r>
            <a:r>
              <a:rPr lang="en-US" sz="2000" b="0" u="sng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dBLM</a:t>
            </a:r>
            <a:r>
              <a:rPr lang="en-US" sz="2000" b="0" u="sng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signals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compute the cross-section</a:t>
            </a:r>
            <a:r>
              <a:rPr lang="en-US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 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[credit to A. </a:t>
            </a:r>
            <a:r>
              <a:rPr lang="en-US" sz="2000" b="0" strike="noStrike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r>
              <a:rPr lang="en-US" sz="20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A</a:t>
            </a:r>
            <a:r>
              <a:rPr lang="en-US" sz="20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</a:t>
            </a:r>
            <a:r>
              <a:rPr lang="en-US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Gorzawski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]: </a:t>
            </a:r>
            <a:r>
              <a:rPr lang="en-US" sz="2000" b="1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</a:t>
            </a:r>
            <a:r>
              <a:rPr lang="en-US" sz="2000" b="1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mproved </a:t>
            </a:r>
            <a:r>
              <a:rPr lang="en-US" sz="2000" b="1" strike="noStrike" spc="-1" dirty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time </a:t>
            </a:r>
            <a:r>
              <a:rPr lang="en-US" sz="2000" b="1" strike="noStrike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resolution</a:t>
            </a:r>
            <a:r>
              <a:rPr lang="en-US" sz="20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r>
              <a:rPr lang="en-US" sz="2000" u="sng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</a:t>
            </a: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u="sng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constant c</a:t>
            </a:r>
            <a:r>
              <a:rPr lang="en-US" sz="2000" b="0" u="sng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alibration factor was adopted to rescale the BLM reading to the FBCT losses.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20" name="Picture 1"/>
          <p:cNvPicPr/>
          <p:nvPr/>
        </p:nvPicPr>
        <p:blipFill>
          <a:blip r:embed="rId3"/>
          <a:stretch/>
        </p:blipFill>
        <p:spPr>
          <a:xfrm>
            <a:off x="1175400" y="908640"/>
            <a:ext cx="6792840" cy="3790800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744000" y="1080000"/>
            <a:ext cx="385428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354955" y="1080000"/>
            <a:ext cx="385428" cy="3276000"/>
          </a:xfrm>
          <a:prstGeom prst="rect">
            <a:avLst/>
          </a:prstGeom>
          <a:solidFill>
            <a:srgbClr val="FFC000">
              <a:alpha val="24000"/>
            </a:srgbClr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00982" y="1124744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3270" y="1124744"/>
            <a:ext cx="927002" cy="238690"/>
          </a:xfrm>
          <a:prstGeom prst="rect">
            <a:avLst/>
          </a:prstGeom>
          <a:solidFill>
            <a:schemeClr val="bg1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 </a:t>
            </a:r>
            <a:r>
              <a:rPr lang="en-US" sz="11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⇾ </a:t>
            </a:r>
            <a:r>
              <a:rPr lang="en-US" sz="1100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OFF</a:t>
            </a:r>
            <a:endParaRPr lang="en-US" sz="1100" b="1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660228" y="6525344"/>
            <a:ext cx="1908000" cy="190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sp>
        <p:nvSpPr>
          <p:cNvPr id="19" name="Rounded Rectangle 18"/>
          <p:cNvSpPr>
            <a:spLocks noChangeAspect="1"/>
          </p:cNvSpPr>
          <p:nvPr/>
        </p:nvSpPr>
        <p:spPr>
          <a:xfrm>
            <a:off x="7569205" y="244682"/>
            <a:ext cx="1467291" cy="654958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W</a:t>
            </a:r>
            <a:r>
              <a:rPr lang="en-US" sz="1400" b="1" dirty="0" smtClean="0"/>
              <a:t>ire</a:t>
            </a:r>
          </a:p>
          <a:p>
            <a:pPr algn="ctr"/>
            <a:r>
              <a:rPr lang="en-US" sz="1400" b="1" dirty="0" smtClean="0"/>
              <a:t>compensation</a:t>
            </a:r>
            <a:endParaRPr lang="en-US" sz="1400" b="1" dirty="0"/>
          </a:p>
        </p:txBody>
      </p:sp>
      <p:sp>
        <p:nvSpPr>
          <p:cNvPr id="20" name="Rounded Rectangle 19"/>
          <p:cNvSpPr>
            <a:spLocks noChangeAspect="1"/>
          </p:cNvSpPr>
          <p:nvPr/>
        </p:nvSpPr>
        <p:spPr>
          <a:xfrm>
            <a:off x="7445981" y="85774"/>
            <a:ext cx="947318" cy="263144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STEP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6CFE97-6145-4C95-9D7F-E70AA488CA7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17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0" y="38123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Analysis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the BBCW compensation 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95444" y="1026496"/>
            <a:ext cx="3890115" cy="4965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Given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the constraint on the minimal beam-wire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distance, it was not possible to compensate all the resonances excited by the B1.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We used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the maximum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current of the wires (350 A) to attack as much as possible the BBLR 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octupolar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term.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 smtClean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T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he 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octupolar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terms induced by the BBLR in IR5 was reduced by </a:t>
            </a:r>
            <a:r>
              <a:rPr lang="en-US" sz="20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75%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. </a:t>
            </a:r>
          </a:p>
        </p:txBody>
      </p:sp>
      <p:pic>
        <p:nvPicPr>
          <p:cNvPr id="33" name="Picture 3"/>
          <p:cNvPicPr/>
          <p:nvPr/>
        </p:nvPicPr>
        <p:blipFill>
          <a:blip r:embed="rId3"/>
          <a:srcRect r="44846"/>
          <a:stretch/>
        </p:blipFill>
        <p:spPr>
          <a:xfrm>
            <a:off x="4398354" y="1913372"/>
            <a:ext cx="2116551" cy="850911"/>
          </a:xfrm>
          <a:prstGeom prst="rect">
            <a:avLst/>
          </a:prstGeom>
          <a:ln>
            <a:noFill/>
          </a:ln>
        </p:spPr>
      </p:pic>
      <p:pic>
        <p:nvPicPr>
          <p:cNvPr id="34" name="Picture 4"/>
          <p:cNvPicPr/>
          <p:nvPr/>
        </p:nvPicPr>
        <p:blipFill rotWithShape="1">
          <a:blip r:embed="rId4"/>
          <a:srcRect r="9465"/>
          <a:stretch/>
        </p:blipFill>
        <p:spPr>
          <a:xfrm>
            <a:off x="6751365" y="1913372"/>
            <a:ext cx="2292901" cy="884199"/>
          </a:xfrm>
          <a:prstGeom prst="rect">
            <a:avLst/>
          </a:prstGeom>
          <a:ln>
            <a:noFill/>
          </a:ln>
        </p:spPr>
      </p:pic>
      <p:sp>
        <p:nvSpPr>
          <p:cNvPr id="35" name="CustomShape 7"/>
          <p:cNvSpPr/>
          <p:nvPr/>
        </p:nvSpPr>
        <p:spPr>
          <a:xfrm>
            <a:off x="4932040" y="1282191"/>
            <a:ext cx="1739547" cy="503999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Strong-beam driven resonance</a:t>
            </a:r>
          </a:p>
        </p:txBody>
      </p:sp>
      <p:sp>
        <p:nvSpPr>
          <p:cNvPr id="36" name="CustomShape 8"/>
          <p:cNvSpPr/>
          <p:nvPr/>
        </p:nvSpPr>
        <p:spPr>
          <a:xfrm>
            <a:off x="7098670" y="1280416"/>
            <a:ext cx="1641938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</a:t>
            </a:r>
            <a:r>
              <a:rPr lang="en-US" sz="1400"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driven </a:t>
            </a:r>
          </a:p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resonance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76083" y="726052"/>
            <a:ext cx="1666290" cy="461665"/>
          </a:xfrm>
          <a:prstGeom prst="rect">
            <a:avLst/>
          </a:prstGeom>
          <a:noFill/>
          <a:ln w="28575">
            <a:solidFill>
              <a:srgbClr val="5EB5D2"/>
            </a:solidFill>
          </a:ln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050" b="1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rPr lang="en-US" sz="1200" smtClean="0"/>
              <a:t>S</a:t>
            </a:r>
            <a:r>
              <a:rPr lang="en-US" sz="1200" dirty="0"/>
              <a:t>. </a:t>
            </a:r>
            <a:r>
              <a:rPr lang="en-US" sz="1200" dirty="0" err="1"/>
              <a:t>Fartoukh</a:t>
            </a:r>
            <a:r>
              <a:rPr lang="en-US" sz="1200" dirty="0"/>
              <a:t> et al.</a:t>
            </a:r>
          </a:p>
          <a:p>
            <a:r>
              <a:rPr lang="en-US" sz="1200" dirty="0"/>
              <a:t>PRST-AB 18, 121001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2954" y="3014443"/>
            <a:ext cx="4661046" cy="3188117"/>
          </a:xfrm>
          <a:prstGeom prst="rect">
            <a:avLst/>
          </a:prstGeom>
        </p:spPr>
      </p:pic>
      <p:pic>
        <p:nvPicPr>
          <p:cNvPr id="39" name="Picture 4"/>
          <p:cNvPicPr/>
          <p:nvPr/>
        </p:nvPicPr>
        <p:blipFill>
          <a:blip r:embed="rId6"/>
          <a:stretch/>
        </p:blipFill>
        <p:spPr>
          <a:xfrm>
            <a:off x="7053053" y="4869160"/>
            <a:ext cx="1733173" cy="62489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9735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06CFE97-6145-4C95-9D7F-E70AA488CA7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22" name="TextShape 2"/>
          <p:cNvSpPr txBox="1"/>
          <p:nvPr/>
        </p:nvSpPr>
        <p:spPr>
          <a:xfrm>
            <a:off x="611560" y="74879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Compensation </a:t>
            </a: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studies</a:t>
            </a:r>
            <a:r>
              <a:rPr lang="fr-FR" sz="2800" b="1" spc="-1" dirty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: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</a:t>
            </a:r>
            <a:r>
              <a:rPr lang="fr-FR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LHC to HL-LHC</a:t>
            </a:r>
            <a:endParaRPr lang="fr-FR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1571" y="1044730"/>
            <a:ext cx="4167334" cy="4837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In the beam-beam team significant </a:t>
            </a:r>
            <a:r>
              <a:rPr lang="en-US" sz="2000" b="1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efforts are put on the wire compensation tracking studies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with the two-fold aim to benchmark the LHC results and optimize the HL-LHC scenario with the wires. </a:t>
            </a: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spc="-1" dirty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79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For HL-LHC, </a:t>
            </a:r>
            <a:r>
              <a:rPr lang="en-US" sz="2000" b="1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preliminary results without a full optimization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 of the longitudinal and transverse wire position, are 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showing an additional gain of the order of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30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 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 spc="-1" dirty="0" err="1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rad</a:t>
            </a:r>
            <a:r>
              <a:rPr lang="en-US" sz="2000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 for the half-crossing </a:t>
            </a:r>
            <a:r>
              <a:rPr lang="en-US" sz="2000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</a:rPr>
              <a:t>angle.</a:t>
            </a:r>
            <a:endParaRPr lang="en-US" sz="2000" spc="-1" dirty="0">
              <a:solidFill>
                <a:schemeClr val="tx1">
                  <a:lumMod val="65000"/>
                  <a:lumOff val="35000"/>
                </a:schemeClr>
              </a:solidFill>
              <a:uFill>
                <a:solidFill>
                  <a:srgbClr val="FFFFFF"/>
                </a:solidFill>
              </a:uFill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4332824" y="2711064"/>
            <a:ext cx="4847604" cy="2947165"/>
            <a:chOff x="4332824" y="2101610"/>
            <a:chExt cx="4847604" cy="2947165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 rotWithShape="1">
            <a:blip r:embed="rId3"/>
            <a:srcRect t="18945"/>
            <a:stretch/>
          </p:blipFill>
          <p:spPr>
            <a:xfrm>
              <a:off x="4332824" y="2101610"/>
              <a:ext cx="4847604" cy="2947165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5184139" y="4035099"/>
              <a:ext cx="3038192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6157126" y="3520385"/>
              <a:ext cx="599500" cy="532536"/>
            </a:xfrm>
            <a:prstGeom prst="straightConnector1">
              <a:avLst/>
            </a:prstGeom>
            <a:ln w="47625">
              <a:gradFill>
                <a:gsLst>
                  <a:gs pos="50000">
                    <a:srgbClr val="00B050"/>
                  </a:gs>
                  <a:gs pos="0">
                    <a:srgbClr val="FF0000">
                      <a:alpha val="39000"/>
                    </a:srgbClr>
                  </a:gs>
                  <a:gs pos="100000">
                    <a:srgbClr val="00B050"/>
                  </a:gs>
                </a:gsLst>
                <a:lin ang="5400000" scaled="1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756626" y="4052921"/>
              <a:ext cx="949299" cy="3077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B050"/>
                  </a:solidFill>
                </a:rPr>
                <a:t>+ 30 </a:t>
              </a:r>
              <a:r>
                <a:rPr lang="en-US" sz="1400" dirty="0" err="1">
                  <a:solidFill>
                    <a:srgbClr val="00B05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400" dirty="0" err="1" smtClean="0">
                  <a:solidFill>
                    <a:srgbClr val="00B050"/>
                  </a:solidFill>
                </a:rPr>
                <a:t>rad</a:t>
              </a:r>
              <a:endParaRPr lang="en-US" sz="14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4532266" y="5349479"/>
            <a:ext cx="1424712" cy="720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6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Preliminary. </a:t>
            </a: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HL-LHC start of the levelling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8962" y="6309320"/>
            <a:ext cx="474726" cy="468000"/>
          </a:xfrm>
          <a:prstGeom prst="rect">
            <a:avLst/>
          </a:prstGeom>
        </p:spPr>
      </p:pic>
      <p:grpSp>
        <p:nvGrpSpPr>
          <p:cNvPr id="41" name="Group 40"/>
          <p:cNvGrpSpPr/>
          <p:nvPr/>
        </p:nvGrpSpPr>
        <p:grpSpPr>
          <a:xfrm>
            <a:off x="4314177" y="1433480"/>
            <a:ext cx="4847604" cy="504056"/>
            <a:chOff x="4314177" y="824026"/>
            <a:chExt cx="4847604" cy="504056"/>
          </a:xfrm>
        </p:grpSpPr>
        <p:pic>
          <p:nvPicPr>
            <p:cNvPr id="28" name="Picture 2"/>
            <p:cNvPicPr>
              <a:picLocks noChangeAspect="1"/>
            </p:cNvPicPr>
            <p:nvPr/>
          </p:nvPicPr>
          <p:blipFill rotWithShape="1">
            <a:blip r:embed="rId3"/>
            <a:srcRect t="3730" b="82407"/>
            <a:stretch/>
          </p:blipFill>
          <p:spPr>
            <a:xfrm>
              <a:off x="4314177" y="824026"/>
              <a:ext cx="4847604" cy="504056"/>
            </a:xfrm>
            <a:prstGeom prst="rect">
              <a:avLst/>
            </a:prstGeom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5536942" y="828105"/>
              <a:ext cx="1856717" cy="26875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111496" y="2031054"/>
            <a:ext cx="3132000" cy="628760"/>
            <a:chOff x="5111496" y="1421600"/>
            <a:chExt cx="3132000" cy="628760"/>
          </a:xfrm>
        </p:grpSpPr>
        <p:sp>
          <p:nvSpPr>
            <p:cNvPr id="8" name="TextBox 7"/>
            <p:cNvSpPr txBox="1"/>
            <p:nvPr/>
          </p:nvSpPr>
          <p:spPr>
            <a:xfrm>
              <a:off x="5244622" y="1421600"/>
              <a:ext cx="2986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Distance Beam-Wire [</a:t>
              </a:r>
              <a:r>
                <a:rPr lang="en-US" sz="140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s</a:t>
              </a:r>
              <a:r>
                <a:rPr lang="en-US" sz="1400" dirty="0" smtClean="0">
                  <a:solidFill>
                    <a:srgbClr val="FF0000"/>
                  </a:solidFill>
                </a:rPr>
                <a:t>, </a:t>
              </a:r>
              <a:r>
                <a:rPr lang="en-US" sz="1400" dirty="0" err="1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e</a:t>
              </a:r>
              <a:r>
                <a:rPr lang="en-US" sz="1400" baseline="-25000" dirty="0" err="1" smtClean="0">
                  <a:solidFill>
                    <a:srgbClr val="FF0000"/>
                  </a:solidFill>
                </a:rPr>
                <a:t>n</a:t>
              </a:r>
              <a:r>
                <a:rPr lang="en-US" sz="1400" dirty="0" smtClean="0">
                  <a:solidFill>
                    <a:srgbClr val="FF0000"/>
                  </a:solidFill>
                </a:rPr>
                <a:t>=2.5 </a:t>
              </a:r>
              <a:r>
                <a:rPr lang="en-US" sz="1400" dirty="0" smtClean="0">
                  <a:solidFill>
                    <a:srgbClr val="FF0000"/>
                  </a:solidFill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400" dirty="0" smtClean="0">
                  <a:solidFill>
                    <a:srgbClr val="FF0000"/>
                  </a:solidFill>
                </a:rPr>
                <a:t>m]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111496" y="1994752"/>
              <a:ext cx="3132000" cy="55608"/>
              <a:chOff x="5094000" y="5157192"/>
              <a:chExt cx="3132000" cy="55608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94000" y="5184000"/>
                <a:ext cx="3132000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54144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6275632" y="5158800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71388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8002800" y="5157192"/>
                <a:ext cx="0" cy="5400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TextBox 41"/>
            <p:cNvSpPr txBox="1"/>
            <p:nvPr/>
          </p:nvSpPr>
          <p:spPr>
            <a:xfrm>
              <a:off x="7838893" y="1734015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21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17686" y="1692240"/>
              <a:ext cx="4331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8.4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26038" y="1711156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12.6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890453" y="1724748"/>
              <a:ext cx="5325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16.8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CustomShape 4"/>
          <p:cNvSpPr/>
          <p:nvPr/>
        </p:nvSpPr>
        <p:spPr>
          <a:xfrm>
            <a:off x="6589288" y="5511194"/>
            <a:ext cx="2096192" cy="294070"/>
          </a:xfrm>
          <a:prstGeom prst="rect">
            <a:avLst/>
          </a:prstGeom>
          <a:noFill/>
          <a:ln w="2857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spc="-1" dirty="0" smtClean="0">
                <a:uFill>
                  <a:solidFill>
                    <a:srgbClr val="FFFFFF"/>
                  </a:solidFill>
                </a:uFill>
                <a:latin typeface="Arial"/>
              </a:rPr>
              <a:t>Courtesy of D. Pellegrini</a:t>
            </a:r>
            <a:endParaRPr lang="en-US" sz="1400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517972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2F358674-8B11-461C-B3C2-789A8ACCCFEF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24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PACMAN bunches and I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modulation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5" name="Picture 1"/>
          <p:cNvPicPr/>
          <p:nvPr/>
        </p:nvPicPr>
        <p:blipFill>
          <a:blip r:embed="rId2"/>
          <a:stretch/>
        </p:blipFill>
        <p:spPr>
          <a:xfrm>
            <a:off x="4353840" y="3769560"/>
            <a:ext cx="4305600" cy="2766600"/>
          </a:xfrm>
          <a:prstGeom prst="rect">
            <a:avLst/>
          </a:prstGeom>
          <a:ln>
            <a:noFill/>
          </a:ln>
        </p:spPr>
      </p:pic>
      <p:pic>
        <p:nvPicPr>
          <p:cNvPr id="526" name="Picture 2"/>
          <p:cNvPicPr/>
          <p:nvPr/>
        </p:nvPicPr>
        <p:blipFill>
          <a:blip r:embed="rId3"/>
          <a:stretch/>
        </p:blipFill>
        <p:spPr>
          <a:xfrm>
            <a:off x="4348080" y="900000"/>
            <a:ext cx="4305600" cy="2694240"/>
          </a:xfrm>
          <a:prstGeom prst="rect">
            <a:avLst/>
          </a:prstGeom>
          <a:ln>
            <a:noFill/>
          </a:ln>
        </p:spPr>
      </p:pic>
      <p:sp>
        <p:nvSpPr>
          <p:cNvPr id="527" name="Line 3"/>
          <p:cNvSpPr/>
          <p:nvPr/>
        </p:nvSpPr>
        <p:spPr>
          <a:xfrm flipV="1">
            <a:off x="4860000" y="3284640"/>
            <a:ext cx="648000" cy="484560"/>
          </a:xfrm>
          <a:prstGeom prst="line">
            <a:avLst/>
          </a:prstGeom>
          <a:ln>
            <a:solidFill>
              <a:srgbClr val="585858"/>
            </a:solidFill>
            <a:rou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528" name="Line 4"/>
          <p:cNvSpPr/>
          <p:nvPr/>
        </p:nvSpPr>
        <p:spPr>
          <a:xfrm flipH="1" flipV="1">
            <a:off x="5724000" y="3284640"/>
            <a:ext cx="2736360" cy="484560"/>
          </a:xfrm>
          <a:prstGeom prst="line">
            <a:avLst/>
          </a:prstGeom>
          <a:ln>
            <a:solidFill>
              <a:srgbClr val="585858"/>
            </a:solidFill>
            <a:round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/>
        </p:style>
      </p:sp>
      <p:sp>
        <p:nvSpPr>
          <p:cNvPr id="529" name="CustomShape 5"/>
          <p:cNvSpPr/>
          <p:nvPr/>
        </p:nvSpPr>
        <p:spPr>
          <a:xfrm>
            <a:off x="439560" y="2575800"/>
            <a:ext cx="3720240" cy="2940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needed I</a:t>
            </a:r>
            <a:r>
              <a:rPr lang="en-US" sz="2000" b="0" strike="noStrike" spc="-1" baseline="-2500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modulation BW is of the order of 4 MHz (x10 lower than the bunch frequency).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wavelength in vacuum of a 4 MHz EM wave is ~75 m.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302170" y="1611635"/>
            <a:ext cx="7314330" cy="3653467"/>
            <a:chOff x="-1448011" y="1611635"/>
            <a:chExt cx="7314330" cy="365346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448011" y="1611635"/>
              <a:ext cx="7314330" cy="365346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373657" y="3289772"/>
              <a:ext cx="638107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rgbClr val="FF0000"/>
                  </a:solidFill>
                </a:rPr>
                <a:t>BBCW </a:t>
              </a:r>
            </a:p>
            <a:p>
              <a:pPr algn="ctr"/>
              <a:r>
                <a:rPr lang="en-US" sz="700" b="1" dirty="0" smtClean="0">
                  <a:solidFill>
                    <a:srgbClr val="FF0000"/>
                  </a:solidFill>
                </a:rPr>
                <a:t>B2, left</a:t>
              </a:r>
              <a:endParaRPr lang="en-US" sz="700" b="1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788115" y="3059359"/>
              <a:ext cx="638107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>
                  <a:solidFill>
                    <a:srgbClr val="FF0000"/>
                  </a:solidFill>
                </a:rPr>
                <a:t>BBCW </a:t>
              </a:r>
            </a:p>
            <a:p>
              <a:pPr algn="ctr"/>
              <a:r>
                <a:rPr lang="en-US" sz="700" b="1" dirty="0" smtClean="0">
                  <a:solidFill>
                    <a:srgbClr val="FF0000"/>
                  </a:solidFill>
                </a:rPr>
                <a:t>B2</a:t>
              </a:r>
              <a:r>
                <a:rPr lang="en-US" sz="700" b="1" dirty="0">
                  <a:solidFill>
                    <a:srgbClr val="FF0000"/>
                  </a:solidFill>
                </a:rPr>
                <a:t>, right</a:t>
              </a:r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840000">
              <a:off x="536123" y="3199912"/>
              <a:ext cx="108000" cy="0"/>
            </a:xfrm>
            <a:prstGeom prst="line">
              <a:avLst/>
            </a:prstGeom>
            <a:ln w="28575">
              <a:gradFill>
                <a:gsLst>
                  <a:gs pos="55000">
                    <a:srgbClr val="FF0000"/>
                  </a:gs>
                  <a:gs pos="42000">
                    <a:srgbClr val="FF000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0" scaled="0"/>
              </a:gradFill>
              <a:head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">
              <a:off x="4209471" y="3437448"/>
              <a:ext cx="108000" cy="0"/>
            </a:xfrm>
            <a:prstGeom prst="line">
              <a:avLst/>
            </a:prstGeom>
            <a:ln w="28575">
              <a:gradFill>
                <a:gsLst>
                  <a:gs pos="55000">
                    <a:srgbClr val="FF0000"/>
                  </a:gs>
                  <a:gs pos="42000">
                    <a:srgbClr val="FF0000"/>
                  </a:gs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/>
                  </a:gs>
                </a:gsLst>
                <a:lin ang="0" scaled="0"/>
              </a:gradFill>
              <a:head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fld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Aim of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 compensation in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469672" y="756525"/>
            <a:ext cx="8385404" cy="7187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92500"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the IR5 wires to explore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closer beam-wires distance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compensate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20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octupolar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term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of the beam-beam in IR5 (partial compensation). </a:t>
            </a:r>
            <a:endParaRPr lang="en-US" sz="20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CustomShape 4"/>
          <p:cNvSpPr/>
          <p:nvPr/>
        </p:nvSpPr>
        <p:spPr>
          <a:xfrm>
            <a:off x="4358662" y="1490051"/>
            <a:ext cx="4654242" cy="322677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Approach 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S. </a:t>
            </a:r>
            <a:r>
              <a:rPr lang="en-US" sz="1200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Fartoukh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et al., PRST-AB</a:t>
            </a:r>
            <a:r>
              <a:rPr lang="en-US" sz="12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18, 121001 (2015)</a:t>
            </a:r>
            <a:endParaRPr lang="en-US" sz="12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3"/>
          <p:cNvSpPr/>
          <p:nvPr/>
        </p:nvSpPr>
        <p:spPr>
          <a:xfrm>
            <a:off x="1157605" y="5912128"/>
            <a:ext cx="8565224" cy="8887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Due to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 dumps during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MD, we </a:t>
            </a:r>
            <a:r>
              <a:rPr lang="en-US" sz="20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could explore only the position/currents set       . </a:t>
            </a:r>
            <a:endParaRPr lang="en-US" sz="20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3856197" y="6227076"/>
            <a:ext cx="370276" cy="370276"/>
          </a:xfrm>
          <a:prstGeom prst="ellipse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1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lang="en-US" sz="11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9195" y="2151876"/>
            <a:ext cx="3995936" cy="2746161"/>
          </a:xfrm>
          <a:prstGeom prst="rect">
            <a:avLst/>
          </a:prstGeom>
        </p:spPr>
      </p:pic>
      <p:sp>
        <p:nvSpPr>
          <p:cNvPr id="31" name="Oval 30"/>
          <p:cNvSpPr/>
          <p:nvPr/>
        </p:nvSpPr>
        <p:spPr>
          <a:xfrm>
            <a:off x="7349128" y="3240685"/>
            <a:ext cx="432048" cy="432048"/>
          </a:xfrm>
          <a:prstGeom prst="ellipse">
            <a:avLst/>
          </a:prstGeom>
          <a:solidFill>
            <a:srgbClr val="00B050"/>
          </a:solidFill>
          <a:ln w="28575">
            <a:solidFill>
              <a:srgbClr val="92D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lang="en-US" sz="1400" b="1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516216" y="3573016"/>
            <a:ext cx="432048" cy="432048"/>
          </a:xfrm>
          <a:prstGeom prst="ellipse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5648672" y="3894566"/>
            <a:ext cx="432048" cy="432048"/>
          </a:xfrm>
          <a:prstGeom prst="ellipse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</a:p>
        </p:txBody>
      </p:sp>
      <p:cxnSp>
        <p:nvCxnSpPr>
          <p:cNvPr id="35" name="Curved Connector 34"/>
          <p:cNvCxnSpPr>
            <a:stCxn id="31" idx="3"/>
            <a:endCxn id="32" idx="6"/>
          </p:cNvCxnSpPr>
          <p:nvPr/>
        </p:nvCxnSpPr>
        <p:spPr>
          <a:xfrm rot="5400000">
            <a:off x="7090543" y="3467182"/>
            <a:ext cx="179579" cy="464136"/>
          </a:xfrm>
          <a:prstGeom prst="curvedConnector2">
            <a:avLst/>
          </a:prstGeom>
          <a:ln w="28575">
            <a:solidFill>
              <a:srgbClr val="5EB5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urved Connector 35"/>
          <p:cNvCxnSpPr>
            <a:stCxn id="32" idx="3"/>
            <a:endCxn id="34" idx="6"/>
          </p:cNvCxnSpPr>
          <p:nvPr/>
        </p:nvCxnSpPr>
        <p:spPr>
          <a:xfrm rot="5400000">
            <a:off x="6245705" y="3776807"/>
            <a:ext cx="168798" cy="498768"/>
          </a:xfrm>
          <a:prstGeom prst="curvedConnector2">
            <a:avLst/>
          </a:prstGeom>
          <a:ln w="28575">
            <a:solidFill>
              <a:srgbClr val="5EB5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0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F154443D-E17E-41B0-BD1B-B06D56DEC5BE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32" name="TextShape 2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Numerical results from the RDT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3" name="CustomShape 3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4" name="CustomShape 4"/>
          <p:cNvSpPr/>
          <p:nvPr/>
        </p:nvSpPr>
        <p:spPr>
          <a:xfrm>
            <a:off x="1331640" y="908640"/>
            <a:ext cx="8143560" cy="38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will use the RDT criterion presented and described in details in 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5" name="Picture 2"/>
          <p:cNvPicPr/>
          <p:nvPr/>
        </p:nvPicPr>
        <p:blipFill>
          <a:blip r:embed="rId3"/>
          <a:srcRect b="77041"/>
          <a:stretch/>
        </p:blipFill>
        <p:spPr>
          <a:xfrm>
            <a:off x="1331640" y="1295640"/>
            <a:ext cx="6703920" cy="1195920"/>
          </a:xfrm>
          <a:prstGeom prst="rect">
            <a:avLst/>
          </a:prstGeom>
          <a:ln w="12600">
            <a:solidFill>
              <a:srgbClr val="FF0000"/>
            </a:solidFill>
            <a:round/>
          </a:ln>
        </p:spPr>
      </p:pic>
      <p:pic>
        <p:nvPicPr>
          <p:cNvPr id="336" name="Picture 3"/>
          <p:cNvPicPr/>
          <p:nvPr/>
        </p:nvPicPr>
        <p:blipFill>
          <a:blip r:embed="rId4"/>
          <a:srcRect r="44846"/>
          <a:stretch/>
        </p:blipFill>
        <p:spPr>
          <a:xfrm>
            <a:off x="1115640" y="3232440"/>
            <a:ext cx="2664000" cy="1071000"/>
          </a:xfrm>
          <a:prstGeom prst="rect">
            <a:avLst/>
          </a:prstGeom>
          <a:ln>
            <a:noFill/>
          </a:ln>
        </p:spPr>
      </p:pic>
      <p:sp>
        <p:nvSpPr>
          <p:cNvPr id="337" name="CustomShape 5"/>
          <p:cNvSpPr/>
          <p:nvPr/>
        </p:nvSpPr>
        <p:spPr>
          <a:xfrm>
            <a:off x="1475640" y="2600280"/>
            <a:ext cx="6765120" cy="38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algn="just">
              <a:lnSpc>
                <a:spcPct val="100000"/>
              </a:lnSpc>
              <a:spcBef>
                <a:spcPts val="360"/>
              </a:spcBef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Goal: compensate the BBLR RDTs by using 2 BBCs per IP.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38" name="Picture 4"/>
          <p:cNvPicPr/>
          <p:nvPr/>
        </p:nvPicPr>
        <p:blipFill>
          <a:blip r:embed="rId5"/>
          <a:stretch/>
        </p:blipFill>
        <p:spPr>
          <a:xfrm>
            <a:off x="4932000" y="3173760"/>
            <a:ext cx="3654360" cy="1275840"/>
          </a:xfrm>
          <a:prstGeom prst="rect">
            <a:avLst/>
          </a:prstGeom>
          <a:ln>
            <a:noFill/>
          </a:ln>
        </p:spPr>
      </p:pic>
      <p:sp>
        <p:nvSpPr>
          <p:cNvPr id="339" name="CustomShape 6"/>
          <p:cNvSpPr/>
          <p:nvPr/>
        </p:nvSpPr>
        <p:spPr>
          <a:xfrm>
            <a:off x="1187640" y="4399200"/>
            <a:ext cx="7399080" cy="23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77500" lnSpcReduction="20000"/>
          </a:bodyPr>
          <a:lstStyle/>
          <a:p>
            <a:pPr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Assuming 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same </a:t>
            </a:r>
            <a:r>
              <a:rPr lang="en-US" sz="18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lang="en-US" sz="1800" b="0" strike="noStrike" spc="-1" baseline="-25000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en-US" sz="18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1800" b="0" strike="noStrike" spc="-1" baseline="-25000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both BBCWs,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the strong beam acts as a DC wire,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800280" lvl="1" indent="-342720" algn="just">
              <a:lnSpc>
                <a:spcPct val="100000"/>
              </a:lnSpc>
              <a:spcBef>
                <a:spcPts val="360"/>
              </a:spcBef>
              <a:buClr>
                <a:srgbClr val="FB963C"/>
              </a:buClr>
              <a:buFont typeface="Arial"/>
              <a:buAutoNum type="arabicPeriod"/>
            </a:pPr>
            <a:r>
              <a:rPr lang="en-US" sz="18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that the phase advance between BBLRs and BBLRs/BBCW is 0 or 180 deg.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paper 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gives</a:t>
            </a:r>
            <a:r>
              <a:rPr lang="en-US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000" b="1" strike="noStrike" spc="-1" dirty="0" err="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</a:t>
            </a:r>
            <a:r>
              <a:rPr lang="en-US" sz="2000" b="1" strike="noStrike" spc="-1" baseline="-25000" dirty="0" err="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</a:t>
            </a:r>
            <a:r>
              <a:rPr lang="en-US" sz="2000" b="1" strike="noStrike" spc="-1" dirty="0" err="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2000" b="1" strike="noStrike" spc="-1" baseline="-25000" dirty="0" err="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compensate 4 RDTs (p1q1, q1p1, p2q2, q2p2) in closed form.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It is shown as a numerical evidence that by compensating 4 RDTs one can minimize ALL RDTs </a:t>
            </a:r>
            <a:r>
              <a:rPr lang="en-US" sz="2000" b="1" i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if the position of BBCW is conveniently chosen</a:t>
            </a:r>
            <a:r>
              <a:rPr lang="en-US" sz="2000" b="1" strike="noStrike" spc="-1" dirty="0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 algn="just">
              <a:lnSpc>
                <a:spcPct val="100000"/>
              </a:lnSpc>
              <a:spcBef>
                <a:spcPts val="400"/>
              </a:spcBef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Using the paper’s formalism, we will show numerical results on the present LHC (2017 ATS).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0" name="CustomShape 7"/>
          <p:cNvSpPr/>
          <p:nvPr/>
        </p:nvSpPr>
        <p:spPr>
          <a:xfrm>
            <a:off x="1907640" y="299700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Strong-beam driven RDTs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1" name="CustomShape 8"/>
          <p:cNvSpPr/>
          <p:nvPr/>
        </p:nvSpPr>
        <p:spPr>
          <a:xfrm>
            <a:off x="5724000" y="300312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BBCW driven RDTs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2" name="CustomShape 9"/>
          <p:cNvSpPr/>
          <p:nvPr/>
        </p:nvSpPr>
        <p:spPr>
          <a:xfrm>
            <a:off x="6012000" y="3414240"/>
            <a:ext cx="575640" cy="37296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3" name="CustomShape 10"/>
          <p:cNvSpPr/>
          <p:nvPr/>
        </p:nvSpPr>
        <p:spPr>
          <a:xfrm>
            <a:off x="6012000" y="3987360"/>
            <a:ext cx="575640" cy="37296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4" name="CustomShape 11"/>
          <p:cNvSpPr/>
          <p:nvPr/>
        </p:nvSpPr>
        <p:spPr>
          <a:xfrm>
            <a:off x="7177320" y="3598200"/>
            <a:ext cx="431640" cy="22464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5" name="CustomShape 12"/>
          <p:cNvSpPr/>
          <p:nvPr/>
        </p:nvSpPr>
        <p:spPr>
          <a:xfrm>
            <a:off x="7193160" y="4173840"/>
            <a:ext cx="432000" cy="224640"/>
          </a:xfrm>
          <a:prstGeom prst="roundRect">
            <a:avLst>
              <a:gd name="adj" fmla="val 16667"/>
            </a:avLst>
          </a:prstGeom>
          <a:noFill/>
          <a:ln w="19080"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4A73A575-EFB7-49D1-B3F6-1F889F50FA59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21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52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TextShape 3"/>
          <p:cNvSpPr txBox="1"/>
          <p:nvPr/>
        </p:nvSpPr>
        <p:spPr>
          <a:xfrm>
            <a:off x="766800" y="1674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CASE: 2 BBCW for IP at s</a:t>
            </a:r>
            <a:r>
              <a:rPr lang="fr-FR" sz="2800" b="1" strike="noStrike" spc="-1" baseline="-2500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</a:t>
            </a: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=+-159 m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4" name="Picture 15"/>
          <p:cNvPicPr/>
          <p:nvPr/>
        </p:nvPicPr>
        <p:blipFill>
          <a:blip r:embed="rId3"/>
          <a:stretch/>
        </p:blipFill>
        <p:spPr>
          <a:xfrm>
            <a:off x="1115640" y="1052640"/>
            <a:ext cx="5400360" cy="4442040"/>
          </a:xfrm>
          <a:prstGeom prst="rect">
            <a:avLst/>
          </a:prstGeom>
          <a:ln w="19080">
            <a:solidFill>
              <a:schemeClr val="bg1"/>
            </a:solidFill>
            <a:round/>
          </a:ln>
        </p:spPr>
      </p:pic>
      <p:sp>
        <p:nvSpPr>
          <p:cNvPr id="355" name="CustomShape 4"/>
          <p:cNvSpPr/>
          <p:nvPr/>
        </p:nvSpPr>
        <p:spPr>
          <a:xfrm>
            <a:off x="1547640" y="3429000"/>
            <a:ext cx="3888720" cy="262800"/>
          </a:xfrm>
          <a:prstGeom prst="rect">
            <a:avLst/>
          </a:prstGeom>
          <a:solidFill>
            <a:srgbClr val="0081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green boxes are the 4  RDTs used to set N</a:t>
            </a:r>
            <a:r>
              <a:rPr lang="en-US" sz="1000" b="1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10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and d</a:t>
            </a:r>
            <a:r>
              <a:rPr lang="en-US" sz="1000" b="1" strike="noStrike" spc="-1" baseline="-25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endParaRPr lang="en-US" sz="1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56" name="Picture 4"/>
          <p:cNvPicPr/>
          <p:nvPr/>
        </p:nvPicPr>
        <p:blipFill>
          <a:blip r:embed="rId4"/>
          <a:stretch/>
        </p:blipFill>
        <p:spPr>
          <a:xfrm>
            <a:off x="6771960" y="2700360"/>
            <a:ext cx="1949040" cy="702720"/>
          </a:xfrm>
          <a:prstGeom prst="rect">
            <a:avLst/>
          </a:prstGeom>
          <a:ln>
            <a:noFill/>
          </a:ln>
        </p:spPr>
      </p:pic>
      <p:sp>
        <p:nvSpPr>
          <p:cNvPr id="357" name="CustomShape 5"/>
          <p:cNvSpPr/>
          <p:nvPr/>
        </p:nvSpPr>
        <p:spPr>
          <a:xfrm>
            <a:off x="6752880" y="223344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color code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CustomShape 6"/>
          <p:cNvSpPr/>
          <p:nvPr/>
        </p:nvSpPr>
        <p:spPr>
          <a:xfrm>
            <a:off x="3816000" y="838440"/>
            <a:ext cx="1986840" cy="2577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1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RDT compensation map</a:t>
            </a:r>
            <a:endParaRPr lang="en-US" sz="11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7"/>
          <p:cNvSpPr/>
          <p:nvPr/>
        </p:nvSpPr>
        <p:spPr>
          <a:xfrm>
            <a:off x="1151640" y="5500080"/>
            <a:ext cx="771480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As expected (under the mentioned assumptions) the compensation is covering many more RDTs than the 4 used to set the BBCWs (green boxes). The p+q=1 and p+q=2 could be addressed by using “local” linear magnets (Q4s and the Q4 correctors).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8"/>
          <p:cNvSpPr/>
          <p:nvPr/>
        </p:nvSpPr>
        <p:spPr>
          <a:xfrm rot="18278400">
            <a:off x="1122120" y="1482120"/>
            <a:ext cx="1312560" cy="272880"/>
          </a:xfrm>
          <a:prstGeom prst="rect">
            <a:avLst/>
          </a:prstGeom>
          <a:solidFill>
            <a:schemeClr val="tx1">
              <a:alpha val="36000"/>
            </a:schemeClr>
          </a:solidFill>
          <a:ln w="19080">
            <a:solidFill>
              <a:schemeClr val="bg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dipole driven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1" name="CustomShape 9"/>
          <p:cNvSpPr/>
          <p:nvPr/>
        </p:nvSpPr>
        <p:spPr>
          <a:xfrm rot="18278400">
            <a:off x="1388520" y="1665720"/>
            <a:ext cx="1295640" cy="272880"/>
          </a:xfrm>
          <a:prstGeom prst="rect">
            <a:avLst/>
          </a:prstGeom>
          <a:solidFill>
            <a:schemeClr val="tx1">
              <a:alpha val="36000"/>
            </a:schemeClr>
          </a:solidFill>
          <a:ln w="19080">
            <a:solidFill>
              <a:schemeClr val="bg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quad driven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9B1854CB-C8B2-4BC7-9379-84A2DBB1F04D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22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93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4" name="TextShape 3"/>
          <p:cNvSpPr txBox="1"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MD results and the RDT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5" name="Picture 3"/>
          <p:cNvPicPr/>
          <p:nvPr/>
        </p:nvPicPr>
        <p:blipFill>
          <a:blip r:embed="rId3"/>
          <a:stretch/>
        </p:blipFill>
        <p:spPr>
          <a:xfrm>
            <a:off x="519120" y="1628800"/>
            <a:ext cx="4433760" cy="2880000"/>
          </a:xfrm>
          <a:prstGeom prst="rect">
            <a:avLst/>
          </a:prstGeom>
          <a:ln>
            <a:noFill/>
          </a:ln>
        </p:spPr>
      </p:pic>
      <p:pic>
        <p:nvPicPr>
          <p:cNvPr id="396" name="Picture 4"/>
          <p:cNvPicPr/>
          <p:nvPr/>
        </p:nvPicPr>
        <p:blipFill>
          <a:blip r:embed="rId4"/>
          <a:stretch/>
        </p:blipFill>
        <p:spPr>
          <a:xfrm>
            <a:off x="5333400" y="934560"/>
            <a:ext cx="3276000" cy="2729880"/>
          </a:xfrm>
          <a:prstGeom prst="rect">
            <a:avLst/>
          </a:prstGeom>
          <a:ln w="28440">
            <a:solidFill>
              <a:srgbClr val="FF0000"/>
            </a:solidFill>
            <a:round/>
          </a:ln>
        </p:spPr>
      </p:pic>
      <p:pic>
        <p:nvPicPr>
          <p:cNvPr id="397" name="Picture 8"/>
          <p:cNvPicPr/>
          <p:nvPr/>
        </p:nvPicPr>
        <p:blipFill>
          <a:blip r:embed="rId5"/>
          <a:stretch/>
        </p:blipFill>
        <p:spPr>
          <a:xfrm>
            <a:off x="5333400" y="3785760"/>
            <a:ext cx="3284640" cy="2750760"/>
          </a:xfrm>
          <a:prstGeom prst="rect">
            <a:avLst/>
          </a:prstGeom>
          <a:ln w="28440">
            <a:solidFill>
              <a:srgbClr val="0700FF"/>
            </a:solidFill>
            <a:round/>
          </a:ln>
        </p:spPr>
      </p:pic>
      <p:sp>
        <p:nvSpPr>
          <p:cNvPr id="398" name="CustomShape 4"/>
          <p:cNvSpPr/>
          <p:nvPr/>
        </p:nvSpPr>
        <p:spPr>
          <a:xfrm rot="10800000">
            <a:off x="4952880" y="3369013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99" name="CustomShape 5"/>
          <p:cNvSpPr/>
          <p:nvPr/>
        </p:nvSpPr>
        <p:spPr>
          <a:xfrm>
            <a:off x="3694320" y="792360"/>
            <a:ext cx="1741320" cy="466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Real phase advance considered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0" name="CustomShape 6"/>
          <p:cNvSpPr/>
          <p:nvPr/>
        </p:nvSpPr>
        <p:spPr>
          <a:xfrm rot="10800000">
            <a:off x="2650320" y="3739094"/>
            <a:ext cx="260460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401" name="CustomShape 7"/>
          <p:cNvSpPr/>
          <p:nvPr/>
        </p:nvSpPr>
        <p:spPr>
          <a:xfrm>
            <a:off x="3619385" y="6216388"/>
            <a:ext cx="1741320" cy="46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phase advance considered (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*→0)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2" name="CustomShape 8"/>
          <p:cNvSpPr/>
          <p:nvPr/>
        </p:nvSpPr>
        <p:spPr>
          <a:xfrm>
            <a:off x="635839" y="5061373"/>
            <a:ext cx="457164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observed </a:t>
            </a:r>
            <a:r>
              <a:rPr lang="en-US" sz="1800" b="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effect of the BBCW </a:t>
            </a:r>
            <a:r>
              <a:rPr lang="en-US" sz="1800" b="0" strike="noStrike" spc="-1" dirty="0" smtClean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can be </a:t>
            </a:r>
            <a:r>
              <a:rPr lang="en-US" sz="1800" b="0" strike="noStrike" spc="-1" dirty="0">
                <a:solidFill>
                  <a:schemeClr val="tx1">
                    <a:lumMod val="65000"/>
                    <a:lumOff val="35000"/>
                  </a:schemeClr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related to a partial compensation of the detuning terms.</a:t>
            </a: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Picture 17"/>
          <p:cNvPicPr/>
          <p:nvPr/>
        </p:nvPicPr>
        <p:blipFill>
          <a:blip r:embed="rId3"/>
          <a:stretch/>
        </p:blipFill>
        <p:spPr>
          <a:xfrm>
            <a:off x="162000" y="1845000"/>
            <a:ext cx="5400360" cy="3422520"/>
          </a:xfrm>
          <a:prstGeom prst="rect">
            <a:avLst/>
          </a:prstGeom>
          <a:ln>
            <a:noFill/>
          </a:ln>
        </p:spPr>
      </p:pic>
      <p:sp>
        <p:nvSpPr>
          <p:cNvPr id="378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E5789648-C4E8-4EB7-A06E-980E1D0EC7FC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79" name="CustomShape 2"/>
          <p:cNvSpPr/>
          <p:nvPr/>
        </p:nvSpPr>
        <p:spPr>
          <a:xfrm>
            <a:off x="2627640" y="1484640"/>
            <a:ext cx="45360" cy="36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80" name="TextShape 3"/>
          <p:cNvSpPr txBox="1"/>
          <p:nvPr/>
        </p:nvSpPr>
        <p:spPr>
          <a:xfrm>
            <a:off x="683640" y="158760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CASE: considering the phase advance.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1" name="CustomShape 4"/>
          <p:cNvSpPr/>
          <p:nvPr/>
        </p:nvSpPr>
        <p:spPr>
          <a:xfrm>
            <a:off x="1187640" y="5662080"/>
            <a:ext cx="764748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One can quantify a posteriori the effect of the phase advance.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800" b="1" strike="noStrike" spc="-1">
                <a:solidFill>
                  <a:srgbClr val="E95C23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compensation of the RDT does degrade. </a:t>
            </a:r>
            <a:r>
              <a:rPr lang="en-US" sz="1800" b="1" strike="noStrike" spc="-1">
                <a:solidFill>
                  <a:srgbClr val="0081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compensation of detuning terms (Q-footprint compression) is not affected. 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82" name="Picture 2"/>
          <p:cNvPicPr/>
          <p:nvPr/>
        </p:nvPicPr>
        <p:blipFill>
          <a:blip r:embed="rId4"/>
          <a:stretch/>
        </p:blipFill>
        <p:spPr>
          <a:xfrm>
            <a:off x="5950440" y="3211560"/>
            <a:ext cx="2736000" cy="2314800"/>
          </a:xfrm>
          <a:prstGeom prst="rect">
            <a:avLst/>
          </a:prstGeom>
          <a:ln w="38160">
            <a:solidFill>
              <a:srgbClr val="0700FF"/>
            </a:solidFill>
            <a:round/>
          </a:ln>
        </p:spPr>
      </p:pic>
      <p:pic>
        <p:nvPicPr>
          <p:cNvPr id="383" name="Picture 3"/>
          <p:cNvPicPr/>
          <p:nvPr/>
        </p:nvPicPr>
        <p:blipFill>
          <a:blip r:embed="rId5"/>
          <a:stretch/>
        </p:blipFill>
        <p:spPr>
          <a:xfrm>
            <a:off x="5950440" y="764640"/>
            <a:ext cx="2736000" cy="2311920"/>
          </a:xfrm>
          <a:prstGeom prst="rect">
            <a:avLst/>
          </a:prstGeom>
          <a:ln w="28440">
            <a:solidFill>
              <a:srgbClr val="FF0000"/>
            </a:solidFill>
            <a:round/>
          </a:ln>
        </p:spPr>
      </p:pic>
      <p:sp>
        <p:nvSpPr>
          <p:cNvPr id="384" name="CustomShape 5"/>
          <p:cNvSpPr/>
          <p:nvPr/>
        </p:nvSpPr>
        <p:spPr>
          <a:xfrm rot="10800000">
            <a:off x="5866920" y="2373480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5" name="CustomShape 6"/>
          <p:cNvSpPr/>
          <p:nvPr/>
        </p:nvSpPr>
        <p:spPr>
          <a:xfrm rot="10800000">
            <a:off x="5862960" y="4876200"/>
            <a:ext cx="300240" cy="3668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sp>
        <p:nvSpPr>
          <p:cNvPr id="386" name="CustomShape 7"/>
          <p:cNvSpPr/>
          <p:nvPr/>
        </p:nvSpPr>
        <p:spPr>
          <a:xfrm>
            <a:off x="4284000" y="1480320"/>
            <a:ext cx="1741320" cy="466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Real phase advance considered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7" name="CustomShape 8"/>
          <p:cNvSpPr/>
          <p:nvPr/>
        </p:nvSpPr>
        <p:spPr>
          <a:xfrm>
            <a:off x="4284000" y="5092920"/>
            <a:ext cx="1741320" cy="466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700FF"/>
            </a:solidFill>
            <a:rou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 phase advance considered (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Symbol"/>
                <a:ea typeface="Symbol"/>
              </a:rPr>
              <a:t>b</a:t>
            </a:r>
            <a:r>
              <a:rPr lang="en-US" sz="1200" b="1" strike="noStrike" spc="-1">
                <a:solidFill>
                  <a:srgbClr val="0700FF"/>
                </a:solidFill>
                <a:uFill>
                  <a:solidFill>
                    <a:srgbClr val="FFFFFF"/>
                  </a:solidFill>
                </a:uFill>
                <a:latin typeface="Arial"/>
                <a:ea typeface="Symbol"/>
              </a:rPr>
              <a:t>*→0)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" name="Picture 405"/>
          <p:cNvPicPr/>
          <p:nvPr/>
        </p:nvPicPr>
        <p:blipFill>
          <a:blip r:embed="rId2"/>
          <a:stretch/>
        </p:blipFill>
        <p:spPr>
          <a:xfrm>
            <a:off x="324000" y="1037160"/>
            <a:ext cx="4609080" cy="3395520"/>
          </a:xfrm>
          <a:prstGeom prst="rect">
            <a:avLst/>
          </a:prstGeom>
          <a:ln>
            <a:noFill/>
          </a:ln>
        </p:spPr>
      </p:pic>
      <p:sp>
        <p:nvSpPr>
          <p:cNvPr id="407" name="TextShape 1"/>
          <p:cNvSpPr txBox="1"/>
          <p:nvPr/>
        </p:nvSpPr>
        <p:spPr>
          <a:xfrm>
            <a:off x="612000" y="180000"/>
            <a:ext cx="835200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 simulations with Wire in MD-like conditions I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9" name="TextShape 3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24556B83-1873-44F9-8969-8374FDFAEE66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10" name="Picture 9"/>
          <p:cNvPicPr/>
          <p:nvPr/>
        </p:nvPicPr>
        <p:blipFill>
          <a:blip r:embed="rId3"/>
          <a:stretch/>
        </p:blipFill>
        <p:spPr>
          <a:xfrm>
            <a:off x="683640" y="4581000"/>
            <a:ext cx="2214720" cy="1683000"/>
          </a:xfrm>
          <a:prstGeom prst="rect">
            <a:avLst/>
          </a:prstGeom>
          <a:ln>
            <a:noFill/>
          </a:ln>
        </p:spPr>
      </p:pic>
      <p:pic>
        <p:nvPicPr>
          <p:cNvPr id="411" name="Picture 10"/>
          <p:cNvPicPr/>
          <p:nvPr/>
        </p:nvPicPr>
        <p:blipFill>
          <a:blip r:embed="rId4"/>
          <a:stretch/>
        </p:blipFill>
        <p:spPr>
          <a:xfrm>
            <a:off x="2988000" y="4596840"/>
            <a:ext cx="2193840" cy="1667160"/>
          </a:xfrm>
          <a:prstGeom prst="rect">
            <a:avLst/>
          </a:prstGeom>
          <a:ln>
            <a:noFill/>
          </a:ln>
        </p:spPr>
      </p:pic>
      <p:sp>
        <p:nvSpPr>
          <p:cNvPr id="412" name="CustomShape 4"/>
          <p:cNvSpPr/>
          <p:nvPr/>
        </p:nvSpPr>
        <p:spPr>
          <a:xfrm>
            <a:off x="5356080" y="4531320"/>
            <a:ext cx="3364920" cy="1798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Good agreement between footprints from MADX and </a:t>
            </a:r>
            <a:r>
              <a:rPr lang="en-US" sz="2000" b="0" strike="noStrike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Sixtrack</a:t>
            </a: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Improvement observed but no clear identification of the optimum.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3" name="CustomShape 5"/>
          <p:cNvSpPr/>
          <p:nvPr/>
        </p:nvSpPr>
        <p:spPr>
          <a:xfrm>
            <a:off x="4951800" y="1196640"/>
            <a:ext cx="4012200" cy="2808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20000"/>
          </a:bodyPr>
          <a:lstStyle/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MD-like conditions: </a:t>
            </a:r>
            <a:r>
              <a:rPr lang="en-US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2000" b="0" strike="noStrike" spc="-1" baseline="-2500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=8 mm. LR in IR1/5 but wire only in IR1, real aspect ratio at wire position, phase advances.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 modest gain of DA is observed for 8 mm wire-beam distance.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Optimal DA for 800 A.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With no rematch of the chromaticity (as in the MD), the gain of DA is improved.</a:t>
            </a: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4" name="CustomShape 6"/>
          <p:cNvSpPr/>
          <p:nvPr/>
        </p:nvSpPr>
        <p:spPr>
          <a:xfrm flipV="1">
            <a:off x="1835640" y="3140280"/>
            <a:ext cx="287640" cy="13899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cxnSp>
        <p:nvCxnSpPr>
          <p:cNvPr id="5" name="Straight Arrow Connector 4"/>
          <p:cNvCxnSpPr/>
          <p:nvPr/>
        </p:nvCxnSpPr>
        <p:spPr>
          <a:xfrm flipH="1" flipV="1">
            <a:off x="3347864" y="2492896"/>
            <a:ext cx="864096" cy="20384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47664" y="626765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US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Skoufaris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Picture 415"/>
          <p:cNvPicPr/>
          <p:nvPr/>
        </p:nvPicPr>
        <p:blipFill>
          <a:blip r:embed="rId2"/>
          <a:stretch/>
        </p:blipFill>
        <p:spPr>
          <a:xfrm>
            <a:off x="108000" y="2709000"/>
            <a:ext cx="4426200" cy="3078720"/>
          </a:xfrm>
          <a:prstGeom prst="rect">
            <a:avLst/>
          </a:prstGeom>
          <a:ln>
            <a:noFill/>
          </a:ln>
        </p:spPr>
      </p:pic>
      <p:sp>
        <p:nvSpPr>
          <p:cNvPr id="417" name="TextShape 1"/>
          <p:cNvSpPr txBox="1"/>
          <p:nvPr/>
        </p:nvSpPr>
        <p:spPr>
          <a:xfrm>
            <a:off x="395640" y="180000"/>
            <a:ext cx="885672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 algn="ctr">
              <a:lnSpc>
                <a:spcPct val="100000"/>
              </a:lnSpc>
            </a:pPr>
            <a:r>
              <a:rPr lang="fr-FR" sz="2800" b="1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DA simulations with Wire in MD-like conditions II</a:t>
            </a:r>
            <a:endParaRPr lang="fr-FR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8" name="TextShape 2"/>
          <p:cNvSpPr txBox="1"/>
          <p:nvPr/>
        </p:nvSpPr>
        <p:spPr>
          <a:xfrm>
            <a:off x="683688" y="1052640"/>
            <a:ext cx="7848752" cy="143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 fontScale="92500" lnSpcReduction="20000"/>
          </a:bodyPr>
          <a:lstStyle/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Push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fr-FR" sz="2000" b="0" strike="noStrike" spc="-1" baseline="-2500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to 6 mm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Still</a:t>
            </a:r>
            <a:r>
              <a:rPr lang="fr-FR" sz="2000" b="0" strike="noStrike" spc="-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not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ideal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conditions: LR in IR1/5 but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only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in IR1, aspect ratio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position, phase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advances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1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1σ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(@2.5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μm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 DA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gained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for an optimal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~400 A.</a:t>
            </a:r>
          </a:p>
          <a:p>
            <a:pPr marL="343080" indent="-342720" algn="just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Clear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fr-FR" sz="2000" b="0" strike="noStrike" spc="-1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improvement</a:t>
            </a:r>
            <a:r>
              <a:rPr lang="fr-FR" sz="2000" b="0" strike="noStrike" spc="-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over all the angles.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fr-FR" sz="2000" b="0" strike="noStrike" spc="-1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0" name="TextShape 4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8EC55A86-94FA-406B-AE52-CEF084DD7667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pic>
        <p:nvPicPr>
          <p:cNvPr id="421" name="Picture 11"/>
          <p:cNvPicPr/>
          <p:nvPr/>
        </p:nvPicPr>
        <p:blipFill>
          <a:blip r:embed="rId3"/>
          <a:stretch/>
        </p:blipFill>
        <p:spPr>
          <a:xfrm>
            <a:off x="4572000" y="2616120"/>
            <a:ext cx="4426200" cy="3260880"/>
          </a:xfrm>
          <a:prstGeom prst="rect">
            <a:avLst/>
          </a:prstGeom>
          <a:ln>
            <a:noFill/>
          </a:ln>
        </p:spPr>
      </p:pic>
      <p:sp>
        <p:nvSpPr>
          <p:cNvPr id="422" name="CustomShape 5"/>
          <p:cNvSpPr/>
          <p:nvPr/>
        </p:nvSpPr>
        <p:spPr>
          <a:xfrm flipH="1">
            <a:off x="1019520" y="3352320"/>
            <a:ext cx="575640" cy="7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3" name="CustomShape 6"/>
          <p:cNvSpPr/>
          <p:nvPr/>
        </p:nvSpPr>
        <p:spPr>
          <a:xfrm flipH="1">
            <a:off x="3107880" y="4291200"/>
            <a:ext cx="575640" cy="7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round/>
            <a:tailEnd type="arrow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24" name="CustomShape 7"/>
          <p:cNvSpPr/>
          <p:nvPr/>
        </p:nvSpPr>
        <p:spPr>
          <a:xfrm>
            <a:off x="3684600" y="4085640"/>
            <a:ext cx="719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0 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5" name="CustomShape 8"/>
          <p:cNvSpPr/>
          <p:nvPr/>
        </p:nvSpPr>
        <p:spPr>
          <a:xfrm>
            <a:off x="1596240" y="3149640"/>
            <a:ext cx="7916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400 A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8264" y="587839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K. </a:t>
            </a:r>
            <a:r>
              <a:rPr lang="en-US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Skoufaris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870244" y="154061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Differences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between wires in MD1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and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MD4**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3"/>
          <p:cNvSpPr/>
          <p:nvPr/>
        </p:nvSpPr>
        <p:spPr>
          <a:xfrm>
            <a:off x="1283648" y="6196237"/>
            <a:ext cx="7403152" cy="47190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60">
              <a:spcBef>
                <a:spcPts val="400"/>
              </a:spcBef>
              <a:buClr>
                <a:srgbClr val="FB963C"/>
              </a:buClr>
            </a:pP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 The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results of the MD2202 in MD1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were presente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in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102</a:t>
            </a:r>
            <a:r>
              <a:rPr lang="en-US" sz="1200" spc="-1" baseline="30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nd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 WP2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33</a:t>
            </a:r>
            <a:r>
              <a:rPr lang="en-US" sz="1200" spc="-1" baseline="30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rd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 HL-LHC TCC</a:t>
            </a:r>
            <a:r>
              <a:rPr lang="en-US" sz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7</a:t>
            </a:r>
            <a:r>
              <a:rPr lang="en-US" sz="1200" spc="-1" baseline="30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th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5"/>
              </a:rPr>
              <a:t> HL-LHC CM.</a:t>
            </a:r>
          </a:p>
          <a:p>
            <a:pPr marL="360">
              <a:spcBef>
                <a:spcPts val="400"/>
              </a:spcBef>
              <a:buClr>
                <a:srgbClr val="FB963C"/>
              </a:buClr>
            </a:pP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** </a:t>
            </a:r>
            <a:r>
              <a:rPr lang="en-US" sz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results of the MD2202 in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MD4 </a:t>
            </a:r>
            <a:r>
              <a:rPr lang="en-US" sz="12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were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discussed in 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hlinkClick r:id="rId6"/>
              </a:rPr>
              <a:t>112</a:t>
            </a:r>
            <a:r>
              <a:rPr lang="en-US" sz="1200" spc="-1" baseline="30000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hlinkClick r:id="rId6"/>
              </a:rPr>
              <a:t>nd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hlinkClick r:id="rId6"/>
              </a:rPr>
              <a:t> WP2</a:t>
            </a:r>
            <a:r>
              <a:rPr lang="en-US" sz="12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.  </a:t>
            </a:r>
            <a:endParaRPr lang="en-US" sz="12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CustomShape 3"/>
          <p:cNvSpPr/>
          <p:nvPr/>
        </p:nvSpPr>
        <p:spPr>
          <a:xfrm>
            <a:off x="467544" y="2373431"/>
            <a:ext cx="3600400" cy="30243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92500"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ire collimators jaws at </a:t>
            </a: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6 </a:t>
            </a:r>
            <a:r>
              <a:rPr lang="en-US" sz="21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100" spc="-1" baseline="-25000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coll</a:t>
            </a:r>
            <a:endParaRPr lang="en-US" sz="2100" spc="-1" baseline="-25000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Max current in the wires (350/350 A in 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R/L wires)</a:t>
            </a:r>
            <a:endParaRPr lang="en-US" sz="2100" spc="-1" baseline="-25000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21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= 40 cm </a:t>
            </a:r>
            <a:endParaRPr lang="en-US" sz="21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half-Xing angle = 120 </a:t>
            </a:r>
            <a:r>
              <a:rPr lang="en-US" sz="21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1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rad</a:t>
            </a:r>
            <a:endParaRPr lang="en-US" sz="21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</a:t>
            </a: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train in 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B1, 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3 </a:t>
            </a: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bunches in 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B2</a:t>
            </a:r>
            <a:endParaRPr lang="en-US" sz="21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Global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1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tune 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correction</a:t>
            </a:r>
            <a:endParaRPr lang="en-US" sz="21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Nominal </a:t>
            </a:r>
            <a:r>
              <a:rPr lang="en-US" sz="21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octupoles</a:t>
            </a:r>
            <a:r>
              <a:rPr lang="en-US" sz="21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  <a:endParaRPr lang="en-US" sz="21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CustomShape 3"/>
          <p:cNvSpPr/>
          <p:nvPr/>
        </p:nvSpPr>
        <p:spPr>
          <a:xfrm>
            <a:off x="4830064" y="2296451"/>
            <a:ext cx="4042792" cy="28978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Wire collimators jaws at 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5.5 </a:t>
            </a:r>
            <a:r>
              <a:rPr lang="en-US" sz="19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900" spc="-1" baseline="-25000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coll</a:t>
            </a:r>
            <a:endParaRPr lang="en-US" sz="1900" spc="-1" baseline="-25000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Current in </a:t>
            </a:r>
            <a:r>
              <a:rPr lang="en-US" sz="19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wires (340/190 A in R/L wires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 </a:t>
            </a:r>
            <a:endParaRPr lang="en-US" sz="1900" spc="-1" baseline="-25000" dirty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9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= 30 cm </a:t>
            </a:r>
            <a:endParaRPr lang="en-US" sz="19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half-Xing angle = 150 </a:t>
            </a:r>
            <a:r>
              <a:rPr lang="en-US" sz="19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900" spc="-1" dirty="0" err="1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rad</a:t>
            </a:r>
            <a:endParaRPr lang="en-US" sz="19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3 trains in 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B1, 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 </a:t>
            </a:r>
            <a:r>
              <a:rPr lang="en-US" sz="19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bunches in B2</a:t>
            </a: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Orchestrated 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Q4/5 tune correction</a:t>
            </a:r>
            <a:endParaRPr lang="en-US" sz="1900" spc="-1" dirty="0">
              <a:solidFill>
                <a:srgbClr val="5A5A5A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Octupoles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 the maximum in B1 and 0 A in B2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</a:t>
            </a:r>
          </a:p>
          <a:p>
            <a:pPr marL="343080" indent="-342720">
              <a:spcBef>
                <a:spcPts val="400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Coronagraph (G. </a:t>
            </a:r>
            <a:r>
              <a:rPr lang="en-US" sz="1900" spc="-1" dirty="0" err="1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Trad</a:t>
            </a:r>
            <a:r>
              <a:rPr lang="en-US" sz="19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).</a:t>
            </a:r>
            <a:endParaRPr lang="en-US" sz="19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</a:pPr>
            <a:endParaRPr lang="en-US" sz="19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19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128488" y="1515770"/>
            <a:ext cx="2448000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2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 </a:t>
            </a:r>
            <a:r>
              <a:rPr lang="en-US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July </a:t>
            </a:r>
            <a:r>
              <a:rPr lang="en-US" sz="2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’17 (</a:t>
            </a:r>
            <a:r>
              <a:rPr lang="en-US" sz="20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MD1</a:t>
            </a:r>
            <a:r>
              <a:rPr lang="en-US" sz="2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US" sz="20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39292" y="1515770"/>
            <a:ext cx="3024336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20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29 November ’17 (MD4)</a:t>
            </a:r>
            <a:endParaRPr lang="en-US" sz="20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2358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FILL6434 and FILL6435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27536"/>
            <a:ext cx="4470257" cy="28784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725" y="1327536"/>
            <a:ext cx="4548483" cy="292884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39552" y="4633906"/>
            <a:ext cx="3528392" cy="1387382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750" indent="-285750">
              <a:buFont typeface="Arial" charset="0"/>
              <a:buChar char="•"/>
            </a:pP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FILL6434 dumped on an interlock of the Q4/5 in IR5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for Q-feedforward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. </a:t>
            </a: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charset="0"/>
              <a:buChar char="•"/>
            </a:pP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he 2 h at top energy were used for setup time.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18336" y="4633906"/>
            <a:ext cx="3213303" cy="1387382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285750" indent="-285750">
              <a:buFont typeface="Arial" charset="0"/>
              <a:buChar char="•"/>
            </a:pP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FILL6435 dumped on a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 supply trip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(Q8, not related to the MD). </a:t>
            </a: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charset="0"/>
              <a:buChar char="•"/>
            </a:pPr>
            <a:endParaRPr lang="en-US" sz="1400" b="1" spc="-1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We could measure only 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uring this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fill.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55526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1756" b="26189"/>
          <a:stretch/>
        </p:blipFill>
        <p:spPr>
          <a:xfrm>
            <a:off x="7118692" y="136153"/>
            <a:ext cx="2006972" cy="668820"/>
          </a:xfrm>
          <a:prstGeom prst="rect">
            <a:avLst/>
          </a:prstGeom>
        </p:spPr>
      </p:pic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5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564885" y="135046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Wires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positioning</a:t>
            </a:r>
            <a:r>
              <a:rPr lang="en-US" sz="2800" b="1" spc="-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, BU</a:t>
            </a:r>
            <a:r>
              <a:rPr lang="en-US" sz="2800" b="1" spc="-1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</a:t>
            </a:r>
            <a:r>
              <a:rPr lang="en-US" sz="2800" b="1" spc="-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and</a:t>
            </a:r>
            <a:r>
              <a:rPr lang="en-US" sz="2800" b="1" spc="-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powering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0684" y="3862089"/>
            <a:ext cx="4148044" cy="28070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56742"/>
            <a:ext cx="4177272" cy="290534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411760" y="2212021"/>
            <a:ext cx="2112947" cy="57166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H/V alignment (collimation team)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63688" y="5445224"/>
            <a:ext cx="2521773" cy="40413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Power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cycle (3 x </a:t>
            </a:r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ON/OFF</a:t>
            </a:r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)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7859" y="976907"/>
            <a:ext cx="4295765" cy="291003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86601" y="1745896"/>
            <a:ext cx="2080880" cy="367315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Horizontal blow-up 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5375669" y="1462078"/>
            <a:ext cx="432048" cy="432048"/>
          </a:xfrm>
          <a:prstGeom prst="ellipse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234660" y="1997804"/>
            <a:ext cx="432048" cy="432048"/>
          </a:xfrm>
          <a:prstGeom prst="ellipse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459114" y="5229200"/>
            <a:ext cx="432048" cy="432048"/>
          </a:xfrm>
          <a:prstGeom prst="ellipse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3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19" name="Curved Connector 18"/>
          <p:cNvCxnSpPr>
            <a:stCxn id="13" idx="2"/>
          </p:cNvCxnSpPr>
          <p:nvPr/>
        </p:nvCxnSpPr>
        <p:spPr>
          <a:xfrm rot="16200000" flipH="1">
            <a:off x="6921846" y="1818405"/>
            <a:ext cx="379685" cy="969295"/>
          </a:xfrm>
          <a:prstGeom prst="curvedConnector2">
            <a:avLst/>
          </a:prstGeom>
          <a:ln w="28575">
            <a:solidFill>
              <a:srgbClr val="5EB5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14" idx="3"/>
          </p:cNvCxnSpPr>
          <p:nvPr/>
        </p:nvCxnSpPr>
        <p:spPr>
          <a:xfrm flipV="1">
            <a:off x="4285461" y="5229200"/>
            <a:ext cx="559522" cy="418091"/>
          </a:xfrm>
          <a:prstGeom prst="curvedConnector3">
            <a:avLst>
              <a:gd name="adj1" fmla="val 50000"/>
            </a:avLst>
          </a:prstGeom>
          <a:ln w="28575">
            <a:solidFill>
              <a:srgbClr val="5EB5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urved Connector 22"/>
          <p:cNvCxnSpPr>
            <a:stCxn id="12" idx="1"/>
          </p:cNvCxnSpPr>
          <p:nvPr/>
        </p:nvCxnSpPr>
        <p:spPr>
          <a:xfrm rot="10800000" flipV="1">
            <a:off x="2234660" y="2497852"/>
            <a:ext cx="177100" cy="500049"/>
          </a:xfrm>
          <a:prstGeom prst="curvedConnector2">
            <a:avLst/>
          </a:prstGeom>
          <a:ln w="28575">
            <a:solidFill>
              <a:srgbClr val="5EB5D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91937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6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MD4 results </a:t>
            </a: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at 340/190 A and jaw at 5.5 </a:t>
            </a:r>
            <a:r>
              <a:rPr lang="en-US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800" b="1" spc="-1" baseline="-25000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coll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04" y="1052147"/>
            <a:ext cx="6380832" cy="5104666"/>
          </a:xfrm>
          <a:prstGeom prst="rect">
            <a:avLst/>
          </a:prstGeom>
        </p:spPr>
      </p:pic>
      <p:sp>
        <p:nvSpPr>
          <p:cNvPr id="9" name="CustomShape 4"/>
          <p:cNvSpPr/>
          <p:nvPr/>
        </p:nvSpPr>
        <p:spPr>
          <a:xfrm>
            <a:off x="6444208" y="903367"/>
            <a:ext cx="1638266" cy="29756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200" b="1" u="sng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</a:t>
            </a:r>
            <a:r>
              <a:rPr lang="en-US" sz="1200" b="1" u="sng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elogbook</a:t>
            </a:r>
            <a:endParaRPr lang="en-US" sz="1200" b="1" u="sng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44000" y="3373602"/>
            <a:ext cx="5256000" cy="0"/>
          </a:xfrm>
          <a:prstGeom prst="line">
            <a:avLst/>
          </a:prstGeom>
          <a:ln w="571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943820" y="3645024"/>
            <a:ext cx="5256000" cy="0"/>
          </a:xfrm>
          <a:prstGeom prst="line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7274283" y="3212976"/>
            <a:ext cx="1613182" cy="720080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/>
              <a:t>Approx</a:t>
            </a:r>
            <a:r>
              <a:rPr lang="en-US" sz="1600" b="1" dirty="0" smtClean="0"/>
              <a:t> +7 h of lifetime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96000" y="1980000"/>
            <a:ext cx="1224136" cy="3384000"/>
          </a:xfrm>
          <a:prstGeom prst="rect">
            <a:avLst/>
          </a:prstGeom>
          <a:solidFill>
            <a:srgbClr val="FF000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367050" y="1980000"/>
            <a:ext cx="853022" cy="3384000"/>
          </a:xfrm>
          <a:prstGeom prst="rect">
            <a:avLst/>
          </a:prstGeom>
          <a:solidFill>
            <a:srgbClr val="FF000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420136" y="1980000"/>
            <a:ext cx="946914" cy="3384000"/>
          </a:xfrm>
          <a:prstGeom prst="rect">
            <a:avLst/>
          </a:prstGeom>
          <a:solidFill>
            <a:srgbClr val="00B05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220072" y="1980000"/>
            <a:ext cx="864096" cy="3384000"/>
          </a:xfrm>
          <a:prstGeom prst="rect">
            <a:avLst/>
          </a:prstGeom>
          <a:solidFill>
            <a:srgbClr val="00B05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084168" y="1980000"/>
            <a:ext cx="144016" cy="3384000"/>
          </a:xfrm>
          <a:prstGeom prst="rect">
            <a:avLst/>
          </a:prstGeom>
          <a:solidFill>
            <a:srgbClr val="FF000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950173" y="1980000"/>
            <a:ext cx="245827" cy="3384000"/>
          </a:xfrm>
          <a:prstGeom prst="rect">
            <a:avLst/>
          </a:prstGeom>
          <a:solidFill>
            <a:srgbClr val="00B05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4483373" y="2602936"/>
            <a:ext cx="610355" cy="249275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OFF</a:t>
            </a:r>
            <a:endParaRPr lang="en-US" sz="1200" b="1" dirty="0" smtClean="0"/>
          </a:p>
        </p:txBody>
      </p:sp>
      <p:sp>
        <p:nvSpPr>
          <p:cNvPr id="27" name="Rounded Rectangle 26"/>
          <p:cNvSpPr/>
          <p:nvPr/>
        </p:nvSpPr>
        <p:spPr>
          <a:xfrm>
            <a:off x="2455422" y="2602936"/>
            <a:ext cx="610355" cy="249275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OFF</a:t>
            </a:r>
            <a:endParaRPr lang="en-US" sz="1200" b="1" dirty="0" smtClean="0"/>
          </a:p>
        </p:txBody>
      </p:sp>
      <p:sp>
        <p:nvSpPr>
          <p:cNvPr id="28" name="Rounded Rectangle 27"/>
          <p:cNvSpPr/>
          <p:nvPr/>
        </p:nvSpPr>
        <p:spPr>
          <a:xfrm>
            <a:off x="6139030" y="2594908"/>
            <a:ext cx="610355" cy="249275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OFF</a:t>
            </a:r>
            <a:endParaRPr lang="en-US" sz="1200" b="1" dirty="0" smtClean="0"/>
          </a:p>
        </p:txBody>
      </p:sp>
      <p:sp>
        <p:nvSpPr>
          <p:cNvPr id="29" name="Rounded Rectangle 28"/>
          <p:cNvSpPr/>
          <p:nvPr/>
        </p:nvSpPr>
        <p:spPr>
          <a:xfrm>
            <a:off x="5338732" y="2591386"/>
            <a:ext cx="610355" cy="249275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ON</a:t>
            </a:r>
            <a:endParaRPr lang="en-US" sz="1200" b="1" dirty="0" smtClean="0"/>
          </a:p>
        </p:txBody>
      </p:sp>
      <p:sp>
        <p:nvSpPr>
          <p:cNvPr id="30" name="Rounded Rectangle 29"/>
          <p:cNvSpPr/>
          <p:nvPr/>
        </p:nvSpPr>
        <p:spPr>
          <a:xfrm>
            <a:off x="3583969" y="2602936"/>
            <a:ext cx="610355" cy="249275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ON</a:t>
            </a:r>
            <a:endParaRPr lang="en-US" sz="1200" b="1" dirty="0" smtClean="0"/>
          </a:p>
        </p:txBody>
      </p:sp>
      <p:sp>
        <p:nvSpPr>
          <p:cNvPr id="31" name="Rounded Rectangle 30"/>
          <p:cNvSpPr/>
          <p:nvPr/>
        </p:nvSpPr>
        <p:spPr>
          <a:xfrm>
            <a:off x="1540195" y="2586186"/>
            <a:ext cx="610355" cy="249275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/>
              <a:t>ON</a:t>
            </a:r>
            <a:endParaRPr lang="en-US" sz="12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1411988" y="6356520"/>
            <a:ext cx="6994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Positive effect of the wires visible on beam </a:t>
            </a:r>
            <a:r>
              <a:rPr lang="en-US" b="1" spc="-1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lifetime</a:t>
            </a:r>
            <a:r>
              <a:rPr lang="en-US" b="1" spc="-1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.</a:t>
            </a:r>
            <a:endParaRPr lang="en-US" b="1" spc="-1" dirty="0" smtClean="0">
              <a:solidFill>
                <a:srgbClr val="00B05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90744466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TextShape 1"/>
          <p:cNvSpPr txBox="1"/>
          <p:nvPr/>
        </p:nvSpPr>
        <p:spPr>
          <a:xfrm>
            <a:off x="738487" y="27971"/>
            <a:ext cx="7919640" cy="71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1"/>
          <a:lstStyle/>
          <a:p>
            <a:pPr>
              <a:lnSpc>
                <a:spcPct val="100000"/>
              </a:lnSpc>
            </a:pPr>
            <a:r>
              <a:rPr lang="en-US" sz="2800" b="1" strike="noStrike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From lifetime to effective cross-section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8" name="CustomShape 3"/>
          <p:cNvSpPr/>
          <p:nvPr/>
        </p:nvSpPr>
        <p:spPr>
          <a:xfrm>
            <a:off x="491852" y="735833"/>
            <a:ext cx="8503560" cy="117921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343080" indent="-342720" algn="just">
              <a:spcBef>
                <a:spcPts val="36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ea typeface="Symbol"/>
              </a:rPr>
              <a:t>The previous plot is (1) not bunch-by-bunch and (2) the comparison ON/OFF compensation is fair only assuming constant luminosity.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  <a:ea typeface="Symbol"/>
            </a:endParaRPr>
          </a:p>
          <a:p>
            <a:pPr marL="343080" indent="-342720" algn="just">
              <a:spcBef>
                <a:spcPts val="360"/>
              </a:spcBef>
              <a:buClr>
                <a:srgbClr val="FB963C"/>
              </a:buClr>
              <a:buFont typeface="Wingdings" charset="2"/>
              <a:buChar char="§"/>
            </a:pPr>
            <a:r>
              <a:rPr lang="en-US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Both limits can be overcome by considering the bunch 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“</a:t>
            </a:r>
            <a:r>
              <a:rPr lang="en-US" sz="1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effective </a:t>
            </a:r>
            <a:r>
              <a:rPr lang="en-US" sz="1800" b="1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cross-section</a:t>
            </a:r>
            <a:r>
              <a:rPr lang="en-US" sz="1800" b="0" strike="noStrike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”: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360"/>
              </a:spcBef>
            </a:pP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4"/>
          <p:cNvSpPr/>
          <p:nvPr/>
        </p:nvSpPr>
        <p:spPr>
          <a:xfrm>
            <a:off x="0" y="0"/>
            <a:ext cx="26021880" cy="26021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81" name="Picture 8"/>
          <p:cNvPicPr/>
          <p:nvPr/>
        </p:nvPicPr>
        <p:blipFill>
          <a:blip r:embed="rId3"/>
          <a:stretch/>
        </p:blipFill>
        <p:spPr>
          <a:xfrm>
            <a:off x="2915816" y="2054181"/>
            <a:ext cx="2806560" cy="64512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318763" y="1979358"/>
            <a:ext cx="403613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60721" y="2373926"/>
            <a:ext cx="107517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cxnSp>
        <p:nvCxnSpPr>
          <p:cNvPr id="12" name="Straight Arrow Connector 11"/>
          <p:cNvCxnSpPr>
            <a:stCxn id="15" idx="1"/>
            <a:endCxn id="3" idx="3"/>
          </p:cNvCxnSpPr>
          <p:nvPr/>
        </p:nvCxnSpPr>
        <p:spPr>
          <a:xfrm flipH="1" flipV="1">
            <a:off x="5722376" y="2164024"/>
            <a:ext cx="616375" cy="179068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38751" y="2189203"/>
            <a:ext cx="1650753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Intensity loss-rate</a:t>
            </a:r>
            <a:endParaRPr lang="en-US" sz="1400" dirty="0"/>
          </a:p>
        </p:txBody>
      </p:sp>
      <p:cxnSp>
        <p:nvCxnSpPr>
          <p:cNvPr id="17" name="Straight Arrow Connector 16"/>
          <p:cNvCxnSpPr>
            <a:stCxn id="21" idx="3"/>
            <a:endCxn id="11" idx="1"/>
          </p:cNvCxnSpPr>
          <p:nvPr/>
        </p:nvCxnSpPr>
        <p:spPr>
          <a:xfrm flipV="1">
            <a:off x="3754017" y="2558592"/>
            <a:ext cx="406704" cy="19444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617657" y="2599143"/>
            <a:ext cx="2136360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</a:t>
            </a:r>
            <a:r>
              <a:rPr lang="en-US" sz="1400" dirty="0" smtClean="0"/>
              <a:t>nstantaneous luminosity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7302" y="3491144"/>
            <a:ext cx="5956323" cy="334445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43968" y="3557354"/>
            <a:ext cx="1440000" cy="2736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283968" y="3573016"/>
            <a:ext cx="1440000" cy="273600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305340" y="2996952"/>
            <a:ext cx="2448000" cy="504000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sz="1400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The IDEAL compensation, 2 bunches in B2</a:t>
            </a:r>
            <a:endParaRPr lang="en-US" sz="1400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095916" y="5301208"/>
            <a:ext cx="936104" cy="448014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WIIRES</a:t>
            </a:r>
          </a:p>
          <a:p>
            <a:pPr algn="ctr"/>
            <a:r>
              <a:rPr lang="en-US" sz="1400" b="1" dirty="0" smtClean="0"/>
              <a:t>ON</a:t>
            </a:r>
            <a:endParaRPr lang="en-US" sz="1400" b="1" dirty="0"/>
          </a:p>
        </p:txBody>
      </p:sp>
      <p:sp>
        <p:nvSpPr>
          <p:cNvPr id="44" name="Rectangle 43"/>
          <p:cNvSpPr/>
          <p:nvPr/>
        </p:nvSpPr>
        <p:spPr>
          <a:xfrm>
            <a:off x="1794403" y="3717032"/>
            <a:ext cx="1009423" cy="2076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739430" y="5877272"/>
            <a:ext cx="1064396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r>
              <a:rPr lang="en-US" sz="1200" spc="-1" dirty="0" smtClean="0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7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717250" y="3570770"/>
            <a:ext cx="1474020" cy="2736000"/>
          </a:xfrm>
          <a:prstGeom prst="rect">
            <a:avLst/>
          </a:prstGeom>
          <a:solidFill>
            <a:srgbClr val="00B050">
              <a:alpha val="20000"/>
            </a:srgbClr>
          </a:solidFill>
          <a:ln>
            <a:noFill/>
          </a:ln>
          <a:effectLst>
            <a:outerShdw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4522664" y="5301208"/>
            <a:ext cx="936104" cy="448014"/>
          </a:xfrm>
          <a:prstGeom prst="round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WIIRES</a:t>
            </a:r>
          </a:p>
          <a:p>
            <a:pPr algn="ctr"/>
            <a:r>
              <a:rPr lang="en-US" sz="1400" b="1" dirty="0" smtClean="0"/>
              <a:t>OFF</a:t>
            </a:r>
            <a:endParaRPr lang="en-US" sz="1400" b="1" dirty="0"/>
          </a:p>
        </p:txBody>
      </p:sp>
      <p:sp>
        <p:nvSpPr>
          <p:cNvPr id="37" name="Rounded Rectangle 36"/>
          <p:cNvSpPr/>
          <p:nvPr/>
        </p:nvSpPr>
        <p:spPr>
          <a:xfrm>
            <a:off x="6030563" y="5301208"/>
            <a:ext cx="936104" cy="448014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WIIRES</a:t>
            </a:r>
          </a:p>
          <a:p>
            <a:pPr algn="ctr"/>
            <a:r>
              <a:rPr lang="en-US" sz="1400" b="1" dirty="0" smtClean="0"/>
              <a:t>ON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12000" y="180000"/>
            <a:ext cx="7919640" cy="719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Result at 340/190 A and jaw at 5.5 </a:t>
            </a:r>
            <a:r>
              <a:rPr lang="en-US" sz="2800" b="1" spc="-1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800" b="1" spc="-1" baseline="-25000" dirty="0" err="1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</a:rPr>
              <a:t>coll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" y="1122657"/>
            <a:ext cx="9046440" cy="4670863"/>
          </a:xfrm>
          <a:prstGeom prst="rect">
            <a:avLst/>
          </a:prstGeom>
        </p:spPr>
      </p:pic>
      <p:sp>
        <p:nvSpPr>
          <p:cNvPr id="8" name="CustomShape 4"/>
          <p:cNvSpPr/>
          <p:nvPr/>
        </p:nvSpPr>
        <p:spPr>
          <a:xfrm>
            <a:off x="7217864" y="5591213"/>
            <a:ext cx="1306488" cy="369104"/>
          </a:xfrm>
          <a:prstGeom prst="rect">
            <a:avLst/>
          </a:prstGeom>
          <a:solidFill>
            <a:srgbClr val="0074A4"/>
          </a:solidFill>
          <a:ln w="28575">
            <a:solidFill>
              <a:srgbClr val="5EB5D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/>
            <a:r>
              <a:rPr lang="en-US" b="1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A. </a:t>
            </a:r>
            <a:r>
              <a:rPr lang="en-US" b="1" spc="-1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Poyet</a:t>
            </a:r>
            <a:endParaRPr lang="en-US" b="1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31640" y="6127114"/>
            <a:ext cx="699472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Positive effect of the wires visible on the bunch affected by the beam-beam long-range.</a:t>
            </a: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lnSpc>
                <a:spcPct val="100000"/>
              </a:lnSpc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0870499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TextShape 1"/>
          <p:cNvSpPr txBox="1"/>
          <p:nvPr/>
        </p:nvSpPr>
        <p:spPr>
          <a:xfrm>
            <a:off x="8686800" y="6356520"/>
            <a:ext cx="359640" cy="359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04C1832A-22AE-4E6A-8CF8-84A6060A5911}" type="slidenum">
              <a:rPr lang="en-US" sz="1200" b="0" strike="noStrike" spc="-1">
                <a:solidFill>
                  <a:srgbClr val="64BCD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9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866228" y="57928"/>
            <a:ext cx="7919640" cy="53504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US" sz="2800" b="1" spc="-1" dirty="0" smtClean="0">
                <a:solidFill>
                  <a:srgbClr val="0093BE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Summary and next steps</a:t>
            </a:r>
            <a:endParaRPr lang="en-US" sz="2800" b="0" strike="noStrike" spc="-1" baseline="-25000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0700" y="699492"/>
            <a:ext cx="86411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Despite we could perform only ~1/3 of 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the planned 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 program, the results of the 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MD4 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seem </a:t>
            </a:r>
            <a:r>
              <a:rPr lang="en-US" sz="24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to </a:t>
            </a:r>
            <a:r>
              <a:rPr lang="en-US" sz="2400" b="1" spc="-1" dirty="0" smtClean="0">
                <a:solidFill>
                  <a:srgbClr val="00B050"/>
                </a:solidFill>
                <a:uFill>
                  <a:solidFill>
                    <a:srgbClr val="FFFFFF"/>
                  </a:solidFill>
                </a:uFill>
              </a:rPr>
              <a:t>confirm and improve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the observations done 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during MD1.</a:t>
            </a: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400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In depth analysis of the experiment is ongoing (noise reductions of our observables, sanity checks, simulations and comparison with data from scraping and coronagraph).</a:t>
            </a: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endParaRPr lang="en-US" sz="2400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  <a:p>
            <a:pPr marL="343080" indent="-342720">
              <a:spcBef>
                <a:spcPts val="281"/>
              </a:spcBef>
              <a:buClr>
                <a:srgbClr val="FB963C"/>
              </a:buClr>
              <a:buFont typeface="Wingdings" charset="2"/>
              <a:buChar char=""/>
            </a:pP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In 2018 two additional wires in IP1 (sub-optimal positions):  </a:t>
            </a:r>
            <a:r>
              <a:rPr lang="en-US" sz="2400" b="1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test the 2 IRs compensation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(42 h of MD requested*). A m</a:t>
            </a:r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eeting is going to be organized (second-half March ’18) to discuss also the 2018 wire MD proposals details.</a:t>
            </a:r>
            <a:endParaRPr lang="en-US" spc="-1" dirty="0" smtClean="0">
              <a:solidFill>
                <a:srgbClr val="5A5A5A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02138" y="5484215"/>
            <a:ext cx="6339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Thank you for your attention and for HL-LHC,</a:t>
            </a:r>
          </a:p>
          <a:p>
            <a:pPr algn="ctr"/>
            <a:r>
              <a:rPr lang="en-US" sz="24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 WP2/5/13 support!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043352" y="6500862"/>
            <a:ext cx="75653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* In 2017 we had 21 h : 10 h </a:t>
            </a:r>
            <a:r>
              <a:rPr lang="en-US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(MD1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 + 2 h (MD3, QPS problem) + 9 h </a:t>
            </a:r>
            <a:r>
              <a:rPr lang="en-US" sz="1600" spc="-1" dirty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(MD4</a:t>
            </a:r>
            <a:r>
              <a:rPr lang="en-US" sz="1600" spc="-1" dirty="0" smtClean="0">
                <a:solidFill>
                  <a:srgbClr val="5A5A5A"/>
                </a:solidFill>
                <a:uFill>
                  <a:solidFill>
                    <a:srgbClr val="FFFFFF"/>
                  </a:solidFill>
                </a:uFill>
              </a:rPr>
              <a:t>).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990798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15780</TotalTime>
  <Words>1887</Words>
  <Application>Microsoft Macintosh PowerPoint</Application>
  <PresentationFormat>On-screen Show (4:3)</PresentationFormat>
  <Paragraphs>238</Paragraphs>
  <Slides>25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DejaVu Sans</vt:lpstr>
      <vt:lpstr>Symbol</vt:lpstr>
      <vt:lpstr>Times New Roman</vt:lpstr>
      <vt:lpstr>Wingdings</vt:lpstr>
      <vt:lpstr>Arial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dc:description/>
  <cp:lastModifiedBy>Microsoft Office User</cp:lastModifiedBy>
  <cp:revision>463</cp:revision>
  <dcterms:created xsi:type="dcterms:W3CDTF">2016-01-11T14:38:10Z</dcterms:created>
  <dcterms:modified xsi:type="dcterms:W3CDTF">2017-12-07T11:20:04Z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APO</vt:lpwstr>
  </property>
  <property fmtid="{D5CDD505-2E9C-101B-9397-08002B2CF9AE}" pid="4" name="ContentTypeId">
    <vt:lpwstr>0x010100689ABA85A245EC45AA49FA36F10E0232</vt:lpwstr>
  </property>
  <property fmtid="{D5CDD505-2E9C-101B-9397-08002B2CF9AE}" pid="5" name="HiddenSlides">
    <vt:i4>0</vt:i4>
  </property>
  <property fmtid="{D5CDD505-2E9C-101B-9397-08002B2CF9AE}" pid="6" name="HyperlinksChanged">
    <vt:bool>true</vt:bool>
  </property>
  <property fmtid="{D5CDD505-2E9C-101B-9397-08002B2CF9AE}" pid="7" name="LinksUpToDate">
    <vt:bool>true</vt:bool>
  </property>
  <property fmtid="{D5CDD505-2E9C-101B-9397-08002B2CF9AE}" pid="8" name="MMClips">
    <vt:i4>0</vt:i4>
  </property>
  <property fmtid="{D5CDD505-2E9C-101B-9397-08002B2CF9AE}" pid="9" name="Notes">
    <vt:i4>22</vt:i4>
  </property>
  <property fmtid="{D5CDD505-2E9C-101B-9397-08002B2CF9AE}" pid="10" name="PresentationFormat">
    <vt:lpwstr>On-screen Show (4:3)</vt:lpwstr>
  </property>
  <property fmtid="{D5CDD505-2E9C-101B-9397-08002B2CF9AE}" pid="11" name="ScaleCrop">
    <vt:bool>true</vt:bool>
  </property>
  <property fmtid="{D5CDD505-2E9C-101B-9397-08002B2CF9AE}" pid="12" name="ShareDoc">
    <vt:bool>true</vt:bool>
  </property>
  <property fmtid="{D5CDD505-2E9C-101B-9397-08002B2CF9AE}" pid="13" name="Slides">
    <vt:i4>54</vt:i4>
  </property>
</Properties>
</file>