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58" r:id="rId5"/>
    <p:sldId id="259" r:id="rId6"/>
    <p:sldId id="262" r:id="rId7"/>
    <p:sldId id="261" r:id="rId8"/>
    <p:sldId id="263" r:id="rId9"/>
    <p:sldId id="264" r:id="rId10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9"/>
    <p:restoredTop sz="94726"/>
  </p:normalViewPr>
  <p:slideViewPr>
    <p:cSldViewPr snapToGrid="0" snapToObjects="1">
      <p:cViewPr varScale="1">
        <p:scale>
          <a:sx n="142" d="100"/>
          <a:sy n="142" d="100"/>
        </p:scale>
        <p:origin x="184" y="6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46006D-8C38-174F-947A-39817982F299}" type="datetimeFigureOut">
              <a:rPr lang="en-US"/>
              <a:pPr>
                <a:defRPr/>
              </a:pPr>
              <a:t>5/28/18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37EF0D2-D1A4-D140-B76C-F8D62A89C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952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FFE0C2-CA37-F443-8F48-A4848E2577FD}" type="datetimeFigureOut">
              <a:rPr lang="en-US"/>
              <a:pPr>
                <a:defRPr/>
              </a:pPr>
              <a:t>5/28/18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06035B-2C2A-764B-A25E-2358B7BCA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11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06035B-2C2A-764B-A25E-2358B7BCA59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4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2549131"/>
            <a:ext cx="7848600" cy="119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2"/>
            <a:ext cx="7848600" cy="1445419"/>
          </a:xfrm>
        </p:spPr>
        <p:txBody>
          <a:bodyPr anchor="b">
            <a:noAutofit/>
          </a:bodyPr>
          <a:lstStyle>
            <a:lvl1pPr>
              <a:defRPr sz="4050" cap="none" baseline="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14" descr="lhcb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073" y="3938637"/>
            <a:ext cx="1192483" cy="79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 descr="LogoBadge-01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267" y="3943350"/>
            <a:ext cx="790675" cy="789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 userDrawn="1"/>
        </p:nvSpPr>
        <p:spPr>
          <a:xfrm>
            <a:off x="12700" y="4836160"/>
            <a:ext cx="9118599" cy="2954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84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3862"/>
            <a:ext cx="2142680" cy="94869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438152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09701"/>
            <a:ext cx="2139696" cy="31821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77270-0EC3-634D-9373-252F29F964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</p:spTree>
    <p:extLst>
      <p:ext uri="{BB962C8B-B14F-4D97-AF65-F5344CB8AC3E}">
        <p14:creationId xmlns:p14="http://schemas.microsoft.com/office/powerpoint/2010/main" val="63308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3E660-2525-FB42-9624-FFC6E17D9E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</p:spTree>
    <p:extLst>
      <p:ext uri="{BB962C8B-B14F-4D97-AF65-F5344CB8AC3E}">
        <p14:creationId xmlns:p14="http://schemas.microsoft.com/office/powerpoint/2010/main" val="2211944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285"/>
            <a:ext cx="2057400" cy="440055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285"/>
            <a:ext cx="6019800" cy="44005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58BEA-7EDB-D747-8EB8-49059184BE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</p:spTree>
    <p:extLst>
      <p:ext uri="{BB962C8B-B14F-4D97-AF65-F5344CB8AC3E}">
        <p14:creationId xmlns:p14="http://schemas.microsoft.com/office/powerpoint/2010/main" val="340910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51074" y="2942667"/>
            <a:ext cx="7848600" cy="119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1074" y="1422238"/>
            <a:ext cx="7848600" cy="1445419"/>
          </a:xfrm>
        </p:spPr>
        <p:txBody>
          <a:bodyPr anchor="b">
            <a:noAutofit/>
          </a:bodyPr>
          <a:lstStyle>
            <a:lvl1pPr>
              <a:defRPr sz="3200" cap="none" baseline="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2700" y="4836160"/>
            <a:ext cx="9118599" cy="2954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1B4DA-79E5-724E-813F-A0DEAD6B03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</p:spTree>
    <p:extLst>
      <p:ext uri="{BB962C8B-B14F-4D97-AF65-F5344CB8AC3E}">
        <p14:creationId xmlns:p14="http://schemas.microsoft.com/office/powerpoint/2010/main" val="220400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8015"/>
            <a:ext cx="4038600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8015"/>
            <a:ext cx="4038600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F51BB-96C6-CB40-8B0C-A181C240D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</p:spTree>
    <p:extLst>
      <p:ext uri="{BB962C8B-B14F-4D97-AF65-F5344CB8AC3E}">
        <p14:creationId xmlns:p14="http://schemas.microsoft.com/office/powerpoint/2010/main" val="153511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28015"/>
            <a:ext cx="2621666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F51BB-96C6-CB40-8B0C-A181C240D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6065134" y="1128015"/>
            <a:ext cx="2621666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3261167" y="1128015"/>
            <a:ext cx="2621666" cy="35387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807099" y="2875361"/>
            <a:ext cx="3531394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98552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1800" b="0">
                <a:solidFill>
                  <a:schemeClr val="tx2"/>
                </a:solidFill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0051"/>
            <a:ext cx="3931920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098552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18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670051"/>
            <a:ext cx="3931920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May '18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84961-081B-ED47-9B90-848945FD5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9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</p:spTree>
    <p:extLst>
      <p:ext uri="{BB962C8B-B14F-4D97-AF65-F5344CB8AC3E}">
        <p14:creationId xmlns:p14="http://schemas.microsoft.com/office/powerpoint/2010/main" val="2041995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F44EB-C870-834B-91A9-177A4F748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</p:spTree>
    <p:extLst>
      <p:ext uri="{BB962C8B-B14F-4D97-AF65-F5344CB8AC3E}">
        <p14:creationId xmlns:p14="http://schemas.microsoft.com/office/powerpoint/2010/main" val="278786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FCFA-3383-5044-A686-776A89393F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</p:spTree>
    <p:extLst>
      <p:ext uri="{BB962C8B-B14F-4D97-AF65-F5344CB8AC3E}">
        <p14:creationId xmlns:p14="http://schemas.microsoft.com/office/powerpoint/2010/main" val="196944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683816" y="2505342"/>
            <a:ext cx="4183856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4145"/>
            <a:ext cx="2139696" cy="946404"/>
          </a:xfrm>
        </p:spPr>
        <p:txBody>
          <a:bodyPr anchor="b">
            <a:no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414145"/>
            <a:ext cx="5715000" cy="41833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18001"/>
            <a:ext cx="2139696" cy="318271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29 May '18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2301-4A6B-EB41-AD6D-C105FF463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9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</p:spTree>
    <p:extLst>
      <p:ext uri="{BB962C8B-B14F-4D97-AF65-F5344CB8AC3E}">
        <p14:creationId xmlns:p14="http://schemas.microsoft.com/office/powerpoint/2010/main" val="3597027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497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30718"/>
            <a:ext cx="8229600" cy="742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30818"/>
            <a:ext cx="8229600" cy="3657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82754"/>
            <a:ext cx="1388962" cy="2464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6304" y="4882754"/>
            <a:ext cx="1510496" cy="2464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D506FA8-FF17-E14F-A39C-B10D6DD65BC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2303362" y="4869657"/>
            <a:ext cx="4415742" cy="2595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Stefan Roiser -- LHCC / WLCG Referees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7" r:id="rId2"/>
    <p:sldLayoutId id="2147483976" r:id="rId3"/>
    <p:sldLayoutId id="2147483977" r:id="rId4"/>
    <p:sldLayoutId id="2147483988" r:id="rId5"/>
    <p:sldLayoutId id="2147483985" r:id="rId6"/>
    <p:sldLayoutId id="2147483978" r:id="rId7"/>
    <p:sldLayoutId id="2147483979" r:id="rId8"/>
    <p:sldLayoutId id="2147483986" r:id="rId9"/>
    <p:sldLayoutId id="2147483980" r:id="rId10"/>
    <p:sldLayoutId id="2147483981" r:id="rId11"/>
    <p:sldLayoutId id="2147483982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 spc="-75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342892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685783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028675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371566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136919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42892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1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74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53647" indent="-1369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890566" indent="-10239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2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028675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6pPr>
      <a:lvl7pPr marL="1165831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7pPr>
      <a:lvl8pPr marL="1302988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8pPr>
      <a:lvl9pPr marL="1440144" indent="-137156" algn="l" defTabSz="68578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6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hyperlink" Target="https://cds.cern.ch/record/2310827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LHCb Computing Report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Stefan Roiser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LHCC/WLCG Referees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ea typeface="+mn-ea"/>
                <a:cs typeface="+mn-cs"/>
              </a:rPr>
              <a:t>29 May 2018</a:t>
            </a:r>
          </a:p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4B45685-2903-1349-932F-5AC35211D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535" y="999776"/>
            <a:ext cx="2904535" cy="217840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2BF579B-A7BA-A347-8C70-2E5C222FD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32B844-3147-024B-809D-5EB015CCE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973668"/>
            <a:ext cx="3668517" cy="27513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368E206-E78A-B84C-91A2-81703644E7B0}"/>
              </a:ext>
            </a:extLst>
          </p:cNvPr>
          <p:cNvSpPr txBox="1"/>
          <p:nvPr/>
        </p:nvSpPr>
        <p:spPr>
          <a:xfrm rot="484260">
            <a:off x="1454914" y="2234226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Simulation (87 %)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1227513-4121-AB4E-AAF0-9DFC4CCBEAE2}"/>
              </a:ext>
            </a:extLst>
          </p:cNvPr>
          <p:cNvSpPr/>
          <p:nvPr/>
        </p:nvSpPr>
        <p:spPr>
          <a:xfrm rot="426137">
            <a:off x="544169" y="2812510"/>
            <a:ext cx="1789501" cy="469364"/>
          </a:xfrm>
          <a:prstGeom prst="ellipse">
            <a:avLst/>
          </a:prstGeom>
          <a:solidFill>
            <a:srgbClr val="FFFFFF">
              <a:alpha val="50196"/>
            </a:srgb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End of Run2 re-stripping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900A09E-21ED-5A43-898D-473E29D3B3E1}"/>
              </a:ext>
            </a:extLst>
          </p:cNvPr>
          <p:cNvSpPr/>
          <p:nvPr/>
        </p:nvSpPr>
        <p:spPr>
          <a:xfrm>
            <a:off x="2897629" y="2785149"/>
            <a:ext cx="1314625" cy="578191"/>
          </a:xfrm>
          <a:prstGeom prst="ellipse">
            <a:avLst/>
          </a:prstGeom>
          <a:solidFill>
            <a:srgbClr val="FFFFFF">
              <a:alpha val="50196"/>
            </a:srgbClr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Collision18 prompt </a:t>
            </a:r>
            <a:r>
              <a:rPr lang="en-US" sz="1100" dirty="0" err="1">
                <a:solidFill>
                  <a:schemeClr val="tx1"/>
                </a:solidFill>
              </a:rPr>
              <a:t>reco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D1C399A-CD09-B641-8258-B993345FA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762531"/>
            <a:ext cx="3807502" cy="895159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Usage dominated by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2 restriping finished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Collision18 reconstruction running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Start of remaining workflows imminent</a:t>
            </a:r>
          </a:p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FCA5911-908D-C947-A103-659BC66A19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35689">
            <a:off x="6402049" y="262015"/>
            <a:ext cx="2388849" cy="17916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E2BED94-E768-A643-A2B6-D932128A0B32}"/>
              </a:ext>
            </a:extLst>
          </p:cNvPr>
          <p:cNvSpPr txBox="1"/>
          <p:nvPr/>
        </p:nvSpPr>
        <p:spPr>
          <a:xfrm rot="647952">
            <a:off x="6702830" y="825870"/>
            <a:ext cx="1957331" cy="469359"/>
          </a:xfrm>
          <a:prstGeom prst="rect">
            <a:avLst/>
          </a:prstGeom>
          <a:solidFill>
            <a:srgbClr val="FFFFFF">
              <a:alpha val="54902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CPU/Wall time ~ 99 %</a:t>
            </a:r>
          </a:p>
          <a:p>
            <a:r>
              <a:rPr lang="en-US" sz="1050" dirty="0"/>
              <a:t>(for 99 % workflow time use)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59AD80-6670-2D46-B012-2761D779DEAC}"/>
              </a:ext>
            </a:extLst>
          </p:cNvPr>
          <p:cNvSpPr txBox="1"/>
          <p:nvPr/>
        </p:nvSpPr>
        <p:spPr>
          <a:xfrm>
            <a:off x="4572000" y="1482631"/>
            <a:ext cx="1266629" cy="523220"/>
          </a:xfrm>
          <a:prstGeom prst="rect">
            <a:avLst/>
          </a:prstGeom>
          <a:solidFill>
            <a:srgbClr val="FFFFFF">
              <a:alpha val="54902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Job efficiency</a:t>
            </a:r>
            <a:br>
              <a:rPr lang="en-US" sz="1400" dirty="0"/>
            </a:br>
            <a:r>
              <a:rPr lang="en-US" sz="1400" dirty="0"/>
              <a:t>&gt; 95 %</a:t>
            </a:r>
            <a:endParaRPr lang="en-US" sz="105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10BB6E3-0BBB-FA4B-B5DC-7534B9C122A0}"/>
              </a:ext>
            </a:extLst>
          </p:cNvPr>
          <p:cNvGrpSpPr/>
          <p:nvPr/>
        </p:nvGrpSpPr>
        <p:grpSpPr>
          <a:xfrm>
            <a:off x="6171855" y="2743178"/>
            <a:ext cx="2849236" cy="2184415"/>
            <a:chOff x="6171855" y="2870593"/>
            <a:chExt cx="2849236" cy="218441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E2384F8-C07B-B143-8083-DDD1B6F9E9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1855" y="2870593"/>
              <a:ext cx="2849236" cy="2184415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8DFE17-DA4B-0747-B937-0C3C7EDF2791}"/>
                </a:ext>
              </a:extLst>
            </p:cNvPr>
            <p:cNvSpPr txBox="1"/>
            <p:nvPr/>
          </p:nvSpPr>
          <p:spPr>
            <a:xfrm>
              <a:off x="6258392" y="3059109"/>
              <a:ext cx="1646605" cy="307777"/>
            </a:xfrm>
            <a:prstGeom prst="rect">
              <a:avLst/>
            </a:prstGeom>
            <a:solidFill>
              <a:srgbClr val="FFFFFF">
                <a:alpha val="54902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Online farm usage</a:t>
              </a:r>
              <a:endParaRPr lang="en-US" sz="105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9E6ABC0-D97A-9D45-9C6D-340422B1578A}"/>
                </a:ext>
              </a:extLst>
            </p:cNvPr>
            <p:cNvSpPr txBox="1"/>
            <p:nvPr/>
          </p:nvSpPr>
          <p:spPr>
            <a:xfrm>
              <a:off x="6584353" y="3977295"/>
              <a:ext cx="1021433" cy="307777"/>
            </a:xfrm>
            <a:prstGeom prst="rect">
              <a:avLst/>
            </a:prstGeom>
            <a:solidFill>
              <a:srgbClr val="FFFFFF">
                <a:alpha val="54902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Simulation</a:t>
              </a:r>
              <a:endParaRPr lang="en-US" sz="105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836A982-503A-254B-BABC-ABA2F0DCBBA9}"/>
                </a:ext>
              </a:extLst>
            </p:cNvPr>
            <p:cNvSpPr txBox="1"/>
            <p:nvPr/>
          </p:nvSpPr>
          <p:spPr>
            <a:xfrm>
              <a:off x="8217795" y="3754053"/>
              <a:ext cx="743858" cy="307777"/>
            </a:xfrm>
            <a:prstGeom prst="rect">
              <a:avLst/>
            </a:prstGeom>
            <a:solidFill>
              <a:srgbClr val="FFFFFF">
                <a:alpha val="54902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Trigger</a:t>
              </a:r>
            </a:p>
          </p:txBody>
        </p:sp>
      </p:grp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C7527E46-77DB-9A4A-98D6-334BA11144B4}"/>
              </a:ext>
            </a:extLst>
          </p:cNvPr>
          <p:cNvSpPr txBox="1">
            <a:spLocks/>
          </p:cNvSpPr>
          <p:nvPr/>
        </p:nvSpPr>
        <p:spPr bwMode="auto">
          <a:xfrm>
            <a:off x="4661723" y="3221274"/>
            <a:ext cx="1664990" cy="168812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136919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2892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547674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753647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890566" indent="-10239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028675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5831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02988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144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Usage of Online farm during YETS for Simulation</a:t>
            </a:r>
          </a:p>
          <a:p>
            <a:pPr marL="491723" lvl="1" indent="-285750">
              <a:buFont typeface="Arial" panose="020B0604020202020204" pitchFamily="34" charset="0"/>
              <a:buChar char="•"/>
            </a:pPr>
            <a:r>
              <a:rPr lang="en-US" dirty="0"/>
              <a:t>Short period of parallel usage with Trigger during ramp</a:t>
            </a:r>
          </a:p>
          <a:p>
            <a:endParaRPr lang="en-US" dirty="0"/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69AC9AAC-E4E4-E145-B6AF-02021B7E6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D33D97D7-DF72-FD4C-B989-F392981DA12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Stefan Roiser -- LHCC / WLCG Referees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9F17A186-59EB-4548-9386-F700AD71A5E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8B23C33-15B1-0B4F-A120-BB8D1EE34E41}"/>
              </a:ext>
            </a:extLst>
          </p:cNvPr>
          <p:cNvCxnSpPr>
            <a:cxnSpLocks/>
          </p:cNvCxnSpPr>
          <p:nvPr/>
        </p:nvCxnSpPr>
        <p:spPr>
          <a:xfrm>
            <a:off x="2990537" y="1229194"/>
            <a:ext cx="0" cy="866062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>
            <a:extLst>
              <a:ext uri="{FF2B5EF4-FFF2-40B4-BE49-F238E27FC236}">
                <a16:creationId xmlns:a16="http://schemas.microsoft.com/office/drawing/2014/main" id="{4761950C-8095-ED4D-9124-6AB8550094BA}"/>
              </a:ext>
            </a:extLst>
          </p:cNvPr>
          <p:cNvSpPr/>
          <p:nvPr/>
        </p:nvSpPr>
        <p:spPr>
          <a:xfrm>
            <a:off x="846944" y="1229194"/>
            <a:ext cx="2121108" cy="24525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Simulation @ ONLINE Farm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CA7128-B3B7-CD4B-BD85-CA2D6116DEE3}"/>
              </a:ext>
            </a:extLst>
          </p:cNvPr>
          <p:cNvSpPr txBox="1"/>
          <p:nvPr/>
        </p:nvSpPr>
        <p:spPr>
          <a:xfrm>
            <a:off x="3175011" y="1266180"/>
            <a:ext cx="950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2018 data taking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275AE9C-8C4F-714B-B841-468DBB8F1558}"/>
              </a:ext>
            </a:extLst>
          </p:cNvPr>
          <p:cNvCxnSpPr>
            <a:cxnSpLocks/>
          </p:cNvCxnSpPr>
          <p:nvPr/>
        </p:nvCxnSpPr>
        <p:spPr>
          <a:xfrm flipH="1">
            <a:off x="3013023" y="1531421"/>
            <a:ext cx="247082" cy="130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895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1DFC2-7692-E549-9503-533788C0C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Monte Carlo Production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885C7-89F4-6F4C-AA4C-B3FF3C501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935440"/>
            <a:ext cx="8229600" cy="2140605"/>
          </a:xfrm>
        </p:spPr>
        <p:txBody>
          <a:bodyPr/>
          <a:lstStyle/>
          <a:p>
            <a:r>
              <a:rPr lang="en-US" dirty="0"/>
              <a:t>Length of queue to produce </a:t>
            </a:r>
            <a:br>
              <a:rPr lang="en-US" dirty="0"/>
            </a:br>
            <a:r>
              <a:rPr lang="en-US" dirty="0"/>
              <a:t>MC stays problematic</a:t>
            </a:r>
          </a:p>
          <a:p>
            <a:pPr lvl="1"/>
            <a:r>
              <a:rPr lang="en-US" dirty="0"/>
              <a:t>Current estimate to empty </a:t>
            </a:r>
            <a:br>
              <a:rPr lang="en-US" dirty="0"/>
            </a:br>
            <a:r>
              <a:rPr lang="en-US" dirty="0"/>
              <a:t>the queue at ~ 6 months</a:t>
            </a:r>
          </a:p>
          <a:p>
            <a:r>
              <a:rPr lang="en-US" dirty="0"/>
              <a:t>Monitoring of MC requests put in place. Aiming to push for more usage of recently introduced fast monte carlo simulation types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5601F3C-CFFC-3F42-9DF1-1EC562DA03AA}"/>
              </a:ext>
            </a:extLst>
          </p:cNvPr>
          <p:cNvGrpSpPr/>
          <p:nvPr/>
        </p:nvGrpSpPr>
        <p:grpSpPr>
          <a:xfrm>
            <a:off x="337279" y="871864"/>
            <a:ext cx="3570990" cy="2008682"/>
            <a:chOff x="457200" y="819398"/>
            <a:chExt cx="3570990" cy="200868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2D6C383-A08F-A945-9C53-16FF5FFF8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819398"/>
              <a:ext cx="3570990" cy="200868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59F43FC-AD87-2042-A192-716522107173}"/>
                </a:ext>
              </a:extLst>
            </p:cNvPr>
            <p:cNvSpPr txBox="1"/>
            <p:nvPr/>
          </p:nvSpPr>
          <p:spPr>
            <a:xfrm>
              <a:off x="3147936" y="1634219"/>
              <a:ext cx="56297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~3x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E3DA7C9E-6FF9-7343-88C2-D5E631D584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29552" y="1484026"/>
              <a:ext cx="0" cy="24842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0D30127F-D83E-FD46-9175-9A38183D67AF}"/>
                </a:ext>
              </a:extLst>
            </p:cNvPr>
            <p:cNvCxnSpPr>
              <a:cxnSpLocks/>
            </p:cNvCxnSpPr>
            <p:nvPr/>
          </p:nvCxnSpPr>
          <p:spPr>
            <a:xfrm>
              <a:off x="3429552" y="1902200"/>
              <a:ext cx="0" cy="25125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88F9A533-5721-414F-9120-882B14A686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470" y="0"/>
            <a:ext cx="2875530" cy="216649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C1CC530-8A7E-D94D-A717-815C9C83E6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514" y="1732446"/>
            <a:ext cx="3006105" cy="252798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76DE0F1-3313-304B-BE0C-391373422C18}"/>
              </a:ext>
            </a:extLst>
          </p:cNvPr>
          <p:cNvSpPr txBox="1"/>
          <p:nvPr/>
        </p:nvSpPr>
        <p:spPr>
          <a:xfrm rot="16200000">
            <a:off x="-606282" y="1742286"/>
            <a:ext cx="1694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March LHCb Week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21AB59-B8E1-7C4F-AD47-1F792018F3FB}"/>
              </a:ext>
            </a:extLst>
          </p:cNvPr>
          <p:cNvSpPr txBox="1"/>
          <p:nvPr/>
        </p:nvSpPr>
        <p:spPr>
          <a:xfrm rot="1268845">
            <a:off x="6794824" y="2456042"/>
            <a:ext cx="24416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Also working on</a:t>
            </a:r>
          </a:p>
          <a:p>
            <a:r>
              <a:rPr lang="en-US" dirty="0"/>
              <a:t>increase of distributed</a:t>
            </a:r>
          </a:p>
          <a:p>
            <a:r>
              <a:rPr lang="en-US" dirty="0"/>
              <a:t>computing  resources</a:t>
            </a:r>
          </a:p>
          <a:p>
            <a:r>
              <a:rPr lang="en-US" dirty="0"/>
              <a:t>   (HPC, BOINC, …</a:t>
            </a:r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A940DC27-31C3-BA4D-B13A-65F2B43BC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AC72893C-AE3F-F843-9ED8-C76887A4911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Stefan Roiser -- LHCC / WLCG Referees</a:t>
            </a: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B1D91DAC-5032-9045-B3A2-29862AF2E7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939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63E91-D223-784F-A43E-485E8A356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Run 3 Software &amp; Computing </a:t>
            </a:r>
            <a:br>
              <a:rPr lang="en-US" dirty="0"/>
            </a:br>
            <a:r>
              <a:rPr lang="en-US" dirty="0"/>
              <a:t>TDR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54A06-2EFA-AA43-B329-5641615699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30818"/>
            <a:ext cx="4744387" cy="36576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Preview of the document has been given to referees in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Final version of document uploaded to CDS</a:t>
            </a:r>
          </a:p>
          <a:p>
            <a:pPr marL="491723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https://cds.cern.ch/record/2310827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Describes engineering choices taken for application software engineering and distributed computing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Asking for approval by LHCC in Q3/2018 together with the computing model document</a:t>
            </a:r>
          </a:p>
          <a:p>
            <a:pPr marL="205973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1022A7-5C6B-D649-9999-E1ABEF96D6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305" y="170758"/>
            <a:ext cx="3316875" cy="4693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D1D97E9-F600-504A-925F-22E3646F2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6FC7CA4-93CD-2040-BF6E-1BE0484689C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Stefan Roiser -- LHCC / WLCG Referees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631C258-677C-A34A-9F6B-0F860C8C3D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980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71DE4-BABD-6545-87FA-3D88870CD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3 Computing Model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CFD80-0DF2-9F46-B9FA-0EA998E10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numbers for distributed computing resource requests available</a:t>
            </a:r>
          </a:p>
          <a:p>
            <a:r>
              <a:rPr lang="en-US" dirty="0"/>
              <a:t>10 GB/s output trigger bandwidth allows full exploitation of the upgrade physics program</a:t>
            </a:r>
          </a:p>
          <a:p>
            <a:r>
              <a:rPr lang="en-US" dirty="0"/>
              <a:t>Resource optimizations taken into account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Reduction of Run 1 &amp; Run 2 data </a:t>
            </a:r>
            <a:r>
              <a:rPr lang="en-US" dirty="0"/>
              <a:t>and monte carlo </a:t>
            </a:r>
            <a:r>
              <a:rPr lang="en-US"/>
              <a:t>to 1 disk </a:t>
            </a:r>
            <a:r>
              <a:rPr lang="en-US" dirty="0"/>
              <a:t>replica at most</a:t>
            </a:r>
          </a:p>
          <a:p>
            <a:pPr lvl="1"/>
            <a:r>
              <a:rPr lang="en-US" dirty="0"/>
              <a:t>All Turbo data reduces needs to almost </a:t>
            </a:r>
            <a:r>
              <a:rPr lang="en-US" dirty="0">
                <a:solidFill>
                  <a:schemeClr val="tx2"/>
                </a:solidFill>
              </a:rPr>
              <a:t>no offline data processing 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Monte carlo microDST </a:t>
            </a:r>
            <a:r>
              <a:rPr lang="en-US" dirty="0"/>
              <a:t>used for vast majority of data</a:t>
            </a:r>
          </a:p>
          <a:p>
            <a:pPr lvl="1"/>
            <a:r>
              <a:rPr lang="en-US" dirty="0"/>
              <a:t>Exploiting full potential of </a:t>
            </a:r>
            <a:r>
              <a:rPr lang="en-US" dirty="0">
                <a:solidFill>
                  <a:schemeClr val="tx2"/>
                </a:solidFill>
              </a:rPr>
              <a:t>fast monte carlo </a:t>
            </a:r>
            <a:r>
              <a:rPr lang="en-US" dirty="0"/>
              <a:t>with several production types</a:t>
            </a:r>
          </a:p>
          <a:p>
            <a:r>
              <a:rPr lang="en-US" dirty="0"/>
              <a:t>In addition working on different additional resource optimization measures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4E2A6-D604-7646-9A13-4816EA4CE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114D5B-0076-8342-B2F8-CBC1712E65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Stefan Roiser -- LHCC / WLCG Referees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4F31E-E92D-914E-AFC6-73185F410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911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E7A2C-D44C-BA4F-8245-48F477F49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3 Computing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424CE-32F0-4544-B7E4-90EB44F4C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74264"/>
            <a:ext cx="8229600" cy="49292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Baseline scenario numbers with 10GB/s HLT output rate, ~ 5 Mio s LHC collisions / year, ~ 2 disk replicas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and 3</a:t>
            </a:r>
            <a:r>
              <a:rPr lang="en-US" baseline="30000" dirty="0"/>
              <a:t>rd</a:t>
            </a:r>
            <a:r>
              <a:rPr lang="en-US" dirty="0"/>
              <a:t> columns are factor of “constant budget” (FCB) and average yearly growth (AYG)</a:t>
            </a:r>
          </a:p>
          <a:p>
            <a:endParaRPr lang="en-US" dirty="0"/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C0CE32CE-C2CA-F542-880A-589CAB0009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6590256"/>
              </p:ext>
            </p:extLst>
          </p:nvPr>
        </p:nvGraphicFramePr>
        <p:xfrm>
          <a:off x="457200" y="910595"/>
          <a:ext cx="8021319" cy="1303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4731">
                  <a:extLst>
                    <a:ext uri="{9D8B030D-6E8A-4147-A177-3AD203B41FA5}">
                      <a16:colId xmlns:a16="http://schemas.microsoft.com/office/drawing/2014/main" val="972595829"/>
                    </a:ext>
                  </a:extLst>
                </a:gridCol>
                <a:gridCol w="673768">
                  <a:extLst>
                    <a:ext uri="{9D8B030D-6E8A-4147-A177-3AD203B41FA5}">
                      <a16:colId xmlns:a16="http://schemas.microsoft.com/office/drawing/2014/main" val="1663518150"/>
                    </a:ext>
                  </a:extLst>
                </a:gridCol>
                <a:gridCol w="569495">
                  <a:extLst>
                    <a:ext uri="{9D8B030D-6E8A-4147-A177-3AD203B41FA5}">
                      <a16:colId xmlns:a16="http://schemas.microsoft.com/office/drawing/2014/main" val="2202163164"/>
                    </a:ext>
                  </a:extLst>
                </a:gridCol>
                <a:gridCol w="521368">
                  <a:extLst>
                    <a:ext uri="{9D8B030D-6E8A-4147-A177-3AD203B41FA5}">
                      <a16:colId xmlns:a16="http://schemas.microsoft.com/office/drawing/2014/main" val="1132196362"/>
                    </a:ext>
                  </a:extLst>
                </a:gridCol>
                <a:gridCol w="489284">
                  <a:extLst>
                    <a:ext uri="{9D8B030D-6E8A-4147-A177-3AD203B41FA5}">
                      <a16:colId xmlns:a16="http://schemas.microsoft.com/office/drawing/2014/main" val="2374090419"/>
                    </a:ext>
                  </a:extLst>
                </a:gridCol>
                <a:gridCol w="537411">
                  <a:extLst>
                    <a:ext uri="{9D8B030D-6E8A-4147-A177-3AD203B41FA5}">
                      <a16:colId xmlns:a16="http://schemas.microsoft.com/office/drawing/2014/main" val="662839785"/>
                    </a:ext>
                  </a:extLst>
                </a:gridCol>
                <a:gridCol w="537410">
                  <a:extLst>
                    <a:ext uri="{9D8B030D-6E8A-4147-A177-3AD203B41FA5}">
                      <a16:colId xmlns:a16="http://schemas.microsoft.com/office/drawing/2014/main" val="4076652083"/>
                    </a:ext>
                  </a:extLst>
                </a:gridCol>
                <a:gridCol w="481264">
                  <a:extLst>
                    <a:ext uri="{9D8B030D-6E8A-4147-A177-3AD203B41FA5}">
                      <a16:colId xmlns:a16="http://schemas.microsoft.com/office/drawing/2014/main" val="3326309144"/>
                    </a:ext>
                  </a:extLst>
                </a:gridCol>
                <a:gridCol w="499123">
                  <a:extLst>
                    <a:ext uri="{9D8B030D-6E8A-4147-A177-3AD203B41FA5}">
                      <a16:colId xmlns:a16="http://schemas.microsoft.com/office/drawing/2014/main" val="2983479357"/>
                    </a:ext>
                  </a:extLst>
                </a:gridCol>
                <a:gridCol w="487465">
                  <a:extLst>
                    <a:ext uri="{9D8B030D-6E8A-4147-A177-3AD203B41FA5}">
                      <a16:colId xmlns:a16="http://schemas.microsoft.com/office/drawing/2014/main" val="2201192256"/>
                    </a:ext>
                  </a:extLst>
                </a:gridCol>
              </a:tblGrid>
              <a:tr h="2850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CPU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Disk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Tape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5498291"/>
                  </a:ext>
                </a:extLst>
              </a:tr>
              <a:tr h="264836"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kHS06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FCB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AYG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PB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FCB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AYG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PB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FCB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AYG</a:t>
                      </a:r>
                    </a:p>
                  </a:txBody>
                  <a:tcPr anchor="ctr">
                    <a:solidFill>
                      <a:srgbClr val="7A7A7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912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Baseline scenario by end of Run3 </a:t>
                      </a:r>
                      <a:r>
                        <a:rPr lang="en-US" sz="1100" dirty="0"/>
                        <a:t>(2023)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2.931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2278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Baseline scenario by end of LS3 </a:t>
                      </a:r>
                      <a:r>
                        <a:rPr lang="en-US" sz="1100" dirty="0"/>
                        <a:t>(2025)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3.823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058613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BF4DA469-2264-A148-9F79-B563D9675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31510"/>
            <a:ext cx="2652904" cy="15873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E8A54C-C9A1-654F-8D11-FB51938896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104" y="2831085"/>
            <a:ext cx="2653614" cy="15877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08298D-524D-1F48-9D1B-6334D4F22B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6444" y="2833141"/>
            <a:ext cx="2650178" cy="158570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22F66CB-9646-EA4D-9299-91378DE5157E}"/>
              </a:ext>
            </a:extLst>
          </p:cNvPr>
          <p:cNvSpPr txBox="1">
            <a:spLocks/>
          </p:cNvSpPr>
          <p:nvPr/>
        </p:nvSpPr>
        <p:spPr bwMode="auto">
          <a:xfrm>
            <a:off x="457201" y="4478816"/>
            <a:ext cx="7959421" cy="4308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136919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42892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547674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753647" indent="-136919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890566" indent="-10239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028675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65831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02988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40144" indent="-137156" algn="l" defTabSz="685783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Fraction of LHCb resources on WLCG move from 10 % in 2018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peak of 28 % for Disk in 2021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~ 16 to 22 % by end of LS 3</a:t>
            </a:r>
          </a:p>
          <a:p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B6779EDA-B52E-F442-90A0-7AA0FE122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66D1A89D-5E4B-FE45-93D2-B2610971A9F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Stefan Roiser -- LHCC / WLCG Referees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25DFADF-BB8E-5B43-8847-963E7DCFA3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181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97C81-548D-6C41-88F5-FBAEC528A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C5602-22BA-5547-ACC1-BF2F56335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Continued very good usage of distributed computing resources</a:t>
            </a:r>
          </a:p>
          <a:p>
            <a:pPr lvl="1"/>
            <a:r>
              <a:rPr lang="en-US" dirty="0"/>
              <a:t>CPU/Wall time efficiency close to maximum, &gt; 95 % job success rate</a:t>
            </a:r>
          </a:p>
          <a:p>
            <a:pPr lvl="1"/>
            <a:endParaRPr lang="en-US" dirty="0"/>
          </a:p>
          <a:p>
            <a:r>
              <a:rPr lang="en-US" dirty="0"/>
              <a:t>Length of queue for production of monte carlo samples worrying</a:t>
            </a:r>
          </a:p>
          <a:p>
            <a:pPr lvl="1"/>
            <a:r>
              <a:rPr lang="en-US" dirty="0"/>
              <a:t>Monitoring of queue length and requests put in place</a:t>
            </a:r>
          </a:p>
          <a:p>
            <a:pPr lvl="1"/>
            <a:r>
              <a:rPr lang="en-US" dirty="0"/>
              <a:t>Aiming at higher usage of recently introduced fast monte carlo and expanding distributed computing resources further above pledge level</a:t>
            </a:r>
          </a:p>
          <a:p>
            <a:pPr lvl="1"/>
            <a:endParaRPr lang="en-US" dirty="0"/>
          </a:p>
          <a:p>
            <a:r>
              <a:rPr lang="en-US" dirty="0"/>
              <a:t>Run 3 upgrade activities continuing on schedule</a:t>
            </a:r>
          </a:p>
          <a:p>
            <a:pPr lvl="1"/>
            <a:r>
              <a:rPr lang="en-US" dirty="0"/>
              <a:t>Software and Computing TDR describing the engineering has been submitted to the LHCC</a:t>
            </a:r>
          </a:p>
          <a:p>
            <a:pPr lvl="1"/>
            <a:r>
              <a:rPr lang="en-US" dirty="0"/>
              <a:t>First numbers for upgrade distributed computing resource needs available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C0962A-D046-3A41-BC23-D31D296EC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7841A-6730-4549-ADBC-56F622D79DC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Stefan Roiser -- LHCC / WLCG Referees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37898-EC47-2547-AA58-43619E9669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57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FB96-9526-174B-ADF5-A955F0B88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6C0C8-07D2-4246-9C7C-72EBB44F7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F36D4-A9AC-1945-8F56-3047689F0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B8F7B-2E35-5D49-91D8-4FFB1D2BAE1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Stefan Roiser -- LHCC / WLCG Referees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5893E-91F1-F848-88BB-F25B67DB1A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190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D0262-E5D1-FF4F-B006-D2F2C693A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0717"/>
            <a:ext cx="6071016" cy="863565"/>
          </a:xfrm>
        </p:spPr>
        <p:txBody>
          <a:bodyPr>
            <a:normAutofit/>
          </a:bodyPr>
          <a:lstStyle/>
          <a:p>
            <a:r>
              <a:rPr lang="en-US" dirty="0"/>
              <a:t>Run 3 Computing Model Details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DABC11-6257-AE45-BACB-564C50864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318" y="1302560"/>
            <a:ext cx="4129790" cy="15880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EA842E-6FEE-074E-8B76-0DA05750F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02560"/>
            <a:ext cx="4129789" cy="15931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457E9D-A8E4-9342-ABD3-F2EDE9FC8D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9318" y="3078097"/>
            <a:ext cx="4129790" cy="1570733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7A4C748-1E60-F941-91B0-6CE0FB6A5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29 May '18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2371D8D-2E1E-1145-947A-1C729BDAC1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Stefan Roiser -- LHCC / WLCG Referees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2E5B267-EE02-0948-AAED-D0724A8133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4792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efanLHCb2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fanLHCbWide2" id="{A0BFD456-0EE5-E04C-B96C-93F37098AB1D}" vid="{2C5BF47F-7245-894B-9A1C-91B74B758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StefanLHCb2</Template>
  <TotalTime>1110</TotalTime>
  <Words>578</Words>
  <Application>Microsoft Macintosh PowerPoint</Application>
  <PresentationFormat>On-screen Show (16:9)</PresentationFormat>
  <Paragraphs>121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Calibri</vt:lpstr>
      <vt:lpstr>Wingdings</vt:lpstr>
      <vt:lpstr>StefanLHCb2</vt:lpstr>
      <vt:lpstr>LHCb Computing Report</vt:lpstr>
      <vt:lpstr>Operations</vt:lpstr>
      <vt:lpstr>Monte Carlo Production Status</vt:lpstr>
      <vt:lpstr>Run 3 Software &amp; Computing  TDR </vt:lpstr>
      <vt:lpstr>Run 3 Computing Model </vt:lpstr>
      <vt:lpstr>Run 3 Computing Model</vt:lpstr>
      <vt:lpstr>Summary</vt:lpstr>
      <vt:lpstr>Backup</vt:lpstr>
      <vt:lpstr>Run 3 Computing Model Details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Computing</dc:title>
  <dc:creator>Stefan Roiser</dc:creator>
  <cp:lastModifiedBy>Stefan Roiser</cp:lastModifiedBy>
  <cp:revision>22</cp:revision>
  <dcterms:created xsi:type="dcterms:W3CDTF">2018-05-25T18:09:26Z</dcterms:created>
  <dcterms:modified xsi:type="dcterms:W3CDTF">2018-05-28T14:43:16Z</dcterms:modified>
</cp:coreProperties>
</file>