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27"/>
  </p:notesMasterIdLst>
  <p:sldIdLst>
    <p:sldId id="257" r:id="rId3"/>
    <p:sldId id="319" r:id="rId4"/>
    <p:sldId id="263" r:id="rId5"/>
    <p:sldId id="265" r:id="rId6"/>
    <p:sldId id="260" r:id="rId7"/>
    <p:sldId id="330" r:id="rId8"/>
    <p:sldId id="312" r:id="rId9"/>
    <p:sldId id="315" r:id="rId10"/>
    <p:sldId id="313" r:id="rId11"/>
    <p:sldId id="314" r:id="rId12"/>
    <p:sldId id="305" r:id="rId13"/>
    <p:sldId id="317" r:id="rId14"/>
    <p:sldId id="316" r:id="rId15"/>
    <p:sldId id="270" r:id="rId16"/>
    <p:sldId id="331" r:id="rId17"/>
    <p:sldId id="259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278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F161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231"/>
  </p:normalViewPr>
  <p:slideViewPr>
    <p:cSldViewPr snapToGrid="0" snapToObjects="1">
      <p:cViewPr varScale="1">
        <p:scale>
          <a:sx n="159" d="100"/>
          <a:sy n="159" d="100"/>
        </p:scale>
        <p:origin x="840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27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072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2CE1B-93B4-2545-AF2A-7C3ADB4F26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9116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2CE1B-93B4-2545-AF2A-7C3ADB4F26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4209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50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849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29B2D-5D7C-F149-BA08-69566BD62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E468F-4CFD-254B-B489-535D105B2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C55B8-01C4-9B44-B3CF-5F67A7D8C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94725-E211-6843-A8AB-803F0B5D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2629-8123-6A4F-B74E-16CF0416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9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7BA18-35E8-B24F-AC7D-C4765FDF0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F4F81-58B7-E946-AE41-F9CCC8B32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24264-DF30-2941-B3C0-0DC8FA22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0EB6-68F3-0547-B1EC-34DFE077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0AAED-C94C-E94E-8D9D-E039BDA0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2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DF80C-2B23-7449-8DB9-B5B5E5AFC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57A6-093C-5747-834B-CA5030262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30C33-7704-294D-B642-62A634CD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0EA23-B317-7E49-BAEB-82BFE491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33533-2BF1-E34F-AFF6-1078B911E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66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AD7EE-17F0-1C43-8421-A7F81E1A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5E706-89BA-B94E-AAEA-278111E456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D5D4E-CC22-D049-AD2B-927480D46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AE11C-C433-8D47-8A76-E7153FC4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C0284-A4B9-084E-AEAE-9ED742C3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7AF66-18E7-C646-BFB3-B39C77BD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36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9EC7-8C6D-B24A-87AC-2DF17087C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2E4A1-18EB-6A45-B42C-4CB8369FC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F3B6F2-9C6A-7149-B249-D1D503D30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BF779C-9D5C-434A-B439-F9FF861FF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6CE2EC-18FF-184D-8033-D6DF96B121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9C7FF6-2AC1-7047-95C7-4B9E8E673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0C58D-46DC-A84E-8FC0-2D0539653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035743-E3EA-384B-9C45-97CB8C1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60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028AB-0DA3-1641-9007-70AFC1225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47896B-9E9A-2446-89F4-82434B28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D59A86-06FA-A447-B323-355F5AAA6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84193-E56F-1E46-9C66-22292D10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84707-A6BA-264C-A86C-9B570F19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0F3B46-2B47-BB47-B250-57AC1F54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F0813-75DD-7240-B951-808AC053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21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74A11-BC66-5A4A-BA75-EFA28F1EE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F0F8-20BE-D24B-B0D7-F5A33264D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47757-9D65-954D-82FB-A756A2C80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6DAAE-C1B2-BF46-8EF6-12565BEB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92130-3587-7A47-AEFC-85D7A92E8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E44D6-0458-8B4A-BCDC-4B906727D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67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834DD-84D7-0B4B-8A07-93BD18EFA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100E99-E2BF-2A45-91BB-C17B3AB9A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0379C-E489-4245-9B8A-2FA51BEC7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6D897-45D8-EA46-B16F-44B0A98D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3A915-E192-7D4A-9D32-E1A256205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AC212-6558-1B4B-87BA-CAA93FB68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18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601DE-1C51-364F-B6EC-22D4A2A38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EC85FC-FE97-F44D-8934-911F3D8FC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276B2-7085-F94F-AFDA-E0998395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C11E-165D-E24D-A781-D48E35002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24910-2216-694F-AFB3-6BE00A63E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03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6D61F7-828D-054C-8043-4B01CBA7CB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025461-B56E-9247-B8DF-767767127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6BD96-8D89-3140-B8A6-2EF01501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6AF09-D64D-EA49-8345-EF90C85E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370A5-D204-704A-8E2B-2025D9B02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3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6194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Ian Bird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6649" y="4527550"/>
            <a:ext cx="1579248" cy="61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85" y="4527550"/>
            <a:ext cx="829911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9C121E-2280-7347-BB3C-868E3F35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184DB-8449-A54D-AC68-5248929E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41022-04C4-8044-AA3F-A19084D2F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29 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334F1-202A-DC4B-8FDE-81101624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15922-C3EA-EF47-83E3-87E702062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7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emf"/><Relationship Id="rId7" Type="http://schemas.openxmlformats.org/officeDocument/2006/relationships/image" Target="../media/image25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28.jpg"/><Relationship Id="rId4" Type="http://schemas.openxmlformats.org/officeDocument/2006/relationships/image" Target="../media/image22.jpeg"/><Relationship Id="rId9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56622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WLCG Update</a:t>
            </a:r>
            <a:b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Strategy Document</a:t>
            </a:r>
            <a:r>
              <a:rPr lang="en-US" dirty="0"/>
              <a:t> &amp; review</a:t>
            </a:r>
            <a:endParaRPr lang="en-U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862521"/>
            <a:ext cx="2743200" cy="976234"/>
          </a:xfrm>
        </p:spPr>
        <p:txBody>
          <a:bodyPr>
            <a:normAutofit/>
          </a:bodyPr>
          <a:lstStyle/>
          <a:p>
            <a:r>
              <a:rPr lang="en-US" dirty="0"/>
              <a:t>Ian Bird</a:t>
            </a:r>
          </a:p>
          <a:p>
            <a:r>
              <a:rPr lang="en-US" dirty="0"/>
              <a:t>LHCC Referee’s meeting</a:t>
            </a:r>
          </a:p>
          <a:p>
            <a:r>
              <a:rPr lang="en-US" dirty="0"/>
              <a:t>CERN, 29</a:t>
            </a:r>
            <a:r>
              <a:rPr lang="en-US" baseline="30000" dirty="0"/>
              <a:t>th</a:t>
            </a:r>
            <a:r>
              <a:rPr lang="en-US" dirty="0"/>
              <a:t> May 2018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56166-3280-F94D-AFF3-769CDCE381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B1FEF-04C6-4D4D-B78B-F4D21963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935BD-672E-C84E-A7A3-4B8C2610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1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A9BC95-726E-4C46-9B0D-F97D88A4E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9E012-40FE-164A-8E92-8419E87E6D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EDA6E-627D-F148-8DA4-66939322A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0DF2-46D0-3C46-9C48-1337B3F7B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5AD1B4-336E-7B4C-9CF8-577C3FE5CBCB}"/>
              </a:ext>
            </a:extLst>
          </p:cNvPr>
          <p:cNvSpPr txBox="1"/>
          <p:nvPr/>
        </p:nvSpPr>
        <p:spPr>
          <a:xfrm>
            <a:off x="5878658" y="3207133"/>
            <a:ext cx="2403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marR="0" lvl="0" indent="-257175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2010-2018 – pledges</a:t>
            </a:r>
          </a:p>
          <a:p>
            <a:pPr marL="257175" marR="0" lvl="0" indent="-257175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6F2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 assume 1.5 x 2018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C8B41B-B315-1740-BBDC-3C52D1442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63" y="714083"/>
            <a:ext cx="3396271" cy="2026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737630-1487-4D44-9B79-96783AA9E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810" y="714083"/>
            <a:ext cx="3545685" cy="2040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DCE2D2-2558-1542-98CC-024F804B9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042" y="2785421"/>
            <a:ext cx="3476596" cy="218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98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49AB27-6C7C-D84F-BF1E-87C3A6209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However 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EE6808-169E-9A43-AE8E-D5BDB9C19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772438"/>
            <a:ext cx="8229600" cy="390620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ALICE and </a:t>
            </a:r>
            <a:r>
              <a:rPr lang="en-US" dirty="0" err="1"/>
              <a:t>LHCb</a:t>
            </a:r>
            <a:r>
              <a:rPr lang="en-US" dirty="0"/>
              <a:t> are upgrading during LS2, so the expectations of their needs do not follow the assumptions in the previous slides: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: </a:t>
            </a:r>
          </a:p>
          <a:p>
            <a:pPr lvl="2"/>
            <a:r>
              <a:rPr lang="en-US" dirty="0"/>
              <a:t>luminosity and pileup increase by factor 5. </a:t>
            </a:r>
          </a:p>
          <a:p>
            <a:pPr lvl="2"/>
            <a:r>
              <a:rPr lang="en-US" dirty="0"/>
              <a:t>Major changes in computing model result in higher trigger rate and HLT output bandwidth. </a:t>
            </a:r>
          </a:p>
          <a:p>
            <a:pPr lvl="2"/>
            <a:r>
              <a:rPr lang="en-US" dirty="0"/>
              <a:t>LHCC milestone for computing model in Q3/2018, together with engineering TDR – currently under review</a:t>
            </a:r>
          </a:p>
          <a:p>
            <a:pPr lvl="1"/>
            <a:r>
              <a:rPr lang="en-US" dirty="0"/>
              <a:t>ALICE:</a:t>
            </a:r>
          </a:p>
          <a:p>
            <a:pPr lvl="2"/>
            <a:r>
              <a:rPr lang="en-US" dirty="0"/>
              <a:t>Factor 100 increase in readout rate (50 kHz)</a:t>
            </a:r>
          </a:p>
          <a:p>
            <a:pPr lvl="2"/>
            <a:r>
              <a:rPr lang="en-US" dirty="0"/>
              <a:t>Data volume increase mitigated by online reconstruction and raw data compression in new O2 facility</a:t>
            </a:r>
          </a:p>
          <a:p>
            <a:pPr lvl="2"/>
            <a:r>
              <a:rPr lang="en-US" dirty="0"/>
              <a:t>O2 TDR is approved; summary needs are:</a:t>
            </a:r>
          </a:p>
          <a:p>
            <a:pPr lvl="2"/>
            <a:r>
              <a:rPr lang="en-US" dirty="0"/>
              <a:t>Increases in 2021 </a:t>
            </a:r>
            <a:r>
              <a:rPr lang="en-US" dirty="0" err="1"/>
              <a:t>wrt</a:t>
            </a:r>
            <a:r>
              <a:rPr lang="en-US" dirty="0"/>
              <a:t> 2018: CPU: 48%, disk: 74%, tape 90%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8BF80D-C942-D442-9674-D434FFAC46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3DFB8F-417B-134C-B4FD-295045A5C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9E74E-B074-6B4B-B6DB-3798DE25B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925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385CF-0194-494C-B286-DE1103991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C378C-A9DF-1E46-AF3F-0BEBD1A0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At CERN we are planning for procurements for 2021 as late as possible</a:t>
            </a:r>
          </a:p>
          <a:p>
            <a:r>
              <a:rPr lang="en-US" dirty="0"/>
              <a:t>Budget constraints mean that we try to minimize purchases during 2019, 2020 </a:t>
            </a:r>
          </a:p>
          <a:p>
            <a:r>
              <a:rPr lang="en-US" dirty="0"/>
              <a:t>But we are pushed for additional resources during LS2</a:t>
            </a:r>
          </a:p>
          <a:p>
            <a:r>
              <a:rPr lang="en-US" dirty="0"/>
              <a:t>We probably cannot satisfy all requests</a:t>
            </a:r>
          </a:p>
          <a:p>
            <a:r>
              <a:rPr lang="en-US" dirty="0"/>
              <a:t>In addition logistics and infrastructure upgrades in the CC mean that we may lose some capacity during LS2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9352D-C2D2-7C45-90AD-BC0EE258745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84375-B34A-0442-A875-5E56F86733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445BF-0529-BE4D-A371-DF71706EC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873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D48B8-4A5C-194D-93E8-16D9101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9C4BA-048C-564C-AD16-C3FE4B9E6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74610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Run 3 is very hard to plan for …</a:t>
            </a:r>
          </a:p>
          <a:p>
            <a:r>
              <a:rPr lang="en-US" dirty="0"/>
              <a:t>2018 is already at ~ nominal Run 3 conditions, but hints that LHC conditions will be pushed …</a:t>
            </a:r>
          </a:p>
          <a:p>
            <a:r>
              <a:rPr lang="en-US" dirty="0"/>
              <a:t>Many unknowns from experiments – need some guidance on likely trigger rates, sustainable pile-up, etc.</a:t>
            </a:r>
          </a:p>
          <a:p>
            <a:pPr lvl="1"/>
            <a:r>
              <a:rPr lang="en-US" dirty="0"/>
              <a:t>Demands continue to increase – maximized trigger rates, parked data, much more HI data than foreseen, …</a:t>
            </a:r>
          </a:p>
          <a:p>
            <a:r>
              <a:rPr lang="en-US" dirty="0"/>
              <a:t>2021 is likely to be a short year, but 2022,23 could be very demanding on resources</a:t>
            </a:r>
          </a:p>
          <a:p>
            <a:pPr lvl="1"/>
            <a:r>
              <a:rPr lang="en-US" dirty="0"/>
              <a:t>We could reach limits of available budgets</a:t>
            </a:r>
          </a:p>
          <a:p>
            <a:pPr lvl="1"/>
            <a:r>
              <a:rPr lang="en-US" dirty="0"/>
              <a:t>This seems likely at CERN …</a:t>
            </a:r>
          </a:p>
          <a:p>
            <a:pPr lvl="1"/>
            <a:r>
              <a:rPr lang="en-US" dirty="0"/>
              <a:t>Strong hints remain that “constant budget” is the only realistic scenario</a:t>
            </a:r>
          </a:p>
          <a:p>
            <a:r>
              <a:rPr lang="en-US" dirty="0"/>
              <a:t>What happens when we hit a resource limit?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DAC52-A1EE-0D48-9078-7F616CFCAE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E1BB8-1FF2-0B4F-B5C5-71224C41F2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704A4-610E-BC4C-9E67-FFA1D8930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7387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for HL-LHC</a:t>
            </a:r>
            <a:br>
              <a:rPr lang="en-US" dirty="0"/>
            </a:br>
            <a:r>
              <a:rPr lang="en-US" dirty="0"/>
              <a:t>CWP &amp; Strategy document</a:t>
            </a:r>
          </a:p>
        </p:txBody>
      </p:sp>
    </p:spTree>
    <p:extLst>
      <p:ext uri="{BB962C8B-B14F-4D97-AF65-F5344CB8AC3E}">
        <p14:creationId xmlns:p14="http://schemas.microsoft.com/office/powerpoint/2010/main" val="2024864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18FF8-7FBE-8E4E-BC56-4F2178B9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Naples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AAF3F-F198-5F40-A46D-F1B3578E0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957841"/>
            <a:ext cx="8229600" cy="36194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WLCG + HSF – follow up to CWP</a:t>
            </a:r>
          </a:p>
          <a:p>
            <a:pPr lvl="1"/>
            <a:r>
              <a:rPr lang="en-US" dirty="0"/>
              <a:t>~200 attendees</a:t>
            </a:r>
          </a:p>
          <a:p>
            <a:r>
              <a:rPr lang="en-US" dirty="0"/>
              <a:t>Key areas – various projects/</a:t>
            </a:r>
            <a:r>
              <a:rPr lang="en-US" dirty="0" err="1"/>
              <a:t>wg’s</a:t>
            </a:r>
            <a:r>
              <a:rPr lang="en-US" dirty="0"/>
              <a:t> starting</a:t>
            </a:r>
          </a:p>
          <a:p>
            <a:pPr lvl="1"/>
            <a:r>
              <a:rPr lang="en-GB" dirty="0"/>
              <a:t>Technology watch working group </a:t>
            </a:r>
          </a:p>
          <a:p>
            <a:pPr lvl="1"/>
            <a:r>
              <a:rPr lang="en-GB" dirty="0"/>
              <a:t>Data Management R&amp;D starting</a:t>
            </a:r>
          </a:p>
          <a:p>
            <a:pPr lvl="1"/>
            <a:r>
              <a:rPr lang="en-GB" dirty="0"/>
              <a:t>Training group identified core skills as a prime first target </a:t>
            </a:r>
          </a:p>
          <a:p>
            <a:pPr lvl="1"/>
            <a:r>
              <a:rPr lang="en-GB" dirty="0"/>
              <a:t>Common software libraries seriously discussed (</a:t>
            </a:r>
            <a:r>
              <a:rPr lang="en-GB" dirty="0" err="1"/>
              <a:t>VecCore</a:t>
            </a:r>
            <a:r>
              <a:rPr lang="en-GB" dirty="0"/>
              <a:t>, </a:t>
            </a:r>
            <a:r>
              <a:rPr lang="en-GB" dirty="0" err="1"/>
              <a:t>TrickTrack</a:t>
            </a:r>
            <a:r>
              <a:rPr lang="en-GB" dirty="0"/>
              <a:t>, </a:t>
            </a:r>
            <a:r>
              <a:rPr lang="en-GB" dirty="0" err="1"/>
              <a:t>Matriplex</a:t>
            </a:r>
            <a:r>
              <a:rPr lang="en-GB" dirty="0"/>
              <a:t>?)</a:t>
            </a:r>
          </a:p>
          <a:p>
            <a:pPr lvl="1"/>
            <a:r>
              <a:rPr lang="en-GB" dirty="0"/>
              <a:t>Packaging group moving ahead with real tests</a:t>
            </a:r>
          </a:p>
          <a:p>
            <a:pPr lvl="1"/>
            <a:r>
              <a:rPr lang="en-GB" dirty="0"/>
              <a:t>Software developers focus on performance and optimisation</a:t>
            </a:r>
          </a:p>
          <a:p>
            <a:pPr lvl="1"/>
            <a:r>
              <a:rPr lang="en-GB" dirty="0"/>
              <a:t>Frameworks - take on the challenge of heterogeneity and organise workshop follow ups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9B53B-F083-3746-9338-32555B456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A6118-E587-1C46-9BA2-D489E797A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35F80-4735-8843-9C5F-C3EE17481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Shape 73">
            <a:extLst>
              <a:ext uri="{FF2B5EF4-FFF2-40B4-BE49-F238E27FC236}">
                <a16:creationId xmlns:a16="http://schemas.microsoft.com/office/drawing/2014/main" id="{75DF08A6-BCDF-544F-8E6C-9BD5BEBDDED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516089" y="26182"/>
            <a:ext cx="3627912" cy="13810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4216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C88E0AB-4BE2-C541-8072-60B005D5E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2690"/>
            <a:ext cx="7467600" cy="535149"/>
          </a:xfrm>
        </p:spPr>
        <p:txBody>
          <a:bodyPr>
            <a:normAutofit fontScale="90000"/>
          </a:bodyPr>
          <a:lstStyle/>
          <a:p>
            <a:r>
              <a:rPr lang="en-US" dirty="0"/>
              <a:t>Strategy document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61DDA2-050D-7E4F-BBC6-21BBACF9F8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7677" y="1282818"/>
            <a:ext cx="3936968" cy="3621367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sz="3300" u="sng" dirty="0"/>
              <a:t>Themes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300" dirty="0"/>
              <a:t>Software performance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300" dirty="0"/>
              <a:t>Algorithmic improvements/changes</a:t>
            </a:r>
          </a:p>
          <a:p>
            <a:pPr lvl="1"/>
            <a:r>
              <a:rPr lang="en-US" sz="2900" dirty="0"/>
              <a:t>E.g. </a:t>
            </a:r>
            <a:r>
              <a:rPr lang="en-US" sz="2900" dirty="0" err="1"/>
              <a:t>reco</a:t>
            </a:r>
            <a:r>
              <a:rPr lang="en-US" sz="2900" dirty="0"/>
              <a:t>, fast MC, event generators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300" dirty="0"/>
              <a:t>Reducing data volumes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300" dirty="0"/>
              <a:t>Managing operations costs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300" dirty="0"/>
              <a:t>Optimizing hardware costs</a:t>
            </a:r>
          </a:p>
          <a:p>
            <a:pPr marL="550926" indent="-514350">
              <a:buFont typeface="+mj-lt"/>
              <a:buAutoNum type="arabicPeriod"/>
            </a:pPr>
            <a:endParaRPr lang="en-US" sz="3300" dirty="0"/>
          </a:p>
          <a:p>
            <a:pPr marL="962406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DA493-1DB9-8E41-89F6-0149F4A63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/>
              <a:t>LHCC; 29 May 2018</a:t>
            </a:r>
            <a:endParaRPr lang="en-US" sz="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991EA-B848-D841-AB89-EC06918E4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800"/>
              <a:t>Ian Bird</a:t>
            </a:r>
            <a:endParaRPr lang="en-US" sz="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87435-D589-AB45-BF31-44187E92C0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800" smtClean="0"/>
              <a:pPr/>
              <a:t>16</a:t>
            </a:fld>
            <a:endParaRPr lang="en-US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92B123-7136-054C-9DDF-FE180E4ED483}"/>
              </a:ext>
            </a:extLst>
          </p:cNvPr>
          <p:cNvSpPr txBox="1"/>
          <p:nvPr/>
        </p:nvSpPr>
        <p:spPr>
          <a:xfrm>
            <a:off x="707773" y="3215040"/>
            <a:ext cx="325677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Demonstrate that we are in control of costs, while maximizing physics output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5DA5CA-0901-F043-B397-954C776F2E50}"/>
              </a:ext>
            </a:extLst>
          </p:cNvPr>
          <p:cNvSpPr txBox="1"/>
          <p:nvPr/>
        </p:nvSpPr>
        <p:spPr>
          <a:xfrm>
            <a:off x="367677" y="713096"/>
            <a:ext cx="8245142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/>
              <a:t>Prioritize a program of work from the WLCG point of view:</a:t>
            </a:r>
          </a:p>
          <a:p>
            <a:pPr lvl="1"/>
            <a:r>
              <a:rPr lang="en-US" sz="1200" dirty="0"/>
              <a:t>A focus on HL-LHC, building on all of the background work provided in the CWP, and the experience of the past.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76AEC91-BB72-7D47-933E-CCB930624340}"/>
              </a:ext>
            </a:extLst>
          </p:cNvPr>
          <p:cNvSpPr txBox="1">
            <a:spLocks/>
          </p:cNvSpPr>
          <p:nvPr/>
        </p:nvSpPr>
        <p:spPr bwMode="auto">
          <a:xfrm>
            <a:off x="4833655" y="1282818"/>
            <a:ext cx="3779164" cy="325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3200" kern="1200">
                <a:solidFill>
                  <a:srgbClr val="18579B"/>
                </a:solidFill>
                <a:latin typeface="News Gothic M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Ø"/>
              <a:defRPr lang="en-US" sz="2800" kern="1200" dirty="0">
                <a:solidFill>
                  <a:srgbClr val="2F97B5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rgbClr val="660066"/>
                </a:solidFill>
                <a:latin typeface="News Gothic M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404040"/>
                </a:solidFill>
                <a:latin typeface="News Gothic M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Font typeface="Wingdings" charset="0"/>
              <a:buNone/>
            </a:pPr>
            <a:r>
              <a:rPr lang="en-US" sz="1600" dirty="0">
                <a:latin typeface="+mn-lt"/>
              </a:rPr>
              <a:t>It defines an R&amp;D program with rough timelines, organized in sections: </a:t>
            </a:r>
            <a:endParaRPr lang="en-US" sz="1400" dirty="0">
              <a:latin typeface="+mn-lt"/>
            </a:endParaRPr>
          </a:p>
          <a:p>
            <a:pPr>
              <a:lnSpc>
                <a:spcPct val="140000"/>
              </a:lnSpc>
            </a:pPr>
            <a:r>
              <a:rPr lang="en-US" sz="1600" dirty="0">
                <a:latin typeface="+mn-lt"/>
              </a:rPr>
              <a:t>The HL-LHC challenge, hardware trends and a cost model </a:t>
            </a:r>
          </a:p>
          <a:p>
            <a:r>
              <a:rPr lang="en-US" sz="1600" dirty="0">
                <a:latin typeface="+mn-lt"/>
              </a:rPr>
              <a:t>Computing Models</a:t>
            </a:r>
          </a:p>
          <a:p>
            <a:r>
              <a:rPr lang="en-US" sz="1600" dirty="0">
                <a:latin typeface="+mn-lt"/>
              </a:rPr>
              <a:t>Experiments Software </a:t>
            </a:r>
          </a:p>
          <a:p>
            <a:r>
              <a:rPr lang="en-US" sz="1600" dirty="0">
                <a:latin typeface="+mn-lt"/>
              </a:rPr>
              <a:t>System Performance and Efficiency </a:t>
            </a:r>
          </a:p>
          <a:p>
            <a:r>
              <a:rPr lang="en-US" sz="1600" dirty="0">
                <a:latin typeface="+mn-lt"/>
              </a:rPr>
              <a:t>Data and Processing Infrastructures</a:t>
            </a:r>
          </a:p>
          <a:p>
            <a:r>
              <a:rPr lang="en-US" sz="1600" dirty="0">
                <a:latin typeface="+mn-lt"/>
              </a:rPr>
              <a:t>Sustainability </a:t>
            </a:r>
          </a:p>
          <a:p>
            <a:r>
              <a:rPr lang="en-US" sz="1600" dirty="0">
                <a:latin typeface="+mn-lt"/>
              </a:rPr>
              <a:t>Data Preservation and Reuse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35695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D71B4-A912-794F-8AB5-DB1C8C54E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30" y="0"/>
            <a:ext cx="7467600" cy="857250"/>
          </a:xfrm>
        </p:spPr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A1A68-428A-E84B-969F-323FEF9D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0AF0B5-CE9F-634B-AA53-641DCFCF3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A29F02-E7F1-A24E-9A5C-7D1C54808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image7.png">
            <a:extLst>
              <a:ext uri="{FF2B5EF4-FFF2-40B4-BE49-F238E27FC236}">
                <a16:creationId xmlns:a16="http://schemas.microsoft.com/office/drawing/2014/main" id="{8394A511-26EB-FE40-B7F8-7598DADBE99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 l="17" r="17"/>
          <a:stretch>
            <a:fillRect/>
          </a:stretch>
        </p:blipFill>
        <p:spPr>
          <a:xfrm>
            <a:off x="1591975" y="428625"/>
            <a:ext cx="6179505" cy="446246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25793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9CB71-B947-2340-9B7E-095961A24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10881"/>
            <a:ext cx="7999171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Data and Compute Infrastructure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7D01F-59C6-A744-B50B-01B909B4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38292-0DF1-C649-A05E-95A2674A7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A699A-9244-D74D-A83A-007DC97A8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2B28A8-993F-D44C-A81E-303A9FC4C3D7}"/>
              </a:ext>
            </a:extLst>
          </p:cNvPr>
          <p:cNvGrpSpPr/>
          <p:nvPr/>
        </p:nvGrpSpPr>
        <p:grpSpPr>
          <a:xfrm>
            <a:off x="702260" y="938492"/>
            <a:ext cx="8039108" cy="3853890"/>
            <a:chOff x="59912" y="2411612"/>
            <a:chExt cx="8907680" cy="42331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A087281-F2D2-F641-A030-BC6925ADC58B}"/>
                </a:ext>
              </a:extLst>
            </p:cNvPr>
            <p:cNvSpPr/>
            <p:nvPr/>
          </p:nvSpPr>
          <p:spPr>
            <a:xfrm>
              <a:off x="3611649" y="3117125"/>
              <a:ext cx="3098007" cy="359999"/>
            </a:xfrm>
            <a:prstGeom prst="rect">
              <a:avLst/>
            </a:prstGeom>
            <a:solidFill>
              <a:srgbClr val="4F81BD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Can 9">
              <a:extLst>
                <a:ext uri="{FF2B5EF4-FFF2-40B4-BE49-F238E27FC236}">
                  <a16:creationId xmlns:a16="http://schemas.microsoft.com/office/drawing/2014/main" id="{C557F393-20B3-A44D-9E51-41DC44CB1F9D}"/>
                </a:ext>
              </a:extLst>
            </p:cNvPr>
            <p:cNvSpPr/>
            <p:nvPr/>
          </p:nvSpPr>
          <p:spPr>
            <a:xfrm>
              <a:off x="991819" y="3771339"/>
              <a:ext cx="3305952" cy="1163163"/>
            </a:xfrm>
            <a:prstGeom prst="can">
              <a:avLst>
                <a:gd name="adj" fmla="val 32533"/>
              </a:avLst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Storage</a:t>
              </a:r>
            </a:p>
          </p:txBody>
        </p:sp>
        <p:sp>
          <p:nvSpPr>
            <p:cNvPr id="11" name="Can 10">
              <a:extLst>
                <a:ext uri="{FF2B5EF4-FFF2-40B4-BE49-F238E27FC236}">
                  <a16:creationId xmlns:a16="http://schemas.microsoft.com/office/drawing/2014/main" id="{05E8099C-1B78-244D-BB17-D3E2A5483635}"/>
                </a:ext>
              </a:extLst>
            </p:cNvPr>
            <p:cNvSpPr/>
            <p:nvPr/>
          </p:nvSpPr>
          <p:spPr>
            <a:xfrm>
              <a:off x="2195758" y="4327425"/>
              <a:ext cx="864658" cy="437445"/>
            </a:xfrm>
            <a:prstGeom prst="can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Storage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0DD2D690-F020-064C-B17C-95F9F0547845}"/>
                </a:ext>
              </a:extLst>
            </p:cNvPr>
            <p:cNvSpPr/>
            <p:nvPr/>
          </p:nvSpPr>
          <p:spPr>
            <a:xfrm>
              <a:off x="991819" y="5011470"/>
              <a:ext cx="7975773" cy="305879"/>
            </a:xfrm>
            <a:prstGeom prst="can">
              <a:avLst/>
            </a:prstGeom>
            <a:solidFill>
              <a:srgbClr val="FF66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Content Delivering and Caching</a:t>
              </a:r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1473F85D-957F-0F45-A720-C335D29F94C1}"/>
                </a:ext>
              </a:extLst>
            </p:cNvPr>
            <p:cNvSpPr/>
            <p:nvPr/>
          </p:nvSpPr>
          <p:spPr>
            <a:xfrm>
              <a:off x="1155059" y="4331589"/>
              <a:ext cx="864658" cy="437445"/>
            </a:xfrm>
            <a:prstGeom prst="can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Storage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DC25068-B038-8742-8334-3B4C103F31BE}"/>
                </a:ext>
              </a:extLst>
            </p:cNvPr>
            <p:cNvSpPr/>
            <p:nvPr/>
          </p:nvSpPr>
          <p:spPr>
            <a:xfrm>
              <a:off x="1155059" y="5458457"/>
              <a:ext cx="864658" cy="506429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Grid Compute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B39D5CA-EEBF-2D46-A314-233C0FCFFDA8}"/>
                </a:ext>
              </a:extLst>
            </p:cNvPr>
            <p:cNvSpPr/>
            <p:nvPr/>
          </p:nvSpPr>
          <p:spPr>
            <a:xfrm>
              <a:off x="2269633" y="5469749"/>
              <a:ext cx="1733065" cy="506429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Grid Compute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49A8A2-5129-0D47-9811-F93E66BA2A64}"/>
                </a:ext>
              </a:extLst>
            </p:cNvPr>
            <p:cNvSpPr/>
            <p:nvPr/>
          </p:nvSpPr>
          <p:spPr>
            <a:xfrm>
              <a:off x="1203333" y="6248702"/>
              <a:ext cx="7370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Site 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65AD9CF-8D50-614D-8673-22941922ABF3}"/>
                </a:ext>
              </a:extLst>
            </p:cNvPr>
            <p:cNvSpPr/>
            <p:nvPr/>
          </p:nvSpPr>
          <p:spPr>
            <a:xfrm>
              <a:off x="1535827" y="3783110"/>
              <a:ext cx="227498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Distributed Regional Storage</a:t>
              </a:r>
            </a:p>
          </p:txBody>
        </p:sp>
        <p:sp>
          <p:nvSpPr>
            <p:cNvPr id="18" name="Down Arrow Callout 17">
              <a:extLst>
                <a:ext uri="{FF2B5EF4-FFF2-40B4-BE49-F238E27FC236}">
                  <a16:creationId xmlns:a16="http://schemas.microsoft.com/office/drawing/2014/main" id="{49C22715-1DC6-2E4C-9228-2B516A35FC8B}"/>
                </a:ext>
              </a:extLst>
            </p:cNvPr>
            <p:cNvSpPr/>
            <p:nvPr/>
          </p:nvSpPr>
          <p:spPr>
            <a:xfrm>
              <a:off x="991820" y="3117126"/>
              <a:ext cx="3293122" cy="550533"/>
            </a:xfrm>
            <a:prstGeom prst="downArrowCallout">
              <a:avLst/>
            </a:prstGeom>
            <a:solidFill>
              <a:srgbClr val="4F81BD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Down Arrow Callout 18">
              <a:extLst>
                <a:ext uri="{FF2B5EF4-FFF2-40B4-BE49-F238E27FC236}">
                  <a16:creationId xmlns:a16="http://schemas.microsoft.com/office/drawing/2014/main" id="{9BDE5354-B343-B049-9F31-5F033B490F05}"/>
                </a:ext>
              </a:extLst>
            </p:cNvPr>
            <p:cNvSpPr/>
            <p:nvPr/>
          </p:nvSpPr>
          <p:spPr>
            <a:xfrm>
              <a:off x="6314336" y="3117125"/>
              <a:ext cx="2541605" cy="550534"/>
            </a:xfrm>
            <a:prstGeom prst="downArrowCallout">
              <a:avLst/>
            </a:prstGeom>
            <a:solidFill>
              <a:srgbClr val="4F81BD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4FEB4BE-B746-B34B-A4DB-E3C03E4D82C2}"/>
                </a:ext>
              </a:extLst>
            </p:cNvPr>
            <p:cNvSpPr/>
            <p:nvPr/>
          </p:nvSpPr>
          <p:spPr>
            <a:xfrm>
              <a:off x="3194870" y="4327426"/>
              <a:ext cx="769341" cy="458788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CED8D96-2B2C-3E43-95A1-A0AEADDF91D6}"/>
                </a:ext>
              </a:extLst>
            </p:cNvPr>
            <p:cNvSpPr/>
            <p:nvPr/>
          </p:nvSpPr>
          <p:spPr>
            <a:xfrm>
              <a:off x="3611650" y="4426245"/>
              <a:ext cx="290502" cy="270762"/>
            </a:xfrm>
            <a:prstGeom prst="ellips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BC6B889-2E95-1841-ABCD-8167D3BEC4C6}"/>
                </a:ext>
              </a:extLst>
            </p:cNvPr>
            <p:cNvSpPr/>
            <p:nvPr/>
          </p:nvSpPr>
          <p:spPr>
            <a:xfrm>
              <a:off x="3269620" y="4426245"/>
              <a:ext cx="290502" cy="256492"/>
            </a:xfrm>
            <a:prstGeom prst="ellips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7A094A1-17F4-6944-BB53-4AB0981581DA}"/>
                </a:ext>
              </a:extLst>
            </p:cNvPr>
            <p:cNvCxnSpPr/>
            <p:nvPr/>
          </p:nvCxnSpPr>
          <p:spPr>
            <a:xfrm flipV="1">
              <a:off x="3376309" y="4413417"/>
              <a:ext cx="359997" cy="1562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A0958502-ECC4-7E48-BCAA-5F135B01C23E}"/>
                </a:ext>
              </a:extLst>
            </p:cNvPr>
            <p:cNvSpPr/>
            <p:nvPr/>
          </p:nvSpPr>
          <p:spPr>
            <a:xfrm>
              <a:off x="991819" y="6054665"/>
              <a:ext cx="7975773" cy="256553"/>
            </a:xfrm>
            <a:prstGeom prst="roundRect">
              <a:avLst/>
            </a:prstGeom>
            <a:solidFill>
              <a:srgbClr val="9BBB59">
                <a:lumMod val="75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Compute Provisioning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E84A71D-F11F-A543-A216-E0F89FAF9EFB}"/>
                </a:ext>
              </a:extLst>
            </p:cNvPr>
            <p:cNvSpPr/>
            <p:nvPr/>
          </p:nvSpPr>
          <p:spPr>
            <a:xfrm>
              <a:off x="3857869" y="3128882"/>
              <a:ext cx="222368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Storage Interoperability Services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F73A54-3B82-374B-80BD-62F525C5AA9B}"/>
                </a:ext>
              </a:extLst>
            </p:cNvPr>
            <p:cNvSpPr/>
            <p:nvPr/>
          </p:nvSpPr>
          <p:spPr>
            <a:xfrm>
              <a:off x="1055965" y="4197608"/>
              <a:ext cx="1027897" cy="2421476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01EF61A-5A0D-9D4C-B51E-95ED418D5521}"/>
                </a:ext>
              </a:extLst>
            </p:cNvPr>
            <p:cNvSpPr/>
            <p:nvPr/>
          </p:nvSpPr>
          <p:spPr>
            <a:xfrm>
              <a:off x="2144883" y="4196072"/>
              <a:ext cx="1978318" cy="242301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F68D3F-6733-5C41-97E2-787ED873A940}"/>
                </a:ext>
              </a:extLst>
            </p:cNvPr>
            <p:cNvSpPr/>
            <p:nvPr/>
          </p:nvSpPr>
          <p:spPr>
            <a:xfrm>
              <a:off x="7614683" y="5477969"/>
              <a:ext cx="864658" cy="506429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Grid Compute</a:t>
              </a:r>
            </a:p>
          </p:txBody>
        </p:sp>
        <p:sp>
          <p:nvSpPr>
            <p:cNvPr id="29" name="Left-Right Arrow 28">
              <a:extLst>
                <a:ext uri="{FF2B5EF4-FFF2-40B4-BE49-F238E27FC236}">
                  <a16:creationId xmlns:a16="http://schemas.microsoft.com/office/drawing/2014/main" id="{5C59F527-2E00-3B40-83A8-1AEABA86AED2}"/>
                </a:ext>
              </a:extLst>
            </p:cNvPr>
            <p:cNvSpPr/>
            <p:nvPr/>
          </p:nvSpPr>
          <p:spPr>
            <a:xfrm>
              <a:off x="4669817" y="4197608"/>
              <a:ext cx="1270089" cy="356219"/>
            </a:xfrm>
            <a:prstGeom prst="leftRightArrow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544FBEE-E072-B148-A04B-D3B944A254AB}"/>
                </a:ext>
              </a:extLst>
            </p:cNvPr>
            <p:cNvSpPr/>
            <p:nvPr/>
          </p:nvSpPr>
          <p:spPr>
            <a:xfrm>
              <a:off x="4644227" y="3667658"/>
              <a:ext cx="121542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Asynchronous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Transfer</a:t>
              </a:r>
            </a:p>
          </p:txBody>
        </p:sp>
        <p:sp>
          <p:nvSpPr>
            <p:cNvPr id="31" name="Can 30">
              <a:extLst>
                <a:ext uri="{FF2B5EF4-FFF2-40B4-BE49-F238E27FC236}">
                  <a16:creationId xmlns:a16="http://schemas.microsoft.com/office/drawing/2014/main" id="{9F8DAF09-F722-2F4D-861E-C23407566E59}"/>
                </a:ext>
              </a:extLst>
            </p:cNvPr>
            <p:cNvSpPr/>
            <p:nvPr/>
          </p:nvSpPr>
          <p:spPr>
            <a:xfrm>
              <a:off x="6262990" y="3769803"/>
              <a:ext cx="2562734" cy="1163163"/>
            </a:xfrm>
            <a:prstGeom prst="can">
              <a:avLst>
                <a:gd name="adj" fmla="val 32533"/>
              </a:avLst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Can 31">
              <a:extLst>
                <a:ext uri="{FF2B5EF4-FFF2-40B4-BE49-F238E27FC236}">
                  <a16:creationId xmlns:a16="http://schemas.microsoft.com/office/drawing/2014/main" id="{53FC24CF-A3C2-404B-BA78-9CFA01E71A83}"/>
                </a:ext>
              </a:extLst>
            </p:cNvPr>
            <p:cNvSpPr/>
            <p:nvPr/>
          </p:nvSpPr>
          <p:spPr>
            <a:xfrm>
              <a:off x="7606498" y="4330053"/>
              <a:ext cx="864658" cy="437445"/>
            </a:xfrm>
            <a:prstGeom prst="can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Storage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7D92D5E-5982-164A-AA06-C8E96D92AA63}"/>
                </a:ext>
              </a:extLst>
            </p:cNvPr>
            <p:cNvSpPr/>
            <p:nvPr/>
          </p:nvSpPr>
          <p:spPr>
            <a:xfrm>
              <a:off x="6729894" y="3781574"/>
              <a:ext cx="16081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Distributed Storage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221EDC8-2C13-9741-B3E5-E109003F23CD}"/>
                </a:ext>
              </a:extLst>
            </p:cNvPr>
            <p:cNvGrpSpPr/>
            <p:nvPr/>
          </p:nvGrpSpPr>
          <p:grpSpPr>
            <a:xfrm>
              <a:off x="6441552" y="4217620"/>
              <a:ext cx="1062785" cy="607078"/>
              <a:chOff x="7275437" y="1972720"/>
              <a:chExt cx="1062785" cy="607078"/>
            </a:xfrm>
          </p:grpSpPr>
          <p:sp>
            <p:nvSpPr>
              <p:cNvPr id="46" name="Cloud 45">
                <a:extLst>
                  <a:ext uri="{FF2B5EF4-FFF2-40B4-BE49-F238E27FC236}">
                    <a16:creationId xmlns:a16="http://schemas.microsoft.com/office/drawing/2014/main" id="{6D583DE8-FFF7-8841-9F6B-14FA96201C08}"/>
                  </a:ext>
                </a:extLst>
              </p:cNvPr>
              <p:cNvSpPr/>
              <p:nvPr/>
            </p:nvSpPr>
            <p:spPr>
              <a:xfrm>
                <a:off x="7397243" y="1972720"/>
                <a:ext cx="807418" cy="607078"/>
              </a:xfrm>
              <a:prstGeom prst="cloud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FDEB0A28-AAAF-9448-9F84-EB1D543E7BC9}"/>
                  </a:ext>
                </a:extLst>
              </p:cNvPr>
              <p:cNvSpPr/>
              <p:nvPr/>
            </p:nvSpPr>
            <p:spPr>
              <a:xfrm>
                <a:off x="7275437" y="2012578"/>
                <a:ext cx="106278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Volatile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Storage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4CF29F6-3D40-9D45-9EB2-D1D258BA9154}"/>
                </a:ext>
              </a:extLst>
            </p:cNvPr>
            <p:cNvSpPr/>
            <p:nvPr/>
          </p:nvSpPr>
          <p:spPr>
            <a:xfrm>
              <a:off x="7545891" y="4217620"/>
              <a:ext cx="1027897" cy="2401464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D42A0AE-086E-1545-ACAC-0C5EF499E40C}"/>
                </a:ext>
              </a:extLst>
            </p:cNvPr>
            <p:cNvSpPr/>
            <p:nvPr/>
          </p:nvSpPr>
          <p:spPr>
            <a:xfrm>
              <a:off x="991820" y="2411612"/>
              <a:ext cx="2384490" cy="384831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High Level Services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B464EE0-C872-CE48-8555-C6102E2B56B3}"/>
                </a:ext>
              </a:extLst>
            </p:cNvPr>
            <p:cNvSpPr/>
            <p:nvPr/>
          </p:nvSpPr>
          <p:spPr>
            <a:xfrm>
              <a:off x="3470319" y="2411612"/>
              <a:ext cx="3560069" cy="384831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High Level Services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A4C6666-1208-0643-9EDF-A5D34693EE65}"/>
                </a:ext>
              </a:extLst>
            </p:cNvPr>
            <p:cNvSpPr/>
            <p:nvPr/>
          </p:nvSpPr>
          <p:spPr>
            <a:xfrm>
              <a:off x="7131825" y="2422904"/>
              <a:ext cx="1676270" cy="384831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High Level Services</a:t>
              </a:r>
            </a:p>
          </p:txBody>
        </p:sp>
        <p:sp>
          <p:nvSpPr>
            <p:cNvPr id="39" name="Cloud 38">
              <a:extLst>
                <a:ext uri="{FF2B5EF4-FFF2-40B4-BE49-F238E27FC236}">
                  <a16:creationId xmlns:a16="http://schemas.microsoft.com/office/drawing/2014/main" id="{9D921F9A-9967-3F4F-B815-39F4500CEB84}"/>
                </a:ext>
              </a:extLst>
            </p:cNvPr>
            <p:cNvSpPr/>
            <p:nvPr/>
          </p:nvSpPr>
          <p:spPr>
            <a:xfrm>
              <a:off x="4123201" y="5481041"/>
              <a:ext cx="1188075" cy="506429"/>
            </a:xfrm>
            <a:prstGeom prst="cloud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Cloud Compute</a:t>
              </a:r>
            </a:p>
          </p:txBody>
        </p:sp>
        <p:sp>
          <p:nvSpPr>
            <p:cNvPr id="40" name="Multidocument 39">
              <a:extLst>
                <a:ext uri="{FF2B5EF4-FFF2-40B4-BE49-F238E27FC236}">
                  <a16:creationId xmlns:a16="http://schemas.microsoft.com/office/drawing/2014/main" id="{CCA1E94E-0052-9E43-A62C-CD28507D1AD3}"/>
                </a:ext>
              </a:extLst>
            </p:cNvPr>
            <p:cNvSpPr/>
            <p:nvPr/>
          </p:nvSpPr>
          <p:spPr>
            <a:xfrm>
              <a:off x="5440614" y="5395861"/>
              <a:ext cx="1000938" cy="580317"/>
            </a:xfrm>
            <a:prstGeom prst="flowChartMultidocument">
              <a:avLst/>
            </a:prstGeom>
            <a:solidFill>
              <a:srgbClr val="008000"/>
            </a:solidFill>
            <a:ln w="19050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HPC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Compute</a:t>
              </a:r>
            </a:p>
          </p:txBody>
        </p:sp>
        <p:sp>
          <p:nvSpPr>
            <p:cNvPr id="41" name="Wave 40">
              <a:extLst>
                <a:ext uri="{FF2B5EF4-FFF2-40B4-BE49-F238E27FC236}">
                  <a16:creationId xmlns:a16="http://schemas.microsoft.com/office/drawing/2014/main" id="{CD786384-CE98-914C-9F8C-2B401E24F2F1}"/>
                </a:ext>
              </a:extLst>
            </p:cNvPr>
            <p:cNvSpPr/>
            <p:nvPr/>
          </p:nvSpPr>
          <p:spPr>
            <a:xfrm>
              <a:off x="6473554" y="5421517"/>
              <a:ext cx="1051325" cy="525935"/>
            </a:xfrm>
            <a:prstGeom prst="wave">
              <a:avLst>
                <a:gd name="adj1" fmla="val 12500"/>
                <a:gd name="adj2" fmla="val -10000"/>
              </a:avLst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@HOME</a:t>
              </a:r>
            </a:p>
          </p:txBody>
        </p:sp>
        <p:sp>
          <p:nvSpPr>
            <p:cNvPr id="42" name="Left Bracket 41">
              <a:extLst>
                <a:ext uri="{FF2B5EF4-FFF2-40B4-BE49-F238E27FC236}">
                  <a16:creationId xmlns:a16="http://schemas.microsoft.com/office/drawing/2014/main" id="{70694C46-D0BA-A14B-BAC9-065CFE1D013C}"/>
                </a:ext>
              </a:extLst>
            </p:cNvPr>
            <p:cNvSpPr/>
            <p:nvPr/>
          </p:nvSpPr>
          <p:spPr>
            <a:xfrm>
              <a:off x="602971" y="5445629"/>
              <a:ext cx="230926" cy="1134970"/>
            </a:xfrm>
            <a:prstGeom prst="leftBracket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Left Bracket 42">
              <a:extLst>
                <a:ext uri="{FF2B5EF4-FFF2-40B4-BE49-F238E27FC236}">
                  <a16:creationId xmlns:a16="http://schemas.microsoft.com/office/drawing/2014/main" id="{82857462-4C7A-4C49-95A3-A2BC50C6C8D5}"/>
                </a:ext>
              </a:extLst>
            </p:cNvPr>
            <p:cNvSpPr/>
            <p:nvPr/>
          </p:nvSpPr>
          <p:spPr>
            <a:xfrm>
              <a:off x="614252" y="3117125"/>
              <a:ext cx="230926" cy="2179138"/>
            </a:xfrm>
            <a:prstGeom prst="leftBracket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198E2EE-1E0C-E741-8C66-91E4076F176E}"/>
                </a:ext>
              </a:extLst>
            </p:cNvPr>
            <p:cNvSpPr/>
            <p:nvPr/>
          </p:nvSpPr>
          <p:spPr>
            <a:xfrm rot="16200000">
              <a:off x="-357582" y="5702477"/>
              <a:ext cx="136130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Compute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Infrastructure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F8B2A45-DCDB-4342-AD93-1D4321DFF629}"/>
                </a:ext>
              </a:extLst>
            </p:cNvPr>
            <p:cNvSpPr/>
            <p:nvPr/>
          </p:nvSpPr>
          <p:spPr>
            <a:xfrm rot="16200000">
              <a:off x="-755755" y="3944549"/>
              <a:ext cx="21545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(Lake)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Infrastructure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3643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13024B-7F55-A943-874B-10B0BD75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Priorities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B1DAC1C-90E8-3941-BBC3-F6C4F38A2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72438"/>
            <a:ext cx="8229600" cy="384261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Setting up key projects to address the issues</a:t>
            </a:r>
          </a:p>
          <a:p>
            <a:pPr lvl="1"/>
            <a:r>
              <a:rPr lang="en-US" dirty="0"/>
              <a:t>NB. Several activities in hand in experiments, etc.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We launched a WLCG DOMA (Data Organization, Management, Access) project to address the first</a:t>
            </a:r>
          </a:p>
          <a:p>
            <a:pPr lvl="1"/>
            <a:r>
              <a:rPr lang="en-US" dirty="0"/>
              <a:t>Create a forum to discuss ideas and present results</a:t>
            </a:r>
          </a:p>
          <a:p>
            <a:pPr lvl="1"/>
            <a:r>
              <a:rPr lang="en-US" dirty="0"/>
              <a:t>Track progress, review status, evolve the strategy, prioritize</a:t>
            </a:r>
          </a:p>
          <a:p>
            <a:pPr lvl="1"/>
            <a:r>
              <a:rPr lang="en-US" dirty="0"/>
              <a:t>Discussed in the WLCG/HSF workshop, agreed in WLCG management and Grid Deployment Board, kick off on June 4</a:t>
            </a:r>
            <a:r>
              <a:rPr lang="en-US" baseline="30000" dirty="0"/>
              <a:t>th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 </a:t>
            </a:r>
          </a:p>
          <a:p>
            <a:pPr lvl="1"/>
            <a:endParaRPr lang="en-US" dirty="0"/>
          </a:p>
          <a:p>
            <a:r>
              <a:rPr lang="en-US" dirty="0"/>
              <a:t>We are discussing an equivalent initiative for Offline Software and the HSF is the natural umbrella for this</a:t>
            </a:r>
          </a:p>
          <a:p>
            <a:endParaRPr lang="en-US" dirty="0"/>
          </a:p>
          <a:p>
            <a:r>
              <a:rPr lang="en-US" dirty="0"/>
              <a:t>Manpower is very short, particularly in software, also for the current core tasks</a:t>
            </a:r>
          </a:p>
          <a:p>
            <a:pPr lvl="1"/>
            <a:r>
              <a:rPr lang="en-US" dirty="0"/>
              <a:t>Need to leverage commonality at all costs, this is why the HSF plays a huge role here</a:t>
            </a:r>
          </a:p>
          <a:p>
            <a:pPr lvl="1"/>
            <a:r>
              <a:rPr lang="en-US" dirty="0"/>
              <a:t>Need to address the problem of recognition and career opportunity for people working on software related tasks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DFEC7-C154-B447-9A14-5199399E5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3726BF-B36E-FB41-898F-A250A0417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965B7-AC30-5344-B7C6-CBE7920BA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32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00739-F35E-6644-A212-A00B68A61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549011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- 2018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118A9-5300-F14E-8583-A7FBD8946D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B817F-48B0-A841-8E48-95560E196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D2584-66E6-484C-9BC1-78962039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B663CE-EB55-4D4D-8416-FF862FB1B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90" y="3649782"/>
            <a:ext cx="4531895" cy="14745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5E5E01-64D2-AE4A-A4BC-96FCE75D8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7" y="694818"/>
            <a:ext cx="3815128" cy="29549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8FD1AF-99E7-0940-B494-0001956AC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3181" y="118693"/>
            <a:ext cx="3463101" cy="2351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D6D3E1-216D-2E41-A981-64C143B0D9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935" y="2661747"/>
            <a:ext cx="3905534" cy="237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76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46BC4-806A-504B-BCEE-07507F8EA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Review of HL-LHC Computing preparations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FA138-069F-D04A-A21C-0C712A915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74751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As discussed in last LHCC</a:t>
            </a:r>
          </a:p>
          <a:p>
            <a:pPr lvl="1"/>
            <a:r>
              <a:rPr lang="en-US" dirty="0"/>
              <a:t>Should consider a review of the strategy</a:t>
            </a:r>
          </a:p>
          <a:p>
            <a:r>
              <a:rPr lang="en-US" dirty="0"/>
              <a:t>We think a review will be extremely useful in a broader context:</a:t>
            </a:r>
          </a:p>
          <a:p>
            <a:r>
              <a:rPr lang="en-US" dirty="0"/>
              <a:t>HL-LHC startup is ~2026/7 (optimistically)</a:t>
            </a:r>
          </a:p>
          <a:p>
            <a:pPr lvl="1"/>
            <a:r>
              <a:rPr lang="en-US" dirty="0"/>
              <a:t>TDR for computing in 2020 is perhaps not ideal – 6/7 years away from the need</a:t>
            </a:r>
          </a:p>
          <a:p>
            <a:pPr marL="448056" lvl="1" indent="0">
              <a:buNone/>
            </a:pPr>
            <a:endParaRPr lang="en-US" dirty="0"/>
          </a:p>
          <a:p>
            <a:pPr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Have a serious review of the strategy in early 2019, a TDR slightly later (2022-3??), in concert with experiment computing TDR’s (</a:t>
            </a:r>
            <a:r>
              <a:rPr lang="en-US" dirty="0" err="1">
                <a:sym typeface="Wingdings" pitchFamily="2" charset="2"/>
              </a:rPr>
              <a:t>tbd</a:t>
            </a:r>
            <a:r>
              <a:rPr lang="en-US" dirty="0">
                <a:sym typeface="Wingdings" pitchFamily="2" charset="2"/>
              </a:rPr>
              <a:t>).</a:t>
            </a:r>
          </a:p>
          <a:p>
            <a:pPr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Use the review and (updated?) strategy to validate resourced projects with FA’s</a:t>
            </a:r>
          </a:p>
          <a:p>
            <a:pPr lvl="1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But do not wait for this – start key activities now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CF26E-6572-D246-AA68-DFB32A611F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7C7DB-5082-6A42-A962-65443AD48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6C81E-6298-2A47-8A7D-73F61ACDA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894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002A5-76FA-0E46-83C9-16FB15E00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Review straw-man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F148-6F2F-F941-925C-1340EA21D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71825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Scope: (</a:t>
            </a:r>
            <a:r>
              <a:rPr lang="en-US" dirty="0" err="1"/>
              <a:t>tbd</a:t>
            </a:r>
            <a:r>
              <a:rPr lang="en-US" dirty="0"/>
              <a:t>)</a:t>
            </a:r>
          </a:p>
          <a:p>
            <a:pPr lvl="1"/>
            <a:r>
              <a:rPr lang="en-GB" sz="2800" dirty="0"/>
              <a:t>Comment on the appropriateness of the strategies to achieve an affordable and optimised computing model to maximize physics output for HL-LHC;</a:t>
            </a:r>
            <a:endParaRPr lang="en-GB" sz="3200" dirty="0"/>
          </a:p>
          <a:p>
            <a:pPr lvl="1"/>
            <a:r>
              <a:rPr lang="en-GB" sz="2800" dirty="0"/>
              <a:t>Are the ongoing work and proposed strategies realistic; and are there missing topics or opportunities?</a:t>
            </a:r>
            <a:endParaRPr lang="en-GB" sz="3200" dirty="0"/>
          </a:p>
          <a:p>
            <a:pPr lvl="1"/>
            <a:r>
              <a:rPr lang="en-GB" sz="2800" dirty="0"/>
              <a:t>Are the assumptions correct?</a:t>
            </a:r>
          </a:p>
          <a:p>
            <a:r>
              <a:rPr lang="en-US" dirty="0"/>
              <a:t>It would also be useful to bring in all aspects of the problem of HL-LHC computing that need to all be contributing to the overall solution including aspects that don’t traditionally regard themselves as “WLCG” like simulation and reconstruction.  This would give a coherent overall picture.</a:t>
            </a:r>
          </a:p>
          <a:p>
            <a:r>
              <a:rPr lang="en-GB" sz="3600" dirty="0"/>
              <a:t>Needs 2-3 days</a:t>
            </a:r>
          </a:p>
          <a:p>
            <a:r>
              <a:rPr lang="en-GB" sz="3600" dirty="0"/>
              <a:t>High-level reviewers </a:t>
            </a:r>
          </a:p>
          <a:p>
            <a:pPr marL="36576" indent="0">
              <a:buNone/>
            </a:pPr>
            <a:r>
              <a:rPr lang="en-GB" sz="3600" dirty="0">
                <a:sym typeface="Wingdings" pitchFamily="2" charset="2"/>
              </a:rPr>
              <a:t> Needs some lead-time: likely timescale is thus early 2019</a:t>
            </a:r>
            <a:endParaRPr lang="en-GB" sz="3600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9598E-4FBF-8B45-8882-55C7BFAD68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E6DEF-B682-9246-B0B7-EB779A1D1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91651-2626-E646-BD76-222BE8D7E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726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8C85D-40A6-1D41-AC8E-6BE7C763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committee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1872D-3FE3-7446-B343-AEC60C3E1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Chair person: experienced but not directly in LHC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Amber </a:t>
            </a:r>
            <a:r>
              <a:rPr lang="en-US" dirty="0" err="1"/>
              <a:t>Boehnlein</a:t>
            </a:r>
            <a:r>
              <a:rPr lang="en-US" dirty="0"/>
              <a:t> (e.g.)</a:t>
            </a:r>
          </a:p>
          <a:p>
            <a:r>
              <a:rPr lang="en-US" dirty="0"/>
              <a:t>Members: (this needs care)</a:t>
            </a:r>
          </a:p>
          <a:p>
            <a:pPr lvl="1"/>
            <a:r>
              <a:rPr lang="en-US" dirty="0"/>
              <a:t>Software expert – at least 1 senior person</a:t>
            </a:r>
          </a:p>
          <a:p>
            <a:pPr lvl="1"/>
            <a:r>
              <a:rPr lang="en-US" dirty="0"/>
              <a:t>Infrastructure expert</a:t>
            </a:r>
          </a:p>
          <a:p>
            <a:pPr lvl="1"/>
            <a:r>
              <a:rPr lang="en-US" dirty="0"/>
              <a:t>2-3 high-level national representatives: involved in LHC computing and responsible for national structures</a:t>
            </a:r>
          </a:p>
          <a:p>
            <a:pPr lvl="1"/>
            <a:r>
              <a:rPr lang="en-US" dirty="0"/>
              <a:t>Rep from LHCC</a:t>
            </a:r>
          </a:p>
          <a:p>
            <a:pPr lvl="1"/>
            <a:r>
              <a:rPr lang="en-US" dirty="0"/>
              <a:t>Other?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81584-750B-FB46-B803-97E6C01073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34029-CDAB-9F42-A6C9-9E7A5452A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D0DA9-F139-D841-9E57-D993D4538D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251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078EB-2F3E-7D45-91EA-26746406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5480D-11A8-7143-AB62-0F97574D5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99" y="772437"/>
            <a:ext cx="4509821" cy="3994825"/>
          </a:xfrm>
        </p:spPr>
        <p:txBody>
          <a:bodyPr>
            <a:normAutofit fontScale="32500" lnSpcReduction="20000"/>
          </a:bodyPr>
          <a:lstStyle/>
          <a:p>
            <a:r>
              <a:rPr lang="en-US" sz="3200" u="sng" dirty="0"/>
              <a:t>Some introduction</a:t>
            </a:r>
            <a:r>
              <a:rPr lang="en-US" sz="3200" dirty="0"/>
              <a:t> - overview of scale of the challenge, physics drivers, trigger rates, MC fraction etc. Experiment physics coordinator? </a:t>
            </a:r>
            <a:endParaRPr lang="en-US" sz="36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r>
              <a:rPr lang="en-US" sz="3200" dirty="0"/>
              <a:t>Each of the following should give prospects for improvement - performance factor, reduction factor, etc. </a:t>
            </a:r>
          </a:p>
          <a:p>
            <a:pPr marL="36576" indent="0">
              <a:buNone/>
            </a:pPr>
            <a:endParaRPr lang="en-US" sz="3600" dirty="0"/>
          </a:p>
          <a:p>
            <a:r>
              <a:rPr lang="en-US" sz="3200" u="sng" dirty="0"/>
              <a:t>Reconstruction</a:t>
            </a:r>
            <a:r>
              <a:rPr lang="en-US" sz="3200" dirty="0"/>
              <a:t> </a:t>
            </a:r>
            <a:endParaRPr lang="en-US" sz="3600" dirty="0"/>
          </a:p>
          <a:p>
            <a:pPr lvl="1"/>
            <a:r>
              <a:rPr lang="en-US" sz="2800" dirty="0"/>
              <a:t>Improvements and prospects over coming 5 years - general view someone from common reconstruction activity</a:t>
            </a:r>
            <a:endParaRPr lang="en-US" sz="3200" dirty="0"/>
          </a:p>
          <a:p>
            <a:pPr lvl="1"/>
            <a:r>
              <a:rPr lang="en-US" sz="2800" dirty="0"/>
              <a:t>Experiment specific contributions and plans - ATLAS, CMS 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u="sng" dirty="0"/>
              <a:t>Simulation</a:t>
            </a:r>
            <a:r>
              <a:rPr lang="en-US" sz="3200" dirty="0"/>
              <a:t> </a:t>
            </a:r>
            <a:endParaRPr lang="en-US" sz="3600" dirty="0"/>
          </a:p>
          <a:p>
            <a:pPr lvl="1"/>
            <a:r>
              <a:rPr lang="en-US" sz="2800" dirty="0"/>
              <a:t>Speed up of GEANT4 (</a:t>
            </a:r>
            <a:r>
              <a:rPr lang="en-US" sz="2800" dirty="0" err="1"/>
              <a:t>vectorisation</a:t>
            </a:r>
            <a:r>
              <a:rPr lang="en-US" sz="2800" dirty="0"/>
              <a:t>, </a:t>
            </a:r>
            <a:r>
              <a:rPr lang="en-US" sz="2800" dirty="0" err="1"/>
              <a:t>parallelisation</a:t>
            </a:r>
            <a:r>
              <a:rPr lang="en-US" sz="2800" dirty="0"/>
              <a:t>, re-engineering for performance, etc.)  - </a:t>
            </a:r>
            <a:r>
              <a:rPr lang="en-US" sz="2800" dirty="0" err="1"/>
              <a:t>Geant</a:t>
            </a:r>
            <a:r>
              <a:rPr lang="en-US" sz="2800" dirty="0"/>
              <a:t> team </a:t>
            </a:r>
            <a:endParaRPr lang="en-US" sz="3200" dirty="0"/>
          </a:p>
          <a:p>
            <a:pPr lvl="1"/>
            <a:r>
              <a:rPr lang="en-US" sz="2800" dirty="0"/>
              <a:t>Fast simulation - </a:t>
            </a:r>
            <a:r>
              <a:rPr lang="en-US" sz="2800" dirty="0" err="1"/>
              <a:t>Geant</a:t>
            </a:r>
            <a:r>
              <a:rPr lang="en-US" sz="2800" dirty="0"/>
              <a:t> team </a:t>
            </a:r>
            <a:endParaRPr lang="en-US" sz="3200" dirty="0"/>
          </a:p>
          <a:p>
            <a:pPr lvl="1"/>
            <a:r>
              <a:rPr lang="en-US" sz="2800" dirty="0"/>
              <a:t>Explain plans for the evolution of GEANT </a:t>
            </a:r>
            <a:endParaRPr lang="en-US" sz="3200" dirty="0"/>
          </a:p>
          <a:p>
            <a:pPr lvl="1"/>
            <a:r>
              <a:rPr lang="en-US" sz="2800" dirty="0"/>
              <a:t>Full chain MC - ATLAS and CMS specific contributions 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u="sng" dirty="0"/>
              <a:t>Software performance</a:t>
            </a:r>
            <a:r>
              <a:rPr lang="en-US" sz="3200" dirty="0"/>
              <a:t> and prospects in general  - EP-SFT leading HSF activity, plus appropriate experts</a:t>
            </a:r>
            <a:endParaRPr lang="en-US" sz="3600" dirty="0"/>
          </a:p>
          <a:p>
            <a:pPr lvl="1"/>
            <a:r>
              <a:rPr lang="en-US" sz="2800" dirty="0"/>
              <a:t>portability (heterogenous architectures), I/O performance, EDM, </a:t>
            </a:r>
            <a:r>
              <a:rPr lang="en-US" sz="2800" dirty="0" err="1"/>
              <a:t>etc</a:t>
            </a:r>
            <a:r>
              <a:rPr lang="en-US" sz="2800" dirty="0"/>
              <a:t> </a:t>
            </a:r>
            <a:endParaRPr lang="en-US" sz="3200" dirty="0"/>
          </a:p>
          <a:p>
            <a:pPr lvl="1"/>
            <a:r>
              <a:rPr lang="en-US" sz="2800" dirty="0"/>
              <a:t>ROOT team should explain how they will help optimize I/O performance - what are plans? </a:t>
            </a:r>
            <a:endParaRPr lang="en-US" sz="3200" dirty="0"/>
          </a:p>
          <a:p>
            <a:pPr lvl="1"/>
            <a:r>
              <a:rPr lang="en-US" sz="2800" dirty="0"/>
              <a:t>Common activities (HSF) - parallelism, </a:t>
            </a:r>
            <a:r>
              <a:rPr lang="en-US" sz="2800" dirty="0" err="1"/>
              <a:t>vectorisation</a:t>
            </a:r>
            <a:r>
              <a:rPr lang="en-US" sz="2800" dirty="0"/>
              <a:t>, </a:t>
            </a:r>
            <a:r>
              <a:rPr lang="en-US" sz="2800" dirty="0" err="1"/>
              <a:t>etc</a:t>
            </a:r>
            <a:r>
              <a:rPr lang="en-US" sz="2800" dirty="0"/>
              <a:t> - how this will be managed  </a:t>
            </a:r>
            <a:endParaRPr lang="en-US" sz="3200" dirty="0"/>
          </a:p>
          <a:p>
            <a:pPr lvl="1"/>
            <a:r>
              <a:rPr lang="en-US" sz="2800" dirty="0"/>
              <a:t>ATLAS and CMS - outlook for re-engineering core software? </a:t>
            </a:r>
            <a:r>
              <a:rPr lang="en-US" sz="3200" dirty="0"/>
              <a:t> </a:t>
            </a:r>
            <a:endParaRPr lang="en-US" sz="36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D49DD-98E2-C340-8542-DCC524068C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FA361-7351-0340-8AED-D1678FC03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E8A78-B835-7042-A463-32184325E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A82544-0610-9044-8C2D-99B4173ED4B2}"/>
              </a:ext>
            </a:extLst>
          </p:cNvPr>
          <p:cNvSpPr txBox="1">
            <a:spLocks/>
          </p:cNvSpPr>
          <p:nvPr/>
        </p:nvSpPr>
        <p:spPr>
          <a:xfrm>
            <a:off x="4725620" y="607162"/>
            <a:ext cx="4144060" cy="4359859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charset="2"/>
              <a:buChar char="q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charset="2"/>
              <a:buChar char="§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B050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800" dirty="0"/>
              <a:t> 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u="sng" dirty="0"/>
              <a:t>Prospects for reduction of data volumes</a:t>
            </a:r>
            <a:r>
              <a:rPr lang="en-US" sz="3200" dirty="0"/>
              <a:t> - needs experiment specific contributions and plans </a:t>
            </a:r>
            <a:endParaRPr lang="en-US" sz="3600" dirty="0"/>
          </a:p>
          <a:p>
            <a:pPr lvl="1"/>
            <a:r>
              <a:rPr lang="en-US" sz="2800" dirty="0"/>
              <a:t>up-front/online processing (like </a:t>
            </a:r>
            <a:r>
              <a:rPr lang="en-US" sz="2800" dirty="0" err="1"/>
              <a:t>LHCb</a:t>
            </a:r>
            <a:r>
              <a:rPr lang="en-US" sz="2800" dirty="0"/>
              <a:t> plan to do in Run 3) </a:t>
            </a:r>
            <a:endParaRPr lang="en-US" sz="3200" dirty="0"/>
          </a:p>
          <a:p>
            <a:pPr lvl="1"/>
            <a:r>
              <a:rPr lang="en-US" sz="2800" dirty="0"/>
              <a:t>data formats - </a:t>
            </a:r>
            <a:r>
              <a:rPr lang="en-US" sz="2800" dirty="0" err="1"/>
              <a:t>nanoAOD</a:t>
            </a:r>
            <a:r>
              <a:rPr lang="en-US" sz="2800" dirty="0"/>
              <a:t> </a:t>
            </a:r>
            <a:r>
              <a:rPr lang="en-US" sz="2800" dirty="0" err="1"/>
              <a:t>etc</a:t>
            </a:r>
            <a:r>
              <a:rPr lang="en-US" sz="2800" dirty="0"/>
              <a:t> </a:t>
            </a:r>
            <a:endParaRPr lang="en-US" sz="3200" dirty="0"/>
          </a:p>
          <a:p>
            <a:pPr lvl="1"/>
            <a:r>
              <a:rPr lang="en-US" sz="2800" dirty="0"/>
              <a:t>use of virtual data </a:t>
            </a:r>
            <a:endParaRPr lang="en-US" sz="3200" dirty="0"/>
          </a:p>
          <a:p>
            <a:pPr lvl="1"/>
            <a:r>
              <a:rPr lang="en-US" sz="2800" dirty="0"/>
              <a:t>full chain MC  </a:t>
            </a:r>
            <a:endParaRPr lang="en-US" sz="3200" dirty="0"/>
          </a:p>
          <a:p>
            <a:pPr lvl="1"/>
            <a:r>
              <a:rPr lang="en-US" sz="2800" dirty="0"/>
              <a:t>optimization of number of replicas - caching rather than storing, etc.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u="sng" dirty="0"/>
              <a:t>Analysis evolution</a:t>
            </a:r>
            <a:r>
              <a:rPr lang="en-US" sz="3200" dirty="0"/>
              <a:t> - who? </a:t>
            </a:r>
            <a:endParaRPr lang="en-US" sz="3600" dirty="0"/>
          </a:p>
          <a:p>
            <a:pPr lvl="1"/>
            <a:r>
              <a:rPr lang="en-US" sz="2800" dirty="0"/>
              <a:t>ROOT - what are future plans for analysis </a:t>
            </a:r>
            <a:endParaRPr lang="en-US" sz="3200" dirty="0"/>
          </a:p>
          <a:p>
            <a:pPr lvl="1"/>
            <a:r>
              <a:rPr lang="en-US" sz="2800" dirty="0"/>
              <a:t>Experiment outlook - what do they see as analysis needs - is ROOT sufficient? </a:t>
            </a:r>
            <a:endParaRPr lang="en-US" sz="3200" dirty="0"/>
          </a:p>
          <a:p>
            <a:pPr lvl="1"/>
            <a:r>
              <a:rPr lang="en-US" sz="2800" dirty="0"/>
              <a:t>Organized, local, cloud-based, etc.  - Relative merits and costs 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u="sng" dirty="0"/>
              <a:t>Infrastructures</a:t>
            </a:r>
            <a:r>
              <a:rPr lang="en-US" sz="3200" dirty="0"/>
              <a:t> - who? - Data-lake project + </a:t>
            </a:r>
            <a:r>
              <a:rPr lang="en-US" sz="3200" dirty="0" err="1"/>
              <a:t>Rucio</a:t>
            </a:r>
            <a:r>
              <a:rPr lang="en-US" sz="3200" dirty="0"/>
              <a:t> + experiments? </a:t>
            </a:r>
            <a:endParaRPr lang="en-US" sz="3600" dirty="0"/>
          </a:p>
          <a:p>
            <a:pPr lvl="1"/>
            <a:r>
              <a:rPr lang="en-US" sz="2800" dirty="0"/>
              <a:t>Data management ideas (data lake/DM project goals) - how much can be common </a:t>
            </a:r>
            <a:endParaRPr lang="en-US" sz="3200" dirty="0"/>
          </a:p>
          <a:p>
            <a:pPr lvl="1"/>
            <a:r>
              <a:rPr lang="en-US" sz="2800" dirty="0"/>
              <a:t>Workflow management - highly organized to allow use of tape vs disk  </a:t>
            </a:r>
            <a:endParaRPr lang="en-US" sz="3200" dirty="0"/>
          </a:p>
          <a:p>
            <a:pPr lvl="1"/>
            <a:r>
              <a:rPr lang="en-US" sz="2800" dirty="0"/>
              <a:t>prospects for commonality - e.g. move of “~</a:t>
            </a:r>
            <a:r>
              <a:rPr lang="en-US" sz="2800" dirty="0" err="1"/>
              <a:t>Rucio</a:t>
            </a:r>
            <a:r>
              <a:rPr lang="en-US" sz="2800" dirty="0"/>
              <a:t>” into common layers, common workflows? </a:t>
            </a:r>
            <a:endParaRPr lang="en-US" sz="3200" dirty="0"/>
          </a:p>
          <a:p>
            <a:pPr lvl="1"/>
            <a:r>
              <a:rPr lang="en-US" sz="2800" dirty="0"/>
              <a:t>Hardware evolution outlook </a:t>
            </a:r>
            <a:endParaRPr lang="en-US" sz="3200" dirty="0"/>
          </a:p>
          <a:p>
            <a:pPr lvl="1"/>
            <a:r>
              <a:rPr lang="en-US" sz="2800" dirty="0"/>
              <a:t>Cost models? </a:t>
            </a:r>
            <a:endParaRPr lang="en-US" sz="3200" dirty="0"/>
          </a:p>
          <a:p>
            <a:pPr lvl="1"/>
            <a:r>
              <a:rPr lang="en-US" sz="2800" dirty="0"/>
              <a:t>Use of HPC (infrastructure level - software portability dealt with above) 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u="sng" dirty="0"/>
              <a:t>Event generators</a:t>
            </a:r>
            <a:r>
              <a:rPr lang="en-US" sz="3200" dirty="0"/>
              <a:t> - someone very high-level (e.g. Ian Butterworth)  </a:t>
            </a:r>
            <a:endParaRPr lang="en-US" sz="3600" dirty="0"/>
          </a:p>
          <a:p>
            <a:pPr lvl="1"/>
            <a:r>
              <a:rPr lang="en-US" sz="2800" dirty="0"/>
              <a:t>what are plans to re-engineer the code and support NLO, NNLO efficiently? </a:t>
            </a:r>
            <a:r>
              <a:rPr lang="en-US" sz="3200" dirty="0"/>
              <a:t> </a:t>
            </a:r>
            <a:endParaRPr lang="en-US" sz="3600" dirty="0"/>
          </a:p>
          <a:p>
            <a:r>
              <a:rPr lang="en-US" sz="3200" dirty="0"/>
              <a:t>Other topics? 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25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059"/>
            <a:ext cx="8229600" cy="3906203"/>
          </a:xfrm>
        </p:spPr>
        <p:txBody>
          <a:bodyPr>
            <a:normAutofit fontScale="92500"/>
          </a:bodyPr>
          <a:lstStyle/>
          <a:p>
            <a:r>
              <a:rPr lang="en-US" dirty="0"/>
              <a:t>Very efficient and heavy use of WLCG during the winter stop, new peak usage reached</a:t>
            </a:r>
          </a:p>
          <a:p>
            <a:r>
              <a:rPr lang="en-US" dirty="0"/>
              <a:t>Major incident at CNAF accommodated by other </a:t>
            </a:r>
            <a:r>
              <a:rPr lang="en-US" dirty="0" err="1"/>
              <a:t>centres</a:t>
            </a:r>
            <a:endParaRPr lang="en-US" dirty="0"/>
          </a:p>
          <a:p>
            <a:r>
              <a:rPr lang="en-US" dirty="0"/>
              <a:t>Resources and infrastructure in place for 2018</a:t>
            </a:r>
          </a:p>
          <a:p>
            <a:r>
              <a:rPr lang="en-US" dirty="0"/>
              <a:t>Community White Paper published and WLCG Strategy document drafted – </a:t>
            </a:r>
          </a:p>
          <a:p>
            <a:pPr lvl="1"/>
            <a:r>
              <a:rPr lang="en-US" dirty="0"/>
              <a:t>R&amp;D activities aimed at HL-LHC beginning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39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C4F4DE5-FED1-2D41-9594-3CBA17B41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594797"/>
            <a:ext cx="9144000" cy="16384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4191"/>
            <a:ext cx="8226854" cy="659917"/>
          </a:xfrm>
        </p:spPr>
        <p:txBody>
          <a:bodyPr>
            <a:normAutofit fontScale="90000"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05703" y="594797"/>
            <a:ext cx="110479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2017: 40 PB </a:t>
            </a:r>
          </a:p>
          <a:p>
            <a:r>
              <a:rPr lang="en-US" sz="1000" dirty="0"/>
              <a:t>ALICE:  4.5 PB</a:t>
            </a:r>
          </a:p>
          <a:p>
            <a:r>
              <a:rPr lang="en-US" sz="1000" dirty="0"/>
              <a:t>ATLAS: 18 PB</a:t>
            </a:r>
          </a:p>
          <a:p>
            <a:r>
              <a:rPr lang="en-US" sz="1000" dirty="0"/>
              <a:t>CMS:    11.6 PB</a:t>
            </a:r>
          </a:p>
          <a:p>
            <a:r>
              <a:rPr lang="en-US" sz="1000" dirty="0" err="1"/>
              <a:t>LHCb</a:t>
            </a:r>
            <a:r>
              <a:rPr lang="en-US" sz="1000" dirty="0"/>
              <a:t>:    5.6 PB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0293B1-1913-954B-AB85-2DEB9E9E60B0}"/>
              </a:ext>
            </a:extLst>
          </p:cNvPr>
          <p:cNvSpPr txBox="1"/>
          <p:nvPr/>
        </p:nvSpPr>
        <p:spPr>
          <a:xfrm>
            <a:off x="5172691" y="594797"/>
            <a:ext cx="113204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2018: 24.3 PB </a:t>
            </a:r>
          </a:p>
          <a:p>
            <a:r>
              <a:rPr lang="en-US" sz="1000" dirty="0"/>
              <a:t>ALICE:  1.8 PB</a:t>
            </a:r>
          </a:p>
          <a:p>
            <a:r>
              <a:rPr lang="en-US" sz="1000" dirty="0"/>
              <a:t>ATLAS: 6.7 PB</a:t>
            </a:r>
          </a:p>
          <a:p>
            <a:r>
              <a:rPr lang="en-US" sz="1000" dirty="0"/>
              <a:t>CMS:    14.5 PB</a:t>
            </a:r>
          </a:p>
          <a:p>
            <a:r>
              <a:rPr lang="en-US" sz="1000" dirty="0" err="1"/>
              <a:t>LHCb</a:t>
            </a:r>
            <a:r>
              <a:rPr lang="en-US" sz="1000" dirty="0"/>
              <a:t>:    1.3 PB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5D2869-96FA-0B46-B6EB-F21DAE40B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5064"/>
            <a:ext cx="9144000" cy="248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43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484" y="238803"/>
            <a:ext cx="2863516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CPU Delivered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144" y="3140607"/>
            <a:ext cx="379910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peak: </a:t>
            </a:r>
            <a:r>
              <a:rPr lang="en-US" sz="1600" dirty="0"/>
              <a:t>~221 M HS06-days/month</a:t>
            </a:r>
            <a:endParaRPr lang="en-US" dirty="0"/>
          </a:p>
          <a:p>
            <a:r>
              <a:rPr lang="en-US" dirty="0"/>
              <a:t>	    </a:t>
            </a:r>
            <a:r>
              <a:rPr lang="en-US" sz="1600" dirty="0"/>
              <a:t>~ 740 k cores continuous</a:t>
            </a:r>
          </a:p>
          <a:p>
            <a:endParaRPr lang="en-US" sz="1600" dirty="0"/>
          </a:p>
          <a:p>
            <a:r>
              <a:rPr lang="en-US" sz="1600" dirty="0"/>
              <a:t>(From sites that pledge)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65BF63-521D-9E46-AC67-2179A63EA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94650" cy="27084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C90CC4-9DCC-8648-9957-7633C3D16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415" y="2590800"/>
            <a:ext cx="4783437" cy="25527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C47D41-031B-104F-BA47-70306762DD68}"/>
              </a:ext>
            </a:extLst>
          </p:cNvPr>
          <p:cNvCxnSpPr>
            <a:cxnSpLocks/>
          </p:cNvCxnSpPr>
          <p:nvPr/>
        </p:nvCxnSpPr>
        <p:spPr>
          <a:xfrm>
            <a:off x="8742947" y="2502568"/>
            <a:ext cx="0" cy="85825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8369A6F-ADED-3C42-8396-71FD02551408}"/>
              </a:ext>
            </a:extLst>
          </p:cNvPr>
          <p:cNvSpPr txBox="1"/>
          <p:nvPr/>
        </p:nvSpPr>
        <p:spPr>
          <a:xfrm>
            <a:off x="7712242" y="2240958"/>
            <a:ext cx="1244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New pledge year</a:t>
            </a:r>
          </a:p>
        </p:txBody>
      </p:sp>
    </p:spTree>
    <p:extLst>
      <p:ext uri="{BB962C8B-B14F-4D97-AF65-F5344CB8AC3E}">
        <p14:creationId xmlns:p14="http://schemas.microsoft.com/office/powerpoint/2010/main" val="1091061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2018 Pledge situation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29 May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12" y="3651599"/>
            <a:ext cx="3018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2018 pledges </a:t>
            </a:r>
            <a:r>
              <a:rPr lang="en-US" dirty="0" err="1"/>
              <a:t>wrt</a:t>
            </a:r>
            <a:r>
              <a:rPr lang="en-US" dirty="0"/>
              <a:t> requests: </a:t>
            </a:r>
            <a:br>
              <a:rPr lang="en-US" dirty="0"/>
            </a:br>
            <a:r>
              <a:rPr lang="en-US" sz="1400" dirty="0"/>
              <a:t>As given in REBUS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3C76CA-869C-9943-A83B-C67D5091E20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-1" y="1016669"/>
            <a:ext cx="3212431" cy="25025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9849F2-26F6-484E-8BA1-991C9BE2C51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212431" y="1016669"/>
            <a:ext cx="3350795" cy="25025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A24793-F0A2-424D-A6C4-70A239F158E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563226" y="1016669"/>
            <a:ext cx="2967943" cy="25025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FDBD22-0089-0746-A346-752241C1E48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683818" y="3541713"/>
            <a:ext cx="1253490" cy="8045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8DD0FC-D8A6-694F-BF99-DC1E61D353C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6937308" y="3541713"/>
            <a:ext cx="1260475" cy="8121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7FF03DE-E8C0-2544-94BC-327BB2CBDAA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6951595" y="4346258"/>
            <a:ext cx="12319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Macintosh HD:Users:lamanna:COMMON:DIREZIONE LAPP:2018:EINFRAEOSC04:DRAFTS:DraftRepos:WPdraftsForPartners:logoESCAPE.jpg">
            <a:extLst>
              <a:ext uri="{FF2B5EF4-FFF2-40B4-BE49-F238E27FC236}">
                <a16:creationId xmlns:a16="http://schemas.microsoft.com/office/drawing/2014/main" id="{9ED15B7B-5BFD-0346-8D57-868F0FAB2F6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856" y="52716"/>
            <a:ext cx="2589910" cy="1396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3FE51A-0452-9B4A-91B9-0FD273E57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88" y="3575544"/>
            <a:ext cx="5202621" cy="146609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2CF89A-5F8D-3847-B6D0-9713B5FAD1BE}"/>
              </a:ext>
            </a:extLst>
          </p:cNvPr>
          <p:cNvSpPr txBox="1"/>
          <p:nvPr/>
        </p:nvSpPr>
        <p:spPr>
          <a:xfrm>
            <a:off x="153713" y="56754"/>
            <a:ext cx="2388346" cy="15465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white"/>
                </a:solidFill>
                <a:latin typeface="Calibri" panose="020F0502020204030204"/>
              </a:rPr>
              <a:t>ESFRI Science Projects</a:t>
            </a: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HL-LHC		SKA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FAIR		CTA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KM3Net		JIVE-ERIC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ELT		EST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EURO-VO		EGO-VIRGO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(LSST)		(CERN,ESO)</a:t>
            </a:r>
          </a:p>
        </p:txBody>
      </p:sp>
      <p:grpSp>
        <p:nvGrpSpPr>
          <p:cNvPr id="5" name="Grouper 14">
            <a:extLst>
              <a:ext uri="{FF2B5EF4-FFF2-40B4-BE49-F238E27FC236}">
                <a16:creationId xmlns:a16="http://schemas.microsoft.com/office/drawing/2014/main" id="{ED8C58DB-72F1-1341-A72F-91F83EB25E8E}"/>
              </a:ext>
            </a:extLst>
          </p:cNvPr>
          <p:cNvGrpSpPr/>
          <p:nvPr/>
        </p:nvGrpSpPr>
        <p:grpSpPr>
          <a:xfrm>
            <a:off x="153713" y="1641179"/>
            <a:ext cx="3976853" cy="1896516"/>
            <a:chOff x="0" y="0"/>
            <a:chExt cx="6807726" cy="2959199"/>
          </a:xfrm>
        </p:grpSpPr>
        <p:pic>
          <p:nvPicPr>
            <p:cNvPr id="6" name="Image 2" descr="ésultat de recherche d'images pour &quot;HL-LHC&quot;">
              <a:extLst>
                <a:ext uri="{FF2B5EF4-FFF2-40B4-BE49-F238E27FC236}">
                  <a16:creationId xmlns:a16="http://schemas.microsoft.com/office/drawing/2014/main" id="{F15B4837-89C3-7845-9C39-9ACF2DE6F7FC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8889" y="1511864"/>
              <a:ext cx="2046255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Image 3" descr="ttp://www.fair-center.eu/typo3temp/pics/00dff353e1.jpg">
              <a:extLst>
                <a:ext uri="{FF2B5EF4-FFF2-40B4-BE49-F238E27FC236}">
                  <a16:creationId xmlns:a16="http://schemas.microsoft.com/office/drawing/2014/main" id="{6BD0FFD4-06A0-1743-B710-6DFD1A7BF6C9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144" y="1511864"/>
              <a:ext cx="2172582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Image 4">
              <a:extLst>
                <a:ext uri="{FF2B5EF4-FFF2-40B4-BE49-F238E27FC236}">
                  <a16:creationId xmlns:a16="http://schemas.microsoft.com/office/drawing/2014/main" id="{3D5CC928-EA23-8B45-9943-C6AE3A767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75" y="1511864"/>
              <a:ext cx="2583415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Image 5" descr="km3net.jpg">
              <a:extLst>
                <a:ext uri="{FF2B5EF4-FFF2-40B4-BE49-F238E27FC236}">
                  <a16:creationId xmlns:a16="http://schemas.microsoft.com/office/drawing/2014/main" id="{EA1207C1-8752-3B4F-B25F-2B2E78B54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6494" y="2"/>
              <a:ext cx="1691232" cy="1554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age 6">
              <a:extLst>
                <a:ext uri="{FF2B5EF4-FFF2-40B4-BE49-F238E27FC236}">
                  <a16:creationId xmlns:a16="http://schemas.microsoft.com/office/drawing/2014/main" id="{0CE87462-ED09-954C-9E3A-66434B8ED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1"/>
              <a:ext cx="1774078" cy="1554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Image 8" descr="cta.jpg">
              <a:extLst>
                <a:ext uri="{FF2B5EF4-FFF2-40B4-BE49-F238E27FC236}">
                  <a16:creationId xmlns:a16="http://schemas.microsoft.com/office/drawing/2014/main" id="{D74D9D30-C950-2048-954F-6CDD6D06F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5083" y="0"/>
              <a:ext cx="1641231" cy="1554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Image 9" descr="ska.jpg">
              <a:extLst>
                <a:ext uri="{FF2B5EF4-FFF2-40B4-BE49-F238E27FC236}">
                  <a16:creationId xmlns:a16="http://schemas.microsoft.com/office/drawing/2014/main" id="{2876A137-5F1A-4943-82AC-13023AB10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6313" y="1"/>
              <a:ext cx="1780181" cy="1554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93F93E7-D867-5E44-9CC0-9C4D11C84B6E}"/>
              </a:ext>
            </a:extLst>
          </p:cNvPr>
          <p:cNvSpPr txBox="1"/>
          <p:nvPr/>
        </p:nvSpPr>
        <p:spPr>
          <a:xfrm>
            <a:off x="5359562" y="61517"/>
            <a:ext cx="3672132" cy="24006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500" b="1" u="sng" dirty="0">
                <a:solidFill>
                  <a:prstClr val="black"/>
                </a:solidFill>
                <a:latin typeface="Calibri" panose="020F0502020204030204"/>
              </a:rPr>
              <a:t>Goals: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Prototype an infrastructure for the EOSC that is adapted to the Exabyte-scale needs of the large ESFRI science projects.</a:t>
            </a:r>
          </a:p>
          <a:p>
            <a:pPr defTabSz="685800">
              <a:defRPr/>
            </a:pP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Ensure that the science communities drive the development of the EOSC.</a:t>
            </a:r>
          </a:p>
          <a:p>
            <a:pPr defTabSz="685800">
              <a:defRPr/>
            </a:pP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Has to address </a:t>
            </a:r>
            <a:r>
              <a:rPr lang="en-US" sz="1350" i="1" dirty="0">
                <a:solidFill>
                  <a:prstClr val="black"/>
                </a:solidFill>
                <a:latin typeface="Calibri" panose="020F0502020204030204"/>
              </a:rPr>
              <a:t>FAIR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data management, long term preservation, open access, open science, and contribute to the EOSC catalogue of services.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C6934E-1AD8-314D-B3C9-3367008A4F51}"/>
              </a:ext>
            </a:extLst>
          </p:cNvPr>
          <p:cNvSpPr txBox="1"/>
          <p:nvPr/>
        </p:nvSpPr>
        <p:spPr>
          <a:xfrm>
            <a:off x="5359562" y="2620825"/>
            <a:ext cx="3672132" cy="15465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black"/>
                </a:solidFill>
                <a:latin typeface="Calibri" panose="020F0502020204030204"/>
              </a:rPr>
              <a:t>Work Packages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WP2 – Data Infrastructure for Open Science 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WP3 –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Open-source scientific Software and 	Service Repository </a:t>
            </a:r>
          </a:p>
          <a:p>
            <a:pPr defTabSz="685800">
              <a:defRPr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WP4 – Connecting ESFRI projects to EOSC through 	VO framework</a:t>
            </a:r>
          </a:p>
          <a:p>
            <a:pPr defTabSz="685800">
              <a:defRPr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WP5 –  ESFRI Science Analysis Platform </a:t>
            </a: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BBD3C2-C215-8249-B35D-0B9DA0CCEE50}"/>
              </a:ext>
            </a:extLst>
          </p:cNvPr>
          <p:cNvSpPr txBox="1"/>
          <p:nvPr/>
        </p:nvSpPr>
        <p:spPr>
          <a:xfrm>
            <a:off x="5359562" y="4326053"/>
            <a:ext cx="3672132" cy="7155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white"/>
                </a:solidFill>
                <a:latin typeface="Calibri" panose="020F0502020204030204"/>
              </a:rPr>
              <a:t>Data </a:t>
            </a:r>
            <a:r>
              <a:rPr lang="en-US" sz="1350" b="1" u="sng" dirty="0" err="1">
                <a:solidFill>
                  <a:prstClr val="white"/>
                </a:solidFill>
                <a:latin typeface="Calibri" panose="020F0502020204030204"/>
              </a:rPr>
              <a:t>centres</a:t>
            </a:r>
            <a:r>
              <a:rPr lang="en-US" sz="1350" b="1" u="sng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(funded in WP2)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CERN, INFN, DESY, GSI, </a:t>
            </a:r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Nikhef</a:t>
            </a: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, </a:t>
            </a:r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SURFSara</a:t>
            </a: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, RUG, CCIN2P3, PIC, LAPP, INAF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00F031A9-1ADB-554E-B62F-8C38867F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29 May 2018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2545FA0-7466-5942-99CE-E52393C57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371ABDB-84BC-A543-804D-80651CF3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3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BC52-57BB-CA46-A5EC-6158E6DCF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3 running conditions –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542F9-FBFB-444D-9987-DE2A18A28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wrap="square">
            <a:normAutofit fontScale="70000" lnSpcReduction="20000"/>
          </a:bodyPr>
          <a:lstStyle/>
          <a:p>
            <a:r>
              <a:rPr lang="en-US" dirty="0"/>
              <a:t>Following discussion with LHC operations</a:t>
            </a:r>
          </a:p>
          <a:p>
            <a:r>
              <a:rPr lang="en-US" dirty="0"/>
              <a:t>Still many unknowns</a:t>
            </a:r>
          </a:p>
          <a:p>
            <a:pPr lvl="1"/>
            <a:r>
              <a:rPr lang="en-US" dirty="0"/>
              <a:t>E.g. experiment planned trigger rates are </a:t>
            </a:r>
            <a:r>
              <a:rPr lang="en-US" dirty="0" err="1"/>
              <a:t>tbd</a:t>
            </a:r>
            <a:endParaRPr lang="en-US" dirty="0"/>
          </a:p>
          <a:p>
            <a:r>
              <a:rPr lang="en-US" dirty="0"/>
              <a:t>Expected conditions:</a:t>
            </a:r>
          </a:p>
          <a:p>
            <a:pPr lvl="1"/>
            <a:r>
              <a:rPr lang="en-US" dirty="0"/>
              <a:t>7 </a:t>
            </a:r>
            <a:r>
              <a:rPr lang="en-US" dirty="0" err="1"/>
              <a:t>TeV</a:t>
            </a:r>
            <a:r>
              <a:rPr lang="en-US" dirty="0"/>
              <a:t> per beam, gives small reduction in beam size</a:t>
            </a:r>
          </a:p>
          <a:p>
            <a:pPr lvl="1"/>
            <a:r>
              <a:rPr lang="en-US" dirty="0"/>
              <a:t>The main limitation is the heat load in the cryogenics</a:t>
            </a:r>
          </a:p>
          <a:p>
            <a:pPr lvl="1"/>
            <a:r>
              <a:rPr lang="en-US" dirty="0"/>
              <a:t>Expect BCMS filling scheme; 25ns</a:t>
            </a:r>
          </a:p>
          <a:p>
            <a:pPr lvl="2"/>
            <a:r>
              <a:rPr lang="en-US" dirty="0"/>
              <a:t>2544/2556 bunches, β* = 27cm</a:t>
            </a:r>
          </a:p>
          <a:p>
            <a:pPr lvl="2"/>
            <a:r>
              <a:rPr lang="en-US" dirty="0"/>
              <a:t>1.3 x10</a:t>
            </a:r>
            <a:r>
              <a:rPr lang="en-US" baseline="30000" dirty="0"/>
              <a:t>11</a:t>
            </a:r>
            <a:r>
              <a:rPr lang="en-US" dirty="0"/>
              <a:t> protons/bunch</a:t>
            </a:r>
          </a:p>
          <a:p>
            <a:pPr lvl="1"/>
            <a:r>
              <a:rPr lang="en-US" dirty="0"/>
              <a:t>2x10</a:t>
            </a:r>
            <a:r>
              <a:rPr lang="en-US" baseline="30000" dirty="0"/>
              <a:t>34</a:t>
            </a:r>
            <a:r>
              <a:rPr lang="en-US" dirty="0"/>
              <a:t> (could be a bit higher) is the limit due to the inner triplet cooling</a:t>
            </a:r>
          </a:p>
          <a:p>
            <a:pPr lvl="2"/>
            <a:r>
              <a:rPr lang="en-US" dirty="0"/>
              <a:t>This will not change in LS2 </a:t>
            </a:r>
          </a:p>
          <a:p>
            <a:pPr lvl="2"/>
            <a:r>
              <a:rPr lang="en-US" dirty="0"/>
              <a:t>This is a pile up of ~60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D5380-A6CA-D24E-BFDF-26139A75AE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D6CA7-1C79-0044-A7C3-4B0B2EF78C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CBEA-2A5C-1B4C-AFE8-62B8A00A6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691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AA5B7-F910-A24C-B5D1-E13E94D029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ECCD6-9A2B-5342-851C-A71DC19A1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AC721-4DD3-8443-B6B1-A909146C4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369429-4452-0C42-8112-68C6E1E90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4844"/>
            <a:ext cx="9144000" cy="29962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34002F-2DF8-9941-A3AC-4F71A028E83E}"/>
              </a:ext>
            </a:extLst>
          </p:cNvPr>
          <p:cNvSpPr txBox="1"/>
          <p:nvPr/>
        </p:nvSpPr>
        <p:spPr>
          <a:xfrm>
            <a:off x="91602" y="1675233"/>
            <a:ext cx="60564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http://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lhc-commissioning.web.cern.ch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-commissioning/performance/Run-3-performance.htm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E70E1F-A95A-0E41-BF63-EA82418B1F7C}"/>
              </a:ext>
            </a:extLst>
          </p:cNvPr>
          <p:cNvSpPr txBox="1"/>
          <p:nvPr/>
        </p:nvSpPr>
        <p:spPr>
          <a:xfrm>
            <a:off x="420786" y="273132"/>
            <a:ext cx="886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D86D6F-59B1-574B-B93B-AB503A412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068" y="126777"/>
            <a:ext cx="2840878" cy="173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87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F615C-060C-7645-9C5F-8B6E56F13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Summary – Run 3: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4A214-E029-9E45-9F2F-B121BCCD9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Similar to 2018</a:t>
            </a:r>
          </a:p>
          <a:p>
            <a:pPr lvl="0"/>
            <a:r>
              <a:rPr lang="en-US" dirty="0"/>
              <a:t>If the experiments luminosity level at a higher pile-up and for longer </a:t>
            </a:r>
            <a:r>
              <a:rPr lang="en-US" dirty="0">
                <a:sym typeface="Wingdings" pitchFamily="2" charset="2"/>
              </a:rPr>
              <a:t> </a:t>
            </a:r>
          </a:p>
          <a:p>
            <a:pPr lvl="1"/>
            <a:r>
              <a:rPr lang="en-US" dirty="0">
                <a:sym typeface="Wingdings" pitchFamily="2" charset="2"/>
              </a:rPr>
              <a:t>Potentially higher average pileup </a:t>
            </a:r>
          </a:p>
          <a:p>
            <a:pPr lvl="1"/>
            <a:r>
              <a:rPr lang="en-US" dirty="0">
                <a:sym typeface="Wingdings" pitchFamily="2" charset="2"/>
              </a:rPr>
              <a:t>Non-linear increase in CPU time</a:t>
            </a:r>
          </a:p>
          <a:p>
            <a:pPr lvl="0"/>
            <a:r>
              <a:rPr lang="en-US" dirty="0">
                <a:sym typeface="Wingdings" pitchFamily="2" charset="2"/>
              </a:rPr>
              <a:t>Possibly less time between fills – more live time</a:t>
            </a:r>
          </a:p>
          <a:p>
            <a:r>
              <a:rPr lang="en-US" dirty="0">
                <a:sym typeface="Wingdings" pitchFamily="2" charset="2"/>
              </a:rPr>
              <a:t>Overall the best estimate is 30% (50% conservatively) more resources needed than in 2018</a:t>
            </a:r>
          </a:p>
          <a:p>
            <a:pPr lvl="1"/>
            <a:r>
              <a:rPr lang="en-US" dirty="0">
                <a:sym typeface="Wingdings" pitchFamily="2" charset="2"/>
              </a:rPr>
              <a:t>But we have not seen 2018 yet</a:t>
            </a:r>
          </a:p>
          <a:p>
            <a:r>
              <a:rPr lang="en-US" dirty="0">
                <a:sym typeface="Wingdings" pitchFamily="2" charset="2"/>
              </a:rPr>
              <a:t>For 2021: 1st year after LS2, could be only half-year live time but ramp up to optimal conditions rapidly</a:t>
            </a:r>
          </a:p>
          <a:p>
            <a:r>
              <a:rPr lang="en-US" dirty="0">
                <a:sym typeface="Wingdings" pitchFamily="2" charset="2"/>
              </a:rPr>
              <a:t>Unknown:</a:t>
            </a:r>
          </a:p>
          <a:p>
            <a:pPr lvl="1"/>
            <a:r>
              <a:rPr lang="en-US" dirty="0">
                <a:sym typeface="Wingdings" pitchFamily="2" charset="2"/>
              </a:rPr>
              <a:t>Still need plans for experiment trigger rates</a:t>
            </a:r>
          </a:p>
          <a:p>
            <a:pPr lvl="1"/>
            <a:r>
              <a:rPr lang="en-US" dirty="0">
                <a:sym typeface="Wingdings" pitchFamily="2" charset="2"/>
              </a:rPr>
              <a:t>And plans for luminosity levelling</a:t>
            </a:r>
          </a:p>
          <a:p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A5C4BA-F4E4-F54F-8CB5-1FF255E804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29 May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FAC6D-1434-4143-A5F5-6E65103AC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36C1C-7907-9847-8437-186C08857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4728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CERN-cobranding_16-9</Template>
  <TotalTime>8400</TotalTime>
  <Words>1622</Words>
  <Application>Microsoft Macintosh PowerPoint</Application>
  <PresentationFormat>On-screen Show (16:9)</PresentationFormat>
  <Paragraphs>324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ＭＳ Ｐゴシック</vt:lpstr>
      <vt:lpstr>Arial</vt:lpstr>
      <vt:lpstr>Calibri</vt:lpstr>
      <vt:lpstr>Calibri Light</vt:lpstr>
      <vt:lpstr>News Gothic MT</vt:lpstr>
      <vt:lpstr>Optima</vt:lpstr>
      <vt:lpstr>Wingdings</vt:lpstr>
      <vt:lpstr>CERNcobrandi16-9</vt:lpstr>
      <vt:lpstr>1_Office Theme</vt:lpstr>
      <vt:lpstr>WLCG Update Strategy Document &amp; review</vt:lpstr>
      <vt:lpstr>Progress - 2018</vt:lpstr>
      <vt:lpstr>Data</vt:lpstr>
      <vt:lpstr>CPU Delivered</vt:lpstr>
      <vt:lpstr>2018 Pledge situation</vt:lpstr>
      <vt:lpstr>PowerPoint Presentation</vt:lpstr>
      <vt:lpstr>Run 3 running conditions – 1 </vt:lpstr>
      <vt:lpstr>PowerPoint Presentation</vt:lpstr>
      <vt:lpstr>Summary – Run 3:</vt:lpstr>
      <vt:lpstr>Resource evolution</vt:lpstr>
      <vt:lpstr>However …</vt:lpstr>
      <vt:lpstr>Planning at CERN</vt:lpstr>
      <vt:lpstr>Summary</vt:lpstr>
      <vt:lpstr>Planning for HL-LHC CWP &amp; Strategy document</vt:lpstr>
      <vt:lpstr>Naples workshop</vt:lpstr>
      <vt:lpstr>Strategy document</vt:lpstr>
      <vt:lpstr>Timeline</vt:lpstr>
      <vt:lpstr>Data and Compute Infrastructure</vt:lpstr>
      <vt:lpstr>Priorities</vt:lpstr>
      <vt:lpstr>Review of HL-LHC Computing preparations</vt:lpstr>
      <vt:lpstr>A Review straw-man</vt:lpstr>
      <vt:lpstr>Review committee …</vt:lpstr>
      <vt:lpstr>Review structure</vt:lpstr>
      <vt:lpstr>Conclusions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Status Report</dc:title>
  <dc:creator>Ian Bird</dc:creator>
  <cp:lastModifiedBy>Microsoft Office User</cp:lastModifiedBy>
  <cp:revision>138</cp:revision>
  <dcterms:created xsi:type="dcterms:W3CDTF">2017-04-19T06:41:28Z</dcterms:created>
  <dcterms:modified xsi:type="dcterms:W3CDTF">2018-05-29T08:20:59Z</dcterms:modified>
</cp:coreProperties>
</file>