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5"/>
  </p:notesMasterIdLst>
  <p:sldIdLst>
    <p:sldId id="257" r:id="rId3"/>
    <p:sldId id="263" r:id="rId4"/>
    <p:sldId id="265" r:id="rId5"/>
    <p:sldId id="334" r:id="rId6"/>
    <p:sldId id="260" r:id="rId7"/>
    <p:sldId id="312" r:id="rId8"/>
    <p:sldId id="331" r:id="rId9"/>
    <p:sldId id="314" r:id="rId10"/>
    <p:sldId id="332" r:id="rId11"/>
    <p:sldId id="330" r:id="rId12"/>
    <p:sldId id="333" r:id="rId13"/>
    <p:sldId id="27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F161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218"/>
  </p:normalViewPr>
  <p:slideViewPr>
    <p:cSldViewPr snapToGrid="0" snapToObjects="1">
      <p:cViewPr varScale="1">
        <p:scale>
          <a:sx n="167" d="100"/>
          <a:sy n="167" d="100"/>
        </p:scale>
        <p:origin x="600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2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072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2CE1B-93B4-2545-AF2A-7C3ADB4F26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9116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29B2D-5D7C-F149-BA08-69566BD62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E468F-4CFD-254B-B489-535D105B2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C55B8-01C4-9B44-B3CF-5F67A7D8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94725-E211-6843-A8AB-803F0B5D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2629-8123-6A4F-B74E-16CF0416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9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7BA18-35E8-B24F-AC7D-C4765FDF0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F4F81-58B7-E946-AE41-F9CCC8B32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24264-DF30-2941-B3C0-0DC8FA22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0EB6-68F3-0547-B1EC-34DFE077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0AAED-C94C-E94E-8D9D-E039BDA0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2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DF80C-2B23-7449-8DB9-B5B5E5AFC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57A6-093C-5747-834B-CA5030262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30C33-7704-294D-B642-62A634CD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0EA23-B317-7E49-BAEB-82BFE491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33533-2BF1-E34F-AFF6-1078B911E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66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D7EE-17F0-1C43-8421-A7F81E1A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5E706-89BA-B94E-AAEA-278111E45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D5D4E-CC22-D049-AD2B-927480D46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AE11C-C433-8D47-8A76-E7153FC4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C0284-A4B9-084E-AEAE-9ED742C3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AF66-18E7-C646-BFB3-B39C77BD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36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9EC7-8C6D-B24A-87AC-2DF17087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2E4A1-18EB-6A45-B42C-4CB8369FC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3B6F2-9C6A-7149-B249-D1D503D30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BF779C-9D5C-434A-B439-F9FF861FF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CE2EC-18FF-184D-8033-D6DF96B12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9C7FF6-2AC1-7047-95C7-4B9E8E673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0C58D-46DC-A84E-8FC0-2D053965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035743-E3EA-384B-9C45-97CB8C1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60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028AB-0DA3-1641-9007-70AFC1225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47896B-9E9A-2446-89F4-82434B28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59A86-06FA-A447-B323-355F5AAA6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84193-E56F-1E46-9C66-22292D10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84707-A6BA-264C-A86C-9B570F19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0F3B46-2B47-BB47-B250-57AC1F54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F0813-75DD-7240-B951-808AC053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21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4A11-BC66-5A4A-BA75-EFA28F1E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F0F8-20BE-D24B-B0D7-F5A33264D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347757-9D65-954D-82FB-A756A2C80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6DAAE-C1B2-BF46-8EF6-12565BEB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92130-3587-7A47-AEFC-85D7A92E8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E44D6-0458-8B4A-BCDC-4B906727D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67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834DD-84D7-0B4B-8A07-93BD18EFA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100E99-E2BF-2A45-91BB-C17B3AB9A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0379C-E489-4245-9B8A-2FA51BEC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6D897-45D8-EA46-B16F-44B0A98D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3A915-E192-7D4A-9D32-E1A25620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AC212-6558-1B4B-87BA-CAA93FB6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18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601DE-1C51-364F-B6EC-22D4A2A3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C85FC-FE97-F44D-8934-911F3D8FC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276B2-7085-F94F-AFDA-E0998395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C11E-165D-E24D-A781-D48E3500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24910-2216-694F-AFB3-6BE00A63E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03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6D61F7-828D-054C-8043-4B01CBA7C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25461-B56E-9247-B8DF-767767127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6BD96-8D89-3140-B8A6-2EF01501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6AF09-D64D-EA49-8345-EF90C85E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370A5-D204-704A-8E2B-2025D9B02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3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6194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Ian Bird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9C121E-2280-7347-BB3C-868E3F35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184DB-8449-A54D-AC68-5248929E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41022-04C4-8044-AA3F-A19084D2F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LHCC; 11 Sept.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334F1-202A-DC4B-8FDE-81101624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Bird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15922-C3EA-EF47-83E3-87E702062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F9AFF-AE3E-6045-8490-7792041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7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10" Type="http://schemas.openxmlformats.org/officeDocument/2006/relationships/image" Target="../media/image32.jpg"/><Relationship Id="rId4" Type="http://schemas.openxmlformats.org/officeDocument/2006/relationships/image" Target="../media/image26.jpeg"/><Relationship Id="rId9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sites.google.com/view/hl-lhc-computing/hom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56622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WLCG Update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862521"/>
            <a:ext cx="2743200" cy="976234"/>
          </a:xfrm>
        </p:spPr>
        <p:txBody>
          <a:bodyPr>
            <a:normAutofit/>
          </a:bodyPr>
          <a:lstStyle/>
          <a:p>
            <a:r>
              <a:rPr lang="en-US" dirty="0"/>
              <a:t>Ian Bird</a:t>
            </a:r>
          </a:p>
          <a:p>
            <a:r>
              <a:rPr lang="en-US" dirty="0"/>
              <a:t>LHCC Referee’s meeting</a:t>
            </a:r>
          </a:p>
          <a:p>
            <a:r>
              <a:rPr lang="en-US" dirty="0"/>
              <a:t>CERN, 11</a:t>
            </a:r>
            <a:r>
              <a:rPr lang="en-US" baseline="30000" dirty="0"/>
              <a:t>th</a:t>
            </a:r>
            <a:r>
              <a:rPr lang="en-US" dirty="0"/>
              <a:t> September 2018</a:t>
            </a:r>
          </a:p>
        </p:txBody>
      </p:sp>
    </p:spTree>
    <p:extLst>
      <p:ext uri="{BB962C8B-B14F-4D97-AF65-F5344CB8AC3E}">
        <p14:creationId xmlns:p14="http://schemas.microsoft.com/office/powerpoint/2010/main" val="23161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Macintosh HD:Users:lamanna:COMMON:DIREZIONE LAPP:2018:EINFRAEOSC04:DRAFTS:DraftRepos:WPdraftsForPartners:logoESCAPE.jpg">
            <a:extLst>
              <a:ext uri="{FF2B5EF4-FFF2-40B4-BE49-F238E27FC236}">
                <a16:creationId xmlns:a16="http://schemas.microsoft.com/office/drawing/2014/main" id="{9ED15B7B-5BFD-0346-8D57-868F0FAB2F6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56" y="52716"/>
            <a:ext cx="2589910" cy="1396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3FE51A-0452-9B4A-91B9-0FD273E57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8" y="3575544"/>
            <a:ext cx="5202621" cy="146609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2CF89A-5F8D-3847-B6D0-9713B5FAD1BE}"/>
              </a:ext>
            </a:extLst>
          </p:cNvPr>
          <p:cNvSpPr txBox="1"/>
          <p:nvPr/>
        </p:nvSpPr>
        <p:spPr>
          <a:xfrm>
            <a:off x="153713" y="56754"/>
            <a:ext cx="2388346" cy="15465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ESFRI Science Projects</a:t>
            </a: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HL-LHC		SKA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FAIR		CTA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KM3Net		JIVE-ERIC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ELT		EST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EURO-VO		EGO-VIRGO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(LSST)		(CERN,ESO)</a:t>
            </a:r>
          </a:p>
        </p:txBody>
      </p:sp>
      <p:grpSp>
        <p:nvGrpSpPr>
          <p:cNvPr id="5" name="Grouper 14">
            <a:extLst>
              <a:ext uri="{FF2B5EF4-FFF2-40B4-BE49-F238E27FC236}">
                <a16:creationId xmlns:a16="http://schemas.microsoft.com/office/drawing/2014/main" id="{ED8C58DB-72F1-1341-A72F-91F83EB25E8E}"/>
              </a:ext>
            </a:extLst>
          </p:cNvPr>
          <p:cNvGrpSpPr/>
          <p:nvPr/>
        </p:nvGrpSpPr>
        <p:grpSpPr>
          <a:xfrm>
            <a:off x="153713" y="1641179"/>
            <a:ext cx="3976853" cy="1896516"/>
            <a:chOff x="0" y="0"/>
            <a:chExt cx="6807726" cy="2959199"/>
          </a:xfrm>
        </p:grpSpPr>
        <p:pic>
          <p:nvPicPr>
            <p:cNvPr id="6" name="Image 2" descr="ésultat de recherche d'images pour &quot;HL-LHC&quot;">
              <a:extLst>
                <a:ext uri="{FF2B5EF4-FFF2-40B4-BE49-F238E27FC236}">
                  <a16:creationId xmlns:a16="http://schemas.microsoft.com/office/drawing/2014/main" id="{F15B4837-89C3-7845-9C39-9ACF2DE6F7FC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8889" y="1511864"/>
              <a:ext cx="204625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age 3" descr="ttp://www.fair-center.eu/typo3temp/pics/00dff353e1.jpg">
              <a:extLst>
                <a:ext uri="{FF2B5EF4-FFF2-40B4-BE49-F238E27FC236}">
                  <a16:creationId xmlns:a16="http://schemas.microsoft.com/office/drawing/2014/main" id="{6BD0FFD4-06A0-1743-B710-6DFD1A7BF6C9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144" y="1511864"/>
              <a:ext cx="2172582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Image 4">
              <a:extLst>
                <a:ext uri="{FF2B5EF4-FFF2-40B4-BE49-F238E27FC236}">
                  <a16:creationId xmlns:a16="http://schemas.microsoft.com/office/drawing/2014/main" id="{3D5CC928-EA23-8B45-9943-C6AE3A767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75" y="1511864"/>
              <a:ext cx="2583415" cy="14473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Image 5" descr="km3net.jpg">
              <a:extLst>
                <a:ext uri="{FF2B5EF4-FFF2-40B4-BE49-F238E27FC236}">
                  <a16:creationId xmlns:a16="http://schemas.microsoft.com/office/drawing/2014/main" id="{EA1207C1-8752-3B4F-B25F-2B2E78B54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6494" y="2"/>
              <a:ext cx="1691232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age 6">
              <a:extLst>
                <a:ext uri="{FF2B5EF4-FFF2-40B4-BE49-F238E27FC236}">
                  <a16:creationId xmlns:a16="http://schemas.microsoft.com/office/drawing/2014/main" id="{0CE87462-ED09-954C-9E3A-66434B8ED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1"/>
              <a:ext cx="1774078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Image 8" descr="cta.jpg">
              <a:extLst>
                <a:ext uri="{FF2B5EF4-FFF2-40B4-BE49-F238E27FC236}">
                  <a16:creationId xmlns:a16="http://schemas.microsoft.com/office/drawing/2014/main" id="{D74D9D30-C950-2048-954F-6CDD6D06F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5083" y="0"/>
              <a:ext cx="1641231" cy="1554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Image 9" descr="ska.jpg">
              <a:extLst>
                <a:ext uri="{FF2B5EF4-FFF2-40B4-BE49-F238E27FC236}">
                  <a16:creationId xmlns:a16="http://schemas.microsoft.com/office/drawing/2014/main" id="{2876A137-5F1A-4943-82AC-13023AB10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6313" y="1"/>
              <a:ext cx="1780181" cy="1554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93F93E7-D867-5E44-9CC0-9C4D11C84B6E}"/>
              </a:ext>
            </a:extLst>
          </p:cNvPr>
          <p:cNvSpPr txBox="1"/>
          <p:nvPr/>
        </p:nvSpPr>
        <p:spPr>
          <a:xfrm>
            <a:off x="5359562" y="61517"/>
            <a:ext cx="3672132" cy="24006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500" b="1" u="sng" dirty="0">
                <a:solidFill>
                  <a:prstClr val="black"/>
                </a:solidFill>
                <a:latin typeface="Calibri" panose="020F0502020204030204"/>
              </a:rPr>
              <a:t>Goals: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Prototype an infrastructure for the EOSC that is adapted to the Exabyte-scale needs of the large ESFRI science projects.</a:t>
            </a:r>
          </a:p>
          <a:p>
            <a:pPr defTabSz="685800">
              <a:defRPr/>
            </a:pP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Ensure that the science communities drive the development of the EOSC.</a:t>
            </a:r>
          </a:p>
          <a:p>
            <a:pPr defTabSz="685800">
              <a:defRPr/>
            </a:pP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Has to address </a:t>
            </a:r>
            <a:r>
              <a:rPr lang="en-US" sz="1350" i="1" dirty="0">
                <a:solidFill>
                  <a:prstClr val="black"/>
                </a:solidFill>
                <a:latin typeface="Calibri" panose="020F0502020204030204"/>
              </a:rPr>
              <a:t>FAIR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data management, long term preservation, open access, open science, and contribute to the EOSC catalogue of services.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C6934E-1AD8-314D-B3C9-3367008A4F51}"/>
              </a:ext>
            </a:extLst>
          </p:cNvPr>
          <p:cNvSpPr txBox="1"/>
          <p:nvPr/>
        </p:nvSpPr>
        <p:spPr>
          <a:xfrm>
            <a:off x="5359562" y="2620825"/>
            <a:ext cx="3672132" cy="15465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black"/>
                </a:solidFill>
                <a:latin typeface="Calibri" panose="020F0502020204030204"/>
              </a:rPr>
              <a:t>Work Packages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WP2 – Data Infrastructure for Open Science 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WP3 –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Open-source scientific Software and 	Service Repository </a:t>
            </a:r>
          </a:p>
          <a:p>
            <a:pPr defTabSz="68580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WP4 – Connecting ESFRI projects to EOSC through 	VO framework</a:t>
            </a:r>
          </a:p>
          <a:p>
            <a:pPr defTabSz="68580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WP5 –  ESFRI Science Analysis Platform </a:t>
            </a: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BBD3C2-C215-8249-B35D-0B9DA0CCEE50}"/>
              </a:ext>
            </a:extLst>
          </p:cNvPr>
          <p:cNvSpPr txBox="1"/>
          <p:nvPr/>
        </p:nvSpPr>
        <p:spPr>
          <a:xfrm>
            <a:off x="5359562" y="4326053"/>
            <a:ext cx="3672132" cy="7155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Data </a:t>
            </a:r>
            <a:r>
              <a:rPr lang="en-US" sz="1350" b="1" u="sng" dirty="0" err="1">
                <a:solidFill>
                  <a:prstClr val="white"/>
                </a:solidFill>
                <a:latin typeface="Calibri" panose="020F0502020204030204"/>
              </a:rPr>
              <a:t>centres</a:t>
            </a:r>
            <a:r>
              <a:rPr lang="en-US" sz="1350" b="1" u="sng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(funded in WP2)</a:t>
            </a: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CERN, INFN, DESY, GSI, </a:t>
            </a:r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Nikhef</a:t>
            </a: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, </a:t>
            </a:r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SURFSara</a:t>
            </a: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, RUG, CCIN2P3, PIC, LAPP, INAF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00F031A9-1ADB-554E-B62F-8C38867F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LHCC; 11 Sept. 2018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2545FA0-7466-5942-99CE-E52393C57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Bird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371ABDB-84BC-A543-804D-80651CF3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9AFF-AE3E-6045-8490-7792041EEFB4}" type="slidenum">
              <a:rPr lang="en-US" smtClean="0"/>
              <a:t>10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B835C3-3FA6-384B-8E1E-19673A257CED}"/>
              </a:ext>
            </a:extLst>
          </p:cNvPr>
          <p:cNvSpPr txBox="1"/>
          <p:nvPr/>
        </p:nvSpPr>
        <p:spPr>
          <a:xfrm>
            <a:off x="2668000" y="1780852"/>
            <a:ext cx="3631122" cy="147732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ESCAPE Project has been approved</a:t>
            </a:r>
          </a:p>
          <a:p>
            <a:endParaRPr lang="en-US" dirty="0"/>
          </a:p>
          <a:p>
            <a:r>
              <a:rPr lang="en-US" dirty="0"/>
              <a:t>Funded at the requested level</a:t>
            </a:r>
          </a:p>
          <a:p>
            <a:endParaRPr lang="en-US" dirty="0"/>
          </a:p>
          <a:p>
            <a:r>
              <a:rPr lang="en-US" dirty="0"/>
              <a:t>Project likely to start in January 2019</a:t>
            </a:r>
          </a:p>
        </p:txBody>
      </p:sp>
    </p:spTree>
    <p:extLst>
      <p:ext uri="{BB962C8B-B14F-4D97-AF65-F5344CB8AC3E}">
        <p14:creationId xmlns:p14="http://schemas.microsoft.com/office/powerpoint/2010/main" val="100123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FBBA3-AFF7-734A-B689-37B08EB6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EC0BD-0949-3C45-BC98-4DE96B6CA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Fairly urgent to converge on a date for the review</a:t>
            </a:r>
          </a:p>
          <a:p>
            <a:r>
              <a:rPr lang="en-US" dirty="0"/>
              <a:t>WLCG-HSF workshop planned for w/b 18</a:t>
            </a:r>
            <a:r>
              <a:rPr lang="en-US" baseline="30000" dirty="0"/>
              <a:t>th</a:t>
            </a:r>
            <a:r>
              <a:rPr lang="en-US" dirty="0"/>
              <a:t> March 2019</a:t>
            </a:r>
          </a:p>
          <a:p>
            <a:r>
              <a:rPr lang="en-US" dirty="0"/>
              <a:t>Would like to be able to use that also as preparation for review</a:t>
            </a:r>
          </a:p>
          <a:p>
            <a:r>
              <a:rPr lang="en-US" dirty="0"/>
              <a:t>Desire to be able to plan around a timetable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06E94-FEC2-7247-B73B-D15651F1BE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BDDF0-AA61-9E45-B9F4-F6A054EE47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E46B4-DA0D-274E-A80C-BB72B034E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22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059"/>
            <a:ext cx="8229600" cy="39062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Data taking very smooth – no operational concerns, </a:t>
            </a:r>
          </a:p>
          <a:p>
            <a:pPr lvl="1"/>
            <a:r>
              <a:rPr lang="en-US" dirty="0"/>
              <a:t>50 PB pp data so far, expect +25 during HI</a:t>
            </a:r>
          </a:p>
          <a:p>
            <a:r>
              <a:rPr lang="en-US" dirty="0"/>
              <a:t>ESCAPE project approved – will help fund data lake development and integration</a:t>
            </a:r>
          </a:p>
          <a:p>
            <a:r>
              <a:rPr lang="en-US" dirty="0"/>
              <a:t>Run 3 conditions still uncertain</a:t>
            </a:r>
          </a:p>
          <a:p>
            <a:pPr lvl="1"/>
            <a:r>
              <a:rPr lang="en-US" dirty="0"/>
              <a:t>30-50% resource increase compared to 2018 (for ATLAS and CMS), more for ALICE and </a:t>
            </a:r>
            <a:r>
              <a:rPr lang="en-US" dirty="0" err="1"/>
              <a:t>LHCb</a:t>
            </a:r>
            <a:endParaRPr lang="en-US" dirty="0"/>
          </a:p>
          <a:p>
            <a:r>
              <a:rPr lang="en-US" dirty="0"/>
              <a:t>Projects for HL-LHC starting in many areas </a:t>
            </a:r>
          </a:p>
          <a:p>
            <a:pPr lvl="1"/>
            <a:r>
              <a:rPr lang="en-US" dirty="0"/>
              <a:t>As set out in the strategy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3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4191"/>
            <a:ext cx="8226854" cy="659917"/>
          </a:xfrm>
        </p:spPr>
        <p:txBody>
          <a:bodyPr>
            <a:normAutofit fontScale="90000"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4F8152-DFED-1649-A582-6171A09C45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532465"/>
            <a:ext cx="9144000" cy="1928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B4482B-2A56-F34A-8961-02D9B8F53CEE}"/>
              </a:ext>
            </a:extLst>
          </p:cNvPr>
          <p:cNvSpPr txBox="1"/>
          <p:nvPr/>
        </p:nvSpPr>
        <p:spPr>
          <a:xfrm>
            <a:off x="6561222" y="615726"/>
            <a:ext cx="1196161" cy="261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/>
              <a:t>14 PB in August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23EC92C-906F-EF43-BEB5-7985E72218CB}"/>
              </a:ext>
            </a:extLst>
          </p:cNvPr>
          <p:cNvCxnSpPr/>
          <p:nvPr/>
        </p:nvCxnSpPr>
        <p:spPr>
          <a:xfrm>
            <a:off x="7780421" y="705853"/>
            <a:ext cx="655667" cy="1443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30399CE-F360-574D-8D27-747CA013E760}"/>
              </a:ext>
            </a:extLst>
          </p:cNvPr>
          <p:cNvSpPr txBox="1"/>
          <p:nvPr/>
        </p:nvSpPr>
        <p:spPr>
          <a:xfrm>
            <a:off x="2351522" y="705853"/>
            <a:ext cx="1173719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2018: 53.3 PB</a:t>
            </a:r>
          </a:p>
          <a:p>
            <a:r>
              <a:rPr lang="en-US" sz="1200" dirty="0"/>
              <a:t>ATLAS: 16.0</a:t>
            </a:r>
          </a:p>
          <a:p>
            <a:r>
              <a:rPr lang="en-US" sz="1200" dirty="0"/>
              <a:t>CMS:     28.4</a:t>
            </a:r>
          </a:p>
          <a:p>
            <a:r>
              <a:rPr lang="en-US" sz="1200" dirty="0" err="1"/>
              <a:t>LHCb</a:t>
            </a:r>
            <a:r>
              <a:rPr lang="en-US" sz="1200" dirty="0"/>
              <a:t>:      4.5</a:t>
            </a:r>
          </a:p>
          <a:p>
            <a:r>
              <a:rPr lang="en-US" sz="1200" dirty="0"/>
              <a:t>ALICE:     4.4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53B2E73-0A5C-0642-8CC2-16C4A2971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5" y="2655647"/>
            <a:ext cx="6041226" cy="2385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3FD5C2-A9AF-B44E-A193-954E85258E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001" y="2551519"/>
            <a:ext cx="2926839" cy="2508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78D6D5D-F5A1-C44E-9F45-61C94D2B95B2}"/>
              </a:ext>
            </a:extLst>
          </p:cNvPr>
          <p:cNvSpPr txBox="1"/>
          <p:nvPr/>
        </p:nvSpPr>
        <p:spPr>
          <a:xfrm>
            <a:off x="3264568" y="279132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transfers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5A8DF6-B920-4F45-8995-59E4FF8B5231}"/>
              </a:ext>
            </a:extLst>
          </p:cNvPr>
          <p:cNvSpPr txBox="1"/>
          <p:nvPr/>
        </p:nvSpPr>
        <p:spPr>
          <a:xfrm>
            <a:off x="3734500" y="1044522"/>
            <a:ext cx="1672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inc.</a:t>
            </a:r>
            <a:r>
              <a:rPr lang="en-US" sz="1000" dirty="0"/>
              <a:t> parked b-physics data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A1C0717-D731-014B-8555-54EA763BE719}"/>
              </a:ext>
            </a:extLst>
          </p:cNvPr>
          <p:cNvCxnSpPr/>
          <p:nvPr/>
        </p:nvCxnSpPr>
        <p:spPr>
          <a:xfrm flipH="1">
            <a:off x="3357250" y="1180201"/>
            <a:ext cx="367095" cy="33483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F1226FA-7380-DF46-BB5F-7AF4604E1F4B}"/>
              </a:ext>
            </a:extLst>
          </p:cNvPr>
          <p:cNvCxnSpPr/>
          <p:nvPr/>
        </p:nvCxnSpPr>
        <p:spPr>
          <a:xfrm flipV="1">
            <a:off x="5106053" y="2935381"/>
            <a:ext cx="601400" cy="29910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643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DDE69D-EBE1-2F4E-B2FD-2C77AA2A9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850" y="2630905"/>
            <a:ext cx="4461150" cy="2380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484" y="238803"/>
            <a:ext cx="2863516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CPU Delivered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144" y="3140607"/>
            <a:ext cx="379910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peak: </a:t>
            </a:r>
            <a:r>
              <a:rPr lang="en-US" sz="1600" dirty="0"/>
              <a:t>~242 M HS06-days/month</a:t>
            </a:r>
            <a:endParaRPr lang="en-US" dirty="0"/>
          </a:p>
          <a:p>
            <a:r>
              <a:rPr lang="en-US" dirty="0"/>
              <a:t>	    </a:t>
            </a:r>
            <a:r>
              <a:rPr lang="en-US" sz="1600" dirty="0"/>
              <a:t>~ 780 k cores continuous</a:t>
            </a:r>
          </a:p>
          <a:p>
            <a:endParaRPr lang="en-US" sz="1600" dirty="0"/>
          </a:p>
          <a:p>
            <a:r>
              <a:rPr lang="en-US" sz="1600" dirty="0"/>
              <a:t>(From sites that pledge)</a:t>
            </a: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C47D41-031B-104F-BA47-70306762DD68}"/>
              </a:ext>
            </a:extLst>
          </p:cNvPr>
          <p:cNvCxnSpPr>
            <a:cxnSpLocks/>
          </p:cNvCxnSpPr>
          <p:nvPr/>
        </p:nvCxnSpPr>
        <p:spPr>
          <a:xfrm>
            <a:off x="7916779" y="2502568"/>
            <a:ext cx="0" cy="85825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8369A6F-ADED-3C42-8396-71FD02551408}"/>
              </a:ext>
            </a:extLst>
          </p:cNvPr>
          <p:cNvSpPr txBox="1"/>
          <p:nvPr/>
        </p:nvSpPr>
        <p:spPr>
          <a:xfrm>
            <a:off x="7442549" y="2240958"/>
            <a:ext cx="1244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New pledge year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7D92E0-0A1D-F14D-ABC9-8BFDA1A6B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975684" cy="269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6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CCE27-7DD7-6B46-823D-41B4F81BF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Preparation for HI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0D96-DF66-844C-A9BD-166529B47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1060"/>
            <a:ext cx="8229600" cy="372428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This week there will be a test of HI data taking; anticipate higher rates than we have seen before</a:t>
            </a:r>
          </a:p>
          <a:p>
            <a:pPr lvl="1"/>
            <a:r>
              <a:rPr lang="en-US" dirty="0"/>
              <a:t>From DAQ </a:t>
            </a:r>
            <a:r>
              <a:rPr lang="en-US" dirty="0">
                <a:sym typeface="Wingdings" pitchFamily="2" charset="2"/>
              </a:rPr>
              <a:t> tape</a:t>
            </a:r>
          </a:p>
          <a:p>
            <a:pPr lvl="1"/>
            <a:r>
              <a:rPr lang="en-US" dirty="0">
                <a:sym typeface="Wingdings" pitchFamily="2" charset="2"/>
              </a:rPr>
              <a:t>All experiments participating </a:t>
            </a:r>
          </a:p>
          <a:p>
            <a:pPr lvl="2"/>
            <a:r>
              <a:rPr lang="en-US" dirty="0">
                <a:sym typeface="Wingdings" pitchFamily="2" charset="2"/>
              </a:rPr>
              <a:t>Generate data and send to Tier 0, check for bottlenecks and unforeseen problems</a:t>
            </a:r>
          </a:p>
          <a:p>
            <a:pPr lvl="2"/>
            <a:r>
              <a:rPr lang="en-US" dirty="0">
                <a:sym typeface="Wingdings" pitchFamily="2" charset="2"/>
              </a:rPr>
              <a:t>(although </a:t>
            </a:r>
            <a:r>
              <a:rPr lang="en-US" dirty="0" err="1">
                <a:sym typeface="Wingdings" pitchFamily="2" charset="2"/>
              </a:rPr>
              <a:t>LHCb</a:t>
            </a:r>
            <a:r>
              <a:rPr lang="en-US" dirty="0">
                <a:sym typeface="Wingdings" pitchFamily="2" charset="2"/>
              </a:rPr>
              <a:t> is running production)</a:t>
            </a:r>
          </a:p>
          <a:p>
            <a:r>
              <a:rPr lang="en-US" dirty="0">
                <a:sym typeface="Wingdings" pitchFamily="2" charset="2"/>
              </a:rPr>
              <a:t>Aggregate data rates ~19 GB/s (ALICE 10 GB/s, 3x3-GB/s)</a:t>
            </a:r>
          </a:p>
          <a:p>
            <a:pPr lvl="1"/>
            <a:r>
              <a:rPr lang="en-US" dirty="0">
                <a:sym typeface="Wingdings" pitchFamily="2" charset="2"/>
              </a:rPr>
              <a:t>IT will add some internal data eventually, to check limits</a:t>
            </a:r>
          </a:p>
          <a:p>
            <a:r>
              <a:rPr lang="en-US" dirty="0">
                <a:sym typeface="Wingdings" pitchFamily="2" charset="2"/>
              </a:rPr>
              <a:t>2-days (13+14 Sep).  If problems are found, no chance to re-test, have to be corrected for the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97C9-8906-CD43-9958-AD5AEE67F27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37E31-12D7-6945-BBC1-FEDFF64DF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E77A9-2FD8-354F-BB3F-7290EB18A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52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2019 Pledge situation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12" y="3651599"/>
            <a:ext cx="30893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2019 pledges </a:t>
            </a:r>
            <a:r>
              <a:rPr lang="en-US" dirty="0" err="1"/>
              <a:t>wrt</a:t>
            </a:r>
            <a:r>
              <a:rPr lang="en-US" dirty="0"/>
              <a:t> requests: </a:t>
            </a:r>
            <a:br>
              <a:rPr lang="en-US" dirty="0"/>
            </a:br>
            <a:r>
              <a:rPr lang="en-US" sz="1400" dirty="0"/>
              <a:t>As given in REBUS</a:t>
            </a:r>
          </a:p>
          <a:p>
            <a:r>
              <a:rPr lang="en-US" sz="1400" dirty="0"/>
              <a:t>- Final updates due for October RRB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49F201-BC9C-F843-B52B-487F583DB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" y="1019203"/>
            <a:ext cx="3206274" cy="23646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772683-0FBB-4B40-BFDD-F53F782F6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0985" y="1023211"/>
            <a:ext cx="3200840" cy="23606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4B6492-9C82-464C-ADC7-71A781838B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869" y="1019203"/>
            <a:ext cx="2967456" cy="2364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4912FA-C79B-C044-A642-C67EB628C5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9982" y="3535684"/>
            <a:ext cx="1244469" cy="7985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2992F4-A8E4-AA4E-90F6-B0204AF6E2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4452" y="3535683"/>
            <a:ext cx="1239044" cy="7984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628E7B-5782-8E4B-8A69-96953C7C65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451" y="4334178"/>
            <a:ext cx="1239045" cy="79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BC52-57BB-CA46-A5EC-6158E6DCF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3 running conditions –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42F9-FBFB-444D-9987-DE2A18A28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wrap="square">
            <a:normAutofit fontScale="70000" lnSpcReduction="20000"/>
          </a:bodyPr>
          <a:lstStyle/>
          <a:p>
            <a:r>
              <a:rPr lang="en-US" dirty="0"/>
              <a:t>Following discussion with LHC operations</a:t>
            </a:r>
          </a:p>
          <a:p>
            <a:r>
              <a:rPr lang="en-US" dirty="0"/>
              <a:t>Still many unknowns</a:t>
            </a:r>
          </a:p>
          <a:p>
            <a:pPr lvl="1"/>
            <a:r>
              <a:rPr lang="en-US" dirty="0"/>
              <a:t>E.g. experiment planned trigger rates are </a:t>
            </a:r>
            <a:r>
              <a:rPr lang="en-US" dirty="0" err="1"/>
              <a:t>tbd</a:t>
            </a:r>
            <a:endParaRPr lang="en-US" dirty="0"/>
          </a:p>
          <a:p>
            <a:r>
              <a:rPr lang="en-US" dirty="0"/>
              <a:t>Expected conditions:</a:t>
            </a:r>
          </a:p>
          <a:p>
            <a:pPr lvl="1"/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per beam, gives small reduction in beam size</a:t>
            </a:r>
          </a:p>
          <a:p>
            <a:pPr lvl="1"/>
            <a:r>
              <a:rPr lang="en-US" dirty="0"/>
              <a:t>The main limitation is the heat load in the cryogenics</a:t>
            </a:r>
          </a:p>
          <a:p>
            <a:pPr lvl="1"/>
            <a:r>
              <a:rPr lang="en-US" dirty="0"/>
              <a:t>Expect BCMS filling scheme; 25ns</a:t>
            </a:r>
          </a:p>
          <a:p>
            <a:pPr lvl="2"/>
            <a:r>
              <a:rPr lang="en-US" dirty="0"/>
              <a:t>2544/2556 bunches, β* = 27cm</a:t>
            </a:r>
          </a:p>
          <a:p>
            <a:pPr lvl="2"/>
            <a:r>
              <a:rPr lang="en-US" dirty="0"/>
              <a:t>1.3 x10</a:t>
            </a:r>
            <a:r>
              <a:rPr lang="en-US" baseline="30000" dirty="0"/>
              <a:t>11</a:t>
            </a:r>
            <a:r>
              <a:rPr lang="en-US" dirty="0"/>
              <a:t> protons/bunch</a:t>
            </a:r>
          </a:p>
          <a:p>
            <a:pPr lvl="1"/>
            <a:r>
              <a:rPr lang="en-US" dirty="0"/>
              <a:t>2x10</a:t>
            </a:r>
            <a:r>
              <a:rPr lang="en-US" baseline="30000" dirty="0"/>
              <a:t>34</a:t>
            </a:r>
            <a:r>
              <a:rPr lang="en-US" dirty="0"/>
              <a:t> (could be a bit higher) is the limit due to the inner triplet cooling</a:t>
            </a:r>
          </a:p>
          <a:p>
            <a:pPr lvl="2"/>
            <a:r>
              <a:rPr lang="en-US" dirty="0"/>
              <a:t>This will not change in LS2 </a:t>
            </a:r>
          </a:p>
          <a:p>
            <a:pPr lvl="2"/>
            <a:r>
              <a:rPr lang="en-US" dirty="0"/>
              <a:t>This is a pile up of ~60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D5380-A6CA-D24E-BFDF-26139A75AE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11 Sept.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D6CA7-1C79-0044-A7C3-4B0B2EF78C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CBEA-2A5C-1B4C-AFE8-62B8A00A6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69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5063A-0838-5946-93FF-C5C8215AC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Planning for Run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3654-E84F-2946-9B51-7709BDD15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467" y="772438"/>
            <a:ext cx="4089399" cy="2533651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Not much change in understanding since last meeting</a:t>
            </a:r>
          </a:p>
          <a:p>
            <a:pPr lvl="1"/>
            <a:r>
              <a:rPr lang="en-US" dirty="0"/>
              <a:t>Best estimates:</a:t>
            </a:r>
          </a:p>
          <a:p>
            <a:pPr lvl="2"/>
            <a:r>
              <a:rPr lang="en-US" dirty="0"/>
              <a:t>2021 will be ”light” commissioning year</a:t>
            </a:r>
          </a:p>
          <a:p>
            <a:pPr lvl="2"/>
            <a:r>
              <a:rPr lang="en-US" dirty="0"/>
              <a:t>2022 </a:t>
            </a:r>
            <a:r>
              <a:rPr lang="en-US" dirty="0">
                <a:sym typeface="Wingdings" pitchFamily="2" charset="2"/>
              </a:rPr>
              <a:t> 1.3 – 1.5 x 2018 depending on trigger rates and levelling duration (and virtual luminosity) </a:t>
            </a:r>
          </a:p>
          <a:p>
            <a:pPr lvl="1"/>
            <a:r>
              <a:rPr lang="en-US" dirty="0">
                <a:sym typeface="Wingdings" pitchFamily="2" charset="2"/>
              </a:rPr>
              <a:t>Still many unknowns:</a:t>
            </a:r>
          </a:p>
          <a:p>
            <a:pPr lvl="2"/>
            <a:r>
              <a:rPr lang="en-US" dirty="0">
                <a:sym typeface="Wingdings" pitchFamily="2" charset="2"/>
              </a:rPr>
              <a:t>Accelerator conditions</a:t>
            </a:r>
          </a:p>
          <a:p>
            <a:pPr lvl="2"/>
            <a:r>
              <a:rPr lang="en-US" dirty="0">
                <a:sym typeface="Wingdings" pitchFamily="2" charset="2"/>
              </a:rPr>
              <a:t>Trigger rates, pile-up, parked data, etc.</a:t>
            </a:r>
          </a:p>
          <a:p>
            <a:pPr lvl="2"/>
            <a:r>
              <a:rPr lang="en-US" dirty="0">
                <a:sym typeface="Wingdings" pitchFamily="2" charset="2"/>
              </a:rPr>
              <a:t>ALCE and </a:t>
            </a:r>
            <a:r>
              <a:rPr lang="en-US" dirty="0" err="1">
                <a:sym typeface="Wingdings" pitchFamily="2" charset="2"/>
              </a:rPr>
              <a:t>LHCb</a:t>
            </a:r>
            <a:r>
              <a:rPr lang="en-US" dirty="0">
                <a:sym typeface="Wingdings" pitchFamily="2" charset="2"/>
              </a:rPr>
              <a:t> real needs above 2018</a:t>
            </a:r>
          </a:p>
          <a:p>
            <a:pPr lvl="1"/>
            <a:r>
              <a:rPr lang="en-US" dirty="0">
                <a:sym typeface="Wingdings" pitchFamily="2" charset="2"/>
              </a:rPr>
              <a:t>Seems likely we will hit limits of “flat budgets”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34CD7-FB9C-EA47-841F-249F17A6B0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LHCC; 11 Sept.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79B-D5B8-9649-B3A9-B42480057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 Bird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7E4F0-9488-3C49-AFFB-A29653F7B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A10C92-6F07-AC4C-A713-ED7212C36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89" y="653905"/>
            <a:ext cx="4504268" cy="253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279F15-B9C4-0447-8EAB-7DC083902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6" y="2706544"/>
            <a:ext cx="4309533" cy="2424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44E342-5364-0248-A6D2-69462B4A5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133" y="3371739"/>
            <a:ext cx="5367867" cy="175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A9BC95-726E-4C46-9B0D-F97D88A4E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9E012-40FE-164A-8E92-8419E87E6D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LHCC; 11 Sept. 2018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EDA6E-627D-F148-8DA4-66939322A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Ian Bird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0DF2-46D0-3C46-9C48-1337B3F7B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5AD1B4-336E-7B4C-9CF8-577C3FE5CBCB}"/>
              </a:ext>
            </a:extLst>
          </p:cNvPr>
          <p:cNvSpPr txBox="1"/>
          <p:nvPr/>
        </p:nvSpPr>
        <p:spPr>
          <a:xfrm>
            <a:off x="5878658" y="3207133"/>
            <a:ext cx="2403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marR="0" lvl="0" indent="-257175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2010-2018 – pledges</a:t>
            </a:r>
          </a:p>
          <a:p>
            <a:pPr marL="257175" marR="0" lvl="0" indent="-257175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6F2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assume 1.5 x 2018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C8B41B-B315-1740-BBDC-3C52D1442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63" y="714083"/>
            <a:ext cx="3396271" cy="2026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737630-1487-4D44-9B79-96783AA9E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810" y="714083"/>
            <a:ext cx="3545685" cy="2040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DCE2D2-2558-1542-98CC-024F804B9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042" y="2785421"/>
            <a:ext cx="3476596" cy="218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9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5C49BE-DED3-E943-8B76-1D022A656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progress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706299-3E36-D042-9CBB-BF0AE1191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772438"/>
            <a:ext cx="7230534" cy="4273695"/>
          </a:xfrm>
        </p:spPr>
        <p:txBody>
          <a:bodyPr>
            <a:normAutofit fontScale="40000" lnSpcReduction="20000"/>
          </a:bodyPr>
          <a:lstStyle/>
          <a:p>
            <a:r>
              <a:rPr lang="en-US" sz="4000" dirty="0"/>
              <a:t>Data (DOMA project): Activities ongoing in several areas:</a:t>
            </a:r>
          </a:p>
          <a:p>
            <a:pPr lvl="1"/>
            <a:r>
              <a:rPr lang="en-US" sz="3500" dirty="0"/>
              <a:t>Caching and data access</a:t>
            </a:r>
          </a:p>
          <a:p>
            <a:pPr lvl="1"/>
            <a:r>
              <a:rPr lang="en-US" sz="3500" dirty="0"/>
              <a:t>Third-party copy</a:t>
            </a:r>
          </a:p>
          <a:p>
            <a:pPr lvl="1"/>
            <a:r>
              <a:rPr lang="en-US" sz="3500" dirty="0"/>
              <a:t>Investigation of lower-level protocols (with SKA and GEANT)</a:t>
            </a:r>
          </a:p>
          <a:p>
            <a:pPr lvl="1"/>
            <a:r>
              <a:rPr lang="en-US" sz="3500" dirty="0"/>
              <a:t>Replacement of </a:t>
            </a:r>
            <a:r>
              <a:rPr lang="en-US" sz="3500" dirty="0" err="1"/>
              <a:t>gridftp</a:t>
            </a:r>
            <a:endParaRPr lang="en-US" sz="3500" dirty="0"/>
          </a:p>
          <a:p>
            <a:r>
              <a:rPr lang="en-US" sz="4000" dirty="0"/>
              <a:t>Software activities – via HSF</a:t>
            </a:r>
          </a:p>
          <a:p>
            <a:pPr lvl="1"/>
            <a:r>
              <a:rPr lang="en-US" sz="3500" dirty="0"/>
              <a:t>Software Institute proposal being funded by NSF</a:t>
            </a:r>
          </a:p>
          <a:p>
            <a:pPr lvl="1"/>
            <a:r>
              <a:rPr lang="en-US" sz="3500" dirty="0"/>
              <a:t>HSF organizing for specific projects: first are</a:t>
            </a:r>
            <a:br>
              <a:rPr lang="en-US" sz="3500" dirty="0"/>
            </a:br>
            <a:r>
              <a:rPr lang="en-US" sz="3500" dirty="0"/>
              <a:t>	               </a:t>
            </a:r>
            <a:r>
              <a:rPr lang="en-US" sz="3500" i="1" dirty="0"/>
              <a:t>simulation, reconstruction, analysis</a:t>
            </a:r>
          </a:p>
          <a:p>
            <a:r>
              <a:rPr lang="en-US" sz="4000" dirty="0"/>
              <a:t>Compute Provisioning &amp; Access</a:t>
            </a:r>
          </a:p>
          <a:p>
            <a:pPr lvl="1"/>
            <a:r>
              <a:rPr lang="en-US" sz="3500" dirty="0"/>
              <a:t>Not really started yet, but discussions with HPC providers </a:t>
            </a:r>
            <a:br>
              <a:rPr lang="en-US" sz="3500" dirty="0"/>
            </a:br>
            <a:r>
              <a:rPr lang="en-US" sz="3500" dirty="0"/>
              <a:t>(PRACE) being organized</a:t>
            </a:r>
          </a:p>
          <a:p>
            <a:r>
              <a:rPr lang="en-US" sz="4000" dirty="0"/>
              <a:t>Authentication, Authorization working group</a:t>
            </a:r>
          </a:p>
          <a:p>
            <a:pPr lvl="1"/>
            <a:r>
              <a:rPr lang="en-US" sz="3500" dirty="0"/>
              <a:t>Converging on token-based models, looking at integration with services, etc.</a:t>
            </a:r>
          </a:p>
          <a:p>
            <a:pPr lvl="1"/>
            <a:r>
              <a:rPr lang="en-US" sz="3500" dirty="0"/>
              <a:t>In collaboration with international partners and projects</a:t>
            </a:r>
          </a:p>
          <a:p>
            <a:r>
              <a:rPr lang="en-US" sz="4000" dirty="0"/>
              <a:t>System Performance and Cost Model working group</a:t>
            </a:r>
          </a:p>
          <a:p>
            <a:pPr lvl="1"/>
            <a:r>
              <a:rPr lang="en-US" sz="3500" dirty="0"/>
              <a:t>Active since last year</a:t>
            </a:r>
          </a:p>
          <a:p>
            <a:r>
              <a:rPr lang="en-US" sz="4000" dirty="0"/>
              <a:t>Technology and Market Tracking</a:t>
            </a:r>
          </a:p>
          <a:p>
            <a:pPr lvl="1"/>
            <a:r>
              <a:rPr lang="en-US" sz="3500" dirty="0"/>
              <a:t>Has been long-term activity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72036B1A-1779-514B-8E62-B6FDC3591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00" y="0"/>
            <a:ext cx="2916499" cy="307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775473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CERN-cobranding_16-9</Template>
  <TotalTime>8755</TotalTime>
  <Words>733</Words>
  <Application>Microsoft Macintosh PowerPoint</Application>
  <PresentationFormat>On-screen Show (16:9)</PresentationFormat>
  <Paragraphs>147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Optima</vt:lpstr>
      <vt:lpstr>Wingdings</vt:lpstr>
      <vt:lpstr>CERNcobrandi16-9</vt:lpstr>
      <vt:lpstr>1_Office Theme</vt:lpstr>
      <vt:lpstr>WLCG Update</vt:lpstr>
      <vt:lpstr>Data</vt:lpstr>
      <vt:lpstr>CPU Delivered</vt:lpstr>
      <vt:lpstr>Preparation for HI run</vt:lpstr>
      <vt:lpstr>2019 Pledge situation</vt:lpstr>
      <vt:lpstr>Run 3 running conditions – 1 </vt:lpstr>
      <vt:lpstr>Planning for Run 3</vt:lpstr>
      <vt:lpstr>Resource evolution</vt:lpstr>
      <vt:lpstr>HL-LHC progress</vt:lpstr>
      <vt:lpstr>PowerPoint Presentation</vt:lpstr>
      <vt:lpstr>Review of strategy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Status Report</dc:title>
  <dc:creator>Ian Bird</dc:creator>
  <cp:lastModifiedBy>Microsoft Office User</cp:lastModifiedBy>
  <cp:revision>159</cp:revision>
  <dcterms:created xsi:type="dcterms:W3CDTF">2017-04-19T06:41:28Z</dcterms:created>
  <dcterms:modified xsi:type="dcterms:W3CDTF">2018-09-11T09:43:43Z</dcterms:modified>
</cp:coreProperties>
</file>