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57" r:id="rId6"/>
    <p:sldId id="265" r:id="rId7"/>
    <p:sldId id="288" r:id="rId8"/>
    <p:sldId id="277" r:id="rId9"/>
    <p:sldId id="263" r:id="rId10"/>
    <p:sldId id="264" r:id="rId1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85"/>
    <p:restoredTop sz="94744"/>
  </p:normalViewPr>
  <p:slideViewPr>
    <p:cSldViewPr snapToGrid="0" snapToObjects="1">
      <p:cViewPr varScale="1">
        <p:scale>
          <a:sx n="163" d="100"/>
          <a:sy n="163" d="100"/>
        </p:scale>
        <p:origin x="536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9/11/18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06035B-2C2A-764B-A25E-2358B7BCA59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2549131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2"/>
            <a:ext cx="7848600" cy="1445419"/>
          </a:xfrm>
        </p:spPr>
        <p:txBody>
          <a:bodyPr anchor="b">
            <a:noAutofit/>
          </a:bodyPr>
          <a:lstStyle>
            <a:lvl1pPr>
              <a:defRPr sz="405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14" descr="lhc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73" y="3938637"/>
            <a:ext cx="1192483" cy="79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LogoBadge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267" y="3943350"/>
            <a:ext cx="790675" cy="78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862"/>
            <a:ext cx="2142680" cy="94869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438152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09701"/>
            <a:ext cx="2139696" cy="31821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E660-2525-FB42-9624-FFC6E17D9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221194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285"/>
            <a:ext cx="2057400" cy="440055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285"/>
            <a:ext cx="6019800" cy="44005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8BEA-7EDB-D747-8EB8-49059184B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340910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51074" y="2942667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074" y="1422238"/>
            <a:ext cx="7848600" cy="1445419"/>
          </a:xfrm>
        </p:spPr>
        <p:txBody>
          <a:bodyPr anchor="b">
            <a:noAutofit/>
          </a:bodyPr>
          <a:lstStyle>
            <a:lvl1pPr>
              <a:defRPr sz="320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65134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3261167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807099" y="2875361"/>
            <a:ext cx="3531394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800" b="0">
                <a:solidFill>
                  <a:schemeClr val="tx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8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683816" y="2505342"/>
            <a:ext cx="4183856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4145"/>
            <a:ext cx="2139696" cy="946404"/>
          </a:xfrm>
        </p:spPr>
        <p:txBody>
          <a:bodyPr anchor="b">
            <a:no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414145"/>
            <a:ext cx="5715000" cy="41833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18001"/>
            <a:ext cx="2139696" cy="318271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Sep '18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497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0718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30818"/>
            <a:ext cx="8229600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82754"/>
            <a:ext cx="1388962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6304" y="4882754"/>
            <a:ext cx="1510496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303362" y="4869657"/>
            <a:ext cx="4415742" cy="25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LHCC/WLCG Referees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7" r:id="rId2"/>
    <p:sldLayoutId id="2147483976" r:id="rId3"/>
    <p:sldLayoutId id="2147483977" r:id="rId4"/>
    <p:sldLayoutId id="2147483988" r:id="rId5"/>
    <p:sldLayoutId id="2147483985" r:id="rId6"/>
    <p:sldLayoutId id="2147483978" r:id="rId7"/>
    <p:sldLayoutId id="2147483979" r:id="rId8"/>
    <p:sldLayoutId id="2147483986" r:id="rId9"/>
    <p:sldLayoutId id="2147483980" r:id="rId10"/>
    <p:sldLayoutId id="2147483981" r:id="rId11"/>
    <p:sldLayoutId id="214748398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spc="-75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342892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685783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028675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371566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36919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42892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74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53647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890566" indent="-10239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028675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31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2988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44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LHCb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Stefan Roiser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LHCC / WLCG Referees Meeting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11 Sept 2018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C70CE-8A97-2345-BC5B-8D1CC6CAA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2FD62-FE17-5245-A4FA-8F9F133DE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2 Operations continues smoothly at high usage and efficiency</a:t>
            </a:r>
          </a:p>
          <a:p>
            <a:endParaRPr lang="en-US" dirty="0"/>
          </a:p>
          <a:p>
            <a:r>
              <a:rPr lang="en-US" dirty="0"/>
              <a:t>Data re-stripping campaigns foreseen for LS 2</a:t>
            </a:r>
          </a:p>
          <a:p>
            <a:endParaRPr lang="en-US" dirty="0"/>
          </a:p>
          <a:p>
            <a:r>
              <a:rPr lang="en-US" dirty="0"/>
              <a:t>Run 3 software engineering, performance continues to improve</a:t>
            </a:r>
          </a:p>
          <a:p>
            <a:endParaRPr lang="en-US" dirty="0"/>
          </a:p>
          <a:p>
            <a:r>
              <a:rPr lang="en-US" dirty="0"/>
              <a:t>Run 3 computing model being finalized and TDR document to be submitted soon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E0A3C-D774-D648-9096-142A09481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D2EAE-1555-884C-94C1-83EED12A15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20A47-0E37-9F4D-B144-6DD856A961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1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478B3-2E08-4640-927E-92DDECE37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30EEC-7FE2-E94C-8327-05E4CE958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68170"/>
            <a:ext cx="8229600" cy="132024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CPU usage continues well above pledge levels</a:t>
            </a:r>
          </a:p>
          <a:p>
            <a:pPr lvl="1"/>
            <a:r>
              <a:rPr lang="en-US" dirty="0"/>
              <a:t>Usage continues being dominated by Monte Carlo production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highest consumer now user analysis jobs</a:t>
            </a:r>
          </a:p>
          <a:p>
            <a:pPr lvl="1"/>
            <a:r>
              <a:rPr lang="en-US" dirty="0"/>
              <a:t>Online farm second biggest CPU contributor, used in parallel &amp; TS &amp; MD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B1DD0-AAB7-F745-87F1-5DE1EDBF6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25CFC-A045-444A-B0F0-044E068E90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7D735-9C9D-3A41-8E93-0CA4B3CA9C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FE00C8-9185-6842-BC26-5D851EA2A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36" y="41272"/>
            <a:ext cx="4435864" cy="3326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6238BB-A3FB-8149-9547-C4FD7C337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04" y="973668"/>
            <a:ext cx="3192669" cy="23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1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0FA74F5E-78FD-AC49-BFC1-63D7BAF56586}"/>
              </a:ext>
            </a:extLst>
          </p:cNvPr>
          <p:cNvGrpSpPr/>
          <p:nvPr/>
        </p:nvGrpSpPr>
        <p:grpSpPr>
          <a:xfrm>
            <a:off x="365784" y="1401417"/>
            <a:ext cx="3875156" cy="2906367"/>
            <a:chOff x="365784" y="1610138"/>
            <a:chExt cx="3875156" cy="290636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9BC2AC-DF05-AA44-821B-ADEB7F26F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5784" y="1610138"/>
              <a:ext cx="3875156" cy="290636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06937B-E86B-7B47-8353-3C575471082E}"/>
                </a:ext>
              </a:extLst>
            </p:cNvPr>
            <p:cNvSpPr txBox="1"/>
            <p:nvPr/>
          </p:nvSpPr>
          <p:spPr>
            <a:xfrm>
              <a:off x="1142617" y="3661125"/>
              <a:ext cx="10615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3% failed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CPU time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52B2B00-AD47-C741-ACBD-00975E4C4B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6162" y="3307973"/>
              <a:ext cx="777768" cy="45895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FC7979E-F14D-2343-BBA4-0C25B2E13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(</a:t>
            </a:r>
            <a:r>
              <a:rPr lang="en-US" dirty="0" err="1"/>
              <a:t>ctd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CC75F-7A0A-6D4E-92F0-5CBABCBD6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7"/>
            <a:ext cx="8229600" cy="3838839"/>
          </a:xfrm>
        </p:spPr>
        <p:txBody>
          <a:bodyPr>
            <a:normAutofit/>
          </a:bodyPr>
          <a:lstStyle/>
          <a:p>
            <a:r>
              <a:rPr lang="en-US" dirty="0"/>
              <a:t>Job success rate (97 %) and CPU efficiency continue at high levels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Using additional CERN resources on cloud and CPU on disk servers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F8E26-7D70-9740-98D7-03B3F854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3E31A-EB72-B045-9908-4B74B24E591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8652F-4082-974E-8C4D-D8484A4695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B30323-C5FE-F04E-AB33-7EC94CF2B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909" y="1571061"/>
            <a:ext cx="2263781" cy="16978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5AD270-5ABF-6543-8DB5-FDE0777FD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2004" y="2061027"/>
            <a:ext cx="2768600" cy="20764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A033EE-27C9-244C-B85C-291B4066036F}"/>
              </a:ext>
            </a:extLst>
          </p:cNvPr>
          <p:cNvSpPr txBox="1"/>
          <p:nvPr/>
        </p:nvSpPr>
        <p:spPr>
          <a:xfrm>
            <a:off x="5973252" y="1881008"/>
            <a:ext cx="251383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Running Jobs @ CERN resources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55950C-9A06-9B4E-AE53-DAFB9257C2F4}"/>
              </a:ext>
            </a:extLst>
          </p:cNvPr>
          <p:cNvSpPr txBox="1"/>
          <p:nvPr/>
        </p:nvSpPr>
        <p:spPr>
          <a:xfrm rot="20321388">
            <a:off x="3620205" y="2339854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Job Efficiency</a:t>
            </a:r>
          </a:p>
        </p:txBody>
      </p:sp>
    </p:spTree>
    <p:extLst>
      <p:ext uri="{BB962C8B-B14F-4D97-AF65-F5344CB8AC3E}">
        <p14:creationId xmlns:p14="http://schemas.microsoft.com/office/powerpoint/2010/main" val="110317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1FF1E-E042-B544-A7DA-93E1236C1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Run 2 pp &amp; HI run &amp; LS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875B6-A387-1749-82B9-49815599F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During MD and TS, HLT continues to process buffered data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LHCb participating in HI run and to common infrastructure testing</a:t>
            </a:r>
          </a:p>
          <a:p>
            <a:endParaRPr lang="en-US" dirty="0"/>
          </a:p>
          <a:p>
            <a:r>
              <a:rPr lang="en-US" dirty="0"/>
              <a:t>Run 2 legacy re-stripping campaign foreseen for 2019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7EA3A-AD32-694B-80AA-177398897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ED08-62D0-484D-8148-518EB3702AD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B409B-E5D9-4046-BA06-EE893581A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AF58DA-9CC8-6A4D-AC1C-A3DE145BE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615" y="1473427"/>
            <a:ext cx="5126892" cy="160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52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F2B6F9-D844-F842-9AEA-C9897945F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Queue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3A8632-678D-EC49-BED3-476AB1513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76260"/>
            <a:ext cx="8229600" cy="812157"/>
          </a:xfrm>
        </p:spPr>
        <p:txBody>
          <a:bodyPr/>
          <a:lstStyle/>
          <a:p>
            <a:r>
              <a:rPr lang="en-US" dirty="0"/>
              <a:t>Queue of events to simulate is going down</a:t>
            </a:r>
          </a:p>
          <a:p>
            <a:pPr lvl="1"/>
            <a:r>
              <a:rPr lang="en-US" dirty="0"/>
              <a:t>Expect new wave of requests with next simulation version releases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969DFE-A00D-524B-AFAB-27746420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34600E-61C1-A349-B51C-EFEA57D2BB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LHCC/WLCG Referees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A62B5-B96B-7E46-994E-BC1CAF5006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92D910-DACA-8E4A-A2C1-B58534762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3668"/>
            <a:ext cx="2709467" cy="20099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82CB5C-A5E4-8A42-8841-FEB8265211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910" y="914306"/>
            <a:ext cx="3540194" cy="30213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40CC0A-E429-D846-8803-412126F91E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734" y="109331"/>
            <a:ext cx="3140764" cy="235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078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09A9BC-F633-8142-95C0-912413098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3398" y="973668"/>
            <a:ext cx="4170602" cy="28840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C914AC-528A-3246-BE1F-F7D5CD3E6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Upgrade Software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0CE2-5DC9-334C-B7C3-C379E7065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4750904" cy="3657600"/>
          </a:xfrm>
        </p:spPr>
        <p:txBody>
          <a:bodyPr/>
          <a:lstStyle/>
          <a:p>
            <a:r>
              <a:rPr lang="en-US" dirty="0"/>
              <a:t>New scheduler of algorithms for core framework integrated</a:t>
            </a:r>
          </a:p>
          <a:p>
            <a:pPr lvl="1"/>
            <a:r>
              <a:rPr lang="en-US" dirty="0"/>
              <a:t>Enables easier benchmarking with trigger sequences </a:t>
            </a:r>
          </a:p>
          <a:p>
            <a:r>
              <a:rPr lang="en-US" dirty="0"/>
              <a:t>Constant evolution of trigger (HLT1) event throughput</a:t>
            </a:r>
          </a:p>
          <a:p>
            <a:pPr lvl="1"/>
            <a:r>
              <a:rPr lang="en-US" dirty="0"/>
              <a:t>Latest measurements at 16k events / s / node</a:t>
            </a:r>
          </a:p>
          <a:p>
            <a:pPr lvl="1"/>
            <a:r>
              <a:rPr lang="en-US" dirty="0"/>
              <a:t>Achieved via continuous improvement of algorithm logic and code </a:t>
            </a:r>
            <a:r>
              <a:rPr lang="en-US" dirty="0" err="1"/>
              <a:t>optimisations</a:t>
            </a:r>
            <a:endParaRPr lang="en-US" dirty="0"/>
          </a:p>
          <a:p>
            <a:pPr lvl="1"/>
            <a:r>
              <a:rPr lang="en-US" dirty="0"/>
              <a:t>Work ongoing …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131CD-C19F-A949-B483-30B75EE96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B6FCF-7FBB-9243-BF74-43A9F2FD58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93F2C-C929-2446-B259-2AF85C09DB1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LHCC/WLCG Referees</a:t>
            </a:r>
          </a:p>
        </p:txBody>
      </p:sp>
    </p:spTree>
    <p:extLst>
      <p:ext uri="{BB962C8B-B14F-4D97-AF65-F5344CB8AC3E}">
        <p14:creationId xmlns:p14="http://schemas.microsoft.com/office/powerpoint/2010/main" val="2108170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C27ED-4C1D-EA45-9A8A-76CAAE1A5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3 Computing Resources – Baseline 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64FA5-8FE6-5C49-B439-1049B0E6D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8229600" cy="3666688"/>
          </a:xfrm>
        </p:spPr>
        <p:txBody>
          <a:bodyPr/>
          <a:lstStyle/>
          <a:p>
            <a:r>
              <a:rPr lang="en-US" dirty="0"/>
              <a:t>Baseline model updated</a:t>
            </a:r>
          </a:p>
          <a:p>
            <a:pPr lvl="1"/>
            <a:r>
              <a:rPr lang="en-US" dirty="0"/>
              <a:t>Assuming a “2021 commissioning year” </a:t>
            </a:r>
          </a:p>
          <a:p>
            <a:pPr lvl="1"/>
            <a:r>
              <a:rPr lang="en-US" dirty="0"/>
              <a:t>10 GB/s HLT output bandwidth, all analysis data on disk</a:t>
            </a:r>
          </a:p>
          <a:p>
            <a:r>
              <a:rPr lang="en-US" dirty="0"/>
              <a:t>Storage, especially disk, keeps on being a tight resource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D1C0261-52B6-DB41-87D7-768C5EA74C07}"/>
              </a:ext>
            </a:extLst>
          </p:cNvPr>
          <p:cNvSpPr txBox="1">
            <a:spLocks/>
          </p:cNvSpPr>
          <p:nvPr/>
        </p:nvSpPr>
        <p:spPr bwMode="auto">
          <a:xfrm>
            <a:off x="457200" y="3921809"/>
            <a:ext cx="8021319" cy="49292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36919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2892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547674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753647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890566" indent="-10239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028675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5831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02988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144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and 3</a:t>
            </a:r>
            <a:r>
              <a:rPr lang="en-US" sz="1400" baseline="30000" dirty="0"/>
              <a:t>rd</a:t>
            </a:r>
            <a:r>
              <a:rPr lang="en-US" sz="1400" dirty="0"/>
              <a:t> columns are factor of “constant budget” (FCB) and average yearly growth (AYG)</a:t>
            </a:r>
          </a:p>
          <a:p>
            <a:endParaRPr lang="en-US" sz="14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02BA283-DA50-7149-A68C-F1C44385E1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34074"/>
              </p:ext>
            </p:extLst>
          </p:nvPr>
        </p:nvGraphicFramePr>
        <p:xfrm>
          <a:off x="457200" y="2558140"/>
          <a:ext cx="8021319" cy="1303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4731">
                  <a:extLst>
                    <a:ext uri="{9D8B030D-6E8A-4147-A177-3AD203B41FA5}">
                      <a16:colId xmlns:a16="http://schemas.microsoft.com/office/drawing/2014/main" val="972595829"/>
                    </a:ext>
                  </a:extLst>
                </a:gridCol>
                <a:gridCol w="673768">
                  <a:extLst>
                    <a:ext uri="{9D8B030D-6E8A-4147-A177-3AD203B41FA5}">
                      <a16:colId xmlns:a16="http://schemas.microsoft.com/office/drawing/2014/main" val="1663518150"/>
                    </a:ext>
                  </a:extLst>
                </a:gridCol>
                <a:gridCol w="569495">
                  <a:extLst>
                    <a:ext uri="{9D8B030D-6E8A-4147-A177-3AD203B41FA5}">
                      <a16:colId xmlns:a16="http://schemas.microsoft.com/office/drawing/2014/main" val="2202163164"/>
                    </a:ext>
                  </a:extLst>
                </a:gridCol>
                <a:gridCol w="521368">
                  <a:extLst>
                    <a:ext uri="{9D8B030D-6E8A-4147-A177-3AD203B41FA5}">
                      <a16:colId xmlns:a16="http://schemas.microsoft.com/office/drawing/2014/main" val="1132196362"/>
                    </a:ext>
                  </a:extLst>
                </a:gridCol>
                <a:gridCol w="489284">
                  <a:extLst>
                    <a:ext uri="{9D8B030D-6E8A-4147-A177-3AD203B41FA5}">
                      <a16:colId xmlns:a16="http://schemas.microsoft.com/office/drawing/2014/main" val="2374090419"/>
                    </a:ext>
                  </a:extLst>
                </a:gridCol>
                <a:gridCol w="537411">
                  <a:extLst>
                    <a:ext uri="{9D8B030D-6E8A-4147-A177-3AD203B41FA5}">
                      <a16:colId xmlns:a16="http://schemas.microsoft.com/office/drawing/2014/main" val="662839785"/>
                    </a:ext>
                  </a:extLst>
                </a:gridCol>
                <a:gridCol w="537410">
                  <a:extLst>
                    <a:ext uri="{9D8B030D-6E8A-4147-A177-3AD203B41FA5}">
                      <a16:colId xmlns:a16="http://schemas.microsoft.com/office/drawing/2014/main" val="4076652083"/>
                    </a:ext>
                  </a:extLst>
                </a:gridCol>
                <a:gridCol w="481264">
                  <a:extLst>
                    <a:ext uri="{9D8B030D-6E8A-4147-A177-3AD203B41FA5}">
                      <a16:colId xmlns:a16="http://schemas.microsoft.com/office/drawing/2014/main" val="3326309144"/>
                    </a:ext>
                  </a:extLst>
                </a:gridCol>
                <a:gridCol w="499123">
                  <a:extLst>
                    <a:ext uri="{9D8B030D-6E8A-4147-A177-3AD203B41FA5}">
                      <a16:colId xmlns:a16="http://schemas.microsoft.com/office/drawing/2014/main" val="2983479357"/>
                    </a:ext>
                  </a:extLst>
                </a:gridCol>
                <a:gridCol w="487465">
                  <a:extLst>
                    <a:ext uri="{9D8B030D-6E8A-4147-A177-3AD203B41FA5}">
                      <a16:colId xmlns:a16="http://schemas.microsoft.com/office/drawing/2014/main" val="2201192256"/>
                    </a:ext>
                  </a:extLst>
                </a:gridCol>
              </a:tblGrid>
              <a:tr h="285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Tape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498291"/>
                  </a:ext>
                </a:extLst>
              </a:tr>
              <a:tr h="264836"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kHS06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PB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PB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912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Baseline scenario by end of Run3 </a:t>
                      </a:r>
                      <a:r>
                        <a:rPr lang="en-US" sz="1100" dirty="0"/>
                        <a:t>(2023)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2.797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2278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Baseline scenario by end of LS3 </a:t>
                      </a:r>
                      <a:r>
                        <a:rPr lang="en-US" sz="1100" dirty="0"/>
                        <a:t>(2025)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3.676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0586133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38B8F9-BEF8-1F46-864B-017607999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 Sep '18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F19710-D9B8-9F4B-8BB2-4844990C892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89 LHCb Week -- Stefan Roiser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8AEF69-2593-EE4C-AA3C-825CF9CCB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6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C041-7588-E249-B4BC-41A5680D6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Scenario (</a:t>
            </a:r>
            <a:r>
              <a:rPr lang="en-US" dirty="0" err="1"/>
              <a:t>ctd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0FFC1-E1BA-0A4D-B73A-B762DC247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3553691" cy="3657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10 GB/s HLT output bandwidth</a:t>
            </a:r>
          </a:p>
          <a:p>
            <a:pPr lvl="1"/>
            <a:r>
              <a:rPr lang="en-US" dirty="0"/>
              <a:t>including ~ 2 disk replicas </a:t>
            </a:r>
          </a:p>
          <a:p>
            <a:r>
              <a:rPr lang="en-US" dirty="0"/>
              <a:t>Storage usage driven by detector data</a:t>
            </a:r>
          </a:p>
          <a:p>
            <a:pPr lvl="1"/>
            <a:r>
              <a:rPr lang="en-US" dirty="0"/>
              <a:t>Most of MC data will move to m(</a:t>
            </a:r>
            <a:r>
              <a:rPr lang="en-US" dirty="0" err="1"/>
              <a:t>icro</a:t>
            </a:r>
            <a:r>
              <a:rPr lang="en-US" dirty="0"/>
              <a:t>)DST format</a:t>
            </a:r>
          </a:p>
          <a:p>
            <a:pPr lvl="1"/>
            <a:r>
              <a:rPr lang="en-US" dirty="0"/>
              <a:t>Further disk optimizations possible</a:t>
            </a:r>
          </a:p>
          <a:p>
            <a:r>
              <a:rPr lang="en-US" dirty="0"/>
              <a:t>CPU dominated by MC Simulation work</a:t>
            </a:r>
          </a:p>
          <a:p>
            <a:pPr lvl="1"/>
            <a:r>
              <a:rPr lang="en-US" dirty="0"/>
              <a:t>Shared between full / fast and parametric simulation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5F300-FCAC-DC47-A2DC-F7143A5E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 Sep '18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26A53-441D-D543-BA99-D263FBE611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F2741-4DDC-834D-9A8B-3CEBF38A0EA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89 LHCb Week -- Stefan Roiser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DAC05A-4EAE-2B46-A559-88204CEE1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094" y="973668"/>
            <a:ext cx="4506705" cy="12528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C6C4B2-7691-2F4B-90FA-67982FB3E12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80094" y="2263646"/>
            <a:ext cx="4506705" cy="12528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6BC15B-A834-0F41-AF28-8807E6A9A08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180095" y="3553621"/>
            <a:ext cx="4506704" cy="12542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B78DB1-CA82-8441-9AED-FF7BF8AD56D6}"/>
              </a:ext>
            </a:extLst>
          </p:cNvPr>
          <p:cNvSpPr txBox="1"/>
          <p:nvPr/>
        </p:nvSpPr>
        <p:spPr>
          <a:xfrm>
            <a:off x="6766560" y="1003135"/>
            <a:ext cx="50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3.0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34CDF0-4483-5D4B-9EB0-C642E4D16113}"/>
              </a:ext>
            </a:extLst>
          </p:cNvPr>
          <p:cNvCxnSpPr/>
          <p:nvPr/>
        </p:nvCxnSpPr>
        <p:spPr>
          <a:xfrm>
            <a:off x="7119257" y="1182189"/>
            <a:ext cx="254726" cy="111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B29F4E-8A22-CE47-B6E6-47A0EDCF4B6C}"/>
              </a:ext>
            </a:extLst>
          </p:cNvPr>
          <p:cNvSpPr txBox="1"/>
          <p:nvPr/>
        </p:nvSpPr>
        <p:spPr>
          <a:xfrm>
            <a:off x="6766560" y="2282088"/>
            <a:ext cx="50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1.9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DCE187-804A-4A4A-9082-54AB09727A8E}"/>
              </a:ext>
            </a:extLst>
          </p:cNvPr>
          <p:cNvCxnSpPr/>
          <p:nvPr/>
        </p:nvCxnSpPr>
        <p:spPr>
          <a:xfrm>
            <a:off x="7119257" y="2464729"/>
            <a:ext cx="254726" cy="111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DCA7CA-AC5E-D844-AEFD-C47728DA5621}"/>
              </a:ext>
            </a:extLst>
          </p:cNvPr>
          <p:cNvSpPr txBox="1"/>
          <p:nvPr/>
        </p:nvSpPr>
        <p:spPr>
          <a:xfrm>
            <a:off x="7195897" y="3526804"/>
            <a:ext cx="50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2.8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3F8987-6319-5749-B3B5-770190F565D4}"/>
              </a:ext>
            </a:extLst>
          </p:cNvPr>
          <p:cNvCxnSpPr>
            <a:cxnSpLocks/>
          </p:cNvCxnSpPr>
          <p:nvPr/>
        </p:nvCxnSpPr>
        <p:spPr>
          <a:xfrm>
            <a:off x="7548594" y="3709445"/>
            <a:ext cx="254726" cy="111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19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DA769-4C37-1A4A-B296-6EBA59C1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3 Computing Resources – Alternatives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90E4C-29FE-A946-A541-D5E20B2F3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Sep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ED397-63F3-E44B-A2E7-103A4D95EB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LHCC/WLCG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FDEDC-8F06-0448-A5F0-55764075E3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40EB287-6E43-5146-A03B-E4649A114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3595255" cy="365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example:</a:t>
            </a:r>
          </a:p>
          <a:p>
            <a:r>
              <a:rPr lang="en-US" dirty="0"/>
              <a:t>Reduction in disk requirements of 33 %</a:t>
            </a:r>
          </a:p>
          <a:p>
            <a:r>
              <a:rPr lang="en-US" dirty="0"/>
              <a:t>Reduced HLT output bandwidth of 7.5 GB/s</a:t>
            </a:r>
          </a:p>
          <a:p>
            <a:r>
              <a:rPr lang="en-US" dirty="0"/>
              <a:t>Compared to “constant budget” for disk &amp; tape</a:t>
            </a:r>
          </a:p>
          <a:p>
            <a:pPr lvl="1"/>
            <a:r>
              <a:rPr lang="en-US" dirty="0"/>
              <a:t>Reach max factor of 1.6</a:t>
            </a:r>
          </a:p>
          <a:p>
            <a:pPr lvl="1"/>
            <a:r>
              <a:rPr lang="en-US" dirty="0"/>
              <a:t>End of LS3 </a:t>
            </a:r>
            <a:r>
              <a:rPr lang="en-US" dirty="0">
                <a:sym typeface="Wingdings" pitchFamily="2" charset="2"/>
              </a:rPr>
              <a:t> 20 and 10 % above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590DB3-8276-FC48-BC34-9851C3B543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80080" y="973668"/>
            <a:ext cx="4506718" cy="12528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91389A-9FFA-794E-BD44-CCD5D396260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80080" y="2263643"/>
            <a:ext cx="4506717" cy="12528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D3202B-8749-904A-A776-B34C1A2988DD}"/>
              </a:ext>
            </a:extLst>
          </p:cNvPr>
          <p:cNvSpPr txBox="1"/>
          <p:nvPr/>
        </p:nvSpPr>
        <p:spPr>
          <a:xfrm rot="21042302">
            <a:off x="4032781" y="4030932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Detailed presentation in LHCb/LHCC session</a:t>
            </a:r>
          </a:p>
        </p:txBody>
      </p:sp>
    </p:spTree>
    <p:extLst>
      <p:ext uri="{BB962C8B-B14F-4D97-AF65-F5344CB8AC3E}">
        <p14:creationId xmlns:p14="http://schemas.microsoft.com/office/powerpoint/2010/main" val="3706119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2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fanLHCbWide2" id="{A0BFD456-0EE5-E04C-B96C-93F37098AB1D}" vid="{2C5BF47F-7245-894B-9A1C-91B74B758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StefanLHCb2</Template>
  <TotalTime>3123</TotalTime>
  <Words>534</Words>
  <Application>Microsoft Macintosh PowerPoint</Application>
  <PresentationFormat>On-screen Show (16:9)</PresentationFormat>
  <Paragraphs>143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Wingdings</vt:lpstr>
      <vt:lpstr>StefanLHCb2</vt:lpstr>
      <vt:lpstr>LHCb Status</vt:lpstr>
      <vt:lpstr>Operations</vt:lpstr>
      <vt:lpstr>Operations (ctd)</vt:lpstr>
      <vt:lpstr>End of Run 2 pp &amp; HI run &amp; LS 2</vt:lpstr>
      <vt:lpstr>Simulation Queue</vt:lpstr>
      <vt:lpstr>Upgrade Software </vt:lpstr>
      <vt:lpstr>Run 3 Computing Resources – Baseline Scenario</vt:lpstr>
      <vt:lpstr>Baseline Scenario (ctd)</vt:lpstr>
      <vt:lpstr>Run 3 Computing Resources – Alternatives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Roiser</dc:creator>
  <cp:lastModifiedBy>Stefan Roiser</cp:lastModifiedBy>
  <cp:revision>18</cp:revision>
  <dcterms:created xsi:type="dcterms:W3CDTF">2018-09-04T16:47:00Z</dcterms:created>
  <dcterms:modified xsi:type="dcterms:W3CDTF">2018-09-11T11:01:26Z</dcterms:modified>
</cp:coreProperties>
</file>