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6"/>
  </p:notesMasterIdLst>
  <p:handoutMasterIdLst>
    <p:handoutMasterId r:id="rId17"/>
  </p:handoutMasterIdLst>
  <p:sldIdLst>
    <p:sldId id="366" r:id="rId3"/>
    <p:sldId id="345" r:id="rId4"/>
    <p:sldId id="396" r:id="rId5"/>
    <p:sldId id="409" r:id="rId6"/>
    <p:sldId id="401" r:id="rId7"/>
    <p:sldId id="400" r:id="rId8"/>
    <p:sldId id="402" r:id="rId9"/>
    <p:sldId id="355" r:id="rId10"/>
    <p:sldId id="399" r:id="rId11"/>
    <p:sldId id="406" r:id="rId12"/>
    <p:sldId id="407" r:id="rId13"/>
    <p:sldId id="408" r:id="rId14"/>
    <p:sldId id="369" r:id="rId15"/>
  </p:sldIdLst>
  <p:sldSz cx="10691813" cy="7559675"/>
  <p:notesSz cx="7772400" cy="10058400"/>
  <p:defaultTextStyle>
    <a:defPPr>
      <a:defRPr lang="en-GB"/>
    </a:defPPr>
    <a:lvl1pPr algn="l" defTabSz="456801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742308" indent="-285503" algn="l" defTabSz="456801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142010" indent="-228402" algn="l" defTabSz="456801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598816" indent="-228402" algn="l" defTabSz="456801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055620" indent="-228402" algn="l" defTabSz="456801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4021" algn="l" defTabSz="456801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0825" algn="l" defTabSz="456801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197631" algn="l" defTabSz="456801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4435" algn="l" defTabSz="456801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344" y="-88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uncic:Library:Application%20Support:Microsoft:Office:Office%202011%20AutoRecovery:Workbook2%20(version%20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buncic:Library:Application%20Support:Microsoft:Office:Office%202011%20AutoRecovery:Workbook2%20(version%20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'[Workbook2 (version 1).xlsx]Sheet1'!$AM$4</c:f>
              <c:strCache>
                <c:ptCount val="1"/>
                <c:pt idx="0">
                  <c:v>CPU</c:v>
                </c:pt>
              </c:strCache>
            </c:strRef>
          </c:tx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'[Workbook2 (version 1).xlsx]Sheet1'!$AN$3:$AP$3</c:f>
              <c:strCache>
                <c:ptCount val="3"/>
                <c:pt idx="0">
                  <c:v>Simulation</c:v>
                </c:pt>
                <c:pt idx="1">
                  <c:v>Reconstruction</c:v>
                </c:pt>
                <c:pt idx="2">
                  <c:v>Data Analysis</c:v>
                </c:pt>
              </c:strCache>
            </c:strRef>
          </c:cat>
          <c:val>
            <c:numRef>
              <c:f>'[Workbook2 (version 1).xlsx]Sheet1'!$AN$4:$AP$4</c:f>
              <c:numCache>
                <c:formatCode>0%</c:formatCode>
                <c:ptCount val="3"/>
                <c:pt idx="0">
                  <c:v>0.65</c:v>
                </c:pt>
                <c:pt idx="1">
                  <c:v>0.12</c:v>
                </c:pt>
                <c:pt idx="2">
                  <c:v>0.23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CPU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[Workbook2]Sheet1!$B$18</c:f>
              <c:strCache>
                <c:ptCount val="1"/>
                <c:pt idx="0">
                  <c:v>requested</c:v>
                </c:pt>
              </c:strCache>
            </c:strRef>
          </c:tx>
          <c:invertIfNegative val="0"/>
          <c:cat>
            <c:strRef>
              <c:f>[Workbook2]Sheet1!$C$17:$E$17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[Workbook2]Sheet1!$C$18:$E$18</c:f>
              <c:numCache>
                <c:formatCode>General</c:formatCode>
                <c:ptCount val="3"/>
                <c:pt idx="0">
                  <c:v>350.0</c:v>
                </c:pt>
                <c:pt idx="1">
                  <c:v>307.0</c:v>
                </c:pt>
                <c:pt idx="2">
                  <c:v>398.0</c:v>
                </c:pt>
              </c:numCache>
            </c:numRef>
          </c:val>
        </c:ser>
        <c:ser>
          <c:idx val="1"/>
          <c:order val="1"/>
          <c:tx>
            <c:strRef>
              <c:f>[Workbook2]Sheet1!$B$19</c:f>
              <c:strCache>
                <c:ptCount val="1"/>
                <c:pt idx="0">
                  <c:v>pledged</c:v>
                </c:pt>
              </c:strCache>
            </c:strRef>
          </c:tx>
          <c:invertIfNegative val="0"/>
          <c:cat>
            <c:strRef>
              <c:f>[Workbook2]Sheet1!$C$17:$E$17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[Workbook2]Sheet1!$C$19:$E$19</c:f>
              <c:numCache>
                <c:formatCode>General</c:formatCode>
                <c:ptCount val="3"/>
                <c:pt idx="0">
                  <c:v>350.0</c:v>
                </c:pt>
                <c:pt idx="1">
                  <c:v>279.5</c:v>
                </c:pt>
                <c:pt idx="2">
                  <c:v>331.7</c:v>
                </c:pt>
              </c:numCache>
            </c:numRef>
          </c:val>
        </c:ser>
        <c:ser>
          <c:idx val="2"/>
          <c:order val="2"/>
          <c:tx>
            <c:strRef>
              <c:f>[Workbook2]Sheet1!$B$20</c:f>
              <c:strCache>
                <c:ptCount val="1"/>
                <c:pt idx="0">
                  <c:v>used</c:v>
                </c:pt>
              </c:strCache>
            </c:strRef>
          </c:tx>
          <c:invertIfNegative val="0"/>
          <c:cat>
            <c:strRef>
              <c:f>[Workbook2]Sheet1!$C$17:$E$17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[Workbook2]Sheet1!$C$20:$E$20</c:f>
              <c:numCache>
                <c:formatCode>General</c:formatCode>
                <c:ptCount val="3"/>
                <c:pt idx="0">
                  <c:v>490.5</c:v>
                </c:pt>
                <c:pt idx="1">
                  <c:v>343.5</c:v>
                </c:pt>
                <c:pt idx="2">
                  <c:v>272.7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6481096"/>
        <c:axId val="-2126406120"/>
      </c:barChart>
      <c:catAx>
        <c:axId val="-212648109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6406120"/>
        <c:crosses val="autoZero"/>
        <c:auto val="1"/>
        <c:lblAlgn val="ctr"/>
        <c:lblOffset val="100"/>
        <c:noMultiLvlLbl val="0"/>
      </c:catAx>
      <c:valAx>
        <c:axId val="-2126406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kHS06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64810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[Workbook2]Sheet1!$G$2</c:f>
              <c:strCache>
                <c:ptCount val="1"/>
                <c:pt idx="0">
                  <c:v>CPU efficiency</c:v>
                </c:pt>
              </c:strCache>
            </c:strRef>
          </c:tx>
          <c:invertIfNegative val="0"/>
          <c:cat>
            <c:strRef>
              <c:f>[Workbook2]Sheet1!$B$3:$B$5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[Workbook2]Sheet1!$G$3:$G$5</c:f>
              <c:numCache>
                <c:formatCode>General</c:formatCode>
                <c:ptCount val="3"/>
                <c:pt idx="0">
                  <c:v>0.79</c:v>
                </c:pt>
                <c:pt idx="1">
                  <c:v>0.87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6167496"/>
        <c:axId val="-2136710712"/>
      </c:barChart>
      <c:catAx>
        <c:axId val="-212616749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36710712"/>
        <c:crosses val="autoZero"/>
        <c:auto val="1"/>
        <c:lblAlgn val="ctr"/>
        <c:lblOffset val="100"/>
        <c:noMultiLvlLbl val="0"/>
      </c:catAx>
      <c:valAx>
        <c:axId val="-2136710712"/>
        <c:scaling>
          <c:orientation val="minMax"/>
          <c:min val="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6167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'[Workbook2 (version 1).xlsx]Sheet1'!$BM$23</c:f>
              <c:strCache>
                <c:ptCount val="1"/>
                <c:pt idx="0">
                  <c:v>Disk</c:v>
                </c:pt>
              </c:strCache>
            </c:strRef>
          </c:tx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'[Workbook2 (version 1).xlsx]Sheet1'!$BN$22:$BP$22</c:f>
              <c:strCache>
                <c:ptCount val="3"/>
                <c:pt idx="0">
                  <c:v>Simulation</c:v>
                </c:pt>
                <c:pt idx="1">
                  <c:v>Reconstruction</c:v>
                </c:pt>
                <c:pt idx="2">
                  <c:v>Data Analysis</c:v>
                </c:pt>
              </c:strCache>
            </c:strRef>
          </c:cat>
          <c:val>
            <c:numRef>
              <c:f>'[Workbook2 (version 1).xlsx]Sheet1'!$BN$23:$BP$23</c:f>
              <c:numCache>
                <c:formatCode>0%</c:formatCode>
                <c:ptCount val="3"/>
                <c:pt idx="0">
                  <c:v>0.61</c:v>
                </c:pt>
                <c:pt idx="1">
                  <c:v>0.32</c:v>
                </c:pt>
                <c:pt idx="2">
                  <c:v>0.07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91F41-78C0-2346-8FCE-2DC6105D7B0C}" type="datetimeFigureOut">
              <a:rPr lang="en-US" smtClean="0"/>
              <a:t>10/09/18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CF9FC-0A8A-4C4F-A644-CB8EACEF7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22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9200" y="763588"/>
            <a:ext cx="53324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fld id="{9D57783B-30BB-CD41-8CC4-D07421E23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79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680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308" indent="-285503" algn="l" defTabSz="45680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2010" indent="-228402" algn="l" defTabSz="45680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598816" indent="-228402" algn="l" defTabSz="45680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5620" indent="-228402" algn="l" defTabSz="45680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4021" algn="l" defTabSz="456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0825" algn="l" defTabSz="456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7631" algn="l" defTabSz="456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4435" algn="l" defTabSz="456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19200" y="754063"/>
            <a:ext cx="5334000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96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83" y="4283075"/>
            <a:ext cx="7485063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801" indent="0" algn="ctr">
              <a:buNone/>
              <a:defRPr/>
            </a:lvl2pPr>
            <a:lvl3pPr marL="913608" indent="0" algn="ctr">
              <a:buNone/>
              <a:defRPr/>
            </a:lvl3pPr>
            <a:lvl4pPr marL="1370412" indent="0" algn="ctr">
              <a:buNone/>
              <a:defRPr/>
            </a:lvl4pPr>
            <a:lvl5pPr marL="1827217" indent="0" algn="ctr">
              <a:buNone/>
              <a:defRPr/>
            </a:lvl5pPr>
            <a:lvl6pPr marL="2284021" indent="0" algn="ctr">
              <a:buNone/>
              <a:defRPr/>
            </a:lvl6pPr>
            <a:lvl7pPr marL="2740825" indent="0" algn="ctr">
              <a:buNone/>
              <a:defRPr/>
            </a:lvl7pPr>
            <a:lvl8pPr marL="3197631" indent="0" algn="ctr">
              <a:buNone/>
              <a:defRPr/>
            </a:lvl8pPr>
            <a:lvl9pPr marL="365443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FDE78-47CD-7548-A9E4-701CEE27A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20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3C91-BA5B-AC4B-A2E8-F7D4D6402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7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0183" y="301626"/>
            <a:ext cx="2405063" cy="5849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1626"/>
            <a:ext cx="7062787" cy="5849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DC589-AC8C-E547-B3D8-E7BE56679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3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1" y="301625"/>
            <a:ext cx="9620250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10ABB-0B7A-C147-9F5A-455296CBF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2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697316" y="3515031"/>
            <a:ext cx="9622632" cy="1259946"/>
          </a:xfrm>
        </p:spPr>
        <p:txBody>
          <a:bodyPr>
            <a:normAutofit/>
          </a:bodyPr>
          <a:lstStyle>
            <a:lvl1pPr algn="l">
              <a:defRPr sz="40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210654" y="7083742"/>
            <a:ext cx="5481164" cy="402483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032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348403"/>
            <a:ext cx="9088041" cy="16204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772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4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6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8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9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8264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3505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82" y="4857795"/>
            <a:ext cx="9088041" cy="1501435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82" y="3204117"/>
            <a:ext cx="9088041" cy="1653678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24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48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37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49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62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74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87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99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0187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2" y="1763928"/>
            <a:ext cx="4722217" cy="498903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005" y="1763928"/>
            <a:ext cx="4722217" cy="498903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4180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245" indent="0">
              <a:buNone/>
              <a:defRPr sz="2300" b="1"/>
            </a:lvl2pPr>
            <a:lvl3pPr marL="1042487" indent="0">
              <a:buNone/>
              <a:defRPr sz="2100" b="1"/>
            </a:lvl3pPr>
            <a:lvl4pPr marL="1563729" indent="0">
              <a:buNone/>
              <a:defRPr sz="1800" b="1"/>
            </a:lvl4pPr>
            <a:lvl5pPr marL="2084973" indent="0">
              <a:buNone/>
              <a:defRPr sz="1800" b="1"/>
            </a:lvl5pPr>
            <a:lvl6pPr marL="2606215" indent="0">
              <a:buNone/>
              <a:defRPr sz="1800" b="1"/>
            </a:lvl6pPr>
            <a:lvl7pPr marL="3127460" indent="0">
              <a:buNone/>
              <a:defRPr sz="1800" b="1"/>
            </a:lvl7pPr>
            <a:lvl8pPr marL="3648702" indent="0">
              <a:buNone/>
              <a:defRPr sz="1800" b="1"/>
            </a:lvl8pPr>
            <a:lvl9pPr marL="4169946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245" indent="0">
              <a:buNone/>
              <a:defRPr sz="2300" b="1"/>
            </a:lvl2pPr>
            <a:lvl3pPr marL="1042487" indent="0">
              <a:buNone/>
              <a:defRPr sz="2100" b="1"/>
            </a:lvl3pPr>
            <a:lvl4pPr marL="1563729" indent="0">
              <a:buNone/>
              <a:defRPr sz="1800" b="1"/>
            </a:lvl4pPr>
            <a:lvl5pPr marL="2084973" indent="0">
              <a:buNone/>
              <a:defRPr sz="1800" b="1"/>
            </a:lvl5pPr>
            <a:lvl6pPr marL="2606215" indent="0">
              <a:buNone/>
              <a:defRPr sz="1800" b="1"/>
            </a:lvl6pPr>
            <a:lvl7pPr marL="3127460" indent="0">
              <a:buNone/>
              <a:defRPr sz="1800" b="1"/>
            </a:lvl7pPr>
            <a:lvl8pPr marL="3648702" indent="0">
              <a:buNone/>
              <a:defRPr sz="1800" b="1"/>
            </a:lvl8pPr>
            <a:lvl9pPr marL="4169946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8714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327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8A0CC-53BE-ED4B-BA3B-64F377EB3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431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4241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5" y="300987"/>
            <a:ext cx="3517533" cy="128094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202" y="300991"/>
            <a:ext cx="5977020" cy="645197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595" y="1581936"/>
            <a:ext cx="3517533" cy="5171028"/>
          </a:xfrm>
        </p:spPr>
        <p:txBody>
          <a:bodyPr/>
          <a:lstStyle>
            <a:lvl1pPr marL="0" indent="0">
              <a:buNone/>
              <a:defRPr sz="1600"/>
            </a:lvl1pPr>
            <a:lvl2pPr marL="521245" indent="0">
              <a:buNone/>
              <a:defRPr sz="1400"/>
            </a:lvl2pPr>
            <a:lvl3pPr marL="1042487" indent="0">
              <a:buNone/>
              <a:defRPr sz="1100"/>
            </a:lvl3pPr>
            <a:lvl4pPr marL="1563729" indent="0">
              <a:buNone/>
              <a:defRPr sz="1000"/>
            </a:lvl4pPr>
            <a:lvl5pPr marL="2084973" indent="0">
              <a:buNone/>
              <a:defRPr sz="1000"/>
            </a:lvl5pPr>
            <a:lvl6pPr marL="2606215" indent="0">
              <a:buNone/>
              <a:defRPr sz="1000"/>
            </a:lvl6pPr>
            <a:lvl7pPr marL="3127460" indent="0">
              <a:buNone/>
              <a:defRPr sz="1000"/>
            </a:lvl7pPr>
            <a:lvl8pPr marL="3648702" indent="0">
              <a:buNone/>
              <a:defRPr sz="1000"/>
            </a:lvl8pPr>
            <a:lvl9pPr marL="41699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91" y="7006702"/>
            <a:ext cx="2494756" cy="402483"/>
          </a:xfrm>
          <a:prstGeom prst="rect">
            <a:avLst/>
          </a:prstGeom>
        </p:spPr>
        <p:txBody>
          <a:bodyPr/>
          <a:lstStyle/>
          <a:p>
            <a:fld id="{B5936901-05A0-8746-98CF-6587329E1E3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10/09/18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1503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600"/>
            </a:lvl1pPr>
            <a:lvl2pPr marL="521245" indent="0">
              <a:buNone/>
              <a:defRPr sz="3200"/>
            </a:lvl2pPr>
            <a:lvl3pPr marL="1042487" indent="0">
              <a:buNone/>
              <a:defRPr sz="2700"/>
            </a:lvl3pPr>
            <a:lvl4pPr marL="1563729" indent="0">
              <a:buNone/>
              <a:defRPr sz="2300"/>
            </a:lvl4pPr>
            <a:lvl5pPr marL="2084973" indent="0">
              <a:buNone/>
              <a:defRPr sz="2300"/>
            </a:lvl5pPr>
            <a:lvl6pPr marL="2606215" indent="0">
              <a:buNone/>
              <a:defRPr sz="2300"/>
            </a:lvl6pPr>
            <a:lvl7pPr marL="3127460" indent="0">
              <a:buNone/>
              <a:defRPr sz="2300"/>
            </a:lvl7pPr>
            <a:lvl8pPr marL="3648702" indent="0">
              <a:buNone/>
              <a:defRPr sz="2300"/>
            </a:lvl8pPr>
            <a:lvl9pPr marL="4169946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600"/>
            </a:lvl1pPr>
            <a:lvl2pPr marL="521245" indent="0">
              <a:buNone/>
              <a:defRPr sz="1400"/>
            </a:lvl2pPr>
            <a:lvl3pPr marL="1042487" indent="0">
              <a:buNone/>
              <a:defRPr sz="1100"/>
            </a:lvl3pPr>
            <a:lvl4pPr marL="1563729" indent="0">
              <a:buNone/>
              <a:defRPr sz="1000"/>
            </a:lvl4pPr>
            <a:lvl5pPr marL="2084973" indent="0">
              <a:buNone/>
              <a:defRPr sz="1000"/>
            </a:lvl5pPr>
            <a:lvl6pPr marL="2606215" indent="0">
              <a:buNone/>
              <a:defRPr sz="1000"/>
            </a:lvl6pPr>
            <a:lvl7pPr marL="3127460" indent="0">
              <a:buNone/>
              <a:defRPr sz="1000"/>
            </a:lvl7pPr>
            <a:lvl8pPr marL="3648702" indent="0">
              <a:buNone/>
              <a:defRPr sz="1000"/>
            </a:lvl8pPr>
            <a:lvl9pPr marL="41699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91" y="7006702"/>
            <a:ext cx="2494756" cy="402483"/>
          </a:xfrm>
          <a:prstGeom prst="rect">
            <a:avLst/>
          </a:prstGeom>
        </p:spPr>
        <p:txBody>
          <a:bodyPr/>
          <a:lstStyle/>
          <a:p>
            <a:fld id="{B5936901-05A0-8746-98CF-6587329E1E3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10/09/18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731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91" y="7006702"/>
            <a:ext cx="2494756" cy="402483"/>
          </a:xfrm>
          <a:prstGeom prst="rect">
            <a:avLst/>
          </a:prstGeom>
        </p:spPr>
        <p:txBody>
          <a:bodyPr/>
          <a:lstStyle/>
          <a:p>
            <a:fld id="{B5936901-05A0-8746-98CF-6587329E1E3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10/09/18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1824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564" y="302741"/>
            <a:ext cx="2405658" cy="64502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93" y="302741"/>
            <a:ext cx="7038777" cy="64502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91" y="7006702"/>
            <a:ext cx="2494756" cy="402483"/>
          </a:xfrm>
          <a:prstGeom prst="rect">
            <a:avLst/>
          </a:prstGeom>
        </p:spPr>
        <p:txBody>
          <a:bodyPr/>
          <a:lstStyle/>
          <a:p>
            <a:fld id="{B5936901-05A0-8746-98CF-6587329E1E3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10/09/18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04306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741619" y="937251"/>
            <a:ext cx="8432275" cy="675068"/>
          </a:xfrm>
          <a:prstGeom prst="rect">
            <a:avLst/>
          </a:prstGeom>
        </p:spPr>
        <p:txBody>
          <a:bodyPr vert="horz" lIns="104287" tIns="0" rIns="104287" bIns="0" rtlCol="0" anchor="t" anchorCtr="0">
            <a:normAutofit/>
          </a:bodyPr>
          <a:lstStyle>
            <a:lvl1pPr algn="l">
              <a:defRPr sz="2600" b="1" cap="all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741619" y="1344100"/>
            <a:ext cx="8432237" cy="440547"/>
          </a:xfrm>
        </p:spPr>
        <p:txBody>
          <a:bodyPr>
            <a:normAutofit/>
          </a:bodyPr>
          <a:lstStyle>
            <a:lvl1pPr marL="0" indent="0">
              <a:buNone/>
              <a:defRPr sz="21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741619" y="2234655"/>
            <a:ext cx="9113666" cy="4409810"/>
          </a:xfrm>
        </p:spPr>
        <p:txBody>
          <a:bodyPr lIns="123174" tIns="0" rIns="123174" bIns="0">
            <a:noAutofit/>
          </a:bodyPr>
          <a:lstStyle>
            <a:lvl1pPr marL="0" indent="0">
              <a:lnSpc>
                <a:spcPct val="150000"/>
              </a:lnSpc>
              <a:buNone/>
              <a:defRPr sz="15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590848" y="7092205"/>
            <a:ext cx="566374" cy="316977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449362" y="7164213"/>
            <a:ext cx="5255718" cy="283572"/>
          </a:xfrm>
          <a:prstGeom prst="rect">
            <a:avLst/>
          </a:prstGeom>
        </p:spPr>
        <p:txBody>
          <a:bodyPr lIns="91417" tIns="45709" rIns="91417" bIns="45709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aseline="0" dirty="0" smtClean="0">
                <a:solidFill>
                  <a:schemeClr val="tx1"/>
                </a:solidFill>
              </a:rPr>
              <a:t>WLCG LHCC 12/09/2017  </a:t>
            </a:r>
            <a:r>
              <a:rPr lang="en-US" sz="1000" dirty="0" smtClean="0">
                <a:solidFill>
                  <a:schemeClr val="tx1"/>
                </a:solidFill>
              </a:rPr>
              <a:t>|  Predrag</a:t>
            </a:r>
            <a:r>
              <a:rPr lang="en-US" sz="1000" baseline="0" dirty="0" smtClean="0">
                <a:solidFill>
                  <a:schemeClr val="tx1"/>
                </a:solidFill>
              </a:rPr>
              <a:t> Buncic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610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741624" y="937258"/>
            <a:ext cx="8432276" cy="675068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741620" y="1344100"/>
            <a:ext cx="8432237" cy="440547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741623" y="2234656"/>
            <a:ext cx="9113666" cy="440981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91924" y="7182519"/>
            <a:ext cx="56637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19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ubleColumn_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741624" y="937258"/>
            <a:ext cx="8432276" cy="675068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741620" y="1344100"/>
            <a:ext cx="8432237" cy="440547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429775" y="1926668"/>
            <a:ext cx="4448365" cy="2973123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baseline="0"/>
            </a:lvl1pPr>
            <a:lvl2pPr>
              <a:defRPr sz="1600"/>
            </a:lvl2pPr>
            <a:lvl3pPr>
              <a:defRPr sz="1600"/>
            </a:lvl3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91924" y="7182519"/>
            <a:ext cx="56637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524103" y="1926668"/>
            <a:ext cx="4677668" cy="297312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244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8" y="4857758"/>
            <a:ext cx="9088437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8" y="3203575"/>
            <a:ext cx="9088437" cy="1654175"/>
          </a:xfrm>
        </p:spPr>
        <p:txBody>
          <a:bodyPr anchor="b"/>
          <a:lstStyle>
            <a:lvl1pPr marL="0" indent="0">
              <a:buNone/>
              <a:defRPr sz="2100"/>
            </a:lvl1pPr>
            <a:lvl2pPr marL="456801" indent="0">
              <a:buNone/>
              <a:defRPr sz="1800"/>
            </a:lvl2pPr>
            <a:lvl3pPr marL="913608" indent="0">
              <a:buNone/>
              <a:defRPr sz="1600"/>
            </a:lvl3pPr>
            <a:lvl4pPr marL="1370412" indent="0">
              <a:buNone/>
              <a:defRPr sz="1400"/>
            </a:lvl4pPr>
            <a:lvl5pPr marL="1827217" indent="0">
              <a:buNone/>
              <a:defRPr sz="1400"/>
            </a:lvl5pPr>
            <a:lvl6pPr marL="2284021" indent="0">
              <a:buNone/>
              <a:defRPr sz="1400"/>
            </a:lvl6pPr>
            <a:lvl7pPr marL="2740825" indent="0">
              <a:buNone/>
              <a:defRPr sz="1400"/>
            </a:lvl7pPr>
            <a:lvl8pPr marL="3197631" indent="0">
              <a:buNone/>
              <a:defRPr sz="1400"/>
            </a:lvl8pPr>
            <a:lvl9pPr marL="3654435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B1C38-DD83-8F45-9B52-F8A25AD425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16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96" y="1768475"/>
            <a:ext cx="4733925" cy="438308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21" y="1768475"/>
            <a:ext cx="4733925" cy="438308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B25A9-DB84-1E4A-9670-2087282755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50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21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01" indent="0">
              <a:buNone/>
              <a:defRPr sz="2100" b="1"/>
            </a:lvl2pPr>
            <a:lvl3pPr marL="913608" indent="0">
              <a:buNone/>
              <a:defRPr sz="1800" b="1"/>
            </a:lvl3pPr>
            <a:lvl4pPr marL="1370412" indent="0">
              <a:buNone/>
              <a:defRPr sz="1600" b="1"/>
            </a:lvl4pPr>
            <a:lvl5pPr marL="1827217" indent="0">
              <a:buNone/>
              <a:defRPr sz="1600" b="1"/>
            </a:lvl5pPr>
            <a:lvl6pPr marL="2284021" indent="0">
              <a:buNone/>
              <a:defRPr sz="1600" b="1"/>
            </a:lvl6pPr>
            <a:lvl7pPr marL="2740825" indent="0">
              <a:buNone/>
              <a:defRPr sz="1600" b="1"/>
            </a:lvl7pPr>
            <a:lvl8pPr marL="3197631" indent="0">
              <a:buNone/>
              <a:defRPr sz="1600" b="1"/>
            </a:lvl8pPr>
            <a:lvl9pPr marL="365443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9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40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01" indent="0">
              <a:buNone/>
              <a:defRPr sz="2100" b="1"/>
            </a:lvl2pPr>
            <a:lvl3pPr marL="913608" indent="0">
              <a:buNone/>
              <a:defRPr sz="1800" b="1"/>
            </a:lvl3pPr>
            <a:lvl4pPr marL="1370412" indent="0">
              <a:buNone/>
              <a:defRPr sz="1600" b="1"/>
            </a:lvl4pPr>
            <a:lvl5pPr marL="1827217" indent="0">
              <a:buNone/>
              <a:defRPr sz="1600" b="1"/>
            </a:lvl5pPr>
            <a:lvl6pPr marL="2284021" indent="0">
              <a:buNone/>
              <a:defRPr sz="1600" b="1"/>
            </a:lvl6pPr>
            <a:lvl7pPr marL="2740825" indent="0">
              <a:buNone/>
              <a:defRPr sz="1600" b="1"/>
            </a:lvl7pPr>
            <a:lvl8pPr marL="3197631" indent="0">
              <a:buNone/>
              <a:defRPr sz="1600" b="1"/>
            </a:lvl8pPr>
            <a:lvl9pPr marL="365443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40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0DEDC-7EB3-0043-9439-48012000C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21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E77CE-380E-314C-A95E-606344B82D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7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DB6C8-1927-754C-8416-5F44F4466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07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1" y="301625"/>
            <a:ext cx="3517900" cy="127952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96" y="301630"/>
            <a:ext cx="5976937" cy="6451599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91" y="158115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801" indent="0">
              <a:buNone/>
              <a:defRPr sz="1300"/>
            </a:lvl2pPr>
            <a:lvl3pPr marL="913608" indent="0">
              <a:buNone/>
              <a:defRPr sz="1000"/>
            </a:lvl3pPr>
            <a:lvl4pPr marL="1370412" indent="0">
              <a:buNone/>
              <a:defRPr sz="900"/>
            </a:lvl4pPr>
            <a:lvl5pPr marL="1827217" indent="0">
              <a:buNone/>
              <a:defRPr sz="900"/>
            </a:lvl5pPr>
            <a:lvl6pPr marL="2284021" indent="0">
              <a:buNone/>
              <a:defRPr sz="900"/>
            </a:lvl6pPr>
            <a:lvl7pPr marL="2740825" indent="0">
              <a:buNone/>
              <a:defRPr sz="900"/>
            </a:lvl7pPr>
            <a:lvl8pPr marL="3197631" indent="0">
              <a:buNone/>
              <a:defRPr sz="900"/>
            </a:lvl8pPr>
            <a:lvl9pPr marL="365443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29B0C-DA69-2E40-95B9-9522F5AFA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2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1" y="5291140"/>
            <a:ext cx="6415088" cy="6254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1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801" indent="0">
              <a:buNone/>
              <a:defRPr sz="2900"/>
            </a:lvl2pPr>
            <a:lvl3pPr marL="913608" indent="0">
              <a:buNone/>
              <a:defRPr sz="2400"/>
            </a:lvl3pPr>
            <a:lvl4pPr marL="1370412" indent="0">
              <a:buNone/>
              <a:defRPr sz="2100"/>
            </a:lvl4pPr>
            <a:lvl5pPr marL="1827217" indent="0">
              <a:buNone/>
              <a:defRPr sz="2100"/>
            </a:lvl5pPr>
            <a:lvl6pPr marL="2284021" indent="0">
              <a:buNone/>
              <a:defRPr sz="2100"/>
            </a:lvl6pPr>
            <a:lvl7pPr marL="2740825" indent="0">
              <a:buNone/>
              <a:defRPr sz="2100"/>
            </a:lvl7pPr>
            <a:lvl8pPr marL="3197631" indent="0">
              <a:buNone/>
              <a:defRPr sz="2100"/>
            </a:lvl8pPr>
            <a:lvl9pPr marL="3654435" indent="0">
              <a:buNone/>
              <a:defRPr sz="21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1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801" indent="0">
              <a:buNone/>
              <a:defRPr sz="1300"/>
            </a:lvl2pPr>
            <a:lvl3pPr marL="913608" indent="0">
              <a:buNone/>
              <a:defRPr sz="1000"/>
            </a:lvl3pPr>
            <a:lvl4pPr marL="1370412" indent="0">
              <a:buNone/>
              <a:defRPr sz="900"/>
            </a:lvl4pPr>
            <a:lvl5pPr marL="1827217" indent="0">
              <a:buNone/>
              <a:defRPr sz="900"/>
            </a:lvl5pPr>
            <a:lvl6pPr marL="2284021" indent="0">
              <a:buNone/>
              <a:defRPr sz="900"/>
            </a:lvl6pPr>
            <a:lvl7pPr marL="2740825" indent="0">
              <a:buNone/>
              <a:defRPr sz="900"/>
            </a:lvl7pPr>
            <a:lvl8pPr marL="3197631" indent="0">
              <a:buNone/>
              <a:defRPr sz="900"/>
            </a:lvl8pPr>
            <a:lvl9pPr marL="365443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656021" y="6886575"/>
            <a:ext cx="3387725" cy="5191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A5915-48A7-AF4B-9F52-F8EAD21AD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2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4991" y="301625"/>
            <a:ext cx="962025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91" y="1768475"/>
            <a:ext cx="9620250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2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722170" y="7164213"/>
            <a:ext cx="2489200" cy="216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272" algn="l"/>
                <a:tab pos="1446549" algn="l"/>
                <a:tab pos="2169823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fld id="{BB9DA901-DBCB-8547-9333-99DFF16B0A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77354" y="7259122"/>
            <a:ext cx="5255718" cy="283572"/>
          </a:xfrm>
          <a:prstGeom prst="rect">
            <a:avLst/>
          </a:prstGeom>
        </p:spPr>
        <p:txBody>
          <a:bodyPr lIns="91417" tIns="45709" rIns="91417" bIns="45709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aseline="0" dirty="0" smtClean="0">
                <a:solidFill>
                  <a:schemeClr val="tx1"/>
                </a:solidFill>
              </a:rPr>
              <a:t>WLCG LHCC 11/09/2018  </a:t>
            </a:r>
            <a:r>
              <a:rPr lang="en-US" sz="1000" dirty="0" smtClean="0">
                <a:solidFill>
                  <a:schemeClr val="tx1"/>
                </a:solidFill>
              </a:rPr>
              <a:t>|  Predrag</a:t>
            </a:r>
            <a:r>
              <a:rPr lang="en-US" sz="1000" baseline="0" dirty="0" smtClean="0">
                <a:solidFill>
                  <a:schemeClr val="tx1"/>
                </a:solidFill>
              </a:rPr>
              <a:t> Buncic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9" r:id="rId13"/>
  </p:sldLayoutIdLst>
  <p:txStyles>
    <p:titleStyle>
      <a:lvl1pPr algn="ctr" defTabSz="45680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680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2pPr>
      <a:lvl3pPr algn="ctr" defTabSz="45680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3pPr>
      <a:lvl4pPr algn="ctr" defTabSz="45680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4pPr>
      <a:lvl5pPr algn="ctr" defTabSz="45680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5pPr>
      <a:lvl6pPr marL="2512425" indent="-228402" algn="ctr" defTabSz="45680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6pPr>
      <a:lvl7pPr marL="2969228" indent="-228402" algn="ctr" defTabSz="45680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7pPr>
      <a:lvl8pPr marL="3426035" indent="-228402" algn="ctr" defTabSz="45680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8pPr>
      <a:lvl9pPr marL="3882839" indent="-228402" algn="ctr" defTabSz="45680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9pPr>
    </p:titleStyle>
    <p:bodyStyle>
      <a:lvl1pPr marL="342604" indent="-342604" algn="l" defTabSz="456801" rtl="0" eaLnBrk="0" fontAlgn="base" hangingPunct="0">
        <a:lnSpc>
          <a:spcPct val="93000"/>
        </a:lnSpc>
        <a:spcBef>
          <a:spcPct val="0"/>
        </a:spcBef>
        <a:spcAft>
          <a:spcPts val="142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308" indent="-285503" algn="l" defTabSz="456801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900">
          <a:solidFill>
            <a:srgbClr val="000000"/>
          </a:solidFill>
          <a:latin typeface="+mn-lt"/>
          <a:ea typeface="+mn-ea"/>
          <a:cs typeface="+mn-cs"/>
        </a:defRPr>
      </a:lvl2pPr>
      <a:lvl3pPr marL="1142010" indent="-228402" algn="l" defTabSz="456801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8816" indent="-228402" algn="l" defTabSz="456801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4pPr>
      <a:lvl5pPr marL="2055620" indent="-228402" algn="l" defTabSz="456801" rtl="0" eaLnBrk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5pPr>
      <a:lvl6pPr marL="2512425" indent="-228402" algn="l" defTabSz="456801" rtl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6pPr>
      <a:lvl7pPr marL="2969228" indent="-228402" algn="l" defTabSz="456801" rtl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7pPr>
      <a:lvl8pPr marL="3426035" indent="-228402" algn="l" defTabSz="456801" rtl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8pPr>
      <a:lvl9pPr marL="3882839" indent="-228402" algn="l" defTabSz="456801" rtl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8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01" algn="l" defTabSz="4568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08" algn="l" defTabSz="4568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412" algn="l" defTabSz="4568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217" algn="l" defTabSz="4568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021" algn="l" defTabSz="4568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825" algn="l" defTabSz="4568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631" algn="l" defTabSz="4568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435" algn="l" defTabSz="4568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104249" tIns="52124" rIns="104249" bIns="5212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763928"/>
            <a:ext cx="9622632" cy="4989036"/>
          </a:xfrm>
          <a:prstGeom prst="rect">
            <a:avLst/>
          </a:prstGeom>
        </p:spPr>
        <p:txBody>
          <a:bodyPr vert="horz" lIns="104249" tIns="52124" rIns="104249" bIns="5212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3036" y="7006702"/>
            <a:ext cx="3385741" cy="402483"/>
          </a:xfrm>
          <a:prstGeom prst="rect">
            <a:avLst/>
          </a:prstGeom>
        </p:spPr>
        <p:txBody>
          <a:bodyPr vert="horz" lIns="104249" tIns="52124" rIns="104249" bIns="5212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2466" y="7006702"/>
            <a:ext cx="2494756" cy="402483"/>
          </a:xfrm>
          <a:prstGeom prst="rect">
            <a:avLst/>
          </a:prstGeom>
        </p:spPr>
        <p:txBody>
          <a:bodyPr vert="horz" lIns="104249" tIns="52124" rIns="104249" bIns="5212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9F6091FC-2707-BB46-806F-DD9EA10E4D7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77354" y="7259122"/>
            <a:ext cx="5255718" cy="283572"/>
          </a:xfrm>
          <a:prstGeom prst="rect">
            <a:avLst/>
          </a:prstGeom>
        </p:spPr>
        <p:txBody>
          <a:bodyPr lIns="91417" tIns="45709" rIns="91417" bIns="45709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aseline="0" dirty="0" smtClean="0">
                <a:solidFill>
                  <a:schemeClr val="tx1"/>
                </a:solidFill>
              </a:rPr>
              <a:t>WLCG LHCC </a:t>
            </a:r>
            <a:r>
              <a:rPr lang="en-US" sz="1000" baseline="0" dirty="0" smtClean="0">
                <a:solidFill>
                  <a:schemeClr val="tx1"/>
                </a:solidFill>
              </a:rPr>
              <a:t>11/09/</a:t>
            </a:r>
            <a:r>
              <a:rPr lang="en-US" sz="1000" baseline="0" dirty="0" smtClean="0">
                <a:solidFill>
                  <a:schemeClr val="tx1"/>
                </a:solidFill>
              </a:rPr>
              <a:t>2018  </a:t>
            </a:r>
            <a:r>
              <a:rPr lang="en-US" sz="1000" dirty="0" smtClean="0">
                <a:solidFill>
                  <a:schemeClr val="tx1"/>
                </a:solidFill>
              </a:rPr>
              <a:t>|  Predrag</a:t>
            </a:r>
            <a:r>
              <a:rPr lang="en-US" sz="1000" baseline="0" dirty="0" smtClean="0">
                <a:solidFill>
                  <a:schemeClr val="tx1"/>
                </a:solidFill>
              </a:rPr>
              <a:t> Buncic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6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  <p:sldLayoutId id="2147483680" r:id="rId13"/>
    <p:sldLayoutId id="2147483681" r:id="rId14"/>
  </p:sldLayoutIdLst>
  <p:txStyles>
    <p:titleStyle>
      <a:lvl1pPr algn="ctr" defTabSz="521245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930" indent="-390930" algn="l" defTabSz="521245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021" indent="-325778" algn="l" defTabSz="521245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109" indent="-260620" algn="l" defTabSz="521245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351" indent="-260620" algn="l" defTabSz="521245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5594" indent="-260620" algn="l" defTabSz="521245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6837" indent="-260620" algn="l" defTabSz="521245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8081" indent="-260620" algn="l" defTabSz="521245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9324" indent="-260620" algn="l" defTabSz="521245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0568" indent="-260620" algn="l" defTabSz="521245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2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245" algn="l" defTabSz="5212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487" algn="l" defTabSz="5212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729" algn="l" defTabSz="5212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973" algn="l" defTabSz="5212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215" algn="l" defTabSz="5212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460" algn="l" defTabSz="5212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8702" algn="l" defTabSz="5212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9946" algn="l" defTabSz="5212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png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9.jpe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emf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463" y="2950592"/>
            <a:ext cx="9365047" cy="3009006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  <a:spcAft>
                <a:spcPts val="2053"/>
              </a:spcAft>
            </a:pPr>
            <a:r>
              <a:rPr lang="en-US" sz="4100" dirty="0"/>
              <a:t>ALICE Status Report</a:t>
            </a:r>
            <a:br>
              <a:rPr lang="en-US" sz="4100" dirty="0"/>
            </a:br>
            <a:r>
              <a:rPr lang="en-US" sz="4100" dirty="0"/>
              <a:t/>
            </a:r>
            <a:br>
              <a:rPr lang="en-US" sz="4100" dirty="0"/>
            </a:br>
            <a:r>
              <a:rPr lang="en-US" sz="3200" b="0" dirty="0"/>
              <a:t>Predrag Buncic</a:t>
            </a:r>
            <a:endParaRPr lang="en-US" sz="2300" b="0" dirty="0"/>
          </a:p>
        </p:txBody>
      </p:sp>
    </p:spTree>
    <p:extLst>
      <p:ext uri="{BB962C8B-B14F-4D97-AF65-F5344CB8AC3E}">
        <p14:creationId xmlns:p14="http://schemas.microsoft.com/office/powerpoint/2010/main" val="2732372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70" y="611485"/>
            <a:ext cx="9649072" cy="675068"/>
          </a:xfrm>
        </p:spPr>
        <p:txBody>
          <a:bodyPr>
            <a:noAutofit/>
          </a:bodyPr>
          <a:lstStyle/>
          <a:p>
            <a:r>
              <a:rPr lang="en-US" sz="3600" dirty="0" smtClean="0"/>
              <a:t>O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Facility </a:t>
            </a:r>
            <a:r>
              <a:rPr lang="mr-IN" sz="3600" dirty="0" smtClean="0"/>
              <a:t>–</a:t>
            </a:r>
            <a:r>
              <a:rPr lang="en-US" sz="3600" dirty="0" smtClean="0"/>
              <a:t> from a drawing board to reality 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 descr="image002.pn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9802" y="1515054"/>
            <a:ext cx="4849253" cy="31327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4B92873-8B36-4781-9D29-9C2E06B97D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648" y="4829793"/>
            <a:ext cx="3571987" cy="2244963"/>
          </a:xfrm>
          <a:prstGeom prst="rect">
            <a:avLst/>
          </a:prstGeom>
        </p:spPr>
      </p:pic>
      <p:pic>
        <p:nvPicPr>
          <p:cNvPr id="8" name="Picture 7" descr="Screenshot 2018-09-05 11.11.49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451" y="4829793"/>
            <a:ext cx="3909986" cy="2244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69842" y="5436021"/>
            <a:ext cx="1800200" cy="1011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Installation (power module) starts next week</a:t>
            </a:r>
            <a:r>
              <a:rPr lang="mr-IN" sz="1600" dirty="0" smtClean="0"/>
              <a:t>…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66197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6676" y="683493"/>
            <a:ext cx="10225137" cy="675068"/>
          </a:xfrm>
        </p:spPr>
        <p:txBody>
          <a:bodyPr>
            <a:noAutofit/>
          </a:bodyPr>
          <a:lstStyle/>
          <a:p>
            <a:r>
              <a:rPr lang="en-US" sz="2800" dirty="0" smtClean="0"/>
              <a:t>Run 3 software: Parallel </a:t>
            </a:r>
            <a:r>
              <a:rPr lang="en-US" sz="2800" dirty="0" smtClean="0"/>
              <a:t>high-performance simulation framework</a:t>
            </a:r>
            <a:endParaRPr lang="en-US" sz="2800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1"/>
          </p:nvPr>
        </p:nvSpPr>
        <p:spPr>
          <a:xfrm>
            <a:off x="429780" y="1733600"/>
            <a:ext cx="4526326" cy="265066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Development of </a:t>
            </a:r>
            <a:r>
              <a:rPr lang="en-US" dirty="0" smtClean="0"/>
              <a:t>a scalable and asynchronous parallel </a:t>
            </a:r>
            <a:r>
              <a:rPr lang="en-US" dirty="0"/>
              <a:t>simulation system based on independent actors and </a:t>
            </a:r>
            <a:r>
              <a:rPr lang="en-US" dirty="0" err="1"/>
              <a:t>FairMQ</a:t>
            </a:r>
            <a:r>
              <a:rPr lang="en-US" dirty="0"/>
              <a:t> </a:t>
            </a:r>
            <a:r>
              <a:rPr lang="en-US" dirty="0" smtClean="0"/>
              <a:t>messaging</a:t>
            </a:r>
          </a:p>
          <a:p>
            <a:r>
              <a:rPr lang="en-US" dirty="0" smtClean="0"/>
              <a:t>Supports parallelization of simulation for any VMC engine</a:t>
            </a:r>
          </a:p>
          <a:p>
            <a:r>
              <a:rPr lang="en-US" dirty="0" smtClean="0"/>
              <a:t>Supports sub-event parallelism</a:t>
            </a:r>
          </a:p>
          <a:p>
            <a:pPr lvl="1"/>
            <a:r>
              <a:rPr lang="en-US" dirty="0" smtClean="0"/>
              <a:t>Make simulation jobs more fine-granular for improved scheduling and resource utilization 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5613202" y="1691605"/>
            <a:ext cx="4677668" cy="27649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Demonstrated strong scaling speedup (24 core server) for workers collaborating on few large </a:t>
            </a:r>
            <a:r>
              <a:rPr lang="en-US" dirty="0" err="1" smtClean="0"/>
              <a:t>Pb-Pb</a:t>
            </a:r>
            <a:r>
              <a:rPr lang="en-US" dirty="0" smtClean="0"/>
              <a:t> event</a:t>
            </a:r>
          </a:p>
          <a:p>
            <a:r>
              <a:rPr lang="en-US" dirty="0" smtClean="0"/>
              <a:t>Small memory footprint due to particular ”late-forking” technique (demonstrated with Geant4)</a:t>
            </a:r>
          </a:p>
          <a:p>
            <a:r>
              <a:rPr lang="en-US" dirty="0" smtClean="0"/>
              <a:t>In result, reduce wall-time to treat a </a:t>
            </a:r>
            <a:r>
              <a:rPr lang="en-US" dirty="0" err="1" smtClean="0"/>
              <a:t>Pb-Pb</a:t>
            </a:r>
            <a:r>
              <a:rPr lang="en-US" dirty="0" smtClean="0"/>
              <a:t> events from O(h) to few minutes and consequently gain access to </a:t>
            </a:r>
            <a:r>
              <a:rPr lang="en-US" b="1" dirty="0" smtClean="0"/>
              <a:t>opportunistic</a:t>
            </a:r>
            <a:r>
              <a:rPr lang="en-US" dirty="0" smtClean="0"/>
              <a:t> </a:t>
            </a:r>
            <a:r>
              <a:rPr lang="en-US" b="1" dirty="0" smtClean="0"/>
              <a:t>resources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74" y="4569106"/>
            <a:ext cx="3453455" cy="25571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746" y="4528593"/>
            <a:ext cx="3005125" cy="254205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804176" y="6959961"/>
            <a:ext cx="1929184" cy="266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S.Wenzel</a:t>
            </a:r>
            <a:r>
              <a:rPr lang="en-US" sz="1200" dirty="0" smtClean="0"/>
              <a:t> @ CHEP18</a:t>
            </a:r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4067" y="4556585"/>
            <a:ext cx="2922282" cy="260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50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49362" y="1763613"/>
            <a:ext cx="4737935" cy="5017035"/>
          </a:xfrm>
        </p:spPr>
        <p:txBody>
          <a:bodyPr>
            <a:noAutofit/>
          </a:bodyPr>
          <a:lstStyle/>
          <a:p>
            <a:r>
              <a:rPr lang="en-US" sz="2000" dirty="0" smtClean="0"/>
              <a:t>O2Data </a:t>
            </a:r>
            <a:r>
              <a:rPr lang="en-US" sz="2000" dirty="0"/>
              <a:t>Processing Layer (DPL) on top of ALFA to simplify and reduce user code and abstract away common problems of distributed </a:t>
            </a:r>
            <a:r>
              <a:rPr lang="en-US" sz="2000" dirty="0" smtClean="0"/>
              <a:t>systems</a:t>
            </a:r>
            <a:endParaRPr lang="en-US" sz="2000" dirty="0" smtClean="0"/>
          </a:p>
          <a:p>
            <a:r>
              <a:rPr lang="en-US" sz="2000" dirty="0" smtClean="0"/>
              <a:t>Simulation </a:t>
            </a:r>
            <a:r>
              <a:rPr lang="en-US" sz="2000" dirty="0"/>
              <a:t>algorithms </a:t>
            </a:r>
            <a:r>
              <a:rPr lang="en-US" sz="2000" dirty="0" smtClean="0"/>
              <a:t>using hits </a:t>
            </a:r>
            <a:r>
              <a:rPr lang="en-US" sz="2000" dirty="0"/>
              <a:t>(digitization, </a:t>
            </a:r>
            <a:r>
              <a:rPr lang="en-US" sz="2000" dirty="0" err="1"/>
              <a:t>clusterization</a:t>
            </a:r>
            <a:r>
              <a:rPr lang="en-US" sz="2000" dirty="0" smtClean="0"/>
              <a:t>) integrated </a:t>
            </a:r>
            <a:r>
              <a:rPr lang="en-US" sz="2000" dirty="0" smtClean="0"/>
              <a:t>into the O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 smtClean="0"/>
              <a:t>DPL</a:t>
            </a:r>
            <a:endParaRPr lang="en-US" sz="2000" dirty="0" smtClean="0"/>
          </a:p>
          <a:p>
            <a:pPr lvl="1"/>
            <a:r>
              <a:rPr lang="en-US" sz="1800" dirty="0" smtClean="0"/>
              <a:t>“From purely sequential task-based processing to data-driven parallel treatment using </a:t>
            </a:r>
            <a:r>
              <a:rPr lang="en-US" sz="1800" dirty="0" err="1" smtClean="0"/>
              <a:t>FairMQ</a:t>
            </a:r>
            <a:r>
              <a:rPr lang="en-US" sz="1800" dirty="0" smtClean="0"/>
              <a:t> messaging”</a:t>
            </a:r>
          </a:p>
          <a:p>
            <a:r>
              <a:rPr lang="en-US" sz="2000" dirty="0" smtClean="0"/>
              <a:t>Demonstrator </a:t>
            </a:r>
            <a:r>
              <a:rPr lang="en-US" sz="2000" dirty="0" smtClean="0"/>
              <a:t>for TPC</a:t>
            </a:r>
          </a:p>
          <a:p>
            <a:pPr lvl="1"/>
            <a:r>
              <a:rPr lang="en-US" sz="1800" dirty="0" smtClean="0"/>
              <a:t>Parallel, sector-based, </a:t>
            </a:r>
            <a:r>
              <a:rPr lang="en-US" sz="1800" dirty="0" err="1" smtClean="0"/>
              <a:t>digization</a:t>
            </a:r>
            <a:r>
              <a:rPr lang="en-US" sz="1800" dirty="0" smtClean="0"/>
              <a:t> and collaborative </a:t>
            </a:r>
            <a:r>
              <a:rPr lang="en-US" sz="1800" dirty="0" err="1" smtClean="0"/>
              <a:t>subtime</a:t>
            </a:r>
            <a:r>
              <a:rPr lang="en-US" sz="1800" dirty="0" smtClean="0"/>
              <a:t>-frame building</a:t>
            </a:r>
          </a:p>
          <a:p>
            <a:pPr lvl="1"/>
            <a:r>
              <a:rPr lang="en-US" sz="1800" dirty="0" smtClean="0"/>
              <a:t>Background-signal merging </a:t>
            </a:r>
            <a:r>
              <a:rPr lang="en-US" sz="1800" dirty="0" smtClean="0"/>
              <a:t>techniques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762" y="1926667"/>
            <a:ext cx="5202704" cy="4373063"/>
          </a:xfrm>
        </p:spPr>
      </p:pic>
      <p:sp>
        <p:nvSpPr>
          <p:cNvPr id="3" name="Rectangle 2"/>
          <p:cNvSpPr/>
          <p:nvPr/>
        </p:nvSpPr>
        <p:spPr>
          <a:xfrm>
            <a:off x="5563038" y="6444133"/>
            <a:ext cx="5110186" cy="55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Data Processing Layer (DPL) </a:t>
            </a:r>
            <a:r>
              <a:rPr lang="en-US" sz="1600" dirty="0" smtClean="0"/>
              <a:t>GUI, debugging and developing environment</a:t>
            </a:r>
            <a:endParaRPr lang="en-US" sz="1600" dirty="0"/>
          </a:p>
        </p:txBody>
      </p:sp>
      <p:sp>
        <p:nvSpPr>
          <p:cNvPr id="8" name="Title 12"/>
          <p:cNvSpPr>
            <a:spLocks noGrp="1"/>
          </p:cNvSpPr>
          <p:nvPr>
            <p:ph type="title"/>
          </p:nvPr>
        </p:nvSpPr>
        <p:spPr>
          <a:xfrm>
            <a:off x="737393" y="683493"/>
            <a:ext cx="9721081" cy="675068"/>
          </a:xfrm>
        </p:spPr>
        <p:txBody>
          <a:bodyPr>
            <a:noAutofit/>
          </a:bodyPr>
          <a:lstStyle/>
          <a:p>
            <a:r>
              <a:rPr lang="en-US" sz="2800" dirty="0" smtClean="0"/>
              <a:t>Run 3 software: Data Processing Layer (DPL)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20494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71" y="368617"/>
            <a:ext cx="9622632" cy="1259946"/>
          </a:xfrm>
        </p:spPr>
        <p:txBody>
          <a:bodyPr>
            <a:normAutofit/>
          </a:bodyPr>
          <a:lstStyle/>
          <a:p>
            <a:pPr algn="l"/>
            <a:r>
              <a:rPr lang="en-US" sz="4600" b="1" dirty="0"/>
              <a:t>Summary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370" y="1475581"/>
            <a:ext cx="9622632" cy="4989036"/>
          </a:xfrm>
        </p:spPr>
        <p:txBody>
          <a:bodyPr>
            <a:noAutofit/>
          </a:bodyPr>
          <a:lstStyle/>
          <a:p>
            <a:r>
              <a:rPr lang="en-US" sz="2400" dirty="0" smtClean="0"/>
              <a:t>2018 data taking and processing is progressing </a:t>
            </a:r>
            <a:r>
              <a:rPr lang="en-US" sz="2400" dirty="0" smtClean="0"/>
              <a:t>well</a:t>
            </a:r>
          </a:p>
          <a:p>
            <a:r>
              <a:rPr lang="en-US" sz="2400" dirty="0" smtClean="0"/>
              <a:t>CPU resources available and used beyond the pledge</a:t>
            </a:r>
          </a:p>
          <a:p>
            <a:r>
              <a:rPr lang="en-US" sz="2400" dirty="0" smtClean="0"/>
              <a:t>Disk is critical in a view of the upcoming </a:t>
            </a:r>
            <a:r>
              <a:rPr lang="en-US" sz="2400" dirty="0" err="1" smtClean="0"/>
              <a:t>PbPb</a:t>
            </a:r>
            <a:r>
              <a:rPr lang="en-US" sz="2400" dirty="0" smtClean="0"/>
              <a:t> run</a:t>
            </a:r>
            <a:endParaRPr lang="en-US" sz="2400" dirty="0"/>
          </a:p>
          <a:p>
            <a:r>
              <a:rPr lang="en-US" sz="2400" dirty="0" smtClean="0"/>
              <a:t>Given that CERN </a:t>
            </a:r>
            <a:r>
              <a:rPr lang="en-US" sz="2400" dirty="0" smtClean="0"/>
              <a:t>is not in position to fully implement the request in </a:t>
            </a:r>
            <a:r>
              <a:rPr lang="en-US" sz="2400" dirty="0" smtClean="0"/>
              <a:t>2019 saving measures were implemented</a:t>
            </a:r>
            <a:endParaRPr lang="en-US" sz="1600" dirty="0" smtClean="0"/>
          </a:p>
          <a:p>
            <a:pPr lvl="1"/>
            <a:r>
              <a:rPr lang="en-US" sz="2000" dirty="0" smtClean="0"/>
              <a:t>Disk </a:t>
            </a:r>
            <a:r>
              <a:rPr lang="en-US" sz="2000" dirty="0" smtClean="0"/>
              <a:t>liberated </a:t>
            </a:r>
            <a:r>
              <a:rPr lang="en-US" sz="2000" dirty="0" smtClean="0"/>
              <a:t>by </a:t>
            </a:r>
            <a:r>
              <a:rPr lang="en-US" sz="2000" dirty="0" smtClean="0"/>
              <a:t>(re)moving </a:t>
            </a:r>
            <a:r>
              <a:rPr lang="en-US" sz="2000" dirty="0" smtClean="0"/>
              <a:t>EOD/</a:t>
            </a:r>
            <a:r>
              <a:rPr lang="en-US" sz="2000" dirty="0" smtClean="0"/>
              <a:t>AODs, re-packing data archives and removing redundant information</a:t>
            </a:r>
          </a:p>
          <a:p>
            <a:pPr lvl="1"/>
            <a:r>
              <a:rPr lang="en-US" sz="2000" dirty="0" smtClean="0"/>
              <a:t>Completely removed dormant data from disk</a:t>
            </a:r>
            <a:endParaRPr lang="en-US" sz="2400" dirty="0" smtClean="0"/>
          </a:p>
          <a:p>
            <a:r>
              <a:rPr lang="en-US" sz="2400" dirty="0" smtClean="0"/>
              <a:t>Thanks to T1s who stepped in to fill the gap, are expect to be ready ready of  </a:t>
            </a:r>
            <a:r>
              <a:rPr lang="en-US" sz="2400" dirty="0" err="1" smtClean="0"/>
              <a:t>PbPb</a:t>
            </a:r>
            <a:r>
              <a:rPr lang="en-US" sz="2400" dirty="0" smtClean="0"/>
              <a:t> data taking and data processing in 2019 </a:t>
            </a:r>
          </a:p>
          <a:p>
            <a:pPr lvl="1"/>
            <a:r>
              <a:rPr lang="en-US" sz="2000" dirty="0" smtClean="0"/>
              <a:t>We will still require the </a:t>
            </a:r>
            <a:r>
              <a:rPr lang="en-US" sz="2000" dirty="0"/>
              <a:t>additional disk resources in 2020 (no additional CPU and no additional tapes)</a:t>
            </a:r>
            <a:r>
              <a:rPr lang="en-US" sz="2000" dirty="0" smtClean="0"/>
              <a:t>.</a:t>
            </a:r>
          </a:p>
          <a:p>
            <a:r>
              <a:rPr lang="en-US" sz="2400" dirty="0" smtClean="0"/>
              <a:t>Good progress in development of parallel high performance simulation framework based on O2 DPL and ALFA for Run 3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125439" y="7157197"/>
            <a:ext cx="566374" cy="402483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z="1100"/>
              <a:pPr/>
              <a:t>13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29419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100" cap="none" dirty="0">
                <a:solidFill>
                  <a:prstClr val="black"/>
                </a:solidFill>
              </a:rPr>
              <a:t>Data </a:t>
            </a:r>
            <a:r>
              <a:rPr lang="en-US" sz="4100" cap="none" dirty="0" smtClean="0">
                <a:solidFill>
                  <a:prstClr val="black"/>
                </a:solidFill>
              </a:rPr>
              <a:t>taking progress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13858" y="1979637"/>
            <a:ext cx="5400600" cy="1110351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Smooth data </a:t>
            </a:r>
            <a:r>
              <a:rPr lang="en-US" dirty="0" smtClean="0"/>
              <a:t>taking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4.1</a:t>
            </a:r>
            <a:r>
              <a:rPr lang="en-US" dirty="0" smtClean="0"/>
              <a:t> </a:t>
            </a:r>
            <a:r>
              <a:rPr lang="en-US" dirty="0" smtClean="0"/>
              <a:t>PB registered and replicated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T1s</a:t>
            </a:r>
          </a:p>
          <a:p>
            <a:pPr marL="1028058" lvl="1" indent="-285750">
              <a:buFont typeface="Arial"/>
              <a:buChar char="•"/>
            </a:pPr>
            <a:endParaRPr lang="en-US" sz="1600" dirty="0" smtClean="0"/>
          </a:p>
          <a:p>
            <a:pPr marL="1028058" lvl="1" indent="-285750">
              <a:buFont typeface="Arial"/>
              <a:buChar char="•"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33338" y="5075981"/>
            <a:ext cx="4176464" cy="881365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2018 </a:t>
            </a:r>
            <a:r>
              <a:rPr lang="en-US" dirty="0" err="1" smtClean="0"/>
              <a:t>pp</a:t>
            </a:r>
            <a:r>
              <a:rPr lang="en-US" dirty="0" smtClean="0"/>
              <a:t> data reconstruction going very </a:t>
            </a:r>
            <a:r>
              <a:rPr lang="en-US" dirty="0" smtClean="0"/>
              <a:t>well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30" y="1691605"/>
            <a:ext cx="4121770" cy="2415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153221"/>
              </p:ext>
            </p:extLst>
          </p:nvPr>
        </p:nvGraphicFramePr>
        <p:xfrm>
          <a:off x="4481816" y="3491804"/>
          <a:ext cx="6048666" cy="3933868"/>
        </p:xfrm>
        <a:graphic>
          <a:graphicData uri="http://schemas.openxmlformats.org/drawingml/2006/table">
            <a:tbl>
              <a:tblPr/>
              <a:tblGrid>
                <a:gridCol w="672074"/>
                <a:gridCol w="672074"/>
                <a:gridCol w="672074"/>
                <a:gridCol w="672074"/>
                <a:gridCol w="672074"/>
                <a:gridCol w="672074"/>
                <a:gridCol w="672074"/>
                <a:gridCol w="672074"/>
                <a:gridCol w="672074"/>
              </a:tblGrid>
              <a:tr h="37216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PERIOD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COLLISION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MAG FIELD (T)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INT. RATE (kHz)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muon_calo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CPass0/CPass1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Manual Calib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PPass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QA and run lists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27618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LHC18b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B=-0.5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Feb-80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618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LHC18c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B=-0.2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618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LHC18d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B=-0.5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618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LHC18e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B=-0.5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190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618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LHC18f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B=-0.5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618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LHC18g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B=+0.5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20-160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32305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LHC18h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B=-0.5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618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LHC18i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B=+0.5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618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LHC18j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B=-0.5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190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39742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LHC18k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B=-0.5 (dipole 0)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20-140-160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618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LHC18l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B=-0.5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190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Ongoing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3700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LHC18m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pp 13 TeV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B=+0.5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mr-I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5-50-190-250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Running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Running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25400" marB="2540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398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394" y="251445"/>
            <a:ext cx="9221689" cy="989953"/>
          </a:xfrm>
        </p:spPr>
        <p:txBody>
          <a:bodyPr>
            <a:normAutofit/>
          </a:bodyPr>
          <a:lstStyle/>
          <a:p>
            <a:r>
              <a:rPr lang="it-IT" sz="4000" b="1" dirty="0" smtClean="0"/>
              <a:t>Data </a:t>
            </a:r>
            <a:r>
              <a:rPr lang="it-IT" sz="4000" b="1" dirty="0" smtClean="0"/>
              <a:t>volume</a:t>
            </a:r>
            <a:endParaRPr lang="it-IT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EB90-6E6B-4E7B-B74D-CA8144B8B81B}" type="slidenum">
              <a:rPr lang="it-IT" smtClean="0"/>
              <a:t>3</a:t>
            </a:fld>
            <a:endParaRPr lang="it-IT"/>
          </a:p>
        </p:txBody>
      </p:sp>
      <p:sp>
        <p:nvSpPr>
          <p:cNvPr id="6" name="TextBox 5"/>
          <p:cNvSpPr txBox="1"/>
          <p:nvPr/>
        </p:nvSpPr>
        <p:spPr>
          <a:xfrm>
            <a:off x="449362" y="6516141"/>
            <a:ext cx="10098435" cy="610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dirty="0" smtClean="0"/>
              <a:t>Projection based on pp evt size of 1.7 MB (@ V0and = 150 kHz</a:t>
            </a:r>
            <a:r>
              <a:rPr lang="it-IT" dirty="0" smtClean="0"/>
              <a:t>) and </a:t>
            </a:r>
            <a:r>
              <a:rPr lang="it-IT" dirty="0" smtClean="0"/>
              <a:t>430 Hz TPC read-</a:t>
            </a:r>
            <a:r>
              <a:rPr lang="it-IT" dirty="0" smtClean="0"/>
              <a:t>out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Matches the expectations, no change in parameters used to calculate computing requirements 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514" y="1907629"/>
            <a:ext cx="7425825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5467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CPU Usage</a:t>
            </a:r>
            <a:endParaRPr lang="en-US" sz="4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426" y="1907629"/>
            <a:ext cx="8649633" cy="5068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4321306"/>
              </p:ext>
            </p:extLst>
          </p:nvPr>
        </p:nvGraphicFramePr>
        <p:xfrm>
          <a:off x="5705946" y="363582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1053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Usage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25426" y="6049374"/>
            <a:ext cx="9289032" cy="610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Good utilization of opportunistic CPU resources in particular at CERN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CPU efficiency remains constant at ~83%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94648"/>
              </p:ext>
            </p:extLst>
          </p:nvPr>
        </p:nvGraphicFramePr>
        <p:xfrm>
          <a:off x="665386" y="1763613"/>
          <a:ext cx="669674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0376040"/>
              </p:ext>
            </p:extLst>
          </p:nvPr>
        </p:nvGraphicFramePr>
        <p:xfrm>
          <a:off x="7434138" y="1763613"/>
          <a:ext cx="25922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04140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1" y="700770"/>
            <a:ext cx="9622632" cy="861913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/>
              <a:t>Measures to address shortage of disk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354" y="2051645"/>
            <a:ext cx="10081120" cy="4989036"/>
          </a:xfrm>
        </p:spPr>
        <p:txBody>
          <a:bodyPr>
            <a:noAutofit/>
          </a:bodyPr>
          <a:lstStyle/>
          <a:p>
            <a:r>
              <a:rPr lang="en-US" sz="2400" dirty="0" smtClean="0"/>
              <a:t>For 2019 CERN decided to pledge only 5 PB of disk  (ou</a:t>
            </a:r>
            <a:r>
              <a:rPr lang="en-US" sz="2400" dirty="0" smtClean="0"/>
              <a:t>t of 8.1 PB approved by C-RSG) </a:t>
            </a:r>
            <a:endParaRPr lang="en-US" sz="2400" dirty="0" smtClean="0"/>
          </a:p>
          <a:p>
            <a:r>
              <a:rPr lang="en-US" sz="2400" dirty="0" smtClean="0"/>
              <a:t>According </a:t>
            </a:r>
            <a:r>
              <a:rPr lang="en-US" sz="2400" dirty="0"/>
              <a:t>to computing resource sharing procedure as defined by the ALICE Constitution, the CERN pledge reduced by 3.1 PB  in 2019 will automatically increase obligations of other FAs in proportion to their M&amp;O share. </a:t>
            </a:r>
            <a:endParaRPr lang="en-US" sz="2400" dirty="0" smtClean="0"/>
          </a:p>
          <a:p>
            <a:r>
              <a:rPr lang="en-US" sz="2400" dirty="0" smtClean="0"/>
              <a:t>Given </a:t>
            </a:r>
            <a:r>
              <a:rPr lang="en-US" sz="2400" dirty="0"/>
              <a:t>that there was no significant changes is any of the relevant parameters used for the resources calculations, the overall request remains the same as presented in </a:t>
            </a:r>
            <a:r>
              <a:rPr lang="en-US" sz="2400" dirty="0" smtClean="0"/>
              <a:t>April except </a:t>
            </a:r>
            <a:r>
              <a:rPr lang="en-US" sz="2400" dirty="0"/>
              <a:t>for rebalancing of the disk space as a result of reduced T0 pledge </a:t>
            </a:r>
            <a:endParaRPr lang="en-US" sz="2400" dirty="0" smtClean="0"/>
          </a:p>
          <a:p>
            <a:pPr marL="741841" lvl="1" indent="-285750"/>
            <a:r>
              <a:rPr lang="en-US" sz="2000" dirty="0" smtClean="0"/>
              <a:t>France </a:t>
            </a:r>
            <a:r>
              <a:rPr lang="en-US" sz="2000" dirty="0"/>
              <a:t>will add +0.5 PB and Germany up to </a:t>
            </a:r>
            <a:r>
              <a:rPr lang="en-US" sz="2000" dirty="0" smtClean="0"/>
              <a:t>+1.0 </a:t>
            </a:r>
            <a:r>
              <a:rPr lang="en-US" sz="2000" dirty="0"/>
              <a:t>PB on top of 20% year-on-year increase</a:t>
            </a:r>
          </a:p>
          <a:p>
            <a:pPr marL="741841" lvl="1" indent="-285750"/>
            <a:r>
              <a:rPr lang="en-US" sz="2000" dirty="0"/>
              <a:t>Russia, UK </a:t>
            </a:r>
            <a:r>
              <a:rPr lang="en-US" sz="2000" dirty="0" smtClean="0"/>
              <a:t>(and hopefully Italy)  </a:t>
            </a:r>
            <a:r>
              <a:rPr lang="en-US" sz="2000" dirty="0"/>
              <a:t>will implement at least their </a:t>
            </a:r>
            <a:r>
              <a:rPr lang="en-US" sz="2000" dirty="0" smtClean="0"/>
              <a:t>share</a:t>
            </a:r>
            <a:endParaRPr lang="en-US" sz="2000" dirty="0"/>
          </a:p>
          <a:p>
            <a:pPr marL="741841" lvl="1" indent="-285750"/>
            <a:r>
              <a:rPr lang="en-US" sz="2000" dirty="0"/>
              <a:t>Additional resources in Bergen (</a:t>
            </a:r>
            <a:r>
              <a:rPr lang="en-US" sz="2000" dirty="0" err="1"/>
              <a:t>NorduGrid</a:t>
            </a:r>
            <a:r>
              <a:rPr lang="en-US" sz="2000" dirty="0" smtClean="0"/>
              <a:t>) should bring them above their nominal </a:t>
            </a:r>
            <a:r>
              <a:rPr lang="en-US" sz="2000" dirty="0"/>
              <a:t>share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012439" y="7321798"/>
            <a:ext cx="627608" cy="237882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z="1100"/>
              <a:pPr/>
              <a:t>6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6630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Usage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86" y="1848733"/>
            <a:ext cx="4220872" cy="2786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5986" y="1848733"/>
            <a:ext cx="4176464" cy="2757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7674" y="4152989"/>
            <a:ext cx="4343226" cy="2867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93378" y="5219997"/>
            <a:ext cx="2448272" cy="146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Cleanup started across all tiers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Data moved from T0 to make a room for </a:t>
            </a:r>
            <a:r>
              <a:rPr lang="en-US" sz="1600" dirty="0" err="1" smtClean="0"/>
              <a:t>PbPB</a:t>
            </a:r>
            <a:r>
              <a:rPr lang="en-US" sz="1600" dirty="0" smtClean="0"/>
              <a:t> data taking </a:t>
            </a:r>
            <a:endParaRPr lang="en-US" sz="16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5442315"/>
              </p:ext>
            </p:extLst>
          </p:nvPr>
        </p:nvGraphicFramePr>
        <p:xfrm>
          <a:off x="6786066" y="471594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842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1" y="691170"/>
            <a:ext cx="9622632" cy="871513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/>
              <a:t>Data popularity</a:t>
            </a:r>
            <a:endParaRPr lang="en-US" sz="4000" b="1" dirty="0"/>
          </a:p>
        </p:txBody>
      </p:sp>
      <p:pic>
        <p:nvPicPr>
          <p:cNvPr id="1026" name="Picture 2" descr="https://lh4.googleusercontent.com/wWh7Fik0zZv-rw4RaWpjBgD9tWCQcuGSOhTYawhOgss1e3o75rnRIz-KkWGliIV0HZ_DjsS4gbeQuyRV6l2h8QQRmN2OFKEUnSd37rg0ZYLJXWnMmF78lWHiE-czOb378iiU9x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86" y="1636699"/>
            <a:ext cx="6815444" cy="321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012439" y="7321798"/>
            <a:ext cx="627608" cy="237882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z="1100"/>
              <a:pPr/>
              <a:t>8</a:t>
            </a:fld>
            <a:endParaRPr lang="en-US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810" y="4715941"/>
            <a:ext cx="5830097" cy="25049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5386" y="5868069"/>
            <a:ext cx="3384376" cy="610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No dormant data left on disk</a:t>
            </a:r>
          </a:p>
          <a:p>
            <a:endParaRPr lang="en-US" dirty="0" smtClean="0"/>
          </a:p>
        </p:txBody>
      </p:sp>
      <p:sp>
        <p:nvSpPr>
          <p:cNvPr id="8" name="Bent Arrow 7"/>
          <p:cNvSpPr/>
          <p:nvPr/>
        </p:nvSpPr>
        <p:spPr>
          <a:xfrm flipV="1">
            <a:off x="3113658" y="4787949"/>
            <a:ext cx="648072" cy="576064"/>
          </a:xfrm>
          <a:prstGeom prst="ben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269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474" y="971525"/>
            <a:ext cx="9548383" cy="5301183"/>
          </a:xfrm>
          <a:prstGeom prst="rect">
            <a:avLst/>
          </a:prstGeom>
        </p:spPr>
      </p:pic>
      <p:sp>
        <p:nvSpPr>
          <p:cNvPr id="69" name="Magnetic Disk 68"/>
          <p:cNvSpPr/>
          <p:nvPr/>
        </p:nvSpPr>
        <p:spPr>
          <a:xfrm>
            <a:off x="2105546" y="3419797"/>
            <a:ext cx="717738" cy="738855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4</a:t>
            </a:r>
            <a:r>
              <a:rPr lang="en-US" sz="1600" dirty="0" smtClean="0">
                <a:solidFill>
                  <a:srgbClr val="FF0000"/>
                </a:solidFill>
              </a:rPr>
              <a:t> PB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70" y="582391"/>
            <a:ext cx="1150855" cy="10376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0745" y="2076579"/>
            <a:ext cx="940482" cy="5444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HLT</a:t>
            </a:r>
            <a:endParaRPr lang="en-US" sz="1600" dirty="0"/>
          </a:p>
        </p:txBody>
      </p:sp>
      <p:sp>
        <p:nvSpPr>
          <p:cNvPr id="6" name="Magnetic Disk 5"/>
          <p:cNvSpPr/>
          <p:nvPr/>
        </p:nvSpPr>
        <p:spPr>
          <a:xfrm>
            <a:off x="494995" y="5226443"/>
            <a:ext cx="717738" cy="738855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3PB</a:t>
            </a:r>
            <a:endParaRPr lang="en-US" sz="1600" dirty="0"/>
          </a:p>
        </p:txBody>
      </p:sp>
      <p:sp>
        <p:nvSpPr>
          <p:cNvPr id="7" name="Sequential Access Storage 6"/>
          <p:cNvSpPr/>
          <p:nvPr/>
        </p:nvSpPr>
        <p:spPr>
          <a:xfrm>
            <a:off x="449362" y="6564163"/>
            <a:ext cx="818361" cy="808854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400" dirty="0"/>
              <a:t>5.4PB</a:t>
            </a:r>
          </a:p>
        </p:txBody>
      </p:sp>
      <p:sp>
        <p:nvSpPr>
          <p:cNvPr id="8" name="Down Arrow 7"/>
          <p:cNvSpPr/>
          <p:nvPr/>
        </p:nvSpPr>
        <p:spPr>
          <a:xfrm>
            <a:off x="679997" y="1701711"/>
            <a:ext cx="421978" cy="281539"/>
          </a:xfrm>
          <a:prstGeom prst="downArrow">
            <a:avLst/>
          </a:prstGeom>
          <a:solidFill>
            <a:srgbClr val="D343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endParaRPr lang="en-US" sz="1600"/>
          </a:p>
        </p:txBody>
      </p:sp>
      <p:sp>
        <p:nvSpPr>
          <p:cNvPr id="14" name="TextBox 13"/>
          <p:cNvSpPr txBox="1"/>
          <p:nvPr/>
        </p:nvSpPr>
        <p:spPr>
          <a:xfrm>
            <a:off x="1441171" y="2092134"/>
            <a:ext cx="1142465" cy="46358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pPr algn="ctr"/>
            <a:r>
              <a:rPr lang="en-US" sz="1200" dirty="0"/>
              <a:t>Compression</a:t>
            </a:r>
          </a:p>
          <a:p>
            <a:pPr algn="ctr"/>
            <a:r>
              <a:rPr lang="en-US" sz="1200" dirty="0"/>
              <a:t>x7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07679" y="6058624"/>
            <a:ext cx="710380" cy="29184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pPr algn="ctr"/>
            <a:r>
              <a:rPr lang="en-US" sz="1200" dirty="0"/>
              <a:t>2 GB/s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1939" y="245216"/>
            <a:ext cx="407062" cy="29184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pPr algn="ctr"/>
            <a:r>
              <a:rPr lang="en-US" sz="1200" dirty="0" err="1"/>
              <a:t>pp</a:t>
            </a:r>
            <a:r>
              <a:rPr lang="en-US" sz="1200" dirty="0"/>
              <a:t> 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853290" y="2620999"/>
            <a:ext cx="1460" cy="108185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6" idx="3"/>
            <a:endCxn id="7" idx="0"/>
          </p:cNvCxnSpPr>
          <p:nvPr/>
        </p:nvCxnSpPr>
        <p:spPr>
          <a:xfrm>
            <a:off x="853864" y="5965298"/>
            <a:ext cx="4679" cy="5988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219" y="611484"/>
            <a:ext cx="1125495" cy="1014783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591219" y="2082808"/>
            <a:ext cx="940482" cy="5444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HLT</a:t>
            </a:r>
            <a:endParaRPr lang="en-US" sz="1600" dirty="0"/>
          </a:p>
        </p:txBody>
      </p:sp>
      <p:sp>
        <p:nvSpPr>
          <p:cNvPr id="27" name="Magnetic Disk 26"/>
          <p:cNvSpPr/>
          <p:nvPr/>
        </p:nvSpPr>
        <p:spPr>
          <a:xfrm>
            <a:off x="2677843" y="5232672"/>
            <a:ext cx="717738" cy="738855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3PB</a:t>
            </a:r>
            <a:endParaRPr lang="en-US" sz="1600" dirty="0"/>
          </a:p>
        </p:txBody>
      </p:sp>
      <p:sp>
        <p:nvSpPr>
          <p:cNvPr id="28" name="Sequential Access Storage 27"/>
          <p:cNvSpPr/>
          <p:nvPr/>
        </p:nvSpPr>
        <p:spPr>
          <a:xfrm>
            <a:off x="2609602" y="6570392"/>
            <a:ext cx="808231" cy="808854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400" dirty="0"/>
              <a:t>9 PB</a:t>
            </a:r>
          </a:p>
        </p:txBody>
      </p:sp>
      <p:sp>
        <p:nvSpPr>
          <p:cNvPr id="29" name="Down Arrow 28"/>
          <p:cNvSpPr/>
          <p:nvPr/>
        </p:nvSpPr>
        <p:spPr>
          <a:xfrm>
            <a:off x="2763228" y="1701712"/>
            <a:ext cx="632351" cy="287767"/>
          </a:xfrm>
          <a:prstGeom prst="downArrow">
            <a:avLst/>
          </a:prstGeom>
          <a:solidFill>
            <a:srgbClr val="D343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endParaRPr lang="en-US" sz="1600"/>
          </a:p>
        </p:txBody>
      </p:sp>
      <p:sp>
        <p:nvSpPr>
          <p:cNvPr id="32" name="TextBox 31"/>
          <p:cNvSpPr txBox="1"/>
          <p:nvPr/>
        </p:nvSpPr>
        <p:spPr>
          <a:xfrm>
            <a:off x="2753618" y="251445"/>
            <a:ext cx="629404" cy="29184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pPr algn="ctr"/>
            <a:r>
              <a:rPr lang="en-US" sz="1200" dirty="0" err="1"/>
              <a:t>PbPB</a:t>
            </a:r>
            <a:endParaRPr lang="en-US" sz="1200" dirty="0"/>
          </a:p>
        </p:txBody>
      </p:sp>
      <p:cxnSp>
        <p:nvCxnSpPr>
          <p:cNvPr id="33" name="Straight Arrow Connector 32"/>
          <p:cNvCxnSpPr>
            <a:stCxn id="26" idx="2"/>
            <a:endCxn id="36" idx="1"/>
          </p:cNvCxnSpPr>
          <p:nvPr/>
        </p:nvCxnSpPr>
        <p:spPr>
          <a:xfrm flipH="1">
            <a:off x="3041599" y="2627228"/>
            <a:ext cx="19861" cy="1028956"/>
          </a:xfrm>
          <a:prstGeom prst="straightConnector1">
            <a:avLst/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7" idx="3"/>
            <a:endCxn id="28" idx="0"/>
          </p:cNvCxnSpPr>
          <p:nvPr/>
        </p:nvCxnSpPr>
        <p:spPr>
          <a:xfrm flipH="1">
            <a:off x="3013718" y="5971527"/>
            <a:ext cx="22994" cy="5988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Magnetic Disk 35"/>
          <p:cNvSpPr/>
          <p:nvPr/>
        </p:nvSpPr>
        <p:spPr>
          <a:xfrm>
            <a:off x="2682730" y="3656185"/>
            <a:ext cx="717738" cy="738855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3</a:t>
            </a:r>
            <a:r>
              <a:rPr lang="en-US" sz="1600" dirty="0" smtClean="0">
                <a:solidFill>
                  <a:srgbClr val="FFFFFF"/>
                </a:solidFill>
              </a:rPr>
              <a:t> PB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20411" y="5452708"/>
            <a:ext cx="882853" cy="29184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pPr algn="ctr"/>
            <a:r>
              <a:rPr lang="en-US" sz="1200" b="1" dirty="0"/>
              <a:t>CASTOR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14788" y="3839578"/>
            <a:ext cx="723367" cy="378787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pPr algn="ctr"/>
            <a:r>
              <a:rPr lang="en-US" b="1" dirty="0"/>
              <a:t>EOS</a:t>
            </a:r>
          </a:p>
        </p:txBody>
      </p:sp>
      <p:cxnSp>
        <p:nvCxnSpPr>
          <p:cNvPr id="39" name="Straight Arrow Connector 38"/>
          <p:cNvCxnSpPr>
            <a:stCxn id="36" idx="3"/>
            <a:endCxn id="27" idx="1"/>
          </p:cNvCxnSpPr>
          <p:nvPr/>
        </p:nvCxnSpPr>
        <p:spPr>
          <a:xfrm flipH="1">
            <a:off x="3036713" y="4395040"/>
            <a:ext cx="4886" cy="837631"/>
          </a:xfrm>
          <a:prstGeom prst="straightConnector1">
            <a:avLst/>
          </a:prstGeom>
          <a:ln w="57150" cmpd="sng">
            <a:solidFill>
              <a:srgbClr val="4F81B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Magnetic Disk 45"/>
          <p:cNvSpPr/>
          <p:nvPr/>
        </p:nvSpPr>
        <p:spPr>
          <a:xfrm>
            <a:off x="3974349" y="3349329"/>
            <a:ext cx="1282892" cy="1419330"/>
          </a:xfrm>
          <a:prstGeom prst="flowChartMagneticDisk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20.2 PB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2223654" y="2828208"/>
            <a:ext cx="710380" cy="29184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pPr algn="ctr"/>
            <a:r>
              <a:rPr lang="en-US" sz="1200" dirty="0"/>
              <a:t>9</a:t>
            </a:r>
            <a:r>
              <a:rPr lang="en-US" sz="1200" dirty="0" smtClean="0"/>
              <a:t> </a:t>
            </a:r>
            <a:r>
              <a:rPr lang="en-US" sz="1200" dirty="0"/>
              <a:t>GB/s</a:t>
            </a:r>
          </a:p>
        </p:txBody>
      </p:sp>
      <p:sp>
        <p:nvSpPr>
          <p:cNvPr id="54" name="Process 53"/>
          <p:cNvSpPr/>
          <p:nvPr/>
        </p:nvSpPr>
        <p:spPr>
          <a:xfrm>
            <a:off x="4108429" y="5302667"/>
            <a:ext cx="1014732" cy="62219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RECO</a:t>
            </a:r>
            <a:endParaRPr lang="en-US" sz="1600" dirty="0"/>
          </a:p>
        </p:txBody>
      </p:sp>
      <p:cxnSp>
        <p:nvCxnSpPr>
          <p:cNvPr id="61" name="Straight Arrow Connector 60"/>
          <p:cNvCxnSpPr>
            <a:stCxn id="54" idx="1"/>
            <a:endCxn id="27" idx="4"/>
          </p:cNvCxnSpPr>
          <p:nvPr/>
        </p:nvCxnSpPr>
        <p:spPr>
          <a:xfrm flipH="1" flipV="1">
            <a:off x="3395582" y="5602100"/>
            <a:ext cx="712847" cy="116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46" idx="3"/>
            <a:endCxn id="54" idx="0"/>
          </p:cNvCxnSpPr>
          <p:nvPr/>
        </p:nvCxnSpPr>
        <p:spPr>
          <a:xfrm>
            <a:off x="4615795" y="4768658"/>
            <a:ext cx="0" cy="5340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Magnetic Disk 67"/>
          <p:cNvSpPr/>
          <p:nvPr/>
        </p:nvSpPr>
        <p:spPr>
          <a:xfrm>
            <a:off x="6189436" y="3349329"/>
            <a:ext cx="1282892" cy="1419330"/>
          </a:xfrm>
          <a:prstGeom prst="flowChartMagneticDisk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30.4 PB</a:t>
            </a:r>
            <a:endParaRPr lang="en-US" sz="1600" dirty="0"/>
          </a:p>
        </p:txBody>
      </p:sp>
      <p:sp>
        <p:nvSpPr>
          <p:cNvPr id="73" name="Sequential Access Storage 72"/>
          <p:cNvSpPr/>
          <p:nvPr/>
        </p:nvSpPr>
        <p:spPr>
          <a:xfrm>
            <a:off x="4985866" y="6582058"/>
            <a:ext cx="855033" cy="808854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200" dirty="0"/>
              <a:t>14.4 PB</a:t>
            </a:r>
          </a:p>
        </p:txBody>
      </p:sp>
      <p:cxnSp>
        <p:nvCxnSpPr>
          <p:cNvPr id="74" name="Straight Arrow Connector 73"/>
          <p:cNvCxnSpPr>
            <a:stCxn id="75" idx="2"/>
            <a:endCxn id="73" idx="3"/>
          </p:cNvCxnSpPr>
          <p:nvPr/>
        </p:nvCxnSpPr>
        <p:spPr>
          <a:xfrm flipH="1" flipV="1">
            <a:off x="5840899" y="6986485"/>
            <a:ext cx="655865" cy="116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Magnetic Disk 74"/>
          <p:cNvSpPr/>
          <p:nvPr/>
        </p:nvSpPr>
        <p:spPr>
          <a:xfrm>
            <a:off x="6496764" y="6628721"/>
            <a:ext cx="717738" cy="738855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endParaRPr lang="en-US" sz="1600" dirty="0"/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6843258" y="4786552"/>
            <a:ext cx="0" cy="5340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Process 79"/>
          <p:cNvSpPr/>
          <p:nvPr/>
        </p:nvSpPr>
        <p:spPr>
          <a:xfrm>
            <a:off x="6335892" y="5320561"/>
            <a:ext cx="1014732" cy="62219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RECO</a:t>
            </a:r>
            <a:endParaRPr lang="en-US" sz="1600" dirty="0"/>
          </a:p>
        </p:txBody>
      </p:sp>
      <p:cxnSp>
        <p:nvCxnSpPr>
          <p:cNvPr id="81" name="Straight Arrow Connector 80"/>
          <p:cNvCxnSpPr>
            <a:stCxn id="80" idx="2"/>
            <a:endCxn id="75" idx="1"/>
          </p:cNvCxnSpPr>
          <p:nvPr/>
        </p:nvCxnSpPr>
        <p:spPr>
          <a:xfrm>
            <a:off x="6843259" y="5942757"/>
            <a:ext cx="12374" cy="6859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Magnetic Disk 86"/>
          <p:cNvSpPr/>
          <p:nvPr/>
        </p:nvSpPr>
        <p:spPr>
          <a:xfrm>
            <a:off x="8483723" y="3404962"/>
            <a:ext cx="1282892" cy="1419330"/>
          </a:xfrm>
          <a:prstGeom prst="flowChartMagneticDisk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33.9 PB</a:t>
            </a:r>
            <a:endParaRPr lang="en-US" sz="1600" dirty="0"/>
          </a:p>
        </p:txBody>
      </p:sp>
      <p:sp>
        <p:nvSpPr>
          <p:cNvPr id="88" name="Process 87"/>
          <p:cNvSpPr/>
          <p:nvPr/>
        </p:nvSpPr>
        <p:spPr>
          <a:xfrm>
            <a:off x="3997061" y="2228801"/>
            <a:ext cx="692980" cy="39219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SIM</a:t>
            </a:r>
            <a:endParaRPr lang="en-US" sz="1600" dirty="0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4343551" y="2587434"/>
            <a:ext cx="0" cy="8175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Process 90"/>
          <p:cNvSpPr/>
          <p:nvPr/>
        </p:nvSpPr>
        <p:spPr>
          <a:xfrm>
            <a:off x="6224524" y="1472047"/>
            <a:ext cx="692980" cy="39219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SIM</a:t>
            </a:r>
            <a:endParaRPr lang="en-US" sz="1600" dirty="0"/>
          </a:p>
        </p:txBody>
      </p:sp>
      <p:cxnSp>
        <p:nvCxnSpPr>
          <p:cNvPr id="92" name="Straight Arrow Connector 91"/>
          <p:cNvCxnSpPr>
            <a:stCxn id="91" idx="2"/>
          </p:cNvCxnSpPr>
          <p:nvPr/>
        </p:nvCxnSpPr>
        <p:spPr>
          <a:xfrm>
            <a:off x="6571014" y="1864245"/>
            <a:ext cx="0" cy="14850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8840551" y="2648890"/>
            <a:ext cx="0" cy="76189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Process 99"/>
          <p:cNvSpPr/>
          <p:nvPr/>
        </p:nvSpPr>
        <p:spPr>
          <a:xfrm>
            <a:off x="8494061" y="2273596"/>
            <a:ext cx="692980" cy="39219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SIM</a:t>
            </a:r>
            <a:endParaRPr lang="en-US" sz="1600" dirty="0"/>
          </a:p>
        </p:txBody>
      </p:sp>
      <p:sp>
        <p:nvSpPr>
          <p:cNvPr id="101" name="Process 100"/>
          <p:cNvSpPr/>
          <p:nvPr/>
        </p:nvSpPr>
        <p:spPr>
          <a:xfrm>
            <a:off x="4509374" y="1505612"/>
            <a:ext cx="692980" cy="39219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ANA</a:t>
            </a:r>
            <a:endParaRPr lang="en-US" sz="1600" dirty="0"/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4855864" y="1864245"/>
            <a:ext cx="0" cy="14850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Process 103"/>
          <p:cNvSpPr/>
          <p:nvPr/>
        </p:nvSpPr>
        <p:spPr>
          <a:xfrm>
            <a:off x="6642793" y="807673"/>
            <a:ext cx="692980" cy="39219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ANA</a:t>
            </a:r>
            <a:endParaRPr lang="en-US" sz="1600" dirty="0"/>
          </a:p>
        </p:txBody>
      </p:sp>
      <p:cxnSp>
        <p:nvCxnSpPr>
          <p:cNvPr id="105" name="Straight Arrow Connector 104"/>
          <p:cNvCxnSpPr>
            <a:stCxn id="104" idx="2"/>
          </p:cNvCxnSpPr>
          <p:nvPr/>
        </p:nvCxnSpPr>
        <p:spPr>
          <a:xfrm>
            <a:off x="6989283" y="1199872"/>
            <a:ext cx="0" cy="22109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Process 105"/>
          <p:cNvSpPr/>
          <p:nvPr/>
        </p:nvSpPr>
        <p:spPr>
          <a:xfrm>
            <a:off x="8969248" y="1587048"/>
            <a:ext cx="692980" cy="39219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/>
              <a:t>ANA</a:t>
            </a:r>
            <a:endParaRPr lang="en-US" sz="1600" dirty="0"/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9315738" y="1945681"/>
            <a:ext cx="0" cy="14850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Up-Down Arrow 108"/>
          <p:cNvSpPr/>
          <p:nvPr/>
        </p:nvSpPr>
        <p:spPr>
          <a:xfrm rot="5400000">
            <a:off x="5491925" y="3782735"/>
            <a:ext cx="471213" cy="625093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endParaRPr lang="en-US" sz="1600"/>
          </a:p>
        </p:txBody>
      </p:sp>
      <p:sp>
        <p:nvSpPr>
          <p:cNvPr id="110" name="Up-Down Arrow 109"/>
          <p:cNvSpPr/>
          <p:nvPr/>
        </p:nvSpPr>
        <p:spPr>
          <a:xfrm rot="5400000">
            <a:off x="7716760" y="3782735"/>
            <a:ext cx="471213" cy="625093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endParaRPr lang="en-US" sz="1600"/>
          </a:p>
        </p:txBody>
      </p:sp>
      <p:sp>
        <p:nvSpPr>
          <p:cNvPr id="112" name="TextBox 111"/>
          <p:cNvSpPr txBox="1"/>
          <p:nvPr/>
        </p:nvSpPr>
        <p:spPr>
          <a:xfrm>
            <a:off x="835258" y="2828208"/>
            <a:ext cx="838620" cy="29184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pPr algn="ctr"/>
            <a:r>
              <a:rPr lang="en-US" sz="1200" dirty="0"/>
              <a:t>1.2 GB/s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339240" y="3316681"/>
            <a:ext cx="475340" cy="349805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T0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601134" y="3298249"/>
            <a:ext cx="475340" cy="349805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T1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8932437" y="3332365"/>
            <a:ext cx="475340" cy="349805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T2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441138" y="4330979"/>
            <a:ext cx="871131" cy="378787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+5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PB</a:t>
            </a:r>
          </a:p>
        </p:txBody>
      </p:sp>
      <p:sp>
        <p:nvSpPr>
          <p:cNvPr id="122" name="Magnetic Disk 121"/>
          <p:cNvSpPr/>
          <p:nvPr/>
        </p:nvSpPr>
        <p:spPr>
          <a:xfrm>
            <a:off x="500457" y="3717424"/>
            <a:ext cx="717738" cy="738855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6805" tIns="58403" rIns="116805" bIns="58403"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3PB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128" name="Straight Arrow Connector 127"/>
          <p:cNvCxnSpPr>
            <a:endCxn id="6" idx="1"/>
          </p:cNvCxnSpPr>
          <p:nvPr/>
        </p:nvCxnSpPr>
        <p:spPr>
          <a:xfrm>
            <a:off x="849809" y="4456279"/>
            <a:ext cx="4055" cy="77016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6714058" y="4355901"/>
            <a:ext cx="1192020" cy="378787"/>
          </a:xfrm>
          <a:prstGeom prst="rect">
            <a:avLst/>
          </a:prstGeom>
        </p:spPr>
        <p:txBody>
          <a:bodyPr wrap="none" lIns="116805" tIns="58403" rIns="116805" bIns="58403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+10.5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PB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9109270" y="4347988"/>
            <a:ext cx="1063642" cy="378787"/>
          </a:xfrm>
          <a:prstGeom prst="rect">
            <a:avLst/>
          </a:prstGeom>
        </p:spPr>
        <p:txBody>
          <a:bodyPr wrap="none" lIns="116805" tIns="58403" rIns="116805" bIns="58403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+4.9 PB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4855865" y="3011154"/>
            <a:ext cx="783367" cy="29184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r>
              <a:rPr lang="en-US" sz="1200" dirty="0" smtClean="0"/>
              <a:t>82</a:t>
            </a:r>
            <a:r>
              <a:rPr lang="en-US" sz="1200" dirty="0" smtClean="0"/>
              <a:t>% </a:t>
            </a:r>
            <a:r>
              <a:rPr lang="en-US" sz="1200" dirty="0"/>
              <a:t>full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060622" y="2995470"/>
            <a:ext cx="783367" cy="29184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r>
              <a:rPr lang="en-US" sz="1200" dirty="0" smtClean="0"/>
              <a:t>83</a:t>
            </a:r>
            <a:r>
              <a:rPr lang="en-US" sz="1200" dirty="0" smtClean="0"/>
              <a:t>% </a:t>
            </a:r>
            <a:r>
              <a:rPr lang="en-US" sz="1200" dirty="0"/>
              <a:t>full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9416686" y="3015567"/>
            <a:ext cx="783367" cy="291840"/>
          </a:xfrm>
          <a:prstGeom prst="rect">
            <a:avLst/>
          </a:prstGeom>
          <a:noFill/>
        </p:spPr>
        <p:txBody>
          <a:bodyPr wrap="none" lIns="116805" tIns="58403" rIns="116805" bIns="58403" rtlCol="0">
            <a:spAutoFit/>
          </a:bodyPr>
          <a:lstStyle/>
          <a:p>
            <a:r>
              <a:rPr lang="en-US" sz="1200" dirty="0" smtClean="0"/>
              <a:t>89</a:t>
            </a:r>
            <a:r>
              <a:rPr lang="en-US" sz="1200" dirty="0" smtClean="0"/>
              <a:t>% </a:t>
            </a:r>
            <a:r>
              <a:rPr lang="en-US" sz="1200" dirty="0"/>
              <a:t>full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473699" y="4211885"/>
            <a:ext cx="72007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290123" y="5292005"/>
            <a:ext cx="3391156" cy="2156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This should be fine for 2018 data taking and 2019 data processing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During </a:t>
            </a:r>
            <a:r>
              <a:rPr lang="en-US" sz="1600" dirty="0"/>
              <a:t>MDC3 there will be data challenge together with other experiments to verify that all system are functioning and can sustain the </a:t>
            </a:r>
            <a:r>
              <a:rPr lang="en-US" sz="1600" dirty="0" smtClean="0"/>
              <a:t>load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4601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DejaVu Sans"/>
      </a:majorFont>
      <a:minorFont>
        <a:latin typeface="Arial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27433</TotalTime>
  <Words>801</Words>
  <Application>Microsoft Macintosh PowerPoint</Application>
  <PresentationFormat>Custom</PresentationFormat>
  <Paragraphs>225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1_Office Theme</vt:lpstr>
      <vt:lpstr>ALICE Status Report  Predrag Buncic</vt:lpstr>
      <vt:lpstr>Data taking progress</vt:lpstr>
      <vt:lpstr>Data volume</vt:lpstr>
      <vt:lpstr>CPU Usage</vt:lpstr>
      <vt:lpstr>CPU Usage</vt:lpstr>
      <vt:lpstr>Measures to address shortage of disk </vt:lpstr>
      <vt:lpstr>Disk Usage</vt:lpstr>
      <vt:lpstr>Data popularity</vt:lpstr>
      <vt:lpstr>PowerPoint Presentation</vt:lpstr>
      <vt:lpstr>O2 Facility – from a drawing board to reality </vt:lpstr>
      <vt:lpstr>Run 3 software: Parallel high-performance simulation framework</vt:lpstr>
      <vt:lpstr>Run 3 software: Data Processing Layer (DPL)</vt:lpstr>
      <vt:lpstr>Summary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Predrag Buncic</cp:lastModifiedBy>
  <cp:revision>510</cp:revision>
  <cp:lastPrinted>2015-03-03T09:06:54Z</cp:lastPrinted>
  <dcterms:created xsi:type="dcterms:W3CDTF">2011-12-15T20:37:16Z</dcterms:created>
  <dcterms:modified xsi:type="dcterms:W3CDTF">2018-09-11T09:27:45Z</dcterms:modified>
</cp:coreProperties>
</file>