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4"/>
  </p:notesMasterIdLst>
  <p:sldIdLst>
    <p:sldId id="256" r:id="rId2"/>
    <p:sldId id="270" r:id="rId3"/>
    <p:sldId id="257" r:id="rId4"/>
    <p:sldId id="258" r:id="rId5"/>
    <p:sldId id="259" r:id="rId6"/>
    <p:sldId id="271" r:id="rId7"/>
    <p:sldId id="260" r:id="rId8"/>
    <p:sldId id="269" r:id="rId9"/>
    <p:sldId id="261" r:id="rId10"/>
    <p:sldId id="262" r:id="rId11"/>
    <p:sldId id="264" r:id="rId12"/>
    <p:sldId id="263" r:id="rId13"/>
    <p:sldId id="265" r:id="rId14"/>
    <p:sldId id="266" r:id="rId15"/>
    <p:sldId id="267" r:id="rId16"/>
    <p:sldId id="268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90" r:id="rId28"/>
    <p:sldId id="29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24" r:id="rId50"/>
    <p:sldId id="340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7" r:id="rId62"/>
    <p:sldId id="318" r:id="rId63"/>
    <p:sldId id="319" r:id="rId64"/>
    <p:sldId id="320" r:id="rId65"/>
    <p:sldId id="321" r:id="rId66"/>
    <p:sldId id="325" r:id="rId67"/>
    <p:sldId id="326" r:id="rId68"/>
    <p:sldId id="322" r:id="rId69"/>
    <p:sldId id="323" r:id="rId70"/>
    <p:sldId id="327" r:id="rId71"/>
    <p:sldId id="328" r:id="rId72"/>
    <p:sldId id="329" r:id="rId73"/>
    <p:sldId id="330" r:id="rId74"/>
    <p:sldId id="331" r:id="rId75"/>
    <p:sldId id="332" r:id="rId76"/>
    <p:sldId id="333" r:id="rId77"/>
    <p:sldId id="334" r:id="rId78"/>
    <p:sldId id="335" r:id="rId79"/>
    <p:sldId id="336" r:id="rId80"/>
    <p:sldId id="337" r:id="rId81"/>
    <p:sldId id="338" r:id="rId82"/>
    <p:sldId id="339" r:id="rId8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00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0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notesMaster" Target="notesMasters/notesMaster1.xml"/><Relationship Id="rId85" Type="http://schemas.openxmlformats.org/officeDocument/2006/relationships/printerSettings" Target="printerSettings/printerSettings1.bin"/><Relationship Id="rId86" Type="http://schemas.openxmlformats.org/officeDocument/2006/relationships/presProps" Target="presProps.xml"/><Relationship Id="rId87" Type="http://schemas.openxmlformats.org/officeDocument/2006/relationships/viewProps" Target="viewProps.xml"/><Relationship Id="rId88" Type="http://schemas.openxmlformats.org/officeDocument/2006/relationships/theme" Target="theme/theme1.xml"/><Relationship Id="rId8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9E34B-A073-A744-9E3F-B8C6A0A28FFD}" type="datetimeFigureOut">
              <a:rPr lang="pl-PL" smtClean="0"/>
              <a:t>13.03.18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1A974-8A11-EC46-B352-FE6831872204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8336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9C4C18-5414-9F4C-8EF1-382CD7B0CD61}" type="slidenum">
              <a:rPr lang="pl-PL"/>
              <a:pPr>
                <a:defRPr/>
              </a:pPr>
              <a:t>32</a:t>
            </a:fld>
            <a:endParaRPr lang="pl-PL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29" tIns="45715" rIns="91429" bIns="45715"/>
          <a:lstStyle/>
          <a:p>
            <a:pPr>
              <a:defRPr/>
            </a:pPr>
            <a:endParaRPr kumimoji="0" lang="pl-PL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9C4C18-5414-9F4C-8EF1-382CD7B0CD61}" type="slidenum">
              <a:rPr lang="pl-PL"/>
              <a:pPr>
                <a:defRPr/>
              </a:pPr>
              <a:t>33</a:t>
            </a:fld>
            <a:endParaRPr lang="pl-PL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29" tIns="45715" rIns="91429" bIns="45715"/>
          <a:lstStyle/>
          <a:p>
            <a:pPr>
              <a:defRPr/>
            </a:pPr>
            <a:endParaRPr kumimoji="0" lang="pl-PL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9C4C18-5414-9F4C-8EF1-382CD7B0CD61}" type="slidenum">
              <a:rPr lang="pl-PL"/>
              <a:pPr>
                <a:defRPr/>
              </a:pPr>
              <a:t>34</a:t>
            </a:fld>
            <a:endParaRPr lang="pl-PL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29" tIns="45715" rIns="91429" bIns="45715"/>
          <a:lstStyle/>
          <a:p>
            <a:pPr>
              <a:defRPr/>
            </a:pPr>
            <a:endParaRPr kumimoji="0" lang="pl-PL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9C4C18-5414-9F4C-8EF1-382CD7B0CD61}" type="slidenum">
              <a:rPr lang="pl-PL"/>
              <a:pPr>
                <a:defRPr/>
              </a:pPr>
              <a:t>35</a:t>
            </a:fld>
            <a:endParaRPr lang="pl-PL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29" tIns="45715" rIns="91429" bIns="45715"/>
          <a:lstStyle/>
          <a:p>
            <a:pPr>
              <a:defRPr/>
            </a:pPr>
            <a:endParaRPr kumimoji="0" lang="pl-PL" smtClean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9C4C18-5414-9F4C-8EF1-382CD7B0CD61}" type="slidenum">
              <a:rPr lang="pl-PL"/>
              <a:pPr>
                <a:defRPr/>
              </a:pPr>
              <a:t>36</a:t>
            </a:fld>
            <a:endParaRPr lang="pl-PL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29" tIns="45715" rIns="91429" bIns="45715"/>
          <a:lstStyle/>
          <a:p>
            <a:pPr>
              <a:defRPr/>
            </a:pPr>
            <a:endParaRPr kumimoji="0" lang="pl-PL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4AB02A5-4FE5-49D9-9E24-09F23B90C450}" type="datetimeFigureOut">
              <a:rPr lang="en-US" smtClean="0"/>
              <a:t>13.03.18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t>‹nr›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13728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4AB02A5-4FE5-49D9-9E24-09F23B90C450}" type="datetimeFigureOut">
              <a:rPr lang="en-US" smtClean="0"/>
              <a:t>13.03.18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t>‹nr›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1010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4AB02A5-4FE5-49D9-9E24-09F23B90C450}" type="datetimeFigureOut">
              <a:rPr lang="en-US" smtClean="0"/>
              <a:t>13.03.18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t>‹nr›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5093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4AB02A5-4FE5-49D9-9E24-09F23B90C450}" type="datetimeFigureOut">
              <a:rPr lang="en-US" smtClean="0"/>
              <a:t>13.03.18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t>‹nr›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43704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4AB02A5-4FE5-49D9-9E24-09F23B90C450}" type="datetimeFigureOut">
              <a:rPr lang="en-US" smtClean="0"/>
              <a:t>13.03.18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t>‹nr›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1048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4AB02A5-4FE5-49D9-9E24-09F23B90C450}" type="datetimeFigureOut">
              <a:rPr lang="en-US" smtClean="0"/>
              <a:t>13.03.18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t>‹nr›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72796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4AB02A5-4FE5-49D9-9E24-09F23B90C450}" type="datetimeFigureOut">
              <a:rPr lang="en-US" smtClean="0"/>
              <a:t>13.03.18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t>‹nr›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47858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4AB02A5-4FE5-49D9-9E24-09F23B90C450}" type="datetimeFigureOut">
              <a:rPr lang="en-US" smtClean="0"/>
              <a:t>13.03.18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t>‹nr›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90411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4AB02A5-4FE5-49D9-9E24-09F23B90C450}" type="datetimeFigureOut">
              <a:rPr lang="en-US" smtClean="0"/>
              <a:t>13.03.18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t>‹nr›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68816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4AB02A5-4FE5-49D9-9E24-09F23B90C450}" type="datetimeFigureOut">
              <a:rPr lang="en-US" smtClean="0"/>
              <a:t>13.03.18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t>‹nr›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50700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4AB02A5-4FE5-49D9-9E24-09F23B90C450}" type="datetimeFigureOut">
              <a:rPr lang="en-US" smtClean="0"/>
              <a:t>13.03.18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t>‹nr›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23576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54AB02A5-4FE5-49D9-9E24-09F23B90C450}" type="datetimeFigureOut">
              <a:rPr lang="en-US" smtClean="0"/>
              <a:t>13.03.18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6294C92D-0306-4E69-9CD3-20855E849650}" type="slidenum">
              <a:rPr kumimoji="0" lang="en-US" smtClean="0"/>
              <a:t>‹nr›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52408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3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3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Relationship Id="rId3" Type="http://schemas.openxmlformats.org/officeDocument/2006/relationships/image" Target="../media/image3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Relationship Id="rId3" Type="http://schemas.openxmlformats.org/officeDocument/2006/relationships/image" Target="../media/image3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/Relationships>
</file>

<file path=ppt/slides/_rels/slide5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7.png"/><Relationship Id="rId12" Type="http://schemas.openxmlformats.org/officeDocument/2006/relationships/image" Target="../media/image58.png"/><Relationship Id="rId13" Type="http://schemas.openxmlformats.org/officeDocument/2006/relationships/image" Target="../media/image59.png"/><Relationship Id="rId14" Type="http://schemas.openxmlformats.org/officeDocument/2006/relationships/image" Target="../media/image60.png"/><Relationship Id="rId15" Type="http://schemas.openxmlformats.org/officeDocument/2006/relationships/image" Target="../media/image61.png"/><Relationship Id="rId16" Type="http://schemas.openxmlformats.org/officeDocument/2006/relationships/image" Target="../media/image6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7" Type="http://schemas.openxmlformats.org/officeDocument/2006/relationships/image" Target="../media/image53.png"/><Relationship Id="rId8" Type="http://schemas.openxmlformats.org/officeDocument/2006/relationships/image" Target="../media/image54.png"/><Relationship Id="rId9" Type="http://schemas.openxmlformats.org/officeDocument/2006/relationships/image" Target="../media/image55.png"/><Relationship Id="rId10" Type="http://schemas.openxmlformats.org/officeDocument/2006/relationships/image" Target="../media/image5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8.png"/><Relationship Id="rId3" Type="http://schemas.openxmlformats.org/officeDocument/2006/relationships/image" Target="../media/image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9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6" Type="http://schemas.openxmlformats.org/officeDocument/2006/relationships/image" Target="../media/image73.png"/><Relationship Id="rId7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75.png"/><Relationship Id="rId5" Type="http://schemas.openxmlformats.org/officeDocument/2006/relationships/image" Target="../media/image71.png"/><Relationship Id="rId6" Type="http://schemas.openxmlformats.org/officeDocument/2006/relationships/image" Target="../media/image72.png"/><Relationship Id="rId7" Type="http://schemas.openxmlformats.org/officeDocument/2006/relationships/image" Target="../media/image73.png"/><Relationship Id="rId8" Type="http://schemas.openxmlformats.org/officeDocument/2006/relationships/image" Target="../media/image74.png"/><Relationship Id="rId9" Type="http://schemas.openxmlformats.org/officeDocument/2006/relationships/image" Target="../media/image76.png"/><Relationship Id="rId10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6" Type="http://schemas.openxmlformats.org/officeDocument/2006/relationships/image" Target="../media/image82.png"/><Relationship Id="rId7" Type="http://schemas.openxmlformats.org/officeDocument/2006/relationships/image" Target="../media/image8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8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png"/><Relationship Id="rId3" Type="http://schemas.openxmlformats.org/officeDocument/2006/relationships/image" Target="../media/image85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6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7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8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9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9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2.png"/><Relationship Id="rId3" Type="http://schemas.openxmlformats.org/officeDocument/2006/relationships/image" Target="../media/image93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4.png"/><Relationship Id="rId3" Type="http://schemas.openxmlformats.org/officeDocument/2006/relationships/image" Target="../media/image95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5.png"/><Relationship Id="rId3" Type="http://schemas.openxmlformats.org/officeDocument/2006/relationships/image" Target="../media/image96.emf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Prostokąt 9"/>
          <p:cNvSpPr/>
          <p:nvPr/>
        </p:nvSpPr>
        <p:spPr>
          <a:xfrm>
            <a:off x="0" y="0"/>
            <a:ext cx="9144000" cy="6907781"/>
          </a:xfrm>
          <a:prstGeom prst="rect">
            <a:avLst/>
          </a:prstGeom>
          <a:solidFill>
            <a:schemeClr val="bg1">
              <a:lumMod val="75000"/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65555" y="43693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pl-PL" b="1" dirty="0">
                <a:solidFill>
                  <a:srgbClr val="800000"/>
                </a:solidFill>
              </a:rPr>
              <a:t>Heavy </a:t>
            </a:r>
            <a:r>
              <a:rPr lang="pl-PL" b="1" dirty="0" err="1">
                <a:solidFill>
                  <a:srgbClr val="800000"/>
                </a:solidFill>
              </a:rPr>
              <a:t>baryons</a:t>
            </a:r>
            <a:r>
              <a:rPr lang="pl-PL" b="1" dirty="0">
                <a:solidFill>
                  <a:srgbClr val="800000"/>
                </a:solidFill>
              </a:rPr>
              <a:t> </a:t>
            </a:r>
            <a:r>
              <a:rPr lang="pl-PL" b="1" dirty="0" smtClean="0">
                <a:solidFill>
                  <a:srgbClr val="800000"/>
                </a:solidFill>
              </a:rPr>
              <a:t/>
            </a:r>
            <a:br>
              <a:rPr lang="pl-PL" b="1" dirty="0" smtClean="0">
                <a:solidFill>
                  <a:srgbClr val="800000"/>
                </a:solidFill>
              </a:rPr>
            </a:br>
            <a:r>
              <a:rPr lang="pl-PL" b="1" dirty="0" smtClean="0">
                <a:solidFill>
                  <a:srgbClr val="800000"/>
                </a:solidFill>
              </a:rPr>
              <a:t>in </a:t>
            </a:r>
            <a:r>
              <a:rPr lang="pl-PL" b="1" dirty="0">
                <a:solidFill>
                  <a:srgbClr val="800000"/>
                </a:solidFill>
              </a:rPr>
              <a:t>the </a:t>
            </a:r>
            <a:r>
              <a:rPr lang="pl-PL" b="1" dirty="0" err="1">
                <a:solidFill>
                  <a:srgbClr val="800000"/>
                </a:solidFill>
              </a:rPr>
              <a:t>chiral</a:t>
            </a:r>
            <a:r>
              <a:rPr lang="pl-PL" b="1" dirty="0">
                <a:solidFill>
                  <a:srgbClr val="800000"/>
                </a:solidFill>
              </a:rPr>
              <a:t> </a:t>
            </a:r>
            <a:r>
              <a:rPr lang="pl-PL" b="1" dirty="0" err="1">
                <a:solidFill>
                  <a:srgbClr val="800000"/>
                </a:solidFill>
              </a:rPr>
              <a:t>quark-soliton</a:t>
            </a:r>
            <a:r>
              <a:rPr lang="pl-PL" b="1" dirty="0">
                <a:solidFill>
                  <a:srgbClr val="800000"/>
                </a:solidFill>
              </a:rPr>
              <a:t> model: </a:t>
            </a:r>
            <a:r>
              <a:rPr lang="pl-PL" b="1" dirty="0" smtClean="0">
                <a:solidFill>
                  <a:srgbClr val="800000"/>
                </a:solidFill>
              </a:rPr>
              <a:t/>
            </a:r>
            <a:br>
              <a:rPr lang="pl-PL" b="1" dirty="0" smtClean="0">
                <a:solidFill>
                  <a:srgbClr val="800000"/>
                </a:solidFill>
              </a:rPr>
            </a:br>
            <a:r>
              <a:rPr lang="pl-PL" b="1" dirty="0" smtClean="0">
                <a:solidFill>
                  <a:srgbClr val="800000"/>
                </a:solidFill>
              </a:rPr>
              <a:t>a </a:t>
            </a:r>
            <a:r>
              <a:rPr lang="pl-PL" b="1" dirty="0" err="1">
                <a:solidFill>
                  <a:srgbClr val="800000"/>
                </a:solidFill>
              </a:rPr>
              <a:t>possibility</a:t>
            </a:r>
            <a:r>
              <a:rPr lang="pl-PL" b="1" dirty="0">
                <a:solidFill>
                  <a:srgbClr val="800000"/>
                </a:solidFill>
              </a:rPr>
              <a:t> for </a:t>
            </a:r>
            <a:r>
              <a:rPr lang="pl-PL" b="1" dirty="0" err="1">
                <a:solidFill>
                  <a:srgbClr val="800000"/>
                </a:solidFill>
              </a:rPr>
              <a:t>exotica</a:t>
            </a:r>
            <a:r>
              <a:rPr lang="pl-PL" b="1" dirty="0">
                <a:solidFill>
                  <a:srgbClr val="800000"/>
                </a:solidFill>
              </a:rPr>
              <a:t>?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0964" y="2413795"/>
            <a:ext cx="7406640" cy="1752600"/>
          </a:xfrm>
        </p:spPr>
        <p:txBody>
          <a:bodyPr>
            <a:normAutofit fontScale="62500" lnSpcReduction="20000"/>
          </a:bodyPr>
          <a:lstStyle/>
          <a:p>
            <a:r>
              <a:rPr lang="pl-PL" sz="5100" dirty="0" smtClean="0">
                <a:solidFill>
                  <a:srgbClr val="800000"/>
                </a:solidFill>
                <a:latin typeface="+mj-lt"/>
              </a:rPr>
              <a:t>Michał </a:t>
            </a:r>
            <a:r>
              <a:rPr lang="pl-PL" sz="5100" dirty="0" err="1" smtClean="0">
                <a:solidFill>
                  <a:srgbClr val="800000"/>
                </a:solidFill>
                <a:latin typeface="+mj-lt"/>
              </a:rPr>
              <a:t>Praszałowicz</a:t>
            </a:r>
            <a:endParaRPr lang="pl-PL" sz="5100" dirty="0" smtClean="0">
              <a:solidFill>
                <a:srgbClr val="800000"/>
              </a:solidFill>
              <a:latin typeface="+mj-lt"/>
            </a:endParaRPr>
          </a:p>
          <a:p>
            <a:r>
              <a:rPr lang="pl-PL" sz="5100" dirty="0" smtClean="0">
                <a:solidFill>
                  <a:srgbClr val="800000"/>
                </a:solidFill>
                <a:latin typeface="+mj-lt"/>
              </a:rPr>
              <a:t>M. Smoluchowski </a:t>
            </a:r>
            <a:r>
              <a:rPr lang="pl-PL" sz="5100" dirty="0" err="1" smtClean="0">
                <a:solidFill>
                  <a:srgbClr val="800000"/>
                </a:solidFill>
                <a:latin typeface="+mj-lt"/>
              </a:rPr>
              <a:t>Institute</a:t>
            </a:r>
            <a:r>
              <a:rPr lang="pl-PL" sz="5100" dirty="0" smtClean="0">
                <a:solidFill>
                  <a:srgbClr val="800000"/>
                </a:solidFill>
                <a:latin typeface="+mj-lt"/>
              </a:rPr>
              <a:t> of </a:t>
            </a:r>
            <a:r>
              <a:rPr lang="pl-PL" sz="5100" dirty="0" err="1" smtClean="0">
                <a:solidFill>
                  <a:srgbClr val="800000"/>
                </a:solidFill>
                <a:latin typeface="+mj-lt"/>
              </a:rPr>
              <a:t>Physics</a:t>
            </a:r>
            <a:endParaRPr lang="pl-PL" sz="5100" dirty="0" smtClean="0">
              <a:solidFill>
                <a:srgbClr val="800000"/>
              </a:solidFill>
              <a:latin typeface="+mj-lt"/>
            </a:endParaRPr>
          </a:p>
          <a:p>
            <a:r>
              <a:rPr lang="pl-PL" sz="5100" dirty="0" err="1" smtClean="0">
                <a:solidFill>
                  <a:srgbClr val="800000"/>
                </a:solidFill>
                <a:latin typeface="+mj-lt"/>
              </a:rPr>
              <a:t>Jagiellonian</a:t>
            </a:r>
            <a:r>
              <a:rPr lang="pl-PL" sz="5100" dirty="0" smtClean="0">
                <a:solidFill>
                  <a:srgbClr val="800000"/>
                </a:solidFill>
                <a:latin typeface="+mj-lt"/>
              </a:rPr>
              <a:t> </a:t>
            </a:r>
            <a:r>
              <a:rPr lang="pl-PL" sz="5100" dirty="0" err="1" smtClean="0">
                <a:solidFill>
                  <a:srgbClr val="800000"/>
                </a:solidFill>
                <a:latin typeface="+mj-lt"/>
              </a:rPr>
              <a:t>University</a:t>
            </a:r>
            <a:r>
              <a:rPr lang="pl-PL" sz="5100" dirty="0" smtClean="0">
                <a:solidFill>
                  <a:srgbClr val="800000"/>
                </a:solidFill>
                <a:latin typeface="+mj-lt"/>
              </a:rPr>
              <a:t>, Kraków, Poland</a:t>
            </a:r>
          </a:p>
          <a:p>
            <a:endParaRPr lang="pl-PL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PoleTekstowe 4"/>
          <p:cNvSpPr txBox="1"/>
          <p:nvPr/>
        </p:nvSpPr>
        <p:spPr>
          <a:xfrm>
            <a:off x="1471068" y="4321818"/>
            <a:ext cx="42686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800000"/>
                </a:solidFill>
                <a:latin typeface="+mj-lt"/>
              </a:rPr>
              <a:t>in </a:t>
            </a:r>
            <a:r>
              <a:rPr lang="pl-PL" dirty="0" err="1">
                <a:solidFill>
                  <a:srgbClr val="800000"/>
                </a:solidFill>
                <a:latin typeface="+mj-lt"/>
              </a:rPr>
              <a:t>collaboration</a:t>
            </a:r>
            <a:r>
              <a:rPr lang="pl-PL" dirty="0">
                <a:solidFill>
                  <a:srgbClr val="800000"/>
                </a:solidFill>
                <a:latin typeface="+mj-lt"/>
              </a:rPr>
              <a:t> with</a:t>
            </a:r>
          </a:p>
          <a:p>
            <a:r>
              <a:rPr lang="pl-PL" dirty="0" smtClean="0">
                <a:solidFill>
                  <a:srgbClr val="800000"/>
                </a:solidFill>
                <a:latin typeface="+mj-lt"/>
              </a:rPr>
              <a:t>M.V</a:t>
            </a:r>
            <a:r>
              <a:rPr lang="pl-PL" dirty="0">
                <a:solidFill>
                  <a:srgbClr val="800000"/>
                </a:solidFill>
                <a:latin typeface="+mj-lt"/>
              </a:rPr>
              <a:t>. </a:t>
            </a:r>
            <a:r>
              <a:rPr lang="pl-PL" dirty="0" err="1">
                <a:solidFill>
                  <a:srgbClr val="800000"/>
                </a:solidFill>
                <a:latin typeface="+mj-lt"/>
              </a:rPr>
              <a:t>Polyakov</a:t>
            </a:r>
            <a:r>
              <a:rPr lang="pl-PL" dirty="0">
                <a:solidFill>
                  <a:srgbClr val="800000"/>
                </a:solidFill>
                <a:latin typeface="+mj-lt"/>
              </a:rPr>
              <a:t> (</a:t>
            </a:r>
            <a:r>
              <a:rPr lang="pl-PL" dirty="0" err="1" smtClean="0">
                <a:solidFill>
                  <a:srgbClr val="800000"/>
                </a:solidFill>
                <a:latin typeface="+mj-lt"/>
              </a:rPr>
              <a:t>Bochum</a:t>
            </a:r>
            <a:r>
              <a:rPr lang="pl-PL" dirty="0" smtClean="0">
                <a:solidFill>
                  <a:srgbClr val="800000"/>
                </a:solidFill>
                <a:latin typeface="+mj-lt"/>
              </a:rPr>
              <a:t>, NPI </a:t>
            </a:r>
            <a:r>
              <a:rPr lang="pl-PL" dirty="0" err="1" smtClean="0">
                <a:solidFill>
                  <a:srgbClr val="800000"/>
                </a:solidFill>
                <a:latin typeface="+mj-lt"/>
              </a:rPr>
              <a:t>Gatchina</a:t>
            </a:r>
            <a:r>
              <a:rPr lang="pl-PL" dirty="0" smtClean="0">
                <a:solidFill>
                  <a:srgbClr val="800000"/>
                </a:solidFill>
                <a:latin typeface="+mj-lt"/>
              </a:rPr>
              <a:t>)</a:t>
            </a:r>
            <a:endParaRPr lang="pl-PL" dirty="0">
              <a:solidFill>
                <a:srgbClr val="800000"/>
              </a:solidFill>
              <a:latin typeface="+mj-lt"/>
            </a:endParaRPr>
          </a:p>
          <a:p>
            <a:r>
              <a:rPr lang="pl-PL" dirty="0">
                <a:solidFill>
                  <a:srgbClr val="800000"/>
                </a:solidFill>
                <a:latin typeface="+mj-lt"/>
              </a:rPr>
              <a:t>K.-C. Kim (</a:t>
            </a:r>
            <a:r>
              <a:rPr lang="pl-PL" dirty="0" err="1" smtClean="0">
                <a:solidFill>
                  <a:srgbClr val="800000"/>
                </a:solidFill>
                <a:latin typeface="+mj-lt"/>
              </a:rPr>
              <a:t>Incheon</a:t>
            </a:r>
            <a:r>
              <a:rPr lang="pl-PL" dirty="0" smtClean="0">
                <a:solidFill>
                  <a:srgbClr val="800000"/>
                </a:solidFill>
                <a:latin typeface="+mj-lt"/>
              </a:rPr>
              <a:t> </a:t>
            </a:r>
            <a:r>
              <a:rPr lang="pl-PL" dirty="0" err="1" smtClean="0">
                <a:solidFill>
                  <a:srgbClr val="800000"/>
                </a:solidFill>
                <a:latin typeface="+mj-lt"/>
              </a:rPr>
              <a:t>Univ</a:t>
            </a:r>
            <a:r>
              <a:rPr lang="pl-PL" dirty="0" smtClean="0">
                <a:solidFill>
                  <a:srgbClr val="800000"/>
                </a:solidFill>
                <a:latin typeface="+mj-lt"/>
              </a:rPr>
              <a:t>.)</a:t>
            </a:r>
            <a:endParaRPr lang="pl-PL" dirty="0">
              <a:solidFill>
                <a:srgbClr val="800000"/>
              </a:solidFill>
              <a:latin typeface="+mj-lt"/>
            </a:endParaRPr>
          </a:p>
          <a:p>
            <a:r>
              <a:rPr lang="pl-PL" dirty="0" smtClean="0">
                <a:solidFill>
                  <a:srgbClr val="800000"/>
                </a:solidFill>
                <a:latin typeface="+mj-lt"/>
              </a:rPr>
              <a:t>G.-S. </a:t>
            </a:r>
            <a:r>
              <a:rPr lang="pl-PL" dirty="0">
                <a:solidFill>
                  <a:srgbClr val="800000"/>
                </a:solidFill>
                <a:latin typeface="+mj-lt"/>
              </a:rPr>
              <a:t>Yang (</a:t>
            </a:r>
            <a:r>
              <a:rPr lang="pl-PL" dirty="0" err="1">
                <a:solidFill>
                  <a:srgbClr val="800000"/>
                </a:solidFill>
                <a:latin typeface="+mj-lt"/>
              </a:rPr>
              <a:t>Soongsil</a:t>
            </a:r>
            <a:r>
              <a:rPr lang="pl-PL" dirty="0">
                <a:solidFill>
                  <a:srgbClr val="800000"/>
                </a:solidFill>
                <a:latin typeface="+mj-lt"/>
              </a:rPr>
              <a:t> </a:t>
            </a:r>
            <a:r>
              <a:rPr lang="pl-PL" dirty="0" err="1" smtClean="0">
                <a:solidFill>
                  <a:srgbClr val="800000"/>
                </a:solidFill>
                <a:latin typeface="+mj-lt"/>
              </a:rPr>
              <a:t>University</a:t>
            </a:r>
            <a:r>
              <a:rPr lang="pl-PL" dirty="0" smtClean="0">
                <a:solidFill>
                  <a:srgbClr val="800000"/>
                </a:solidFill>
                <a:latin typeface="+mj-lt"/>
              </a:rPr>
              <a:t>, </a:t>
            </a:r>
            <a:r>
              <a:rPr lang="pl-PL" dirty="0" err="1" smtClean="0">
                <a:solidFill>
                  <a:srgbClr val="800000"/>
                </a:solidFill>
                <a:latin typeface="+mj-lt"/>
              </a:rPr>
              <a:t>Seoul</a:t>
            </a:r>
            <a:r>
              <a:rPr lang="pl-PL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)</a:t>
            </a:r>
            <a:endParaRPr lang="pl-PL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PoleTekstowe 5"/>
          <p:cNvSpPr txBox="1"/>
          <p:nvPr/>
        </p:nvSpPr>
        <p:spPr>
          <a:xfrm>
            <a:off x="1467991" y="6037349"/>
            <a:ext cx="17710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dirty="0" err="1" smtClean="0">
                <a:solidFill>
                  <a:srgbClr val="4F472E"/>
                </a:solidFill>
                <a:latin typeface="+mj-lt"/>
              </a:rPr>
              <a:t>Excited</a:t>
            </a:r>
            <a:r>
              <a:rPr lang="pl-PL" sz="1600" dirty="0" smtClean="0">
                <a:solidFill>
                  <a:srgbClr val="4F472E"/>
                </a:solidFill>
                <a:latin typeface="+mj-lt"/>
              </a:rPr>
              <a:t> QCD, 2018, </a:t>
            </a:r>
            <a:endParaRPr lang="pl-PL" sz="1600" dirty="0">
              <a:solidFill>
                <a:srgbClr val="4F472E"/>
              </a:solidFill>
              <a:latin typeface="+mj-lt"/>
            </a:endParaRPr>
          </a:p>
        </p:txBody>
      </p:sp>
      <p:sp>
        <p:nvSpPr>
          <p:cNvPr id="7" name="PoleTekstowe 6"/>
          <p:cNvSpPr txBox="1"/>
          <p:nvPr/>
        </p:nvSpPr>
        <p:spPr>
          <a:xfrm>
            <a:off x="5951377" y="4757051"/>
            <a:ext cx="258657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Phys.Rev. D94 (2016) </a:t>
            </a:r>
            <a:r>
              <a:rPr lang="is-IS" sz="1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071502</a:t>
            </a:r>
          </a:p>
          <a:p>
            <a:r>
              <a:rPr lang="is-I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Phys.Rev. D96 (2017) </a:t>
            </a:r>
            <a:r>
              <a:rPr lang="is-IS" sz="1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014009</a:t>
            </a:r>
          </a:p>
          <a:p>
            <a:r>
              <a:rPr lang="is-IS" sz="1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and in preparation</a:t>
            </a:r>
            <a:endParaRPr lang="pl-PL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5189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800000"/>
                </a:solidFill>
              </a:rPr>
              <a:t>Heavy </a:t>
            </a:r>
            <a:r>
              <a:rPr lang="pl-PL" dirty="0" err="1" smtClean="0">
                <a:solidFill>
                  <a:srgbClr val="800000"/>
                </a:solidFill>
              </a:rPr>
              <a:t>baryon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ground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states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122" y="1743300"/>
            <a:ext cx="8099877" cy="2812311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6200795" y="1218088"/>
            <a:ext cx="2943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© </a:t>
            </a:r>
            <a:r>
              <a:rPr lang="pl-PL" sz="1200" dirty="0" err="1" smtClean="0">
                <a:solidFill>
                  <a:schemeClr val="accent1">
                    <a:lumMod val="50000"/>
                  </a:schemeClr>
                </a:solidFill>
              </a:rPr>
              <a:t>Linming</a:t>
            </a:r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1200" dirty="0" err="1" smtClean="0">
                <a:solidFill>
                  <a:schemeClr val="accent1">
                    <a:lumMod val="50000"/>
                  </a:schemeClr>
                </a:solidFill>
              </a:rPr>
              <a:t>Zhang</a:t>
            </a:r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pl-PL" sz="1200" dirty="0" err="1" smtClean="0">
                <a:solidFill>
                  <a:schemeClr val="accent1">
                    <a:lumMod val="50000"/>
                  </a:schemeClr>
                </a:solidFill>
              </a:rPr>
              <a:t>LHCb</a:t>
            </a:r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 talk </a:t>
            </a:r>
            <a:r>
              <a:rPr lang="pl-PL" sz="1200" dirty="0" err="1" smtClean="0">
                <a:solidFill>
                  <a:schemeClr val="accent1">
                    <a:lumMod val="50000"/>
                  </a:schemeClr>
                </a:solidFill>
              </a:rPr>
              <a:t>at</a:t>
            </a:r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 APFB 2017</a:t>
            </a:r>
            <a:endParaRPr lang="pl-PL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PoleTekstowe 5"/>
          <p:cNvSpPr txBox="1"/>
          <p:nvPr/>
        </p:nvSpPr>
        <p:spPr>
          <a:xfrm>
            <a:off x="1531523" y="3685826"/>
            <a:ext cx="4991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Times New Roman"/>
                <a:cs typeface="Times New Roman"/>
              </a:rPr>
              <a:t>2409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r>
              <a:rPr lang="pl-PL" dirty="0" smtClean="0">
                <a:latin typeface="Times New Roman"/>
                <a:cs typeface="Times New Roman"/>
              </a:rPr>
              <a:t>                                                 2580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endParaRPr lang="pl-PL" dirty="0" smtClean="0">
              <a:latin typeface="Times New Roman"/>
              <a:cs typeface="Times New Roman"/>
            </a:endParaRPr>
          </a:p>
          <a:p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5735 </a:t>
            </a:r>
            <a:r>
              <a:rPr lang="pl-PL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                                            5908 </a:t>
            </a:r>
            <a:r>
              <a:rPr lang="pl-PL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endParaRPr lang="pl-PL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PoleTekstowe 6"/>
          <p:cNvSpPr txBox="1"/>
          <p:nvPr/>
        </p:nvSpPr>
        <p:spPr>
          <a:xfrm>
            <a:off x="3797679" y="4781611"/>
            <a:ext cx="4856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Times New Roman"/>
                <a:cs typeface="Times New Roman"/>
              </a:rPr>
              <a:t>2535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r>
              <a:rPr lang="pl-PL" dirty="0" smtClean="0">
                <a:latin typeface="Times New Roman"/>
                <a:cs typeface="Times New Roman"/>
              </a:rPr>
              <a:t>                                        2602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endParaRPr lang="pl-PL" dirty="0" smtClean="0">
              <a:latin typeface="Times New Roman"/>
              <a:cs typeface="Times New Roman"/>
            </a:endParaRPr>
          </a:p>
          <a:p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5893 </a:t>
            </a:r>
            <a:r>
              <a:rPr lang="pl-PL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     20 </a:t>
            </a:r>
            <a:r>
              <a:rPr lang="pl-PL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            5913 </a:t>
            </a:r>
            <a:r>
              <a:rPr lang="pl-PL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endParaRPr lang="pl-PL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PoleTekstowe 7"/>
          <p:cNvSpPr txBox="1"/>
          <p:nvPr/>
        </p:nvSpPr>
        <p:spPr>
          <a:xfrm>
            <a:off x="1730746" y="4208819"/>
            <a:ext cx="10182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average</a:t>
            </a:r>
            <a:endParaRPr lang="pl-PL" dirty="0" smtClean="0"/>
          </a:p>
          <a:p>
            <a:r>
              <a:rPr lang="pl-PL" dirty="0" smtClean="0"/>
              <a:t>multiplet </a:t>
            </a:r>
          </a:p>
          <a:p>
            <a:r>
              <a:rPr lang="pl-PL" dirty="0" err="1" smtClean="0"/>
              <a:t>masses</a:t>
            </a:r>
            <a:endParaRPr lang="pl-PL" dirty="0"/>
          </a:p>
        </p:txBody>
      </p:sp>
      <p:sp>
        <p:nvSpPr>
          <p:cNvPr id="9" name="PoleTekstowe 8"/>
          <p:cNvSpPr txBox="1"/>
          <p:nvPr/>
        </p:nvSpPr>
        <p:spPr>
          <a:xfrm>
            <a:off x="5366562" y="4283531"/>
            <a:ext cx="11914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rgbClr val="800000"/>
                </a:solidFill>
              </a:rPr>
              <a:t>before</a:t>
            </a:r>
            <a:endParaRPr lang="pl-PL" dirty="0" smtClean="0">
              <a:solidFill>
                <a:srgbClr val="800000"/>
              </a:solidFill>
            </a:endParaRPr>
          </a:p>
          <a:p>
            <a:r>
              <a:rPr lang="pl-PL" dirty="0" err="1" smtClean="0">
                <a:solidFill>
                  <a:srgbClr val="800000"/>
                </a:solidFill>
              </a:rPr>
              <a:t>hf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splitting</a:t>
            </a:r>
            <a:endParaRPr lang="pl-PL" dirty="0" smtClean="0">
              <a:solidFill>
                <a:srgbClr val="800000"/>
              </a:solidFill>
            </a:endParaRPr>
          </a:p>
          <a:p>
            <a:r>
              <a:rPr lang="pl-PL" dirty="0" smtClean="0">
                <a:latin typeface="Times New Roman"/>
                <a:cs typeface="Times New Roman"/>
              </a:rPr>
              <a:t>70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endParaRPr lang="pl-PL" dirty="0">
              <a:latin typeface="Times New Roman"/>
              <a:cs typeface="Times New Roman"/>
            </a:endParaRPr>
          </a:p>
        </p:txBody>
      </p:sp>
      <p:sp>
        <p:nvSpPr>
          <p:cNvPr id="10" name="PoleTekstowe 9"/>
          <p:cNvSpPr txBox="1"/>
          <p:nvPr/>
        </p:nvSpPr>
        <p:spPr>
          <a:xfrm>
            <a:off x="1435608" y="5877396"/>
            <a:ext cx="4290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600" dirty="0" smtClean="0">
                <a:solidFill>
                  <a:srgbClr val="FF0000"/>
                </a:solidFill>
                <a:latin typeface="+mj-lt"/>
              </a:rPr>
              <a:t>same for the </a:t>
            </a:r>
            <a:r>
              <a:rPr lang="pl-PL" sz="3600" dirty="0" err="1" smtClean="0">
                <a:solidFill>
                  <a:srgbClr val="FF0000"/>
                </a:solidFill>
                <a:latin typeface="+mj-lt"/>
              </a:rPr>
              <a:t>bottom</a:t>
            </a:r>
            <a:endParaRPr lang="pl-PL" sz="360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3" name="Łącznik prosty ze strzałką 12"/>
          <p:cNvCxnSpPr/>
          <p:nvPr/>
        </p:nvCxnSpPr>
        <p:spPr>
          <a:xfrm>
            <a:off x="2724071" y="4059388"/>
            <a:ext cx="2617589" cy="0"/>
          </a:xfrm>
          <a:prstGeom prst="straightConnector1">
            <a:avLst/>
          </a:prstGeom>
          <a:ln w="73025">
            <a:solidFill>
              <a:srgbClr val="BB0039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PoleTekstowe 14"/>
          <p:cNvSpPr txBox="1"/>
          <p:nvPr/>
        </p:nvSpPr>
        <p:spPr>
          <a:xfrm>
            <a:off x="2950987" y="3586210"/>
            <a:ext cx="10588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Times New Roman"/>
                <a:cs typeface="Times New Roman"/>
              </a:rPr>
              <a:t>171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endParaRPr lang="pl-PL" dirty="0" smtClean="0">
              <a:latin typeface="Times New Roman"/>
              <a:cs typeface="Times New Roman"/>
            </a:endParaRPr>
          </a:p>
          <a:p>
            <a:endParaRPr lang="pl-PL" dirty="0">
              <a:latin typeface="Times New Roman"/>
              <a:cs typeface="Times New Roman"/>
            </a:endParaRPr>
          </a:p>
          <a:p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173 </a:t>
            </a:r>
            <a:r>
              <a:rPr lang="pl-PL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endParaRPr lang="pl-PL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PoleTekstowe 15"/>
          <p:cNvSpPr txBox="1"/>
          <p:nvPr/>
        </p:nvSpPr>
        <p:spPr>
          <a:xfrm>
            <a:off x="5088917" y="5484686"/>
            <a:ext cx="3917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rgbClr val="BB0039"/>
                </a:solidFill>
              </a:rPr>
              <a:t>hf</a:t>
            </a:r>
            <a:r>
              <a:rPr lang="pl-PL" sz="2400" dirty="0" smtClean="0">
                <a:solidFill>
                  <a:srgbClr val="BB0039"/>
                </a:solidFill>
              </a:rPr>
              <a:t> </a:t>
            </a:r>
            <a:r>
              <a:rPr lang="pl-PL" sz="2400" dirty="0" err="1" smtClean="0">
                <a:solidFill>
                  <a:srgbClr val="BB0039"/>
                </a:solidFill>
              </a:rPr>
              <a:t>splitting</a:t>
            </a:r>
            <a:r>
              <a:rPr lang="pl-PL" sz="2400" dirty="0" smtClean="0">
                <a:solidFill>
                  <a:srgbClr val="BB0039"/>
                </a:solidFill>
              </a:rPr>
              <a:t> ratio ~ 0.3 ~ </a:t>
            </a:r>
            <a:r>
              <a:rPr lang="pl-PL" sz="2400" i="1" dirty="0" smtClean="0">
                <a:solidFill>
                  <a:srgbClr val="BB0039"/>
                </a:solidFill>
              </a:rPr>
              <a:t>m</a:t>
            </a:r>
            <a:r>
              <a:rPr lang="pl-PL" sz="2400" i="1" baseline="-25000" dirty="0" smtClean="0">
                <a:solidFill>
                  <a:srgbClr val="BB0039"/>
                </a:solidFill>
              </a:rPr>
              <a:t>c</a:t>
            </a:r>
            <a:r>
              <a:rPr lang="pl-PL" sz="2400" dirty="0" smtClean="0">
                <a:solidFill>
                  <a:srgbClr val="BB0039"/>
                </a:solidFill>
              </a:rPr>
              <a:t>/</a:t>
            </a:r>
            <a:r>
              <a:rPr lang="pl-PL" sz="2400" i="1" dirty="0" err="1" smtClean="0">
                <a:solidFill>
                  <a:srgbClr val="BB0039"/>
                </a:solidFill>
              </a:rPr>
              <a:t>m</a:t>
            </a:r>
            <a:r>
              <a:rPr lang="pl-PL" sz="2400" i="1" baseline="-25000" dirty="0" err="1" smtClean="0">
                <a:solidFill>
                  <a:srgbClr val="BB0039"/>
                </a:solidFill>
              </a:rPr>
              <a:t>b</a:t>
            </a:r>
            <a:endParaRPr lang="pl-PL" sz="2400" dirty="0">
              <a:solidFill>
                <a:srgbClr val="BB0039"/>
              </a:solidFill>
            </a:endParaRPr>
          </a:p>
        </p:txBody>
      </p:sp>
      <p:sp>
        <p:nvSpPr>
          <p:cNvPr id="17" name="Dowolny kształt 16"/>
          <p:cNvSpPr/>
          <p:nvPr/>
        </p:nvSpPr>
        <p:spPr>
          <a:xfrm>
            <a:off x="5304298" y="4831419"/>
            <a:ext cx="1246058" cy="635058"/>
          </a:xfrm>
          <a:custGeom>
            <a:avLst/>
            <a:gdLst>
              <a:gd name="connsiteX0" fmla="*/ 1157981 w 1246058"/>
              <a:gd name="connsiteY0" fmla="*/ 236590 h 635058"/>
              <a:gd name="connsiteX1" fmla="*/ 1157981 w 1246058"/>
              <a:gd name="connsiteY1" fmla="*/ 236590 h 635058"/>
              <a:gd name="connsiteX2" fmla="*/ 1070821 w 1246058"/>
              <a:gd name="connsiteY2" fmla="*/ 161877 h 635058"/>
              <a:gd name="connsiteX3" fmla="*/ 996113 w 1246058"/>
              <a:gd name="connsiteY3" fmla="*/ 112069 h 635058"/>
              <a:gd name="connsiteX4" fmla="*/ 958758 w 1246058"/>
              <a:gd name="connsiteY4" fmla="*/ 87165 h 635058"/>
              <a:gd name="connsiteX5" fmla="*/ 921404 w 1246058"/>
              <a:gd name="connsiteY5" fmla="*/ 49808 h 635058"/>
              <a:gd name="connsiteX6" fmla="*/ 846696 w 1246058"/>
              <a:gd name="connsiteY6" fmla="*/ 0 h 635058"/>
              <a:gd name="connsiteX7" fmla="*/ 485605 w 1246058"/>
              <a:gd name="connsiteY7" fmla="*/ 24904 h 635058"/>
              <a:gd name="connsiteX8" fmla="*/ 311285 w 1246058"/>
              <a:gd name="connsiteY8" fmla="*/ 49808 h 635058"/>
              <a:gd name="connsiteX9" fmla="*/ 224125 w 1246058"/>
              <a:gd name="connsiteY9" fmla="*/ 74713 h 635058"/>
              <a:gd name="connsiteX10" fmla="*/ 174320 w 1246058"/>
              <a:gd name="connsiteY10" fmla="*/ 87165 h 635058"/>
              <a:gd name="connsiteX11" fmla="*/ 99611 w 1246058"/>
              <a:gd name="connsiteY11" fmla="*/ 112069 h 635058"/>
              <a:gd name="connsiteX12" fmla="*/ 24903 w 1246058"/>
              <a:gd name="connsiteY12" fmla="*/ 161877 h 635058"/>
              <a:gd name="connsiteX13" fmla="*/ 0 w 1246058"/>
              <a:gd name="connsiteY13" fmla="*/ 236590 h 635058"/>
              <a:gd name="connsiteX14" fmla="*/ 12452 w 1246058"/>
              <a:gd name="connsiteY14" fmla="*/ 510537 h 635058"/>
              <a:gd name="connsiteX15" fmla="*/ 37354 w 1246058"/>
              <a:gd name="connsiteY15" fmla="*/ 547893 h 635058"/>
              <a:gd name="connsiteX16" fmla="*/ 74709 w 1246058"/>
              <a:gd name="connsiteY16" fmla="*/ 560345 h 635058"/>
              <a:gd name="connsiteX17" fmla="*/ 112063 w 1246058"/>
              <a:gd name="connsiteY17" fmla="*/ 585249 h 635058"/>
              <a:gd name="connsiteX18" fmla="*/ 186771 w 1246058"/>
              <a:gd name="connsiteY18" fmla="*/ 610153 h 635058"/>
              <a:gd name="connsiteX19" fmla="*/ 273931 w 1246058"/>
              <a:gd name="connsiteY19" fmla="*/ 635058 h 635058"/>
              <a:gd name="connsiteX20" fmla="*/ 809341 w 1246058"/>
              <a:gd name="connsiteY20" fmla="*/ 622606 h 635058"/>
              <a:gd name="connsiteX21" fmla="*/ 908953 w 1246058"/>
              <a:gd name="connsiteY21" fmla="*/ 610153 h 635058"/>
              <a:gd name="connsiteX22" fmla="*/ 1021015 w 1246058"/>
              <a:gd name="connsiteY22" fmla="*/ 585249 h 635058"/>
              <a:gd name="connsiteX23" fmla="*/ 1095724 w 1246058"/>
              <a:gd name="connsiteY23" fmla="*/ 560345 h 635058"/>
              <a:gd name="connsiteX24" fmla="*/ 1120627 w 1246058"/>
              <a:gd name="connsiteY24" fmla="*/ 522989 h 635058"/>
              <a:gd name="connsiteX25" fmla="*/ 1157981 w 1246058"/>
              <a:gd name="connsiteY25" fmla="*/ 448276 h 635058"/>
              <a:gd name="connsiteX26" fmla="*/ 1195335 w 1246058"/>
              <a:gd name="connsiteY26" fmla="*/ 373563 h 635058"/>
              <a:gd name="connsiteX27" fmla="*/ 1220238 w 1246058"/>
              <a:gd name="connsiteY27" fmla="*/ 298851 h 635058"/>
              <a:gd name="connsiteX28" fmla="*/ 1245141 w 1246058"/>
              <a:gd name="connsiteY28" fmla="*/ 199234 h 635058"/>
              <a:gd name="connsiteX29" fmla="*/ 1245141 w 1246058"/>
              <a:gd name="connsiteY29" fmla="*/ 136973 h 635058"/>
              <a:gd name="connsiteX30" fmla="*/ 1245141 w 1246058"/>
              <a:gd name="connsiteY30" fmla="*/ 136973 h 635058"/>
              <a:gd name="connsiteX31" fmla="*/ 1245141 w 1246058"/>
              <a:gd name="connsiteY31" fmla="*/ 136973 h 635058"/>
              <a:gd name="connsiteX32" fmla="*/ 1245141 w 1246058"/>
              <a:gd name="connsiteY32" fmla="*/ 136973 h 635058"/>
              <a:gd name="connsiteX33" fmla="*/ 1245141 w 1246058"/>
              <a:gd name="connsiteY33" fmla="*/ 136973 h 635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246058" h="635058">
                <a:moveTo>
                  <a:pt x="1157981" y="236590"/>
                </a:moveTo>
                <a:lnTo>
                  <a:pt x="1157981" y="236590"/>
                </a:lnTo>
                <a:cubicBezTo>
                  <a:pt x="1128928" y="211686"/>
                  <a:pt x="1101151" y="185209"/>
                  <a:pt x="1070821" y="161877"/>
                </a:cubicBezTo>
                <a:cubicBezTo>
                  <a:pt x="1047098" y="143628"/>
                  <a:pt x="1021016" y="128672"/>
                  <a:pt x="996113" y="112069"/>
                </a:cubicBezTo>
                <a:cubicBezTo>
                  <a:pt x="983661" y="103768"/>
                  <a:pt x="969340" y="97747"/>
                  <a:pt x="958758" y="87165"/>
                </a:cubicBezTo>
                <a:cubicBezTo>
                  <a:pt x="946307" y="74713"/>
                  <a:pt x="935304" y="60620"/>
                  <a:pt x="921404" y="49808"/>
                </a:cubicBezTo>
                <a:cubicBezTo>
                  <a:pt x="897779" y="31432"/>
                  <a:pt x="846696" y="0"/>
                  <a:pt x="846696" y="0"/>
                </a:cubicBezTo>
                <a:cubicBezTo>
                  <a:pt x="663551" y="9158"/>
                  <a:pt x="633505" y="5612"/>
                  <a:pt x="485605" y="24904"/>
                </a:cubicBezTo>
                <a:cubicBezTo>
                  <a:pt x="427401" y="32496"/>
                  <a:pt x="368229" y="35570"/>
                  <a:pt x="311285" y="49808"/>
                </a:cubicBezTo>
                <a:cubicBezTo>
                  <a:pt x="155537" y="88750"/>
                  <a:pt x="349205" y="38974"/>
                  <a:pt x="224125" y="74713"/>
                </a:cubicBezTo>
                <a:cubicBezTo>
                  <a:pt x="207671" y="79414"/>
                  <a:pt x="190711" y="82247"/>
                  <a:pt x="174320" y="87165"/>
                </a:cubicBezTo>
                <a:cubicBezTo>
                  <a:pt x="149177" y="94708"/>
                  <a:pt x="99611" y="112069"/>
                  <a:pt x="99611" y="112069"/>
                </a:cubicBezTo>
                <a:cubicBezTo>
                  <a:pt x="74708" y="128672"/>
                  <a:pt x="34367" y="133483"/>
                  <a:pt x="24903" y="161877"/>
                </a:cubicBezTo>
                <a:lnTo>
                  <a:pt x="0" y="236590"/>
                </a:lnTo>
                <a:cubicBezTo>
                  <a:pt x="4151" y="327906"/>
                  <a:pt x="1562" y="419778"/>
                  <a:pt x="12452" y="510537"/>
                </a:cubicBezTo>
                <a:cubicBezTo>
                  <a:pt x="14235" y="525395"/>
                  <a:pt x="25668" y="538544"/>
                  <a:pt x="37354" y="547893"/>
                </a:cubicBezTo>
                <a:cubicBezTo>
                  <a:pt x="47603" y="556093"/>
                  <a:pt x="62257" y="556194"/>
                  <a:pt x="74709" y="560345"/>
                </a:cubicBezTo>
                <a:cubicBezTo>
                  <a:pt x="87160" y="568646"/>
                  <a:pt x="98388" y="579171"/>
                  <a:pt x="112063" y="585249"/>
                </a:cubicBezTo>
                <a:cubicBezTo>
                  <a:pt x="136050" y="595911"/>
                  <a:pt x="161868" y="601851"/>
                  <a:pt x="186771" y="610153"/>
                </a:cubicBezTo>
                <a:cubicBezTo>
                  <a:pt x="240371" y="628021"/>
                  <a:pt x="211377" y="619419"/>
                  <a:pt x="273931" y="635058"/>
                </a:cubicBezTo>
                <a:lnTo>
                  <a:pt x="809341" y="622606"/>
                </a:lnTo>
                <a:cubicBezTo>
                  <a:pt x="842778" y="621295"/>
                  <a:pt x="875880" y="615242"/>
                  <a:pt x="908953" y="610153"/>
                </a:cubicBezTo>
                <a:cubicBezTo>
                  <a:pt x="933276" y="606411"/>
                  <a:pt x="994921" y="593078"/>
                  <a:pt x="1021015" y="585249"/>
                </a:cubicBezTo>
                <a:cubicBezTo>
                  <a:pt x="1046158" y="577706"/>
                  <a:pt x="1095724" y="560345"/>
                  <a:pt x="1095724" y="560345"/>
                </a:cubicBezTo>
                <a:cubicBezTo>
                  <a:pt x="1104025" y="547893"/>
                  <a:pt x="1113935" y="536375"/>
                  <a:pt x="1120627" y="522989"/>
                </a:cubicBezTo>
                <a:cubicBezTo>
                  <a:pt x="1172177" y="419881"/>
                  <a:pt x="1086614" y="555331"/>
                  <a:pt x="1157981" y="448276"/>
                </a:cubicBezTo>
                <a:cubicBezTo>
                  <a:pt x="1203386" y="312050"/>
                  <a:pt x="1130973" y="518384"/>
                  <a:pt x="1195335" y="373563"/>
                </a:cubicBezTo>
                <a:cubicBezTo>
                  <a:pt x="1205996" y="349574"/>
                  <a:pt x="1211937" y="323755"/>
                  <a:pt x="1220238" y="298851"/>
                </a:cubicBezTo>
                <a:cubicBezTo>
                  <a:pt x="1232724" y="261390"/>
                  <a:pt x="1240849" y="242157"/>
                  <a:pt x="1245141" y="199234"/>
                </a:cubicBezTo>
                <a:cubicBezTo>
                  <a:pt x="1247206" y="178583"/>
                  <a:pt x="1245141" y="157727"/>
                  <a:pt x="1245141" y="136973"/>
                </a:cubicBezTo>
                <a:lnTo>
                  <a:pt x="1245141" y="136973"/>
                </a:lnTo>
                <a:lnTo>
                  <a:pt x="1245141" y="136973"/>
                </a:lnTo>
                <a:lnTo>
                  <a:pt x="1245141" y="136973"/>
                </a:lnTo>
                <a:lnTo>
                  <a:pt x="1245141" y="136973"/>
                </a:lnTo>
              </a:path>
            </a:pathLst>
          </a:custGeom>
          <a:ln w="44450">
            <a:solidFill>
              <a:srgbClr val="BB003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8" name="Łącznik prosty 17"/>
          <p:cNvCxnSpPr/>
          <p:nvPr/>
        </p:nvCxnSpPr>
        <p:spPr>
          <a:xfrm flipV="1">
            <a:off x="1855258" y="1582251"/>
            <a:ext cx="161869" cy="1"/>
          </a:xfrm>
          <a:prstGeom prst="line">
            <a:avLst/>
          </a:prstGeom>
          <a:ln w="222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PoleTekstowe 18"/>
          <p:cNvSpPr txBox="1"/>
          <p:nvPr/>
        </p:nvSpPr>
        <p:spPr>
          <a:xfrm>
            <a:off x="1730746" y="1507539"/>
            <a:ext cx="6407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Times New Roman"/>
                <a:cs typeface="Times New Roman"/>
              </a:rPr>
              <a:t>(3 1/2</a:t>
            </a:r>
            <a:r>
              <a:rPr lang="pl-PL" baseline="30000" dirty="0" smtClean="0">
                <a:latin typeface="Times New Roman"/>
                <a:cs typeface="Times New Roman"/>
              </a:rPr>
              <a:t>+</a:t>
            </a:r>
            <a:r>
              <a:rPr lang="pl-PL" dirty="0" smtClean="0">
                <a:latin typeface="Times New Roman"/>
                <a:cs typeface="Times New Roman"/>
              </a:rPr>
              <a:t>)                          (6  1/2</a:t>
            </a:r>
            <a:r>
              <a:rPr lang="pl-PL" baseline="30000" dirty="0" smtClean="0">
                <a:latin typeface="Times New Roman"/>
                <a:cs typeface="Times New Roman"/>
              </a:rPr>
              <a:t>+</a:t>
            </a:r>
            <a:r>
              <a:rPr lang="pl-PL" dirty="0" smtClean="0">
                <a:latin typeface="Times New Roman"/>
                <a:cs typeface="Times New Roman"/>
              </a:rPr>
              <a:t>)                                            (6 3/2</a:t>
            </a:r>
            <a:r>
              <a:rPr lang="pl-PL" baseline="30000" dirty="0" smtClean="0">
                <a:latin typeface="Times New Roman"/>
                <a:cs typeface="Times New Roman"/>
              </a:rPr>
              <a:t>+</a:t>
            </a:r>
            <a:r>
              <a:rPr lang="pl-PL" dirty="0" smtClean="0">
                <a:latin typeface="Times New Roman"/>
                <a:cs typeface="Times New Roman"/>
              </a:rPr>
              <a:t>)</a:t>
            </a:r>
            <a:endParaRPr lang="pl-PL" dirty="0">
              <a:latin typeface="Times New Roman"/>
              <a:cs typeface="Times New Roman"/>
            </a:endParaRPr>
          </a:p>
        </p:txBody>
      </p:sp>
      <p:sp>
        <p:nvSpPr>
          <p:cNvPr id="5" name="PoleTekstowe 4"/>
          <p:cNvSpPr txBox="1"/>
          <p:nvPr/>
        </p:nvSpPr>
        <p:spPr>
          <a:xfrm>
            <a:off x="2055323" y="2174241"/>
            <a:ext cx="36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b</a:t>
            </a:r>
            <a:endParaRPr lang="pl-PL" b="1" i="1" dirty="0"/>
          </a:p>
        </p:txBody>
      </p:sp>
      <p:sp>
        <p:nvSpPr>
          <p:cNvPr id="20" name="PoleTekstowe 19"/>
          <p:cNvSpPr txBox="1"/>
          <p:nvPr/>
        </p:nvSpPr>
        <p:spPr>
          <a:xfrm>
            <a:off x="2656526" y="3147769"/>
            <a:ext cx="36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b</a:t>
            </a:r>
            <a:endParaRPr lang="pl-PL" b="1" i="1" dirty="0"/>
          </a:p>
        </p:txBody>
      </p:sp>
      <p:sp>
        <p:nvSpPr>
          <p:cNvPr id="21" name="PoleTekstowe 20"/>
          <p:cNvSpPr txBox="1"/>
          <p:nvPr/>
        </p:nvSpPr>
        <p:spPr>
          <a:xfrm>
            <a:off x="1376960" y="3147769"/>
            <a:ext cx="36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b</a:t>
            </a:r>
            <a:endParaRPr lang="pl-PL" b="1" i="1" dirty="0"/>
          </a:p>
        </p:txBody>
      </p:sp>
      <p:sp>
        <p:nvSpPr>
          <p:cNvPr id="22" name="PoleTekstowe 21"/>
          <p:cNvSpPr txBox="1"/>
          <p:nvPr/>
        </p:nvSpPr>
        <p:spPr>
          <a:xfrm>
            <a:off x="3123979" y="2135287"/>
            <a:ext cx="36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b</a:t>
            </a:r>
            <a:endParaRPr lang="pl-PL" b="1" i="1" dirty="0"/>
          </a:p>
        </p:txBody>
      </p:sp>
      <p:sp>
        <p:nvSpPr>
          <p:cNvPr id="23" name="PoleTekstowe 22"/>
          <p:cNvSpPr txBox="1"/>
          <p:nvPr/>
        </p:nvSpPr>
        <p:spPr>
          <a:xfrm>
            <a:off x="4269439" y="2083925"/>
            <a:ext cx="36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b</a:t>
            </a:r>
            <a:endParaRPr lang="pl-PL" b="1" i="1" dirty="0"/>
          </a:p>
        </p:txBody>
      </p:sp>
      <p:sp>
        <p:nvSpPr>
          <p:cNvPr id="24" name="PoleTekstowe 23"/>
          <p:cNvSpPr txBox="1"/>
          <p:nvPr/>
        </p:nvSpPr>
        <p:spPr>
          <a:xfrm>
            <a:off x="5377457" y="2112569"/>
            <a:ext cx="36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b</a:t>
            </a:r>
            <a:endParaRPr lang="pl-PL" b="1" i="1" dirty="0"/>
          </a:p>
        </p:txBody>
      </p:sp>
      <p:sp>
        <p:nvSpPr>
          <p:cNvPr id="25" name="PoleTekstowe 24"/>
          <p:cNvSpPr txBox="1"/>
          <p:nvPr/>
        </p:nvSpPr>
        <p:spPr>
          <a:xfrm>
            <a:off x="4899651" y="3052289"/>
            <a:ext cx="36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b</a:t>
            </a:r>
            <a:endParaRPr lang="pl-PL" b="1" i="1" dirty="0"/>
          </a:p>
        </p:txBody>
      </p:sp>
      <p:sp>
        <p:nvSpPr>
          <p:cNvPr id="26" name="PoleTekstowe 25"/>
          <p:cNvSpPr txBox="1"/>
          <p:nvPr/>
        </p:nvSpPr>
        <p:spPr>
          <a:xfrm>
            <a:off x="3618207" y="3054333"/>
            <a:ext cx="36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b</a:t>
            </a:r>
            <a:endParaRPr lang="pl-PL" b="1" i="1" dirty="0"/>
          </a:p>
        </p:txBody>
      </p:sp>
      <p:sp>
        <p:nvSpPr>
          <p:cNvPr id="27" name="PoleTekstowe 26"/>
          <p:cNvSpPr txBox="1"/>
          <p:nvPr/>
        </p:nvSpPr>
        <p:spPr>
          <a:xfrm>
            <a:off x="4305351" y="4075601"/>
            <a:ext cx="36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b</a:t>
            </a:r>
            <a:endParaRPr lang="pl-PL" b="1" i="1" dirty="0"/>
          </a:p>
        </p:txBody>
      </p:sp>
      <p:sp>
        <p:nvSpPr>
          <p:cNvPr id="29" name="PoleTekstowe 28"/>
          <p:cNvSpPr txBox="1"/>
          <p:nvPr/>
        </p:nvSpPr>
        <p:spPr>
          <a:xfrm>
            <a:off x="6265216" y="2106275"/>
            <a:ext cx="36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b</a:t>
            </a:r>
            <a:endParaRPr lang="pl-PL" b="1" i="1" dirty="0"/>
          </a:p>
        </p:txBody>
      </p:sp>
      <p:sp>
        <p:nvSpPr>
          <p:cNvPr id="30" name="PoleTekstowe 29"/>
          <p:cNvSpPr txBox="1"/>
          <p:nvPr/>
        </p:nvSpPr>
        <p:spPr>
          <a:xfrm>
            <a:off x="7391578" y="2102653"/>
            <a:ext cx="36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b</a:t>
            </a:r>
            <a:endParaRPr lang="pl-PL" b="1" i="1" dirty="0"/>
          </a:p>
        </p:txBody>
      </p:sp>
      <p:sp>
        <p:nvSpPr>
          <p:cNvPr id="31" name="PoleTekstowe 30"/>
          <p:cNvSpPr txBox="1"/>
          <p:nvPr/>
        </p:nvSpPr>
        <p:spPr>
          <a:xfrm>
            <a:off x="8470949" y="2159941"/>
            <a:ext cx="36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b</a:t>
            </a:r>
            <a:endParaRPr lang="pl-PL" b="1" i="1" dirty="0"/>
          </a:p>
        </p:txBody>
      </p:sp>
      <p:sp>
        <p:nvSpPr>
          <p:cNvPr id="32" name="PoleTekstowe 31"/>
          <p:cNvSpPr txBox="1"/>
          <p:nvPr/>
        </p:nvSpPr>
        <p:spPr>
          <a:xfrm>
            <a:off x="8050437" y="3061469"/>
            <a:ext cx="36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b</a:t>
            </a:r>
            <a:endParaRPr lang="pl-PL" b="1" i="1" dirty="0"/>
          </a:p>
        </p:txBody>
      </p:sp>
      <p:sp>
        <p:nvSpPr>
          <p:cNvPr id="33" name="PoleTekstowe 32"/>
          <p:cNvSpPr txBox="1"/>
          <p:nvPr/>
        </p:nvSpPr>
        <p:spPr>
          <a:xfrm>
            <a:off x="6768993" y="3053965"/>
            <a:ext cx="36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b</a:t>
            </a:r>
            <a:endParaRPr lang="pl-PL" b="1" i="1" dirty="0"/>
          </a:p>
        </p:txBody>
      </p:sp>
      <p:sp>
        <p:nvSpPr>
          <p:cNvPr id="34" name="PoleTekstowe 33"/>
          <p:cNvSpPr txBox="1"/>
          <p:nvPr/>
        </p:nvSpPr>
        <p:spPr>
          <a:xfrm>
            <a:off x="7427490" y="4075233"/>
            <a:ext cx="36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b</a:t>
            </a:r>
            <a:endParaRPr lang="pl-PL" b="1" i="1" dirty="0"/>
          </a:p>
        </p:txBody>
      </p:sp>
      <p:sp>
        <p:nvSpPr>
          <p:cNvPr id="11" name="Mnożenie 10"/>
          <p:cNvSpPr/>
          <p:nvPr/>
        </p:nvSpPr>
        <p:spPr>
          <a:xfrm>
            <a:off x="7047496" y="3714263"/>
            <a:ext cx="914400" cy="914400"/>
          </a:xfrm>
          <a:prstGeom prst="mathMultiply">
            <a:avLst/>
          </a:prstGeom>
          <a:solidFill>
            <a:srgbClr val="FF0000">
              <a:alpha val="5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4727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800000"/>
                </a:solidFill>
              </a:rPr>
              <a:t>Heavy </a:t>
            </a:r>
            <a:r>
              <a:rPr lang="pl-PL" dirty="0" err="1" smtClean="0">
                <a:solidFill>
                  <a:srgbClr val="800000"/>
                </a:solidFill>
              </a:rPr>
              <a:t>baryon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excited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states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166" y="1859160"/>
            <a:ext cx="2844800" cy="26289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3635864" y="1886497"/>
            <a:ext cx="784439" cy="11082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6512" y="1887040"/>
            <a:ext cx="2844800" cy="2628900"/>
          </a:xfrm>
          <a:prstGeom prst="rect">
            <a:avLst/>
          </a:prstGeom>
        </p:spPr>
      </p:pic>
      <p:sp>
        <p:nvSpPr>
          <p:cNvPr id="8" name="Prostokąt 7"/>
          <p:cNvSpPr/>
          <p:nvPr/>
        </p:nvSpPr>
        <p:spPr>
          <a:xfrm>
            <a:off x="6851210" y="1914377"/>
            <a:ext cx="784439" cy="11082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Tekstowe 8"/>
          <p:cNvSpPr txBox="1"/>
          <p:nvPr/>
        </p:nvSpPr>
        <p:spPr>
          <a:xfrm>
            <a:off x="2477793" y="1734640"/>
            <a:ext cx="4198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latin typeface="Times New Roman"/>
                <a:cs typeface="Times New Roman"/>
              </a:rPr>
              <a:t>(3 </a:t>
            </a:r>
            <a:r>
              <a:rPr lang="pl-PL" dirty="0" smtClean="0">
                <a:latin typeface="Times New Roman"/>
                <a:cs typeface="Times New Roman"/>
              </a:rPr>
              <a:t>1/2</a:t>
            </a:r>
            <a:r>
              <a:rPr lang="pl-PL" baseline="30000" dirty="0" smtClean="0">
                <a:latin typeface="Times New Roman"/>
                <a:cs typeface="Times New Roman"/>
              </a:rPr>
              <a:t>−</a:t>
            </a:r>
            <a:r>
              <a:rPr lang="pl-PL" dirty="0" smtClean="0">
                <a:latin typeface="Times New Roman"/>
                <a:cs typeface="Times New Roman"/>
              </a:rPr>
              <a:t>)                                            (3  3/</a:t>
            </a:r>
            <a:r>
              <a:rPr lang="pl-PL" dirty="0">
                <a:latin typeface="Times New Roman"/>
                <a:cs typeface="Times New Roman"/>
              </a:rPr>
              <a:t>2</a:t>
            </a:r>
            <a:r>
              <a:rPr lang="pl-PL" baseline="30000" dirty="0">
                <a:latin typeface="Times New Roman"/>
                <a:cs typeface="Times New Roman"/>
              </a:rPr>
              <a:t>−</a:t>
            </a:r>
            <a:r>
              <a:rPr lang="pl-PL" dirty="0" smtClean="0">
                <a:latin typeface="Times New Roman"/>
                <a:cs typeface="Times New Roman"/>
              </a:rPr>
              <a:t>)</a:t>
            </a:r>
            <a:endParaRPr lang="pl-PL" dirty="0"/>
          </a:p>
        </p:txBody>
      </p:sp>
      <p:cxnSp>
        <p:nvCxnSpPr>
          <p:cNvPr id="10" name="Łącznik prosty 9"/>
          <p:cNvCxnSpPr/>
          <p:nvPr/>
        </p:nvCxnSpPr>
        <p:spPr>
          <a:xfrm flipV="1">
            <a:off x="2614769" y="1793935"/>
            <a:ext cx="161869" cy="1"/>
          </a:xfrm>
          <a:prstGeom prst="line">
            <a:avLst/>
          </a:prstGeom>
          <a:ln w="222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10"/>
          <p:cNvCxnSpPr/>
          <p:nvPr/>
        </p:nvCxnSpPr>
        <p:spPr>
          <a:xfrm flipV="1">
            <a:off x="5814676" y="1793935"/>
            <a:ext cx="161869" cy="1"/>
          </a:xfrm>
          <a:prstGeom prst="line">
            <a:avLst/>
          </a:prstGeom>
          <a:ln w="222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oleTekstowe 11"/>
          <p:cNvSpPr txBox="1"/>
          <p:nvPr/>
        </p:nvSpPr>
        <p:spPr>
          <a:xfrm>
            <a:off x="2477793" y="4582380"/>
            <a:ext cx="442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Times New Roman"/>
                <a:cs typeface="Times New Roman"/>
              </a:rPr>
              <a:t>2724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r>
              <a:rPr lang="pl-PL" dirty="0" smtClean="0">
                <a:latin typeface="Times New Roman"/>
                <a:cs typeface="Times New Roman"/>
              </a:rPr>
              <a:t>           </a:t>
            </a:r>
            <a:r>
              <a:rPr lang="pl-PL" dirty="0" smtClean="0">
                <a:solidFill>
                  <a:srgbClr val="800000"/>
                </a:solidFill>
                <a:latin typeface="Times New Roman"/>
                <a:cs typeface="Times New Roman"/>
              </a:rPr>
              <a:t>30 </a:t>
            </a:r>
            <a:r>
              <a:rPr lang="pl-PL" dirty="0" err="1" smtClean="0">
                <a:solidFill>
                  <a:srgbClr val="800000"/>
                </a:solidFill>
                <a:latin typeface="Times New Roman"/>
                <a:cs typeface="Times New Roman"/>
              </a:rPr>
              <a:t>MeV</a:t>
            </a:r>
            <a:r>
              <a:rPr lang="pl-PL" dirty="0" smtClean="0">
                <a:solidFill>
                  <a:srgbClr val="800000"/>
                </a:solidFill>
                <a:latin typeface="Times New Roman"/>
                <a:cs typeface="Times New Roman"/>
              </a:rPr>
              <a:t>              </a:t>
            </a:r>
            <a:r>
              <a:rPr lang="pl-PL" dirty="0" smtClean="0">
                <a:latin typeface="Times New Roman"/>
                <a:cs typeface="Times New Roman"/>
              </a:rPr>
              <a:t>2754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endParaRPr lang="pl-PL" dirty="0">
              <a:latin typeface="Times New Roman"/>
              <a:cs typeface="Times New Roman"/>
            </a:endParaRPr>
          </a:p>
        </p:txBody>
      </p:sp>
      <p:sp>
        <p:nvSpPr>
          <p:cNvPr id="5" name="PoleTekstowe 4"/>
          <p:cNvSpPr txBox="1"/>
          <p:nvPr/>
        </p:nvSpPr>
        <p:spPr>
          <a:xfrm>
            <a:off x="1916951" y="5640809"/>
            <a:ext cx="58289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i="1" dirty="0">
                <a:solidFill>
                  <a:srgbClr val="660066"/>
                </a:solidFill>
                <a:latin typeface="Times New Roman"/>
                <a:cs typeface="Times New Roman"/>
              </a:rPr>
              <a:t>s</a:t>
            </a:r>
            <a:r>
              <a:rPr lang="pl-PL" sz="3200" dirty="0">
                <a:solidFill>
                  <a:srgbClr val="660066"/>
                </a:solidFill>
                <a:latin typeface="Times New Roman"/>
                <a:cs typeface="Times New Roman"/>
              </a:rPr>
              <a:t> = 0</a:t>
            </a:r>
            <a:r>
              <a:rPr lang="pl-PL" sz="3200" dirty="0">
                <a:latin typeface="Times New Roman"/>
                <a:cs typeface="Times New Roman"/>
              </a:rPr>
              <a:t> </a:t>
            </a:r>
            <a:r>
              <a:rPr lang="pl-PL" sz="3200" dirty="0" err="1">
                <a:latin typeface="Times New Roman"/>
                <a:cs typeface="Times New Roman"/>
              </a:rPr>
              <a:t>diquark</a:t>
            </a:r>
            <a:r>
              <a:rPr lang="pl-PL" sz="3200" dirty="0">
                <a:latin typeface="Times New Roman"/>
                <a:cs typeface="Times New Roman"/>
              </a:rPr>
              <a:t> + </a:t>
            </a:r>
            <a:r>
              <a:rPr lang="pl-PL" sz="3200" i="1" dirty="0">
                <a:solidFill>
                  <a:srgbClr val="660066"/>
                </a:solidFill>
                <a:latin typeface="Times New Roman"/>
                <a:cs typeface="Times New Roman"/>
              </a:rPr>
              <a:t>s</a:t>
            </a:r>
            <a:r>
              <a:rPr lang="pl-PL" sz="3200" dirty="0">
                <a:solidFill>
                  <a:srgbClr val="660066"/>
                </a:solidFill>
                <a:latin typeface="Times New Roman"/>
                <a:cs typeface="Times New Roman"/>
              </a:rPr>
              <a:t> = 1/2 </a:t>
            </a:r>
            <a:r>
              <a:rPr lang="pl-PL" sz="3200" dirty="0">
                <a:latin typeface="Times New Roman"/>
                <a:cs typeface="Times New Roman"/>
              </a:rPr>
              <a:t>HQ </a:t>
            </a:r>
            <a:r>
              <a:rPr lang="pl-PL" sz="3200" dirty="0" smtClean="0">
                <a:latin typeface="Times New Roman"/>
                <a:cs typeface="Times New Roman"/>
              </a:rPr>
              <a:t>+ </a:t>
            </a:r>
            <a:r>
              <a:rPr lang="pl-PL" sz="3200" i="1" dirty="0" smtClean="0">
                <a:solidFill>
                  <a:srgbClr val="660066"/>
                </a:solidFill>
                <a:latin typeface="Times New Roman"/>
                <a:cs typeface="Times New Roman"/>
              </a:rPr>
              <a:t>L</a:t>
            </a:r>
            <a:r>
              <a:rPr lang="pl-PL" sz="32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= 1</a:t>
            </a:r>
            <a:endParaRPr lang="pl-PL" sz="32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781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800000"/>
                </a:solidFill>
              </a:rPr>
              <a:t>Heavy </a:t>
            </a:r>
            <a:r>
              <a:rPr lang="pl-PL" dirty="0" err="1" smtClean="0">
                <a:solidFill>
                  <a:srgbClr val="800000"/>
                </a:solidFill>
              </a:rPr>
              <a:t>baryon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excited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states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166" y="1859160"/>
            <a:ext cx="2844800" cy="26289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3635864" y="1886497"/>
            <a:ext cx="784439" cy="11082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6512" y="1887040"/>
            <a:ext cx="2844800" cy="2628900"/>
          </a:xfrm>
          <a:prstGeom prst="rect">
            <a:avLst/>
          </a:prstGeom>
        </p:spPr>
      </p:pic>
      <p:sp>
        <p:nvSpPr>
          <p:cNvPr id="8" name="Prostokąt 7"/>
          <p:cNvSpPr/>
          <p:nvPr/>
        </p:nvSpPr>
        <p:spPr>
          <a:xfrm>
            <a:off x="6851210" y="1914377"/>
            <a:ext cx="784439" cy="11082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Tekstowe 8"/>
          <p:cNvSpPr txBox="1"/>
          <p:nvPr/>
        </p:nvSpPr>
        <p:spPr>
          <a:xfrm>
            <a:off x="2477793" y="1734640"/>
            <a:ext cx="4198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latin typeface="Times New Roman"/>
                <a:cs typeface="Times New Roman"/>
              </a:rPr>
              <a:t>(3 </a:t>
            </a:r>
            <a:r>
              <a:rPr lang="pl-PL" dirty="0" smtClean="0">
                <a:latin typeface="Times New Roman"/>
                <a:cs typeface="Times New Roman"/>
              </a:rPr>
              <a:t>1/2</a:t>
            </a:r>
            <a:r>
              <a:rPr lang="pl-PL" baseline="30000" dirty="0" smtClean="0">
                <a:latin typeface="Times New Roman"/>
                <a:cs typeface="Times New Roman"/>
              </a:rPr>
              <a:t>−</a:t>
            </a:r>
            <a:r>
              <a:rPr lang="pl-PL" dirty="0" smtClean="0">
                <a:latin typeface="Times New Roman"/>
                <a:cs typeface="Times New Roman"/>
              </a:rPr>
              <a:t>)                                            (3  3/</a:t>
            </a:r>
            <a:r>
              <a:rPr lang="pl-PL" dirty="0">
                <a:latin typeface="Times New Roman"/>
                <a:cs typeface="Times New Roman"/>
              </a:rPr>
              <a:t>2</a:t>
            </a:r>
            <a:r>
              <a:rPr lang="pl-PL" baseline="30000" dirty="0">
                <a:latin typeface="Times New Roman"/>
                <a:cs typeface="Times New Roman"/>
              </a:rPr>
              <a:t>−</a:t>
            </a:r>
            <a:r>
              <a:rPr lang="pl-PL" dirty="0" smtClean="0">
                <a:latin typeface="Times New Roman"/>
                <a:cs typeface="Times New Roman"/>
              </a:rPr>
              <a:t>)</a:t>
            </a:r>
            <a:endParaRPr lang="pl-PL" dirty="0"/>
          </a:p>
        </p:txBody>
      </p:sp>
      <p:cxnSp>
        <p:nvCxnSpPr>
          <p:cNvPr id="10" name="Łącznik prosty 9"/>
          <p:cNvCxnSpPr/>
          <p:nvPr/>
        </p:nvCxnSpPr>
        <p:spPr>
          <a:xfrm flipV="1">
            <a:off x="2614769" y="1793935"/>
            <a:ext cx="161869" cy="1"/>
          </a:xfrm>
          <a:prstGeom prst="line">
            <a:avLst/>
          </a:prstGeom>
          <a:ln w="222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10"/>
          <p:cNvCxnSpPr/>
          <p:nvPr/>
        </p:nvCxnSpPr>
        <p:spPr>
          <a:xfrm flipV="1">
            <a:off x="5814676" y="1793935"/>
            <a:ext cx="161869" cy="1"/>
          </a:xfrm>
          <a:prstGeom prst="line">
            <a:avLst/>
          </a:prstGeom>
          <a:ln w="222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oleTekstowe 11"/>
          <p:cNvSpPr txBox="1"/>
          <p:nvPr/>
        </p:nvSpPr>
        <p:spPr>
          <a:xfrm>
            <a:off x="2477793" y="4582380"/>
            <a:ext cx="442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Times New Roman"/>
                <a:cs typeface="Times New Roman"/>
              </a:rPr>
              <a:t>2724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r>
              <a:rPr lang="pl-PL" dirty="0" smtClean="0">
                <a:latin typeface="Times New Roman"/>
                <a:cs typeface="Times New Roman"/>
              </a:rPr>
              <a:t>           </a:t>
            </a:r>
            <a:r>
              <a:rPr lang="pl-PL" dirty="0" smtClean="0">
                <a:solidFill>
                  <a:srgbClr val="800000"/>
                </a:solidFill>
                <a:latin typeface="Times New Roman"/>
                <a:cs typeface="Times New Roman"/>
              </a:rPr>
              <a:t>30 </a:t>
            </a:r>
            <a:r>
              <a:rPr lang="pl-PL" dirty="0" err="1" smtClean="0">
                <a:solidFill>
                  <a:srgbClr val="800000"/>
                </a:solidFill>
                <a:latin typeface="Times New Roman"/>
                <a:cs typeface="Times New Roman"/>
              </a:rPr>
              <a:t>MeV</a:t>
            </a:r>
            <a:r>
              <a:rPr lang="pl-PL" dirty="0" smtClean="0">
                <a:solidFill>
                  <a:srgbClr val="800000"/>
                </a:solidFill>
                <a:latin typeface="Times New Roman"/>
                <a:cs typeface="Times New Roman"/>
              </a:rPr>
              <a:t> </a:t>
            </a:r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        </a:t>
            </a:r>
            <a:r>
              <a:rPr lang="pl-PL" dirty="0" smtClean="0">
                <a:latin typeface="Times New Roman"/>
                <a:cs typeface="Times New Roman"/>
              </a:rPr>
              <a:t>2754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endParaRPr lang="pl-PL" dirty="0">
              <a:latin typeface="Times New Roman"/>
              <a:cs typeface="Times New Roman"/>
            </a:endParaRPr>
          </a:p>
        </p:txBody>
      </p:sp>
      <p:sp>
        <p:nvSpPr>
          <p:cNvPr id="17" name="PoleTekstowe 16"/>
          <p:cNvSpPr txBox="1"/>
          <p:nvPr/>
        </p:nvSpPr>
        <p:spPr>
          <a:xfrm>
            <a:off x="1145529" y="2241381"/>
            <a:ext cx="6780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5912 </a:t>
            </a:r>
            <a:r>
              <a:rPr lang="pl-PL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                              8 </a:t>
            </a:r>
            <a:r>
              <a:rPr lang="pl-PL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                             5920 </a:t>
            </a:r>
            <a:r>
              <a:rPr lang="pl-PL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                           </a:t>
            </a:r>
            <a:endParaRPr lang="pl-PL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8" name="PoleTekstowe 17"/>
          <p:cNvSpPr txBox="1"/>
          <p:nvPr/>
        </p:nvSpPr>
        <p:spPr>
          <a:xfrm>
            <a:off x="1133078" y="5628356"/>
            <a:ext cx="7300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600" dirty="0" smtClean="0">
                <a:solidFill>
                  <a:srgbClr val="FF0000"/>
                </a:solidFill>
              </a:rPr>
              <a:t>not much </a:t>
            </a:r>
            <a:r>
              <a:rPr lang="pl-PL" sz="3600" dirty="0" err="1" smtClean="0">
                <a:solidFill>
                  <a:srgbClr val="FF0000"/>
                </a:solidFill>
              </a:rPr>
              <a:t>known</a:t>
            </a:r>
            <a:r>
              <a:rPr lang="pl-PL" sz="3600" dirty="0" smtClean="0">
                <a:solidFill>
                  <a:srgbClr val="FF0000"/>
                </a:solidFill>
              </a:rPr>
              <a:t> in the </a:t>
            </a:r>
            <a:r>
              <a:rPr lang="pl-PL" sz="3600" dirty="0" err="1" smtClean="0">
                <a:solidFill>
                  <a:srgbClr val="FF0000"/>
                </a:solidFill>
              </a:rPr>
              <a:t>bottom</a:t>
            </a:r>
            <a:r>
              <a:rPr lang="pl-PL" sz="3600" dirty="0" smtClean="0">
                <a:solidFill>
                  <a:srgbClr val="FF0000"/>
                </a:solidFill>
              </a:rPr>
              <a:t> </a:t>
            </a:r>
            <a:r>
              <a:rPr lang="pl-PL" sz="3600" dirty="0" err="1" smtClean="0">
                <a:solidFill>
                  <a:srgbClr val="FF0000"/>
                </a:solidFill>
              </a:rPr>
              <a:t>sector</a:t>
            </a:r>
            <a:endParaRPr lang="pl-PL" sz="3600" dirty="0">
              <a:solidFill>
                <a:srgbClr val="FF0000"/>
              </a:solidFill>
            </a:endParaRPr>
          </a:p>
        </p:txBody>
      </p:sp>
      <p:sp>
        <p:nvSpPr>
          <p:cNvPr id="4" name="PoleTekstowe 3"/>
          <p:cNvSpPr txBox="1"/>
          <p:nvPr/>
        </p:nvSpPr>
        <p:spPr>
          <a:xfrm>
            <a:off x="2873256" y="2451149"/>
            <a:ext cx="421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i="1" dirty="0" smtClean="0"/>
              <a:t>b</a:t>
            </a:r>
            <a:endParaRPr lang="pl-PL" sz="2400" b="1" i="1" dirty="0"/>
          </a:p>
        </p:txBody>
      </p:sp>
      <p:sp>
        <p:nvSpPr>
          <p:cNvPr id="22" name="PoleTekstowe 21"/>
          <p:cNvSpPr txBox="1"/>
          <p:nvPr/>
        </p:nvSpPr>
        <p:spPr>
          <a:xfrm>
            <a:off x="6091133" y="2477053"/>
            <a:ext cx="421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i="1" dirty="0" smtClean="0"/>
              <a:t>b</a:t>
            </a:r>
            <a:endParaRPr lang="pl-PL" sz="2400" b="1" i="1" dirty="0"/>
          </a:p>
        </p:txBody>
      </p:sp>
      <p:sp>
        <p:nvSpPr>
          <p:cNvPr id="23" name="PoleTekstowe 22"/>
          <p:cNvSpPr txBox="1"/>
          <p:nvPr/>
        </p:nvSpPr>
        <p:spPr>
          <a:xfrm>
            <a:off x="1965751" y="3746594"/>
            <a:ext cx="421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i="1" dirty="0" smtClean="0"/>
              <a:t>b</a:t>
            </a:r>
            <a:endParaRPr lang="pl-PL" sz="2400" b="1" i="1" dirty="0"/>
          </a:p>
        </p:txBody>
      </p:sp>
      <p:sp>
        <p:nvSpPr>
          <p:cNvPr id="24" name="PoleTekstowe 23"/>
          <p:cNvSpPr txBox="1"/>
          <p:nvPr/>
        </p:nvSpPr>
        <p:spPr>
          <a:xfrm>
            <a:off x="3683609" y="3740372"/>
            <a:ext cx="421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i="1" dirty="0" smtClean="0"/>
              <a:t>b</a:t>
            </a:r>
            <a:endParaRPr lang="pl-PL" sz="2400" b="1" i="1" dirty="0"/>
          </a:p>
        </p:txBody>
      </p:sp>
      <p:sp>
        <p:nvSpPr>
          <p:cNvPr id="25" name="PoleTekstowe 24"/>
          <p:cNvSpPr txBox="1"/>
          <p:nvPr/>
        </p:nvSpPr>
        <p:spPr>
          <a:xfrm>
            <a:off x="5182367" y="3781890"/>
            <a:ext cx="421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i="1" dirty="0" smtClean="0"/>
              <a:t>b</a:t>
            </a:r>
            <a:endParaRPr lang="pl-PL" sz="2400" b="1" i="1" dirty="0"/>
          </a:p>
        </p:txBody>
      </p:sp>
      <p:sp>
        <p:nvSpPr>
          <p:cNvPr id="26" name="PoleTekstowe 25"/>
          <p:cNvSpPr txBox="1"/>
          <p:nvPr/>
        </p:nvSpPr>
        <p:spPr>
          <a:xfrm>
            <a:off x="6898955" y="3772771"/>
            <a:ext cx="421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i="1" dirty="0" smtClean="0"/>
              <a:t>b</a:t>
            </a:r>
            <a:endParaRPr lang="pl-PL" sz="2400" b="1" i="1" dirty="0"/>
          </a:p>
        </p:txBody>
      </p:sp>
      <p:sp>
        <p:nvSpPr>
          <p:cNvPr id="16" name="Mnożenie 15"/>
          <p:cNvSpPr/>
          <p:nvPr/>
        </p:nvSpPr>
        <p:spPr>
          <a:xfrm>
            <a:off x="1563393" y="3477673"/>
            <a:ext cx="914400" cy="914400"/>
          </a:xfrm>
          <a:prstGeom prst="mathMultiply">
            <a:avLst/>
          </a:prstGeom>
          <a:solidFill>
            <a:srgbClr val="FF0000">
              <a:alpha val="5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Mnożenie 14"/>
          <p:cNvSpPr/>
          <p:nvPr/>
        </p:nvSpPr>
        <p:spPr>
          <a:xfrm>
            <a:off x="3298772" y="3452769"/>
            <a:ext cx="914400" cy="914400"/>
          </a:xfrm>
          <a:prstGeom prst="mathMultiply">
            <a:avLst/>
          </a:prstGeom>
          <a:solidFill>
            <a:srgbClr val="FF0000">
              <a:alpha val="5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Mnożenie 13"/>
          <p:cNvSpPr/>
          <p:nvPr/>
        </p:nvSpPr>
        <p:spPr>
          <a:xfrm>
            <a:off x="4758767" y="3477673"/>
            <a:ext cx="914400" cy="914400"/>
          </a:xfrm>
          <a:prstGeom prst="mathMultiply">
            <a:avLst/>
          </a:prstGeom>
          <a:solidFill>
            <a:srgbClr val="FF0000">
              <a:alpha val="5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Mnożenie 12"/>
          <p:cNvSpPr/>
          <p:nvPr/>
        </p:nvSpPr>
        <p:spPr>
          <a:xfrm>
            <a:off x="6518355" y="3477673"/>
            <a:ext cx="914400" cy="914400"/>
          </a:xfrm>
          <a:prstGeom prst="mathMultiply">
            <a:avLst/>
          </a:prstGeom>
          <a:solidFill>
            <a:srgbClr val="FF0000">
              <a:alpha val="5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15141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800000"/>
                </a:solidFill>
              </a:rPr>
              <a:t>Sextet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excitations</a:t>
            </a:r>
            <a:r>
              <a:rPr lang="pl-PL" dirty="0" smtClean="0">
                <a:solidFill>
                  <a:srgbClr val="800000"/>
                </a:solidFill>
              </a:rPr>
              <a:t> 1/2</a:t>
            </a:r>
            <a:r>
              <a:rPr lang="pl-PL" baseline="30000" dirty="0" smtClean="0">
                <a:solidFill>
                  <a:srgbClr val="800000"/>
                </a:solidFill>
              </a:rPr>
              <a:t>− </a:t>
            </a:r>
            <a:r>
              <a:rPr lang="pl-PL" dirty="0" smtClean="0">
                <a:solidFill>
                  <a:srgbClr val="800000"/>
                </a:solidFill>
              </a:rPr>
              <a:t>and </a:t>
            </a:r>
            <a:r>
              <a:rPr lang="pl-PL" dirty="0">
                <a:solidFill>
                  <a:srgbClr val="800000"/>
                </a:solidFill>
              </a:rPr>
              <a:t>3</a:t>
            </a:r>
            <a:r>
              <a:rPr lang="pl-PL" dirty="0" smtClean="0">
                <a:solidFill>
                  <a:srgbClr val="800000"/>
                </a:solidFill>
              </a:rPr>
              <a:t>/2</a:t>
            </a:r>
            <a:r>
              <a:rPr lang="pl-PL" baseline="30000" dirty="0" smtClean="0">
                <a:solidFill>
                  <a:srgbClr val="800000"/>
                </a:solidFill>
              </a:rPr>
              <a:t>−</a:t>
            </a:r>
            <a:r>
              <a:rPr lang="pl-PL" dirty="0" smtClean="0">
                <a:solidFill>
                  <a:srgbClr val="800000"/>
                </a:solidFill>
              </a:rPr>
              <a:t>?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550" y="1290736"/>
            <a:ext cx="4330700" cy="3949700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1586924" y="5473261"/>
            <a:ext cx="634707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200" i="1" dirty="0">
                <a:solidFill>
                  <a:srgbClr val="660066"/>
                </a:solidFill>
                <a:latin typeface="Times New Roman"/>
                <a:cs typeface="Times New Roman"/>
              </a:rPr>
              <a:t>s</a:t>
            </a:r>
            <a:r>
              <a:rPr lang="pl-PL" sz="3200" dirty="0">
                <a:solidFill>
                  <a:srgbClr val="660066"/>
                </a:solidFill>
                <a:latin typeface="Times New Roman"/>
                <a:cs typeface="Times New Roman"/>
              </a:rPr>
              <a:t> = </a:t>
            </a:r>
            <a:r>
              <a:rPr lang="pl-PL" sz="32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1</a:t>
            </a:r>
            <a:r>
              <a:rPr lang="pl-PL" sz="3200" dirty="0" smtClean="0">
                <a:latin typeface="Times New Roman"/>
                <a:cs typeface="Times New Roman"/>
              </a:rPr>
              <a:t> </a:t>
            </a:r>
            <a:r>
              <a:rPr lang="pl-PL" sz="3200" dirty="0" err="1">
                <a:latin typeface="Times New Roman"/>
                <a:cs typeface="Times New Roman"/>
              </a:rPr>
              <a:t>diquark</a:t>
            </a:r>
            <a:r>
              <a:rPr lang="pl-PL" sz="3200" dirty="0">
                <a:latin typeface="Times New Roman"/>
                <a:cs typeface="Times New Roman"/>
              </a:rPr>
              <a:t> + </a:t>
            </a:r>
            <a:r>
              <a:rPr lang="pl-PL" sz="3200" i="1" dirty="0">
                <a:solidFill>
                  <a:srgbClr val="660066"/>
                </a:solidFill>
                <a:latin typeface="Times New Roman"/>
                <a:cs typeface="Times New Roman"/>
              </a:rPr>
              <a:t>s</a:t>
            </a:r>
            <a:r>
              <a:rPr lang="pl-PL" sz="3200" dirty="0">
                <a:solidFill>
                  <a:srgbClr val="660066"/>
                </a:solidFill>
                <a:latin typeface="Times New Roman"/>
                <a:cs typeface="Times New Roman"/>
              </a:rPr>
              <a:t> = 1/2 </a:t>
            </a:r>
            <a:r>
              <a:rPr lang="pl-PL" sz="3200" dirty="0">
                <a:latin typeface="Times New Roman"/>
                <a:cs typeface="Times New Roman"/>
              </a:rPr>
              <a:t>HQ + </a:t>
            </a:r>
            <a:r>
              <a:rPr lang="pl-PL" sz="3200" i="1" dirty="0">
                <a:solidFill>
                  <a:srgbClr val="660066"/>
                </a:solidFill>
                <a:latin typeface="Times New Roman"/>
                <a:cs typeface="Times New Roman"/>
              </a:rPr>
              <a:t>L</a:t>
            </a:r>
            <a:r>
              <a:rPr lang="pl-PL" sz="3200" dirty="0">
                <a:solidFill>
                  <a:srgbClr val="660066"/>
                </a:solidFill>
                <a:latin typeface="Times New Roman"/>
                <a:cs typeface="Times New Roman"/>
              </a:rPr>
              <a:t>= </a:t>
            </a:r>
            <a:r>
              <a:rPr lang="pl-PL" sz="32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1</a:t>
            </a:r>
          </a:p>
          <a:p>
            <a:r>
              <a:rPr lang="pl-PL" sz="3200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lang="pl-PL" sz="32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      1/2, 1/2, 3/2, 3/2, 5/2      </a:t>
            </a:r>
            <a:r>
              <a:rPr lang="pl-PL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5 </a:t>
            </a:r>
            <a:r>
              <a:rPr lang="pl-PL" sz="3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states</a:t>
            </a:r>
            <a:r>
              <a:rPr lang="pl-PL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!</a:t>
            </a:r>
            <a:endParaRPr lang="pl-PL" sz="3200" dirty="0" smtClean="0">
              <a:solidFill>
                <a:srgbClr val="660066"/>
              </a:solidFill>
              <a:latin typeface="Times New Roman"/>
              <a:cs typeface="Times New Roman"/>
            </a:endParaRPr>
          </a:p>
        </p:txBody>
      </p:sp>
      <p:sp>
        <p:nvSpPr>
          <p:cNvPr id="5" name="Owal 4"/>
          <p:cNvSpPr/>
          <p:nvPr/>
        </p:nvSpPr>
        <p:spPr>
          <a:xfrm>
            <a:off x="2689513" y="4176270"/>
            <a:ext cx="908953" cy="8965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7" name="Łącznik prosty ze strzałką 6"/>
          <p:cNvCxnSpPr/>
          <p:nvPr/>
        </p:nvCxnSpPr>
        <p:spPr>
          <a:xfrm>
            <a:off x="1755648" y="6288316"/>
            <a:ext cx="473153" cy="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  <a:effectLst>
            <a:outerShdw blurRad="40005" dist="19939" dir="5400000" algn="tl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ze strzałką 7"/>
          <p:cNvCxnSpPr/>
          <p:nvPr/>
        </p:nvCxnSpPr>
        <p:spPr>
          <a:xfrm>
            <a:off x="5892497" y="6275864"/>
            <a:ext cx="473153" cy="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  <a:effectLst>
            <a:outerShdw blurRad="40005" dist="19939" dir="5400000" algn="tl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386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800000"/>
                </a:solidFill>
              </a:rPr>
              <a:t>Sextet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excitations</a:t>
            </a:r>
            <a:r>
              <a:rPr lang="pl-PL" dirty="0" smtClean="0">
                <a:solidFill>
                  <a:srgbClr val="800000"/>
                </a:solidFill>
              </a:rPr>
              <a:t> 1/2</a:t>
            </a:r>
            <a:r>
              <a:rPr lang="pl-PL" baseline="30000" dirty="0" smtClean="0">
                <a:solidFill>
                  <a:srgbClr val="800000"/>
                </a:solidFill>
              </a:rPr>
              <a:t>− </a:t>
            </a:r>
            <a:r>
              <a:rPr lang="pl-PL" dirty="0" smtClean="0">
                <a:solidFill>
                  <a:srgbClr val="800000"/>
                </a:solidFill>
              </a:rPr>
              <a:t>and </a:t>
            </a:r>
            <a:r>
              <a:rPr lang="pl-PL" dirty="0">
                <a:solidFill>
                  <a:srgbClr val="800000"/>
                </a:solidFill>
              </a:rPr>
              <a:t>3</a:t>
            </a:r>
            <a:r>
              <a:rPr lang="pl-PL" dirty="0" smtClean="0">
                <a:solidFill>
                  <a:srgbClr val="800000"/>
                </a:solidFill>
              </a:rPr>
              <a:t>/2</a:t>
            </a:r>
            <a:r>
              <a:rPr lang="pl-PL" baseline="30000" dirty="0" smtClean="0">
                <a:solidFill>
                  <a:srgbClr val="800000"/>
                </a:solidFill>
              </a:rPr>
              <a:t>−</a:t>
            </a:r>
            <a:r>
              <a:rPr lang="pl-PL" dirty="0" smtClean="0">
                <a:solidFill>
                  <a:srgbClr val="800000"/>
                </a:solidFill>
              </a:rPr>
              <a:t>?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550" y="1290736"/>
            <a:ext cx="4330700" cy="3949700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1586924" y="5473261"/>
            <a:ext cx="634707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200" i="1" dirty="0">
                <a:solidFill>
                  <a:srgbClr val="660066"/>
                </a:solidFill>
                <a:latin typeface="Times New Roman"/>
                <a:cs typeface="Times New Roman"/>
              </a:rPr>
              <a:t>s</a:t>
            </a:r>
            <a:r>
              <a:rPr lang="pl-PL" sz="3200" dirty="0">
                <a:solidFill>
                  <a:srgbClr val="660066"/>
                </a:solidFill>
                <a:latin typeface="Times New Roman"/>
                <a:cs typeface="Times New Roman"/>
              </a:rPr>
              <a:t> = </a:t>
            </a:r>
            <a:r>
              <a:rPr lang="pl-PL" sz="32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1</a:t>
            </a:r>
            <a:r>
              <a:rPr lang="pl-PL" sz="3200" dirty="0" smtClean="0">
                <a:latin typeface="Times New Roman"/>
                <a:cs typeface="Times New Roman"/>
              </a:rPr>
              <a:t> </a:t>
            </a:r>
            <a:r>
              <a:rPr lang="pl-PL" sz="3200" dirty="0" err="1">
                <a:latin typeface="Times New Roman"/>
                <a:cs typeface="Times New Roman"/>
              </a:rPr>
              <a:t>diquark</a:t>
            </a:r>
            <a:r>
              <a:rPr lang="pl-PL" sz="3200" dirty="0">
                <a:latin typeface="Times New Roman"/>
                <a:cs typeface="Times New Roman"/>
              </a:rPr>
              <a:t> + </a:t>
            </a:r>
            <a:r>
              <a:rPr lang="pl-PL" sz="3200" i="1" dirty="0">
                <a:solidFill>
                  <a:srgbClr val="660066"/>
                </a:solidFill>
                <a:latin typeface="Times New Roman"/>
                <a:cs typeface="Times New Roman"/>
              </a:rPr>
              <a:t>s</a:t>
            </a:r>
            <a:r>
              <a:rPr lang="pl-PL" sz="3200" dirty="0">
                <a:solidFill>
                  <a:srgbClr val="660066"/>
                </a:solidFill>
                <a:latin typeface="Times New Roman"/>
                <a:cs typeface="Times New Roman"/>
              </a:rPr>
              <a:t> = 1/2 </a:t>
            </a:r>
            <a:r>
              <a:rPr lang="pl-PL" sz="3200" dirty="0">
                <a:latin typeface="Times New Roman"/>
                <a:cs typeface="Times New Roman"/>
              </a:rPr>
              <a:t>HQ + </a:t>
            </a:r>
            <a:r>
              <a:rPr lang="pl-PL" sz="3200" i="1" dirty="0">
                <a:solidFill>
                  <a:srgbClr val="660066"/>
                </a:solidFill>
                <a:latin typeface="Times New Roman"/>
                <a:cs typeface="Times New Roman"/>
              </a:rPr>
              <a:t>L</a:t>
            </a:r>
            <a:r>
              <a:rPr lang="pl-PL" sz="3200" dirty="0">
                <a:solidFill>
                  <a:srgbClr val="660066"/>
                </a:solidFill>
                <a:latin typeface="Times New Roman"/>
                <a:cs typeface="Times New Roman"/>
              </a:rPr>
              <a:t>= </a:t>
            </a:r>
            <a:r>
              <a:rPr lang="pl-PL" sz="32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1</a:t>
            </a:r>
          </a:p>
          <a:p>
            <a:r>
              <a:rPr lang="pl-PL" sz="3200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lang="pl-PL" sz="32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      1/2, 1/2, 3/2, 3/2, 5/2      </a:t>
            </a:r>
            <a:r>
              <a:rPr lang="pl-PL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5 </a:t>
            </a:r>
            <a:r>
              <a:rPr lang="pl-PL" sz="3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states</a:t>
            </a:r>
            <a:r>
              <a:rPr lang="pl-PL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!</a:t>
            </a:r>
            <a:endParaRPr lang="pl-PL" sz="3200" dirty="0" smtClean="0">
              <a:solidFill>
                <a:srgbClr val="660066"/>
              </a:solidFill>
              <a:latin typeface="Times New Roman"/>
              <a:cs typeface="Times New Roman"/>
            </a:endParaRPr>
          </a:p>
        </p:txBody>
      </p:sp>
      <p:sp>
        <p:nvSpPr>
          <p:cNvPr id="5" name="Owal 4"/>
          <p:cNvSpPr/>
          <p:nvPr/>
        </p:nvSpPr>
        <p:spPr>
          <a:xfrm>
            <a:off x="2689513" y="4176270"/>
            <a:ext cx="908953" cy="8965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7" name="Łącznik prosty ze strzałką 6"/>
          <p:cNvCxnSpPr/>
          <p:nvPr/>
        </p:nvCxnSpPr>
        <p:spPr>
          <a:xfrm>
            <a:off x="1755648" y="6288316"/>
            <a:ext cx="473153" cy="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  <a:effectLst>
            <a:outerShdw blurRad="40005" dist="19939" dir="5400000" algn="tl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ze strzałką 7"/>
          <p:cNvCxnSpPr/>
          <p:nvPr/>
        </p:nvCxnSpPr>
        <p:spPr>
          <a:xfrm>
            <a:off x="5892497" y="6275864"/>
            <a:ext cx="473153" cy="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  <a:effectLst>
            <a:outerShdw blurRad="40005" dist="19939" dir="5400000" algn="tl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PoleTekstowe 5"/>
          <p:cNvSpPr txBox="1"/>
          <p:nvPr/>
        </p:nvSpPr>
        <p:spPr>
          <a:xfrm>
            <a:off x="5802354" y="1992338"/>
            <a:ext cx="314801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however</a:t>
            </a:r>
            <a:r>
              <a:rPr lang="pl-PL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</a:p>
          <a:p>
            <a:r>
              <a:rPr lang="pl-PL" sz="3200" dirty="0" smtClean="0">
                <a:solidFill>
                  <a:schemeClr val="tx2"/>
                </a:solidFill>
                <a:latin typeface="Times New Roman"/>
                <a:cs typeface="Times New Roman"/>
              </a:rPr>
              <a:t>one </a:t>
            </a:r>
            <a:r>
              <a:rPr lang="pl-PL" sz="3200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has</a:t>
            </a:r>
            <a:r>
              <a:rPr lang="pl-PL" sz="3200" dirty="0" smtClean="0">
                <a:solidFill>
                  <a:schemeClr val="tx2"/>
                </a:solidFill>
                <a:latin typeface="Times New Roman"/>
                <a:cs typeface="Times New Roman"/>
              </a:rPr>
              <a:t> to </a:t>
            </a:r>
            <a:r>
              <a:rPr lang="pl-PL" sz="3200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fit</a:t>
            </a:r>
            <a:r>
              <a:rPr lang="pl-PL" sz="3200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pl-PL" sz="3200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both</a:t>
            </a:r>
            <a:endParaRPr lang="pl-PL" sz="3200" dirty="0" smtClean="0">
              <a:solidFill>
                <a:schemeClr val="tx2"/>
              </a:solidFill>
              <a:latin typeface="Times New Roman"/>
              <a:cs typeface="Times New Roman"/>
            </a:endParaRPr>
          </a:p>
          <a:p>
            <a:r>
              <a:rPr lang="pl-PL" sz="3200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masses</a:t>
            </a:r>
            <a:endParaRPr lang="pl-PL" sz="3200" dirty="0" smtClean="0">
              <a:solidFill>
                <a:schemeClr val="tx2"/>
              </a:solidFill>
              <a:latin typeface="Times New Roman"/>
              <a:cs typeface="Times New Roman"/>
            </a:endParaRPr>
          </a:p>
          <a:p>
            <a:r>
              <a:rPr lang="pl-PL" sz="3200" dirty="0" smtClean="0">
                <a:solidFill>
                  <a:schemeClr val="tx2"/>
                </a:solidFill>
                <a:latin typeface="Times New Roman"/>
                <a:cs typeface="Times New Roman"/>
              </a:rPr>
              <a:t>and</a:t>
            </a:r>
          </a:p>
          <a:p>
            <a:r>
              <a:rPr lang="pl-PL" sz="3200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widths</a:t>
            </a:r>
            <a:endParaRPr lang="pl-PL" sz="3200" dirty="0">
              <a:solidFill>
                <a:schemeClr val="tx2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49914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0"/>
            <a:ext cx="90198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350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0"/>
            <a:ext cx="9019891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400" b="1" dirty="0" smtClean="0">
                <a:solidFill>
                  <a:schemeClr val="tx2"/>
                </a:solidFill>
              </a:rPr>
              <a:t>	</a:t>
            </a:r>
            <a:r>
              <a:rPr lang="pl-PL" sz="2800" b="1" dirty="0" err="1" smtClean="0">
                <a:solidFill>
                  <a:schemeClr val="tx2"/>
                </a:solidFill>
              </a:rPr>
              <a:t>different</a:t>
            </a:r>
            <a:r>
              <a:rPr lang="pl-PL" sz="2800" b="1" dirty="0" smtClean="0">
                <a:solidFill>
                  <a:schemeClr val="tx2"/>
                </a:solidFill>
              </a:rPr>
              <a:t> </a:t>
            </a:r>
            <a:r>
              <a:rPr lang="pl-PL" sz="2800" b="1" dirty="0" err="1" smtClean="0">
                <a:solidFill>
                  <a:schemeClr val="tx2"/>
                </a:solidFill>
              </a:rPr>
              <a:t>approaches</a:t>
            </a:r>
            <a:r>
              <a:rPr lang="pl-PL" sz="2800" b="1" dirty="0" smtClean="0">
                <a:solidFill>
                  <a:schemeClr val="tx2"/>
                </a:solidFill>
              </a:rPr>
              <a:t>:</a:t>
            </a:r>
          </a:p>
          <a:p>
            <a:r>
              <a:rPr lang="pl-PL" sz="2400" dirty="0" smtClean="0">
                <a:solidFill>
                  <a:schemeClr val="tx2"/>
                </a:solidFill>
              </a:rPr>
              <a:t>	</a:t>
            </a:r>
            <a:r>
              <a:rPr lang="pl-PL" sz="2400" dirty="0" err="1" smtClean="0">
                <a:solidFill>
                  <a:schemeClr val="tx2"/>
                </a:solidFill>
              </a:rPr>
              <a:t>quark</a:t>
            </a:r>
            <a:r>
              <a:rPr lang="pl-PL" sz="2400" dirty="0" smtClean="0">
                <a:solidFill>
                  <a:schemeClr val="tx2"/>
                </a:solidFill>
              </a:rPr>
              <a:t> and </a:t>
            </a:r>
            <a:r>
              <a:rPr lang="pl-PL" sz="2400" dirty="0" err="1" smtClean="0">
                <a:solidFill>
                  <a:schemeClr val="tx2"/>
                </a:solidFill>
              </a:rPr>
              <a:t>quark-diquark</a:t>
            </a:r>
            <a:r>
              <a:rPr lang="pl-PL" sz="2400" dirty="0" smtClean="0">
                <a:solidFill>
                  <a:schemeClr val="tx2"/>
                </a:solidFill>
              </a:rPr>
              <a:t> </a:t>
            </a:r>
            <a:r>
              <a:rPr lang="pl-PL" sz="2400" dirty="0" err="1" smtClean="0">
                <a:solidFill>
                  <a:schemeClr val="tx2"/>
                </a:solidFill>
              </a:rPr>
              <a:t>models</a:t>
            </a:r>
            <a:endParaRPr lang="pl-PL" sz="2400" dirty="0" smtClean="0">
              <a:solidFill>
                <a:schemeClr val="tx2"/>
              </a:solidFill>
            </a:endParaRPr>
          </a:p>
          <a:p>
            <a:r>
              <a:rPr lang="pl-PL" sz="2400" dirty="0">
                <a:solidFill>
                  <a:schemeClr val="tx2"/>
                </a:solidFill>
              </a:rPr>
              <a:t>	</a:t>
            </a:r>
            <a:r>
              <a:rPr lang="pl-PL" sz="2400" dirty="0" err="1" smtClean="0">
                <a:solidFill>
                  <a:schemeClr val="tx2"/>
                </a:solidFill>
              </a:rPr>
              <a:t>quarks</a:t>
            </a:r>
            <a:r>
              <a:rPr lang="pl-PL" sz="2400" dirty="0" smtClean="0">
                <a:solidFill>
                  <a:schemeClr val="tx2"/>
                </a:solidFill>
              </a:rPr>
              <a:t> + </a:t>
            </a:r>
            <a:r>
              <a:rPr lang="pl-PL" sz="2400" dirty="0" err="1" smtClean="0">
                <a:solidFill>
                  <a:schemeClr val="tx2"/>
                </a:solidFill>
              </a:rPr>
              <a:t>resonating</a:t>
            </a:r>
            <a:r>
              <a:rPr lang="pl-PL" sz="2400" dirty="0" smtClean="0">
                <a:solidFill>
                  <a:schemeClr val="tx2"/>
                </a:solidFill>
              </a:rPr>
              <a:t> </a:t>
            </a:r>
            <a:r>
              <a:rPr lang="pl-PL" sz="2400" dirty="0" err="1" smtClean="0">
                <a:solidFill>
                  <a:schemeClr val="tx2"/>
                </a:solidFill>
              </a:rPr>
              <a:t>group</a:t>
            </a:r>
            <a:r>
              <a:rPr lang="pl-PL" sz="2400" dirty="0" smtClean="0">
                <a:solidFill>
                  <a:schemeClr val="tx2"/>
                </a:solidFill>
              </a:rPr>
              <a:t> </a:t>
            </a:r>
            <a:r>
              <a:rPr lang="pl-PL" sz="2400" dirty="0" err="1" smtClean="0">
                <a:solidFill>
                  <a:schemeClr val="tx2"/>
                </a:solidFill>
              </a:rPr>
              <a:t>method</a:t>
            </a:r>
            <a:endParaRPr lang="pl-PL" sz="2400" dirty="0" smtClean="0">
              <a:solidFill>
                <a:schemeClr val="tx2"/>
              </a:solidFill>
            </a:endParaRPr>
          </a:p>
          <a:p>
            <a:r>
              <a:rPr lang="pl-PL" sz="2400" dirty="0" smtClean="0">
                <a:solidFill>
                  <a:schemeClr val="tx2"/>
                </a:solidFill>
              </a:rPr>
              <a:t>	</a:t>
            </a:r>
            <a:r>
              <a:rPr lang="pl-PL" sz="2400" dirty="0" err="1" smtClean="0">
                <a:solidFill>
                  <a:schemeClr val="tx2"/>
                </a:solidFill>
              </a:rPr>
              <a:t>chiral</a:t>
            </a:r>
            <a:r>
              <a:rPr lang="pl-PL" sz="2400" dirty="0" smtClean="0">
                <a:solidFill>
                  <a:schemeClr val="tx2"/>
                </a:solidFill>
              </a:rPr>
              <a:t> </a:t>
            </a:r>
            <a:r>
              <a:rPr lang="pl-PL" sz="2400" dirty="0" err="1" smtClean="0">
                <a:solidFill>
                  <a:schemeClr val="tx2"/>
                </a:solidFill>
              </a:rPr>
              <a:t>quark</a:t>
            </a:r>
            <a:r>
              <a:rPr lang="pl-PL" sz="2400" dirty="0" smtClean="0">
                <a:solidFill>
                  <a:schemeClr val="tx2"/>
                </a:solidFill>
              </a:rPr>
              <a:t> </a:t>
            </a:r>
            <a:r>
              <a:rPr lang="pl-PL" sz="2400" dirty="0" err="1" smtClean="0">
                <a:solidFill>
                  <a:schemeClr val="tx2"/>
                </a:solidFill>
              </a:rPr>
              <a:t>models</a:t>
            </a:r>
            <a:endParaRPr lang="pl-PL" sz="2400" dirty="0" smtClean="0">
              <a:solidFill>
                <a:schemeClr val="tx2"/>
              </a:solidFill>
            </a:endParaRPr>
          </a:p>
          <a:p>
            <a:r>
              <a:rPr lang="pl-PL" sz="2400" dirty="0" smtClean="0">
                <a:solidFill>
                  <a:schemeClr val="tx2"/>
                </a:solidFill>
              </a:rPr>
              <a:t>	QCD sum </a:t>
            </a:r>
            <a:r>
              <a:rPr lang="pl-PL" sz="2400" dirty="0" err="1" smtClean="0">
                <a:solidFill>
                  <a:schemeClr val="tx2"/>
                </a:solidFill>
              </a:rPr>
              <a:t>rules</a:t>
            </a:r>
            <a:endParaRPr lang="pl-PL" sz="2400" dirty="0" smtClean="0">
              <a:solidFill>
                <a:schemeClr val="tx2"/>
              </a:solidFill>
            </a:endParaRPr>
          </a:p>
          <a:p>
            <a:r>
              <a:rPr lang="pl-PL" sz="2400" dirty="0" smtClean="0">
                <a:solidFill>
                  <a:schemeClr val="tx2"/>
                </a:solidFill>
              </a:rPr>
              <a:t>	</a:t>
            </a:r>
            <a:r>
              <a:rPr lang="pl-PL" sz="2400" dirty="0" err="1" smtClean="0">
                <a:solidFill>
                  <a:schemeClr val="tx2"/>
                </a:solidFill>
              </a:rPr>
              <a:t>lattice</a:t>
            </a:r>
            <a:endParaRPr lang="pl-PL" sz="2400" dirty="0" smtClean="0">
              <a:solidFill>
                <a:schemeClr val="tx2"/>
              </a:solidFill>
            </a:endParaRPr>
          </a:p>
          <a:p>
            <a:r>
              <a:rPr lang="pl-PL" sz="2400" dirty="0">
                <a:solidFill>
                  <a:schemeClr val="tx2"/>
                </a:solidFill>
              </a:rPr>
              <a:t>	</a:t>
            </a:r>
            <a:r>
              <a:rPr lang="pl-PL" sz="2400" dirty="0" err="1" smtClean="0">
                <a:solidFill>
                  <a:schemeClr val="tx2"/>
                </a:solidFill>
              </a:rPr>
              <a:t>phenomenology</a:t>
            </a:r>
            <a:endParaRPr lang="pl-PL" sz="2400" dirty="0" smtClean="0">
              <a:solidFill>
                <a:schemeClr val="tx2"/>
              </a:solidFill>
            </a:endParaRPr>
          </a:p>
          <a:p>
            <a:r>
              <a:rPr lang="pl-PL" sz="2400" dirty="0">
                <a:solidFill>
                  <a:schemeClr val="tx2"/>
                </a:solidFill>
              </a:rPr>
              <a:t>	</a:t>
            </a:r>
            <a:r>
              <a:rPr lang="pl-PL" sz="2400" dirty="0" err="1" smtClean="0">
                <a:solidFill>
                  <a:schemeClr val="tx2"/>
                </a:solidFill>
              </a:rPr>
              <a:t>holographic</a:t>
            </a:r>
            <a:r>
              <a:rPr lang="pl-PL" sz="2400" dirty="0" smtClean="0">
                <a:solidFill>
                  <a:schemeClr val="tx2"/>
                </a:solidFill>
              </a:rPr>
              <a:t> QCD</a:t>
            </a:r>
          </a:p>
          <a:p>
            <a:endParaRPr lang="pl-PL" sz="2400" dirty="0">
              <a:solidFill>
                <a:schemeClr val="tx2"/>
              </a:solidFill>
            </a:endParaRPr>
          </a:p>
          <a:p>
            <a:r>
              <a:rPr lang="pl-PL" sz="2400" dirty="0" smtClean="0">
                <a:solidFill>
                  <a:schemeClr val="tx2"/>
                </a:solidFill>
              </a:rPr>
              <a:t>	</a:t>
            </a:r>
            <a:r>
              <a:rPr lang="pl-PL" sz="2800" b="1" dirty="0" err="1" smtClean="0">
                <a:solidFill>
                  <a:srgbClr val="800000"/>
                </a:solidFill>
              </a:rPr>
              <a:t>outcome</a:t>
            </a:r>
            <a:r>
              <a:rPr lang="pl-PL" sz="2800" b="1" dirty="0" smtClean="0">
                <a:solidFill>
                  <a:srgbClr val="800000"/>
                </a:solidFill>
              </a:rPr>
              <a:t>:</a:t>
            </a:r>
            <a:endParaRPr lang="pl-PL" sz="2800" dirty="0" smtClean="0">
              <a:solidFill>
                <a:schemeClr val="tx2"/>
              </a:solidFill>
            </a:endParaRPr>
          </a:p>
          <a:p>
            <a:r>
              <a:rPr lang="pl-PL" sz="2400" dirty="0" smtClean="0">
                <a:solidFill>
                  <a:schemeClr val="tx2"/>
                </a:solidFill>
              </a:rPr>
              <a:t>		</a:t>
            </a:r>
            <a:r>
              <a:rPr lang="pl-PL" sz="2400" i="1" dirty="0" smtClean="0">
                <a:solidFill>
                  <a:srgbClr val="800000"/>
                </a:solidFill>
              </a:rPr>
              <a:t>s </a:t>
            </a:r>
            <a:r>
              <a:rPr lang="mr-IN" sz="2400" dirty="0" smtClean="0">
                <a:solidFill>
                  <a:srgbClr val="800000"/>
                </a:solidFill>
              </a:rPr>
              <a:t>–</a:t>
            </a:r>
            <a:r>
              <a:rPr lang="pl-PL" sz="2400" dirty="0" smtClean="0">
                <a:solidFill>
                  <a:srgbClr val="800000"/>
                </a:solidFill>
              </a:rPr>
              <a:t> </a:t>
            </a:r>
            <a:r>
              <a:rPr lang="pl-PL" sz="2400" dirty="0" err="1" smtClean="0">
                <a:solidFill>
                  <a:srgbClr val="800000"/>
                </a:solidFill>
              </a:rPr>
              <a:t>wave</a:t>
            </a:r>
            <a:r>
              <a:rPr lang="pl-PL" sz="2400" dirty="0" smtClean="0">
                <a:solidFill>
                  <a:srgbClr val="800000"/>
                </a:solidFill>
              </a:rPr>
              <a:t> and </a:t>
            </a:r>
            <a:r>
              <a:rPr lang="pl-PL" sz="2400" i="1" dirty="0" smtClean="0">
                <a:solidFill>
                  <a:srgbClr val="800000"/>
                </a:solidFill>
              </a:rPr>
              <a:t>p</a:t>
            </a:r>
            <a:r>
              <a:rPr lang="pl-PL" sz="2400" dirty="0" smtClean="0">
                <a:solidFill>
                  <a:srgbClr val="800000"/>
                </a:solidFill>
              </a:rPr>
              <a:t> </a:t>
            </a:r>
            <a:r>
              <a:rPr lang="mr-IN" sz="2400" dirty="0" smtClean="0">
                <a:solidFill>
                  <a:srgbClr val="800000"/>
                </a:solidFill>
              </a:rPr>
              <a:t>–</a:t>
            </a:r>
            <a:r>
              <a:rPr lang="pl-PL" sz="2400" dirty="0" smtClean="0">
                <a:solidFill>
                  <a:srgbClr val="800000"/>
                </a:solidFill>
              </a:rPr>
              <a:t> </a:t>
            </a:r>
            <a:r>
              <a:rPr lang="pl-PL" sz="2400" dirty="0" err="1" smtClean="0">
                <a:solidFill>
                  <a:srgbClr val="800000"/>
                </a:solidFill>
              </a:rPr>
              <a:t>wave</a:t>
            </a:r>
            <a:r>
              <a:rPr lang="pl-PL" sz="2400" dirty="0" smtClean="0">
                <a:solidFill>
                  <a:srgbClr val="800000"/>
                </a:solidFill>
              </a:rPr>
              <a:t> </a:t>
            </a:r>
            <a:r>
              <a:rPr lang="pl-PL" sz="2400" dirty="0" err="1" smtClean="0">
                <a:solidFill>
                  <a:srgbClr val="800000"/>
                </a:solidFill>
              </a:rPr>
              <a:t>excitations</a:t>
            </a:r>
            <a:endParaRPr lang="pl-PL" sz="2400" dirty="0" smtClean="0">
              <a:solidFill>
                <a:srgbClr val="800000"/>
              </a:solidFill>
            </a:endParaRPr>
          </a:p>
          <a:p>
            <a:r>
              <a:rPr lang="pl-PL" sz="2400" dirty="0">
                <a:solidFill>
                  <a:srgbClr val="800000"/>
                </a:solidFill>
              </a:rPr>
              <a:t>	</a:t>
            </a:r>
            <a:r>
              <a:rPr lang="pl-PL" sz="2400" dirty="0" smtClean="0">
                <a:solidFill>
                  <a:srgbClr val="800000"/>
                </a:solidFill>
              </a:rPr>
              <a:t>	</a:t>
            </a:r>
            <a:r>
              <a:rPr lang="pl-PL" sz="2400" dirty="0" err="1" smtClean="0">
                <a:solidFill>
                  <a:srgbClr val="800000"/>
                </a:solidFill>
              </a:rPr>
              <a:t>both</a:t>
            </a:r>
            <a:r>
              <a:rPr lang="pl-PL" sz="2400" dirty="0" smtClean="0">
                <a:solidFill>
                  <a:srgbClr val="800000"/>
                </a:solidFill>
              </a:rPr>
              <a:t> </a:t>
            </a:r>
            <a:r>
              <a:rPr lang="pl-PL" sz="2400" dirty="0" err="1" smtClean="0">
                <a:solidFill>
                  <a:srgbClr val="800000"/>
                </a:solidFill>
              </a:rPr>
              <a:t>positive</a:t>
            </a:r>
            <a:r>
              <a:rPr lang="pl-PL" sz="2400" dirty="0" smtClean="0">
                <a:solidFill>
                  <a:srgbClr val="800000"/>
                </a:solidFill>
              </a:rPr>
              <a:t> and </a:t>
            </a:r>
            <a:r>
              <a:rPr lang="pl-PL" sz="2400" dirty="0" err="1" smtClean="0">
                <a:solidFill>
                  <a:srgbClr val="800000"/>
                </a:solidFill>
              </a:rPr>
              <a:t>negative</a:t>
            </a:r>
            <a:r>
              <a:rPr lang="pl-PL" sz="2400" dirty="0" smtClean="0">
                <a:solidFill>
                  <a:srgbClr val="800000"/>
                </a:solidFill>
              </a:rPr>
              <a:t> </a:t>
            </a:r>
            <a:r>
              <a:rPr lang="pl-PL" sz="2400" dirty="0" err="1" smtClean="0">
                <a:solidFill>
                  <a:srgbClr val="800000"/>
                </a:solidFill>
              </a:rPr>
              <a:t>parity</a:t>
            </a:r>
            <a:endParaRPr lang="pl-PL" sz="2400" dirty="0" smtClean="0">
              <a:solidFill>
                <a:srgbClr val="800000"/>
              </a:solidFill>
            </a:endParaRPr>
          </a:p>
          <a:p>
            <a:r>
              <a:rPr lang="pl-PL" sz="2400" dirty="0">
                <a:solidFill>
                  <a:srgbClr val="800000"/>
                </a:solidFill>
              </a:rPr>
              <a:t>	</a:t>
            </a:r>
            <a:r>
              <a:rPr lang="pl-PL" sz="2400" dirty="0" smtClean="0">
                <a:solidFill>
                  <a:srgbClr val="800000"/>
                </a:solidFill>
              </a:rPr>
              <a:t>	</a:t>
            </a:r>
            <a:r>
              <a:rPr lang="pl-PL" sz="2400" dirty="0" err="1" smtClean="0">
                <a:solidFill>
                  <a:srgbClr val="800000"/>
                </a:solidFill>
              </a:rPr>
              <a:t>pentaquarks</a:t>
            </a:r>
            <a:r>
              <a:rPr lang="pl-PL" sz="2400" dirty="0">
                <a:solidFill>
                  <a:schemeClr val="tx2"/>
                </a:solidFill>
              </a:rPr>
              <a:t>	</a:t>
            </a:r>
            <a:r>
              <a:rPr lang="pl-PL" sz="2400" dirty="0" smtClean="0">
                <a:solidFill>
                  <a:schemeClr val="tx2"/>
                </a:solidFill>
              </a:rPr>
              <a:t>	</a:t>
            </a:r>
            <a:r>
              <a:rPr lang="pl-PL" sz="2400" dirty="0">
                <a:solidFill>
                  <a:schemeClr val="tx2"/>
                </a:solidFill>
              </a:rPr>
              <a:t>	</a:t>
            </a:r>
            <a:endParaRPr lang="pl-PL" sz="2400" dirty="0" smtClean="0">
              <a:solidFill>
                <a:schemeClr val="tx2"/>
              </a:solidFill>
            </a:endParaRPr>
          </a:p>
          <a:p>
            <a:endParaRPr lang="pl-PL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977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446745" y="2967335"/>
            <a:ext cx="82505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Chiral</a:t>
            </a:r>
            <a:r>
              <a:rPr lang="pl-PL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pl-PL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Quark-Soliton</a:t>
            </a:r>
            <a:r>
              <a:rPr lang="pl-PL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Model</a:t>
            </a:r>
            <a:endParaRPr lang="pl-PL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0270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800000"/>
                </a:solidFill>
              </a:rPr>
              <a:t>Why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Chiral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Quark-Soliton</a:t>
            </a:r>
            <a:r>
              <a:rPr lang="pl-PL" dirty="0" smtClean="0">
                <a:solidFill>
                  <a:srgbClr val="800000"/>
                </a:solidFill>
              </a:rPr>
              <a:t> Model?</a:t>
            </a:r>
            <a:endParaRPr lang="pl-PL" dirty="0">
              <a:solidFill>
                <a:srgbClr val="800000"/>
              </a:solidFill>
            </a:endParaRPr>
          </a:p>
        </p:txBody>
      </p:sp>
      <p:sp>
        <p:nvSpPr>
          <p:cNvPr id="3" name="PoleTekstowe 2"/>
          <p:cNvSpPr txBox="1"/>
          <p:nvPr/>
        </p:nvSpPr>
        <p:spPr>
          <a:xfrm>
            <a:off x="1145529" y="2278736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pl-PL" sz="2800" dirty="0" err="1" smtClean="0">
                <a:solidFill>
                  <a:schemeClr val="tx2">
                    <a:lumMod val="50000"/>
                  </a:schemeClr>
                </a:solidFill>
              </a:rPr>
              <a:t>Why</a:t>
            </a:r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 not?</a:t>
            </a:r>
            <a:endParaRPr lang="pl-PL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263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800000"/>
                </a:solidFill>
              </a:rPr>
              <a:t>Why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Chiral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Quark-Soliton</a:t>
            </a:r>
            <a:r>
              <a:rPr lang="pl-PL" dirty="0" smtClean="0">
                <a:solidFill>
                  <a:srgbClr val="800000"/>
                </a:solidFill>
              </a:rPr>
              <a:t> Model?</a:t>
            </a:r>
            <a:endParaRPr lang="pl-PL" dirty="0">
              <a:solidFill>
                <a:srgbClr val="800000"/>
              </a:solidFill>
            </a:endParaRPr>
          </a:p>
        </p:txBody>
      </p:sp>
      <p:sp>
        <p:nvSpPr>
          <p:cNvPr id="3" name="PoleTekstowe 2"/>
          <p:cNvSpPr txBox="1"/>
          <p:nvPr/>
        </p:nvSpPr>
        <p:spPr>
          <a:xfrm>
            <a:off x="1145529" y="2278736"/>
            <a:ext cx="516038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pl-PL" sz="2800" strike="sngStrike" dirty="0" err="1" smtClean="0">
                <a:solidFill>
                  <a:schemeClr val="tx2">
                    <a:lumMod val="50000"/>
                  </a:schemeClr>
                </a:solidFill>
              </a:rPr>
              <a:t>Why</a:t>
            </a:r>
            <a:r>
              <a:rPr lang="pl-PL" sz="2800" strike="sngStrike" dirty="0" smtClean="0">
                <a:solidFill>
                  <a:schemeClr val="tx2">
                    <a:lumMod val="50000"/>
                  </a:schemeClr>
                </a:solidFill>
              </a:rPr>
              <a:t> not?</a:t>
            </a:r>
          </a:p>
          <a:p>
            <a:pPr marL="342900" indent="-342900">
              <a:buFont typeface="Arial"/>
              <a:buChar char="•"/>
            </a:pPr>
            <a:r>
              <a:rPr lang="pl-PL" sz="2800" dirty="0" err="1" smtClean="0">
                <a:solidFill>
                  <a:schemeClr val="tx2">
                    <a:lumMod val="50000"/>
                  </a:schemeClr>
                </a:solidFill>
              </a:rPr>
              <a:t>because</a:t>
            </a:r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l-PL" sz="2800" dirty="0" err="1" smtClean="0">
                <a:solidFill>
                  <a:schemeClr val="tx2">
                    <a:lumMod val="50000"/>
                  </a:schemeClr>
                </a:solidFill>
              </a:rPr>
              <a:t>it</a:t>
            </a:r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l-PL" sz="2800" dirty="0" err="1" smtClean="0">
                <a:solidFill>
                  <a:schemeClr val="tx2">
                    <a:lumMod val="50000"/>
                  </a:schemeClr>
                </a:solidFill>
              </a:rPr>
              <a:t>predicts</a:t>
            </a:r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 small </a:t>
            </a:r>
            <a:r>
              <a:rPr lang="pl-PL" sz="2800" dirty="0" err="1" smtClean="0">
                <a:solidFill>
                  <a:schemeClr val="tx2">
                    <a:lumMod val="50000"/>
                  </a:schemeClr>
                </a:solidFill>
              </a:rPr>
              <a:t>widths</a:t>
            </a:r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r>
              <a:rPr lang="pl-PL" sz="2800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for </a:t>
            </a:r>
            <a:r>
              <a:rPr lang="pl-PL" sz="2800" dirty="0" err="1" smtClean="0">
                <a:solidFill>
                  <a:schemeClr val="tx2">
                    <a:lumMod val="50000"/>
                  </a:schemeClr>
                </a:solidFill>
              </a:rPr>
              <a:t>some</a:t>
            </a:r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l-PL" sz="2800" dirty="0" err="1" smtClean="0">
                <a:solidFill>
                  <a:schemeClr val="tx2">
                    <a:lumMod val="50000"/>
                  </a:schemeClr>
                </a:solidFill>
              </a:rPr>
              <a:t>specific</a:t>
            </a:r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l-PL" sz="2800" dirty="0" err="1" smtClean="0">
                <a:solidFill>
                  <a:schemeClr val="tx2">
                    <a:lumMod val="50000"/>
                  </a:schemeClr>
                </a:solidFill>
              </a:rPr>
              <a:t>decays</a:t>
            </a:r>
            <a:endParaRPr lang="pl-PL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097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2856335" y="2967335"/>
            <a:ext cx="34313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Motivation</a:t>
            </a:r>
            <a:endParaRPr lang="pl-PL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7532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M. Praszałowicz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024063" y="212725"/>
            <a:ext cx="535635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Q</a:t>
            </a:r>
            <a:r>
              <a:rPr lang="en-GB" sz="4000" b="1" dirty="0">
                <a:solidFill>
                  <a:srgbClr val="336600"/>
                </a:solidFill>
                <a:latin typeface="Times New Roman"/>
                <a:cs typeface="Times New Roman"/>
              </a:rPr>
              <a:t>C</a:t>
            </a:r>
            <a:r>
              <a:rPr lang="en-GB" sz="4000" b="1" dirty="0">
                <a:solidFill>
                  <a:schemeClr val="accent2"/>
                </a:solidFill>
                <a:latin typeface="Times New Roman"/>
                <a:cs typeface="Times New Roman"/>
              </a:rPr>
              <a:t>D: </a:t>
            </a:r>
            <a:r>
              <a:rPr lang="en-GB" sz="4000" dirty="0">
                <a:solidFill>
                  <a:schemeClr val="accent2"/>
                </a:solidFill>
                <a:cs typeface="Times New Roman"/>
              </a:rPr>
              <a:t>quarks and gluons</a:t>
            </a:r>
            <a:endParaRPr lang="pl-PL" sz="4000" b="1" dirty="0">
              <a:solidFill>
                <a:srgbClr val="FF0000"/>
              </a:solidFill>
              <a:cs typeface="Times New Roman"/>
            </a:endParaRPr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>
            <a:off x="4572000" y="914400"/>
            <a:ext cx="0" cy="685800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l-PL"/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5165725" y="1063625"/>
            <a:ext cx="3508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sz="2800">
                <a:solidFill>
                  <a:srgbClr val="336600"/>
                </a:solidFill>
              </a:rPr>
              <a:t>integrate out gluons</a:t>
            </a:r>
            <a:endParaRPr lang="pl-PL" sz="2800">
              <a:solidFill>
                <a:srgbClr val="336600"/>
              </a:solidFill>
            </a:endParaRP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1374775" y="1676400"/>
            <a:ext cx="7083425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3600">
                <a:solidFill>
                  <a:schemeClr val="accent2"/>
                </a:solidFill>
              </a:rPr>
              <a:t>many quark nonlocal interactions</a:t>
            </a:r>
          </a:p>
          <a:p>
            <a:r>
              <a:rPr lang="en-GB" sz="2800">
                <a:solidFill>
                  <a:srgbClr val="FF0000"/>
                </a:solidFill>
              </a:rPr>
              <a:t>Lagrangian chirally symmetric</a:t>
            </a:r>
            <a:endParaRPr lang="pl-PL" sz="2800">
              <a:solidFill>
                <a:srgbClr val="FF0000"/>
              </a:solidFill>
            </a:endParaRPr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>
            <a:off x="4572000" y="2819400"/>
            <a:ext cx="0" cy="685800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l-PL"/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4876800" y="2667000"/>
            <a:ext cx="41386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sz="2800">
                <a:solidFill>
                  <a:srgbClr val="336600"/>
                </a:solidFill>
              </a:rPr>
              <a:t>    approximation:</a:t>
            </a:r>
          </a:p>
          <a:p>
            <a:pPr algn="l"/>
            <a:r>
              <a:rPr lang="en-GB" sz="2800">
                <a:solidFill>
                  <a:srgbClr val="336600"/>
                </a:solidFill>
              </a:rPr>
              <a:t>manyq, nonl.      4q, local</a:t>
            </a:r>
            <a:endParaRPr lang="pl-PL" sz="2800">
              <a:solidFill>
                <a:srgbClr val="336600"/>
              </a:solidFill>
            </a:endParaRPr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>
            <a:off x="6894921" y="3353527"/>
            <a:ext cx="381000" cy="0"/>
          </a:xfrm>
          <a:prstGeom prst="line">
            <a:avLst/>
          </a:prstGeom>
          <a:noFill/>
          <a:ln w="25400">
            <a:solidFill>
              <a:srgbClr val="3366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l-PL"/>
          </a:p>
        </p:txBody>
      </p:sp>
      <p:sp>
        <p:nvSpPr>
          <p:cNvPr id="22549" name="Text Box 21"/>
          <p:cNvSpPr txBox="1">
            <a:spLocks noChangeArrowheads="1"/>
          </p:cNvSpPr>
          <p:nvPr/>
        </p:nvSpPr>
        <p:spPr bwMode="auto">
          <a:xfrm>
            <a:off x="1981200" y="3633788"/>
            <a:ext cx="5759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sz="3600">
                <a:solidFill>
                  <a:schemeClr val="accent2"/>
                </a:solidFill>
              </a:rPr>
              <a:t>Nambu Jona Lasinio model</a:t>
            </a:r>
            <a:endParaRPr lang="pl-PL" sz="3600">
              <a:solidFill>
                <a:schemeClr val="accent2"/>
              </a:solidFill>
            </a:endParaRPr>
          </a:p>
        </p:txBody>
      </p:sp>
      <p:sp>
        <p:nvSpPr>
          <p:cNvPr id="22550" name="Text Box 22"/>
          <p:cNvSpPr txBox="1">
            <a:spLocks noChangeArrowheads="1"/>
          </p:cNvSpPr>
          <p:nvPr/>
        </p:nvSpPr>
        <p:spPr bwMode="auto">
          <a:xfrm>
            <a:off x="1792288" y="4111625"/>
            <a:ext cx="65135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sz="2800">
                <a:solidFill>
                  <a:srgbClr val="FF3300"/>
                </a:solidFill>
              </a:rPr>
              <a:t>spontaneous chiral symmetry breaking</a:t>
            </a:r>
            <a:endParaRPr lang="pl-PL" sz="2800">
              <a:solidFill>
                <a:srgbClr val="FF3300"/>
              </a:solidFill>
            </a:endParaRPr>
          </a:p>
        </p:txBody>
      </p:sp>
      <p:sp>
        <p:nvSpPr>
          <p:cNvPr id="22551" name="Line 23"/>
          <p:cNvSpPr>
            <a:spLocks noChangeShapeType="1"/>
          </p:cNvSpPr>
          <p:nvPr/>
        </p:nvSpPr>
        <p:spPr bwMode="auto">
          <a:xfrm>
            <a:off x="4572000" y="4648200"/>
            <a:ext cx="0" cy="685800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l-PL"/>
          </a:p>
        </p:txBody>
      </p:sp>
      <p:sp>
        <p:nvSpPr>
          <p:cNvPr id="22552" name="Text Box 24"/>
          <p:cNvSpPr txBox="1">
            <a:spLocks noChangeArrowheads="1"/>
          </p:cNvSpPr>
          <p:nvPr/>
        </p:nvSpPr>
        <p:spPr bwMode="auto">
          <a:xfrm>
            <a:off x="5013325" y="4556125"/>
            <a:ext cx="30956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sz="2800">
                <a:solidFill>
                  <a:srgbClr val="336600"/>
                </a:solidFill>
              </a:rPr>
              <a:t>semibosonization:</a:t>
            </a:r>
          </a:p>
          <a:p>
            <a:pPr algn="l"/>
            <a:r>
              <a:rPr lang="en-GB" sz="2800">
                <a:solidFill>
                  <a:srgbClr val="336600"/>
                </a:solidFill>
              </a:rPr>
              <a:t>qqqq       qq</a:t>
            </a:r>
            <a:r>
              <a:rPr lang="en-GB" sz="3200">
                <a:solidFill>
                  <a:srgbClr val="336600"/>
                </a:solidFill>
                <a:sym typeface="Symbol" charset="0"/>
              </a:rPr>
              <a:t></a:t>
            </a:r>
            <a:endParaRPr lang="pl-PL" sz="3200">
              <a:solidFill>
                <a:srgbClr val="336600"/>
              </a:solidFill>
            </a:endParaRPr>
          </a:p>
        </p:txBody>
      </p:sp>
      <p:sp>
        <p:nvSpPr>
          <p:cNvPr id="22553" name="Line 25"/>
          <p:cNvSpPr>
            <a:spLocks noChangeShapeType="1"/>
          </p:cNvSpPr>
          <p:nvPr/>
        </p:nvSpPr>
        <p:spPr bwMode="auto">
          <a:xfrm>
            <a:off x="5985798" y="5351822"/>
            <a:ext cx="381000" cy="0"/>
          </a:xfrm>
          <a:prstGeom prst="line">
            <a:avLst/>
          </a:prstGeom>
          <a:noFill/>
          <a:ln w="25400">
            <a:solidFill>
              <a:srgbClr val="3366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l-PL"/>
          </a:p>
        </p:txBody>
      </p:sp>
      <p:sp>
        <p:nvSpPr>
          <p:cNvPr id="22554" name="Line 26"/>
          <p:cNvSpPr>
            <a:spLocks noChangeShapeType="1"/>
          </p:cNvSpPr>
          <p:nvPr/>
        </p:nvSpPr>
        <p:spPr bwMode="auto">
          <a:xfrm>
            <a:off x="5715000" y="5181600"/>
            <a:ext cx="152400" cy="0"/>
          </a:xfrm>
          <a:prstGeom prst="line">
            <a:avLst/>
          </a:prstGeom>
          <a:noFill/>
          <a:ln w="22225">
            <a:solidFill>
              <a:srgbClr val="33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l-PL"/>
          </a:p>
        </p:txBody>
      </p:sp>
      <p:sp>
        <p:nvSpPr>
          <p:cNvPr id="22557" name="Line 29"/>
          <p:cNvSpPr>
            <a:spLocks noChangeShapeType="1"/>
          </p:cNvSpPr>
          <p:nvPr/>
        </p:nvSpPr>
        <p:spPr bwMode="auto">
          <a:xfrm>
            <a:off x="5334000" y="5181600"/>
            <a:ext cx="152400" cy="0"/>
          </a:xfrm>
          <a:prstGeom prst="line">
            <a:avLst/>
          </a:prstGeom>
          <a:noFill/>
          <a:ln w="22225">
            <a:solidFill>
              <a:srgbClr val="33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l-PL"/>
          </a:p>
        </p:txBody>
      </p:sp>
      <p:sp>
        <p:nvSpPr>
          <p:cNvPr id="22558" name="Line 30"/>
          <p:cNvSpPr>
            <a:spLocks noChangeShapeType="1"/>
          </p:cNvSpPr>
          <p:nvPr/>
        </p:nvSpPr>
        <p:spPr bwMode="auto">
          <a:xfrm>
            <a:off x="6598188" y="5181600"/>
            <a:ext cx="152400" cy="0"/>
          </a:xfrm>
          <a:prstGeom prst="line">
            <a:avLst/>
          </a:prstGeom>
          <a:noFill/>
          <a:ln w="22225">
            <a:solidFill>
              <a:srgbClr val="33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l-PL"/>
          </a:p>
        </p:txBody>
      </p:sp>
      <p:sp>
        <p:nvSpPr>
          <p:cNvPr id="22559" name="Text Box 31"/>
          <p:cNvSpPr txBox="1">
            <a:spLocks noChangeArrowheads="1"/>
          </p:cNvSpPr>
          <p:nvPr/>
        </p:nvSpPr>
        <p:spPr bwMode="auto">
          <a:xfrm>
            <a:off x="2590800" y="5607050"/>
            <a:ext cx="43291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sz="3600">
                <a:solidFill>
                  <a:schemeClr val="accent2"/>
                </a:solidFill>
              </a:rPr>
              <a:t>Chiral Quark Model</a:t>
            </a:r>
            <a:endParaRPr lang="pl-PL" sz="36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639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148263" y="1412875"/>
            <a:ext cx="23846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800" dirty="0" smtClean="0">
                <a:latin typeface="Comic Sans MS" charset="0"/>
                <a:cs typeface="+mn-cs"/>
              </a:rPr>
              <a:t>QCD vacuum:</a:t>
            </a:r>
            <a:endParaRPr lang="pl-PL" sz="2800" dirty="0">
              <a:latin typeface="Comic Sans MS" charset="0"/>
              <a:cs typeface="+mn-cs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888" y="1952625"/>
            <a:ext cx="3186112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PoleTekstowe 2"/>
          <p:cNvSpPr txBox="1"/>
          <p:nvPr/>
        </p:nvSpPr>
        <p:spPr>
          <a:xfrm>
            <a:off x="1374589" y="317514"/>
            <a:ext cx="63757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400" dirty="0" err="1" smtClean="0">
                <a:solidFill>
                  <a:srgbClr val="800000"/>
                </a:solidFill>
              </a:rPr>
              <a:t>Chiral</a:t>
            </a:r>
            <a:r>
              <a:rPr lang="pl-PL" sz="4400" dirty="0" smtClean="0">
                <a:solidFill>
                  <a:srgbClr val="800000"/>
                </a:solidFill>
              </a:rPr>
              <a:t> </a:t>
            </a:r>
            <a:r>
              <a:rPr lang="pl-PL" sz="4400" dirty="0" err="1" smtClean="0">
                <a:solidFill>
                  <a:srgbClr val="800000"/>
                </a:solidFill>
              </a:rPr>
              <a:t>Quark</a:t>
            </a:r>
            <a:r>
              <a:rPr lang="pl-PL" sz="4400" dirty="0" smtClean="0">
                <a:solidFill>
                  <a:srgbClr val="800000"/>
                </a:solidFill>
              </a:rPr>
              <a:t> </a:t>
            </a:r>
            <a:r>
              <a:rPr lang="pl-PL" sz="4400" dirty="0" err="1" smtClean="0">
                <a:solidFill>
                  <a:srgbClr val="800000"/>
                </a:solidFill>
              </a:rPr>
              <a:t>Soliton</a:t>
            </a:r>
            <a:r>
              <a:rPr lang="pl-PL" sz="4400" dirty="0" smtClean="0">
                <a:solidFill>
                  <a:srgbClr val="800000"/>
                </a:solidFill>
              </a:rPr>
              <a:t> Model</a:t>
            </a:r>
            <a:endParaRPr lang="pl-PL" sz="44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638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148263" y="1412875"/>
            <a:ext cx="23846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800" dirty="0" smtClean="0">
                <a:latin typeface="Comic Sans MS" charset="0"/>
                <a:cs typeface="+mn-cs"/>
              </a:rPr>
              <a:t>QCD vacuum:</a:t>
            </a:r>
            <a:endParaRPr lang="pl-PL" sz="2800" dirty="0">
              <a:latin typeface="Comic Sans MS" charset="0"/>
              <a:cs typeface="+mn-cs"/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888" y="1952625"/>
            <a:ext cx="3186112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PoleTekstowe 2"/>
          <p:cNvSpPr txBox="1"/>
          <p:nvPr/>
        </p:nvSpPr>
        <p:spPr>
          <a:xfrm>
            <a:off x="1374589" y="317514"/>
            <a:ext cx="63757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400" dirty="0" err="1" smtClean="0">
                <a:solidFill>
                  <a:srgbClr val="800000"/>
                </a:solidFill>
              </a:rPr>
              <a:t>Chiral</a:t>
            </a:r>
            <a:r>
              <a:rPr lang="pl-PL" sz="4400" dirty="0" smtClean="0">
                <a:solidFill>
                  <a:srgbClr val="800000"/>
                </a:solidFill>
              </a:rPr>
              <a:t> </a:t>
            </a:r>
            <a:r>
              <a:rPr lang="pl-PL" sz="4400" dirty="0" err="1" smtClean="0">
                <a:solidFill>
                  <a:srgbClr val="800000"/>
                </a:solidFill>
              </a:rPr>
              <a:t>Quark</a:t>
            </a:r>
            <a:r>
              <a:rPr lang="pl-PL" sz="4400" dirty="0" smtClean="0">
                <a:solidFill>
                  <a:srgbClr val="800000"/>
                </a:solidFill>
              </a:rPr>
              <a:t> </a:t>
            </a:r>
            <a:r>
              <a:rPr lang="pl-PL" sz="4400" dirty="0" err="1" smtClean="0">
                <a:solidFill>
                  <a:srgbClr val="800000"/>
                </a:solidFill>
              </a:rPr>
              <a:t>Soliton</a:t>
            </a:r>
            <a:r>
              <a:rPr lang="pl-PL" sz="4400" dirty="0" smtClean="0">
                <a:solidFill>
                  <a:srgbClr val="800000"/>
                </a:solidFill>
              </a:rPr>
              <a:t> Model</a:t>
            </a:r>
            <a:endParaRPr lang="pl-PL" sz="44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334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81200"/>
            <a:ext cx="3105150" cy="284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6019800" y="4038600"/>
            <a:ext cx="1066800" cy="355600"/>
          </a:xfrm>
          <a:prstGeom prst="curvedUpArrow">
            <a:avLst>
              <a:gd name="adj1" fmla="val 60000"/>
              <a:gd name="adj2" fmla="val 120000"/>
              <a:gd name="adj3" fmla="val 33333"/>
            </a:avLst>
          </a:prstGeom>
          <a:solidFill>
            <a:srgbClr val="FFFF99">
              <a:alpha val="50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l-PL">
              <a:cs typeface="+mn-cs"/>
            </a:endParaRP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4800600" y="4856163"/>
            <a:ext cx="3573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dirty="0" err="1">
                <a:solidFill>
                  <a:schemeClr val="accent2"/>
                </a:solidFill>
                <a:cs typeface="+mn-cs"/>
              </a:rPr>
              <a:t>chirally</a:t>
            </a:r>
            <a:r>
              <a:rPr lang="en-GB" sz="2400" dirty="0">
                <a:solidFill>
                  <a:schemeClr val="accent2"/>
                </a:solidFill>
                <a:cs typeface="+mn-cs"/>
              </a:rPr>
              <a:t> inv. </a:t>
            </a:r>
            <a:r>
              <a:rPr lang="en-GB" sz="2400" dirty="0" err="1">
                <a:solidFill>
                  <a:schemeClr val="accent2"/>
                </a:solidFill>
                <a:cs typeface="+mn-cs"/>
              </a:rPr>
              <a:t>manyquark</a:t>
            </a:r>
            <a:r>
              <a:rPr lang="en-GB" sz="2400" dirty="0">
                <a:solidFill>
                  <a:schemeClr val="accent2"/>
                </a:solidFill>
                <a:cs typeface="+mn-cs"/>
              </a:rPr>
              <a:t> int.</a:t>
            </a:r>
            <a:endParaRPr lang="pl-PL" sz="2400" dirty="0">
              <a:solidFill>
                <a:schemeClr val="accent2"/>
              </a:solidFill>
              <a:cs typeface="+mn-cs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4371322" y="1412875"/>
            <a:ext cx="453772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800" dirty="0" smtClean="0">
                <a:latin typeface="Comic Sans MS" charset="0"/>
                <a:cs typeface="+mn-cs"/>
              </a:rPr>
              <a:t>chiral symmetry breaking:</a:t>
            </a:r>
            <a:endParaRPr lang="pl-PL" sz="2800" dirty="0">
              <a:latin typeface="Comic Sans MS" charset="0"/>
              <a:cs typeface="+mn-cs"/>
            </a:endParaRPr>
          </a:p>
        </p:txBody>
      </p:sp>
      <p:sp>
        <p:nvSpPr>
          <p:cNvPr id="8" name="PoleTekstowe 7"/>
          <p:cNvSpPr txBox="1"/>
          <p:nvPr/>
        </p:nvSpPr>
        <p:spPr>
          <a:xfrm>
            <a:off x="1374589" y="317514"/>
            <a:ext cx="63757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400" dirty="0" err="1" smtClean="0">
                <a:solidFill>
                  <a:srgbClr val="800000"/>
                </a:solidFill>
              </a:rPr>
              <a:t>Chiral</a:t>
            </a:r>
            <a:r>
              <a:rPr lang="pl-PL" sz="4400" dirty="0" smtClean="0">
                <a:solidFill>
                  <a:srgbClr val="800000"/>
                </a:solidFill>
              </a:rPr>
              <a:t> </a:t>
            </a:r>
            <a:r>
              <a:rPr lang="pl-PL" sz="4400" dirty="0" err="1" smtClean="0">
                <a:solidFill>
                  <a:srgbClr val="800000"/>
                </a:solidFill>
              </a:rPr>
              <a:t>Quark</a:t>
            </a:r>
            <a:r>
              <a:rPr lang="pl-PL" sz="4400" dirty="0" smtClean="0">
                <a:solidFill>
                  <a:srgbClr val="800000"/>
                </a:solidFill>
              </a:rPr>
              <a:t> </a:t>
            </a:r>
            <a:r>
              <a:rPr lang="pl-PL" sz="4400" dirty="0" err="1" smtClean="0">
                <a:solidFill>
                  <a:srgbClr val="800000"/>
                </a:solidFill>
              </a:rPr>
              <a:t>Soliton</a:t>
            </a:r>
            <a:r>
              <a:rPr lang="pl-PL" sz="4400" dirty="0" smtClean="0">
                <a:solidFill>
                  <a:srgbClr val="800000"/>
                </a:solidFill>
              </a:rPr>
              <a:t> Model</a:t>
            </a:r>
            <a:endParaRPr lang="pl-PL" sz="44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699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81200"/>
            <a:ext cx="3105150" cy="286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5334000" y="3049588"/>
            <a:ext cx="617538" cy="1217612"/>
          </a:xfrm>
          <a:prstGeom prst="curvedRightArrow">
            <a:avLst>
              <a:gd name="adj1" fmla="val 39434"/>
              <a:gd name="adj2" fmla="val 78869"/>
              <a:gd name="adj3" fmla="val 33333"/>
            </a:avLst>
          </a:prstGeom>
          <a:solidFill>
            <a:srgbClr val="FFFF66">
              <a:alpha val="50000"/>
            </a:srgbClr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l-PL">
              <a:cs typeface="+mn-cs"/>
            </a:endParaRPr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6019800" y="4038600"/>
            <a:ext cx="1066800" cy="355600"/>
          </a:xfrm>
          <a:prstGeom prst="curvedUpArrow">
            <a:avLst>
              <a:gd name="adj1" fmla="val 60000"/>
              <a:gd name="adj2" fmla="val 120000"/>
              <a:gd name="adj3" fmla="val 33333"/>
            </a:avLst>
          </a:prstGeom>
          <a:solidFill>
            <a:srgbClr val="FFFF99">
              <a:alpha val="50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l-PL">
              <a:cs typeface="+mn-cs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4800600" y="1412875"/>
            <a:ext cx="37285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800" dirty="0">
                <a:latin typeface="Comic Sans MS" charset="0"/>
              </a:rPr>
              <a:t>a</a:t>
            </a:r>
            <a:r>
              <a:rPr lang="en-GB" sz="2800" dirty="0" smtClean="0">
                <a:latin typeface="Comic Sans MS" charset="0"/>
                <a:cs typeface="+mn-cs"/>
              </a:rPr>
              <a:t>dding </a:t>
            </a:r>
            <a:r>
              <a:rPr lang="en-GB" sz="2800" dirty="0" err="1" smtClean="0">
                <a:latin typeface="Comic Sans MS" charset="0"/>
                <a:cs typeface="+mn-cs"/>
              </a:rPr>
              <a:t>vlence</a:t>
            </a:r>
            <a:r>
              <a:rPr lang="en-GB" sz="2800" dirty="0" smtClean="0">
                <a:latin typeface="Comic Sans MS" charset="0"/>
                <a:cs typeface="+mn-cs"/>
              </a:rPr>
              <a:t> quarks:</a:t>
            </a:r>
            <a:endParaRPr lang="pl-PL" sz="2800" dirty="0">
              <a:latin typeface="Comic Sans MS" charset="0"/>
              <a:cs typeface="+mn-cs"/>
            </a:endParaRPr>
          </a:p>
        </p:txBody>
      </p:sp>
      <p:sp>
        <p:nvSpPr>
          <p:cNvPr id="9" name="PoleTekstowe 8"/>
          <p:cNvSpPr txBox="1"/>
          <p:nvPr/>
        </p:nvSpPr>
        <p:spPr>
          <a:xfrm>
            <a:off x="1374589" y="317514"/>
            <a:ext cx="63757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400" dirty="0" err="1" smtClean="0">
                <a:solidFill>
                  <a:srgbClr val="800000"/>
                </a:solidFill>
              </a:rPr>
              <a:t>Chiral</a:t>
            </a:r>
            <a:r>
              <a:rPr lang="pl-PL" sz="4400" dirty="0" smtClean="0">
                <a:solidFill>
                  <a:srgbClr val="800000"/>
                </a:solidFill>
              </a:rPr>
              <a:t> </a:t>
            </a:r>
            <a:r>
              <a:rPr lang="pl-PL" sz="4400" dirty="0" err="1" smtClean="0">
                <a:solidFill>
                  <a:srgbClr val="800000"/>
                </a:solidFill>
              </a:rPr>
              <a:t>Quark</a:t>
            </a:r>
            <a:r>
              <a:rPr lang="pl-PL" sz="4400" dirty="0" smtClean="0">
                <a:solidFill>
                  <a:srgbClr val="800000"/>
                </a:solidFill>
              </a:rPr>
              <a:t> </a:t>
            </a:r>
            <a:r>
              <a:rPr lang="pl-PL" sz="4400" dirty="0" err="1" smtClean="0">
                <a:solidFill>
                  <a:srgbClr val="800000"/>
                </a:solidFill>
              </a:rPr>
              <a:t>Soliton</a:t>
            </a:r>
            <a:r>
              <a:rPr lang="pl-PL" sz="4400" dirty="0" smtClean="0">
                <a:solidFill>
                  <a:srgbClr val="800000"/>
                </a:solidFill>
              </a:rPr>
              <a:t> Model</a:t>
            </a:r>
            <a:endParaRPr lang="pl-PL" sz="4400" dirty="0">
              <a:solidFill>
                <a:srgbClr val="800000"/>
              </a:solidFill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4800600" y="4856163"/>
            <a:ext cx="3573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dirty="0" err="1">
                <a:solidFill>
                  <a:schemeClr val="accent2"/>
                </a:solidFill>
                <a:cs typeface="+mn-cs"/>
              </a:rPr>
              <a:t>chirally</a:t>
            </a:r>
            <a:r>
              <a:rPr lang="en-GB" sz="2400" dirty="0">
                <a:solidFill>
                  <a:schemeClr val="accent2"/>
                </a:solidFill>
                <a:cs typeface="+mn-cs"/>
              </a:rPr>
              <a:t> inv. </a:t>
            </a:r>
            <a:r>
              <a:rPr lang="en-GB" sz="2400" dirty="0" err="1">
                <a:solidFill>
                  <a:schemeClr val="accent2"/>
                </a:solidFill>
                <a:cs typeface="+mn-cs"/>
              </a:rPr>
              <a:t>manyquark</a:t>
            </a:r>
            <a:r>
              <a:rPr lang="en-GB" sz="2400" dirty="0">
                <a:solidFill>
                  <a:schemeClr val="accent2"/>
                </a:solidFill>
                <a:cs typeface="+mn-cs"/>
              </a:rPr>
              <a:t> int.</a:t>
            </a:r>
            <a:endParaRPr lang="pl-PL" sz="2400" dirty="0">
              <a:solidFill>
                <a:schemeClr val="accent2"/>
              </a:solidFill>
              <a:cs typeface="+mn-cs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438229" y="1118177"/>
            <a:ext cx="24072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l-PL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baryon</a:t>
            </a:r>
            <a:r>
              <a:rPr lang="pl-PL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pl-PL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7970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6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81200"/>
            <a:ext cx="3100388" cy="286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4842015" y="5409087"/>
            <a:ext cx="4043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400" dirty="0" err="1">
                <a:solidFill>
                  <a:schemeClr val="accent2"/>
                </a:solidFill>
                <a:cs typeface="+mn-cs"/>
              </a:rPr>
              <a:t>soliton</a:t>
            </a:r>
            <a:r>
              <a:rPr lang="en-GB" sz="2400" dirty="0">
                <a:solidFill>
                  <a:schemeClr val="accent2"/>
                </a:solidFill>
                <a:cs typeface="+mn-cs"/>
              </a:rPr>
              <a:t> configuration</a:t>
            </a:r>
          </a:p>
          <a:p>
            <a:pPr algn="l">
              <a:defRPr/>
            </a:pPr>
            <a:r>
              <a:rPr lang="en-GB" sz="2400" dirty="0">
                <a:solidFill>
                  <a:srgbClr val="FF0000"/>
                </a:solidFill>
                <a:cs typeface="+mn-cs"/>
              </a:rPr>
              <a:t>no quantum numbers except B</a:t>
            </a:r>
            <a:endParaRPr lang="pl-PL" sz="24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4983912" y="1412875"/>
            <a:ext cx="32092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800" dirty="0" smtClean="0">
                <a:latin typeface="Comic Sans MS" charset="0"/>
                <a:cs typeface="+mn-cs"/>
              </a:rPr>
              <a:t>“classical” baryon:</a:t>
            </a:r>
            <a:endParaRPr lang="pl-PL" sz="2800" dirty="0">
              <a:latin typeface="Comic Sans MS" charset="0"/>
              <a:cs typeface="+mn-cs"/>
            </a:endParaRPr>
          </a:p>
        </p:txBody>
      </p:sp>
      <p:sp>
        <p:nvSpPr>
          <p:cNvPr id="8" name="PoleTekstowe 7"/>
          <p:cNvSpPr txBox="1"/>
          <p:nvPr/>
        </p:nvSpPr>
        <p:spPr>
          <a:xfrm>
            <a:off x="1374589" y="317514"/>
            <a:ext cx="63757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400" dirty="0" err="1" smtClean="0">
                <a:solidFill>
                  <a:srgbClr val="800000"/>
                </a:solidFill>
              </a:rPr>
              <a:t>Chiral</a:t>
            </a:r>
            <a:r>
              <a:rPr lang="pl-PL" sz="4400" dirty="0" smtClean="0">
                <a:solidFill>
                  <a:srgbClr val="800000"/>
                </a:solidFill>
              </a:rPr>
              <a:t> </a:t>
            </a:r>
            <a:r>
              <a:rPr lang="pl-PL" sz="4400" dirty="0" err="1" smtClean="0">
                <a:solidFill>
                  <a:srgbClr val="800000"/>
                </a:solidFill>
              </a:rPr>
              <a:t>Quark</a:t>
            </a:r>
            <a:r>
              <a:rPr lang="pl-PL" sz="4400" dirty="0" smtClean="0">
                <a:solidFill>
                  <a:srgbClr val="800000"/>
                </a:solidFill>
              </a:rPr>
              <a:t> </a:t>
            </a:r>
            <a:r>
              <a:rPr lang="pl-PL" sz="4400" dirty="0" err="1" smtClean="0">
                <a:solidFill>
                  <a:srgbClr val="800000"/>
                </a:solidFill>
              </a:rPr>
              <a:t>Soliton</a:t>
            </a:r>
            <a:r>
              <a:rPr lang="pl-PL" sz="4400" dirty="0" smtClean="0">
                <a:solidFill>
                  <a:srgbClr val="800000"/>
                </a:solidFill>
              </a:rPr>
              <a:t> Model</a:t>
            </a:r>
            <a:endParaRPr lang="pl-PL" sz="4400" dirty="0">
              <a:solidFill>
                <a:srgbClr val="800000"/>
              </a:solidFill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4800600" y="4856163"/>
            <a:ext cx="3573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dirty="0" err="1">
                <a:solidFill>
                  <a:schemeClr val="accent2"/>
                </a:solidFill>
                <a:cs typeface="+mn-cs"/>
              </a:rPr>
              <a:t>chirally</a:t>
            </a:r>
            <a:r>
              <a:rPr lang="en-GB" sz="2400" dirty="0">
                <a:solidFill>
                  <a:schemeClr val="accent2"/>
                </a:solidFill>
                <a:cs typeface="+mn-cs"/>
              </a:rPr>
              <a:t> inv. </a:t>
            </a:r>
            <a:r>
              <a:rPr lang="en-GB" sz="2400" dirty="0" err="1">
                <a:solidFill>
                  <a:schemeClr val="accent2"/>
                </a:solidFill>
                <a:cs typeface="+mn-cs"/>
              </a:rPr>
              <a:t>manyquark</a:t>
            </a:r>
            <a:r>
              <a:rPr lang="en-GB" sz="2400" dirty="0">
                <a:solidFill>
                  <a:schemeClr val="accent2"/>
                </a:solidFill>
                <a:cs typeface="+mn-cs"/>
              </a:rPr>
              <a:t> int.</a:t>
            </a:r>
            <a:endParaRPr lang="pl-PL" sz="2400" dirty="0">
              <a:solidFill>
                <a:schemeClr val="accent2"/>
              </a:solidFill>
              <a:cs typeface="+mn-cs"/>
            </a:endParaRPr>
          </a:p>
        </p:txBody>
      </p:sp>
      <p:sp>
        <p:nvSpPr>
          <p:cNvPr id="2" name="PoleTekstowe 1"/>
          <p:cNvSpPr txBox="1"/>
          <p:nvPr/>
        </p:nvSpPr>
        <p:spPr>
          <a:xfrm>
            <a:off x="841206" y="4319209"/>
            <a:ext cx="363432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due</a:t>
            </a:r>
            <a:r>
              <a:rPr lang="pl-PL" sz="2400" dirty="0" smtClean="0"/>
              <a:t> to </a:t>
            </a:r>
            <a:r>
              <a:rPr lang="pl-PL" sz="2400" dirty="0" err="1" smtClean="0"/>
              <a:t>hedgehog</a:t>
            </a:r>
            <a:r>
              <a:rPr lang="pl-PL" sz="2400" dirty="0" smtClean="0"/>
              <a:t> </a:t>
            </a:r>
            <a:r>
              <a:rPr lang="pl-PL" sz="2400" dirty="0" err="1" smtClean="0"/>
              <a:t>symmetry</a:t>
            </a:r>
            <a:endParaRPr lang="pl-PL" sz="2400" dirty="0" smtClean="0"/>
          </a:p>
          <a:p>
            <a:r>
              <a:rPr lang="pl-PL" sz="2400" dirty="0" smtClean="0"/>
              <a:t>of the </a:t>
            </a:r>
            <a:r>
              <a:rPr lang="pl-PL" sz="2400" dirty="0" err="1" smtClean="0"/>
              <a:t>mean</a:t>
            </a:r>
            <a:r>
              <a:rPr lang="pl-PL" sz="2400" dirty="0" smtClean="0"/>
              <a:t> field </a:t>
            </a:r>
            <a:r>
              <a:rPr lang="pl-PL" sz="2400" dirty="0" err="1" smtClean="0"/>
              <a:t>only</a:t>
            </a:r>
            <a:r>
              <a:rPr lang="pl-PL" sz="2400" dirty="0" smtClean="0"/>
              <a:t> </a:t>
            </a:r>
          </a:p>
          <a:p>
            <a:r>
              <a:rPr lang="pl-PL" sz="2400" dirty="0" smtClean="0">
                <a:solidFill>
                  <a:srgbClr val="FF0000"/>
                </a:solidFill>
              </a:rPr>
              <a:t>grand </a:t>
            </a:r>
            <a:r>
              <a:rPr lang="pl-PL" sz="2400" dirty="0" err="1" smtClean="0">
                <a:solidFill>
                  <a:srgbClr val="FF0000"/>
                </a:solidFill>
              </a:rPr>
              <a:t>spin</a:t>
            </a:r>
            <a:endParaRPr lang="pl-PL" sz="2400" dirty="0" smtClean="0">
              <a:solidFill>
                <a:srgbClr val="FF0000"/>
              </a:solidFill>
            </a:endParaRPr>
          </a:p>
          <a:p>
            <a:r>
              <a:rPr lang="pl-PL" sz="2400" dirty="0"/>
              <a:t>	</a:t>
            </a:r>
            <a:r>
              <a:rPr lang="pl-PL" sz="2400" dirty="0" smtClean="0"/>
              <a:t>	 </a:t>
            </a:r>
            <a:r>
              <a:rPr lang="pl-PL" sz="2400" i="1" dirty="0" smtClean="0">
                <a:latin typeface="Times New Roman"/>
                <a:cs typeface="Times New Roman"/>
              </a:rPr>
              <a:t>K </a:t>
            </a:r>
            <a:r>
              <a:rPr lang="pl-PL" sz="2400" dirty="0" smtClean="0">
                <a:latin typeface="Times New Roman"/>
                <a:cs typeface="Times New Roman"/>
              </a:rPr>
              <a:t>= </a:t>
            </a:r>
            <a:r>
              <a:rPr lang="pl-PL" sz="2400" i="1" dirty="0" smtClean="0">
                <a:latin typeface="Times New Roman"/>
                <a:cs typeface="Times New Roman"/>
              </a:rPr>
              <a:t>T</a:t>
            </a:r>
            <a:r>
              <a:rPr lang="pl-PL" sz="2400" dirty="0" smtClean="0">
                <a:latin typeface="Times New Roman"/>
                <a:cs typeface="Times New Roman"/>
              </a:rPr>
              <a:t> + </a:t>
            </a:r>
            <a:r>
              <a:rPr lang="pl-PL" sz="2400" i="1" dirty="0" smtClean="0">
                <a:latin typeface="Times New Roman"/>
                <a:cs typeface="Times New Roman"/>
              </a:rPr>
              <a:t>S</a:t>
            </a:r>
          </a:p>
          <a:p>
            <a:r>
              <a:rPr lang="pl-PL" sz="2400" dirty="0" err="1" smtClean="0"/>
              <a:t>is</a:t>
            </a:r>
            <a:r>
              <a:rPr lang="pl-PL" sz="2400" dirty="0" smtClean="0"/>
              <a:t> a </a:t>
            </a:r>
            <a:r>
              <a:rPr lang="pl-PL" sz="2400" i="1" dirty="0" err="1" smtClean="0"/>
              <a:t>good</a:t>
            </a:r>
            <a:r>
              <a:rPr lang="pl-PL" sz="2400" dirty="0" smtClean="0"/>
              <a:t> quantum </a:t>
            </a:r>
            <a:r>
              <a:rPr lang="pl-PL" sz="2400" dirty="0" err="1" smtClean="0"/>
              <a:t>number</a:t>
            </a:r>
            <a:endParaRPr lang="pl-PL" sz="2400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9462" y="2986443"/>
            <a:ext cx="834706" cy="462717"/>
          </a:xfrm>
          <a:prstGeom prst="rect">
            <a:avLst/>
          </a:prstGeom>
        </p:spPr>
      </p:pic>
      <p:sp>
        <p:nvSpPr>
          <p:cNvPr id="10" name="Prostokąt 9"/>
          <p:cNvSpPr/>
          <p:nvPr/>
        </p:nvSpPr>
        <p:spPr>
          <a:xfrm>
            <a:off x="1438229" y="1118177"/>
            <a:ext cx="24072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l-PL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baryon</a:t>
            </a:r>
            <a:r>
              <a:rPr lang="pl-PL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pl-PL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8172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6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81200"/>
            <a:ext cx="3100388" cy="286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208" name="AutoShape 16"/>
          <p:cNvSpPr>
            <a:spLocks noChangeArrowheads="1"/>
          </p:cNvSpPr>
          <p:nvPr/>
        </p:nvSpPr>
        <p:spPr bwMode="auto">
          <a:xfrm>
            <a:off x="4343400" y="2971800"/>
            <a:ext cx="4572000" cy="990600"/>
          </a:xfrm>
          <a:prstGeom prst="curvedUpArrow">
            <a:avLst>
              <a:gd name="adj1" fmla="val 92308"/>
              <a:gd name="adj2" fmla="val 184615"/>
              <a:gd name="adj3" fmla="val 40000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l-PL">
              <a:cs typeface="+mn-cs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732338" y="6289675"/>
            <a:ext cx="42592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400">
                <a:solidFill>
                  <a:srgbClr val="FF3300"/>
                </a:solidFill>
                <a:cs typeface="+mn-cs"/>
              </a:rPr>
              <a:t>rotation generates flavor and spin</a:t>
            </a:r>
            <a:endParaRPr lang="pl-PL" sz="2400">
              <a:solidFill>
                <a:srgbClr val="FF3300"/>
              </a:solidFill>
              <a:cs typeface="+mn-cs"/>
            </a:endParaRPr>
          </a:p>
        </p:txBody>
      </p:sp>
      <p:sp>
        <p:nvSpPr>
          <p:cNvPr id="11" name="PoleTekstowe 10"/>
          <p:cNvSpPr txBox="1"/>
          <p:nvPr/>
        </p:nvSpPr>
        <p:spPr>
          <a:xfrm>
            <a:off x="1374589" y="317514"/>
            <a:ext cx="63757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400" dirty="0" err="1" smtClean="0">
                <a:solidFill>
                  <a:srgbClr val="800000"/>
                </a:solidFill>
              </a:rPr>
              <a:t>Chiral</a:t>
            </a:r>
            <a:r>
              <a:rPr lang="pl-PL" sz="4400" dirty="0" smtClean="0">
                <a:solidFill>
                  <a:srgbClr val="800000"/>
                </a:solidFill>
              </a:rPr>
              <a:t> </a:t>
            </a:r>
            <a:r>
              <a:rPr lang="pl-PL" sz="4400" dirty="0" err="1" smtClean="0">
                <a:solidFill>
                  <a:srgbClr val="800000"/>
                </a:solidFill>
              </a:rPr>
              <a:t>Quark</a:t>
            </a:r>
            <a:r>
              <a:rPr lang="pl-PL" sz="4400" dirty="0" smtClean="0">
                <a:solidFill>
                  <a:srgbClr val="800000"/>
                </a:solidFill>
              </a:rPr>
              <a:t> </a:t>
            </a:r>
            <a:r>
              <a:rPr lang="pl-PL" sz="4400" dirty="0" err="1" smtClean="0">
                <a:solidFill>
                  <a:srgbClr val="800000"/>
                </a:solidFill>
              </a:rPr>
              <a:t>Soliton</a:t>
            </a:r>
            <a:r>
              <a:rPr lang="pl-PL" sz="4400" dirty="0" smtClean="0">
                <a:solidFill>
                  <a:srgbClr val="800000"/>
                </a:solidFill>
              </a:rPr>
              <a:t> Model</a:t>
            </a:r>
            <a:endParaRPr lang="pl-PL" sz="4400" dirty="0">
              <a:solidFill>
                <a:srgbClr val="800000"/>
              </a:solidFill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4842015" y="5409087"/>
            <a:ext cx="39052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400" dirty="0" err="1">
                <a:solidFill>
                  <a:schemeClr val="accent2"/>
                </a:solidFill>
                <a:cs typeface="+mn-cs"/>
              </a:rPr>
              <a:t>soliton</a:t>
            </a:r>
            <a:r>
              <a:rPr lang="en-GB" sz="2400" dirty="0">
                <a:solidFill>
                  <a:schemeClr val="accent2"/>
                </a:solidFill>
                <a:cs typeface="+mn-cs"/>
              </a:rPr>
              <a:t> configuration</a:t>
            </a:r>
          </a:p>
          <a:p>
            <a:pPr algn="l">
              <a:defRPr/>
            </a:pPr>
            <a:r>
              <a:rPr lang="en-GB" sz="2400" dirty="0">
                <a:solidFill>
                  <a:schemeClr val="accent2"/>
                </a:solidFill>
                <a:cs typeface="+mn-cs"/>
              </a:rPr>
              <a:t>no quantum numbers except B</a:t>
            </a:r>
            <a:endParaRPr lang="pl-PL" sz="2400" dirty="0">
              <a:solidFill>
                <a:schemeClr val="accent2"/>
              </a:solidFill>
              <a:cs typeface="+mn-cs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4800600" y="4856163"/>
            <a:ext cx="3573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dirty="0" err="1">
                <a:solidFill>
                  <a:schemeClr val="accent2"/>
                </a:solidFill>
                <a:cs typeface="+mn-cs"/>
              </a:rPr>
              <a:t>chirally</a:t>
            </a:r>
            <a:r>
              <a:rPr lang="en-GB" sz="2400" dirty="0">
                <a:solidFill>
                  <a:schemeClr val="accent2"/>
                </a:solidFill>
                <a:cs typeface="+mn-cs"/>
              </a:rPr>
              <a:t> inv. </a:t>
            </a:r>
            <a:r>
              <a:rPr lang="en-GB" sz="2400" dirty="0" err="1">
                <a:solidFill>
                  <a:schemeClr val="accent2"/>
                </a:solidFill>
                <a:cs typeface="+mn-cs"/>
              </a:rPr>
              <a:t>manyquark</a:t>
            </a:r>
            <a:r>
              <a:rPr lang="en-GB" sz="2400" dirty="0">
                <a:solidFill>
                  <a:schemeClr val="accent2"/>
                </a:solidFill>
                <a:cs typeface="+mn-cs"/>
              </a:rPr>
              <a:t> int.</a:t>
            </a:r>
            <a:endParaRPr lang="pl-PL" sz="2400" dirty="0">
              <a:solidFill>
                <a:schemeClr val="accent2"/>
              </a:solidFill>
              <a:cs typeface="+mn-cs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438229" y="1118177"/>
            <a:ext cx="24072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l-PL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baryon</a:t>
            </a:r>
            <a:r>
              <a:rPr lang="pl-PL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pl-PL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4983912" y="1412875"/>
            <a:ext cx="31948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800" dirty="0" smtClean="0">
                <a:latin typeface="Comic Sans MS" charset="0"/>
                <a:cs typeface="+mn-cs"/>
              </a:rPr>
              <a:t>“</a:t>
            </a:r>
            <a:r>
              <a:rPr lang="en-GB" sz="2800" dirty="0" smtClean="0">
                <a:latin typeface="Comic Sans MS" charset="0"/>
              </a:rPr>
              <a:t>quantum</a:t>
            </a:r>
            <a:r>
              <a:rPr lang="en-GB" sz="2800" dirty="0" smtClean="0">
                <a:latin typeface="Comic Sans MS" charset="0"/>
                <a:cs typeface="+mn-cs"/>
              </a:rPr>
              <a:t>” baryon:</a:t>
            </a:r>
            <a:endParaRPr lang="pl-PL" sz="2800" dirty="0">
              <a:latin typeface="Comic Sans MS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624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620000" cy="914400"/>
          </a:xfrm>
        </p:spPr>
        <p:txBody>
          <a:bodyPr/>
          <a:lstStyle/>
          <a:p>
            <a:pPr>
              <a:defRPr/>
            </a:pPr>
            <a:r>
              <a:rPr kumimoji="0" lang="en-GB" sz="3200" smtClean="0">
                <a:cs typeface="+mj-cs"/>
              </a:rPr>
              <a:t>Mass formula</a:t>
            </a:r>
            <a:endParaRPr kumimoji="0" lang="pl-PL" sz="3200" smtClean="0">
              <a:cs typeface="+mj-cs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822450" y="5562600"/>
            <a:ext cx="311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000" i="1">
                <a:solidFill>
                  <a:schemeClr val="accent2"/>
                </a:solidFill>
                <a:latin typeface="Arial" charset="0"/>
                <a:cs typeface="+mn-cs"/>
              </a:rPr>
              <a:t>x</a:t>
            </a:r>
            <a:endParaRPr lang="pl-PL" sz="2000" i="1">
              <a:solidFill>
                <a:schemeClr val="accent2"/>
              </a:solidFill>
              <a:latin typeface="Arial" charset="0"/>
              <a:cs typeface="+mn-cs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895350"/>
            <a:ext cx="854392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628900"/>
            <a:ext cx="295275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888" y="65374"/>
            <a:ext cx="2886075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PoleTekstowe 1"/>
          <p:cNvSpPr txBox="1"/>
          <p:nvPr/>
        </p:nvSpPr>
        <p:spPr>
          <a:xfrm>
            <a:off x="3276600" y="5764644"/>
            <a:ext cx="55775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948A54"/>
                </a:solidFill>
              </a:rPr>
              <a:t>P.O. Mazur, M.A. Nowak, MP, </a:t>
            </a:r>
            <a:r>
              <a:rPr lang="pl-PL" dirty="0" err="1" smtClean="0">
                <a:solidFill>
                  <a:srgbClr val="948A54"/>
                </a:solidFill>
              </a:rPr>
              <a:t>Phys</a:t>
            </a:r>
            <a:r>
              <a:rPr lang="pl-PL" dirty="0" smtClean="0">
                <a:solidFill>
                  <a:srgbClr val="948A54"/>
                </a:solidFill>
              </a:rPr>
              <a:t>. </a:t>
            </a:r>
            <a:r>
              <a:rPr lang="pl-PL" dirty="0" err="1" smtClean="0">
                <a:solidFill>
                  <a:srgbClr val="948A54"/>
                </a:solidFill>
              </a:rPr>
              <a:t>Lett</a:t>
            </a:r>
            <a:r>
              <a:rPr lang="pl-PL" dirty="0" smtClean="0">
                <a:solidFill>
                  <a:srgbClr val="948A54"/>
                </a:solidFill>
              </a:rPr>
              <a:t>. 147B (1984) 137 </a:t>
            </a:r>
          </a:p>
          <a:p>
            <a:r>
              <a:rPr lang="pl-PL" dirty="0" smtClean="0">
                <a:solidFill>
                  <a:srgbClr val="948A54"/>
                </a:solidFill>
              </a:rPr>
              <a:t>E. Guadagnini, </a:t>
            </a:r>
            <a:r>
              <a:rPr lang="pl-PL" dirty="0" err="1" smtClean="0">
                <a:solidFill>
                  <a:srgbClr val="948A54"/>
                </a:solidFill>
              </a:rPr>
              <a:t>Nucl</a:t>
            </a:r>
            <a:r>
              <a:rPr lang="pl-PL" dirty="0" smtClean="0">
                <a:solidFill>
                  <a:srgbClr val="948A54"/>
                </a:solidFill>
              </a:rPr>
              <a:t>. </a:t>
            </a:r>
            <a:r>
              <a:rPr lang="pl-PL" dirty="0" err="1" smtClean="0">
                <a:solidFill>
                  <a:srgbClr val="948A54"/>
                </a:solidFill>
              </a:rPr>
              <a:t>Phys</a:t>
            </a:r>
            <a:r>
              <a:rPr lang="pl-PL" dirty="0" smtClean="0">
                <a:solidFill>
                  <a:srgbClr val="948A54"/>
                </a:solidFill>
              </a:rPr>
              <a:t>. B236 (1984) 35</a:t>
            </a:r>
          </a:p>
          <a:p>
            <a:r>
              <a:rPr lang="pl-PL" dirty="0" smtClean="0">
                <a:solidFill>
                  <a:srgbClr val="948A54"/>
                </a:solidFill>
              </a:rPr>
              <a:t>S. </a:t>
            </a:r>
            <a:r>
              <a:rPr lang="pl-PL" dirty="0" err="1" smtClean="0">
                <a:solidFill>
                  <a:srgbClr val="948A54"/>
                </a:solidFill>
              </a:rPr>
              <a:t>Jain</a:t>
            </a:r>
            <a:r>
              <a:rPr lang="pl-PL" dirty="0" smtClean="0">
                <a:solidFill>
                  <a:srgbClr val="948A54"/>
                </a:solidFill>
              </a:rPr>
              <a:t>, S.R. Wadia, </a:t>
            </a:r>
            <a:r>
              <a:rPr lang="pl-PL" dirty="0" err="1" smtClean="0">
                <a:solidFill>
                  <a:srgbClr val="948A54"/>
                </a:solidFill>
              </a:rPr>
              <a:t>Nucl</a:t>
            </a:r>
            <a:r>
              <a:rPr lang="pl-PL" dirty="0" smtClean="0">
                <a:solidFill>
                  <a:srgbClr val="948A54"/>
                </a:solidFill>
              </a:rPr>
              <a:t>. </a:t>
            </a:r>
            <a:r>
              <a:rPr lang="pl-PL" dirty="0" err="1" smtClean="0">
                <a:solidFill>
                  <a:srgbClr val="948A54"/>
                </a:solidFill>
              </a:rPr>
              <a:t>Phys</a:t>
            </a:r>
            <a:r>
              <a:rPr lang="pl-PL" dirty="0" smtClean="0">
                <a:solidFill>
                  <a:srgbClr val="948A54"/>
                </a:solidFill>
              </a:rPr>
              <a:t>. B258 (1985) 713</a:t>
            </a:r>
            <a:endParaRPr lang="pl-PL" dirty="0">
              <a:solidFill>
                <a:srgbClr val="948A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862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620000" cy="914400"/>
          </a:xfrm>
        </p:spPr>
        <p:txBody>
          <a:bodyPr/>
          <a:lstStyle/>
          <a:p>
            <a:pPr>
              <a:defRPr/>
            </a:pPr>
            <a:r>
              <a:rPr kumimoji="0" lang="en-GB" sz="3200" smtClean="0">
                <a:cs typeface="+mj-cs"/>
              </a:rPr>
              <a:t>Mass formula</a:t>
            </a:r>
            <a:endParaRPr kumimoji="0" lang="pl-PL" sz="3200" smtClean="0">
              <a:cs typeface="+mj-cs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822450" y="5562600"/>
            <a:ext cx="311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000" i="1">
                <a:solidFill>
                  <a:schemeClr val="accent2"/>
                </a:solidFill>
                <a:latin typeface="Arial" charset="0"/>
                <a:cs typeface="+mn-cs"/>
              </a:rPr>
              <a:t>x</a:t>
            </a:r>
            <a:endParaRPr lang="pl-PL" sz="2000" i="1">
              <a:solidFill>
                <a:schemeClr val="accent2"/>
              </a:solidFill>
              <a:latin typeface="Arial" charset="0"/>
              <a:cs typeface="+mn-cs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895350"/>
            <a:ext cx="854392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794125" y="2590800"/>
            <a:ext cx="444817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800" dirty="0">
                <a:solidFill>
                  <a:srgbClr val="008000"/>
                </a:solidFill>
                <a:latin typeface="Comic Sans MS" charset="0"/>
                <a:cs typeface="+mn-cs"/>
              </a:rPr>
              <a:t>first order perturbation </a:t>
            </a:r>
          </a:p>
          <a:p>
            <a:pPr algn="l">
              <a:defRPr/>
            </a:pPr>
            <a:r>
              <a:rPr lang="en-GB" sz="2800" dirty="0">
                <a:solidFill>
                  <a:srgbClr val="008000"/>
                </a:solidFill>
                <a:latin typeface="Comic Sans MS" charset="0"/>
                <a:cs typeface="+mn-cs"/>
              </a:rPr>
              <a:t>in the strange quark mass</a:t>
            </a:r>
          </a:p>
          <a:p>
            <a:pPr algn="l">
              <a:defRPr/>
            </a:pPr>
            <a:r>
              <a:rPr lang="en-GB" sz="2800" dirty="0">
                <a:solidFill>
                  <a:srgbClr val="008000"/>
                </a:solidFill>
                <a:latin typeface="Comic Sans MS" charset="0"/>
                <a:cs typeface="+mn-cs"/>
              </a:rPr>
              <a:t>and in </a:t>
            </a:r>
            <a:r>
              <a:rPr lang="en-GB" sz="2800" dirty="0" err="1">
                <a:solidFill>
                  <a:srgbClr val="008000"/>
                </a:solidFill>
                <a:latin typeface="Comic Sans MS" charset="0"/>
                <a:cs typeface="+mn-cs"/>
              </a:rPr>
              <a:t>N</a:t>
            </a:r>
            <a:r>
              <a:rPr lang="en-GB" sz="2800" baseline="-25000" dirty="0" err="1">
                <a:solidFill>
                  <a:srgbClr val="008000"/>
                </a:solidFill>
                <a:latin typeface="Comic Sans MS" charset="0"/>
                <a:cs typeface="+mn-cs"/>
              </a:rPr>
              <a:t>c</a:t>
            </a:r>
            <a:r>
              <a:rPr lang="en-GB" sz="2800" dirty="0">
                <a:solidFill>
                  <a:srgbClr val="008000"/>
                </a:solidFill>
                <a:latin typeface="Comic Sans MS" charset="0"/>
                <a:cs typeface="+mn-cs"/>
              </a:rPr>
              <a:t>:</a:t>
            </a:r>
            <a:endParaRPr lang="pl-PL" sz="2800" dirty="0">
              <a:solidFill>
                <a:srgbClr val="008000"/>
              </a:solidFill>
              <a:latin typeface="Comic Sans MS" charset="0"/>
              <a:cs typeface="+mn-cs"/>
            </a:endParaRPr>
          </a:p>
        </p:txBody>
      </p:sp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628900"/>
            <a:ext cx="295275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4589" name="Obraz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933825"/>
            <a:ext cx="5249863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0" name="Obraz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4941888"/>
            <a:ext cx="471646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888" y="65374"/>
            <a:ext cx="2886075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PoleTekstowe 1"/>
          <p:cNvSpPr txBox="1"/>
          <p:nvPr/>
        </p:nvSpPr>
        <p:spPr>
          <a:xfrm>
            <a:off x="3276600" y="5764644"/>
            <a:ext cx="55775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948A54"/>
                </a:solidFill>
              </a:rPr>
              <a:t>P.O. Mazur, M.A. Nowak, MP, </a:t>
            </a:r>
            <a:r>
              <a:rPr lang="pl-PL" dirty="0" err="1" smtClean="0">
                <a:solidFill>
                  <a:srgbClr val="948A54"/>
                </a:solidFill>
              </a:rPr>
              <a:t>Phys</a:t>
            </a:r>
            <a:r>
              <a:rPr lang="pl-PL" dirty="0" smtClean="0">
                <a:solidFill>
                  <a:srgbClr val="948A54"/>
                </a:solidFill>
              </a:rPr>
              <a:t>. </a:t>
            </a:r>
            <a:r>
              <a:rPr lang="pl-PL" dirty="0" err="1" smtClean="0">
                <a:solidFill>
                  <a:srgbClr val="948A54"/>
                </a:solidFill>
              </a:rPr>
              <a:t>Lett</a:t>
            </a:r>
            <a:r>
              <a:rPr lang="pl-PL" dirty="0" smtClean="0">
                <a:solidFill>
                  <a:srgbClr val="948A54"/>
                </a:solidFill>
              </a:rPr>
              <a:t>. 147B (1984) 137 </a:t>
            </a:r>
          </a:p>
          <a:p>
            <a:r>
              <a:rPr lang="pl-PL" dirty="0" smtClean="0">
                <a:solidFill>
                  <a:srgbClr val="948A54"/>
                </a:solidFill>
              </a:rPr>
              <a:t>E. Guadagnini, </a:t>
            </a:r>
            <a:r>
              <a:rPr lang="pl-PL" dirty="0" err="1" smtClean="0">
                <a:solidFill>
                  <a:srgbClr val="948A54"/>
                </a:solidFill>
              </a:rPr>
              <a:t>Nucl</a:t>
            </a:r>
            <a:r>
              <a:rPr lang="pl-PL" dirty="0" smtClean="0">
                <a:solidFill>
                  <a:srgbClr val="948A54"/>
                </a:solidFill>
              </a:rPr>
              <a:t>. </a:t>
            </a:r>
            <a:r>
              <a:rPr lang="pl-PL" dirty="0" err="1" smtClean="0">
                <a:solidFill>
                  <a:srgbClr val="948A54"/>
                </a:solidFill>
              </a:rPr>
              <a:t>Phys</a:t>
            </a:r>
            <a:r>
              <a:rPr lang="pl-PL" dirty="0" smtClean="0">
                <a:solidFill>
                  <a:srgbClr val="948A54"/>
                </a:solidFill>
              </a:rPr>
              <a:t>. B236 (1984) 35</a:t>
            </a:r>
          </a:p>
          <a:p>
            <a:r>
              <a:rPr lang="pl-PL" dirty="0" smtClean="0">
                <a:solidFill>
                  <a:srgbClr val="948A54"/>
                </a:solidFill>
              </a:rPr>
              <a:t>S. </a:t>
            </a:r>
            <a:r>
              <a:rPr lang="pl-PL" dirty="0" err="1" smtClean="0">
                <a:solidFill>
                  <a:srgbClr val="948A54"/>
                </a:solidFill>
              </a:rPr>
              <a:t>Jain</a:t>
            </a:r>
            <a:r>
              <a:rPr lang="pl-PL" dirty="0" smtClean="0">
                <a:solidFill>
                  <a:srgbClr val="948A54"/>
                </a:solidFill>
              </a:rPr>
              <a:t>, S.R. Wadia, </a:t>
            </a:r>
            <a:r>
              <a:rPr lang="pl-PL" dirty="0" err="1" smtClean="0">
                <a:solidFill>
                  <a:srgbClr val="948A54"/>
                </a:solidFill>
              </a:rPr>
              <a:t>Nucl</a:t>
            </a:r>
            <a:r>
              <a:rPr lang="pl-PL" dirty="0" smtClean="0">
                <a:solidFill>
                  <a:srgbClr val="948A54"/>
                </a:solidFill>
              </a:rPr>
              <a:t>. </a:t>
            </a:r>
            <a:r>
              <a:rPr lang="pl-PL" dirty="0" err="1" smtClean="0">
                <a:solidFill>
                  <a:srgbClr val="948A54"/>
                </a:solidFill>
              </a:rPr>
              <a:t>Phys</a:t>
            </a:r>
            <a:r>
              <a:rPr lang="pl-PL" dirty="0" smtClean="0">
                <a:solidFill>
                  <a:srgbClr val="948A54"/>
                </a:solidFill>
              </a:rPr>
              <a:t>. B258 (1985) 713</a:t>
            </a:r>
            <a:endParaRPr lang="pl-PL" dirty="0">
              <a:solidFill>
                <a:srgbClr val="948A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770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81000" y="228600"/>
            <a:ext cx="372354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4000" dirty="0" smtClean="0">
                <a:solidFill>
                  <a:srgbClr val="FF3300"/>
                </a:solidFill>
                <a:latin typeface="Comic Sans MS" charset="0"/>
                <a:cs typeface="+mn-cs"/>
              </a:rPr>
              <a:t>Allowed </a:t>
            </a:r>
            <a:r>
              <a:rPr lang="en-GB" sz="4000" dirty="0">
                <a:solidFill>
                  <a:srgbClr val="FF3300"/>
                </a:solidFill>
                <a:latin typeface="Comic Sans MS" charset="0"/>
                <a:cs typeface="+mn-cs"/>
              </a:rPr>
              <a:t>states</a:t>
            </a:r>
            <a:endParaRPr lang="pl-PL" sz="4000" dirty="0">
              <a:solidFill>
                <a:srgbClr val="FF3300"/>
              </a:solidFill>
              <a:latin typeface="Comic Sans MS" charset="0"/>
              <a:cs typeface="+mn-cs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168761"/>
            <a:ext cx="7378700" cy="1753954"/>
          </a:xfrm>
          <a:prstGeom prst="rect">
            <a:avLst/>
          </a:prstGeom>
        </p:spPr>
      </p:pic>
      <p:pic>
        <p:nvPicPr>
          <p:cNvPr id="3" name="Obraz 2" descr="irreps_5q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81654"/>
            <a:ext cx="9144000" cy="3500712"/>
          </a:xfrm>
          <a:prstGeom prst="rect">
            <a:avLst/>
          </a:prstGeom>
        </p:spPr>
      </p:pic>
      <p:cxnSp>
        <p:nvCxnSpPr>
          <p:cNvPr id="5" name="Łącznik prosty ze strzałką 4"/>
          <p:cNvCxnSpPr/>
          <p:nvPr/>
        </p:nvCxnSpPr>
        <p:spPr>
          <a:xfrm flipV="1">
            <a:off x="8484758" y="4305323"/>
            <a:ext cx="0" cy="1237162"/>
          </a:xfrm>
          <a:prstGeom prst="straightConnector1">
            <a:avLst/>
          </a:prstGeom>
          <a:ln w="3175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PoleTekstowe 5"/>
          <p:cNvSpPr txBox="1"/>
          <p:nvPr/>
        </p:nvSpPr>
        <p:spPr>
          <a:xfrm>
            <a:off x="7950231" y="5690950"/>
            <a:ext cx="1068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8000"/>
                </a:solidFill>
              </a:rPr>
              <a:t># </a:t>
            </a:r>
            <a:r>
              <a:rPr lang="pl-PL" dirty="0" err="1" smtClean="0">
                <a:solidFill>
                  <a:srgbClr val="008000"/>
                </a:solidFill>
              </a:rPr>
              <a:t>valence</a:t>
            </a:r>
            <a:endParaRPr lang="pl-PL" dirty="0" smtClean="0">
              <a:solidFill>
                <a:srgbClr val="008000"/>
              </a:solidFill>
            </a:endParaRPr>
          </a:p>
          <a:p>
            <a:r>
              <a:rPr lang="pl-PL" dirty="0">
                <a:solidFill>
                  <a:srgbClr val="008000"/>
                </a:solidFill>
              </a:rPr>
              <a:t> </a:t>
            </a:r>
            <a:r>
              <a:rPr lang="pl-PL" dirty="0" smtClean="0">
                <a:solidFill>
                  <a:srgbClr val="008000"/>
                </a:solidFill>
              </a:rPr>
              <a:t>   </a:t>
            </a:r>
            <a:r>
              <a:rPr lang="pl-PL" dirty="0" err="1" smtClean="0">
                <a:solidFill>
                  <a:srgbClr val="008000"/>
                </a:solidFill>
              </a:rPr>
              <a:t>quarks</a:t>
            </a:r>
            <a:endParaRPr lang="pl-PL" dirty="0">
              <a:solidFill>
                <a:srgbClr val="008000"/>
              </a:solidFill>
            </a:endParaRPr>
          </a:p>
        </p:txBody>
      </p:sp>
      <p:sp>
        <p:nvSpPr>
          <p:cNvPr id="4" name="PoleTekstowe 3"/>
          <p:cNvSpPr txBox="1"/>
          <p:nvPr/>
        </p:nvSpPr>
        <p:spPr>
          <a:xfrm>
            <a:off x="7358780" y="3227213"/>
            <a:ext cx="133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(1540 </a:t>
            </a:r>
            <a:r>
              <a:rPr lang="pl-PL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endParaRPr lang="pl-PL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57219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800000"/>
                </a:solidFill>
              </a:rPr>
              <a:t>Motivation</a:t>
            </a:r>
            <a:r>
              <a:rPr lang="pl-PL" dirty="0" smtClean="0">
                <a:solidFill>
                  <a:srgbClr val="800000"/>
                </a:solidFill>
              </a:rPr>
              <a:t>: 5 </a:t>
            </a:r>
            <a:r>
              <a:rPr lang="pl-PL" dirty="0" err="1" smtClean="0">
                <a:solidFill>
                  <a:srgbClr val="800000"/>
                </a:solidFill>
              </a:rPr>
              <a:t>narrow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i="1" dirty="0" err="1" smtClean="0">
                <a:solidFill>
                  <a:srgbClr val="800000"/>
                </a:solidFill>
              </a:rPr>
              <a:t>Ω</a:t>
            </a:r>
            <a:r>
              <a:rPr lang="pl-PL" i="1" baseline="-25000" dirty="0" err="1" smtClean="0">
                <a:solidFill>
                  <a:srgbClr val="800000"/>
                </a:solidFill>
              </a:rPr>
              <a:t>c</a:t>
            </a:r>
            <a:r>
              <a:rPr lang="pl-PL" dirty="0" err="1" smtClean="0">
                <a:solidFill>
                  <a:srgbClr val="800000"/>
                </a:solidFill>
              </a:rPr>
              <a:t>’s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9733" y="1245209"/>
            <a:ext cx="6284263" cy="5519961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0609" y="1606351"/>
            <a:ext cx="19050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526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err="1" smtClean="0"/>
              <a:t>Successful</a:t>
            </a:r>
            <a:r>
              <a:rPr lang="pl-PL" dirty="0" smtClean="0"/>
              <a:t> </a:t>
            </a:r>
            <a:r>
              <a:rPr lang="pl-PL" dirty="0" err="1" smtClean="0"/>
              <a:t>Phenomenology</a:t>
            </a:r>
            <a:endParaRPr lang="pl-PL" dirty="0"/>
          </a:p>
        </p:txBody>
      </p:sp>
      <p:sp>
        <p:nvSpPr>
          <p:cNvPr id="3" name="PoleTekstowe 2"/>
          <p:cNvSpPr txBox="1"/>
          <p:nvPr/>
        </p:nvSpPr>
        <p:spPr>
          <a:xfrm>
            <a:off x="611188" y="1196975"/>
            <a:ext cx="8032750" cy="2678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l-PL" sz="2800" dirty="0">
                <a:latin typeface="+mn-lt"/>
              </a:rPr>
              <a:t>In a ”model independent” </a:t>
            </a:r>
            <a:r>
              <a:rPr lang="pl-PL" sz="2800" dirty="0" err="1">
                <a:latin typeface="+mn-lt"/>
              </a:rPr>
              <a:t>approach</a:t>
            </a:r>
            <a:endParaRPr lang="pl-PL" sz="2800" dirty="0">
              <a:latin typeface="+mn-lt"/>
            </a:endParaRPr>
          </a:p>
          <a:p>
            <a:pPr algn="l">
              <a:defRPr/>
            </a:pPr>
            <a:r>
              <a:rPr lang="pl-PL" sz="2800" dirty="0">
                <a:latin typeface="+mn-lt"/>
              </a:rPr>
              <a:t>one </a:t>
            </a:r>
            <a:r>
              <a:rPr lang="pl-PL" sz="2800" dirty="0" err="1">
                <a:latin typeface="+mn-lt"/>
              </a:rPr>
              <a:t>can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get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both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good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fits</a:t>
            </a:r>
            <a:r>
              <a:rPr lang="pl-PL" sz="2800" dirty="0">
                <a:latin typeface="+mn-lt"/>
              </a:rPr>
              <a:t> to the </a:t>
            </a:r>
            <a:r>
              <a:rPr lang="pl-PL" sz="2800" dirty="0" err="1">
                <a:latin typeface="+mn-lt"/>
              </a:rPr>
              <a:t>existing</a:t>
            </a:r>
            <a:r>
              <a:rPr lang="pl-PL" sz="2800" dirty="0">
                <a:latin typeface="+mn-lt"/>
              </a:rPr>
              <a:t> data</a:t>
            </a:r>
          </a:p>
          <a:p>
            <a:pPr algn="l">
              <a:defRPr/>
            </a:pPr>
            <a:r>
              <a:rPr lang="pl-PL" sz="2800" dirty="0">
                <a:latin typeface="+mn-lt"/>
              </a:rPr>
              <a:t>(</a:t>
            </a:r>
            <a:r>
              <a:rPr lang="pl-PL" sz="2800" dirty="0" err="1">
                <a:latin typeface="+mn-lt"/>
              </a:rPr>
              <a:t>including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very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narrow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light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pentaquark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Θ</a:t>
            </a:r>
            <a:r>
              <a:rPr lang="pl-PL" sz="2800" baseline="30000" dirty="0">
                <a:latin typeface="+mn-lt"/>
              </a:rPr>
              <a:t>+</a:t>
            </a:r>
            <a:r>
              <a:rPr lang="pl-PL" sz="2800" dirty="0">
                <a:latin typeface="+mn-lt"/>
              </a:rPr>
              <a:t>) </a:t>
            </a:r>
          </a:p>
          <a:p>
            <a:pPr algn="l">
              <a:defRPr/>
            </a:pPr>
            <a:r>
              <a:rPr lang="pl-PL" sz="2800" dirty="0">
                <a:solidFill>
                  <a:srgbClr val="FF3300"/>
                </a:solidFill>
                <a:latin typeface="+mn-lt"/>
              </a:rPr>
              <a:t>one </a:t>
            </a:r>
            <a:r>
              <a:rPr lang="pl-PL" sz="2800" dirty="0" err="1">
                <a:solidFill>
                  <a:srgbClr val="FF3300"/>
                </a:solidFill>
                <a:latin typeface="+mn-lt"/>
              </a:rPr>
              <a:t>can</a:t>
            </a:r>
            <a:r>
              <a:rPr lang="pl-PL" sz="2800" dirty="0">
                <a:solidFill>
                  <a:srgbClr val="FF3300"/>
                </a:solidFill>
                <a:latin typeface="+mn-lt"/>
              </a:rPr>
              <a:t> </a:t>
            </a:r>
            <a:r>
              <a:rPr lang="pl-PL" sz="2800" dirty="0" err="1">
                <a:solidFill>
                  <a:srgbClr val="FF3300"/>
                </a:solidFill>
                <a:latin typeface="+mn-lt"/>
              </a:rPr>
              <a:t>fix</a:t>
            </a:r>
            <a:r>
              <a:rPr lang="pl-PL" sz="2800" dirty="0">
                <a:solidFill>
                  <a:srgbClr val="FF3300"/>
                </a:solidFill>
                <a:latin typeface="+mn-lt"/>
              </a:rPr>
              <a:t> </a:t>
            </a:r>
            <a:r>
              <a:rPr lang="pl-PL" sz="2800" dirty="0" err="1">
                <a:solidFill>
                  <a:srgbClr val="FF3300"/>
                </a:solidFill>
                <a:latin typeface="+mn-lt"/>
              </a:rPr>
              <a:t>all</a:t>
            </a:r>
            <a:r>
              <a:rPr lang="pl-PL" sz="2800" dirty="0">
                <a:solidFill>
                  <a:srgbClr val="FF3300"/>
                </a:solidFill>
                <a:latin typeface="+mn-lt"/>
              </a:rPr>
              <a:t> </a:t>
            </a:r>
            <a:r>
              <a:rPr lang="pl-PL" sz="2800" dirty="0" err="1">
                <a:solidFill>
                  <a:srgbClr val="FF3300"/>
                </a:solidFill>
                <a:latin typeface="+mn-lt"/>
              </a:rPr>
              <a:t>necessary</a:t>
            </a:r>
            <a:r>
              <a:rPr lang="pl-PL" sz="2800" dirty="0">
                <a:solidFill>
                  <a:srgbClr val="FF3300"/>
                </a:solidFill>
                <a:latin typeface="+mn-lt"/>
              </a:rPr>
              <a:t> model </a:t>
            </a:r>
            <a:r>
              <a:rPr lang="pl-PL" sz="2800" dirty="0" err="1">
                <a:solidFill>
                  <a:srgbClr val="FF3300"/>
                </a:solidFill>
                <a:latin typeface="+mn-lt"/>
              </a:rPr>
              <a:t>parameters</a:t>
            </a:r>
            <a:r>
              <a:rPr lang="pl-PL" sz="2800" dirty="0">
                <a:solidFill>
                  <a:srgbClr val="FF3300"/>
                </a:solidFill>
                <a:latin typeface="+mn-lt"/>
              </a:rPr>
              <a:t>:</a:t>
            </a:r>
          </a:p>
          <a:p>
            <a:pPr algn="l">
              <a:defRPr/>
            </a:pPr>
            <a:r>
              <a:rPr lang="pl-PL" sz="2800" dirty="0">
                <a:solidFill>
                  <a:srgbClr val="FF3300"/>
                </a:solidFill>
                <a:latin typeface="+mn-lt"/>
              </a:rPr>
              <a:t>M, I</a:t>
            </a:r>
            <a:r>
              <a:rPr lang="pl-PL" sz="2800" baseline="-25000" dirty="0">
                <a:solidFill>
                  <a:srgbClr val="FF3300"/>
                </a:solidFill>
                <a:latin typeface="+mn-lt"/>
              </a:rPr>
              <a:t>1</a:t>
            </a:r>
            <a:r>
              <a:rPr lang="pl-PL" sz="2800" dirty="0">
                <a:solidFill>
                  <a:srgbClr val="FF3300"/>
                </a:solidFill>
                <a:latin typeface="+mn-lt"/>
              </a:rPr>
              <a:t>, I</a:t>
            </a:r>
            <a:r>
              <a:rPr lang="pl-PL" sz="2800" baseline="-25000" dirty="0">
                <a:solidFill>
                  <a:srgbClr val="FF3300"/>
                </a:solidFill>
                <a:latin typeface="+mn-lt"/>
              </a:rPr>
              <a:t>2</a:t>
            </a:r>
            <a:r>
              <a:rPr lang="pl-PL" sz="2800" dirty="0">
                <a:solidFill>
                  <a:srgbClr val="FF3300"/>
                </a:solidFill>
                <a:latin typeface="+mn-lt"/>
              </a:rPr>
              <a:t>, α, β, </a:t>
            </a:r>
            <a:r>
              <a:rPr lang="pl-PL" sz="2800" dirty="0" err="1">
                <a:solidFill>
                  <a:srgbClr val="FF3300"/>
                </a:solidFill>
                <a:latin typeface="+mn-lt"/>
              </a:rPr>
              <a:t>γ</a:t>
            </a:r>
            <a:endParaRPr lang="pl-PL" sz="2800" dirty="0">
              <a:solidFill>
                <a:srgbClr val="FF3300"/>
              </a:solidFill>
              <a:latin typeface="+mn-lt"/>
            </a:endParaRPr>
          </a:p>
          <a:p>
            <a:pPr algn="l">
              <a:defRPr/>
            </a:pPr>
            <a:endParaRPr lang="pl-PL" sz="2800" dirty="0">
              <a:latin typeface="+mn-lt"/>
            </a:endParaRPr>
          </a:p>
        </p:txBody>
      </p:sp>
      <p:sp>
        <p:nvSpPr>
          <p:cNvPr id="4" name="PoleTekstowe 3"/>
          <p:cNvSpPr txBox="1"/>
          <p:nvPr/>
        </p:nvSpPr>
        <p:spPr>
          <a:xfrm>
            <a:off x="271145" y="174755"/>
            <a:ext cx="5366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rgbClr val="948A54"/>
                </a:solidFill>
              </a:rPr>
              <a:t>Ch.V</a:t>
            </a:r>
            <a:r>
              <a:rPr lang="pl-PL" dirty="0" smtClean="0">
                <a:solidFill>
                  <a:srgbClr val="948A54"/>
                </a:solidFill>
              </a:rPr>
              <a:t>. </a:t>
            </a:r>
            <a:r>
              <a:rPr lang="pl-PL" dirty="0" err="1" smtClean="0">
                <a:solidFill>
                  <a:srgbClr val="948A54"/>
                </a:solidFill>
              </a:rPr>
              <a:t>Christov</a:t>
            </a:r>
            <a:r>
              <a:rPr lang="pl-PL" dirty="0" smtClean="0">
                <a:solidFill>
                  <a:srgbClr val="948A54"/>
                </a:solidFill>
              </a:rPr>
              <a:t> et al. Prog. Part. </a:t>
            </a:r>
            <a:r>
              <a:rPr lang="pl-PL" dirty="0" err="1" smtClean="0">
                <a:solidFill>
                  <a:srgbClr val="948A54"/>
                </a:solidFill>
              </a:rPr>
              <a:t>Nucl</a:t>
            </a:r>
            <a:r>
              <a:rPr lang="pl-PL" dirty="0" smtClean="0">
                <a:solidFill>
                  <a:srgbClr val="948A54"/>
                </a:solidFill>
              </a:rPr>
              <a:t>. </a:t>
            </a:r>
            <a:r>
              <a:rPr lang="pl-PL" dirty="0" err="1" smtClean="0">
                <a:solidFill>
                  <a:srgbClr val="948A54"/>
                </a:solidFill>
              </a:rPr>
              <a:t>Phys</a:t>
            </a:r>
            <a:r>
              <a:rPr lang="pl-PL" dirty="0" smtClean="0">
                <a:solidFill>
                  <a:srgbClr val="948A54"/>
                </a:solidFill>
              </a:rPr>
              <a:t>. 37 (1996) 91</a:t>
            </a:r>
            <a:endParaRPr lang="pl-PL" dirty="0">
              <a:solidFill>
                <a:srgbClr val="948A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041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err="1" smtClean="0"/>
              <a:t>Successful</a:t>
            </a:r>
            <a:r>
              <a:rPr lang="pl-PL" dirty="0" smtClean="0"/>
              <a:t> </a:t>
            </a:r>
            <a:r>
              <a:rPr lang="pl-PL" dirty="0" err="1" smtClean="0"/>
              <a:t>Phenomenology</a:t>
            </a:r>
            <a:endParaRPr lang="pl-PL" dirty="0"/>
          </a:p>
        </p:txBody>
      </p:sp>
      <p:sp>
        <p:nvSpPr>
          <p:cNvPr id="3" name="PoleTekstowe 2"/>
          <p:cNvSpPr txBox="1"/>
          <p:nvPr/>
        </p:nvSpPr>
        <p:spPr>
          <a:xfrm>
            <a:off x="611188" y="1196975"/>
            <a:ext cx="8032750" cy="35385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l-PL" sz="2800" dirty="0">
                <a:latin typeface="+mn-lt"/>
              </a:rPr>
              <a:t>In a ”model independent” </a:t>
            </a:r>
            <a:r>
              <a:rPr lang="pl-PL" sz="2800" dirty="0" err="1">
                <a:latin typeface="+mn-lt"/>
              </a:rPr>
              <a:t>approach</a:t>
            </a:r>
            <a:endParaRPr lang="pl-PL" sz="2800" dirty="0">
              <a:latin typeface="+mn-lt"/>
            </a:endParaRPr>
          </a:p>
          <a:p>
            <a:pPr algn="l">
              <a:defRPr/>
            </a:pPr>
            <a:r>
              <a:rPr lang="pl-PL" sz="2800" dirty="0">
                <a:latin typeface="+mn-lt"/>
              </a:rPr>
              <a:t>one </a:t>
            </a:r>
            <a:r>
              <a:rPr lang="pl-PL" sz="2800" dirty="0" err="1">
                <a:latin typeface="+mn-lt"/>
              </a:rPr>
              <a:t>can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get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both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good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fits</a:t>
            </a:r>
            <a:r>
              <a:rPr lang="pl-PL" sz="2800" dirty="0">
                <a:latin typeface="+mn-lt"/>
              </a:rPr>
              <a:t> to the </a:t>
            </a:r>
            <a:r>
              <a:rPr lang="pl-PL" sz="2800" dirty="0" err="1">
                <a:latin typeface="+mn-lt"/>
              </a:rPr>
              <a:t>existing</a:t>
            </a:r>
            <a:r>
              <a:rPr lang="pl-PL" sz="2800" dirty="0">
                <a:latin typeface="+mn-lt"/>
              </a:rPr>
              <a:t> data</a:t>
            </a:r>
          </a:p>
          <a:p>
            <a:pPr algn="l">
              <a:defRPr/>
            </a:pPr>
            <a:r>
              <a:rPr lang="pl-PL" sz="2800" dirty="0">
                <a:latin typeface="+mn-lt"/>
              </a:rPr>
              <a:t>(</a:t>
            </a:r>
            <a:r>
              <a:rPr lang="pl-PL" sz="2800" dirty="0" err="1">
                <a:latin typeface="+mn-lt"/>
              </a:rPr>
              <a:t>including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very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narrow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light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pentaquark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Θ</a:t>
            </a:r>
            <a:r>
              <a:rPr lang="pl-PL" sz="2800" baseline="30000" dirty="0">
                <a:latin typeface="+mn-lt"/>
              </a:rPr>
              <a:t>+</a:t>
            </a:r>
            <a:r>
              <a:rPr lang="pl-PL" sz="2800" dirty="0">
                <a:latin typeface="+mn-lt"/>
              </a:rPr>
              <a:t>) </a:t>
            </a:r>
          </a:p>
          <a:p>
            <a:pPr algn="l">
              <a:defRPr/>
            </a:pPr>
            <a:r>
              <a:rPr lang="pl-PL" sz="2800" dirty="0">
                <a:solidFill>
                  <a:srgbClr val="FF3300"/>
                </a:solidFill>
                <a:latin typeface="+mn-lt"/>
              </a:rPr>
              <a:t>one </a:t>
            </a:r>
            <a:r>
              <a:rPr lang="pl-PL" sz="2800" dirty="0" err="1">
                <a:solidFill>
                  <a:srgbClr val="FF3300"/>
                </a:solidFill>
                <a:latin typeface="+mn-lt"/>
              </a:rPr>
              <a:t>can</a:t>
            </a:r>
            <a:r>
              <a:rPr lang="pl-PL" sz="2800" dirty="0">
                <a:solidFill>
                  <a:srgbClr val="FF3300"/>
                </a:solidFill>
                <a:latin typeface="+mn-lt"/>
              </a:rPr>
              <a:t> </a:t>
            </a:r>
            <a:r>
              <a:rPr lang="pl-PL" sz="2800" dirty="0" err="1">
                <a:solidFill>
                  <a:srgbClr val="FF3300"/>
                </a:solidFill>
                <a:latin typeface="+mn-lt"/>
              </a:rPr>
              <a:t>fix</a:t>
            </a:r>
            <a:r>
              <a:rPr lang="pl-PL" sz="2800" dirty="0">
                <a:solidFill>
                  <a:srgbClr val="FF3300"/>
                </a:solidFill>
                <a:latin typeface="+mn-lt"/>
              </a:rPr>
              <a:t> </a:t>
            </a:r>
            <a:r>
              <a:rPr lang="pl-PL" sz="2800" dirty="0" err="1">
                <a:solidFill>
                  <a:srgbClr val="FF3300"/>
                </a:solidFill>
                <a:latin typeface="+mn-lt"/>
              </a:rPr>
              <a:t>all</a:t>
            </a:r>
            <a:r>
              <a:rPr lang="pl-PL" sz="2800" dirty="0">
                <a:solidFill>
                  <a:srgbClr val="FF3300"/>
                </a:solidFill>
                <a:latin typeface="+mn-lt"/>
              </a:rPr>
              <a:t> </a:t>
            </a:r>
            <a:r>
              <a:rPr lang="pl-PL" sz="2800" dirty="0" err="1">
                <a:solidFill>
                  <a:srgbClr val="FF3300"/>
                </a:solidFill>
                <a:latin typeface="+mn-lt"/>
              </a:rPr>
              <a:t>necessary</a:t>
            </a:r>
            <a:r>
              <a:rPr lang="pl-PL" sz="2800" dirty="0">
                <a:solidFill>
                  <a:srgbClr val="FF3300"/>
                </a:solidFill>
                <a:latin typeface="+mn-lt"/>
              </a:rPr>
              <a:t> model </a:t>
            </a:r>
            <a:r>
              <a:rPr lang="pl-PL" sz="2800" dirty="0" err="1">
                <a:solidFill>
                  <a:srgbClr val="FF3300"/>
                </a:solidFill>
                <a:latin typeface="+mn-lt"/>
              </a:rPr>
              <a:t>parameters</a:t>
            </a:r>
            <a:r>
              <a:rPr lang="pl-PL" sz="2800" dirty="0">
                <a:solidFill>
                  <a:srgbClr val="FF3300"/>
                </a:solidFill>
                <a:latin typeface="+mn-lt"/>
              </a:rPr>
              <a:t>:</a:t>
            </a:r>
          </a:p>
          <a:p>
            <a:pPr algn="l">
              <a:defRPr/>
            </a:pPr>
            <a:r>
              <a:rPr lang="pl-PL" sz="2800" dirty="0">
                <a:solidFill>
                  <a:srgbClr val="FF3300"/>
                </a:solidFill>
                <a:latin typeface="+mn-lt"/>
              </a:rPr>
              <a:t>M, I</a:t>
            </a:r>
            <a:r>
              <a:rPr lang="pl-PL" sz="2800" baseline="-25000" dirty="0">
                <a:solidFill>
                  <a:srgbClr val="FF3300"/>
                </a:solidFill>
                <a:latin typeface="+mn-lt"/>
              </a:rPr>
              <a:t>1</a:t>
            </a:r>
            <a:r>
              <a:rPr lang="pl-PL" sz="2800" dirty="0">
                <a:solidFill>
                  <a:srgbClr val="FF3300"/>
                </a:solidFill>
                <a:latin typeface="+mn-lt"/>
              </a:rPr>
              <a:t>, I</a:t>
            </a:r>
            <a:r>
              <a:rPr lang="pl-PL" sz="2800" baseline="-25000" dirty="0">
                <a:solidFill>
                  <a:srgbClr val="FF3300"/>
                </a:solidFill>
                <a:latin typeface="+mn-lt"/>
              </a:rPr>
              <a:t>2</a:t>
            </a:r>
            <a:r>
              <a:rPr lang="pl-PL" sz="2800" dirty="0">
                <a:solidFill>
                  <a:srgbClr val="FF3300"/>
                </a:solidFill>
                <a:latin typeface="+mn-lt"/>
              </a:rPr>
              <a:t>, α, β, </a:t>
            </a:r>
            <a:r>
              <a:rPr lang="pl-PL" sz="2800" dirty="0" err="1">
                <a:solidFill>
                  <a:srgbClr val="FF3300"/>
                </a:solidFill>
                <a:latin typeface="+mn-lt"/>
              </a:rPr>
              <a:t>γ</a:t>
            </a:r>
            <a:endParaRPr lang="pl-PL" sz="2800" dirty="0">
              <a:solidFill>
                <a:srgbClr val="FF3300"/>
              </a:solidFill>
              <a:latin typeface="+mn-lt"/>
            </a:endParaRPr>
          </a:p>
          <a:p>
            <a:pPr algn="l">
              <a:defRPr/>
            </a:pPr>
            <a:endParaRPr lang="pl-PL" sz="2800" dirty="0">
              <a:latin typeface="+mn-lt"/>
            </a:endParaRPr>
          </a:p>
          <a:p>
            <a:pPr algn="l">
              <a:defRPr/>
            </a:pPr>
            <a:r>
              <a:rPr lang="pl-PL" sz="2800" dirty="0">
                <a:latin typeface="+mn-lt"/>
              </a:rPr>
              <a:t>but </a:t>
            </a:r>
            <a:r>
              <a:rPr lang="pl-PL" sz="2800" dirty="0" err="1">
                <a:latin typeface="+mn-lt"/>
              </a:rPr>
              <a:t>also</a:t>
            </a:r>
            <a:r>
              <a:rPr lang="pl-PL" sz="2800" dirty="0">
                <a:latin typeface="+mn-lt"/>
              </a:rPr>
              <a:t> one </a:t>
            </a:r>
            <a:r>
              <a:rPr lang="pl-PL" sz="2800" dirty="0" err="1">
                <a:latin typeface="+mn-lt"/>
              </a:rPr>
              <a:t>can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recover</a:t>
            </a:r>
            <a:r>
              <a:rPr lang="pl-PL" sz="2800" dirty="0">
                <a:latin typeface="+mn-lt"/>
              </a:rPr>
              <a:t> the NRQM </a:t>
            </a:r>
            <a:r>
              <a:rPr lang="pl-PL" sz="2800" dirty="0" err="1">
                <a:latin typeface="+mn-lt"/>
              </a:rPr>
              <a:t>result</a:t>
            </a:r>
            <a:r>
              <a:rPr lang="pl-PL" sz="2800" dirty="0">
                <a:latin typeface="+mn-lt"/>
              </a:rPr>
              <a:t> </a:t>
            </a:r>
          </a:p>
          <a:p>
            <a:pPr algn="l">
              <a:defRPr/>
            </a:pPr>
            <a:r>
              <a:rPr lang="pl-PL" sz="2800" dirty="0">
                <a:latin typeface="+mn-lt"/>
              </a:rPr>
              <a:t>in a </a:t>
            </a:r>
            <a:r>
              <a:rPr lang="pl-PL" sz="2800" dirty="0" err="1">
                <a:latin typeface="+mn-lt"/>
              </a:rPr>
              <a:t>special</a:t>
            </a:r>
            <a:r>
              <a:rPr lang="pl-PL" sz="2800" dirty="0">
                <a:latin typeface="+mn-lt"/>
              </a:rPr>
              <a:t> limit</a:t>
            </a:r>
          </a:p>
        </p:txBody>
      </p:sp>
      <p:sp>
        <p:nvSpPr>
          <p:cNvPr id="31747" name="Prostokąt 3"/>
          <p:cNvSpPr>
            <a:spLocks noChangeArrowheads="1"/>
          </p:cNvSpPr>
          <p:nvPr/>
        </p:nvSpPr>
        <p:spPr bwMode="auto">
          <a:xfrm>
            <a:off x="1116013" y="4800600"/>
            <a:ext cx="608236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sz="2800" dirty="0">
                <a:solidFill>
                  <a:srgbClr val="000090"/>
                </a:solidFill>
                <a:latin typeface="Comic Sans MS" charset="0"/>
              </a:rPr>
              <a:t>NRQM limit = </a:t>
            </a:r>
          </a:p>
          <a:p>
            <a:pPr algn="l"/>
            <a:r>
              <a:rPr lang="en-GB" sz="2800" dirty="0">
                <a:solidFill>
                  <a:srgbClr val="000090"/>
                </a:solidFill>
                <a:latin typeface="Comic Sans MS" charset="0"/>
              </a:rPr>
              <a:t>= squeezing the </a:t>
            </a:r>
            <a:r>
              <a:rPr lang="en-GB" sz="2800" dirty="0" err="1">
                <a:solidFill>
                  <a:srgbClr val="000090"/>
                </a:solidFill>
                <a:latin typeface="Comic Sans MS" charset="0"/>
              </a:rPr>
              <a:t>soliton</a:t>
            </a:r>
            <a:r>
              <a:rPr lang="en-GB" sz="2800" dirty="0">
                <a:solidFill>
                  <a:srgbClr val="000090"/>
                </a:solidFill>
                <a:latin typeface="Comic Sans MS" charset="0"/>
              </a:rPr>
              <a:t> to zero size</a:t>
            </a:r>
            <a:endParaRPr lang="pl-PL" sz="2800" dirty="0">
              <a:solidFill>
                <a:srgbClr val="000090"/>
              </a:solidFill>
              <a:latin typeface="Comic Sans MS" charset="0"/>
            </a:endParaRPr>
          </a:p>
        </p:txBody>
      </p:sp>
      <p:sp>
        <p:nvSpPr>
          <p:cNvPr id="5" name="PoleTekstowe 4"/>
          <p:cNvSpPr txBox="1"/>
          <p:nvPr/>
        </p:nvSpPr>
        <p:spPr>
          <a:xfrm>
            <a:off x="271145" y="174755"/>
            <a:ext cx="5366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rgbClr val="948A54"/>
                </a:solidFill>
              </a:rPr>
              <a:t>Ch.V</a:t>
            </a:r>
            <a:r>
              <a:rPr lang="pl-PL" dirty="0" smtClean="0">
                <a:solidFill>
                  <a:srgbClr val="948A54"/>
                </a:solidFill>
              </a:rPr>
              <a:t>. </a:t>
            </a:r>
            <a:r>
              <a:rPr lang="pl-PL" dirty="0" err="1" smtClean="0">
                <a:solidFill>
                  <a:srgbClr val="948A54"/>
                </a:solidFill>
              </a:rPr>
              <a:t>Christov</a:t>
            </a:r>
            <a:r>
              <a:rPr lang="pl-PL" dirty="0" smtClean="0">
                <a:solidFill>
                  <a:srgbClr val="948A54"/>
                </a:solidFill>
              </a:rPr>
              <a:t> et al. Prog. Part. </a:t>
            </a:r>
            <a:r>
              <a:rPr lang="pl-PL" dirty="0" err="1" smtClean="0">
                <a:solidFill>
                  <a:srgbClr val="948A54"/>
                </a:solidFill>
              </a:rPr>
              <a:t>Nucl</a:t>
            </a:r>
            <a:r>
              <a:rPr lang="pl-PL" dirty="0" smtClean="0">
                <a:solidFill>
                  <a:srgbClr val="948A54"/>
                </a:solidFill>
              </a:rPr>
              <a:t>. </a:t>
            </a:r>
            <a:r>
              <a:rPr lang="pl-PL" dirty="0" err="1" smtClean="0">
                <a:solidFill>
                  <a:srgbClr val="948A54"/>
                </a:solidFill>
              </a:rPr>
              <a:t>Phys</a:t>
            </a:r>
            <a:r>
              <a:rPr lang="pl-PL" dirty="0" smtClean="0">
                <a:solidFill>
                  <a:srgbClr val="948A54"/>
                </a:solidFill>
              </a:rPr>
              <a:t>. 37 (1996) 91</a:t>
            </a:r>
            <a:endParaRPr lang="pl-PL" dirty="0">
              <a:solidFill>
                <a:srgbClr val="948A54"/>
              </a:solidFill>
            </a:endParaRPr>
          </a:p>
        </p:txBody>
      </p:sp>
      <p:sp>
        <p:nvSpPr>
          <p:cNvPr id="4" name="PoleTekstowe 3"/>
          <p:cNvSpPr txBox="1"/>
          <p:nvPr/>
        </p:nvSpPr>
        <p:spPr>
          <a:xfrm>
            <a:off x="457200" y="6078558"/>
            <a:ext cx="4872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948A54"/>
                </a:solidFill>
              </a:rPr>
              <a:t>MP, A. </a:t>
            </a:r>
            <a:r>
              <a:rPr lang="pl-PL" dirty="0" err="1" smtClean="0">
                <a:solidFill>
                  <a:srgbClr val="948A54"/>
                </a:solidFill>
              </a:rPr>
              <a:t>Blotz</a:t>
            </a:r>
            <a:r>
              <a:rPr lang="pl-PL" dirty="0" smtClean="0">
                <a:solidFill>
                  <a:srgbClr val="948A54"/>
                </a:solidFill>
              </a:rPr>
              <a:t>, K. </a:t>
            </a:r>
            <a:r>
              <a:rPr lang="pl-PL" dirty="0" err="1" smtClean="0">
                <a:solidFill>
                  <a:srgbClr val="948A54"/>
                </a:solidFill>
              </a:rPr>
              <a:t>Goeke</a:t>
            </a:r>
            <a:r>
              <a:rPr lang="pl-PL" dirty="0" smtClean="0">
                <a:solidFill>
                  <a:srgbClr val="948A54"/>
                </a:solidFill>
              </a:rPr>
              <a:t> </a:t>
            </a:r>
            <a:r>
              <a:rPr lang="pl-PL" dirty="0" err="1" smtClean="0">
                <a:solidFill>
                  <a:srgbClr val="948A54"/>
                </a:solidFill>
              </a:rPr>
              <a:t>Phys</a:t>
            </a:r>
            <a:r>
              <a:rPr lang="pl-PL" dirty="0" smtClean="0">
                <a:solidFill>
                  <a:srgbClr val="948A54"/>
                </a:solidFill>
              </a:rPr>
              <a:t>. </a:t>
            </a:r>
            <a:r>
              <a:rPr lang="pl-PL" dirty="0" err="1" smtClean="0">
                <a:solidFill>
                  <a:srgbClr val="948A54"/>
                </a:solidFill>
              </a:rPr>
              <a:t>Lett</a:t>
            </a:r>
            <a:r>
              <a:rPr lang="pl-PL" dirty="0" smtClean="0">
                <a:solidFill>
                  <a:srgbClr val="948A54"/>
                </a:solidFill>
              </a:rPr>
              <a:t>. B354 (1995) 415</a:t>
            </a:r>
            <a:endParaRPr lang="pl-PL" dirty="0">
              <a:solidFill>
                <a:srgbClr val="948A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686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800100" y="381000"/>
            <a:ext cx="2857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3600" dirty="0">
                <a:solidFill>
                  <a:schemeClr val="accent2"/>
                </a:solidFill>
                <a:latin typeface="Comic Sans MS" charset="0"/>
                <a:cs typeface="+mn-cs"/>
              </a:rPr>
              <a:t>NRQM Limit</a:t>
            </a:r>
            <a:endParaRPr lang="pl-PL" sz="3600" dirty="0">
              <a:solidFill>
                <a:schemeClr val="accent2"/>
              </a:solidFill>
              <a:latin typeface="Comic Sans MS" charset="0"/>
              <a:cs typeface="+mn-cs"/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28888"/>
            <a:ext cx="356235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2528888"/>
            <a:ext cx="3590925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4495800" y="4157663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l-PL">
              <a:cs typeface="+mn-cs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762000" y="1736725"/>
            <a:ext cx="3487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000">
                <a:latin typeface="Comic Sans MS" charset="0"/>
                <a:cs typeface="+mn-cs"/>
              </a:rPr>
              <a:t>energy is calculated </a:t>
            </a:r>
          </a:p>
          <a:p>
            <a:pPr algn="l">
              <a:defRPr/>
            </a:pPr>
            <a:r>
              <a:rPr lang="en-GB" sz="2000">
                <a:latin typeface="Comic Sans MS" charset="0"/>
                <a:cs typeface="+mn-cs"/>
              </a:rPr>
              <a:t>with respect to the vacuum:</a:t>
            </a:r>
            <a:endParaRPr lang="pl-PL" sz="2000">
              <a:latin typeface="Comic Sans MS" charset="0"/>
              <a:cs typeface="+mn-cs"/>
            </a:endParaRP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441325" y="1066800"/>
            <a:ext cx="49676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dirty="0" err="1">
                <a:solidFill>
                  <a:srgbClr val="948A54"/>
                </a:solidFill>
                <a:cs typeface="+mn-cs"/>
              </a:rPr>
              <a:t>Diakonov</a:t>
            </a:r>
            <a:r>
              <a:rPr lang="en-US" dirty="0">
                <a:solidFill>
                  <a:srgbClr val="948A54"/>
                </a:solidFill>
                <a:cs typeface="+mn-cs"/>
              </a:rPr>
              <a:t>, </a:t>
            </a:r>
            <a:r>
              <a:rPr lang="en-US" dirty="0" err="1">
                <a:solidFill>
                  <a:srgbClr val="948A54"/>
                </a:solidFill>
                <a:cs typeface="+mn-cs"/>
              </a:rPr>
              <a:t>Petrov</a:t>
            </a:r>
            <a:r>
              <a:rPr lang="en-US" dirty="0">
                <a:solidFill>
                  <a:srgbClr val="948A54"/>
                </a:solidFill>
                <a:cs typeface="+mn-cs"/>
              </a:rPr>
              <a:t>, </a:t>
            </a:r>
            <a:r>
              <a:rPr lang="en-US" dirty="0" err="1">
                <a:solidFill>
                  <a:srgbClr val="948A54"/>
                </a:solidFill>
                <a:cs typeface="+mn-cs"/>
              </a:rPr>
              <a:t>Polyakov</a:t>
            </a:r>
            <a:r>
              <a:rPr lang="en-US" dirty="0">
                <a:solidFill>
                  <a:srgbClr val="948A54"/>
                </a:solidFill>
                <a:cs typeface="+mn-cs"/>
              </a:rPr>
              <a:t>,  </a:t>
            </a:r>
            <a:r>
              <a:rPr lang="en-US" dirty="0" err="1">
                <a:solidFill>
                  <a:srgbClr val="948A54"/>
                </a:solidFill>
                <a:cs typeface="+mn-cs"/>
              </a:rPr>
              <a:t>Z.Phys</a:t>
            </a:r>
            <a:r>
              <a:rPr lang="en-US" dirty="0">
                <a:solidFill>
                  <a:srgbClr val="948A54"/>
                </a:solidFill>
                <a:cs typeface="+mn-cs"/>
              </a:rPr>
              <a:t> </a:t>
            </a:r>
            <a:r>
              <a:rPr lang="en-US" b="1" dirty="0">
                <a:solidFill>
                  <a:srgbClr val="948A54"/>
                </a:solidFill>
                <a:cs typeface="+mn-cs"/>
              </a:rPr>
              <a:t>A359</a:t>
            </a:r>
            <a:r>
              <a:rPr lang="en-US" dirty="0">
                <a:solidFill>
                  <a:srgbClr val="948A54"/>
                </a:solidFill>
                <a:cs typeface="+mn-cs"/>
              </a:rPr>
              <a:t> (97) 305</a:t>
            </a:r>
            <a:endParaRPr lang="en-GB" dirty="0">
              <a:solidFill>
                <a:srgbClr val="948A54"/>
              </a:solidFill>
              <a:cs typeface="+mn-cs"/>
            </a:endParaRPr>
          </a:p>
          <a:p>
            <a:pPr algn="l">
              <a:defRPr/>
            </a:pPr>
            <a:r>
              <a:rPr lang="en-GB" dirty="0">
                <a:solidFill>
                  <a:srgbClr val="948A54"/>
                </a:solidFill>
                <a:cs typeface="+mn-cs"/>
              </a:rPr>
              <a:t>MP, </a:t>
            </a:r>
            <a:r>
              <a:rPr lang="en-GB" dirty="0" err="1">
                <a:solidFill>
                  <a:srgbClr val="948A54"/>
                </a:solidFill>
                <a:cs typeface="+mn-cs"/>
              </a:rPr>
              <a:t>A.Blotz</a:t>
            </a:r>
            <a:r>
              <a:rPr lang="en-GB" dirty="0">
                <a:solidFill>
                  <a:srgbClr val="948A54"/>
                </a:solidFill>
                <a:cs typeface="+mn-cs"/>
              </a:rPr>
              <a:t> </a:t>
            </a:r>
            <a:r>
              <a:rPr lang="en-GB" dirty="0" err="1">
                <a:solidFill>
                  <a:srgbClr val="948A54"/>
                </a:solidFill>
                <a:cs typeface="+mn-cs"/>
              </a:rPr>
              <a:t>K.Goeke</a:t>
            </a:r>
            <a:r>
              <a:rPr lang="en-GB" dirty="0">
                <a:solidFill>
                  <a:srgbClr val="948A54"/>
                </a:solidFill>
                <a:cs typeface="+mn-cs"/>
              </a:rPr>
              <a:t>, </a:t>
            </a:r>
            <a:r>
              <a:rPr lang="pl-PL" dirty="0">
                <a:solidFill>
                  <a:srgbClr val="948A54"/>
                </a:solidFill>
                <a:cs typeface="+mn-cs"/>
              </a:rPr>
              <a:t>Phys.Lett</a:t>
            </a:r>
            <a:r>
              <a:rPr lang="pl-PL" b="1" dirty="0">
                <a:solidFill>
                  <a:srgbClr val="948A54"/>
                </a:solidFill>
                <a:cs typeface="+mn-cs"/>
              </a:rPr>
              <a:t>.B354</a:t>
            </a:r>
            <a:r>
              <a:rPr lang="pl-PL" dirty="0">
                <a:solidFill>
                  <a:srgbClr val="948A54"/>
                </a:solidFill>
                <a:cs typeface="+mn-cs"/>
              </a:rPr>
              <a:t>:415-422,1995 </a:t>
            </a:r>
          </a:p>
        </p:txBody>
      </p:sp>
    </p:spTree>
    <p:extLst>
      <p:ext uri="{BB962C8B-B14F-4D97-AF65-F5344CB8AC3E}">
        <p14:creationId xmlns:p14="http://schemas.microsoft.com/office/powerpoint/2010/main" val="1943719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800100" y="381000"/>
            <a:ext cx="2857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3600" dirty="0">
                <a:solidFill>
                  <a:schemeClr val="accent2"/>
                </a:solidFill>
                <a:latin typeface="Comic Sans MS" charset="0"/>
                <a:cs typeface="+mn-cs"/>
              </a:rPr>
              <a:t>NRQM Limit</a:t>
            </a:r>
            <a:endParaRPr lang="pl-PL" sz="3600" dirty="0">
              <a:solidFill>
                <a:schemeClr val="accent2"/>
              </a:solidFill>
              <a:latin typeface="Comic Sans MS" charset="0"/>
              <a:cs typeface="+mn-cs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2528888"/>
            <a:ext cx="354330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2528888"/>
            <a:ext cx="3590925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4495800" y="4157663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l-PL">
              <a:cs typeface="+mn-cs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762000" y="1736725"/>
            <a:ext cx="3487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000">
                <a:latin typeface="Comic Sans MS" charset="0"/>
                <a:cs typeface="+mn-cs"/>
              </a:rPr>
              <a:t>energy is calculated </a:t>
            </a:r>
          </a:p>
          <a:p>
            <a:pPr algn="l">
              <a:defRPr/>
            </a:pPr>
            <a:r>
              <a:rPr lang="en-GB" sz="2000">
                <a:latin typeface="Comic Sans MS" charset="0"/>
                <a:cs typeface="+mn-cs"/>
              </a:rPr>
              <a:t>with respect to the vacuum:</a:t>
            </a:r>
            <a:endParaRPr lang="pl-PL" sz="2000">
              <a:latin typeface="Comic Sans MS" charset="0"/>
              <a:cs typeface="+mn-cs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441325" y="1066800"/>
            <a:ext cx="49676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dirty="0" err="1">
                <a:solidFill>
                  <a:srgbClr val="948A54"/>
                </a:solidFill>
                <a:cs typeface="+mn-cs"/>
              </a:rPr>
              <a:t>Diakonov</a:t>
            </a:r>
            <a:r>
              <a:rPr lang="en-US" dirty="0">
                <a:solidFill>
                  <a:srgbClr val="948A54"/>
                </a:solidFill>
                <a:cs typeface="+mn-cs"/>
              </a:rPr>
              <a:t>, </a:t>
            </a:r>
            <a:r>
              <a:rPr lang="en-US" dirty="0" err="1">
                <a:solidFill>
                  <a:srgbClr val="948A54"/>
                </a:solidFill>
                <a:cs typeface="+mn-cs"/>
              </a:rPr>
              <a:t>Petrov</a:t>
            </a:r>
            <a:r>
              <a:rPr lang="en-US" dirty="0">
                <a:solidFill>
                  <a:srgbClr val="948A54"/>
                </a:solidFill>
                <a:cs typeface="+mn-cs"/>
              </a:rPr>
              <a:t>, </a:t>
            </a:r>
            <a:r>
              <a:rPr lang="en-US" dirty="0" err="1">
                <a:solidFill>
                  <a:srgbClr val="948A54"/>
                </a:solidFill>
                <a:cs typeface="+mn-cs"/>
              </a:rPr>
              <a:t>Polyakov</a:t>
            </a:r>
            <a:r>
              <a:rPr lang="en-US" dirty="0">
                <a:solidFill>
                  <a:srgbClr val="948A54"/>
                </a:solidFill>
                <a:cs typeface="+mn-cs"/>
              </a:rPr>
              <a:t>,  </a:t>
            </a:r>
            <a:r>
              <a:rPr lang="en-US" dirty="0" err="1">
                <a:solidFill>
                  <a:srgbClr val="948A54"/>
                </a:solidFill>
                <a:cs typeface="+mn-cs"/>
              </a:rPr>
              <a:t>Z.Phys</a:t>
            </a:r>
            <a:r>
              <a:rPr lang="en-US" dirty="0">
                <a:solidFill>
                  <a:srgbClr val="948A54"/>
                </a:solidFill>
                <a:cs typeface="+mn-cs"/>
              </a:rPr>
              <a:t> </a:t>
            </a:r>
            <a:r>
              <a:rPr lang="en-US" b="1" dirty="0">
                <a:solidFill>
                  <a:srgbClr val="948A54"/>
                </a:solidFill>
                <a:cs typeface="+mn-cs"/>
              </a:rPr>
              <a:t>A359</a:t>
            </a:r>
            <a:r>
              <a:rPr lang="en-US" dirty="0">
                <a:solidFill>
                  <a:srgbClr val="948A54"/>
                </a:solidFill>
                <a:cs typeface="+mn-cs"/>
              </a:rPr>
              <a:t> (97) 305</a:t>
            </a:r>
            <a:endParaRPr lang="en-GB" dirty="0">
              <a:solidFill>
                <a:srgbClr val="948A54"/>
              </a:solidFill>
              <a:cs typeface="+mn-cs"/>
            </a:endParaRPr>
          </a:p>
          <a:p>
            <a:pPr algn="l">
              <a:defRPr/>
            </a:pPr>
            <a:r>
              <a:rPr lang="en-GB" dirty="0">
                <a:solidFill>
                  <a:srgbClr val="948A54"/>
                </a:solidFill>
                <a:cs typeface="+mn-cs"/>
              </a:rPr>
              <a:t>MP, </a:t>
            </a:r>
            <a:r>
              <a:rPr lang="en-GB" dirty="0" err="1">
                <a:solidFill>
                  <a:srgbClr val="948A54"/>
                </a:solidFill>
                <a:cs typeface="+mn-cs"/>
              </a:rPr>
              <a:t>A.Blotz</a:t>
            </a:r>
            <a:r>
              <a:rPr lang="en-GB" dirty="0">
                <a:solidFill>
                  <a:srgbClr val="948A54"/>
                </a:solidFill>
                <a:cs typeface="+mn-cs"/>
              </a:rPr>
              <a:t> </a:t>
            </a:r>
            <a:r>
              <a:rPr lang="en-GB" dirty="0" err="1">
                <a:solidFill>
                  <a:srgbClr val="948A54"/>
                </a:solidFill>
                <a:cs typeface="+mn-cs"/>
              </a:rPr>
              <a:t>K.Goeke</a:t>
            </a:r>
            <a:r>
              <a:rPr lang="en-GB" dirty="0">
                <a:solidFill>
                  <a:srgbClr val="948A54"/>
                </a:solidFill>
                <a:cs typeface="+mn-cs"/>
              </a:rPr>
              <a:t>, </a:t>
            </a:r>
            <a:r>
              <a:rPr lang="pl-PL" dirty="0">
                <a:solidFill>
                  <a:srgbClr val="948A54"/>
                </a:solidFill>
                <a:cs typeface="+mn-cs"/>
              </a:rPr>
              <a:t>Phys.Lett</a:t>
            </a:r>
            <a:r>
              <a:rPr lang="pl-PL" b="1" dirty="0">
                <a:solidFill>
                  <a:srgbClr val="948A54"/>
                </a:solidFill>
                <a:cs typeface="+mn-cs"/>
              </a:rPr>
              <a:t>.B354</a:t>
            </a:r>
            <a:r>
              <a:rPr lang="pl-PL" dirty="0">
                <a:solidFill>
                  <a:srgbClr val="948A54"/>
                </a:solidFill>
                <a:cs typeface="+mn-cs"/>
              </a:rPr>
              <a:t>:415-422,1995 </a:t>
            </a:r>
          </a:p>
        </p:txBody>
      </p:sp>
    </p:spTree>
    <p:extLst>
      <p:ext uri="{BB962C8B-B14F-4D97-AF65-F5344CB8AC3E}">
        <p14:creationId xmlns:p14="http://schemas.microsoft.com/office/powerpoint/2010/main" val="2558541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800100" y="381000"/>
            <a:ext cx="2857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3600" dirty="0">
                <a:solidFill>
                  <a:schemeClr val="accent2"/>
                </a:solidFill>
                <a:latin typeface="Comic Sans MS" charset="0"/>
                <a:cs typeface="+mn-cs"/>
              </a:rPr>
              <a:t>NRQM Limit</a:t>
            </a:r>
            <a:endParaRPr lang="pl-PL" sz="3600" dirty="0">
              <a:solidFill>
                <a:schemeClr val="accent2"/>
              </a:solidFill>
              <a:latin typeface="Comic Sans MS" charset="0"/>
              <a:cs typeface="+mn-cs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2528888"/>
            <a:ext cx="354330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2528888"/>
            <a:ext cx="3590925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4495800" y="4157663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l-PL">
              <a:cs typeface="+mn-cs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762000" y="1736725"/>
            <a:ext cx="3487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000">
                <a:latin typeface="Comic Sans MS" charset="0"/>
                <a:cs typeface="+mn-cs"/>
              </a:rPr>
              <a:t>energy is calculated </a:t>
            </a:r>
          </a:p>
          <a:p>
            <a:pPr algn="l">
              <a:defRPr/>
            </a:pPr>
            <a:r>
              <a:rPr lang="en-GB" sz="2000">
                <a:latin typeface="Comic Sans MS" charset="0"/>
                <a:cs typeface="+mn-cs"/>
              </a:rPr>
              <a:t>with respect to the vacuum:</a:t>
            </a:r>
            <a:endParaRPr lang="pl-PL" sz="2000">
              <a:latin typeface="Comic Sans MS" charset="0"/>
              <a:cs typeface="+mn-cs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33400" y="4386263"/>
            <a:ext cx="8229600" cy="1447800"/>
          </a:xfrm>
          <a:prstGeom prst="rect">
            <a:avLst/>
          </a:prstGeom>
          <a:solidFill>
            <a:srgbClr val="FABEB8">
              <a:alpha val="50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l-PL">
              <a:cs typeface="+mn-cs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914525" y="5943600"/>
            <a:ext cx="5918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dirty="0">
                <a:latin typeface="Comic Sans MS" charset="0"/>
                <a:cs typeface="+mn-cs"/>
              </a:rPr>
              <a:t>in the NRQM limit only valence level contributes</a:t>
            </a:r>
            <a:endParaRPr lang="pl-PL" sz="2000" dirty="0">
              <a:latin typeface="Comic Sans MS" charset="0"/>
              <a:cs typeface="+mn-cs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441325" y="1066800"/>
            <a:ext cx="49676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dirty="0" err="1">
                <a:solidFill>
                  <a:srgbClr val="948A54"/>
                </a:solidFill>
                <a:cs typeface="+mn-cs"/>
              </a:rPr>
              <a:t>Diakonov</a:t>
            </a:r>
            <a:r>
              <a:rPr lang="en-US" dirty="0">
                <a:solidFill>
                  <a:srgbClr val="948A54"/>
                </a:solidFill>
                <a:cs typeface="+mn-cs"/>
              </a:rPr>
              <a:t>, </a:t>
            </a:r>
            <a:r>
              <a:rPr lang="en-US" dirty="0" err="1">
                <a:solidFill>
                  <a:srgbClr val="948A54"/>
                </a:solidFill>
                <a:cs typeface="+mn-cs"/>
              </a:rPr>
              <a:t>Petrov</a:t>
            </a:r>
            <a:r>
              <a:rPr lang="en-US" dirty="0">
                <a:solidFill>
                  <a:srgbClr val="948A54"/>
                </a:solidFill>
                <a:cs typeface="+mn-cs"/>
              </a:rPr>
              <a:t>, </a:t>
            </a:r>
            <a:r>
              <a:rPr lang="en-US" dirty="0" err="1">
                <a:solidFill>
                  <a:srgbClr val="948A54"/>
                </a:solidFill>
                <a:cs typeface="+mn-cs"/>
              </a:rPr>
              <a:t>Polyakov</a:t>
            </a:r>
            <a:r>
              <a:rPr lang="en-US" dirty="0">
                <a:solidFill>
                  <a:srgbClr val="948A54"/>
                </a:solidFill>
                <a:cs typeface="+mn-cs"/>
              </a:rPr>
              <a:t>,  </a:t>
            </a:r>
            <a:r>
              <a:rPr lang="en-US" dirty="0" err="1">
                <a:solidFill>
                  <a:srgbClr val="948A54"/>
                </a:solidFill>
                <a:cs typeface="+mn-cs"/>
              </a:rPr>
              <a:t>Z.Phys</a:t>
            </a:r>
            <a:r>
              <a:rPr lang="en-US" dirty="0">
                <a:solidFill>
                  <a:srgbClr val="948A54"/>
                </a:solidFill>
                <a:cs typeface="+mn-cs"/>
              </a:rPr>
              <a:t> </a:t>
            </a:r>
            <a:r>
              <a:rPr lang="en-US" b="1" dirty="0">
                <a:solidFill>
                  <a:srgbClr val="948A54"/>
                </a:solidFill>
                <a:cs typeface="+mn-cs"/>
              </a:rPr>
              <a:t>A359</a:t>
            </a:r>
            <a:r>
              <a:rPr lang="en-US" dirty="0">
                <a:solidFill>
                  <a:srgbClr val="948A54"/>
                </a:solidFill>
                <a:cs typeface="+mn-cs"/>
              </a:rPr>
              <a:t> (97) 305</a:t>
            </a:r>
            <a:endParaRPr lang="en-GB" dirty="0">
              <a:solidFill>
                <a:srgbClr val="948A54"/>
              </a:solidFill>
              <a:cs typeface="+mn-cs"/>
            </a:endParaRPr>
          </a:p>
          <a:p>
            <a:pPr algn="l">
              <a:defRPr/>
            </a:pPr>
            <a:r>
              <a:rPr lang="en-GB" dirty="0">
                <a:solidFill>
                  <a:srgbClr val="948A54"/>
                </a:solidFill>
                <a:cs typeface="+mn-cs"/>
              </a:rPr>
              <a:t>MP, </a:t>
            </a:r>
            <a:r>
              <a:rPr lang="en-GB" dirty="0" err="1">
                <a:solidFill>
                  <a:srgbClr val="948A54"/>
                </a:solidFill>
                <a:cs typeface="+mn-cs"/>
              </a:rPr>
              <a:t>A.Blotz</a:t>
            </a:r>
            <a:r>
              <a:rPr lang="en-GB" dirty="0">
                <a:solidFill>
                  <a:srgbClr val="948A54"/>
                </a:solidFill>
                <a:cs typeface="+mn-cs"/>
              </a:rPr>
              <a:t> </a:t>
            </a:r>
            <a:r>
              <a:rPr lang="en-GB" dirty="0" err="1">
                <a:solidFill>
                  <a:srgbClr val="948A54"/>
                </a:solidFill>
                <a:cs typeface="+mn-cs"/>
              </a:rPr>
              <a:t>K.Goeke</a:t>
            </a:r>
            <a:r>
              <a:rPr lang="en-GB" dirty="0">
                <a:solidFill>
                  <a:srgbClr val="948A54"/>
                </a:solidFill>
                <a:cs typeface="+mn-cs"/>
              </a:rPr>
              <a:t>, </a:t>
            </a:r>
            <a:r>
              <a:rPr lang="pl-PL" dirty="0">
                <a:solidFill>
                  <a:srgbClr val="948A54"/>
                </a:solidFill>
                <a:cs typeface="+mn-cs"/>
              </a:rPr>
              <a:t>Phys.Lett</a:t>
            </a:r>
            <a:r>
              <a:rPr lang="pl-PL" b="1" dirty="0">
                <a:solidFill>
                  <a:srgbClr val="948A54"/>
                </a:solidFill>
                <a:cs typeface="+mn-cs"/>
              </a:rPr>
              <a:t>.B354</a:t>
            </a:r>
            <a:r>
              <a:rPr lang="pl-PL" dirty="0">
                <a:solidFill>
                  <a:srgbClr val="948A54"/>
                </a:solidFill>
                <a:cs typeface="+mn-cs"/>
              </a:rPr>
              <a:t>:415-422,1995 </a:t>
            </a:r>
          </a:p>
        </p:txBody>
      </p:sp>
    </p:spTree>
    <p:extLst>
      <p:ext uri="{BB962C8B-B14F-4D97-AF65-F5344CB8AC3E}">
        <p14:creationId xmlns:p14="http://schemas.microsoft.com/office/powerpoint/2010/main" val="385180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800100" y="381000"/>
            <a:ext cx="2857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3600" dirty="0">
                <a:solidFill>
                  <a:schemeClr val="accent2"/>
                </a:solidFill>
                <a:latin typeface="Comic Sans MS" charset="0"/>
                <a:cs typeface="+mn-cs"/>
              </a:rPr>
              <a:t>NRQM Limit</a:t>
            </a:r>
            <a:endParaRPr lang="pl-PL" sz="3600" dirty="0">
              <a:solidFill>
                <a:schemeClr val="accent2"/>
              </a:solidFill>
              <a:latin typeface="Comic Sans MS" charset="0"/>
              <a:cs typeface="+mn-cs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2528888"/>
            <a:ext cx="354330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2528888"/>
            <a:ext cx="3590925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4495800" y="4157663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l-PL">
              <a:cs typeface="+mn-cs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762000" y="1736725"/>
            <a:ext cx="3487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000">
                <a:latin typeface="Comic Sans MS" charset="0"/>
                <a:cs typeface="+mn-cs"/>
              </a:rPr>
              <a:t>energy is calculated </a:t>
            </a:r>
          </a:p>
          <a:p>
            <a:pPr algn="l">
              <a:defRPr/>
            </a:pPr>
            <a:r>
              <a:rPr lang="en-GB" sz="2000">
                <a:latin typeface="Comic Sans MS" charset="0"/>
                <a:cs typeface="+mn-cs"/>
              </a:rPr>
              <a:t>with respect to the vacuum:</a:t>
            </a:r>
            <a:endParaRPr lang="pl-PL" sz="2000">
              <a:latin typeface="Comic Sans MS" charset="0"/>
              <a:cs typeface="+mn-cs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33400" y="4386263"/>
            <a:ext cx="8229600" cy="1447800"/>
          </a:xfrm>
          <a:prstGeom prst="rect">
            <a:avLst/>
          </a:prstGeom>
          <a:solidFill>
            <a:srgbClr val="FABEB8">
              <a:alpha val="50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l-PL">
              <a:cs typeface="+mn-cs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914525" y="5943600"/>
            <a:ext cx="5918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dirty="0">
                <a:latin typeface="Comic Sans MS" charset="0"/>
                <a:cs typeface="+mn-cs"/>
              </a:rPr>
              <a:t>in the NRQM limit only valence level contributes</a:t>
            </a:r>
            <a:endParaRPr lang="pl-PL" sz="2000" dirty="0">
              <a:latin typeface="Comic Sans MS" charset="0"/>
              <a:cs typeface="+mn-cs"/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620" y="416718"/>
            <a:ext cx="4768850" cy="121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41325" y="1066800"/>
            <a:ext cx="49676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dirty="0" err="1">
                <a:solidFill>
                  <a:srgbClr val="948A54"/>
                </a:solidFill>
                <a:cs typeface="+mn-cs"/>
              </a:rPr>
              <a:t>Diakonov</a:t>
            </a:r>
            <a:r>
              <a:rPr lang="en-US" dirty="0">
                <a:solidFill>
                  <a:srgbClr val="948A54"/>
                </a:solidFill>
                <a:cs typeface="+mn-cs"/>
              </a:rPr>
              <a:t>, </a:t>
            </a:r>
            <a:r>
              <a:rPr lang="en-US" dirty="0" err="1">
                <a:solidFill>
                  <a:srgbClr val="948A54"/>
                </a:solidFill>
                <a:cs typeface="+mn-cs"/>
              </a:rPr>
              <a:t>Petrov</a:t>
            </a:r>
            <a:r>
              <a:rPr lang="en-US" dirty="0">
                <a:solidFill>
                  <a:srgbClr val="948A54"/>
                </a:solidFill>
                <a:cs typeface="+mn-cs"/>
              </a:rPr>
              <a:t>, </a:t>
            </a:r>
            <a:r>
              <a:rPr lang="en-US" dirty="0" err="1">
                <a:solidFill>
                  <a:srgbClr val="948A54"/>
                </a:solidFill>
                <a:cs typeface="+mn-cs"/>
              </a:rPr>
              <a:t>Polyakov</a:t>
            </a:r>
            <a:r>
              <a:rPr lang="en-US" dirty="0">
                <a:solidFill>
                  <a:srgbClr val="948A54"/>
                </a:solidFill>
                <a:cs typeface="+mn-cs"/>
              </a:rPr>
              <a:t>,  </a:t>
            </a:r>
            <a:r>
              <a:rPr lang="en-US" dirty="0" err="1">
                <a:solidFill>
                  <a:srgbClr val="948A54"/>
                </a:solidFill>
                <a:cs typeface="+mn-cs"/>
              </a:rPr>
              <a:t>Z.Phys</a:t>
            </a:r>
            <a:r>
              <a:rPr lang="en-US" dirty="0">
                <a:solidFill>
                  <a:srgbClr val="948A54"/>
                </a:solidFill>
                <a:cs typeface="+mn-cs"/>
              </a:rPr>
              <a:t> </a:t>
            </a:r>
            <a:r>
              <a:rPr lang="en-US" b="1" dirty="0">
                <a:solidFill>
                  <a:srgbClr val="948A54"/>
                </a:solidFill>
                <a:cs typeface="+mn-cs"/>
              </a:rPr>
              <a:t>A359</a:t>
            </a:r>
            <a:r>
              <a:rPr lang="en-US" dirty="0">
                <a:solidFill>
                  <a:srgbClr val="948A54"/>
                </a:solidFill>
                <a:cs typeface="+mn-cs"/>
              </a:rPr>
              <a:t> (97) 305</a:t>
            </a:r>
            <a:endParaRPr lang="en-GB" dirty="0">
              <a:solidFill>
                <a:srgbClr val="948A54"/>
              </a:solidFill>
              <a:cs typeface="+mn-cs"/>
            </a:endParaRPr>
          </a:p>
          <a:p>
            <a:pPr algn="l">
              <a:defRPr/>
            </a:pPr>
            <a:r>
              <a:rPr lang="en-GB" dirty="0">
                <a:solidFill>
                  <a:srgbClr val="948A54"/>
                </a:solidFill>
                <a:cs typeface="+mn-cs"/>
              </a:rPr>
              <a:t>MP, </a:t>
            </a:r>
            <a:r>
              <a:rPr lang="en-GB" dirty="0" err="1">
                <a:solidFill>
                  <a:srgbClr val="948A54"/>
                </a:solidFill>
                <a:cs typeface="+mn-cs"/>
              </a:rPr>
              <a:t>A.Blotz</a:t>
            </a:r>
            <a:r>
              <a:rPr lang="en-GB" dirty="0">
                <a:solidFill>
                  <a:srgbClr val="948A54"/>
                </a:solidFill>
                <a:cs typeface="+mn-cs"/>
              </a:rPr>
              <a:t> </a:t>
            </a:r>
            <a:r>
              <a:rPr lang="en-GB" dirty="0" err="1">
                <a:solidFill>
                  <a:srgbClr val="948A54"/>
                </a:solidFill>
                <a:cs typeface="+mn-cs"/>
              </a:rPr>
              <a:t>K.Goeke</a:t>
            </a:r>
            <a:r>
              <a:rPr lang="en-GB" dirty="0">
                <a:solidFill>
                  <a:srgbClr val="948A54"/>
                </a:solidFill>
                <a:cs typeface="+mn-cs"/>
              </a:rPr>
              <a:t>, </a:t>
            </a:r>
            <a:r>
              <a:rPr lang="pl-PL" dirty="0">
                <a:solidFill>
                  <a:srgbClr val="948A54"/>
                </a:solidFill>
                <a:cs typeface="+mn-cs"/>
              </a:rPr>
              <a:t>Phys.Lett</a:t>
            </a:r>
            <a:r>
              <a:rPr lang="pl-PL" b="1" dirty="0">
                <a:solidFill>
                  <a:srgbClr val="948A54"/>
                </a:solidFill>
                <a:cs typeface="+mn-cs"/>
              </a:rPr>
              <a:t>.B354</a:t>
            </a:r>
            <a:r>
              <a:rPr lang="pl-PL" dirty="0">
                <a:solidFill>
                  <a:srgbClr val="948A54"/>
                </a:solidFill>
                <a:cs typeface="+mn-cs"/>
              </a:rPr>
              <a:t>:415-422,1995 </a:t>
            </a:r>
          </a:p>
        </p:txBody>
      </p:sp>
    </p:spTree>
    <p:extLst>
      <p:ext uri="{BB962C8B-B14F-4D97-AF65-F5344CB8AC3E}">
        <p14:creationId xmlns:p14="http://schemas.microsoft.com/office/powerpoint/2010/main" val="3020542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800100" y="381000"/>
            <a:ext cx="2857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3600" dirty="0">
                <a:solidFill>
                  <a:schemeClr val="accent2"/>
                </a:solidFill>
                <a:latin typeface="Comic Sans MS" charset="0"/>
                <a:cs typeface="+mn-cs"/>
              </a:rPr>
              <a:t>NRQM Limit</a:t>
            </a:r>
            <a:endParaRPr lang="pl-PL" sz="3600" dirty="0">
              <a:solidFill>
                <a:schemeClr val="accent2"/>
              </a:solidFill>
              <a:latin typeface="Comic Sans MS" charset="0"/>
              <a:cs typeface="+mn-cs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2528888"/>
            <a:ext cx="354330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2528888"/>
            <a:ext cx="3590925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4495800" y="4157663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l-PL">
              <a:cs typeface="+mn-cs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762000" y="1736725"/>
            <a:ext cx="3487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000">
                <a:latin typeface="Comic Sans MS" charset="0"/>
                <a:cs typeface="+mn-cs"/>
              </a:rPr>
              <a:t>energy is calculated </a:t>
            </a:r>
          </a:p>
          <a:p>
            <a:pPr algn="l">
              <a:defRPr/>
            </a:pPr>
            <a:r>
              <a:rPr lang="en-GB" sz="2000">
                <a:latin typeface="Comic Sans MS" charset="0"/>
                <a:cs typeface="+mn-cs"/>
              </a:rPr>
              <a:t>with respect to the vacuum:</a:t>
            </a:r>
            <a:endParaRPr lang="pl-PL" sz="2000">
              <a:latin typeface="Comic Sans MS" charset="0"/>
              <a:cs typeface="+mn-cs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33400" y="4386263"/>
            <a:ext cx="8229600" cy="1447800"/>
          </a:xfrm>
          <a:prstGeom prst="rect">
            <a:avLst/>
          </a:prstGeom>
          <a:solidFill>
            <a:srgbClr val="FABEB8">
              <a:alpha val="50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l-PL">
              <a:cs typeface="+mn-cs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914525" y="5943600"/>
            <a:ext cx="5918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dirty="0">
                <a:latin typeface="Comic Sans MS" charset="0"/>
                <a:cs typeface="+mn-cs"/>
              </a:rPr>
              <a:t>in the NRQM limit only valence level contributes</a:t>
            </a:r>
            <a:endParaRPr lang="pl-PL" sz="2000" dirty="0">
              <a:latin typeface="Comic Sans MS" charset="0"/>
              <a:cs typeface="+mn-cs"/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620" y="416718"/>
            <a:ext cx="4768850" cy="121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41325" y="1066800"/>
            <a:ext cx="49676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dirty="0" err="1">
                <a:solidFill>
                  <a:srgbClr val="948A54"/>
                </a:solidFill>
                <a:cs typeface="+mn-cs"/>
              </a:rPr>
              <a:t>Diakonov</a:t>
            </a:r>
            <a:r>
              <a:rPr lang="en-US" dirty="0">
                <a:solidFill>
                  <a:srgbClr val="948A54"/>
                </a:solidFill>
                <a:cs typeface="+mn-cs"/>
              </a:rPr>
              <a:t>, </a:t>
            </a:r>
            <a:r>
              <a:rPr lang="en-US" dirty="0" err="1">
                <a:solidFill>
                  <a:srgbClr val="948A54"/>
                </a:solidFill>
                <a:cs typeface="+mn-cs"/>
              </a:rPr>
              <a:t>Petrov</a:t>
            </a:r>
            <a:r>
              <a:rPr lang="en-US" dirty="0">
                <a:solidFill>
                  <a:srgbClr val="948A54"/>
                </a:solidFill>
                <a:cs typeface="+mn-cs"/>
              </a:rPr>
              <a:t>, </a:t>
            </a:r>
            <a:r>
              <a:rPr lang="en-US" dirty="0" err="1">
                <a:solidFill>
                  <a:srgbClr val="948A54"/>
                </a:solidFill>
                <a:cs typeface="+mn-cs"/>
              </a:rPr>
              <a:t>Polyakov</a:t>
            </a:r>
            <a:r>
              <a:rPr lang="en-US" dirty="0">
                <a:solidFill>
                  <a:srgbClr val="948A54"/>
                </a:solidFill>
                <a:cs typeface="+mn-cs"/>
              </a:rPr>
              <a:t>,  </a:t>
            </a:r>
            <a:r>
              <a:rPr lang="en-US" dirty="0" err="1">
                <a:solidFill>
                  <a:srgbClr val="948A54"/>
                </a:solidFill>
                <a:cs typeface="+mn-cs"/>
              </a:rPr>
              <a:t>Z.Phys</a:t>
            </a:r>
            <a:r>
              <a:rPr lang="en-US" dirty="0">
                <a:solidFill>
                  <a:srgbClr val="948A54"/>
                </a:solidFill>
                <a:cs typeface="+mn-cs"/>
              </a:rPr>
              <a:t> </a:t>
            </a:r>
            <a:r>
              <a:rPr lang="en-US" b="1" dirty="0">
                <a:solidFill>
                  <a:srgbClr val="948A54"/>
                </a:solidFill>
                <a:cs typeface="+mn-cs"/>
              </a:rPr>
              <a:t>A359</a:t>
            </a:r>
            <a:r>
              <a:rPr lang="en-US" dirty="0">
                <a:solidFill>
                  <a:srgbClr val="948A54"/>
                </a:solidFill>
                <a:cs typeface="+mn-cs"/>
              </a:rPr>
              <a:t> (97) 305</a:t>
            </a:r>
            <a:endParaRPr lang="en-GB" dirty="0">
              <a:solidFill>
                <a:srgbClr val="948A54"/>
              </a:solidFill>
              <a:cs typeface="+mn-cs"/>
            </a:endParaRPr>
          </a:p>
          <a:p>
            <a:pPr algn="l">
              <a:defRPr/>
            </a:pPr>
            <a:r>
              <a:rPr lang="en-GB" dirty="0">
                <a:solidFill>
                  <a:srgbClr val="948A54"/>
                </a:solidFill>
                <a:cs typeface="+mn-cs"/>
              </a:rPr>
              <a:t>MP, </a:t>
            </a:r>
            <a:r>
              <a:rPr lang="en-GB" dirty="0" err="1">
                <a:solidFill>
                  <a:srgbClr val="948A54"/>
                </a:solidFill>
                <a:cs typeface="+mn-cs"/>
              </a:rPr>
              <a:t>A.Blotz</a:t>
            </a:r>
            <a:r>
              <a:rPr lang="en-GB" dirty="0">
                <a:solidFill>
                  <a:srgbClr val="948A54"/>
                </a:solidFill>
                <a:cs typeface="+mn-cs"/>
              </a:rPr>
              <a:t> </a:t>
            </a:r>
            <a:r>
              <a:rPr lang="en-GB" dirty="0" err="1">
                <a:solidFill>
                  <a:srgbClr val="948A54"/>
                </a:solidFill>
                <a:cs typeface="+mn-cs"/>
              </a:rPr>
              <a:t>K.Goeke</a:t>
            </a:r>
            <a:r>
              <a:rPr lang="en-GB" dirty="0">
                <a:solidFill>
                  <a:srgbClr val="948A54"/>
                </a:solidFill>
                <a:cs typeface="+mn-cs"/>
              </a:rPr>
              <a:t>, </a:t>
            </a:r>
            <a:r>
              <a:rPr lang="pl-PL" dirty="0">
                <a:solidFill>
                  <a:srgbClr val="948A54"/>
                </a:solidFill>
                <a:cs typeface="+mn-cs"/>
              </a:rPr>
              <a:t>Phys.Lett</a:t>
            </a:r>
            <a:r>
              <a:rPr lang="pl-PL" b="1" dirty="0">
                <a:solidFill>
                  <a:srgbClr val="948A54"/>
                </a:solidFill>
                <a:cs typeface="+mn-cs"/>
              </a:rPr>
              <a:t>.B354</a:t>
            </a:r>
            <a:r>
              <a:rPr lang="pl-PL" dirty="0">
                <a:solidFill>
                  <a:srgbClr val="948A54"/>
                </a:solidFill>
                <a:cs typeface="+mn-cs"/>
              </a:rPr>
              <a:t>:415-422,1995 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484313"/>
            <a:ext cx="12239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4" name="Ramka 13"/>
          <p:cNvSpPr/>
          <p:nvPr/>
        </p:nvSpPr>
        <p:spPr bwMode="auto">
          <a:xfrm>
            <a:off x="5940425" y="1341438"/>
            <a:ext cx="1439863" cy="792162"/>
          </a:xfrm>
          <a:prstGeom prst="frame">
            <a:avLst/>
          </a:prstGeom>
          <a:solidFill>
            <a:srgbClr val="FD8022">
              <a:alpha val="41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pl-PL"/>
          </a:p>
        </p:txBody>
      </p:sp>
      <p:sp>
        <p:nvSpPr>
          <p:cNvPr id="15" name="PoleTekstowe 14"/>
          <p:cNvSpPr txBox="1"/>
          <p:nvPr/>
        </p:nvSpPr>
        <p:spPr>
          <a:xfrm>
            <a:off x="5364163" y="2133600"/>
            <a:ext cx="3359150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l-PL" sz="2400" dirty="0" err="1">
                <a:solidFill>
                  <a:srgbClr val="FF0000"/>
                </a:solidFill>
                <a:latin typeface="+mn-lt"/>
              </a:rPr>
              <a:t>pentaquark</a:t>
            </a:r>
            <a:r>
              <a:rPr lang="pl-PL" sz="2400" dirty="0">
                <a:solidFill>
                  <a:srgbClr val="FF0000"/>
                </a:solidFill>
                <a:latin typeface="+mn-lt"/>
              </a:rPr>
              <a:t> </a:t>
            </a:r>
            <a:r>
              <a:rPr lang="pl-PL" sz="2400" dirty="0" err="1">
                <a:solidFill>
                  <a:srgbClr val="FF0000"/>
                </a:solidFill>
                <a:latin typeface="+mn-lt"/>
              </a:rPr>
              <a:t>width</a:t>
            </a:r>
            <a:r>
              <a:rPr lang="pl-PL" sz="2400" dirty="0">
                <a:solidFill>
                  <a:srgbClr val="FF0000"/>
                </a:solidFill>
                <a:latin typeface="+mn-lt"/>
              </a:rPr>
              <a:t> = 0 !</a:t>
            </a:r>
          </a:p>
        </p:txBody>
      </p:sp>
    </p:spTree>
    <p:extLst>
      <p:ext uri="{BB962C8B-B14F-4D97-AF65-F5344CB8AC3E}">
        <p14:creationId xmlns:p14="http://schemas.microsoft.com/office/powerpoint/2010/main" val="3400755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474470" y="2967335"/>
            <a:ext cx="8195072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Heavy </a:t>
            </a:r>
            <a:r>
              <a:rPr lang="pl-PL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baryons</a:t>
            </a:r>
            <a:r>
              <a:rPr lang="pl-PL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in the</a:t>
            </a:r>
          </a:p>
          <a:p>
            <a:pPr algn="ctr"/>
            <a:r>
              <a:rPr lang="pl-PL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Chiral</a:t>
            </a:r>
            <a:r>
              <a:rPr lang="pl-PL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pl-PL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Quark-Soliton</a:t>
            </a:r>
            <a:r>
              <a:rPr lang="pl-PL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Model</a:t>
            </a:r>
            <a:endParaRPr lang="pl-PL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3559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6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989138"/>
            <a:ext cx="3100388" cy="286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524000" y="365125"/>
            <a:ext cx="541579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4000" dirty="0" err="1">
                <a:solidFill>
                  <a:srgbClr val="800000"/>
                </a:solidFill>
                <a:latin typeface="+mj-lt"/>
                <a:cs typeface="+mn-cs"/>
              </a:rPr>
              <a:t>Soliton</a:t>
            </a:r>
            <a:r>
              <a:rPr lang="en-GB" sz="4000" dirty="0">
                <a:solidFill>
                  <a:srgbClr val="800000"/>
                </a:solidFill>
                <a:latin typeface="+mj-lt"/>
                <a:cs typeface="+mn-cs"/>
              </a:rPr>
              <a:t> with </a:t>
            </a:r>
            <a:r>
              <a:rPr lang="en-GB" sz="4000" i="1" dirty="0" err="1">
                <a:solidFill>
                  <a:srgbClr val="800000"/>
                </a:solidFill>
                <a:latin typeface="+mj-lt"/>
                <a:cs typeface="+mn-cs"/>
              </a:rPr>
              <a:t>N</a:t>
            </a:r>
            <a:r>
              <a:rPr lang="en-GB" sz="4000" baseline="-25000" dirty="0" err="1">
                <a:solidFill>
                  <a:srgbClr val="800000"/>
                </a:solidFill>
                <a:latin typeface="+mj-lt"/>
                <a:cs typeface="+mn-cs"/>
              </a:rPr>
              <a:t>c</a:t>
            </a:r>
            <a:r>
              <a:rPr lang="en-GB" sz="4000" dirty="0">
                <a:solidFill>
                  <a:srgbClr val="800000"/>
                </a:solidFill>
                <a:latin typeface="+mj-lt"/>
                <a:cs typeface="+mn-cs"/>
              </a:rPr>
              <a:t>− 1 quarks</a:t>
            </a:r>
            <a:endParaRPr lang="pl-PL" sz="4000" dirty="0">
              <a:solidFill>
                <a:srgbClr val="800000"/>
              </a:solidFill>
              <a:latin typeface="+mj-lt"/>
              <a:cs typeface="+mn-cs"/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900877" y="4845050"/>
            <a:ext cx="26543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2400" dirty="0">
                <a:solidFill>
                  <a:srgbClr val="FF0000"/>
                </a:solidFill>
                <a:cs typeface="+mn-cs"/>
              </a:rPr>
              <a:t>     </a:t>
            </a:r>
            <a:r>
              <a:rPr lang="en-GB" sz="2400" dirty="0" err="1">
                <a:solidFill>
                  <a:srgbClr val="FF0000"/>
                </a:solidFill>
                <a:cs typeface="+mn-cs"/>
              </a:rPr>
              <a:t>color</a:t>
            </a:r>
            <a:r>
              <a:rPr lang="en-GB" sz="2400" dirty="0">
                <a:solidFill>
                  <a:srgbClr val="FF0000"/>
                </a:solidFill>
                <a:cs typeface="+mn-cs"/>
              </a:rPr>
              <a:t> factorizes!</a:t>
            </a:r>
            <a:endParaRPr lang="pl-PL" sz="24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41988" name="Prostokąt 1"/>
          <p:cNvSpPr>
            <a:spLocks noChangeArrowheads="1"/>
          </p:cNvSpPr>
          <p:nvPr/>
        </p:nvSpPr>
        <p:spPr bwMode="auto">
          <a:xfrm>
            <a:off x="5922963" y="3068638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l-PL"/>
          </a:p>
        </p:txBody>
      </p:sp>
      <p:cxnSp>
        <p:nvCxnSpPr>
          <p:cNvPr id="4" name="Łącznik prosty 3"/>
          <p:cNvCxnSpPr/>
          <p:nvPr/>
        </p:nvCxnSpPr>
        <p:spPr bwMode="auto">
          <a:xfrm>
            <a:off x="5780088" y="3284538"/>
            <a:ext cx="863600" cy="0"/>
          </a:xfrm>
          <a:prstGeom prst="lin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990" name="PoleTekstowe 4"/>
          <p:cNvSpPr txBox="1">
            <a:spLocks noChangeArrowheads="1"/>
          </p:cNvSpPr>
          <p:nvPr/>
        </p:nvSpPr>
        <p:spPr bwMode="auto">
          <a:xfrm>
            <a:off x="3720353" y="3065175"/>
            <a:ext cx="1834824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9pPr>
          </a:lstStyle>
          <a:p>
            <a:r>
              <a:rPr kumimoji="0" lang="pl-PL" dirty="0" smtClean="0"/>
              <a:t> </a:t>
            </a:r>
            <a:r>
              <a:rPr kumimoji="0" lang="pl-PL" dirty="0">
                <a:solidFill>
                  <a:srgbClr val="FF0000"/>
                </a:solidFill>
              </a:rPr>
              <a:t>(</a:t>
            </a:r>
            <a:r>
              <a:rPr kumimoji="0" lang="pl-PL" i="1" dirty="0">
                <a:solidFill>
                  <a:srgbClr val="FF0000"/>
                </a:solidFill>
              </a:rPr>
              <a:t>N</a:t>
            </a:r>
            <a:r>
              <a:rPr kumimoji="0" lang="pl-PL" baseline="-25000" dirty="0">
                <a:solidFill>
                  <a:srgbClr val="FF0000"/>
                </a:solidFill>
              </a:rPr>
              <a:t>c</a:t>
            </a:r>
            <a:r>
              <a:rPr kumimoji="0" lang="pl-PL" dirty="0">
                <a:solidFill>
                  <a:srgbClr val="FF0000"/>
                </a:solidFill>
              </a:rPr>
              <a:t>−1) ×</a:t>
            </a:r>
            <a:endParaRPr kumimoji="0" lang="pl-PL" i="1" dirty="0">
              <a:solidFill>
                <a:srgbClr val="FF0000"/>
              </a:solidFill>
            </a:endParaRPr>
          </a:p>
        </p:txBody>
      </p:sp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981200"/>
            <a:ext cx="3100388" cy="286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1992" name="Prostokąt 1"/>
          <p:cNvSpPr>
            <a:spLocks noChangeArrowheads="1"/>
          </p:cNvSpPr>
          <p:nvPr/>
        </p:nvSpPr>
        <p:spPr bwMode="auto">
          <a:xfrm>
            <a:off x="2047875" y="3068638"/>
            <a:ext cx="287338" cy="288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l-PL"/>
          </a:p>
        </p:txBody>
      </p:sp>
      <p:cxnSp>
        <p:nvCxnSpPr>
          <p:cNvPr id="5" name="Łącznik prosty 4"/>
          <p:cNvCxnSpPr/>
          <p:nvPr/>
        </p:nvCxnSpPr>
        <p:spPr bwMode="auto">
          <a:xfrm>
            <a:off x="2047875" y="3284538"/>
            <a:ext cx="287338" cy="0"/>
          </a:xfrm>
          <a:prstGeom prst="lin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PoleTekstowe 1"/>
          <p:cNvSpPr txBox="1"/>
          <p:nvPr/>
        </p:nvSpPr>
        <p:spPr>
          <a:xfrm>
            <a:off x="900113" y="1035050"/>
            <a:ext cx="6805612" cy="9540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l-PL" sz="2800" dirty="0" err="1">
                <a:latin typeface="+mn-lt"/>
              </a:rPr>
              <a:t>if</a:t>
            </a:r>
            <a:r>
              <a:rPr lang="pl-PL" sz="2800" dirty="0">
                <a:latin typeface="+mn-lt"/>
              </a:rPr>
              <a:t> </a:t>
            </a:r>
            <a:r>
              <a:rPr lang="pl-PL" sz="2800" i="1" dirty="0" err="1">
                <a:latin typeface="+mn-lt"/>
              </a:rPr>
              <a:t>N</a:t>
            </a:r>
            <a:r>
              <a:rPr lang="pl-PL" sz="2800" baseline="-25000" dirty="0" err="1">
                <a:latin typeface="+mn-lt"/>
              </a:rPr>
              <a:t>c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is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large</a:t>
            </a:r>
            <a:r>
              <a:rPr lang="pl-PL" sz="2800" dirty="0">
                <a:latin typeface="+mn-lt"/>
              </a:rPr>
              <a:t>, </a:t>
            </a:r>
            <a:r>
              <a:rPr lang="pl-PL" sz="2800" i="1" dirty="0" err="1">
                <a:latin typeface="+mn-lt"/>
              </a:rPr>
              <a:t>N</a:t>
            </a:r>
            <a:r>
              <a:rPr lang="pl-PL" sz="2800" baseline="-25000" dirty="0" err="1">
                <a:latin typeface="+mn-lt"/>
              </a:rPr>
              <a:t>c</a:t>
            </a:r>
            <a:r>
              <a:rPr lang="pl-PL" sz="2800" dirty="0">
                <a:latin typeface="+mn-lt"/>
              </a:rPr>
              <a:t>- 1 </a:t>
            </a:r>
            <a:r>
              <a:rPr lang="pl-PL" sz="2800" dirty="0" err="1">
                <a:latin typeface="+mn-lt"/>
              </a:rPr>
              <a:t>is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also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large</a:t>
            </a:r>
            <a:r>
              <a:rPr lang="pl-PL" sz="2800" dirty="0">
                <a:latin typeface="+mn-lt"/>
              </a:rPr>
              <a:t> and one</a:t>
            </a:r>
          </a:p>
          <a:p>
            <a:pPr algn="l">
              <a:defRPr/>
            </a:pPr>
            <a:r>
              <a:rPr lang="pl-PL" sz="2800" dirty="0" err="1">
                <a:latin typeface="+mn-lt"/>
              </a:rPr>
              <a:t>can</a:t>
            </a:r>
            <a:r>
              <a:rPr lang="pl-PL" sz="2800" dirty="0">
                <a:latin typeface="+mn-lt"/>
              </a:rPr>
              <a:t> </a:t>
            </a:r>
            <a:r>
              <a:rPr lang="pl-PL" sz="2800" dirty="0" err="1">
                <a:latin typeface="+mn-lt"/>
              </a:rPr>
              <a:t>use</a:t>
            </a:r>
            <a:r>
              <a:rPr lang="pl-PL" sz="2800" dirty="0">
                <a:latin typeface="+mn-lt"/>
              </a:rPr>
              <a:t> the same </a:t>
            </a:r>
            <a:r>
              <a:rPr lang="pl-PL" sz="2800" dirty="0" err="1">
                <a:latin typeface="+mn-lt"/>
              </a:rPr>
              <a:t>mean</a:t>
            </a:r>
            <a:r>
              <a:rPr lang="pl-PL" sz="2800" dirty="0">
                <a:latin typeface="+mn-lt"/>
              </a:rPr>
              <a:t> field </a:t>
            </a:r>
            <a:r>
              <a:rPr lang="pl-PL" sz="2800" dirty="0" err="1">
                <a:latin typeface="+mn-lt"/>
              </a:rPr>
              <a:t>arguments</a:t>
            </a:r>
            <a:r>
              <a:rPr lang="pl-PL" sz="2800" dirty="0">
                <a:latin typeface="+mn-lt"/>
              </a:rPr>
              <a:t> </a:t>
            </a:r>
          </a:p>
        </p:txBody>
      </p:sp>
      <p:cxnSp>
        <p:nvCxnSpPr>
          <p:cNvPr id="6" name="Łącznik prosty ze strzałką 5"/>
          <p:cNvCxnSpPr/>
          <p:nvPr/>
        </p:nvCxnSpPr>
        <p:spPr>
          <a:xfrm>
            <a:off x="3348038" y="3372504"/>
            <a:ext cx="418353" cy="149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oleTekstowe 6"/>
          <p:cNvSpPr txBox="1"/>
          <p:nvPr/>
        </p:nvSpPr>
        <p:spPr>
          <a:xfrm>
            <a:off x="6066118" y="5184588"/>
            <a:ext cx="2843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plus one heavy </a:t>
            </a:r>
            <a:r>
              <a:rPr lang="pl-PL" sz="2400" dirty="0" err="1" smtClean="0"/>
              <a:t>quark</a:t>
            </a:r>
            <a:endParaRPr lang="pl-PL" sz="2400" dirty="0"/>
          </a:p>
        </p:txBody>
      </p:sp>
      <p:sp>
        <p:nvSpPr>
          <p:cNvPr id="8" name="Owal 7"/>
          <p:cNvSpPr/>
          <p:nvPr/>
        </p:nvSpPr>
        <p:spPr>
          <a:xfrm>
            <a:off x="8364672" y="3101831"/>
            <a:ext cx="363362" cy="3654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PoleTekstowe 2"/>
          <p:cNvSpPr txBox="1"/>
          <p:nvPr/>
        </p:nvSpPr>
        <p:spPr>
          <a:xfrm>
            <a:off x="485206" y="5921602"/>
            <a:ext cx="6677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948A54"/>
                </a:solidFill>
              </a:rPr>
              <a:t>G.S. Yang, H.C. Kim, M.V. </a:t>
            </a:r>
            <a:r>
              <a:rPr lang="pl-PL" dirty="0" err="1" smtClean="0">
                <a:solidFill>
                  <a:srgbClr val="948A54"/>
                </a:solidFill>
              </a:rPr>
              <a:t>Polyakov</a:t>
            </a:r>
            <a:r>
              <a:rPr lang="pl-PL" dirty="0" smtClean="0">
                <a:solidFill>
                  <a:srgbClr val="948A54"/>
                </a:solidFill>
              </a:rPr>
              <a:t>, MP </a:t>
            </a:r>
            <a:r>
              <a:rPr lang="pl-PL" dirty="0" err="1" smtClean="0">
                <a:solidFill>
                  <a:srgbClr val="948A54"/>
                </a:solidFill>
              </a:rPr>
              <a:t>Phys</a:t>
            </a:r>
            <a:r>
              <a:rPr lang="pl-PL" dirty="0" smtClean="0">
                <a:solidFill>
                  <a:srgbClr val="948A54"/>
                </a:solidFill>
              </a:rPr>
              <a:t>. </a:t>
            </a:r>
            <a:r>
              <a:rPr lang="pl-PL" dirty="0" err="1" smtClean="0">
                <a:solidFill>
                  <a:srgbClr val="948A54"/>
                </a:solidFill>
              </a:rPr>
              <a:t>Rev</a:t>
            </a:r>
            <a:r>
              <a:rPr lang="pl-PL" dirty="0" smtClean="0">
                <a:solidFill>
                  <a:srgbClr val="948A54"/>
                </a:solidFill>
              </a:rPr>
              <a:t>. D94 (2016) 071502</a:t>
            </a:r>
            <a:endParaRPr lang="pl-PL" dirty="0">
              <a:solidFill>
                <a:srgbClr val="948A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324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err="1" smtClean="0">
                <a:solidFill>
                  <a:srgbClr val="800000"/>
                </a:solidFill>
              </a:rPr>
              <a:t>Allowed</a:t>
            </a:r>
            <a:r>
              <a:rPr lang="pl-PL" dirty="0" smtClean="0">
                <a:solidFill>
                  <a:srgbClr val="800000"/>
                </a:solidFill>
              </a:rPr>
              <a:t> SU(3) </a:t>
            </a:r>
            <a:r>
              <a:rPr lang="pl-PL" dirty="0" err="1" smtClean="0">
                <a:solidFill>
                  <a:srgbClr val="800000"/>
                </a:solidFill>
              </a:rPr>
              <a:t>irreps</a:t>
            </a:r>
            <a:r>
              <a:rPr lang="pl-PL" dirty="0" smtClean="0">
                <a:solidFill>
                  <a:srgbClr val="800000"/>
                </a:solidFill>
              </a:rPr>
              <a:t>. 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43010" name="Obraz 2" descr="irreps_HB_0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1447800"/>
            <a:ext cx="73787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PoleTekstowe 2"/>
          <p:cNvSpPr txBox="1">
            <a:spLocks noChangeArrowheads="1"/>
          </p:cNvSpPr>
          <p:nvPr/>
        </p:nvSpPr>
        <p:spPr bwMode="auto">
          <a:xfrm>
            <a:off x="7219950" y="2708275"/>
            <a:ext cx="1816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9pPr>
          </a:lstStyle>
          <a:p>
            <a:r>
              <a:rPr kumimoji="0" lang="pl-PL" sz="2800">
                <a:solidFill>
                  <a:srgbClr val="009900"/>
                </a:solidFill>
              </a:rPr>
              <a:t>= (</a:t>
            </a:r>
            <a:r>
              <a:rPr kumimoji="0" lang="pl-PL" sz="2800" i="1">
                <a:solidFill>
                  <a:srgbClr val="009900"/>
                </a:solidFill>
              </a:rPr>
              <a:t>N</a:t>
            </a:r>
            <a:r>
              <a:rPr kumimoji="0" lang="pl-PL" sz="2800" baseline="-25000">
                <a:solidFill>
                  <a:srgbClr val="009900"/>
                </a:solidFill>
              </a:rPr>
              <a:t>c</a:t>
            </a:r>
            <a:r>
              <a:rPr kumimoji="0" lang="pl-PL" sz="2800">
                <a:solidFill>
                  <a:srgbClr val="009900"/>
                </a:solidFill>
              </a:rPr>
              <a:t>−1)/3</a:t>
            </a:r>
            <a:endParaRPr kumimoji="0" lang="pl-PL" sz="2800" i="1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459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>
                <a:solidFill>
                  <a:srgbClr val="800000"/>
                </a:solidFill>
              </a:rPr>
              <a:t>Motivation</a:t>
            </a:r>
            <a:r>
              <a:rPr lang="pl-PL" dirty="0">
                <a:solidFill>
                  <a:srgbClr val="800000"/>
                </a:solidFill>
              </a:rPr>
              <a:t>: 5 </a:t>
            </a:r>
            <a:r>
              <a:rPr lang="pl-PL" dirty="0" err="1">
                <a:solidFill>
                  <a:srgbClr val="800000"/>
                </a:solidFill>
              </a:rPr>
              <a:t>narrow</a:t>
            </a:r>
            <a:r>
              <a:rPr lang="pl-PL" dirty="0">
                <a:solidFill>
                  <a:srgbClr val="800000"/>
                </a:solidFill>
              </a:rPr>
              <a:t> </a:t>
            </a:r>
            <a:r>
              <a:rPr lang="pl-PL" i="1" dirty="0" err="1">
                <a:solidFill>
                  <a:srgbClr val="800000"/>
                </a:solidFill>
              </a:rPr>
              <a:t>Ω</a:t>
            </a:r>
            <a:r>
              <a:rPr lang="pl-PL" i="1" baseline="-25000" dirty="0" err="1">
                <a:solidFill>
                  <a:srgbClr val="800000"/>
                </a:solidFill>
              </a:rPr>
              <a:t>c</a:t>
            </a:r>
            <a:r>
              <a:rPr lang="pl-PL" dirty="0" err="1">
                <a:solidFill>
                  <a:srgbClr val="800000"/>
                </a:solidFill>
              </a:rPr>
              <a:t>’s</a:t>
            </a:r>
            <a:endParaRPr lang="pl-PL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878" y="1606260"/>
            <a:ext cx="8135436" cy="4146593"/>
          </a:xfrm>
          <a:prstGeom prst="rect">
            <a:avLst/>
          </a:prstGeom>
        </p:spPr>
      </p:pic>
      <p:cxnSp>
        <p:nvCxnSpPr>
          <p:cNvPr id="4" name="Łącznik prosty 3"/>
          <p:cNvCxnSpPr/>
          <p:nvPr/>
        </p:nvCxnSpPr>
        <p:spPr>
          <a:xfrm flipV="1">
            <a:off x="5781765" y="2919922"/>
            <a:ext cx="2369734" cy="1549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4"/>
          <p:cNvCxnSpPr/>
          <p:nvPr/>
        </p:nvCxnSpPr>
        <p:spPr>
          <a:xfrm flipV="1">
            <a:off x="5756863" y="4647712"/>
            <a:ext cx="2369734" cy="1549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y ze strzałką 5"/>
          <p:cNvCxnSpPr/>
          <p:nvPr/>
        </p:nvCxnSpPr>
        <p:spPr>
          <a:xfrm>
            <a:off x="2213215" y="2776821"/>
            <a:ext cx="0" cy="1833286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oleTekstowe 6"/>
          <p:cNvSpPr txBox="1"/>
          <p:nvPr/>
        </p:nvSpPr>
        <p:spPr>
          <a:xfrm>
            <a:off x="2462985" y="2935412"/>
            <a:ext cx="119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70 </a:t>
            </a:r>
            <a:r>
              <a:rPr lang="pl-PL" sz="24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endParaRPr lang="pl-PL" sz="24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PoleTekstowe 7"/>
          <p:cNvSpPr txBox="1"/>
          <p:nvPr/>
        </p:nvSpPr>
        <p:spPr>
          <a:xfrm>
            <a:off x="245543" y="4581802"/>
            <a:ext cx="2836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not </a:t>
            </a:r>
            <a:r>
              <a:rPr lang="pl-PL" dirty="0" err="1" smtClean="0">
                <a:solidFill>
                  <a:srgbClr val="FF0000"/>
                </a:solidFill>
              </a:rPr>
              <a:t>seen</a:t>
            </a:r>
            <a:r>
              <a:rPr lang="pl-PL" dirty="0" smtClean="0">
                <a:solidFill>
                  <a:srgbClr val="FF0000"/>
                </a:solidFill>
              </a:rPr>
              <a:t> by </a:t>
            </a:r>
            <a:r>
              <a:rPr lang="pl-PL" dirty="0" err="1" smtClean="0">
                <a:solidFill>
                  <a:srgbClr val="FF0000"/>
                </a:solidFill>
              </a:rPr>
              <a:t>Belle</a:t>
            </a:r>
            <a:endParaRPr lang="pl-PL" dirty="0" smtClean="0">
              <a:solidFill>
                <a:srgbClr val="FF0000"/>
              </a:solidFill>
            </a:endParaRPr>
          </a:p>
          <a:p>
            <a:r>
              <a:rPr lang="pl-PL" dirty="0" err="1" smtClean="0">
                <a:solidFill>
                  <a:srgbClr val="FF0000"/>
                </a:solidFill>
              </a:rPr>
              <a:t>Nov</a:t>
            </a:r>
            <a:r>
              <a:rPr lang="pl-PL" dirty="0" smtClean="0">
                <a:solidFill>
                  <a:srgbClr val="FF0000"/>
                </a:solidFill>
              </a:rPr>
              <a:t>. 2017, but not </a:t>
            </a:r>
            <a:r>
              <a:rPr lang="pl-PL" dirty="0" err="1" smtClean="0">
                <a:solidFill>
                  <a:srgbClr val="FF0000"/>
                </a:solidFill>
              </a:rPr>
              <a:t>excluded</a:t>
            </a:r>
            <a:endParaRPr lang="pl-P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286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850" y="228600"/>
            <a:ext cx="8496300" cy="1143000"/>
          </a:xfrm>
        </p:spPr>
        <p:txBody>
          <a:bodyPr/>
          <a:lstStyle/>
          <a:p>
            <a:pPr>
              <a:defRPr/>
            </a:pPr>
            <a:r>
              <a:rPr lang="pl-PL" dirty="0" smtClean="0">
                <a:solidFill>
                  <a:srgbClr val="800000"/>
                </a:solidFill>
              </a:rPr>
              <a:t>Heavy </a:t>
            </a:r>
            <a:r>
              <a:rPr lang="pl-PL" dirty="0" err="1" smtClean="0">
                <a:solidFill>
                  <a:srgbClr val="800000"/>
                </a:solidFill>
              </a:rPr>
              <a:t>Baryons</a:t>
            </a:r>
            <a:r>
              <a:rPr lang="pl-PL" dirty="0" smtClean="0">
                <a:solidFill>
                  <a:srgbClr val="800000"/>
                </a:solidFill>
              </a:rPr>
              <a:t>: </a:t>
            </a:r>
            <a:r>
              <a:rPr lang="pl-PL" dirty="0" err="1" smtClean="0">
                <a:solidFill>
                  <a:srgbClr val="800000"/>
                </a:solidFill>
              </a:rPr>
              <a:t>soliton</a:t>
            </a:r>
            <a:r>
              <a:rPr lang="pl-PL" dirty="0" smtClean="0">
                <a:solidFill>
                  <a:srgbClr val="800000"/>
                </a:solidFill>
              </a:rPr>
              <a:t> + heavy Q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44034" name="Obraz 2" descr="irreps_HB_1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1447800"/>
            <a:ext cx="73787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3725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err="1" smtClean="0">
                <a:solidFill>
                  <a:srgbClr val="800000"/>
                </a:solidFill>
              </a:rPr>
              <a:t>Splittings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inside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multiplets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45058" name="Obraz 2" descr="irreps_HB_2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1447800"/>
            <a:ext cx="73787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251200"/>
            <a:ext cx="23622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PoleTekstowe 3"/>
          <p:cNvSpPr txBox="1">
            <a:spLocks noChangeArrowheads="1"/>
          </p:cNvSpPr>
          <p:nvPr/>
        </p:nvSpPr>
        <p:spPr bwMode="auto">
          <a:xfrm>
            <a:off x="6804025" y="1557338"/>
            <a:ext cx="8905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9pPr>
          </a:lstStyle>
          <a:p>
            <a:r>
              <a:rPr kumimoji="0" lang="pl-PL">
                <a:solidFill>
                  <a:srgbClr val="800000"/>
                </a:solidFill>
              </a:rPr>
              <a:t>= </a:t>
            </a:r>
            <a:r>
              <a:rPr kumimoji="0" lang="pl-PL" i="1">
                <a:solidFill>
                  <a:srgbClr val="800000"/>
                </a:solidFill>
              </a:rPr>
              <a:t>S</a:t>
            </a:r>
            <a:r>
              <a:rPr kumimoji="0" lang="pl-PL" baseline="-25000">
                <a:solidFill>
                  <a:srgbClr val="800000"/>
                </a:solidFill>
              </a:rPr>
              <a:t>L</a:t>
            </a:r>
            <a:endParaRPr kumimoji="0" lang="pl-PL">
              <a:solidFill>
                <a:srgbClr val="800000"/>
              </a:solidFill>
            </a:endParaRPr>
          </a:p>
        </p:txBody>
      </p:sp>
      <p:sp>
        <p:nvSpPr>
          <p:cNvPr id="3" name="PoleTekstowe 2"/>
          <p:cNvSpPr txBox="1"/>
          <p:nvPr/>
        </p:nvSpPr>
        <p:spPr>
          <a:xfrm>
            <a:off x="6692900" y="4365625"/>
            <a:ext cx="234315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l-PL" sz="24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one </a:t>
            </a:r>
            <a:r>
              <a:rPr lang="pl-PL" sz="240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has</a:t>
            </a:r>
            <a:r>
              <a:rPr lang="pl-PL" sz="24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to </a:t>
            </a:r>
            <a:r>
              <a:rPr lang="pl-PL" sz="240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add</a:t>
            </a:r>
            <a:r>
              <a:rPr lang="pl-PL" sz="24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</a:p>
          <a:p>
            <a:pPr algn="l">
              <a:defRPr/>
            </a:pPr>
            <a:r>
              <a:rPr lang="pl-PL" sz="240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h.f</a:t>
            </a:r>
            <a:r>
              <a:rPr lang="pl-PL" sz="24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. </a:t>
            </a:r>
            <a:r>
              <a:rPr lang="pl-PL" sz="240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interaction</a:t>
            </a:r>
            <a:endParaRPr lang="pl-PL" sz="24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2826" y="5620987"/>
            <a:ext cx="2615323" cy="42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289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err="1" smtClean="0">
                <a:solidFill>
                  <a:srgbClr val="800000"/>
                </a:solidFill>
              </a:rPr>
              <a:t>Splittings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inside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multiplets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49154" name="Obraz 2" descr="irreps_HB_2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1447800"/>
            <a:ext cx="73787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Tekstowe 2"/>
          <p:cNvSpPr txBox="1"/>
          <p:nvPr/>
        </p:nvSpPr>
        <p:spPr>
          <a:xfrm>
            <a:off x="342900" y="4581525"/>
            <a:ext cx="2649884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l-PL" dirty="0" err="1">
                <a:solidFill>
                  <a:srgbClr val="0000FF"/>
                </a:solidFill>
                <a:latin typeface="Cambria"/>
                <a:cs typeface="Cambria"/>
              </a:rPr>
              <a:t>Equal</a:t>
            </a:r>
            <a:r>
              <a:rPr lang="pl-PL" dirty="0">
                <a:solidFill>
                  <a:srgbClr val="0000FF"/>
                </a:solidFill>
                <a:latin typeface="Cambria"/>
                <a:cs typeface="Cambria"/>
              </a:rPr>
              <a:t> </a:t>
            </a:r>
            <a:r>
              <a:rPr lang="pl-PL" dirty="0" err="1">
                <a:solidFill>
                  <a:srgbClr val="0000FF"/>
                </a:solidFill>
                <a:latin typeface="Cambria"/>
                <a:cs typeface="Cambria"/>
              </a:rPr>
              <a:t>splittings</a:t>
            </a:r>
            <a:r>
              <a:rPr lang="pl-PL" dirty="0">
                <a:solidFill>
                  <a:schemeClr val="accent6"/>
                </a:solidFill>
                <a:latin typeface="Cambria"/>
                <a:cs typeface="Cambria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Cambria"/>
                <a:cs typeface="Cambria"/>
              </a:rPr>
              <a:t>within</a:t>
            </a:r>
            <a:endParaRPr lang="pl-PL" dirty="0">
              <a:solidFill>
                <a:srgbClr val="FF0000"/>
              </a:solidFill>
              <a:latin typeface="Cambria"/>
              <a:cs typeface="Cambria"/>
            </a:endParaRPr>
          </a:p>
          <a:p>
            <a:pPr algn="l">
              <a:defRPr/>
            </a:pPr>
            <a:r>
              <a:rPr lang="pl-PL" dirty="0" err="1">
                <a:solidFill>
                  <a:srgbClr val="3333CC"/>
                </a:solidFill>
                <a:latin typeface="Cambria"/>
                <a:cs typeface="Cambria"/>
              </a:rPr>
              <a:t>multiplets</a:t>
            </a:r>
            <a:r>
              <a:rPr lang="pl-PL" dirty="0">
                <a:solidFill>
                  <a:srgbClr val="3333CC"/>
                </a:solidFill>
                <a:latin typeface="Cambria"/>
                <a:cs typeface="Cambria"/>
              </a:rPr>
              <a:t> </a:t>
            </a:r>
            <a:r>
              <a:rPr lang="pl-PL" dirty="0" err="1">
                <a:solidFill>
                  <a:srgbClr val="3333CC"/>
                </a:solidFill>
                <a:latin typeface="Cambria"/>
                <a:cs typeface="Cambria"/>
              </a:rPr>
              <a:t>follow</a:t>
            </a:r>
            <a:r>
              <a:rPr lang="pl-PL" dirty="0">
                <a:solidFill>
                  <a:srgbClr val="3333CC"/>
                </a:solidFill>
                <a:latin typeface="Cambria"/>
                <a:cs typeface="Cambria"/>
              </a:rPr>
              <a:t> from</a:t>
            </a:r>
          </a:p>
          <a:p>
            <a:pPr algn="l">
              <a:defRPr/>
            </a:pPr>
            <a:r>
              <a:rPr lang="pl-PL" dirty="0" err="1">
                <a:solidFill>
                  <a:srgbClr val="3333CC"/>
                </a:solidFill>
                <a:latin typeface="Cambria"/>
                <a:cs typeface="Cambria"/>
              </a:rPr>
              <a:t>Eckhart-Wigner</a:t>
            </a:r>
            <a:r>
              <a:rPr lang="pl-PL" dirty="0">
                <a:solidFill>
                  <a:srgbClr val="3333CC"/>
                </a:solidFill>
                <a:latin typeface="Cambria"/>
                <a:cs typeface="Cambria"/>
              </a:rPr>
              <a:t> </a:t>
            </a:r>
            <a:r>
              <a:rPr lang="pl-PL" dirty="0" err="1">
                <a:solidFill>
                  <a:srgbClr val="3333CC"/>
                </a:solidFill>
                <a:latin typeface="Cambria"/>
                <a:cs typeface="Cambria"/>
              </a:rPr>
              <a:t>theorem</a:t>
            </a:r>
            <a:endParaRPr lang="pl-PL" dirty="0">
              <a:solidFill>
                <a:srgbClr val="3333CC"/>
              </a:solidFill>
              <a:latin typeface="Cambria"/>
              <a:cs typeface="Cambria"/>
            </a:endParaRPr>
          </a:p>
          <a:p>
            <a:pPr algn="l">
              <a:defRPr/>
            </a:pPr>
            <a:r>
              <a:rPr lang="pl-PL" dirty="0">
                <a:solidFill>
                  <a:srgbClr val="3333CC"/>
                </a:solidFill>
                <a:latin typeface="Cambria"/>
                <a:cs typeface="Cambria"/>
              </a:rPr>
              <a:t>(GMO relations)</a:t>
            </a:r>
          </a:p>
        </p:txBody>
      </p:sp>
      <p:sp>
        <p:nvSpPr>
          <p:cNvPr id="49156" name="PoleTekstowe 9"/>
          <p:cNvSpPr txBox="1">
            <a:spLocks noChangeArrowheads="1"/>
          </p:cNvSpPr>
          <p:nvPr/>
        </p:nvSpPr>
        <p:spPr bwMode="auto">
          <a:xfrm>
            <a:off x="8937625" y="4581525"/>
            <a:ext cx="184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9pPr>
          </a:lstStyle>
          <a:p>
            <a:pPr algn="r"/>
            <a:endParaRPr kumimoji="0" lang="pl-PL">
              <a:solidFill>
                <a:srgbClr val="3333CC"/>
              </a:solidFill>
              <a:latin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037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err="1" smtClean="0">
                <a:solidFill>
                  <a:srgbClr val="800000"/>
                </a:solidFill>
              </a:rPr>
              <a:t>Splittings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inside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multiplets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49154" name="Obraz 2" descr="irreps_HB_2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1447800"/>
            <a:ext cx="73787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Tekstowe 2"/>
          <p:cNvSpPr txBox="1"/>
          <p:nvPr/>
        </p:nvSpPr>
        <p:spPr>
          <a:xfrm>
            <a:off x="342900" y="4581525"/>
            <a:ext cx="2649884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l-PL" dirty="0" err="1">
                <a:solidFill>
                  <a:srgbClr val="0000FF"/>
                </a:solidFill>
                <a:latin typeface="Cambria"/>
                <a:cs typeface="Cambria"/>
              </a:rPr>
              <a:t>Equal</a:t>
            </a:r>
            <a:r>
              <a:rPr lang="pl-PL" dirty="0">
                <a:solidFill>
                  <a:srgbClr val="0000FF"/>
                </a:solidFill>
                <a:latin typeface="Cambria"/>
                <a:cs typeface="Cambria"/>
              </a:rPr>
              <a:t> </a:t>
            </a:r>
            <a:r>
              <a:rPr lang="pl-PL" dirty="0" err="1">
                <a:solidFill>
                  <a:srgbClr val="0000FF"/>
                </a:solidFill>
                <a:latin typeface="Cambria"/>
                <a:cs typeface="Cambria"/>
              </a:rPr>
              <a:t>splittings</a:t>
            </a:r>
            <a:r>
              <a:rPr lang="pl-PL" dirty="0">
                <a:solidFill>
                  <a:schemeClr val="accent6"/>
                </a:solidFill>
                <a:latin typeface="Cambria"/>
                <a:cs typeface="Cambria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Cambria"/>
                <a:cs typeface="Cambria"/>
              </a:rPr>
              <a:t>within</a:t>
            </a:r>
            <a:endParaRPr lang="pl-PL" dirty="0">
              <a:solidFill>
                <a:srgbClr val="FF0000"/>
              </a:solidFill>
              <a:latin typeface="Cambria"/>
              <a:cs typeface="Cambria"/>
            </a:endParaRPr>
          </a:p>
          <a:p>
            <a:pPr algn="l">
              <a:defRPr/>
            </a:pPr>
            <a:r>
              <a:rPr lang="pl-PL" dirty="0" err="1">
                <a:solidFill>
                  <a:srgbClr val="3333CC"/>
                </a:solidFill>
                <a:latin typeface="Cambria"/>
                <a:cs typeface="Cambria"/>
              </a:rPr>
              <a:t>multiplets</a:t>
            </a:r>
            <a:r>
              <a:rPr lang="pl-PL" dirty="0">
                <a:solidFill>
                  <a:srgbClr val="3333CC"/>
                </a:solidFill>
                <a:latin typeface="Cambria"/>
                <a:cs typeface="Cambria"/>
              </a:rPr>
              <a:t> </a:t>
            </a:r>
            <a:r>
              <a:rPr lang="pl-PL" dirty="0" err="1">
                <a:solidFill>
                  <a:srgbClr val="3333CC"/>
                </a:solidFill>
                <a:latin typeface="Cambria"/>
                <a:cs typeface="Cambria"/>
              </a:rPr>
              <a:t>follow</a:t>
            </a:r>
            <a:r>
              <a:rPr lang="pl-PL" dirty="0">
                <a:solidFill>
                  <a:srgbClr val="3333CC"/>
                </a:solidFill>
                <a:latin typeface="Cambria"/>
                <a:cs typeface="Cambria"/>
              </a:rPr>
              <a:t> from</a:t>
            </a:r>
          </a:p>
          <a:p>
            <a:pPr algn="l">
              <a:defRPr/>
            </a:pPr>
            <a:r>
              <a:rPr lang="pl-PL" dirty="0" err="1">
                <a:solidFill>
                  <a:srgbClr val="3333CC"/>
                </a:solidFill>
                <a:latin typeface="Cambria"/>
                <a:cs typeface="Cambria"/>
              </a:rPr>
              <a:t>Eckhart-Wigner</a:t>
            </a:r>
            <a:r>
              <a:rPr lang="pl-PL" dirty="0">
                <a:solidFill>
                  <a:srgbClr val="3333CC"/>
                </a:solidFill>
                <a:latin typeface="Cambria"/>
                <a:cs typeface="Cambria"/>
              </a:rPr>
              <a:t> </a:t>
            </a:r>
            <a:r>
              <a:rPr lang="pl-PL" dirty="0" err="1">
                <a:solidFill>
                  <a:srgbClr val="3333CC"/>
                </a:solidFill>
                <a:latin typeface="Cambria"/>
                <a:cs typeface="Cambria"/>
              </a:rPr>
              <a:t>theorem</a:t>
            </a:r>
            <a:endParaRPr lang="pl-PL" dirty="0">
              <a:solidFill>
                <a:srgbClr val="3333CC"/>
              </a:solidFill>
              <a:latin typeface="Cambria"/>
              <a:cs typeface="Cambria"/>
            </a:endParaRPr>
          </a:p>
          <a:p>
            <a:pPr algn="l">
              <a:defRPr/>
            </a:pPr>
            <a:r>
              <a:rPr lang="pl-PL" dirty="0">
                <a:solidFill>
                  <a:srgbClr val="3333CC"/>
                </a:solidFill>
                <a:latin typeface="Cambria"/>
                <a:cs typeface="Cambria"/>
              </a:rPr>
              <a:t>(GMO relations)</a:t>
            </a:r>
          </a:p>
        </p:txBody>
      </p:sp>
      <p:sp>
        <p:nvSpPr>
          <p:cNvPr id="49156" name="PoleTekstowe 9"/>
          <p:cNvSpPr txBox="1">
            <a:spLocks noChangeArrowheads="1"/>
          </p:cNvSpPr>
          <p:nvPr/>
        </p:nvSpPr>
        <p:spPr bwMode="auto">
          <a:xfrm>
            <a:off x="8937625" y="4581525"/>
            <a:ext cx="184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9pPr>
          </a:lstStyle>
          <a:p>
            <a:pPr algn="r"/>
            <a:endParaRPr kumimoji="0" lang="pl-PL">
              <a:solidFill>
                <a:srgbClr val="3333CC"/>
              </a:solidFill>
              <a:latin typeface="Cambria" charset="0"/>
              <a:cs typeface="Cambria" charset="0"/>
            </a:endParaRPr>
          </a:p>
        </p:txBody>
      </p:sp>
      <p:sp>
        <p:nvSpPr>
          <p:cNvPr id="4" name="PoleTekstowe 3"/>
          <p:cNvSpPr txBox="1"/>
          <p:nvPr/>
        </p:nvSpPr>
        <p:spPr>
          <a:xfrm>
            <a:off x="5800942" y="4601229"/>
            <a:ext cx="3136683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l-PL" dirty="0" err="1">
                <a:solidFill>
                  <a:srgbClr val="3333CC"/>
                </a:solidFill>
                <a:latin typeface="Cambria"/>
                <a:cs typeface="Cambria"/>
              </a:rPr>
              <a:t>however</a:t>
            </a:r>
            <a:r>
              <a:rPr lang="pl-PL" dirty="0">
                <a:solidFill>
                  <a:srgbClr val="3333CC"/>
                </a:solidFill>
                <a:latin typeface="Cambria"/>
                <a:cs typeface="Cambria"/>
              </a:rPr>
              <a:t> the</a:t>
            </a:r>
          </a:p>
          <a:p>
            <a:pPr algn="l">
              <a:defRPr/>
            </a:pPr>
            <a:r>
              <a:rPr lang="pl-PL" dirty="0" err="1">
                <a:solidFill>
                  <a:srgbClr val="0000FF"/>
                </a:solidFill>
              </a:rPr>
              <a:t>relation</a:t>
            </a:r>
            <a:r>
              <a:rPr lang="pl-PL" dirty="0">
                <a:solidFill>
                  <a:srgbClr val="0000FF"/>
                </a:solidFill>
              </a:rPr>
              <a:t> </a:t>
            </a:r>
            <a:r>
              <a:rPr lang="pl-PL" dirty="0" err="1">
                <a:solidFill>
                  <a:srgbClr val="0000FF"/>
                </a:solidFill>
              </a:rPr>
              <a:t>between</a:t>
            </a:r>
            <a:endParaRPr lang="pl-PL" dirty="0">
              <a:solidFill>
                <a:srgbClr val="0000FF"/>
              </a:solidFill>
            </a:endParaRPr>
          </a:p>
          <a:p>
            <a:pPr algn="l">
              <a:defRPr/>
            </a:pPr>
            <a:r>
              <a:rPr lang="pl-PL" dirty="0">
                <a:solidFill>
                  <a:srgbClr val="0000FF"/>
                </a:solidFill>
              </a:rPr>
              <a:t>the </a:t>
            </a:r>
            <a:r>
              <a:rPr lang="pl-PL" dirty="0" err="1">
                <a:solidFill>
                  <a:srgbClr val="0000FF"/>
                </a:solidFill>
              </a:rPr>
              <a:t>deltas</a:t>
            </a:r>
            <a:r>
              <a:rPr lang="pl-PL" dirty="0">
                <a:solidFill>
                  <a:srgbClr val="0000FF"/>
                </a:solidFill>
              </a:rPr>
              <a:t> </a:t>
            </a:r>
            <a:r>
              <a:rPr lang="pl-PL" dirty="0" err="1">
                <a:solidFill>
                  <a:srgbClr val="0000FF"/>
                </a:solidFill>
              </a:rPr>
              <a:t>does</a:t>
            </a:r>
            <a:r>
              <a:rPr lang="pl-PL" dirty="0">
                <a:solidFill>
                  <a:srgbClr val="0000FF"/>
                </a:solidFill>
              </a:rPr>
              <a:t> </a:t>
            </a:r>
            <a:r>
              <a:rPr lang="pl-PL" dirty="0" smtClean="0">
                <a:solidFill>
                  <a:srgbClr val="0000FF"/>
                </a:solidFill>
              </a:rPr>
              <a:t>not </a:t>
            </a:r>
            <a:r>
              <a:rPr lang="pl-PL" dirty="0" err="1" smtClean="0">
                <a:solidFill>
                  <a:srgbClr val="0000FF"/>
                </a:solidFill>
              </a:rPr>
              <a:t>follow</a:t>
            </a:r>
            <a:r>
              <a:rPr lang="pl-PL" dirty="0" smtClean="0">
                <a:solidFill>
                  <a:srgbClr val="0000FF"/>
                </a:solidFill>
              </a:rPr>
              <a:t> from</a:t>
            </a:r>
          </a:p>
          <a:p>
            <a:pPr>
              <a:defRPr/>
            </a:pPr>
            <a:r>
              <a:rPr lang="pl-PL" dirty="0" err="1">
                <a:solidFill>
                  <a:srgbClr val="3333CC"/>
                </a:solidFill>
                <a:latin typeface="Cambria"/>
                <a:cs typeface="Cambria"/>
              </a:rPr>
              <a:t>Eckhart-Wigner</a:t>
            </a:r>
            <a:r>
              <a:rPr lang="pl-PL" dirty="0">
                <a:solidFill>
                  <a:srgbClr val="3333CC"/>
                </a:solidFill>
                <a:latin typeface="Cambria"/>
                <a:cs typeface="Cambria"/>
              </a:rPr>
              <a:t> </a:t>
            </a:r>
            <a:r>
              <a:rPr lang="pl-PL" dirty="0" err="1" smtClean="0">
                <a:solidFill>
                  <a:srgbClr val="3333CC"/>
                </a:solidFill>
                <a:latin typeface="Cambria"/>
                <a:cs typeface="Cambria"/>
              </a:rPr>
              <a:t>theorem</a:t>
            </a:r>
            <a:endParaRPr lang="pl-PL" dirty="0">
              <a:solidFill>
                <a:srgbClr val="3333CC"/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309219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err="1" smtClean="0">
                <a:solidFill>
                  <a:srgbClr val="800000"/>
                </a:solidFill>
              </a:rPr>
              <a:t>Splittings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inside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multiplets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50178" name="Obraz 2" descr="irreps_HB_2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412875"/>
            <a:ext cx="73787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Tekstowe 2"/>
          <p:cNvSpPr txBox="1"/>
          <p:nvPr/>
        </p:nvSpPr>
        <p:spPr>
          <a:xfrm>
            <a:off x="342900" y="4068294"/>
            <a:ext cx="2009084" cy="12003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l-PL" sz="2400" dirty="0">
                <a:solidFill>
                  <a:srgbClr val="0000FF"/>
                </a:solidFill>
                <a:latin typeface="Cambria"/>
                <a:cs typeface="Cambria"/>
              </a:rPr>
              <a:t>from the </a:t>
            </a:r>
            <a:r>
              <a:rPr lang="pl-PL" sz="2400" dirty="0" err="1">
                <a:solidFill>
                  <a:srgbClr val="0000FF"/>
                </a:solidFill>
                <a:latin typeface="Cambria"/>
                <a:cs typeface="Cambria"/>
              </a:rPr>
              <a:t>fits</a:t>
            </a:r>
            <a:r>
              <a:rPr lang="pl-PL" sz="2400" dirty="0">
                <a:solidFill>
                  <a:srgbClr val="0000FF"/>
                </a:solidFill>
                <a:latin typeface="Cambria"/>
                <a:cs typeface="Cambria"/>
              </a:rPr>
              <a:t> </a:t>
            </a:r>
          </a:p>
          <a:p>
            <a:pPr algn="l">
              <a:defRPr/>
            </a:pPr>
            <a:r>
              <a:rPr lang="pl-PL" sz="2400" dirty="0">
                <a:solidFill>
                  <a:srgbClr val="0000FF"/>
                </a:solidFill>
                <a:latin typeface="Cambria"/>
                <a:cs typeface="Cambria"/>
              </a:rPr>
              <a:t>to the </a:t>
            </a:r>
            <a:r>
              <a:rPr lang="pl-PL" sz="2400" dirty="0" err="1">
                <a:solidFill>
                  <a:srgbClr val="0000FF"/>
                </a:solidFill>
                <a:latin typeface="Cambria"/>
                <a:cs typeface="Cambria"/>
              </a:rPr>
              <a:t>light</a:t>
            </a:r>
            <a:endParaRPr lang="pl-PL" sz="2400" dirty="0">
              <a:solidFill>
                <a:srgbClr val="0000FF"/>
              </a:solidFill>
              <a:latin typeface="Cambria"/>
              <a:cs typeface="Cambria"/>
            </a:endParaRPr>
          </a:p>
          <a:p>
            <a:pPr algn="l">
              <a:defRPr/>
            </a:pPr>
            <a:r>
              <a:rPr lang="pl-PL" sz="2400" dirty="0" err="1">
                <a:solidFill>
                  <a:srgbClr val="0000FF"/>
                </a:solidFill>
                <a:latin typeface="Cambria"/>
                <a:cs typeface="Cambria"/>
              </a:rPr>
              <a:t>sector</a:t>
            </a:r>
            <a:r>
              <a:rPr lang="pl-PL" sz="2400" dirty="0">
                <a:solidFill>
                  <a:srgbClr val="0000FF"/>
                </a:solidFill>
                <a:latin typeface="Cambria"/>
                <a:cs typeface="Cambria"/>
              </a:rPr>
              <a:t> we </a:t>
            </a:r>
            <a:r>
              <a:rPr lang="pl-PL" sz="2400" dirty="0" err="1">
                <a:solidFill>
                  <a:srgbClr val="0000FF"/>
                </a:solidFill>
                <a:latin typeface="Cambria"/>
                <a:cs typeface="Cambria"/>
              </a:rPr>
              <a:t>get</a:t>
            </a:r>
            <a:r>
              <a:rPr lang="pl-PL" sz="2400" dirty="0">
                <a:solidFill>
                  <a:srgbClr val="0000FF"/>
                </a:solidFill>
                <a:latin typeface="Cambria"/>
                <a:cs typeface="Cambria"/>
              </a:rPr>
              <a:t>:</a:t>
            </a:r>
          </a:p>
        </p:txBody>
      </p:sp>
      <p:pic>
        <p:nvPicPr>
          <p:cNvPr id="50180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467350"/>
            <a:ext cx="4419600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leTekstowe 4"/>
          <p:cNvSpPr txBox="1"/>
          <p:nvPr/>
        </p:nvSpPr>
        <p:spPr>
          <a:xfrm>
            <a:off x="4787900" y="6146800"/>
            <a:ext cx="258762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l-PL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pl-PL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exp</a:t>
            </a:r>
            <a:r>
              <a:rPr lang="pl-PL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.: 121 </a:t>
            </a:r>
            <a:r>
              <a:rPr lang="pl-PL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MeV</a:t>
            </a:r>
            <a:r>
              <a:rPr lang="pl-PL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</a:p>
        </p:txBody>
      </p:sp>
      <p:sp>
        <p:nvSpPr>
          <p:cNvPr id="6" name="PoleTekstowe 5"/>
          <p:cNvSpPr txBox="1"/>
          <p:nvPr/>
        </p:nvSpPr>
        <p:spPr>
          <a:xfrm>
            <a:off x="4787900" y="5589588"/>
            <a:ext cx="258762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l-PL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pl-PL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exp</a:t>
            </a:r>
            <a:r>
              <a:rPr lang="pl-PL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.: 178 </a:t>
            </a:r>
            <a:r>
              <a:rPr lang="pl-PL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MeV</a:t>
            </a:r>
            <a:r>
              <a:rPr lang="pl-PL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</a:p>
        </p:txBody>
      </p:sp>
      <p:sp>
        <p:nvSpPr>
          <p:cNvPr id="50183" name="Prostokąt 6"/>
          <p:cNvSpPr>
            <a:spLocks noChangeArrowheads="1"/>
          </p:cNvSpPr>
          <p:nvPr/>
        </p:nvSpPr>
        <p:spPr bwMode="auto">
          <a:xfrm>
            <a:off x="1403350" y="5732463"/>
            <a:ext cx="288925" cy="8651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50184" name="PoleTekstowe 7"/>
          <p:cNvSpPr txBox="1">
            <a:spLocks noChangeArrowheads="1"/>
          </p:cNvSpPr>
          <p:nvPr/>
        </p:nvSpPr>
        <p:spPr bwMode="auto">
          <a:xfrm>
            <a:off x="7740650" y="5949950"/>
            <a:ext cx="8429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9pPr>
          </a:lstStyle>
          <a:p>
            <a:r>
              <a:rPr kumimoji="0" lang="pl-PL" sz="2800">
                <a:solidFill>
                  <a:srgbClr val="FF0000"/>
                </a:solidFill>
              </a:rPr>
              <a:t>13%</a:t>
            </a:r>
          </a:p>
        </p:txBody>
      </p:sp>
    </p:spTree>
    <p:extLst>
      <p:ext uri="{BB962C8B-B14F-4D97-AF65-F5344CB8AC3E}">
        <p14:creationId xmlns:p14="http://schemas.microsoft.com/office/powerpoint/2010/main" val="4194252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err="1" smtClean="0">
                <a:solidFill>
                  <a:srgbClr val="800000"/>
                </a:solidFill>
              </a:rPr>
              <a:t>Splittings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inside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multiplets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50178" name="Obraz 2" descr="irreps_HB_2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412875"/>
            <a:ext cx="73787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Tekstowe 2"/>
          <p:cNvSpPr txBox="1"/>
          <p:nvPr/>
        </p:nvSpPr>
        <p:spPr>
          <a:xfrm>
            <a:off x="342900" y="4068294"/>
            <a:ext cx="2009084" cy="12003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l-PL" sz="2400" dirty="0">
                <a:solidFill>
                  <a:srgbClr val="0000FF"/>
                </a:solidFill>
                <a:latin typeface="Cambria"/>
                <a:cs typeface="Cambria"/>
              </a:rPr>
              <a:t>from the </a:t>
            </a:r>
            <a:r>
              <a:rPr lang="pl-PL" sz="2400" dirty="0" err="1">
                <a:solidFill>
                  <a:srgbClr val="0000FF"/>
                </a:solidFill>
                <a:latin typeface="Cambria"/>
                <a:cs typeface="Cambria"/>
              </a:rPr>
              <a:t>fits</a:t>
            </a:r>
            <a:r>
              <a:rPr lang="pl-PL" sz="2400" dirty="0">
                <a:solidFill>
                  <a:srgbClr val="0000FF"/>
                </a:solidFill>
                <a:latin typeface="Cambria"/>
                <a:cs typeface="Cambria"/>
              </a:rPr>
              <a:t> </a:t>
            </a:r>
          </a:p>
          <a:p>
            <a:pPr algn="l">
              <a:defRPr/>
            </a:pPr>
            <a:r>
              <a:rPr lang="pl-PL" sz="2400" dirty="0">
                <a:solidFill>
                  <a:srgbClr val="0000FF"/>
                </a:solidFill>
                <a:latin typeface="Cambria"/>
                <a:cs typeface="Cambria"/>
              </a:rPr>
              <a:t>to the </a:t>
            </a:r>
            <a:r>
              <a:rPr lang="pl-PL" sz="2400" dirty="0" err="1">
                <a:solidFill>
                  <a:srgbClr val="0000FF"/>
                </a:solidFill>
                <a:latin typeface="Cambria"/>
                <a:cs typeface="Cambria"/>
              </a:rPr>
              <a:t>light</a:t>
            </a:r>
            <a:endParaRPr lang="pl-PL" sz="2400" dirty="0">
              <a:solidFill>
                <a:srgbClr val="0000FF"/>
              </a:solidFill>
              <a:latin typeface="Cambria"/>
              <a:cs typeface="Cambria"/>
            </a:endParaRPr>
          </a:p>
          <a:p>
            <a:pPr algn="l">
              <a:defRPr/>
            </a:pPr>
            <a:r>
              <a:rPr lang="pl-PL" sz="2400" dirty="0" err="1">
                <a:solidFill>
                  <a:srgbClr val="0000FF"/>
                </a:solidFill>
                <a:latin typeface="Cambria"/>
                <a:cs typeface="Cambria"/>
              </a:rPr>
              <a:t>sector</a:t>
            </a:r>
            <a:r>
              <a:rPr lang="pl-PL" sz="2400" dirty="0">
                <a:solidFill>
                  <a:srgbClr val="0000FF"/>
                </a:solidFill>
                <a:latin typeface="Cambria"/>
                <a:cs typeface="Cambria"/>
              </a:rPr>
              <a:t> we </a:t>
            </a:r>
            <a:r>
              <a:rPr lang="pl-PL" sz="2400" dirty="0" err="1">
                <a:solidFill>
                  <a:srgbClr val="0000FF"/>
                </a:solidFill>
                <a:latin typeface="Cambria"/>
                <a:cs typeface="Cambria"/>
              </a:rPr>
              <a:t>get</a:t>
            </a:r>
            <a:r>
              <a:rPr lang="pl-PL" sz="2400" dirty="0">
                <a:solidFill>
                  <a:srgbClr val="0000FF"/>
                </a:solidFill>
                <a:latin typeface="Cambria"/>
                <a:cs typeface="Cambria"/>
              </a:rPr>
              <a:t>:</a:t>
            </a:r>
          </a:p>
        </p:txBody>
      </p:sp>
      <p:pic>
        <p:nvPicPr>
          <p:cNvPr id="50180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467350"/>
            <a:ext cx="4419600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leTekstowe 4"/>
          <p:cNvSpPr txBox="1"/>
          <p:nvPr/>
        </p:nvSpPr>
        <p:spPr>
          <a:xfrm>
            <a:off x="4787900" y="6146800"/>
            <a:ext cx="258762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l-PL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pl-PL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exp</a:t>
            </a:r>
            <a:r>
              <a:rPr lang="pl-PL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.: 121 </a:t>
            </a:r>
            <a:r>
              <a:rPr lang="pl-PL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MeV</a:t>
            </a:r>
            <a:r>
              <a:rPr lang="pl-PL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</a:p>
        </p:txBody>
      </p:sp>
      <p:sp>
        <p:nvSpPr>
          <p:cNvPr id="6" name="PoleTekstowe 5"/>
          <p:cNvSpPr txBox="1"/>
          <p:nvPr/>
        </p:nvSpPr>
        <p:spPr>
          <a:xfrm>
            <a:off x="4787900" y="5589588"/>
            <a:ext cx="258762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l-PL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pl-PL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exp</a:t>
            </a:r>
            <a:r>
              <a:rPr lang="pl-PL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.: 178 </a:t>
            </a:r>
            <a:r>
              <a:rPr lang="pl-PL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MeV</a:t>
            </a:r>
            <a:r>
              <a:rPr lang="pl-PL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</a:p>
        </p:txBody>
      </p:sp>
      <p:sp>
        <p:nvSpPr>
          <p:cNvPr id="50183" name="Prostokąt 6"/>
          <p:cNvSpPr>
            <a:spLocks noChangeArrowheads="1"/>
          </p:cNvSpPr>
          <p:nvPr/>
        </p:nvSpPr>
        <p:spPr bwMode="auto">
          <a:xfrm>
            <a:off x="1403350" y="5732463"/>
            <a:ext cx="288925" cy="8651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50184" name="PoleTekstowe 7"/>
          <p:cNvSpPr txBox="1">
            <a:spLocks noChangeArrowheads="1"/>
          </p:cNvSpPr>
          <p:nvPr/>
        </p:nvSpPr>
        <p:spPr bwMode="auto">
          <a:xfrm>
            <a:off x="7740650" y="5949950"/>
            <a:ext cx="8429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9pPr>
          </a:lstStyle>
          <a:p>
            <a:r>
              <a:rPr kumimoji="0" lang="pl-PL" sz="2800">
                <a:solidFill>
                  <a:srgbClr val="FF0000"/>
                </a:solidFill>
              </a:rPr>
              <a:t>13%</a:t>
            </a:r>
          </a:p>
        </p:txBody>
      </p:sp>
      <p:sp>
        <p:nvSpPr>
          <p:cNvPr id="7" name="Prostokąt 6"/>
          <p:cNvSpPr/>
          <p:nvPr/>
        </p:nvSpPr>
        <p:spPr>
          <a:xfrm>
            <a:off x="57084" y="1412875"/>
            <a:ext cx="9033401" cy="5400675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/>
          <p:cNvSpPr/>
          <p:nvPr/>
        </p:nvSpPr>
        <p:spPr>
          <a:xfrm>
            <a:off x="512329" y="2967335"/>
            <a:ext cx="81193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Successful</a:t>
            </a:r>
            <a:r>
              <a:rPr lang="pl-PL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pl-PL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phenomenology</a:t>
            </a:r>
            <a:endParaRPr lang="pl-PL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PoleTekstowe 12"/>
          <p:cNvSpPr txBox="1"/>
          <p:nvPr/>
        </p:nvSpPr>
        <p:spPr>
          <a:xfrm>
            <a:off x="2226241" y="5190609"/>
            <a:ext cx="6677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948A54"/>
                </a:solidFill>
              </a:rPr>
              <a:t>G.S. Yang, H.C. Kim, M.V. </a:t>
            </a:r>
            <a:r>
              <a:rPr lang="pl-PL" dirty="0" err="1" smtClean="0">
                <a:solidFill>
                  <a:srgbClr val="948A54"/>
                </a:solidFill>
              </a:rPr>
              <a:t>Polyakov</a:t>
            </a:r>
            <a:r>
              <a:rPr lang="pl-PL" dirty="0" smtClean="0">
                <a:solidFill>
                  <a:srgbClr val="948A54"/>
                </a:solidFill>
              </a:rPr>
              <a:t>, MP </a:t>
            </a:r>
            <a:r>
              <a:rPr lang="pl-PL" dirty="0" err="1" smtClean="0">
                <a:solidFill>
                  <a:srgbClr val="948A54"/>
                </a:solidFill>
              </a:rPr>
              <a:t>Phys</a:t>
            </a:r>
            <a:r>
              <a:rPr lang="pl-PL" dirty="0" smtClean="0">
                <a:solidFill>
                  <a:srgbClr val="948A54"/>
                </a:solidFill>
              </a:rPr>
              <a:t>. </a:t>
            </a:r>
            <a:r>
              <a:rPr lang="pl-PL" dirty="0" err="1" smtClean="0">
                <a:solidFill>
                  <a:srgbClr val="948A54"/>
                </a:solidFill>
              </a:rPr>
              <a:t>Rev</a:t>
            </a:r>
            <a:r>
              <a:rPr lang="pl-PL" dirty="0" smtClean="0">
                <a:solidFill>
                  <a:srgbClr val="948A54"/>
                </a:solidFill>
              </a:rPr>
              <a:t>. D94 (2016) 071502</a:t>
            </a:r>
            <a:endParaRPr lang="pl-PL" dirty="0">
              <a:solidFill>
                <a:srgbClr val="948A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573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pl-PL" dirty="0" err="1" smtClean="0">
                <a:solidFill>
                  <a:srgbClr val="800000"/>
                </a:solidFill>
              </a:rPr>
              <a:t>Rotational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excitations</a:t>
            </a:r>
            <a:r>
              <a:rPr lang="pl-PL" dirty="0" smtClean="0">
                <a:solidFill>
                  <a:srgbClr val="800000"/>
                </a:solidFill>
              </a:rPr>
              <a:t>:</a:t>
            </a:r>
            <a:br>
              <a:rPr lang="pl-PL" dirty="0" smtClean="0">
                <a:solidFill>
                  <a:srgbClr val="800000"/>
                </a:solidFill>
              </a:rPr>
            </a:br>
            <a:r>
              <a:rPr lang="pl-PL" dirty="0" smtClean="0">
                <a:solidFill>
                  <a:srgbClr val="800000"/>
                </a:solidFill>
              </a:rPr>
              <a:t>heavy </a:t>
            </a:r>
            <a:r>
              <a:rPr lang="pl-PL" dirty="0" err="1" smtClean="0">
                <a:solidFill>
                  <a:srgbClr val="800000"/>
                </a:solidFill>
              </a:rPr>
              <a:t>pentaquarks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60418" name="Obraz 2" descr="irreps_HB_penta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6563"/>
            <a:ext cx="9144000" cy="481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9" name="PoleTekstowe 2"/>
          <p:cNvSpPr txBox="1">
            <a:spLocks noChangeArrowheads="1"/>
          </p:cNvSpPr>
          <p:nvPr/>
        </p:nvSpPr>
        <p:spPr bwMode="auto">
          <a:xfrm>
            <a:off x="8434388" y="3284538"/>
            <a:ext cx="7096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9pPr>
          </a:lstStyle>
          <a:p>
            <a:r>
              <a:rPr kumimoji="0" lang="pl-PL" dirty="0">
                <a:solidFill>
                  <a:srgbClr val="008000"/>
                </a:solidFill>
              </a:rPr>
              <a:t>2/3</a:t>
            </a:r>
          </a:p>
        </p:txBody>
      </p:sp>
      <p:sp>
        <p:nvSpPr>
          <p:cNvPr id="3" name="PoleTekstowe 2"/>
          <p:cNvSpPr txBox="1"/>
          <p:nvPr/>
        </p:nvSpPr>
        <p:spPr>
          <a:xfrm>
            <a:off x="457200" y="6335401"/>
            <a:ext cx="5286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948A54"/>
                </a:solidFill>
              </a:rPr>
              <a:t>H.C. Kim, M.V. </a:t>
            </a:r>
            <a:r>
              <a:rPr lang="pl-PL" dirty="0" err="1" smtClean="0">
                <a:solidFill>
                  <a:srgbClr val="948A54"/>
                </a:solidFill>
              </a:rPr>
              <a:t>Plyakov</a:t>
            </a:r>
            <a:r>
              <a:rPr lang="pl-PL" dirty="0" smtClean="0">
                <a:solidFill>
                  <a:srgbClr val="948A54"/>
                </a:solidFill>
              </a:rPr>
              <a:t>, MP arXiv:1704.04082 [</a:t>
            </a:r>
            <a:r>
              <a:rPr lang="pl-PL" dirty="0" err="1" smtClean="0">
                <a:solidFill>
                  <a:srgbClr val="948A54"/>
                </a:solidFill>
              </a:rPr>
              <a:t>hep-ph</a:t>
            </a:r>
            <a:r>
              <a:rPr lang="pl-PL" dirty="0" smtClean="0">
                <a:solidFill>
                  <a:srgbClr val="948A54"/>
                </a:solidFill>
              </a:rPr>
              <a:t>]</a:t>
            </a:r>
            <a:endParaRPr lang="pl-PL" dirty="0">
              <a:solidFill>
                <a:srgbClr val="948A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010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Obraz 2" descr="irreps_HB_penta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6563"/>
            <a:ext cx="9144000" cy="481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oleTekstowe 3"/>
          <p:cNvSpPr txBox="1"/>
          <p:nvPr/>
        </p:nvSpPr>
        <p:spPr>
          <a:xfrm>
            <a:off x="684213" y="1615005"/>
            <a:ext cx="3536996" cy="12003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l-PL" sz="2400" dirty="0" err="1">
                <a:solidFill>
                  <a:srgbClr val="008000"/>
                </a:solidFill>
                <a:latin typeface="+mn-lt"/>
              </a:rPr>
              <a:t>soliton</a:t>
            </a:r>
            <a:r>
              <a:rPr lang="pl-PL" sz="2400" dirty="0">
                <a:solidFill>
                  <a:srgbClr val="008000"/>
                </a:solidFill>
                <a:latin typeface="+mn-lt"/>
              </a:rPr>
              <a:t> in 15 (</a:t>
            </a:r>
            <a:r>
              <a:rPr lang="pl-PL" sz="2400" dirty="0" err="1">
                <a:solidFill>
                  <a:srgbClr val="008000"/>
                </a:solidFill>
                <a:latin typeface="+mn-lt"/>
              </a:rPr>
              <a:t>quatroquark</a:t>
            </a:r>
            <a:r>
              <a:rPr lang="pl-PL" sz="2400" dirty="0" smtClean="0">
                <a:solidFill>
                  <a:srgbClr val="008000"/>
                </a:solidFill>
                <a:latin typeface="+mn-lt"/>
              </a:rPr>
              <a:t>)</a:t>
            </a:r>
          </a:p>
          <a:p>
            <a:pPr algn="l">
              <a:defRPr/>
            </a:pPr>
            <a:r>
              <a:rPr lang="pl-PL" sz="2400" dirty="0" smtClean="0">
                <a:solidFill>
                  <a:srgbClr val="008000"/>
                </a:solidFill>
                <a:latin typeface="+mn-lt"/>
              </a:rPr>
              <a:t>(</a:t>
            </a:r>
            <a:r>
              <a:rPr lang="pl-PL" sz="2400" dirty="0" err="1" smtClean="0">
                <a:solidFill>
                  <a:srgbClr val="008000"/>
                </a:solidFill>
                <a:latin typeface="+mn-lt"/>
              </a:rPr>
              <a:t>spin</a:t>
            </a:r>
            <a:r>
              <a:rPr lang="pl-PL" sz="2400" dirty="0" smtClean="0">
                <a:solidFill>
                  <a:srgbClr val="008000"/>
                </a:solidFill>
                <a:latin typeface="+mn-lt"/>
              </a:rPr>
              <a:t> 1 &lt; </a:t>
            </a:r>
            <a:r>
              <a:rPr lang="pl-PL" sz="2400" dirty="0" err="1" smtClean="0">
                <a:solidFill>
                  <a:srgbClr val="008000"/>
                </a:solidFill>
                <a:latin typeface="+mn-lt"/>
              </a:rPr>
              <a:t>spin</a:t>
            </a:r>
            <a:r>
              <a:rPr lang="pl-PL" sz="2400" dirty="0" smtClean="0">
                <a:solidFill>
                  <a:srgbClr val="008000"/>
                </a:solidFill>
                <a:latin typeface="+mn-lt"/>
              </a:rPr>
              <a:t> 0)</a:t>
            </a:r>
            <a:endParaRPr lang="pl-PL" sz="2400" dirty="0">
              <a:solidFill>
                <a:srgbClr val="008000"/>
              </a:solidFill>
              <a:latin typeface="+mn-lt"/>
            </a:endParaRPr>
          </a:p>
          <a:p>
            <a:pPr algn="l">
              <a:defRPr/>
            </a:pPr>
            <a:r>
              <a:rPr lang="pl-PL" sz="2400" dirty="0">
                <a:solidFill>
                  <a:srgbClr val="008000"/>
                </a:solidFill>
                <a:latin typeface="+mn-lt"/>
              </a:rPr>
              <a:t>+ heavy </a:t>
            </a:r>
            <a:r>
              <a:rPr lang="pl-PL" sz="2400" dirty="0" err="1">
                <a:solidFill>
                  <a:srgbClr val="008000"/>
                </a:solidFill>
                <a:latin typeface="+mn-lt"/>
              </a:rPr>
              <a:t>quark</a:t>
            </a:r>
            <a:r>
              <a:rPr lang="pl-PL" sz="2400" dirty="0">
                <a:solidFill>
                  <a:srgbClr val="008000"/>
                </a:solidFill>
                <a:latin typeface="+mn-lt"/>
              </a:rPr>
              <a:t>: </a:t>
            </a:r>
            <a:r>
              <a:rPr lang="pl-PL" sz="2400" dirty="0" smtClean="0">
                <a:solidFill>
                  <a:srgbClr val="008000"/>
                </a:solidFill>
                <a:latin typeface="+mn-lt"/>
              </a:rPr>
              <a:t> 1</a:t>
            </a:r>
            <a:r>
              <a:rPr lang="pl-PL" sz="2400" dirty="0">
                <a:solidFill>
                  <a:srgbClr val="008000"/>
                </a:solidFill>
                <a:latin typeface="+mn-lt"/>
              </a:rPr>
              <a:t>/2 + 3/2   </a:t>
            </a:r>
          </a:p>
        </p:txBody>
      </p:sp>
      <p:sp>
        <p:nvSpPr>
          <p:cNvPr id="5" name="PoleTekstowe 2"/>
          <p:cNvSpPr txBox="1">
            <a:spLocks noChangeArrowheads="1"/>
          </p:cNvSpPr>
          <p:nvPr/>
        </p:nvSpPr>
        <p:spPr bwMode="auto">
          <a:xfrm>
            <a:off x="8434388" y="3284538"/>
            <a:ext cx="7096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9pPr>
          </a:lstStyle>
          <a:p>
            <a:r>
              <a:rPr kumimoji="0" lang="pl-PL" dirty="0">
                <a:solidFill>
                  <a:srgbClr val="008000"/>
                </a:solidFill>
              </a:rPr>
              <a:t>2/3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>
                <a:solidFill>
                  <a:srgbClr val="800000"/>
                </a:solidFill>
              </a:rPr>
              <a:t>Rotational</a:t>
            </a:r>
            <a:r>
              <a:rPr lang="pl-PL" dirty="0">
                <a:solidFill>
                  <a:srgbClr val="800000"/>
                </a:solidFill>
              </a:rPr>
              <a:t> </a:t>
            </a:r>
            <a:r>
              <a:rPr lang="pl-PL" dirty="0" err="1">
                <a:solidFill>
                  <a:srgbClr val="800000"/>
                </a:solidFill>
              </a:rPr>
              <a:t>excitations</a:t>
            </a:r>
            <a:r>
              <a:rPr lang="pl-PL" dirty="0">
                <a:solidFill>
                  <a:srgbClr val="800000"/>
                </a:solidFill>
              </a:rPr>
              <a:t>:</a:t>
            </a:r>
            <a:br>
              <a:rPr lang="pl-PL" dirty="0">
                <a:solidFill>
                  <a:srgbClr val="800000"/>
                </a:solidFill>
              </a:rPr>
            </a:br>
            <a:r>
              <a:rPr lang="pl-PL" dirty="0">
                <a:solidFill>
                  <a:srgbClr val="800000"/>
                </a:solidFill>
              </a:rPr>
              <a:t>heavy </a:t>
            </a:r>
            <a:r>
              <a:rPr lang="pl-PL" dirty="0" err="1">
                <a:solidFill>
                  <a:srgbClr val="800000"/>
                </a:solidFill>
              </a:rPr>
              <a:t>pentaquarks</a:t>
            </a:r>
            <a:endParaRPr lang="pl-PL" dirty="0">
              <a:solidFill>
                <a:srgbClr val="800000"/>
              </a:solidFill>
            </a:endParaRPr>
          </a:p>
        </p:txBody>
      </p:sp>
      <p:sp>
        <p:nvSpPr>
          <p:cNvPr id="6" name="PoleTekstowe 5"/>
          <p:cNvSpPr txBox="1"/>
          <p:nvPr/>
        </p:nvSpPr>
        <p:spPr>
          <a:xfrm>
            <a:off x="457200" y="6335401"/>
            <a:ext cx="5286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948A54"/>
                </a:solidFill>
              </a:rPr>
              <a:t>H.C. Kim, M.V. </a:t>
            </a:r>
            <a:r>
              <a:rPr lang="pl-PL" dirty="0" err="1" smtClean="0">
                <a:solidFill>
                  <a:srgbClr val="948A54"/>
                </a:solidFill>
              </a:rPr>
              <a:t>Plyakov</a:t>
            </a:r>
            <a:r>
              <a:rPr lang="pl-PL" dirty="0" smtClean="0">
                <a:solidFill>
                  <a:srgbClr val="948A54"/>
                </a:solidFill>
              </a:rPr>
              <a:t>, MP arXiv:1704.04082 [</a:t>
            </a:r>
            <a:r>
              <a:rPr lang="pl-PL" dirty="0" err="1" smtClean="0">
                <a:solidFill>
                  <a:srgbClr val="948A54"/>
                </a:solidFill>
              </a:rPr>
              <a:t>hep-ph</a:t>
            </a:r>
            <a:r>
              <a:rPr lang="pl-PL" dirty="0" smtClean="0">
                <a:solidFill>
                  <a:srgbClr val="948A54"/>
                </a:solidFill>
              </a:rPr>
              <a:t>]</a:t>
            </a:r>
            <a:endParaRPr lang="pl-PL" dirty="0">
              <a:solidFill>
                <a:srgbClr val="948A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788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Obraz 2" descr="irreps_HB_penta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6563"/>
            <a:ext cx="9144000" cy="481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oleTekstowe 3"/>
          <p:cNvSpPr txBox="1"/>
          <p:nvPr/>
        </p:nvSpPr>
        <p:spPr>
          <a:xfrm>
            <a:off x="684213" y="1615005"/>
            <a:ext cx="3536996" cy="12003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l-PL" sz="2400" dirty="0" err="1">
                <a:solidFill>
                  <a:srgbClr val="008000"/>
                </a:solidFill>
                <a:latin typeface="+mn-lt"/>
              </a:rPr>
              <a:t>soliton</a:t>
            </a:r>
            <a:r>
              <a:rPr lang="pl-PL" sz="2400" dirty="0">
                <a:solidFill>
                  <a:srgbClr val="008000"/>
                </a:solidFill>
                <a:latin typeface="+mn-lt"/>
              </a:rPr>
              <a:t> in 15 (</a:t>
            </a:r>
            <a:r>
              <a:rPr lang="pl-PL" sz="2400" dirty="0" err="1">
                <a:solidFill>
                  <a:srgbClr val="008000"/>
                </a:solidFill>
                <a:latin typeface="+mn-lt"/>
              </a:rPr>
              <a:t>quatroquark</a:t>
            </a:r>
            <a:r>
              <a:rPr lang="pl-PL" sz="2400" dirty="0" smtClean="0">
                <a:solidFill>
                  <a:srgbClr val="008000"/>
                </a:solidFill>
                <a:latin typeface="+mn-lt"/>
              </a:rPr>
              <a:t>)</a:t>
            </a:r>
          </a:p>
          <a:p>
            <a:pPr algn="l">
              <a:defRPr/>
            </a:pPr>
            <a:r>
              <a:rPr lang="pl-PL" sz="2400" dirty="0" smtClean="0">
                <a:solidFill>
                  <a:srgbClr val="008000"/>
                </a:solidFill>
                <a:latin typeface="+mn-lt"/>
              </a:rPr>
              <a:t>(</a:t>
            </a:r>
            <a:r>
              <a:rPr lang="pl-PL" sz="2400" dirty="0" err="1" smtClean="0">
                <a:solidFill>
                  <a:srgbClr val="008000"/>
                </a:solidFill>
                <a:latin typeface="+mn-lt"/>
              </a:rPr>
              <a:t>spin</a:t>
            </a:r>
            <a:r>
              <a:rPr lang="pl-PL" sz="2400" dirty="0" smtClean="0">
                <a:solidFill>
                  <a:srgbClr val="008000"/>
                </a:solidFill>
                <a:latin typeface="+mn-lt"/>
              </a:rPr>
              <a:t> 1 &lt; </a:t>
            </a:r>
            <a:r>
              <a:rPr lang="pl-PL" sz="2400" dirty="0" err="1" smtClean="0">
                <a:solidFill>
                  <a:srgbClr val="008000"/>
                </a:solidFill>
                <a:latin typeface="+mn-lt"/>
              </a:rPr>
              <a:t>spin</a:t>
            </a:r>
            <a:r>
              <a:rPr lang="pl-PL" sz="2400" dirty="0" smtClean="0">
                <a:solidFill>
                  <a:srgbClr val="008000"/>
                </a:solidFill>
                <a:latin typeface="+mn-lt"/>
              </a:rPr>
              <a:t> 0)</a:t>
            </a:r>
            <a:endParaRPr lang="pl-PL" sz="2400" dirty="0">
              <a:solidFill>
                <a:srgbClr val="008000"/>
              </a:solidFill>
              <a:latin typeface="+mn-lt"/>
            </a:endParaRPr>
          </a:p>
          <a:p>
            <a:pPr algn="l">
              <a:defRPr/>
            </a:pPr>
            <a:r>
              <a:rPr lang="pl-PL" sz="2400" dirty="0">
                <a:solidFill>
                  <a:srgbClr val="008000"/>
                </a:solidFill>
                <a:latin typeface="+mn-lt"/>
              </a:rPr>
              <a:t>+ heavy </a:t>
            </a:r>
            <a:r>
              <a:rPr lang="pl-PL" sz="2400" dirty="0" err="1">
                <a:solidFill>
                  <a:srgbClr val="008000"/>
                </a:solidFill>
                <a:latin typeface="+mn-lt"/>
              </a:rPr>
              <a:t>quark</a:t>
            </a:r>
            <a:r>
              <a:rPr lang="pl-PL" sz="2400" dirty="0">
                <a:solidFill>
                  <a:srgbClr val="008000"/>
                </a:solidFill>
                <a:latin typeface="+mn-lt"/>
              </a:rPr>
              <a:t>: </a:t>
            </a:r>
            <a:r>
              <a:rPr lang="pl-PL" sz="2400" dirty="0" smtClean="0">
                <a:solidFill>
                  <a:srgbClr val="008000"/>
                </a:solidFill>
                <a:latin typeface="+mn-lt"/>
              </a:rPr>
              <a:t> 1</a:t>
            </a:r>
            <a:r>
              <a:rPr lang="pl-PL" sz="2400" dirty="0">
                <a:solidFill>
                  <a:srgbClr val="008000"/>
                </a:solidFill>
                <a:latin typeface="+mn-lt"/>
              </a:rPr>
              <a:t>/2 + 3/2   </a:t>
            </a:r>
          </a:p>
        </p:txBody>
      </p:sp>
      <p:sp>
        <p:nvSpPr>
          <p:cNvPr id="5" name="PoleTekstowe 2"/>
          <p:cNvSpPr txBox="1">
            <a:spLocks noChangeArrowheads="1"/>
          </p:cNvSpPr>
          <p:nvPr/>
        </p:nvSpPr>
        <p:spPr bwMode="auto">
          <a:xfrm>
            <a:off x="8434388" y="3284538"/>
            <a:ext cx="7096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9pPr>
          </a:lstStyle>
          <a:p>
            <a:r>
              <a:rPr kumimoji="0" lang="pl-PL" dirty="0">
                <a:solidFill>
                  <a:srgbClr val="008000"/>
                </a:solidFill>
              </a:rPr>
              <a:t>2/3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>
                <a:solidFill>
                  <a:srgbClr val="800000"/>
                </a:solidFill>
              </a:rPr>
              <a:t>Rotational</a:t>
            </a:r>
            <a:r>
              <a:rPr lang="pl-PL" dirty="0">
                <a:solidFill>
                  <a:srgbClr val="800000"/>
                </a:solidFill>
              </a:rPr>
              <a:t> </a:t>
            </a:r>
            <a:r>
              <a:rPr lang="pl-PL" dirty="0" err="1">
                <a:solidFill>
                  <a:srgbClr val="800000"/>
                </a:solidFill>
              </a:rPr>
              <a:t>excitations</a:t>
            </a:r>
            <a:r>
              <a:rPr lang="pl-PL" dirty="0">
                <a:solidFill>
                  <a:srgbClr val="800000"/>
                </a:solidFill>
              </a:rPr>
              <a:t>:</a:t>
            </a:r>
            <a:br>
              <a:rPr lang="pl-PL" dirty="0">
                <a:solidFill>
                  <a:srgbClr val="800000"/>
                </a:solidFill>
              </a:rPr>
            </a:br>
            <a:r>
              <a:rPr lang="pl-PL" dirty="0">
                <a:solidFill>
                  <a:srgbClr val="800000"/>
                </a:solidFill>
              </a:rPr>
              <a:t>heavy </a:t>
            </a:r>
            <a:r>
              <a:rPr lang="pl-PL" dirty="0" err="1">
                <a:solidFill>
                  <a:srgbClr val="800000"/>
                </a:solidFill>
              </a:rPr>
              <a:t>pentaquarks</a:t>
            </a:r>
            <a:endParaRPr lang="pl-PL" dirty="0">
              <a:solidFill>
                <a:srgbClr val="800000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0" y="2815333"/>
            <a:ext cx="5134422" cy="3818064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7188191" y="1945436"/>
            <a:ext cx="337791" cy="418809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5072" y="2396489"/>
            <a:ext cx="2298700" cy="355600"/>
          </a:xfrm>
          <a:prstGeom prst="rect">
            <a:avLst/>
          </a:prstGeom>
        </p:spPr>
      </p:pic>
      <p:sp>
        <p:nvSpPr>
          <p:cNvPr id="9" name="PoleTekstowe 8"/>
          <p:cNvSpPr txBox="1"/>
          <p:nvPr/>
        </p:nvSpPr>
        <p:spPr>
          <a:xfrm>
            <a:off x="457200" y="6335401"/>
            <a:ext cx="5286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948A54"/>
                </a:solidFill>
              </a:rPr>
              <a:t>H.C. Kim, M.V. </a:t>
            </a:r>
            <a:r>
              <a:rPr lang="pl-PL" dirty="0" err="1" smtClean="0">
                <a:solidFill>
                  <a:srgbClr val="948A54"/>
                </a:solidFill>
              </a:rPr>
              <a:t>Plyakov</a:t>
            </a:r>
            <a:r>
              <a:rPr lang="pl-PL" dirty="0" smtClean="0">
                <a:solidFill>
                  <a:srgbClr val="948A54"/>
                </a:solidFill>
              </a:rPr>
              <a:t>, MP arXiv:1704.04082 [</a:t>
            </a:r>
            <a:r>
              <a:rPr lang="pl-PL" dirty="0" err="1" smtClean="0">
                <a:solidFill>
                  <a:srgbClr val="948A54"/>
                </a:solidFill>
              </a:rPr>
              <a:t>hep-ph</a:t>
            </a:r>
            <a:r>
              <a:rPr lang="pl-PL" dirty="0" smtClean="0">
                <a:solidFill>
                  <a:srgbClr val="948A54"/>
                </a:solidFill>
              </a:rPr>
              <a:t>]</a:t>
            </a:r>
            <a:endParaRPr lang="pl-PL" dirty="0">
              <a:solidFill>
                <a:srgbClr val="948A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458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800000"/>
                </a:solidFill>
              </a:rPr>
              <a:t>Decays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5502"/>
            <a:ext cx="9144000" cy="731520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123905" y="1458333"/>
            <a:ext cx="40829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>
                <a:solidFill>
                  <a:srgbClr val="800000"/>
                </a:solidFill>
                <a:latin typeface="Times New Roman"/>
                <a:cs typeface="Times New Roman"/>
              </a:rPr>
              <a:t>axial-vector</a:t>
            </a:r>
            <a:r>
              <a:rPr lang="pl-PL" sz="20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 </a:t>
            </a:r>
            <a:r>
              <a:rPr lang="pl-PL" sz="2000" dirty="0" err="1" smtClean="0">
                <a:solidFill>
                  <a:srgbClr val="800000"/>
                </a:solidFill>
                <a:latin typeface="Times New Roman"/>
                <a:cs typeface="Times New Roman"/>
              </a:rPr>
              <a:t>constants</a:t>
            </a:r>
            <a:r>
              <a:rPr lang="pl-PL" sz="20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 with </a:t>
            </a:r>
            <a:r>
              <a:rPr lang="pl-PL" sz="2000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X </a:t>
            </a:r>
            <a:r>
              <a:rPr lang="pl-PL" sz="20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= 3, 8, 0 </a:t>
            </a:r>
            <a:endParaRPr lang="pl-PL" sz="2000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Prostokąt ze ściętym rogiem 4"/>
          <p:cNvSpPr/>
          <p:nvPr/>
        </p:nvSpPr>
        <p:spPr>
          <a:xfrm>
            <a:off x="211652" y="2315216"/>
            <a:ext cx="66141" cy="198447"/>
          </a:xfrm>
          <a:prstGeom prst="snip1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oleTekstowe 7"/>
          <p:cNvSpPr txBox="1"/>
          <p:nvPr/>
        </p:nvSpPr>
        <p:spPr>
          <a:xfrm>
            <a:off x="211652" y="2897327"/>
            <a:ext cx="77682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i="1" dirty="0" smtClean="0">
                <a:latin typeface="Times New Roman"/>
                <a:cs typeface="Times New Roman"/>
              </a:rPr>
              <a:t>a</a:t>
            </a:r>
            <a:r>
              <a:rPr lang="pl-PL" sz="2000" baseline="-25000" dirty="0" smtClean="0">
                <a:latin typeface="Times New Roman"/>
                <a:cs typeface="Times New Roman"/>
              </a:rPr>
              <a:t>1</a:t>
            </a:r>
            <a:r>
              <a:rPr lang="pl-PL" sz="2000" dirty="0" smtClean="0">
                <a:latin typeface="Times New Roman"/>
                <a:cs typeface="Times New Roman"/>
              </a:rPr>
              <a:t> ~ </a:t>
            </a:r>
            <a:r>
              <a:rPr lang="pl-PL" sz="2000" i="1" dirty="0" err="1" smtClean="0">
                <a:latin typeface="Times New Roman"/>
                <a:cs typeface="Times New Roman"/>
              </a:rPr>
              <a:t>N</a:t>
            </a:r>
            <a:r>
              <a:rPr lang="pl-PL" sz="2000" i="1" baseline="-25000" dirty="0" err="1" smtClean="0">
                <a:latin typeface="Times New Roman"/>
                <a:cs typeface="Times New Roman"/>
              </a:rPr>
              <a:t>c</a:t>
            </a:r>
            <a:r>
              <a:rPr lang="pl-PL" sz="2000" dirty="0" smtClean="0">
                <a:latin typeface="Times New Roman"/>
                <a:cs typeface="Times New Roman"/>
              </a:rPr>
              <a:t> </a:t>
            </a:r>
            <a:r>
              <a:rPr lang="pl-PL" sz="2000" i="1" dirty="0" smtClean="0">
                <a:latin typeface="Times New Roman"/>
                <a:cs typeface="Times New Roman"/>
              </a:rPr>
              <a:t>a</a:t>
            </a:r>
            <a:r>
              <a:rPr lang="pl-PL" sz="2000" baseline="-25000" dirty="0" smtClean="0">
                <a:latin typeface="Times New Roman"/>
                <a:cs typeface="Times New Roman"/>
              </a:rPr>
              <a:t>2 </a:t>
            </a:r>
            <a:r>
              <a:rPr lang="pl-PL" sz="2000" dirty="0" smtClean="0">
                <a:latin typeface="Times New Roman"/>
                <a:cs typeface="Times New Roman"/>
              </a:rPr>
              <a:t>~ </a:t>
            </a:r>
            <a:r>
              <a:rPr lang="pl-PL" sz="2000" i="1" dirty="0" smtClean="0">
                <a:latin typeface="Times New Roman"/>
                <a:cs typeface="Times New Roman"/>
              </a:rPr>
              <a:t>O</a:t>
            </a:r>
            <a:r>
              <a:rPr lang="pl-PL" sz="2000" dirty="0" smtClean="0">
                <a:latin typeface="Times New Roman"/>
                <a:cs typeface="Times New Roman"/>
              </a:rPr>
              <a:t>(1) </a:t>
            </a:r>
            <a:r>
              <a:rPr lang="pl-PL" sz="2000" i="1" dirty="0" smtClean="0">
                <a:latin typeface="Times New Roman"/>
                <a:cs typeface="Times New Roman"/>
              </a:rPr>
              <a:t> a</a:t>
            </a:r>
            <a:r>
              <a:rPr lang="pl-PL" sz="2000" baseline="-25000" dirty="0" smtClean="0">
                <a:latin typeface="Times New Roman"/>
                <a:cs typeface="Times New Roman"/>
              </a:rPr>
              <a:t>3 </a:t>
            </a:r>
            <a:r>
              <a:rPr lang="pl-PL" sz="2000" dirty="0">
                <a:latin typeface="Times New Roman"/>
                <a:cs typeface="Times New Roman"/>
              </a:rPr>
              <a:t>~ </a:t>
            </a:r>
            <a:r>
              <a:rPr lang="pl-PL" sz="2000" i="1" dirty="0">
                <a:latin typeface="Times New Roman"/>
                <a:cs typeface="Times New Roman"/>
              </a:rPr>
              <a:t>O</a:t>
            </a:r>
            <a:r>
              <a:rPr lang="pl-PL" sz="2000" dirty="0">
                <a:latin typeface="Times New Roman"/>
                <a:cs typeface="Times New Roman"/>
              </a:rPr>
              <a:t>(1</a:t>
            </a:r>
            <a:r>
              <a:rPr lang="pl-PL" sz="2000" dirty="0" smtClean="0">
                <a:latin typeface="Times New Roman"/>
                <a:cs typeface="Times New Roman"/>
              </a:rPr>
              <a:t>)  </a:t>
            </a:r>
            <a:r>
              <a:rPr lang="pl-PL" sz="2000" dirty="0" err="1" smtClean="0">
                <a:latin typeface="Times New Roman"/>
                <a:cs typeface="Times New Roman"/>
              </a:rPr>
              <a:t>fixed</a:t>
            </a:r>
            <a:r>
              <a:rPr lang="pl-PL" sz="2000" dirty="0" smtClean="0">
                <a:latin typeface="Times New Roman"/>
                <a:cs typeface="Times New Roman"/>
              </a:rPr>
              <a:t> from the data on </a:t>
            </a:r>
            <a:r>
              <a:rPr lang="pl-PL" sz="2000" dirty="0" err="1" smtClean="0">
                <a:latin typeface="Times New Roman"/>
                <a:cs typeface="Times New Roman"/>
              </a:rPr>
              <a:t>weak</a:t>
            </a:r>
            <a:r>
              <a:rPr lang="pl-PL" sz="2000" dirty="0" smtClean="0">
                <a:latin typeface="Times New Roman"/>
                <a:cs typeface="Times New Roman"/>
              </a:rPr>
              <a:t> </a:t>
            </a:r>
            <a:r>
              <a:rPr lang="pl-PL" sz="2000" dirty="0" err="1" smtClean="0">
                <a:latin typeface="Times New Roman"/>
                <a:cs typeface="Times New Roman"/>
              </a:rPr>
              <a:t>hyperon</a:t>
            </a:r>
            <a:r>
              <a:rPr lang="pl-PL" sz="2000" dirty="0" smtClean="0">
                <a:latin typeface="Times New Roman"/>
                <a:cs typeface="Times New Roman"/>
              </a:rPr>
              <a:t> </a:t>
            </a:r>
            <a:r>
              <a:rPr lang="pl-PL" sz="2000" dirty="0" err="1" smtClean="0">
                <a:latin typeface="Times New Roman"/>
                <a:cs typeface="Times New Roman"/>
              </a:rPr>
              <a:t>decays</a:t>
            </a:r>
            <a:r>
              <a:rPr lang="pl-PL" sz="2000" i="1" dirty="0" smtClean="0">
                <a:latin typeface="Times New Roman"/>
                <a:cs typeface="Times New Roman"/>
              </a:rPr>
              <a:t> </a:t>
            </a:r>
            <a:endParaRPr lang="pl-PL" sz="2000" i="1" dirty="0">
              <a:latin typeface="Times New Roman"/>
              <a:cs typeface="Times New Roman"/>
            </a:endParaRPr>
          </a:p>
        </p:txBody>
      </p:sp>
      <p:sp>
        <p:nvSpPr>
          <p:cNvPr id="9" name="PoleTekstowe 8"/>
          <p:cNvSpPr txBox="1"/>
          <p:nvPr/>
        </p:nvSpPr>
        <p:spPr>
          <a:xfrm>
            <a:off x="277793" y="3691116"/>
            <a:ext cx="78326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rgbClr val="FF0000"/>
                </a:solidFill>
              </a:rPr>
              <a:t>Goldberger-Treiman</a:t>
            </a:r>
            <a:r>
              <a:rPr lang="pl-PL" sz="2400" dirty="0" smtClean="0">
                <a:solidFill>
                  <a:srgbClr val="FF0000"/>
                </a:solidFill>
              </a:rPr>
              <a:t> </a:t>
            </a:r>
            <a:r>
              <a:rPr lang="pl-PL" sz="2400" dirty="0" err="1" smtClean="0">
                <a:solidFill>
                  <a:srgbClr val="FF0000"/>
                </a:solidFill>
              </a:rPr>
              <a:t>relation</a:t>
            </a:r>
            <a:r>
              <a:rPr lang="pl-PL" sz="24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pl-PL" sz="2400" dirty="0" smtClean="0">
                <a:solidFill>
                  <a:srgbClr val="800000"/>
                </a:solidFill>
              </a:rPr>
              <a:t>for </a:t>
            </a:r>
            <a:r>
              <a:rPr lang="pl-PL" sz="2400" dirty="0" err="1" smtClean="0">
                <a:solidFill>
                  <a:srgbClr val="800000"/>
                </a:solidFill>
              </a:rPr>
              <a:t>strong</a:t>
            </a:r>
            <a:r>
              <a:rPr lang="pl-PL" sz="2400" dirty="0" smtClean="0">
                <a:solidFill>
                  <a:srgbClr val="800000"/>
                </a:solidFill>
              </a:rPr>
              <a:t> </a:t>
            </a:r>
            <a:r>
              <a:rPr lang="pl-PL" sz="2400" dirty="0" err="1" smtClean="0">
                <a:solidFill>
                  <a:srgbClr val="800000"/>
                </a:solidFill>
              </a:rPr>
              <a:t>decays</a:t>
            </a:r>
            <a:r>
              <a:rPr lang="pl-PL" sz="2400" dirty="0" smtClean="0">
                <a:solidFill>
                  <a:srgbClr val="800000"/>
                </a:solidFill>
              </a:rPr>
              <a:t>                               </a:t>
            </a:r>
            <a:r>
              <a:rPr lang="pl-PL" sz="2400" dirty="0" err="1" smtClean="0">
                <a:solidFill>
                  <a:srgbClr val="800000"/>
                </a:solidFill>
              </a:rPr>
              <a:t>use</a:t>
            </a:r>
            <a:r>
              <a:rPr lang="pl-PL" sz="2400" dirty="0" smtClean="0">
                <a:solidFill>
                  <a:srgbClr val="800000"/>
                </a:solidFill>
              </a:rPr>
              <a:t> the same operator, but</a:t>
            </a:r>
            <a:endParaRPr lang="pl-PL" sz="2400" dirty="0">
              <a:solidFill>
                <a:srgbClr val="800000"/>
              </a:solidFill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310" y="4103013"/>
            <a:ext cx="1778000" cy="419100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14" y="4794334"/>
            <a:ext cx="4051300" cy="749300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614" y="5669091"/>
            <a:ext cx="4191000" cy="838200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8214" y="5808827"/>
            <a:ext cx="1816100" cy="622300"/>
          </a:xfrm>
          <a:prstGeom prst="rect">
            <a:avLst/>
          </a:prstGeom>
        </p:spPr>
      </p:pic>
      <p:sp>
        <p:nvSpPr>
          <p:cNvPr id="17" name="Dowolny kształt 16"/>
          <p:cNvSpPr/>
          <p:nvPr/>
        </p:nvSpPr>
        <p:spPr>
          <a:xfrm>
            <a:off x="222739" y="4987636"/>
            <a:ext cx="7886154" cy="1680186"/>
          </a:xfrm>
          <a:custGeom>
            <a:avLst/>
            <a:gdLst>
              <a:gd name="connsiteX0" fmla="*/ 7224743 w 7886154"/>
              <a:gd name="connsiteY0" fmla="*/ 1150993 h 1680186"/>
              <a:gd name="connsiteX1" fmla="*/ 7224743 w 7886154"/>
              <a:gd name="connsiteY1" fmla="*/ 1150993 h 1680186"/>
              <a:gd name="connsiteX2" fmla="*/ 7211515 w 7886154"/>
              <a:gd name="connsiteY2" fmla="*/ 1031925 h 1680186"/>
              <a:gd name="connsiteX3" fmla="*/ 7198287 w 7886154"/>
              <a:gd name="connsiteY3" fmla="*/ 992236 h 1680186"/>
              <a:gd name="connsiteX4" fmla="*/ 7211515 w 7886154"/>
              <a:gd name="connsiteY4" fmla="*/ 833478 h 1680186"/>
              <a:gd name="connsiteX5" fmla="*/ 7185058 w 7886154"/>
              <a:gd name="connsiteY5" fmla="*/ 754099 h 1680186"/>
              <a:gd name="connsiteX6" fmla="*/ 7171830 w 7886154"/>
              <a:gd name="connsiteY6" fmla="*/ 687950 h 1680186"/>
              <a:gd name="connsiteX7" fmla="*/ 7145374 w 7886154"/>
              <a:gd name="connsiteY7" fmla="*/ 648261 h 1680186"/>
              <a:gd name="connsiteX8" fmla="*/ 7039548 w 7886154"/>
              <a:gd name="connsiteY8" fmla="*/ 595342 h 1680186"/>
              <a:gd name="connsiteX9" fmla="*/ 6973407 w 7886154"/>
              <a:gd name="connsiteY9" fmla="*/ 582112 h 1680186"/>
              <a:gd name="connsiteX10" fmla="*/ 6682386 w 7886154"/>
              <a:gd name="connsiteY10" fmla="*/ 568882 h 1680186"/>
              <a:gd name="connsiteX11" fmla="*/ 6206171 w 7886154"/>
              <a:gd name="connsiteY11" fmla="*/ 595342 h 1680186"/>
              <a:gd name="connsiteX12" fmla="*/ 5703499 w 7886154"/>
              <a:gd name="connsiteY12" fmla="*/ 621801 h 1680186"/>
              <a:gd name="connsiteX13" fmla="*/ 5518304 w 7886154"/>
              <a:gd name="connsiteY13" fmla="*/ 635031 h 1680186"/>
              <a:gd name="connsiteX14" fmla="*/ 5280196 w 7886154"/>
              <a:gd name="connsiteY14" fmla="*/ 648261 h 1680186"/>
              <a:gd name="connsiteX15" fmla="*/ 5068545 w 7886154"/>
              <a:gd name="connsiteY15" fmla="*/ 661491 h 1680186"/>
              <a:gd name="connsiteX16" fmla="*/ 4155798 w 7886154"/>
              <a:gd name="connsiteY16" fmla="*/ 648261 h 1680186"/>
              <a:gd name="connsiteX17" fmla="*/ 3864778 w 7886154"/>
              <a:gd name="connsiteY17" fmla="*/ 635031 h 1680186"/>
              <a:gd name="connsiteX18" fmla="*/ 3441475 w 7886154"/>
              <a:gd name="connsiteY18" fmla="*/ 621801 h 1680186"/>
              <a:gd name="connsiteX19" fmla="*/ 2899119 w 7886154"/>
              <a:gd name="connsiteY19" fmla="*/ 608571 h 1680186"/>
              <a:gd name="connsiteX20" fmla="*/ 2396447 w 7886154"/>
              <a:gd name="connsiteY20" fmla="*/ 582112 h 1680186"/>
              <a:gd name="connsiteX21" fmla="*/ 1973144 w 7886154"/>
              <a:gd name="connsiteY21" fmla="*/ 595342 h 1680186"/>
              <a:gd name="connsiteX22" fmla="*/ 1840862 w 7886154"/>
              <a:gd name="connsiteY22" fmla="*/ 608571 h 1680186"/>
              <a:gd name="connsiteX23" fmla="*/ 1682123 w 7886154"/>
              <a:gd name="connsiteY23" fmla="*/ 635031 h 1680186"/>
              <a:gd name="connsiteX24" fmla="*/ 1258820 w 7886154"/>
              <a:gd name="connsiteY24" fmla="*/ 608571 h 1680186"/>
              <a:gd name="connsiteX25" fmla="*/ 637095 w 7886154"/>
              <a:gd name="connsiteY25" fmla="*/ 568882 h 1680186"/>
              <a:gd name="connsiteX26" fmla="*/ 385759 w 7886154"/>
              <a:gd name="connsiteY26" fmla="*/ 595342 h 1680186"/>
              <a:gd name="connsiteX27" fmla="*/ 306389 w 7886154"/>
              <a:gd name="connsiteY27" fmla="*/ 621801 h 1680186"/>
              <a:gd name="connsiteX28" fmla="*/ 227020 w 7886154"/>
              <a:gd name="connsiteY28" fmla="*/ 674720 h 1680186"/>
              <a:gd name="connsiteX29" fmla="*/ 187336 w 7886154"/>
              <a:gd name="connsiteY29" fmla="*/ 701180 h 1680186"/>
              <a:gd name="connsiteX30" fmla="*/ 121194 w 7886154"/>
              <a:gd name="connsiteY30" fmla="*/ 767329 h 1680186"/>
              <a:gd name="connsiteX31" fmla="*/ 94738 w 7886154"/>
              <a:gd name="connsiteY31" fmla="*/ 807018 h 1680186"/>
              <a:gd name="connsiteX32" fmla="*/ 28597 w 7886154"/>
              <a:gd name="connsiteY32" fmla="*/ 886397 h 1680186"/>
              <a:gd name="connsiteX33" fmla="*/ 15369 w 7886154"/>
              <a:gd name="connsiteY33" fmla="*/ 926087 h 1680186"/>
              <a:gd name="connsiteX34" fmla="*/ 15369 w 7886154"/>
              <a:gd name="connsiteY34" fmla="*/ 1137764 h 1680186"/>
              <a:gd name="connsiteX35" fmla="*/ 41825 w 7886154"/>
              <a:gd name="connsiteY35" fmla="*/ 1177453 h 1680186"/>
              <a:gd name="connsiteX36" fmla="*/ 68282 w 7886154"/>
              <a:gd name="connsiteY36" fmla="*/ 1256832 h 1680186"/>
              <a:gd name="connsiteX37" fmla="*/ 160879 w 7886154"/>
              <a:gd name="connsiteY37" fmla="*/ 1309751 h 1680186"/>
              <a:gd name="connsiteX38" fmla="*/ 240248 w 7886154"/>
              <a:gd name="connsiteY38" fmla="*/ 1349440 h 1680186"/>
              <a:gd name="connsiteX39" fmla="*/ 319618 w 7886154"/>
              <a:gd name="connsiteY39" fmla="*/ 1402360 h 1680186"/>
              <a:gd name="connsiteX40" fmla="*/ 425443 w 7886154"/>
              <a:gd name="connsiteY40" fmla="*/ 1428819 h 1680186"/>
              <a:gd name="connsiteX41" fmla="*/ 465128 w 7886154"/>
              <a:gd name="connsiteY41" fmla="*/ 1442049 h 1680186"/>
              <a:gd name="connsiteX42" fmla="*/ 504813 w 7886154"/>
              <a:gd name="connsiteY42" fmla="*/ 1468509 h 1680186"/>
              <a:gd name="connsiteX43" fmla="*/ 623866 w 7886154"/>
              <a:gd name="connsiteY43" fmla="*/ 1494968 h 1680186"/>
              <a:gd name="connsiteX44" fmla="*/ 690007 w 7886154"/>
              <a:gd name="connsiteY44" fmla="*/ 1508198 h 1680186"/>
              <a:gd name="connsiteX45" fmla="*/ 928115 w 7886154"/>
              <a:gd name="connsiteY45" fmla="*/ 1534658 h 1680186"/>
              <a:gd name="connsiteX46" fmla="*/ 1457244 w 7886154"/>
              <a:gd name="connsiteY46" fmla="*/ 1561117 h 1680186"/>
              <a:gd name="connsiteX47" fmla="*/ 1682123 w 7886154"/>
              <a:gd name="connsiteY47" fmla="*/ 1574347 h 1680186"/>
              <a:gd name="connsiteX48" fmla="*/ 1880546 w 7886154"/>
              <a:gd name="connsiteY48" fmla="*/ 1600807 h 1680186"/>
              <a:gd name="connsiteX49" fmla="*/ 2118654 w 7886154"/>
              <a:gd name="connsiteY49" fmla="*/ 1614037 h 1680186"/>
              <a:gd name="connsiteX50" fmla="*/ 2237708 w 7886154"/>
              <a:gd name="connsiteY50" fmla="*/ 1627266 h 1680186"/>
              <a:gd name="connsiteX51" fmla="*/ 3679583 w 7886154"/>
              <a:gd name="connsiteY51" fmla="*/ 1653726 h 1680186"/>
              <a:gd name="connsiteX52" fmla="*/ 5240512 w 7886154"/>
              <a:gd name="connsiteY52" fmla="*/ 1680186 h 1680186"/>
              <a:gd name="connsiteX53" fmla="*/ 5769640 w 7886154"/>
              <a:gd name="connsiteY53" fmla="*/ 1653726 h 1680186"/>
              <a:gd name="connsiteX54" fmla="*/ 5941607 w 7886154"/>
              <a:gd name="connsiteY54" fmla="*/ 1640496 h 1680186"/>
              <a:gd name="connsiteX55" fmla="*/ 6404594 w 7886154"/>
              <a:gd name="connsiteY55" fmla="*/ 1614037 h 1680186"/>
              <a:gd name="connsiteX56" fmla="*/ 6589789 w 7886154"/>
              <a:gd name="connsiteY56" fmla="*/ 1587577 h 1680186"/>
              <a:gd name="connsiteX57" fmla="*/ 6682386 w 7886154"/>
              <a:gd name="connsiteY57" fmla="*/ 1574347 h 1680186"/>
              <a:gd name="connsiteX58" fmla="*/ 6814669 w 7886154"/>
              <a:gd name="connsiteY58" fmla="*/ 1547888 h 1680186"/>
              <a:gd name="connsiteX59" fmla="*/ 6907266 w 7886154"/>
              <a:gd name="connsiteY59" fmla="*/ 1521428 h 1680186"/>
              <a:gd name="connsiteX60" fmla="*/ 6986635 w 7886154"/>
              <a:gd name="connsiteY60" fmla="*/ 1494968 h 1680186"/>
              <a:gd name="connsiteX61" fmla="*/ 7092461 w 7886154"/>
              <a:gd name="connsiteY61" fmla="*/ 1336211 h 1680186"/>
              <a:gd name="connsiteX62" fmla="*/ 7118917 w 7886154"/>
              <a:gd name="connsiteY62" fmla="*/ 1296521 h 1680186"/>
              <a:gd name="connsiteX63" fmla="*/ 7145374 w 7886154"/>
              <a:gd name="connsiteY63" fmla="*/ 1217142 h 1680186"/>
              <a:gd name="connsiteX64" fmla="*/ 7158602 w 7886154"/>
              <a:gd name="connsiteY64" fmla="*/ 1177453 h 1680186"/>
              <a:gd name="connsiteX65" fmla="*/ 7171830 w 7886154"/>
              <a:gd name="connsiteY65" fmla="*/ 621801 h 1680186"/>
              <a:gd name="connsiteX66" fmla="*/ 7198287 w 7886154"/>
              <a:gd name="connsiteY66" fmla="*/ 542422 h 1680186"/>
              <a:gd name="connsiteX67" fmla="*/ 7224743 w 7886154"/>
              <a:gd name="connsiteY67" fmla="*/ 502733 h 1680186"/>
              <a:gd name="connsiteX68" fmla="*/ 7251200 w 7886154"/>
              <a:gd name="connsiteY68" fmla="*/ 476273 h 1680186"/>
              <a:gd name="connsiteX69" fmla="*/ 7330569 w 7886154"/>
              <a:gd name="connsiteY69" fmla="*/ 436584 h 1680186"/>
              <a:gd name="connsiteX70" fmla="*/ 7542220 w 7886154"/>
              <a:gd name="connsiteY70" fmla="*/ 410124 h 1680186"/>
              <a:gd name="connsiteX71" fmla="*/ 7674502 w 7886154"/>
              <a:gd name="connsiteY71" fmla="*/ 370435 h 1680186"/>
              <a:gd name="connsiteX72" fmla="*/ 7753871 w 7886154"/>
              <a:gd name="connsiteY72" fmla="*/ 330745 h 1680186"/>
              <a:gd name="connsiteX73" fmla="*/ 7872925 w 7886154"/>
              <a:gd name="connsiteY73" fmla="*/ 185218 h 1680186"/>
              <a:gd name="connsiteX74" fmla="*/ 7886154 w 7886154"/>
              <a:gd name="connsiteY74" fmla="*/ 145528 h 1680186"/>
              <a:gd name="connsiteX75" fmla="*/ 7872925 w 7886154"/>
              <a:gd name="connsiteY75" fmla="*/ 66149 h 1680186"/>
              <a:gd name="connsiteX76" fmla="*/ 7793556 w 7886154"/>
              <a:gd name="connsiteY76" fmla="*/ 39690 h 1680186"/>
              <a:gd name="connsiteX77" fmla="*/ 7753871 w 7886154"/>
              <a:gd name="connsiteY77" fmla="*/ 26460 h 1680186"/>
              <a:gd name="connsiteX78" fmla="*/ 7370253 w 7886154"/>
              <a:gd name="connsiteY78" fmla="*/ 0 h 1680186"/>
              <a:gd name="connsiteX79" fmla="*/ 7079233 w 7886154"/>
              <a:gd name="connsiteY79" fmla="*/ 13230 h 1680186"/>
              <a:gd name="connsiteX80" fmla="*/ 6946951 w 7886154"/>
              <a:gd name="connsiteY80" fmla="*/ 26460 h 1680186"/>
              <a:gd name="connsiteX81" fmla="*/ 5782868 w 7886154"/>
              <a:gd name="connsiteY81" fmla="*/ 52920 h 1680186"/>
              <a:gd name="connsiteX82" fmla="*/ 5624130 w 7886154"/>
              <a:gd name="connsiteY82" fmla="*/ 92609 h 1680186"/>
              <a:gd name="connsiteX83" fmla="*/ 5584445 w 7886154"/>
              <a:gd name="connsiteY83" fmla="*/ 119069 h 1680186"/>
              <a:gd name="connsiteX84" fmla="*/ 5557989 w 7886154"/>
              <a:gd name="connsiteY84" fmla="*/ 158758 h 1680186"/>
              <a:gd name="connsiteX85" fmla="*/ 5531532 w 7886154"/>
              <a:gd name="connsiteY85" fmla="*/ 238137 h 1680186"/>
              <a:gd name="connsiteX86" fmla="*/ 5584445 w 7886154"/>
              <a:gd name="connsiteY86" fmla="*/ 357205 h 1680186"/>
              <a:gd name="connsiteX87" fmla="*/ 5716727 w 7886154"/>
              <a:gd name="connsiteY87" fmla="*/ 396895 h 1680186"/>
              <a:gd name="connsiteX88" fmla="*/ 5809325 w 7886154"/>
              <a:gd name="connsiteY88" fmla="*/ 423354 h 1680186"/>
              <a:gd name="connsiteX89" fmla="*/ 6007748 w 7886154"/>
              <a:gd name="connsiteY89" fmla="*/ 436584 h 1680186"/>
              <a:gd name="connsiteX90" fmla="*/ 6351681 w 7886154"/>
              <a:gd name="connsiteY90" fmla="*/ 449814 h 1680186"/>
              <a:gd name="connsiteX91" fmla="*/ 6669158 w 7886154"/>
              <a:gd name="connsiteY91" fmla="*/ 476273 h 1680186"/>
              <a:gd name="connsiteX92" fmla="*/ 6788212 w 7886154"/>
              <a:gd name="connsiteY92" fmla="*/ 502733 h 1680186"/>
              <a:gd name="connsiteX93" fmla="*/ 6867581 w 7886154"/>
              <a:gd name="connsiteY93" fmla="*/ 529193 h 1680186"/>
              <a:gd name="connsiteX94" fmla="*/ 6946951 w 7886154"/>
              <a:gd name="connsiteY94" fmla="*/ 555652 h 1680186"/>
              <a:gd name="connsiteX95" fmla="*/ 6986635 w 7886154"/>
              <a:gd name="connsiteY95" fmla="*/ 568882 h 1680186"/>
              <a:gd name="connsiteX96" fmla="*/ 7013092 w 7886154"/>
              <a:gd name="connsiteY96" fmla="*/ 608571 h 1680186"/>
              <a:gd name="connsiteX97" fmla="*/ 7013092 w 7886154"/>
              <a:gd name="connsiteY97" fmla="*/ 608571 h 168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7886154" h="1680186">
                <a:moveTo>
                  <a:pt x="7224743" y="1150993"/>
                </a:moveTo>
                <a:lnTo>
                  <a:pt x="7224743" y="1150993"/>
                </a:lnTo>
                <a:cubicBezTo>
                  <a:pt x="7220334" y="1111304"/>
                  <a:pt x="7218079" y="1071315"/>
                  <a:pt x="7211515" y="1031925"/>
                </a:cubicBezTo>
                <a:cubicBezTo>
                  <a:pt x="7209223" y="1018170"/>
                  <a:pt x="7198287" y="1006181"/>
                  <a:pt x="7198287" y="992236"/>
                </a:cubicBezTo>
                <a:cubicBezTo>
                  <a:pt x="7198287" y="939133"/>
                  <a:pt x="7207106" y="886397"/>
                  <a:pt x="7211515" y="833478"/>
                </a:cubicBezTo>
                <a:cubicBezTo>
                  <a:pt x="7202696" y="807018"/>
                  <a:pt x="7190527" y="781448"/>
                  <a:pt x="7185058" y="754099"/>
                </a:cubicBezTo>
                <a:cubicBezTo>
                  <a:pt x="7180649" y="732049"/>
                  <a:pt x="7179725" y="709005"/>
                  <a:pt x="7171830" y="687950"/>
                </a:cubicBezTo>
                <a:cubicBezTo>
                  <a:pt x="7166248" y="673063"/>
                  <a:pt x="7155306" y="660677"/>
                  <a:pt x="7145374" y="648261"/>
                </a:cubicBezTo>
                <a:cubicBezTo>
                  <a:pt x="7115372" y="610754"/>
                  <a:pt x="7094587" y="606351"/>
                  <a:pt x="7039548" y="595342"/>
                </a:cubicBezTo>
                <a:cubicBezTo>
                  <a:pt x="7017501" y="590932"/>
                  <a:pt x="6995829" y="583773"/>
                  <a:pt x="6973407" y="582112"/>
                </a:cubicBezTo>
                <a:cubicBezTo>
                  <a:pt x="6876565" y="574938"/>
                  <a:pt x="6779393" y="573292"/>
                  <a:pt x="6682386" y="568882"/>
                </a:cubicBezTo>
                <a:cubicBezTo>
                  <a:pt x="6468502" y="604534"/>
                  <a:pt x="6649371" y="577960"/>
                  <a:pt x="6206171" y="595342"/>
                </a:cubicBezTo>
                <a:cubicBezTo>
                  <a:pt x="6058686" y="601126"/>
                  <a:pt x="5854617" y="612050"/>
                  <a:pt x="5703499" y="621801"/>
                </a:cubicBezTo>
                <a:lnTo>
                  <a:pt x="5518304" y="635031"/>
                </a:lnTo>
                <a:lnTo>
                  <a:pt x="5280196" y="648261"/>
                </a:lnTo>
                <a:lnTo>
                  <a:pt x="5068545" y="661491"/>
                </a:lnTo>
                <a:lnTo>
                  <a:pt x="4155798" y="648261"/>
                </a:lnTo>
                <a:cubicBezTo>
                  <a:pt x="4058715" y="646127"/>
                  <a:pt x="3961818" y="638626"/>
                  <a:pt x="3864778" y="635031"/>
                </a:cubicBezTo>
                <a:lnTo>
                  <a:pt x="3441475" y="621801"/>
                </a:lnTo>
                <a:lnTo>
                  <a:pt x="2899119" y="608571"/>
                </a:lnTo>
                <a:cubicBezTo>
                  <a:pt x="2656531" y="600989"/>
                  <a:pt x="2612647" y="596527"/>
                  <a:pt x="2396447" y="582112"/>
                </a:cubicBezTo>
                <a:lnTo>
                  <a:pt x="1973144" y="595342"/>
                </a:lnTo>
                <a:cubicBezTo>
                  <a:pt x="1928880" y="597450"/>
                  <a:pt x="1884872" y="603393"/>
                  <a:pt x="1840862" y="608571"/>
                </a:cubicBezTo>
                <a:cubicBezTo>
                  <a:pt x="1761170" y="617947"/>
                  <a:pt x="1753481" y="620757"/>
                  <a:pt x="1682123" y="635031"/>
                </a:cubicBezTo>
                <a:cubicBezTo>
                  <a:pt x="1199076" y="597869"/>
                  <a:pt x="1899448" y="650356"/>
                  <a:pt x="1258820" y="608571"/>
                </a:cubicBezTo>
                <a:cubicBezTo>
                  <a:pt x="554485" y="562631"/>
                  <a:pt x="1212543" y="597658"/>
                  <a:pt x="637095" y="568882"/>
                </a:cubicBezTo>
                <a:cubicBezTo>
                  <a:pt x="555593" y="574704"/>
                  <a:pt x="466769" y="573246"/>
                  <a:pt x="385759" y="595342"/>
                </a:cubicBezTo>
                <a:cubicBezTo>
                  <a:pt x="358854" y="602681"/>
                  <a:pt x="306389" y="621801"/>
                  <a:pt x="306389" y="621801"/>
                </a:cubicBezTo>
                <a:lnTo>
                  <a:pt x="227020" y="674720"/>
                </a:lnTo>
                <a:cubicBezTo>
                  <a:pt x="213792" y="683540"/>
                  <a:pt x="198578" y="689937"/>
                  <a:pt x="187336" y="701180"/>
                </a:cubicBezTo>
                <a:cubicBezTo>
                  <a:pt x="165289" y="723230"/>
                  <a:pt x="138489" y="741384"/>
                  <a:pt x="121194" y="767329"/>
                </a:cubicBezTo>
                <a:cubicBezTo>
                  <a:pt x="112375" y="780559"/>
                  <a:pt x="104916" y="794803"/>
                  <a:pt x="94738" y="807018"/>
                </a:cubicBezTo>
                <a:cubicBezTo>
                  <a:pt x="9861" y="908883"/>
                  <a:pt x="94282" y="787857"/>
                  <a:pt x="28597" y="886397"/>
                </a:cubicBezTo>
                <a:cubicBezTo>
                  <a:pt x="24188" y="899627"/>
                  <a:pt x="18751" y="912558"/>
                  <a:pt x="15369" y="926087"/>
                </a:cubicBezTo>
                <a:cubicBezTo>
                  <a:pt x="-4890" y="1007133"/>
                  <a:pt x="-5355" y="1041038"/>
                  <a:pt x="15369" y="1137764"/>
                </a:cubicBezTo>
                <a:cubicBezTo>
                  <a:pt x="18700" y="1153311"/>
                  <a:pt x="35368" y="1162924"/>
                  <a:pt x="41825" y="1177453"/>
                </a:cubicBezTo>
                <a:cubicBezTo>
                  <a:pt x="53151" y="1202940"/>
                  <a:pt x="45076" y="1241360"/>
                  <a:pt x="68282" y="1256832"/>
                </a:cubicBezTo>
                <a:cubicBezTo>
                  <a:pt x="164970" y="1321298"/>
                  <a:pt x="43392" y="1242607"/>
                  <a:pt x="160879" y="1309751"/>
                </a:cubicBezTo>
                <a:cubicBezTo>
                  <a:pt x="232678" y="1350784"/>
                  <a:pt x="167491" y="1325186"/>
                  <a:pt x="240248" y="1349440"/>
                </a:cubicBezTo>
                <a:cubicBezTo>
                  <a:pt x="266705" y="1367080"/>
                  <a:pt x="288769" y="1394647"/>
                  <a:pt x="319618" y="1402360"/>
                </a:cubicBezTo>
                <a:cubicBezTo>
                  <a:pt x="354893" y="1411180"/>
                  <a:pt x="390948" y="1417319"/>
                  <a:pt x="425443" y="1428819"/>
                </a:cubicBezTo>
                <a:cubicBezTo>
                  <a:pt x="438671" y="1433229"/>
                  <a:pt x="452656" y="1435812"/>
                  <a:pt x="465128" y="1442049"/>
                </a:cubicBezTo>
                <a:cubicBezTo>
                  <a:pt x="479348" y="1449160"/>
                  <a:pt x="490593" y="1461398"/>
                  <a:pt x="504813" y="1468509"/>
                </a:cubicBezTo>
                <a:cubicBezTo>
                  <a:pt x="538129" y="1485169"/>
                  <a:pt x="591937" y="1489162"/>
                  <a:pt x="623866" y="1494968"/>
                </a:cubicBezTo>
                <a:cubicBezTo>
                  <a:pt x="645987" y="1498991"/>
                  <a:pt x="667829" y="1504501"/>
                  <a:pt x="690007" y="1508198"/>
                </a:cubicBezTo>
                <a:cubicBezTo>
                  <a:pt x="771115" y="1521718"/>
                  <a:pt x="844813" y="1528912"/>
                  <a:pt x="928115" y="1534658"/>
                </a:cubicBezTo>
                <a:cubicBezTo>
                  <a:pt x="1109061" y="1547139"/>
                  <a:pt x="1275086" y="1551775"/>
                  <a:pt x="1457244" y="1561117"/>
                </a:cubicBezTo>
                <a:lnTo>
                  <a:pt x="1682123" y="1574347"/>
                </a:lnTo>
                <a:cubicBezTo>
                  <a:pt x="1761727" y="1587616"/>
                  <a:pt x="1793119" y="1594330"/>
                  <a:pt x="1880546" y="1600807"/>
                </a:cubicBezTo>
                <a:cubicBezTo>
                  <a:pt x="1959821" y="1606680"/>
                  <a:pt x="2039379" y="1608164"/>
                  <a:pt x="2118654" y="1614037"/>
                </a:cubicBezTo>
                <a:cubicBezTo>
                  <a:pt x="2158474" y="1616987"/>
                  <a:pt x="2197857" y="1624775"/>
                  <a:pt x="2237708" y="1627266"/>
                </a:cubicBezTo>
                <a:cubicBezTo>
                  <a:pt x="2666515" y="1654069"/>
                  <a:pt x="3390545" y="1650157"/>
                  <a:pt x="3679583" y="1653726"/>
                </a:cubicBezTo>
                <a:lnTo>
                  <a:pt x="5240512" y="1680186"/>
                </a:lnTo>
                <a:cubicBezTo>
                  <a:pt x="5451009" y="1627554"/>
                  <a:pt x="5244436" y="1675166"/>
                  <a:pt x="5769640" y="1653726"/>
                </a:cubicBezTo>
                <a:cubicBezTo>
                  <a:pt x="5827084" y="1651381"/>
                  <a:pt x="5884252" y="1644452"/>
                  <a:pt x="5941607" y="1640496"/>
                </a:cubicBezTo>
                <a:cubicBezTo>
                  <a:pt x="6120097" y="1628185"/>
                  <a:pt x="6221398" y="1623679"/>
                  <a:pt x="6404594" y="1614037"/>
                </a:cubicBezTo>
                <a:lnTo>
                  <a:pt x="6589789" y="1587577"/>
                </a:lnTo>
                <a:cubicBezTo>
                  <a:pt x="6620655" y="1583167"/>
                  <a:pt x="6651812" y="1580462"/>
                  <a:pt x="6682386" y="1574347"/>
                </a:cubicBezTo>
                <a:cubicBezTo>
                  <a:pt x="6726480" y="1565527"/>
                  <a:pt x="6772010" y="1562110"/>
                  <a:pt x="6814669" y="1547888"/>
                </a:cubicBezTo>
                <a:cubicBezTo>
                  <a:pt x="6948026" y="1503429"/>
                  <a:pt x="6741178" y="1571261"/>
                  <a:pt x="6907266" y="1521428"/>
                </a:cubicBezTo>
                <a:cubicBezTo>
                  <a:pt x="6933977" y="1513413"/>
                  <a:pt x="6986635" y="1494968"/>
                  <a:pt x="6986635" y="1494968"/>
                </a:cubicBezTo>
                <a:lnTo>
                  <a:pt x="7092461" y="1336211"/>
                </a:lnTo>
                <a:cubicBezTo>
                  <a:pt x="7101280" y="1322981"/>
                  <a:pt x="7113890" y="1311605"/>
                  <a:pt x="7118917" y="1296521"/>
                </a:cubicBezTo>
                <a:lnTo>
                  <a:pt x="7145374" y="1217142"/>
                </a:lnTo>
                <a:lnTo>
                  <a:pt x="7158602" y="1177453"/>
                </a:lnTo>
                <a:cubicBezTo>
                  <a:pt x="7163011" y="992236"/>
                  <a:pt x="7160274" y="806710"/>
                  <a:pt x="7171830" y="621801"/>
                </a:cubicBezTo>
                <a:cubicBezTo>
                  <a:pt x="7173570" y="593965"/>
                  <a:pt x="7182817" y="565629"/>
                  <a:pt x="7198287" y="542422"/>
                </a:cubicBezTo>
                <a:cubicBezTo>
                  <a:pt x="7207106" y="529192"/>
                  <a:pt x="7214811" y="515149"/>
                  <a:pt x="7224743" y="502733"/>
                </a:cubicBezTo>
                <a:cubicBezTo>
                  <a:pt x="7232534" y="492993"/>
                  <a:pt x="7241461" y="484065"/>
                  <a:pt x="7251200" y="476273"/>
                </a:cubicBezTo>
                <a:cubicBezTo>
                  <a:pt x="7274557" y="457585"/>
                  <a:pt x="7300297" y="441242"/>
                  <a:pt x="7330569" y="436584"/>
                </a:cubicBezTo>
                <a:cubicBezTo>
                  <a:pt x="7528180" y="406178"/>
                  <a:pt x="7395753" y="439420"/>
                  <a:pt x="7542220" y="410124"/>
                </a:cubicBezTo>
                <a:cubicBezTo>
                  <a:pt x="7568633" y="404841"/>
                  <a:pt x="7660035" y="380081"/>
                  <a:pt x="7674502" y="370435"/>
                </a:cubicBezTo>
                <a:cubicBezTo>
                  <a:pt x="7725788" y="336240"/>
                  <a:pt x="7699104" y="349003"/>
                  <a:pt x="7753871" y="330745"/>
                </a:cubicBezTo>
                <a:cubicBezTo>
                  <a:pt x="7790867" y="293746"/>
                  <a:pt x="7855371" y="237883"/>
                  <a:pt x="7872925" y="185218"/>
                </a:cubicBezTo>
                <a:lnTo>
                  <a:pt x="7886154" y="145528"/>
                </a:lnTo>
                <a:cubicBezTo>
                  <a:pt x="7881744" y="119068"/>
                  <a:pt x="7890588" y="86338"/>
                  <a:pt x="7872925" y="66149"/>
                </a:cubicBezTo>
                <a:cubicBezTo>
                  <a:pt x="7854562" y="45160"/>
                  <a:pt x="7820012" y="48510"/>
                  <a:pt x="7793556" y="39690"/>
                </a:cubicBezTo>
                <a:cubicBezTo>
                  <a:pt x="7780328" y="35280"/>
                  <a:pt x="7767399" y="29842"/>
                  <a:pt x="7753871" y="26460"/>
                </a:cubicBezTo>
                <a:cubicBezTo>
                  <a:pt x="7593930" y="-13531"/>
                  <a:pt x="7719125" y="13957"/>
                  <a:pt x="7370253" y="0"/>
                </a:cubicBezTo>
                <a:lnTo>
                  <a:pt x="7079233" y="13230"/>
                </a:lnTo>
                <a:cubicBezTo>
                  <a:pt x="7035005" y="15995"/>
                  <a:pt x="6991244" y="25104"/>
                  <a:pt x="6946951" y="26460"/>
                </a:cubicBezTo>
                <a:lnTo>
                  <a:pt x="5782868" y="52920"/>
                </a:lnTo>
                <a:cubicBezTo>
                  <a:pt x="5743192" y="59533"/>
                  <a:pt x="5659070" y="69313"/>
                  <a:pt x="5624130" y="92609"/>
                </a:cubicBezTo>
                <a:lnTo>
                  <a:pt x="5584445" y="119069"/>
                </a:lnTo>
                <a:cubicBezTo>
                  <a:pt x="5575626" y="132299"/>
                  <a:pt x="5564446" y="144229"/>
                  <a:pt x="5557989" y="158758"/>
                </a:cubicBezTo>
                <a:cubicBezTo>
                  <a:pt x="5546663" y="184245"/>
                  <a:pt x="5531532" y="238137"/>
                  <a:pt x="5531532" y="238137"/>
                </a:cubicBezTo>
                <a:cubicBezTo>
                  <a:pt x="5535920" y="251302"/>
                  <a:pt x="5557966" y="340654"/>
                  <a:pt x="5584445" y="357205"/>
                </a:cubicBezTo>
                <a:cubicBezTo>
                  <a:pt x="5610916" y="373752"/>
                  <a:pt x="5682488" y="387112"/>
                  <a:pt x="5716727" y="396895"/>
                </a:cubicBezTo>
                <a:cubicBezTo>
                  <a:pt x="5747805" y="405775"/>
                  <a:pt x="5776595" y="419908"/>
                  <a:pt x="5809325" y="423354"/>
                </a:cubicBezTo>
                <a:cubicBezTo>
                  <a:pt x="5875249" y="430294"/>
                  <a:pt x="5941539" y="433354"/>
                  <a:pt x="6007748" y="436584"/>
                </a:cubicBezTo>
                <a:cubicBezTo>
                  <a:pt x="6122341" y="442175"/>
                  <a:pt x="6237102" y="443937"/>
                  <a:pt x="6351681" y="449814"/>
                </a:cubicBezTo>
                <a:cubicBezTo>
                  <a:pt x="6429491" y="453805"/>
                  <a:pt x="6587293" y="468830"/>
                  <a:pt x="6669158" y="476273"/>
                </a:cubicBezTo>
                <a:cubicBezTo>
                  <a:pt x="6706920" y="483826"/>
                  <a:pt x="6750850" y="491523"/>
                  <a:pt x="6788212" y="502733"/>
                </a:cubicBezTo>
                <a:cubicBezTo>
                  <a:pt x="6814923" y="510748"/>
                  <a:pt x="6841125" y="520373"/>
                  <a:pt x="6867581" y="529193"/>
                </a:cubicBezTo>
                <a:lnTo>
                  <a:pt x="6946951" y="555652"/>
                </a:lnTo>
                <a:lnTo>
                  <a:pt x="6986635" y="568882"/>
                </a:lnTo>
                <a:cubicBezTo>
                  <a:pt x="7001258" y="612754"/>
                  <a:pt x="6985919" y="608571"/>
                  <a:pt x="7013092" y="608571"/>
                </a:cubicBezTo>
                <a:lnTo>
                  <a:pt x="7013092" y="608571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oleTekstowe 17"/>
          <p:cNvSpPr txBox="1"/>
          <p:nvPr/>
        </p:nvSpPr>
        <p:spPr>
          <a:xfrm>
            <a:off x="6442136" y="5041106"/>
            <a:ext cx="983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chemeClr val="accent1">
                    <a:lumMod val="75000"/>
                  </a:schemeClr>
                </a:solidFill>
              </a:rPr>
              <a:t>example</a:t>
            </a:r>
            <a:endParaRPr lang="pl-P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022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800000"/>
                </a:solidFill>
              </a:rPr>
              <a:t>Motivation</a:t>
            </a:r>
            <a:r>
              <a:rPr lang="pl-PL" dirty="0" smtClean="0">
                <a:solidFill>
                  <a:srgbClr val="800000"/>
                </a:solidFill>
              </a:rPr>
              <a:t>: 5 </a:t>
            </a:r>
            <a:r>
              <a:rPr lang="pl-PL" dirty="0" err="1" smtClean="0">
                <a:solidFill>
                  <a:srgbClr val="800000"/>
                </a:solidFill>
              </a:rPr>
              <a:t>narrow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i="1" dirty="0" err="1" smtClean="0">
                <a:solidFill>
                  <a:srgbClr val="800000"/>
                </a:solidFill>
              </a:rPr>
              <a:t>Ω</a:t>
            </a:r>
            <a:r>
              <a:rPr lang="pl-PL" i="1" baseline="-25000" dirty="0" err="1" smtClean="0">
                <a:solidFill>
                  <a:srgbClr val="800000"/>
                </a:solidFill>
              </a:rPr>
              <a:t>c</a:t>
            </a:r>
            <a:r>
              <a:rPr lang="pl-PL" dirty="0" err="1" smtClean="0">
                <a:solidFill>
                  <a:srgbClr val="800000"/>
                </a:solidFill>
              </a:rPr>
              <a:t>’s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9733" y="1245209"/>
            <a:ext cx="6284263" cy="5519961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0609" y="1606351"/>
            <a:ext cx="1905000" cy="342900"/>
          </a:xfrm>
          <a:prstGeom prst="rect">
            <a:avLst/>
          </a:prstGeom>
        </p:spPr>
      </p:pic>
      <p:cxnSp>
        <p:nvCxnSpPr>
          <p:cNvPr id="5" name="Łącznik prosty ze strzałką 4"/>
          <p:cNvCxnSpPr/>
          <p:nvPr/>
        </p:nvCxnSpPr>
        <p:spPr>
          <a:xfrm flipV="1">
            <a:off x="4086778" y="4301268"/>
            <a:ext cx="0" cy="1663700"/>
          </a:xfrm>
          <a:prstGeom prst="straightConnector1">
            <a:avLst/>
          </a:prstGeom>
          <a:ln w="63500"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y ze strzałką 5"/>
          <p:cNvCxnSpPr/>
          <p:nvPr/>
        </p:nvCxnSpPr>
        <p:spPr>
          <a:xfrm flipV="1">
            <a:off x="5008136" y="4301268"/>
            <a:ext cx="0" cy="1663700"/>
          </a:xfrm>
          <a:prstGeom prst="straightConnector1">
            <a:avLst/>
          </a:prstGeom>
          <a:ln w="63500"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oleTekstowe 6"/>
          <p:cNvSpPr txBox="1"/>
          <p:nvPr/>
        </p:nvSpPr>
        <p:spPr>
          <a:xfrm>
            <a:off x="4084067" y="4769158"/>
            <a:ext cx="943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8000"/>
                </a:solidFill>
              </a:rPr>
              <a:t>70 </a:t>
            </a:r>
            <a:r>
              <a:rPr lang="pl-PL" dirty="0" err="1" smtClean="0">
                <a:solidFill>
                  <a:srgbClr val="008000"/>
                </a:solidFill>
              </a:rPr>
              <a:t>MeV</a:t>
            </a:r>
            <a:endParaRPr lang="pl-PL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126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800000"/>
                </a:solidFill>
              </a:rPr>
              <a:t>Decays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5502"/>
            <a:ext cx="9144000" cy="731520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123905" y="1458333"/>
            <a:ext cx="40829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>
                <a:solidFill>
                  <a:srgbClr val="800000"/>
                </a:solidFill>
                <a:latin typeface="Times New Roman"/>
                <a:cs typeface="Times New Roman"/>
              </a:rPr>
              <a:t>axial-vector</a:t>
            </a:r>
            <a:r>
              <a:rPr lang="pl-PL" sz="20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 </a:t>
            </a:r>
            <a:r>
              <a:rPr lang="pl-PL" sz="2000" dirty="0" err="1" smtClean="0">
                <a:solidFill>
                  <a:srgbClr val="800000"/>
                </a:solidFill>
                <a:latin typeface="Times New Roman"/>
                <a:cs typeface="Times New Roman"/>
              </a:rPr>
              <a:t>constants</a:t>
            </a:r>
            <a:r>
              <a:rPr lang="pl-PL" sz="20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 with </a:t>
            </a:r>
            <a:r>
              <a:rPr lang="pl-PL" sz="2000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X </a:t>
            </a:r>
            <a:r>
              <a:rPr lang="pl-PL" sz="20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= 3, 8, 0 </a:t>
            </a:r>
            <a:endParaRPr lang="pl-PL" sz="2000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Prostokąt ze ściętym rogiem 4"/>
          <p:cNvSpPr/>
          <p:nvPr/>
        </p:nvSpPr>
        <p:spPr>
          <a:xfrm>
            <a:off x="211652" y="2315216"/>
            <a:ext cx="66141" cy="198447"/>
          </a:xfrm>
          <a:prstGeom prst="snip1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oleTekstowe 7"/>
          <p:cNvSpPr txBox="1"/>
          <p:nvPr/>
        </p:nvSpPr>
        <p:spPr>
          <a:xfrm>
            <a:off x="211652" y="2897327"/>
            <a:ext cx="77682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i="1" dirty="0" smtClean="0">
                <a:latin typeface="Times New Roman"/>
                <a:cs typeface="Times New Roman"/>
              </a:rPr>
              <a:t>a</a:t>
            </a:r>
            <a:r>
              <a:rPr lang="pl-PL" sz="2000" baseline="-25000" dirty="0" smtClean="0">
                <a:latin typeface="Times New Roman"/>
                <a:cs typeface="Times New Roman"/>
              </a:rPr>
              <a:t>1</a:t>
            </a:r>
            <a:r>
              <a:rPr lang="pl-PL" sz="2000" dirty="0" smtClean="0">
                <a:latin typeface="Times New Roman"/>
                <a:cs typeface="Times New Roman"/>
              </a:rPr>
              <a:t> ~ </a:t>
            </a:r>
            <a:r>
              <a:rPr lang="pl-PL" sz="2000" i="1" dirty="0" err="1" smtClean="0">
                <a:latin typeface="Times New Roman"/>
                <a:cs typeface="Times New Roman"/>
              </a:rPr>
              <a:t>N</a:t>
            </a:r>
            <a:r>
              <a:rPr lang="pl-PL" sz="2000" i="1" baseline="-25000" dirty="0" err="1" smtClean="0">
                <a:latin typeface="Times New Roman"/>
                <a:cs typeface="Times New Roman"/>
              </a:rPr>
              <a:t>c</a:t>
            </a:r>
            <a:r>
              <a:rPr lang="pl-PL" sz="2000" dirty="0" smtClean="0">
                <a:latin typeface="Times New Roman"/>
                <a:cs typeface="Times New Roman"/>
              </a:rPr>
              <a:t> </a:t>
            </a:r>
            <a:r>
              <a:rPr lang="pl-PL" sz="2000" i="1" dirty="0" smtClean="0">
                <a:latin typeface="Times New Roman"/>
                <a:cs typeface="Times New Roman"/>
              </a:rPr>
              <a:t>a</a:t>
            </a:r>
            <a:r>
              <a:rPr lang="pl-PL" sz="2000" baseline="-25000" dirty="0" smtClean="0">
                <a:latin typeface="Times New Roman"/>
                <a:cs typeface="Times New Roman"/>
              </a:rPr>
              <a:t>2 </a:t>
            </a:r>
            <a:r>
              <a:rPr lang="pl-PL" sz="2000" dirty="0" smtClean="0">
                <a:latin typeface="Times New Roman"/>
                <a:cs typeface="Times New Roman"/>
              </a:rPr>
              <a:t>~ </a:t>
            </a:r>
            <a:r>
              <a:rPr lang="pl-PL" sz="2000" i="1" dirty="0" smtClean="0">
                <a:latin typeface="Times New Roman"/>
                <a:cs typeface="Times New Roman"/>
              </a:rPr>
              <a:t>O</a:t>
            </a:r>
            <a:r>
              <a:rPr lang="pl-PL" sz="2000" dirty="0" smtClean="0">
                <a:latin typeface="Times New Roman"/>
                <a:cs typeface="Times New Roman"/>
              </a:rPr>
              <a:t>(1) </a:t>
            </a:r>
            <a:r>
              <a:rPr lang="pl-PL" sz="2000" i="1" dirty="0" smtClean="0">
                <a:latin typeface="Times New Roman"/>
                <a:cs typeface="Times New Roman"/>
              </a:rPr>
              <a:t> a</a:t>
            </a:r>
            <a:r>
              <a:rPr lang="pl-PL" sz="2000" baseline="-25000" dirty="0" smtClean="0">
                <a:latin typeface="Times New Roman"/>
                <a:cs typeface="Times New Roman"/>
              </a:rPr>
              <a:t>3 </a:t>
            </a:r>
            <a:r>
              <a:rPr lang="pl-PL" sz="2000" dirty="0">
                <a:latin typeface="Times New Roman"/>
                <a:cs typeface="Times New Roman"/>
              </a:rPr>
              <a:t>~ </a:t>
            </a:r>
            <a:r>
              <a:rPr lang="pl-PL" sz="2000" i="1" dirty="0">
                <a:latin typeface="Times New Roman"/>
                <a:cs typeface="Times New Roman"/>
              </a:rPr>
              <a:t>O</a:t>
            </a:r>
            <a:r>
              <a:rPr lang="pl-PL" sz="2000" dirty="0">
                <a:latin typeface="Times New Roman"/>
                <a:cs typeface="Times New Roman"/>
              </a:rPr>
              <a:t>(1</a:t>
            </a:r>
            <a:r>
              <a:rPr lang="pl-PL" sz="2000" dirty="0" smtClean="0">
                <a:latin typeface="Times New Roman"/>
                <a:cs typeface="Times New Roman"/>
              </a:rPr>
              <a:t>)  </a:t>
            </a:r>
            <a:r>
              <a:rPr lang="pl-PL" sz="2000" dirty="0" err="1" smtClean="0">
                <a:latin typeface="Times New Roman"/>
                <a:cs typeface="Times New Roman"/>
              </a:rPr>
              <a:t>fixed</a:t>
            </a:r>
            <a:r>
              <a:rPr lang="pl-PL" sz="2000" dirty="0" smtClean="0">
                <a:latin typeface="Times New Roman"/>
                <a:cs typeface="Times New Roman"/>
              </a:rPr>
              <a:t> from the data on </a:t>
            </a:r>
            <a:r>
              <a:rPr lang="pl-PL" sz="2000" dirty="0" err="1" smtClean="0">
                <a:latin typeface="Times New Roman"/>
                <a:cs typeface="Times New Roman"/>
              </a:rPr>
              <a:t>weak</a:t>
            </a:r>
            <a:r>
              <a:rPr lang="pl-PL" sz="2000" dirty="0" smtClean="0">
                <a:latin typeface="Times New Roman"/>
                <a:cs typeface="Times New Roman"/>
              </a:rPr>
              <a:t> </a:t>
            </a:r>
            <a:r>
              <a:rPr lang="pl-PL" sz="2000" dirty="0" err="1" smtClean="0">
                <a:latin typeface="Times New Roman"/>
                <a:cs typeface="Times New Roman"/>
              </a:rPr>
              <a:t>hyperon</a:t>
            </a:r>
            <a:r>
              <a:rPr lang="pl-PL" sz="2000" dirty="0" smtClean="0">
                <a:latin typeface="Times New Roman"/>
                <a:cs typeface="Times New Roman"/>
              </a:rPr>
              <a:t> </a:t>
            </a:r>
            <a:r>
              <a:rPr lang="pl-PL" sz="2000" dirty="0" err="1" smtClean="0">
                <a:latin typeface="Times New Roman"/>
                <a:cs typeface="Times New Roman"/>
              </a:rPr>
              <a:t>decays</a:t>
            </a:r>
            <a:r>
              <a:rPr lang="pl-PL" sz="2000" i="1" dirty="0" smtClean="0">
                <a:latin typeface="Times New Roman"/>
                <a:cs typeface="Times New Roman"/>
              </a:rPr>
              <a:t> </a:t>
            </a:r>
            <a:endParaRPr lang="pl-PL" sz="2000" i="1" dirty="0">
              <a:latin typeface="Times New Roman"/>
              <a:cs typeface="Times New Roman"/>
            </a:endParaRPr>
          </a:p>
        </p:txBody>
      </p:sp>
      <p:sp>
        <p:nvSpPr>
          <p:cNvPr id="9" name="PoleTekstowe 8"/>
          <p:cNvSpPr txBox="1"/>
          <p:nvPr/>
        </p:nvSpPr>
        <p:spPr>
          <a:xfrm>
            <a:off x="277793" y="3691116"/>
            <a:ext cx="78326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rgbClr val="FF0000"/>
                </a:solidFill>
              </a:rPr>
              <a:t>Goldberger-Treiman</a:t>
            </a:r>
            <a:r>
              <a:rPr lang="pl-PL" sz="2400" dirty="0" smtClean="0">
                <a:solidFill>
                  <a:srgbClr val="FF0000"/>
                </a:solidFill>
              </a:rPr>
              <a:t> </a:t>
            </a:r>
            <a:r>
              <a:rPr lang="pl-PL" sz="2400" dirty="0" err="1" smtClean="0">
                <a:solidFill>
                  <a:srgbClr val="FF0000"/>
                </a:solidFill>
              </a:rPr>
              <a:t>relation</a:t>
            </a:r>
            <a:r>
              <a:rPr lang="pl-PL" sz="24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pl-PL" sz="2400" dirty="0" smtClean="0">
                <a:solidFill>
                  <a:srgbClr val="800000"/>
                </a:solidFill>
              </a:rPr>
              <a:t>for </a:t>
            </a:r>
            <a:r>
              <a:rPr lang="pl-PL" sz="2400" dirty="0" err="1" smtClean="0">
                <a:solidFill>
                  <a:srgbClr val="800000"/>
                </a:solidFill>
              </a:rPr>
              <a:t>strong</a:t>
            </a:r>
            <a:r>
              <a:rPr lang="pl-PL" sz="2400" dirty="0" smtClean="0">
                <a:solidFill>
                  <a:srgbClr val="800000"/>
                </a:solidFill>
              </a:rPr>
              <a:t> </a:t>
            </a:r>
            <a:r>
              <a:rPr lang="pl-PL" sz="2400" dirty="0" err="1" smtClean="0">
                <a:solidFill>
                  <a:srgbClr val="800000"/>
                </a:solidFill>
              </a:rPr>
              <a:t>decays</a:t>
            </a:r>
            <a:r>
              <a:rPr lang="pl-PL" sz="2400" dirty="0" smtClean="0">
                <a:solidFill>
                  <a:srgbClr val="800000"/>
                </a:solidFill>
              </a:rPr>
              <a:t>                               </a:t>
            </a:r>
            <a:r>
              <a:rPr lang="pl-PL" sz="2400" dirty="0" err="1" smtClean="0">
                <a:solidFill>
                  <a:srgbClr val="800000"/>
                </a:solidFill>
              </a:rPr>
              <a:t>use</a:t>
            </a:r>
            <a:r>
              <a:rPr lang="pl-PL" sz="2400" dirty="0" smtClean="0">
                <a:solidFill>
                  <a:srgbClr val="800000"/>
                </a:solidFill>
              </a:rPr>
              <a:t> the same operator, but</a:t>
            </a:r>
            <a:endParaRPr lang="pl-PL" sz="2400" dirty="0">
              <a:solidFill>
                <a:srgbClr val="800000"/>
              </a:solidFill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310" y="4103013"/>
            <a:ext cx="1778000" cy="419100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14" y="4794334"/>
            <a:ext cx="4051300" cy="749300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614" y="5669091"/>
            <a:ext cx="4191000" cy="838200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8214" y="5808827"/>
            <a:ext cx="1816100" cy="622300"/>
          </a:xfrm>
          <a:prstGeom prst="rect">
            <a:avLst/>
          </a:prstGeom>
        </p:spPr>
      </p:pic>
      <p:sp>
        <p:nvSpPr>
          <p:cNvPr id="17" name="Dowolny kształt 16"/>
          <p:cNvSpPr/>
          <p:nvPr/>
        </p:nvSpPr>
        <p:spPr>
          <a:xfrm>
            <a:off x="222739" y="4987636"/>
            <a:ext cx="7886154" cy="1680186"/>
          </a:xfrm>
          <a:custGeom>
            <a:avLst/>
            <a:gdLst>
              <a:gd name="connsiteX0" fmla="*/ 7224743 w 7886154"/>
              <a:gd name="connsiteY0" fmla="*/ 1150993 h 1680186"/>
              <a:gd name="connsiteX1" fmla="*/ 7224743 w 7886154"/>
              <a:gd name="connsiteY1" fmla="*/ 1150993 h 1680186"/>
              <a:gd name="connsiteX2" fmla="*/ 7211515 w 7886154"/>
              <a:gd name="connsiteY2" fmla="*/ 1031925 h 1680186"/>
              <a:gd name="connsiteX3" fmla="*/ 7198287 w 7886154"/>
              <a:gd name="connsiteY3" fmla="*/ 992236 h 1680186"/>
              <a:gd name="connsiteX4" fmla="*/ 7211515 w 7886154"/>
              <a:gd name="connsiteY4" fmla="*/ 833478 h 1680186"/>
              <a:gd name="connsiteX5" fmla="*/ 7185058 w 7886154"/>
              <a:gd name="connsiteY5" fmla="*/ 754099 h 1680186"/>
              <a:gd name="connsiteX6" fmla="*/ 7171830 w 7886154"/>
              <a:gd name="connsiteY6" fmla="*/ 687950 h 1680186"/>
              <a:gd name="connsiteX7" fmla="*/ 7145374 w 7886154"/>
              <a:gd name="connsiteY7" fmla="*/ 648261 h 1680186"/>
              <a:gd name="connsiteX8" fmla="*/ 7039548 w 7886154"/>
              <a:gd name="connsiteY8" fmla="*/ 595342 h 1680186"/>
              <a:gd name="connsiteX9" fmla="*/ 6973407 w 7886154"/>
              <a:gd name="connsiteY9" fmla="*/ 582112 h 1680186"/>
              <a:gd name="connsiteX10" fmla="*/ 6682386 w 7886154"/>
              <a:gd name="connsiteY10" fmla="*/ 568882 h 1680186"/>
              <a:gd name="connsiteX11" fmla="*/ 6206171 w 7886154"/>
              <a:gd name="connsiteY11" fmla="*/ 595342 h 1680186"/>
              <a:gd name="connsiteX12" fmla="*/ 5703499 w 7886154"/>
              <a:gd name="connsiteY12" fmla="*/ 621801 h 1680186"/>
              <a:gd name="connsiteX13" fmla="*/ 5518304 w 7886154"/>
              <a:gd name="connsiteY13" fmla="*/ 635031 h 1680186"/>
              <a:gd name="connsiteX14" fmla="*/ 5280196 w 7886154"/>
              <a:gd name="connsiteY14" fmla="*/ 648261 h 1680186"/>
              <a:gd name="connsiteX15" fmla="*/ 5068545 w 7886154"/>
              <a:gd name="connsiteY15" fmla="*/ 661491 h 1680186"/>
              <a:gd name="connsiteX16" fmla="*/ 4155798 w 7886154"/>
              <a:gd name="connsiteY16" fmla="*/ 648261 h 1680186"/>
              <a:gd name="connsiteX17" fmla="*/ 3864778 w 7886154"/>
              <a:gd name="connsiteY17" fmla="*/ 635031 h 1680186"/>
              <a:gd name="connsiteX18" fmla="*/ 3441475 w 7886154"/>
              <a:gd name="connsiteY18" fmla="*/ 621801 h 1680186"/>
              <a:gd name="connsiteX19" fmla="*/ 2899119 w 7886154"/>
              <a:gd name="connsiteY19" fmla="*/ 608571 h 1680186"/>
              <a:gd name="connsiteX20" fmla="*/ 2396447 w 7886154"/>
              <a:gd name="connsiteY20" fmla="*/ 582112 h 1680186"/>
              <a:gd name="connsiteX21" fmla="*/ 1973144 w 7886154"/>
              <a:gd name="connsiteY21" fmla="*/ 595342 h 1680186"/>
              <a:gd name="connsiteX22" fmla="*/ 1840862 w 7886154"/>
              <a:gd name="connsiteY22" fmla="*/ 608571 h 1680186"/>
              <a:gd name="connsiteX23" fmla="*/ 1682123 w 7886154"/>
              <a:gd name="connsiteY23" fmla="*/ 635031 h 1680186"/>
              <a:gd name="connsiteX24" fmla="*/ 1258820 w 7886154"/>
              <a:gd name="connsiteY24" fmla="*/ 608571 h 1680186"/>
              <a:gd name="connsiteX25" fmla="*/ 637095 w 7886154"/>
              <a:gd name="connsiteY25" fmla="*/ 568882 h 1680186"/>
              <a:gd name="connsiteX26" fmla="*/ 385759 w 7886154"/>
              <a:gd name="connsiteY26" fmla="*/ 595342 h 1680186"/>
              <a:gd name="connsiteX27" fmla="*/ 306389 w 7886154"/>
              <a:gd name="connsiteY27" fmla="*/ 621801 h 1680186"/>
              <a:gd name="connsiteX28" fmla="*/ 227020 w 7886154"/>
              <a:gd name="connsiteY28" fmla="*/ 674720 h 1680186"/>
              <a:gd name="connsiteX29" fmla="*/ 187336 w 7886154"/>
              <a:gd name="connsiteY29" fmla="*/ 701180 h 1680186"/>
              <a:gd name="connsiteX30" fmla="*/ 121194 w 7886154"/>
              <a:gd name="connsiteY30" fmla="*/ 767329 h 1680186"/>
              <a:gd name="connsiteX31" fmla="*/ 94738 w 7886154"/>
              <a:gd name="connsiteY31" fmla="*/ 807018 h 1680186"/>
              <a:gd name="connsiteX32" fmla="*/ 28597 w 7886154"/>
              <a:gd name="connsiteY32" fmla="*/ 886397 h 1680186"/>
              <a:gd name="connsiteX33" fmla="*/ 15369 w 7886154"/>
              <a:gd name="connsiteY33" fmla="*/ 926087 h 1680186"/>
              <a:gd name="connsiteX34" fmla="*/ 15369 w 7886154"/>
              <a:gd name="connsiteY34" fmla="*/ 1137764 h 1680186"/>
              <a:gd name="connsiteX35" fmla="*/ 41825 w 7886154"/>
              <a:gd name="connsiteY35" fmla="*/ 1177453 h 1680186"/>
              <a:gd name="connsiteX36" fmla="*/ 68282 w 7886154"/>
              <a:gd name="connsiteY36" fmla="*/ 1256832 h 1680186"/>
              <a:gd name="connsiteX37" fmla="*/ 160879 w 7886154"/>
              <a:gd name="connsiteY37" fmla="*/ 1309751 h 1680186"/>
              <a:gd name="connsiteX38" fmla="*/ 240248 w 7886154"/>
              <a:gd name="connsiteY38" fmla="*/ 1349440 h 1680186"/>
              <a:gd name="connsiteX39" fmla="*/ 319618 w 7886154"/>
              <a:gd name="connsiteY39" fmla="*/ 1402360 h 1680186"/>
              <a:gd name="connsiteX40" fmla="*/ 425443 w 7886154"/>
              <a:gd name="connsiteY40" fmla="*/ 1428819 h 1680186"/>
              <a:gd name="connsiteX41" fmla="*/ 465128 w 7886154"/>
              <a:gd name="connsiteY41" fmla="*/ 1442049 h 1680186"/>
              <a:gd name="connsiteX42" fmla="*/ 504813 w 7886154"/>
              <a:gd name="connsiteY42" fmla="*/ 1468509 h 1680186"/>
              <a:gd name="connsiteX43" fmla="*/ 623866 w 7886154"/>
              <a:gd name="connsiteY43" fmla="*/ 1494968 h 1680186"/>
              <a:gd name="connsiteX44" fmla="*/ 690007 w 7886154"/>
              <a:gd name="connsiteY44" fmla="*/ 1508198 h 1680186"/>
              <a:gd name="connsiteX45" fmla="*/ 928115 w 7886154"/>
              <a:gd name="connsiteY45" fmla="*/ 1534658 h 1680186"/>
              <a:gd name="connsiteX46" fmla="*/ 1457244 w 7886154"/>
              <a:gd name="connsiteY46" fmla="*/ 1561117 h 1680186"/>
              <a:gd name="connsiteX47" fmla="*/ 1682123 w 7886154"/>
              <a:gd name="connsiteY47" fmla="*/ 1574347 h 1680186"/>
              <a:gd name="connsiteX48" fmla="*/ 1880546 w 7886154"/>
              <a:gd name="connsiteY48" fmla="*/ 1600807 h 1680186"/>
              <a:gd name="connsiteX49" fmla="*/ 2118654 w 7886154"/>
              <a:gd name="connsiteY49" fmla="*/ 1614037 h 1680186"/>
              <a:gd name="connsiteX50" fmla="*/ 2237708 w 7886154"/>
              <a:gd name="connsiteY50" fmla="*/ 1627266 h 1680186"/>
              <a:gd name="connsiteX51" fmla="*/ 3679583 w 7886154"/>
              <a:gd name="connsiteY51" fmla="*/ 1653726 h 1680186"/>
              <a:gd name="connsiteX52" fmla="*/ 5240512 w 7886154"/>
              <a:gd name="connsiteY52" fmla="*/ 1680186 h 1680186"/>
              <a:gd name="connsiteX53" fmla="*/ 5769640 w 7886154"/>
              <a:gd name="connsiteY53" fmla="*/ 1653726 h 1680186"/>
              <a:gd name="connsiteX54" fmla="*/ 5941607 w 7886154"/>
              <a:gd name="connsiteY54" fmla="*/ 1640496 h 1680186"/>
              <a:gd name="connsiteX55" fmla="*/ 6404594 w 7886154"/>
              <a:gd name="connsiteY55" fmla="*/ 1614037 h 1680186"/>
              <a:gd name="connsiteX56" fmla="*/ 6589789 w 7886154"/>
              <a:gd name="connsiteY56" fmla="*/ 1587577 h 1680186"/>
              <a:gd name="connsiteX57" fmla="*/ 6682386 w 7886154"/>
              <a:gd name="connsiteY57" fmla="*/ 1574347 h 1680186"/>
              <a:gd name="connsiteX58" fmla="*/ 6814669 w 7886154"/>
              <a:gd name="connsiteY58" fmla="*/ 1547888 h 1680186"/>
              <a:gd name="connsiteX59" fmla="*/ 6907266 w 7886154"/>
              <a:gd name="connsiteY59" fmla="*/ 1521428 h 1680186"/>
              <a:gd name="connsiteX60" fmla="*/ 6986635 w 7886154"/>
              <a:gd name="connsiteY60" fmla="*/ 1494968 h 1680186"/>
              <a:gd name="connsiteX61" fmla="*/ 7092461 w 7886154"/>
              <a:gd name="connsiteY61" fmla="*/ 1336211 h 1680186"/>
              <a:gd name="connsiteX62" fmla="*/ 7118917 w 7886154"/>
              <a:gd name="connsiteY62" fmla="*/ 1296521 h 1680186"/>
              <a:gd name="connsiteX63" fmla="*/ 7145374 w 7886154"/>
              <a:gd name="connsiteY63" fmla="*/ 1217142 h 1680186"/>
              <a:gd name="connsiteX64" fmla="*/ 7158602 w 7886154"/>
              <a:gd name="connsiteY64" fmla="*/ 1177453 h 1680186"/>
              <a:gd name="connsiteX65" fmla="*/ 7171830 w 7886154"/>
              <a:gd name="connsiteY65" fmla="*/ 621801 h 1680186"/>
              <a:gd name="connsiteX66" fmla="*/ 7198287 w 7886154"/>
              <a:gd name="connsiteY66" fmla="*/ 542422 h 1680186"/>
              <a:gd name="connsiteX67" fmla="*/ 7224743 w 7886154"/>
              <a:gd name="connsiteY67" fmla="*/ 502733 h 1680186"/>
              <a:gd name="connsiteX68" fmla="*/ 7251200 w 7886154"/>
              <a:gd name="connsiteY68" fmla="*/ 476273 h 1680186"/>
              <a:gd name="connsiteX69" fmla="*/ 7330569 w 7886154"/>
              <a:gd name="connsiteY69" fmla="*/ 436584 h 1680186"/>
              <a:gd name="connsiteX70" fmla="*/ 7542220 w 7886154"/>
              <a:gd name="connsiteY70" fmla="*/ 410124 h 1680186"/>
              <a:gd name="connsiteX71" fmla="*/ 7674502 w 7886154"/>
              <a:gd name="connsiteY71" fmla="*/ 370435 h 1680186"/>
              <a:gd name="connsiteX72" fmla="*/ 7753871 w 7886154"/>
              <a:gd name="connsiteY72" fmla="*/ 330745 h 1680186"/>
              <a:gd name="connsiteX73" fmla="*/ 7872925 w 7886154"/>
              <a:gd name="connsiteY73" fmla="*/ 185218 h 1680186"/>
              <a:gd name="connsiteX74" fmla="*/ 7886154 w 7886154"/>
              <a:gd name="connsiteY74" fmla="*/ 145528 h 1680186"/>
              <a:gd name="connsiteX75" fmla="*/ 7872925 w 7886154"/>
              <a:gd name="connsiteY75" fmla="*/ 66149 h 1680186"/>
              <a:gd name="connsiteX76" fmla="*/ 7793556 w 7886154"/>
              <a:gd name="connsiteY76" fmla="*/ 39690 h 1680186"/>
              <a:gd name="connsiteX77" fmla="*/ 7753871 w 7886154"/>
              <a:gd name="connsiteY77" fmla="*/ 26460 h 1680186"/>
              <a:gd name="connsiteX78" fmla="*/ 7370253 w 7886154"/>
              <a:gd name="connsiteY78" fmla="*/ 0 h 1680186"/>
              <a:gd name="connsiteX79" fmla="*/ 7079233 w 7886154"/>
              <a:gd name="connsiteY79" fmla="*/ 13230 h 1680186"/>
              <a:gd name="connsiteX80" fmla="*/ 6946951 w 7886154"/>
              <a:gd name="connsiteY80" fmla="*/ 26460 h 1680186"/>
              <a:gd name="connsiteX81" fmla="*/ 5782868 w 7886154"/>
              <a:gd name="connsiteY81" fmla="*/ 52920 h 1680186"/>
              <a:gd name="connsiteX82" fmla="*/ 5624130 w 7886154"/>
              <a:gd name="connsiteY82" fmla="*/ 92609 h 1680186"/>
              <a:gd name="connsiteX83" fmla="*/ 5584445 w 7886154"/>
              <a:gd name="connsiteY83" fmla="*/ 119069 h 1680186"/>
              <a:gd name="connsiteX84" fmla="*/ 5557989 w 7886154"/>
              <a:gd name="connsiteY84" fmla="*/ 158758 h 1680186"/>
              <a:gd name="connsiteX85" fmla="*/ 5531532 w 7886154"/>
              <a:gd name="connsiteY85" fmla="*/ 238137 h 1680186"/>
              <a:gd name="connsiteX86" fmla="*/ 5584445 w 7886154"/>
              <a:gd name="connsiteY86" fmla="*/ 357205 h 1680186"/>
              <a:gd name="connsiteX87" fmla="*/ 5716727 w 7886154"/>
              <a:gd name="connsiteY87" fmla="*/ 396895 h 1680186"/>
              <a:gd name="connsiteX88" fmla="*/ 5809325 w 7886154"/>
              <a:gd name="connsiteY88" fmla="*/ 423354 h 1680186"/>
              <a:gd name="connsiteX89" fmla="*/ 6007748 w 7886154"/>
              <a:gd name="connsiteY89" fmla="*/ 436584 h 1680186"/>
              <a:gd name="connsiteX90" fmla="*/ 6351681 w 7886154"/>
              <a:gd name="connsiteY90" fmla="*/ 449814 h 1680186"/>
              <a:gd name="connsiteX91" fmla="*/ 6669158 w 7886154"/>
              <a:gd name="connsiteY91" fmla="*/ 476273 h 1680186"/>
              <a:gd name="connsiteX92" fmla="*/ 6788212 w 7886154"/>
              <a:gd name="connsiteY92" fmla="*/ 502733 h 1680186"/>
              <a:gd name="connsiteX93" fmla="*/ 6867581 w 7886154"/>
              <a:gd name="connsiteY93" fmla="*/ 529193 h 1680186"/>
              <a:gd name="connsiteX94" fmla="*/ 6946951 w 7886154"/>
              <a:gd name="connsiteY94" fmla="*/ 555652 h 1680186"/>
              <a:gd name="connsiteX95" fmla="*/ 6986635 w 7886154"/>
              <a:gd name="connsiteY95" fmla="*/ 568882 h 1680186"/>
              <a:gd name="connsiteX96" fmla="*/ 7013092 w 7886154"/>
              <a:gd name="connsiteY96" fmla="*/ 608571 h 1680186"/>
              <a:gd name="connsiteX97" fmla="*/ 7013092 w 7886154"/>
              <a:gd name="connsiteY97" fmla="*/ 608571 h 168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7886154" h="1680186">
                <a:moveTo>
                  <a:pt x="7224743" y="1150993"/>
                </a:moveTo>
                <a:lnTo>
                  <a:pt x="7224743" y="1150993"/>
                </a:lnTo>
                <a:cubicBezTo>
                  <a:pt x="7220334" y="1111304"/>
                  <a:pt x="7218079" y="1071315"/>
                  <a:pt x="7211515" y="1031925"/>
                </a:cubicBezTo>
                <a:cubicBezTo>
                  <a:pt x="7209223" y="1018170"/>
                  <a:pt x="7198287" y="1006181"/>
                  <a:pt x="7198287" y="992236"/>
                </a:cubicBezTo>
                <a:cubicBezTo>
                  <a:pt x="7198287" y="939133"/>
                  <a:pt x="7207106" y="886397"/>
                  <a:pt x="7211515" y="833478"/>
                </a:cubicBezTo>
                <a:cubicBezTo>
                  <a:pt x="7202696" y="807018"/>
                  <a:pt x="7190527" y="781448"/>
                  <a:pt x="7185058" y="754099"/>
                </a:cubicBezTo>
                <a:cubicBezTo>
                  <a:pt x="7180649" y="732049"/>
                  <a:pt x="7179725" y="709005"/>
                  <a:pt x="7171830" y="687950"/>
                </a:cubicBezTo>
                <a:cubicBezTo>
                  <a:pt x="7166248" y="673063"/>
                  <a:pt x="7155306" y="660677"/>
                  <a:pt x="7145374" y="648261"/>
                </a:cubicBezTo>
                <a:cubicBezTo>
                  <a:pt x="7115372" y="610754"/>
                  <a:pt x="7094587" y="606351"/>
                  <a:pt x="7039548" y="595342"/>
                </a:cubicBezTo>
                <a:cubicBezTo>
                  <a:pt x="7017501" y="590932"/>
                  <a:pt x="6995829" y="583773"/>
                  <a:pt x="6973407" y="582112"/>
                </a:cubicBezTo>
                <a:cubicBezTo>
                  <a:pt x="6876565" y="574938"/>
                  <a:pt x="6779393" y="573292"/>
                  <a:pt x="6682386" y="568882"/>
                </a:cubicBezTo>
                <a:cubicBezTo>
                  <a:pt x="6468502" y="604534"/>
                  <a:pt x="6649371" y="577960"/>
                  <a:pt x="6206171" y="595342"/>
                </a:cubicBezTo>
                <a:cubicBezTo>
                  <a:pt x="6058686" y="601126"/>
                  <a:pt x="5854617" y="612050"/>
                  <a:pt x="5703499" y="621801"/>
                </a:cubicBezTo>
                <a:lnTo>
                  <a:pt x="5518304" y="635031"/>
                </a:lnTo>
                <a:lnTo>
                  <a:pt x="5280196" y="648261"/>
                </a:lnTo>
                <a:lnTo>
                  <a:pt x="5068545" y="661491"/>
                </a:lnTo>
                <a:lnTo>
                  <a:pt x="4155798" y="648261"/>
                </a:lnTo>
                <a:cubicBezTo>
                  <a:pt x="4058715" y="646127"/>
                  <a:pt x="3961818" y="638626"/>
                  <a:pt x="3864778" y="635031"/>
                </a:cubicBezTo>
                <a:lnTo>
                  <a:pt x="3441475" y="621801"/>
                </a:lnTo>
                <a:lnTo>
                  <a:pt x="2899119" y="608571"/>
                </a:lnTo>
                <a:cubicBezTo>
                  <a:pt x="2656531" y="600989"/>
                  <a:pt x="2612647" y="596527"/>
                  <a:pt x="2396447" y="582112"/>
                </a:cubicBezTo>
                <a:lnTo>
                  <a:pt x="1973144" y="595342"/>
                </a:lnTo>
                <a:cubicBezTo>
                  <a:pt x="1928880" y="597450"/>
                  <a:pt x="1884872" y="603393"/>
                  <a:pt x="1840862" y="608571"/>
                </a:cubicBezTo>
                <a:cubicBezTo>
                  <a:pt x="1761170" y="617947"/>
                  <a:pt x="1753481" y="620757"/>
                  <a:pt x="1682123" y="635031"/>
                </a:cubicBezTo>
                <a:cubicBezTo>
                  <a:pt x="1199076" y="597869"/>
                  <a:pt x="1899448" y="650356"/>
                  <a:pt x="1258820" y="608571"/>
                </a:cubicBezTo>
                <a:cubicBezTo>
                  <a:pt x="554485" y="562631"/>
                  <a:pt x="1212543" y="597658"/>
                  <a:pt x="637095" y="568882"/>
                </a:cubicBezTo>
                <a:cubicBezTo>
                  <a:pt x="555593" y="574704"/>
                  <a:pt x="466769" y="573246"/>
                  <a:pt x="385759" y="595342"/>
                </a:cubicBezTo>
                <a:cubicBezTo>
                  <a:pt x="358854" y="602681"/>
                  <a:pt x="306389" y="621801"/>
                  <a:pt x="306389" y="621801"/>
                </a:cubicBezTo>
                <a:lnTo>
                  <a:pt x="227020" y="674720"/>
                </a:lnTo>
                <a:cubicBezTo>
                  <a:pt x="213792" y="683540"/>
                  <a:pt x="198578" y="689937"/>
                  <a:pt x="187336" y="701180"/>
                </a:cubicBezTo>
                <a:cubicBezTo>
                  <a:pt x="165289" y="723230"/>
                  <a:pt x="138489" y="741384"/>
                  <a:pt x="121194" y="767329"/>
                </a:cubicBezTo>
                <a:cubicBezTo>
                  <a:pt x="112375" y="780559"/>
                  <a:pt x="104916" y="794803"/>
                  <a:pt x="94738" y="807018"/>
                </a:cubicBezTo>
                <a:cubicBezTo>
                  <a:pt x="9861" y="908883"/>
                  <a:pt x="94282" y="787857"/>
                  <a:pt x="28597" y="886397"/>
                </a:cubicBezTo>
                <a:cubicBezTo>
                  <a:pt x="24188" y="899627"/>
                  <a:pt x="18751" y="912558"/>
                  <a:pt x="15369" y="926087"/>
                </a:cubicBezTo>
                <a:cubicBezTo>
                  <a:pt x="-4890" y="1007133"/>
                  <a:pt x="-5355" y="1041038"/>
                  <a:pt x="15369" y="1137764"/>
                </a:cubicBezTo>
                <a:cubicBezTo>
                  <a:pt x="18700" y="1153311"/>
                  <a:pt x="35368" y="1162924"/>
                  <a:pt x="41825" y="1177453"/>
                </a:cubicBezTo>
                <a:cubicBezTo>
                  <a:pt x="53151" y="1202940"/>
                  <a:pt x="45076" y="1241360"/>
                  <a:pt x="68282" y="1256832"/>
                </a:cubicBezTo>
                <a:cubicBezTo>
                  <a:pt x="164970" y="1321298"/>
                  <a:pt x="43392" y="1242607"/>
                  <a:pt x="160879" y="1309751"/>
                </a:cubicBezTo>
                <a:cubicBezTo>
                  <a:pt x="232678" y="1350784"/>
                  <a:pt x="167491" y="1325186"/>
                  <a:pt x="240248" y="1349440"/>
                </a:cubicBezTo>
                <a:cubicBezTo>
                  <a:pt x="266705" y="1367080"/>
                  <a:pt x="288769" y="1394647"/>
                  <a:pt x="319618" y="1402360"/>
                </a:cubicBezTo>
                <a:cubicBezTo>
                  <a:pt x="354893" y="1411180"/>
                  <a:pt x="390948" y="1417319"/>
                  <a:pt x="425443" y="1428819"/>
                </a:cubicBezTo>
                <a:cubicBezTo>
                  <a:pt x="438671" y="1433229"/>
                  <a:pt x="452656" y="1435812"/>
                  <a:pt x="465128" y="1442049"/>
                </a:cubicBezTo>
                <a:cubicBezTo>
                  <a:pt x="479348" y="1449160"/>
                  <a:pt x="490593" y="1461398"/>
                  <a:pt x="504813" y="1468509"/>
                </a:cubicBezTo>
                <a:cubicBezTo>
                  <a:pt x="538129" y="1485169"/>
                  <a:pt x="591937" y="1489162"/>
                  <a:pt x="623866" y="1494968"/>
                </a:cubicBezTo>
                <a:cubicBezTo>
                  <a:pt x="645987" y="1498991"/>
                  <a:pt x="667829" y="1504501"/>
                  <a:pt x="690007" y="1508198"/>
                </a:cubicBezTo>
                <a:cubicBezTo>
                  <a:pt x="771115" y="1521718"/>
                  <a:pt x="844813" y="1528912"/>
                  <a:pt x="928115" y="1534658"/>
                </a:cubicBezTo>
                <a:cubicBezTo>
                  <a:pt x="1109061" y="1547139"/>
                  <a:pt x="1275086" y="1551775"/>
                  <a:pt x="1457244" y="1561117"/>
                </a:cubicBezTo>
                <a:lnTo>
                  <a:pt x="1682123" y="1574347"/>
                </a:lnTo>
                <a:cubicBezTo>
                  <a:pt x="1761727" y="1587616"/>
                  <a:pt x="1793119" y="1594330"/>
                  <a:pt x="1880546" y="1600807"/>
                </a:cubicBezTo>
                <a:cubicBezTo>
                  <a:pt x="1959821" y="1606680"/>
                  <a:pt x="2039379" y="1608164"/>
                  <a:pt x="2118654" y="1614037"/>
                </a:cubicBezTo>
                <a:cubicBezTo>
                  <a:pt x="2158474" y="1616987"/>
                  <a:pt x="2197857" y="1624775"/>
                  <a:pt x="2237708" y="1627266"/>
                </a:cubicBezTo>
                <a:cubicBezTo>
                  <a:pt x="2666515" y="1654069"/>
                  <a:pt x="3390545" y="1650157"/>
                  <a:pt x="3679583" y="1653726"/>
                </a:cubicBezTo>
                <a:lnTo>
                  <a:pt x="5240512" y="1680186"/>
                </a:lnTo>
                <a:cubicBezTo>
                  <a:pt x="5451009" y="1627554"/>
                  <a:pt x="5244436" y="1675166"/>
                  <a:pt x="5769640" y="1653726"/>
                </a:cubicBezTo>
                <a:cubicBezTo>
                  <a:pt x="5827084" y="1651381"/>
                  <a:pt x="5884252" y="1644452"/>
                  <a:pt x="5941607" y="1640496"/>
                </a:cubicBezTo>
                <a:cubicBezTo>
                  <a:pt x="6120097" y="1628185"/>
                  <a:pt x="6221398" y="1623679"/>
                  <a:pt x="6404594" y="1614037"/>
                </a:cubicBezTo>
                <a:lnTo>
                  <a:pt x="6589789" y="1587577"/>
                </a:lnTo>
                <a:cubicBezTo>
                  <a:pt x="6620655" y="1583167"/>
                  <a:pt x="6651812" y="1580462"/>
                  <a:pt x="6682386" y="1574347"/>
                </a:cubicBezTo>
                <a:cubicBezTo>
                  <a:pt x="6726480" y="1565527"/>
                  <a:pt x="6772010" y="1562110"/>
                  <a:pt x="6814669" y="1547888"/>
                </a:cubicBezTo>
                <a:cubicBezTo>
                  <a:pt x="6948026" y="1503429"/>
                  <a:pt x="6741178" y="1571261"/>
                  <a:pt x="6907266" y="1521428"/>
                </a:cubicBezTo>
                <a:cubicBezTo>
                  <a:pt x="6933977" y="1513413"/>
                  <a:pt x="6986635" y="1494968"/>
                  <a:pt x="6986635" y="1494968"/>
                </a:cubicBezTo>
                <a:lnTo>
                  <a:pt x="7092461" y="1336211"/>
                </a:lnTo>
                <a:cubicBezTo>
                  <a:pt x="7101280" y="1322981"/>
                  <a:pt x="7113890" y="1311605"/>
                  <a:pt x="7118917" y="1296521"/>
                </a:cubicBezTo>
                <a:lnTo>
                  <a:pt x="7145374" y="1217142"/>
                </a:lnTo>
                <a:lnTo>
                  <a:pt x="7158602" y="1177453"/>
                </a:lnTo>
                <a:cubicBezTo>
                  <a:pt x="7163011" y="992236"/>
                  <a:pt x="7160274" y="806710"/>
                  <a:pt x="7171830" y="621801"/>
                </a:cubicBezTo>
                <a:cubicBezTo>
                  <a:pt x="7173570" y="593965"/>
                  <a:pt x="7182817" y="565629"/>
                  <a:pt x="7198287" y="542422"/>
                </a:cubicBezTo>
                <a:cubicBezTo>
                  <a:pt x="7207106" y="529192"/>
                  <a:pt x="7214811" y="515149"/>
                  <a:pt x="7224743" y="502733"/>
                </a:cubicBezTo>
                <a:cubicBezTo>
                  <a:pt x="7232534" y="492993"/>
                  <a:pt x="7241461" y="484065"/>
                  <a:pt x="7251200" y="476273"/>
                </a:cubicBezTo>
                <a:cubicBezTo>
                  <a:pt x="7274557" y="457585"/>
                  <a:pt x="7300297" y="441242"/>
                  <a:pt x="7330569" y="436584"/>
                </a:cubicBezTo>
                <a:cubicBezTo>
                  <a:pt x="7528180" y="406178"/>
                  <a:pt x="7395753" y="439420"/>
                  <a:pt x="7542220" y="410124"/>
                </a:cubicBezTo>
                <a:cubicBezTo>
                  <a:pt x="7568633" y="404841"/>
                  <a:pt x="7660035" y="380081"/>
                  <a:pt x="7674502" y="370435"/>
                </a:cubicBezTo>
                <a:cubicBezTo>
                  <a:pt x="7725788" y="336240"/>
                  <a:pt x="7699104" y="349003"/>
                  <a:pt x="7753871" y="330745"/>
                </a:cubicBezTo>
                <a:cubicBezTo>
                  <a:pt x="7790867" y="293746"/>
                  <a:pt x="7855371" y="237883"/>
                  <a:pt x="7872925" y="185218"/>
                </a:cubicBezTo>
                <a:lnTo>
                  <a:pt x="7886154" y="145528"/>
                </a:lnTo>
                <a:cubicBezTo>
                  <a:pt x="7881744" y="119068"/>
                  <a:pt x="7890588" y="86338"/>
                  <a:pt x="7872925" y="66149"/>
                </a:cubicBezTo>
                <a:cubicBezTo>
                  <a:pt x="7854562" y="45160"/>
                  <a:pt x="7820012" y="48510"/>
                  <a:pt x="7793556" y="39690"/>
                </a:cubicBezTo>
                <a:cubicBezTo>
                  <a:pt x="7780328" y="35280"/>
                  <a:pt x="7767399" y="29842"/>
                  <a:pt x="7753871" y="26460"/>
                </a:cubicBezTo>
                <a:cubicBezTo>
                  <a:pt x="7593930" y="-13531"/>
                  <a:pt x="7719125" y="13957"/>
                  <a:pt x="7370253" y="0"/>
                </a:cubicBezTo>
                <a:lnTo>
                  <a:pt x="7079233" y="13230"/>
                </a:lnTo>
                <a:cubicBezTo>
                  <a:pt x="7035005" y="15995"/>
                  <a:pt x="6991244" y="25104"/>
                  <a:pt x="6946951" y="26460"/>
                </a:cubicBezTo>
                <a:lnTo>
                  <a:pt x="5782868" y="52920"/>
                </a:lnTo>
                <a:cubicBezTo>
                  <a:pt x="5743192" y="59533"/>
                  <a:pt x="5659070" y="69313"/>
                  <a:pt x="5624130" y="92609"/>
                </a:cubicBezTo>
                <a:lnTo>
                  <a:pt x="5584445" y="119069"/>
                </a:lnTo>
                <a:cubicBezTo>
                  <a:pt x="5575626" y="132299"/>
                  <a:pt x="5564446" y="144229"/>
                  <a:pt x="5557989" y="158758"/>
                </a:cubicBezTo>
                <a:cubicBezTo>
                  <a:pt x="5546663" y="184245"/>
                  <a:pt x="5531532" y="238137"/>
                  <a:pt x="5531532" y="238137"/>
                </a:cubicBezTo>
                <a:cubicBezTo>
                  <a:pt x="5535920" y="251302"/>
                  <a:pt x="5557966" y="340654"/>
                  <a:pt x="5584445" y="357205"/>
                </a:cubicBezTo>
                <a:cubicBezTo>
                  <a:pt x="5610916" y="373752"/>
                  <a:pt x="5682488" y="387112"/>
                  <a:pt x="5716727" y="396895"/>
                </a:cubicBezTo>
                <a:cubicBezTo>
                  <a:pt x="5747805" y="405775"/>
                  <a:pt x="5776595" y="419908"/>
                  <a:pt x="5809325" y="423354"/>
                </a:cubicBezTo>
                <a:cubicBezTo>
                  <a:pt x="5875249" y="430294"/>
                  <a:pt x="5941539" y="433354"/>
                  <a:pt x="6007748" y="436584"/>
                </a:cubicBezTo>
                <a:cubicBezTo>
                  <a:pt x="6122341" y="442175"/>
                  <a:pt x="6237102" y="443937"/>
                  <a:pt x="6351681" y="449814"/>
                </a:cubicBezTo>
                <a:cubicBezTo>
                  <a:pt x="6429491" y="453805"/>
                  <a:pt x="6587293" y="468830"/>
                  <a:pt x="6669158" y="476273"/>
                </a:cubicBezTo>
                <a:cubicBezTo>
                  <a:pt x="6706920" y="483826"/>
                  <a:pt x="6750850" y="491523"/>
                  <a:pt x="6788212" y="502733"/>
                </a:cubicBezTo>
                <a:cubicBezTo>
                  <a:pt x="6814923" y="510748"/>
                  <a:pt x="6841125" y="520373"/>
                  <a:pt x="6867581" y="529193"/>
                </a:cubicBezTo>
                <a:lnTo>
                  <a:pt x="6946951" y="555652"/>
                </a:lnTo>
                <a:lnTo>
                  <a:pt x="6986635" y="568882"/>
                </a:lnTo>
                <a:cubicBezTo>
                  <a:pt x="7001258" y="612754"/>
                  <a:pt x="6985919" y="608571"/>
                  <a:pt x="7013092" y="608571"/>
                </a:cubicBezTo>
                <a:lnTo>
                  <a:pt x="7013092" y="608571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oleTekstowe 17"/>
          <p:cNvSpPr txBox="1"/>
          <p:nvPr/>
        </p:nvSpPr>
        <p:spPr>
          <a:xfrm>
            <a:off x="6442136" y="5041106"/>
            <a:ext cx="983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chemeClr val="accent1">
                    <a:lumMod val="75000"/>
                  </a:schemeClr>
                </a:solidFill>
              </a:rPr>
              <a:t>example</a:t>
            </a:r>
            <a:endParaRPr lang="pl-P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PoleTekstowe 5"/>
          <p:cNvSpPr txBox="1"/>
          <p:nvPr/>
        </p:nvSpPr>
        <p:spPr>
          <a:xfrm flipH="1">
            <a:off x="7552215" y="5779443"/>
            <a:ext cx="140251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~ </a:t>
            </a:r>
            <a:r>
              <a:rPr lang="pl-PL" sz="3200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lang="pl-PL" sz="3200" i="1" baseline="-25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endParaRPr lang="pl-PL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2646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800000"/>
                </a:solidFill>
              </a:rPr>
              <a:t>Decay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constants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538" y="1694313"/>
            <a:ext cx="2743200" cy="2527300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457200" y="6335401"/>
            <a:ext cx="5408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948A54"/>
                </a:solidFill>
              </a:rPr>
              <a:t>H.C. Kim, M.V. </a:t>
            </a:r>
            <a:r>
              <a:rPr lang="pl-PL" dirty="0" err="1" smtClean="0">
                <a:solidFill>
                  <a:srgbClr val="948A54"/>
                </a:solidFill>
              </a:rPr>
              <a:t>Polyakov</a:t>
            </a:r>
            <a:r>
              <a:rPr lang="pl-PL" dirty="0" smtClean="0">
                <a:solidFill>
                  <a:srgbClr val="948A54"/>
                </a:solidFill>
              </a:rPr>
              <a:t>, MP arXiv:1704.04082 [</a:t>
            </a:r>
            <a:r>
              <a:rPr lang="pl-PL" dirty="0" err="1" smtClean="0">
                <a:solidFill>
                  <a:srgbClr val="948A54"/>
                </a:solidFill>
              </a:rPr>
              <a:t>hep-ph</a:t>
            </a:r>
            <a:r>
              <a:rPr lang="pl-PL" dirty="0" smtClean="0">
                <a:solidFill>
                  <a:srgbClr val="948A54"/>
                </a:solidFill>
              </a:rPr>
              <a:t>]</a:t>
            </a:r>
            <a:endParaRPr lang="pl-PL" dirty="0">
              <a:solidFill>
                <a:srgbClr val="948A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762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800000"/>
                </a:solidFill>
              </a:rPr>
              <a:t>Decay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constants</a:t>
            </a:r>
            <a:endParaRPr lang="pl-PL" dirty="0">
              <a:solidFill>
                <a:srgbClr val="800000"/>
              </a:solidFill>
            </a:endParaRPr>
          </a:p>
        </p:txBody>
      </p:sp>
      <p:sp>
        <p:nvSpPr>
          <p:cNvPr id="5" name="PoleTekstowe 4"/>
          <p:cNvSpPr txBox="1"/>
          <p:nvPr/>
        </p:nvSpPr>
        <p:spPr>
          <a:xfrm>
            <a:off x="3479267" y="2722319"/>
            <a:ext cx="2351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FF0000"/>
                </a:solidFill>
              </a:rPr>
              <a:t>In NRQM limit:  </a:t>
            </a:r>
            <a:endParaRPr lang="pl-PL" sz="2800" dirty="0">
              <a:solidFill>
                <a:srgbClr val="FF0000"/>
              </a:solidFill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094" y="3313126"/>
            <a:ext cx="1986306" cy="741873"/>
          </a:xfrm>
          <a:prstGeom prst="rect">
            <a:avLst/>
          </a:prstGeom>
        </p:spPr>
      </p:pic>
      <p:sp>
        <p:nvSpPr>
          <p:cNvPr id="7" name="PoleTekstowe 6"/>
          <p:cNvSpPr txBox="1"/>
          <p:nvPr/>
        </p:nvSpPr>
        <p:spPr>
          <a:xfrm>
            <a:off x="1424938" y="4553925"/>
            <a:ext cx="46506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dirty="0" err="1" smtClean="0">
                <a:solidFill>
                  <a:srgbClr val="000090"/>
                </a:solidFill>
              </a:rPr>
              <a:t>Expectations</a:t>
            </a:r>
            <a:r>
              <a:rPr lang="pl-PL" sz="3200" dirty="0" smtClean="0">
                <a:solidFill>
                  <a:srgbClr val="000090"/>
                </a:solidFill>
              </a:rPr>
              <a:t>: </a:t>
            </a:r>
          </a:p>
          <a:p>
            <a:r>
              <a:rPr lang="pl-PL" sz="3200" dirty="0" err="1" smtClean="0">
                <a:solidFill>
                  <a:srgbClr val="000090"/>
                </a:solidFill>
              </a:rPr>
              <a:t>decays</a:t>
            </a:r>
            <a:r>
              <a:rPr lang="pl-PL" sz="3200" dirty="0" smtClean="0">
                <a:solidFill>
                  <a:srgbClr val="000090"/>
                </a:solidFill>
              </a:rPr>
              <a:t> </a:t>
            </a:r>
            <a:r>
              <a:rPr lang="pl-PL" sz="3200" dirty="0" err="1" smtClean="0">
                <a:solidFill>
                  <a:srgbClr val="000090"/>
                </a:solidFill>
              </a:rPr>
              <a:t>will</a:t>
            </a:r>
            <a:r>
              <a:rPr lang="pl-PL" sz="3200" dirty="0" smtClean="0">
                <a:solidFill>
                  <a:srgbClr val="000090"/>
                </a:solidFill>
              </a:rPr>
              <a:t> be </a:t>
            </a:r>
            <a:r>
              <a:rPr lang="pl-PL" sz="3200" dirty="0" err="1" smtClean="0">
                <a:solidFill>
                  <a:srgbClr val="000090"/>
                </a:solidFill>
              </a:rPr>
              <a:t>suppressed</a:t>
            </a:r>
            <a:endParaRPr lang="pl-PL" sz="3200" dirty="0">
              <a:solidFill>
                <a:srgbClr val="000090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538" y="1694313"/>
            <a:ext cx="2743200" cy="2527300"/>
          </a:xfrm>
          <a:prstGeom prst="rect">
            <a:avLst/>
          </a:prstGeom>
        </p:spPr>
      </p:pic>
      <p:sp>
        <p:nvSpPr>
          <p:cNvPr id="8" name="PoleTekstowe 7"/>
          <p:cNvSpPr txBox="1"/>
          <p:nvPr/>
        </p:nvSpPr>
        <p:spPr>
          <a:xfrm>
            <a:off x="457200" y="6335401"/>
            <a:ext cx="5408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948A54"/>
                </a:solidFill>
              </a:rPr>
              <a:t>H.C. Kim, M.V. </a:t>
            </a:r>
            <a:r>
              <a:rPr lang="pl-PL" dirty="0" err="1" smtClean="0">
                <a:solidFill>
                  <a:srgbClr val="948A54"/>
                </a:solidFill>
              </a:rPr>
              <a:t>Polyakov</a:t>
            </a:r>
            <a:r>
              <a:rPr lang="pl-PL" dirty="0" smtClean="0">
                <a:solidFill>
                  <a:srgbClr val="948A54"/>
                </a:solidFill>
              </a:rPr>
              <a:t>, MP arXiv:1704.04082 [</a:t>
            </a:r>
            <a:r>
              <a:rPr lang="pl-PL" dirty="0" err="1" smtClean="0">
                <a:solidFill>
                  <a:srgbClr val="948A54"/>
                </a:solidFill>
              </a:rPr>
              <a:t>hep-ph</a:t>
            </a:r>
            <a:r>
              <a:rPr lang="pl-PL" dirty="0" smtClean="0">
                <a:solidFill>
                  <a:srgbClr val="948A54"/>
                </a:solidFill>
              </a:rPr>
              <a:t>]</a:t>
            </a:r>
            <a:endParaRPr lang="pl-PL" dirty="0">
              <a:solidFill>
                <a:srgbClr val="948A54"/>
              </a:solidFill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036" y="1045206"/>
            <a:ext cx="7035800" cy="9779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7238" y="1694313"/>
            <a:ext cx="1513986" cy="1191002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2033" y="1990545"/>
            <a:ext cx="349607" cy="69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218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solidFill>
                  <a:srgbClr val="800000"/>
                </a:solidFill>
              </a:rPr>
              <a:t>Quark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excitations</a:t>
            </a:r>
            <a:r>
              <a:rPr lang="pl-PL" dirty="0" smtClean="0">
                <a:solidFill>
                  <a:srgbClr val="800000"/>
                </a:solidFill>
              </a:rPr>
              <a:t>: </a:t>
            </a:r>
            <a:br>
              <a:rPr lang="pl-PL" dirty="0" smtClean="0">
                <a:solidFill>
                  <a:srgbClr val="800000"/>
                </a:solidFill>
              </a:rPr>
            </a:br>
            <a:r>
              <a:rPr lang="pl-PL" dirty="0" smtClean="0">
                <a:solidFill>
                  <a:srgbClr val="800000"/>
                </a:solidFill>
              </a:rPr>
              <a:t>non-</a:t>
            </a:r>
            <a:r>
              <a:rPr lang="pl-PL" dirty="0" err="1" smtClean="0">
                <a:solidFill>
                  <a:srgbClr val="800000"/>
                </a:solidFill>
              </a:rPr>
              <a:t>exotic</a:t>
            </a:r>
            <a:r>
              <a:rPr lang="pl-PL" dirty="0" smtClean="0">
                <a:solidFill>
                  <a:srgbClr val="800000"/>
                </a:solidFill>
              </a:rPr>
              <a:t> heavy </a:t>
            </a:r>
            <a:r>
              <a:rPr lang="pl-PL" dirty="0" err="1" smtClean="0">
                <a:solidFill>
                  <a:srgbClr val="800000"/>
                </a:solidFill>
              </a:rPr>
              <a:t>baryons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1645800"/>
            <a:ext cx="8750300" cy="4495800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642184" y="6249786"/>
            <a:ext cx="3881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948A54"/>
                </a:solidFill>
              </a:rPr>
              <a:t>V. </a:t>
            </a:r>
            <a:r>
              <a:rPr lang="pl-PL" dirty="0" err="1" smtClean="0">
                <a:solidFill>
                  <a:srgbClr val="948A54"/>
                </a:solidFill>
              </a:rPr>
              <a:t>Petrov</a:t>
            </a:r>
            <a:r>
              <a:rPr lang="pl-PL" dirty="0" smtClean="0">
                <a:solidFill>
                  <a:srgbClr val="948A54"/>
                </a:solidFill>
              </a:rPr>
              <a:t>, Acta </a:t>
            </a:r>
            <a:r>
              <a:rPr lang="pl-PL" dirty="0" err="1" smtClean="0">
                <a:solidFill>
                  <a:srgbClr val="948A54"/>
                </a:solidFill>
              </a:rPr>
              <a:t>Phys</a:t>
            </a:r>
            <a:r>
              <a:rPr lang="pl-PL" dirty="0" smtClean="0">
                <a:solidFill>
                  <a:srgbClr val="948A54"/>
                </a:solidFill>
              </a:rPr>
              <a:t>. Pol. B47 (2016) 59</a:t>
            </a:r>
            <a:endParaRPr lang="pl-PL" dirty="0">
              <a:solidFill>
                <a:srgbClr val="948A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810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solidFill>
                  <a:srgbClr val="800000"/>
                </a:solidFill>
              </a:rPr>
              <a:t>Quark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excitations</a:t>
            </a:r>
            <a:r>
              <a:rPr lang="pl-PL" dirty="0" smtClean="0">
                <a:solidFill>
                  <a:srgbClr val="800000"/>
                </a:solidFill>
              </a:rPr>
              <a:t>: </a:t>
            </a:r>
            <a:br>
              <a:rPr lang="pl-PL" dirty="0" smtClean="0">
                <a:solidFill>
                  <a:srgbClr val="800000"/>
                </a:solidFill>
              </a:rPr>
            </a:br>
            <a:r>
              <a:rPr lang="pl-PL" dirty="0" smtClean="0">
                <a:solidFill>
                  <a:srgbClr val="800000"/>
                </a:solidFill>
              </a:rPr>
              <a:t>non-</a:t>
            </a:r>
            <a:r>
              <a:rPr lang="pl-PL" dirty="0" err="1" smtClean="0">
                <a:solidFill>
                  <a:srgbClr val="800000"/>
                </a:solidFill>
              </a:rPr>
              <a:t>exotic</a:t>
            </a:r>
            <a:r>
              <a:rPr lang="pl-PL" dirty="0" smtClean="0">
                <a:solidFill>
                  <a:srgbClr val="800000"/>
                </a:solidFill>
              </a:rPr>
              <a:t> heavy </a:t>
            </a:r>
            <a:r>
              <a:rPr lang="pl-PL" dirty="0" err="1" smtClean="0">
                <a:solidFill>
                  <a:srgbClr val="800000"/>
                </a:solidFill>
              </a:rPr>
              <a:t>baryons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1645800"/>
            <a:ext cx="8750300" cy="4495800"/>
          </a:xfrm>
          <a:prstGeom prst="rect">
            <a:avLst/>
          </a:prstGeom>
        </p:spPr>
      </p:pic>
      <p:sp>
        <p:nvSpPr>
          <p:cNvPr id="4" name="Strzałka zakrzywiona w górę 3"/>
          <p:cNvSpPr/>
          <p:nvPr/>
        </p:nvSpPr>
        <p:spPr>
          <a:xfrm>
            <a:off x="6458688" y="5297427"/>
            <a:ext cx="2482112" cy="1006821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5" name="PoleTekstowe 4"/>
          <p:cNvSpPr txBox="1"/>
          <p:nvPr/>
        </p:nvSpPr>
        <p:spPr>
          <a:xfrm>
            <a:off x="1998012" y="6188068"/>
            <a:ext cx="4967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Rotations</a:t>
            </a:r>
            <a:r>
              <a:rPr lang="pl-PL" sz="2400" dirty="0" smtClean="0"/>
              <a:t> </a:t>
            </a:r>
            <a:r>
              <a:rPr lang="pl-PL" sz="2400" dirty="0" err="1" smtClean="0"/>
              <a:t>generate</a:t>
            </a:r>
            <a:r>
              <a:rPr lang="pl-PL" sz="2400" dirty="0" smtClean="0"/>
              <a:t> quantum </a:t>
            </a:r>
            <a:r>
              <a:rPr lang="pl-PL" sz="2400" dirty="0" err="1" smtClean="0"/>
              <a:t>numbers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941423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800000"/>
                </a:solidFill>
              </a:rPr>
              <a:t>One </a:t>
            </a:r>
            <a:r>
              <a:rPr lang="pl-PL" i="1" dirty="0" smtClean="0">
                <a:solidFill>
                  <a:srgbClr val="800000"/>
                </a:solidFill>
              </a:rPr>
              <a:t>K</a:t>
            </a:r>
            <a:r>
              <a:rPr lang="pl-PL" dirty="0" smtClean="0">
                <a:solidFill>
                  <a:srgbClr val="800000"/>
                </a:solidFill>
              </a:rPr>
              <a:t>=1 </a:t>
            </a:r>
            <a:r>
              <a:rPr lang="pl-PL" dirty="0" err="1" smtClean="0">
                <a:solidFill>
                  <a:srgbClr val="800000"/>
                </a:solidFill>
              </a:rPr>
              <a:t>quark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excited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solitons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 descr="irreps_eHB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472" y="2921000"/>
            <a:ext cx="6350000" cy="393700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900" y="1417638"/>
            <a:ext cx="692150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179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800000"/>
                </a:solidFill>
              </a:rPr>
              <a:t>3bar </a:t>
            </a:r>
            <a:r>
              <a:rPr lang="pl-PL" dirty="0" err="1" smtClean="0">
                <a:solidFill>
                  <a:srgbClr val="800000"/>
                </a:solidFill>
              </a:rPr>
              <a:t>excited</a:t>
            </a:r>
            <a:r>
              <a:rPr lang="pl-PL" dirty="0" smtClean="0">
                <a:solidFill>
                  <a:srgbClr val="800000"/>
                </a:solidFill>
              </a:rPr>
              <a:t> heavy </a:t>
            </a:r>
            <a:r>
              <a:rPr lang="pl-PL" dirty="0" err="1" smtClean="0">
                <a:solidFill>
                  <a:srgbClr val="800000"/>
                </a:solidFill>
              </a:rPr>
              <a:t>baryons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 descr="irreps_eHB_3bar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77" y="1264414"/>
            <a:ext cx="2349500" cy="2768600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255856" y="4352565"/>
            <a:ext cx="29660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rgbClr val="000090"/>
                </a:solidFill>
              </a:rPr>
              <a:t>add</a:t>
            </a:r>
            <a:r>
              <a:rPr lang="pl-PL" sz="2400" dirty="0" smtClean="0">
                <a:solidFill>
                  <a:srgbClr val="000090"/>
                </a:solidFill>
              </a:rPr>
              <a:t> heavy </a:t>
            </a:r>
            <a:r>
              <a:rPr lang="pl-PL" sz="2400" dirty="0" err="1" smtClean="0">
                <a:solidFill>
                  <a:srgbClr val="000090"/>
                </a:solidFill>
              </a:rPr>
              <a:t>quark</a:t>
            </a:r>
            <a:endParaRPr lang="pl-PL" sz="2400" dirty="0" smtClean="0">
              <a:solidFill>
                <a:srgbClr val="000090"/>
              </a:solidFill>
            </a:endParaRPr>
          </a:p>
          <a:p>
            <a:r>
              <a:rPr lang="pl-PL" sz="2400" dirty="0" err="1" smtClean="0">
                <a:solidFill>
                  <a:srgbClr val="000090"/>
                </a:solidFill>
              </a:rPr>
              <a:t>total</a:t>
            </a:r>
            <a:r>
              <a:rPr lang="pl-PL" sz="2400" dirty="0" smtClean="0">
                <a:solidFill>
                  <a:srgbClr val="000090"/>
                </a:solidFill>
              </a:rPr>
              <a:t> </a:t>
            </a:r>
            <a:r>
              <a:rPr lang="pl-PL" sz="2400" dirty="0" err="1" smtClean="0">
                <a:solidFill>
                  <a:srgbClr val="000090"/>
                </a:solidFill>
              </a:rPr>
              <a:t>spin</a:t>
            </a:r>
            <a:r>
              <a:rPr lang="pl-PL" sz="2400" dirty="0" smtClean="0">
                <a:solidFill>
                  <a:srgbClr val="000090"/>
                </a:solidFill>
              </a:rPr>
              <a:t> 1/2  and 3/2</a:t>
            </a:r>
            <a:endParaRPr lang="pl-PL" sz="2400" dirty="0">
              <a:solidFill>
                <a:srgbClr val="000090"/>
              </a:solidFill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062" y="2844800"/>
            <a:ext cx="393700" cy="5842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677" y="5183562"/>
            <a:ext cx="469900" cy="901700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577" y="5145462"/>
            <a:ext cx="31623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816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800000"/>
                </a:solidFill>
              </a:rPr>
              <a:t>3bar </a:t>
            </a:r>
            <a:r>
              <a:rPr lang="pl-PL" dirty="0" err="1" smtClean="0">
                <a:solidFill>
                  <a:srgbClr val="800000"/>
                </a:solidFill>
              </a:rPr>
              <a:t>excited</a:t>
            </a:r>
            <a:r>
              <a:rPr lang="pl-PL" dirty="0" smtClean="0">
                <a:solidFill>
                  <a:srgbClr val="800000"/>
                </a:solidFill>
              </a:rPr>
              <a:t> heavy </a:t>
            </a:r>
            <a:r>
              <a:rPr lang="pl-PL" dirty="0" err="1" smtClean="0">
                <a:solidFill>
                  <a:srgbClr val="800000"/>
                </a:solidFill>
              </a:rPr>
              <a:t>baryons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 descr="irreps_eHB_3bar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77" y="1264414"/>
            <a:ext cx="2349500" cy="2768600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255856" y="4352565"/>
            <a:ext cx="29660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rgbClr val="000090"/>
                </a:solidFill>
              </a:rPr>
              <a:t>add</a:t>
            </a:r>
            <a:r>
              <a:rPr lang="pl-PL" sz="2400" dirty="0" smtClean="0">
                <a:solidFill>
                  <a:srgbClr val="000090"/>
                </a:solidFill>
              </a:rPr>
              <a:t> heavy </a:t>
            </a:r>
            <a:r>
              <a:rPr lang="pl-PL" sz="2400" dirty="0" err="1" smtClean="0">
                <a:solidFill>
                  <a:srgbClr val="000090"/>
                </a:solidFill>
              </a:rPr>
              <a:t>quark</a:t>
            </a:r>
            <a:endParaRPr lang="pl-PL" sz="2400" dirty="0" smtClean="0">
              <a:solidFill>
                <a:srgbClr val="000090"/>
              </a:solidFill>
            </a:endParaRPr>
          </a:p>
          <a:p>
            <a:r>
              <a:rPr lang="pl-PL" sz="2400" dirty="0" err="1" smtClean="0">
                <a:solidFill>
                  <a:srgbClr val="000090"/>
                </a:solidFill>
              </a:rPr>
              <a:t>total</a:t>
            </a:r>
            <a:r>
              <a:rPr lang="pl-PL" sz="2400" dirty="0" smtClean="0">
                <a:solidFill>
                  <a:srgbClr val="000090"/>
                </a:solidFill>
              </a:rPr>
              <a:t> </a:t>
            </a:r>
            <a:r>
              <a:rPr lang="pl-PL" sz="2400" dirty="0" err="1" smtClean="0">
                <a:solidFill>
                  <a:srgbClr val="000090"/>
                </a:solidFill>
              </a:rPr>
              <a:t>spin</a:t>
            </a:r>
            <a:r>
              <a:rPr lang="pl-PL" sz="2400" dirty="0" smtClean="0">
                <a:solidFill>
                  <a:srgbClr val="000090"/>
                </a:solidFill>
              </a:rPr>
              <a:t> 1/2  and 3/2</a:t>
            </a:r>
            <a:endParaRPr lang="pl-PL" sz="2400" dirty="0">
              <a:solidFill>
                <a:srgbClr val="000090"/>
              </a:solidFill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062" y="2844800"/>
            <a:ext cx="393700" cy="5842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677" y="5183562"/>
            <a:ext cx="469900" cy="901700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577" y="5145462"/>
            <a:ext cx="3162300" cy="939800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1580" y="2096311"/>
            <a:ext cx="1524000" cy="55880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1580" y="3349878"/>
            <a:ext cx="1587500" cy="508000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67035" y="2096311"/>
            <a:ext cx="1536700" cy="546100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90943" y="3362578"/>
            <a:ext cx="1536700" cy="495300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4480" y="4033014"/>
            <a:ext cx="1181100" cy="520700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97877" y="2802604"/>
            <a:ext cx="1168400" cy="3175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90943" y="2760761"/>
            <a:ext cx="1181100" cy="355600"/>
          </a:xfrm>
          <a:prstGeom prst="rect">
            <a:avLst/>
          </a:prstGeom>
        </p:spPr>
      </p:pic>
      <p:sp>
        <p:nvSpPr>
          <p:cNvPr id="16" name="PoleTekstowe 15"/>
          <p:cNvSpPr txBox="1"/>
          <p:nvPr/>
        </p:nvSpPr>
        <p:spPr>
          <a:xfrm>
            <a:off x="3803271" y="1457528"/>
            <a:ext cx="2138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rgbClr val="800000"/>
                </a:solidFill>
              </a:rPr>
              <a:t>experimentally</a:t>
            </a:r>
            <a:r>
              <a:rPr lang="pl-PL" sz="2400" dirty="0" smtClean="0">
                <a:solidFill>
                  <a:srgbClr val="800000"/>
                </a:solidFill>
              </a:rPr>
              <a:t>:</a:t>
            </a:r>
            <a:endParaRPr lang="pl-PL" sz="2400" dirty="0">
              <a:solidFill>
                <a:srgbClr val="800000"/>
              </a:solidFill>
            </a:endParaRPr>
          </a:p>
        </p:txBody>
      </p:sp>
      <p:pic>
        <p:nvPicPr>
          <p:cNvPr id="17" name="Obraz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83562" y="4569204"/>
            <a:ext cx="469900" cy="825500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11493" y="4711013"/>
            <a:ext cx="1358900" cy="482600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897035" y="5512087"/>
            <a:ext cx="2540000" cy="914400"/>
          </a:xfrm>
          <a:prstGeom prst="rect">
            <a:avLst/>
          </a:prstGeom>
        </p:spPr>
      </p:pic>
      <p:sp>
        <p:nvSpPr>
          <p:cNvPr id="20" name="PoleTekstowe 19"/>
          <p:cNvSpPr txBox="1"/>
          <p:nvPr/>
        </p:nvSpPr>
        <p:spPr>
          <a:xfrm>
            <a:off x="7587888" y="4357925"/>
            <a:ext cx="128157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rgbClr val="FF0000"/>
                </a:solidFill>
              </a:rPr>
              <a:t>hyprfine</a:t>
            </a:r>
            <a:endParaRPr lang="pl-PL" sz="2400" dirty="0" smtClean="0">
              <a:solidFill>
                <a:srgbClr val="FF0000"/>
              </a:solidFill>
            </a:endParaRPr>
          </a:p>
          <a:p>
            <a:r>
              <a:rPr lang="pl-PL" sz="2400" dirty="0" err="1" smtClean="0">
                <a:solidFill>
                  <a:srgbClr val="FF0000"/>
                </a:solidFill>
              </a:rPr>
              <a:t>splitting</a:t>
            </a:r>
            <a:endParaRPr lang="pl-PL" sz="2400" dirty="0" smtClean="0">
              <a:solidFill>
                <a:srgbClr val="FF0000"/>
              </a:solidFill>
            </a:endParaRPr>
          </a:p>
          <a:p>
            <a:r>
              <a:rPr lang="pl-PL" sz="2400" dirty="0" err="1" smtClean="0">
                <a:solidFill>
                  <a:srgbClr val="FF0000"/>
                </a:solidFill>
              </a:rPr>
              <a:t>different</a:t>
            </a:r>
            <a:endParaRPr lang="pl-PL" sz="2400" dirty="0" smtClean="0">
              <a:solidFill>
                <a:srgbClr val="FF0000"/>
              </a:solidFill>
            </a:endParaRPr>
          </a:p>
          <a:p>
            <a:r>
              <a:rPr lang="pl-PL" sz="2400" dirty="0" smtClean="0">
                <a:solidFill>
                  <a:srgbClr val="FF0000"/>
                </a:solidFill>
              </a:rPr>
              <a:t>from the</a:t>
            </a:r>
          </a:p>
          <a:p>
            <a:r>
              <a:rPr lang="pl-PL" sz="2400" dirty="0" err="1" smtClean="0">
                <a:solidFill>
                  <a:srgbClr val="FF0000"/>
                </a:solidFill>
              </a:rPr>
              <a:t>ground</a:t>
            </a:r>
            <a:endParaRPr lang="pl-PL" sz="2400" dirty="0" smtClean="0">
              <a:solidFill>
                <a:srgbClr val="FF0000"/>
              </a:solidFill>
            </a:endParaRPr>
          </a:p>
          <a:p>
            <a:r>
              <a:rPr lang="pl-PL" sz="2400" dirty="0" err="1" smtClean="0">
                <a:solidFill>
                  <a:srgbClr val="FF0000"/>
                </a:solidFill>
              </a:rPr>
              <a:t>state</a:t>
            </a:r>
            <a:endParaRPr lang="pl-PL" sz="2400" dirty="0">
              <a:solidFill>
                <a:srgbClr val="FF0000"/>
              </a:solidFill>
            </a:endParaRPr>
          </a:p>
        </p:txBody>
      </p:sp>
      <p:pic>
        <p:nvPicPr>
          <p:cNvPr id="21" name="Obraz 2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278243" y="4047283"/>
            <a:ext cx="1193800" cy="495300"/>
          </a:xfrm>
          <a:prstGeom prst="rect">
            <a:avLst/>
          </a:prstGeom>
        </p:spPr>
      </p:pic>
      <p:sp>
        <p:nvSpPr>
          <p:cNvPr id="13" name="Dowolny kształt 12"/>
          <p:cNvSpPr/>
          <p:nvPr/>
        </p:nvSpPr>
        <p:spPr>
          <a:xfrm>
            <a:off x="74496" y="5264864"/>
            <a:ext cx="3938704" cy="780336"/>
          </a:xfrm>
          <a:custGeom>
            <a:avLst/>
            <a:gdLst>
              <a:gd name="connsiteX0" fmla="*/ 3392604 w 3938704"/>
              <a:gd name="connsiteY0" fmla="*/ 780336 h 780336"/>
              <a:gd name="connsiteX1" fmla="*/ 3392604 w 3938704"/>
              <a:gd name="connsiteY1" fmla="*/ 780336 h 780336"/>
              <a:gd name="connsiteX2" fmla="*/ 3570404 w 3938704"/>
              <a:gd name="connsiteY2" fmla="*/ 767636 h 780336"/>
              <a:gd name="connsiteX3" fmla="*/ 3646604 w 3938704"/>
              <a:gd name="connsiteY3" fmla="*/ 742236 h 780336"/>
              <a:gd name="connsiteX4" fmla="*/ 3697404 w 3938704"/>
              <a:gd name="connsiteY4" fmla="*/ 729536 h 780336"/>
              <a:gd name="connsiteX5" fmla="*/ 3824404 w 3938704"/>
              <a:gd name="connsiteY5" fmla="*/ 666036 h 780336"/>
              <a:gd name="connsiteX6" fmla="*/ 3862504 w 3938704"/>
              <a:gd name="connsiteY6" fmla="*/ 627936 h 780336"/>
              <a:gd name="connsiteX7" fmla="*/ 3900604 w 3938704"/>
              <a:gd name="connsiteY7" fmla="*/ 602536 h 780336"/>
              <a:gd name="connsiteX8" fmla="*/ 3926004 w 3938704"/>
              <a:gd name="connsiteY8" fmla="*/ 564436 h 780336"/>
              <a:gd name="connsiteX9" fmla="*/ 3938704 w 3938704"/>
              <a:gd name="connsiteY9" fmla="*/ 513636 h 780336"/>
              <a:gd name="connsiteX10" fmla="*/ 3926004 w 3938704"/>
              <a:gd name="connsiteY10" fmla="*/ 348536 h 780336"/>
              <a:gd name="connsiteX11" fmla="*/ 3887904 w 3938704"/>
              <a:gd name="connsiteY11" fmla="*/ 285036 h 780336"/>
              <a:gd name="connsiteX12" fmla="*/ 3811704 w 3938704"/>
              <a:gd name="connsiteY12" fmla="*/ 221536 h 780336"/>
              <a:gd name="connsiteX13" fmla="*/ 3748204 w 3938704"/>
              <a:gd name="connsiteY13" fmla="*/ 145336 h 780336"/>
              <a:gd name="connsiteX14" fmla="*/ 3633904 w 3938704"/>
              <a:gd name="connsiteY14" fmla="*/ 94536 h 780336"/>
              <a:gd name="connsiteX15" fmla="*/ 3595804 w 3938704"/>
              <a:gd name="connsiteY15" fmla="*/ 81836 h 780336"/>
              <a:gd name="connsiteX16" fmla="*/ 3354504 w 3938704"/>
              <a:gd name="connsiteY16" fmla="*/ 56436 h 780336"/>
              <a:gd name="connsiteX17" fmla="*/ 3037004 w 3938704"/>
              <a:gd name="connsiteY17" fmla="*/ 43736 h 780336"/>
              <a:gd name="connsiteX18" fmla="*/ 1119304 w 3938704"/>
              <a:gd name="connsiteY18" fmla="*/ 43736 h 780336"/>
              <a:gd name="connsiteX19" fmla="*/ 687504 w 3938704"/>
              <a:gd name="connsiteY19" fmla="*/ 56436 h 780336"/>
              <a:gd name="connsiteX20" fmla="*/ 357304 w 3938704"/>
              <a:gd name="connsiteY20" fmla="*/ 43736 h 780336"/>
              <a:gd name="connsiteX21" fmla="*/ 166804 w 3938704"/>
              <a:gd name="connsiteY21" fmla="*/ 69136 h 780336"/>
              <a:gd name="connsiteX22" fmla="*/ 128704 w 3938704"/>
              <a:gd name="connsiteY22" fmla="*/ 81836 h 780336"/>
              <a:gd name="connsiteX23" fmla="*/ 90604 w 3938704"/>
              <a:gd name="connsiteY23" fmla="*/ 119936 h 780336"/>
              <a:gd name="connsiteX24" fmla="*/ 27104 w 3938704"/>
              <a:gd name="connsiteY24" fmla="*/ 196136 h 780336"/>
              <a:gd name="connsiteX25" fmla="*/ 1704 w 3938704"/>
              <a:gd name="connsiteY25" fmla="*/ 297736 h 780336"/>
              <a:gd name="connsiteX26" fmla="*/ 27104 w 3938704"/>
              <a:gd name="connsiteY26" fmla="*/ 399336 h 780336"/>
              <a:gd name="connsiteX27" fmla="*/ 39804 w 3938704"/>
              <a:gd name="connsiteY27" fmla="*/ 437436 h 780336"/>
              <a:gd name="connsiteX28" fmla="*/ 65204 w 3938704"/>
              <a:gd name="connsiteY28" fmla="*/ 475536 h 780336"/>
              <a:gd name="connsiteX29" fmla="*/ 179504 w 3938704"/>
              <a:gd name="connsiteY29" fmla="*/ 564436 h 780336"/>
              <a:gd name="connsiteX30" fmla="*/ 230304 w 3938704"/>
              <a:gd name="connsiteY30" fmla="*/ 589836 h 780336"/>
              <a:gd name="connsiteX31" fmla="*/ 268404 w 3938704"/>
              <a:gd name="connsiteY31" fmla="*/ 615236 h 780336"/>
              <a:gd name="connsiteX32" fmla="*/ 370004 w 3938704"/>
              <a:gd name="connsiteY32" fmla="*/ 640636 h 780336"/>
              <a:gd name="connsiteX33" fmla="*/ 471604 w 3938704"/>
              <a:gd name="connsiteY33" fmla="*/ 666036 h 780336"/>
              <a:gd name="connsiteX34" fmla="*/ 890704 w 3938704"/>
              <a:gd name="connsiteY34" fmla="*/ 704136 h 780336"/>
              <a:gd name="connsiteX35" fmla="*/ 1106604 w 3938704"/>
              <a:gd name="connsiteY35" fmla="*/ 729536 h 780336"/>
              <a:gd name="connsiteX36" fmla="*/ 1881304 w 3938704"/>
              <a:gd name="connsiteY36" fmla="*/ 716836 h 780336"/>
              <a:gd name="connsiteX37" fmla="*/ 2236904 w 3938704"/>
              <a:gd name="connsiteY37" fmla="*/ 704136 h 780336"/>
              <a:gd name="connsiteX38" fmla="*/ 2643304 w 3938704"/>
              <a:gd name="connsiteY38" fmla="*/ 691436 h 780336"/>
              <a:gd name="connsiteX39" fmla="*/ 2948104 w 3938704"/>
              <a:gd name="connsiteY39" fmla="*/ 678736 h 780336"/>
              <a:gd name="connsiteX40" fmla="*/ 3062404 w 3938704"/>
              <a:gd name="connsiteY40" fmla="*/ 666036 h 780336"/>
              <a:gd name="connsiteX41" fmla="*/ 3214804 w 3938704"/>
              <a:gd name="connsiteY41" fmla="*/ 640636 h 780336"/>
              <a:gd name="connsiteX42" fmla="*/ 3557704 w 3938704"/>
              <a:gd name="connsiteY42" fmla="*/ 653336 h 780336"/>
              <a:gd name="connsiteX43" fmla="*/ 3595804 w 3938704"/>
              <a:gd name="connsiteY43" fmla="*/ 666036 h 780336"/>
              <a:gd name="connsiteX44" fmla="*/ 3646604 w 3938704"/>
              <a:gd name="connsiteY44" fmla="*/ 678736 h 780336"/>
              <a:gd name="connsiteX45" fmla="*/ 3722804 w 3938704"/>
              <a:gd name="connsiteY45" fmla="*/ 704136 h 780336"/>
              <a:gd name="connsiteX46" fmla="*/ 3811704 w 3938704"/>
              <a:gd name="connsiteY46" fmla="*/ 729536 h 780336"/>
              <a:gd name="connsiteX47" fmla="*/ 3837104 w 3938704"/>
              <a:gd name="connsiteY47" fmla="*/ 754936 h 780336"/>
              <a:gd name="connsiteX48" fmla="*/ 3837104 w 3938704"/>
              <a:gd name="connsiteY48" fmla="*/ 754936 h 780336"/>
              <a:gd name="connsiteX49" fmla="*/ 3849804 w 3938704"/>
              <a:gd name="connsiteY49" fmla="*/ 754936 h 780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938704" h="780336">
                <a:moveTo>
                  <a:pt x="3392604" y="780336"/>
                </a:moveTo>
                <a:lnTo>
                  <a:pt x="3392604" y="780336"/>
                </a:lnTo>
                <a:cubicBezTo>
                  <a:pt x="3451871" y="776103"/>
                  <a:pt x="3511644" y="776450"/>
                  <a:pt x="3570404" y="767636"/>
                </a:cubicBezTo>
                <a:cubicBezTo>
                  <a:pt x="3596882" y="763664"/>
                  <a:pt x="3620629" y="748730"/>
                  <a:pt x="3646604" y="742236"/>
                </a:cubicBezTo>
                <a:lnTo>
                  <a:pt x="3697404" y="729536"/>
                </a:lnTo>
                <a:cubicBezTo>
                  <a:pt x="3788127" y="669054"/>
                  <a:pt x="3743988" y="686140"/>
                  <a:pt x="3824404" y="666036"/>
                </a:cubicBezTo>
                <a:cubicBezTo>
                  <a:pt x="3837104" y="653336"/>
                  <a:pt x="3848706" y="639434"/>
                  <a:pt x="3862504" y="627936"/>
                </a:cubicBezTo>
                <a:cubicBezTo>
                  <a:pt x="3874230" y="618165"/>
                  <a:pt x="3889811" y="613329"/>
                  <a:pt x="3900604" y="602536"/>
                </a:cubicBezTo>
                <a:cubicBezTo>
                  <a:pt x="3911397" y="591743"/>
                  <a:pt x="3917537" y="577136"/>
                  <a:pt x="3926004" y="564436"/>
                </a:cubicBezTo>
                <a:cubicBezTo>
                  <a:pt x="3930237" y="547503"/>
                  <a:pt x="3938704" y="531090"/>
                  <a:pt x="3938704" y="513636"/>
                </a:cubicBezTo>
                <a:cubicBezTo>
                  <a:pt x="3938704" y="458440"/>
                  <a:pt x="3937978" y="402418"/>
                  <a:pt x="3926004" y="348536"/>
                </a:cubicBezTo>
                <a:cubicBezTo>
                  <a:pt x="3920649" y="324439"/>
                  <a:pt x="3902715" y="304783"/>
                  <a:pt x="3887904" y="285036"/>
                </a:cubicBezTo>
                <a:cubicBezTo>
                  <a:pt x="3863458" y="252441"/>
                  <a:pt x="3843973" y="243048"/>
                  <a:pt x="3811704" y="221536"/>
                </a:cubicBezTo>
                <a:cubicBezTo>
                  <a:pt x="3786729" y="184074"/>
                  <a:pt x="3784874" y="175894"/>
                  <a:pt x="3748204" y="145336"/>
                </a:cubicBezTo>
                <a:cubicBezTo>
                  <a:pt x="3707952" y="111793"/>
                  <a:pt x="3689281" y="112995"/>
                  <a:pt x="3633904" y="94536"/>
                </a:cubicBezTo>
                <a:cubicBezTo>
                  <a:pt x="3621204" y="90303"/>
                  <a:pt x="3609056" y="83729"/>
                  <a:pt x="3595804" y="81836"/>
                </a:cubicBezTo>
                <a:cubicBezTo>
                  <a:pt x="3491722" y="66967"/>
                  <a:pt x="3476651" y="63039"/>
                  <a:pt x="3354504" y="56436"/>
                </a:cubicBezTo>
                <a:cubicBezTo>
                  <a:pt x="3248740" y="50719"/>
                  <a:pt x="3142837" y="47969"/>
                  <a:pt x="3037004" y="43736"/>
                </a:cubicBezTo>
                <a:cubicBezTo>
                  <a:pt x="2337993" y="-43640"/>
                  <a:pt x="2911075" y="23490"/>
                  <a:pt x="1119304" y="43736"/>
                </a:cubicBezTo>
                <a:cubicBezTo>
                  <a:pt x="975318" y="45363"/>
                  <a:pt x="831437" y="52203"/>
                  <a:pt x="687504" y="56436"/>
                </a:cubicBezTo>
                <a:cubicBezTo>
                  <a:pt x="577437" y="52203"/>
                  <a:pt x="467452" y="43736"/>
                  <a:pt x="357304" y="43736"/>
                </a:cubicBezTo>
                <a:cubicBezTo>
                  <a:pt x="309693" y="43736"/>
                  <a:pt x="220845" y="55626"/>
                  <a:pt x="166804" y="69136"/>
                </a:cubicBezTo>
                <a:cubicBezTo>
                  <a:pt x="153817" y="72383"/>
                  <a:pt x="141404" y="77603"/>
                  <a:pt x="128704" y="81836"/>
                </a:cubicBezTo>
                <a:cubicBezTo>
                  <a:pt x="116004" y="94536"/>
                  <a:pt x="102102" y="106138"/>
                  <a:pt x="90604" y="119936"/>
                </a:cubicBezTo>
                <a:cubicBezTo>
                  <a:pt x="2197" y="226024"/>
                  <a:pt x="138414" y="84826"/>
                  <a:pt x="27104" y="196136"/>
                </a:cubicBezTo>
                <a:cubicBezTo>
                  <a:pt x="18637" y="230003"/>
                  <a:pt x="-6763" y="263869"/>
                  <a:pt x="1704" y="297736"/>
                </a:cubicBezTo>
                <a:cubicBezTo>
                  <a:pt x="10171" y="331603"/>
                  <a:pt x="16065" y="366218"/>
                  <a:pt x="27104" y="399336"/>
                </a:cubicBezTo>
                <a:cubicBezTo>
                  <a:pt x="31337" y="412036"/>
                  <a:pt x="33817" y="425462"/>
                  <a:pt x="39804" y="437436"/>
                </a:cubicBezTo>
                <a:cubicBezTo>
                  <a:pt x="46630" y="451088"/>
                  <a:pt x="55433" y="463810"/>
                  <a:pt x="65204" y="475536"/>
                </a:cubicBezTo>
                <a:cubicBezTo>
                  <a:pt x="99036" y="516135"/>
                  <a:pt x="132303" y="536115"/>
                  <a:pt x="179504" y="564436"/>
                </a:cubicBezTo>
                <a:cubicBezTo>
                  <a:pt x="195738" y="574176"/>
                  <a:pt x="213866" y="580443"/>
                  <a:pt x="230304" y="589836"/>
                </a:cubicBezTo>
                <a:cubicBezTo>
                  <a:pt x="243556" y="597409"/>
                  <a:pt x="254752" y="608410"/>
                  <a:pt x="268404" y="615236"/>
                </a:cubicBezTo>
                <a:cubicBezTo>
                  <a:pt x="296151" y="629109"/>
                  <a:pt x="343091" y="634425"/>
                  <a:pt x="370004" y="640636"/>
                </a:cubicBezTo>
                <a:cubicBezTo>
                  <a:pt x="404019" y="648486"/>
                  <a:pt x="436909" y="662181"/>
                  <a:pt x="471604" y="666036"/>
                </a:cubicBezTo>
                <a:cubicBezTo>
                  <a:pt x="763456" y="698464"/>
                  <a:pt x="623705" y="686336"/>
                  <a:pt x="890704" y="704136"/>
                </a:cubicBezTo>
                <a:cubicBezTo>
                  <a:pt x="977294" y="725784"/>
                  <a:pt x="980256" y="729536"/>
                  <a:pt x="1106604" y="729536"/>
                </a:cubicBezTo>
                <a:cubicBezTo>
                  <a:pt x="1364872" y="729536"/>
                  <a:pt x="1623071" y="721069"/>
                  <a:pt x="1881304" y="716836"/>
                </a:cubicBezTo>
                <a:lnTo>
                  <a:pt x="2236904" y="704136"/>
                </a:lnTo>
                <a:lnTo>
                  <a:pt x="2643304" y="691436"/>
                </a:lnTo>
                <a:lnTo>
                  <a:pt x="2948104" y="678736"/>
                </a:lnTo>
                <a:cubicBezTo>
                  <a:pt x="2986204" y="674503"/>
                  <a:pt x="3024455" y="671457"/>
                  <a:pt x="3062404" y="666036"/>
                </a:cubicBezTo>
                <a:cubicBezTo>
                  <a:pt x="3113387" y="658753"/>
                  <a:pt x="3214804" y="640636"/>
                  <a:pt x="3214804" y="640636"/>
                </a:cubicBezTo>
                <a:cubicBezTo>
                  <a:pt x="3329104" y="644869"/>
                  <a:pt x="3443579" y="645728"/>
                  <a:pt x="3557704" y="653336"/>
                </a:cubicBezTo>
                <a:cubicBezTo>
                  <a:pt x="3571061" y="654226"/>
                  <a:pt x="3582932" y="662358"/>
                  <a:pt x="3595804" y="666036"/>
                </a:cubicBezTo>
                <a:cubicBezTo>
                  <a:pt x="3612587" y="670831"/>
                  <a:pt x="3629886" y="673720"/>
                  <a:pt x="3646604" y="678736"/>
                </a:cubicBezTo>
                <a:cubicBezTo>
                  <a:pt x="3672249" y="686429"/>
                  <a:pt x="3696829" y="697642"/>
                  <a:pt x="3722804" y="704136"/>
                </a:cubicBezTo>
                <a:cubicBezTo>
                  <a:pt x="3732293" y="706508"/>
                  <a:pt x="3798690" y="721728"/>
                  <a:pt x="3811704" y="729536"/>
                </a:cubicBezTo>
                <a:cubicBezTo>
                  <a:pt x="3821971" y="735696"/>
                  <a:pt x="3828637" y="746469"/>
                  <a:pt x="3837104" y="754936"/>
                </a:cubicBezTo>
                <a:lnTo>
                  <a:pt x="3837104" y="754936"/>
                </a:lnTo>
                <a:lnTo>
                  <a:pt x="3849804" y="754936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Dowolny kształt 21"/>
          <p:cNvSpPr/>
          <p:nvPr/>
        </p:nvSpPr>
        <p:spPr>
          <a:xfrm>
            <a:off x="3453201" y="2603500"/>
            <a:ext cx="4231421" cy="647700"/>
          </a:xfrm>
          <a:custGeom>
            <a:avLst/>
            <a:gdLst>
              <a:gd name="connsiteX0" fmla="*/ 3544499 w 4231421"/>
              <a:gd name="connsiteY0" fmla="*/ 647700 h 647700"/>
              <a:gd name="connsiteX1" fmla="*/ 3544499 w 4231421"/>
              <a:gd name="connsiteY1" fmla="*/ 647700 h 647700"/>
              <a:gd name="connsiteX2" fmla="*/ 3976299 w 4231421"/>
              <a:gd name="connsiteY2" fmla="*/ 622300 h 647700"/>
              <a:gd name="connsiteX3" fmla="*/ 4027099 w 4231421"/>
              <a:gd name="connsiteY3" fmla="*/ 609600 h 647700"/>
              <a:gd name="connsiteX4" fmla="*/ 4103299 w 4231421"/>
              <a:gd name="connsiteY4" fmla="*/ 584200 h 647700"/>
              <a:gd name="connsiteX5" fmla="*/ 4141399 w 4231421"/>
              <a:gd name="connsiteY5" fmla="*/ 546100 h 647700"/>
              <a:gd name="connsiteX6" fmla="*/ 4166799 w 4231421"/>
              <a:gd name="connsiteY6" fmla="*/ 508000 h 647700"/>
              <a:gd name="connsiteX7" fmla="*/ 4204899 w 4231421"/>
              <a:gd name="connsiteY7" fmla="*/ 482600 h 647700"/>
              <a:gd name="connsiteX8" fmla="*/ 4230299 w 4231421"/>
              <a:gd name="connsiteY8" fmla="*/ 406400 h 647700"/>
              <a:gd name="connsiteX9" fmla="*/ 4204899 w 4231421"/>
              <a:gd name="connsiteY9" fmla="*/ 317500 h 647700"/>
              <a:gd name="connsiteX10" fmla="*/ 4128699 w 4231421"/>
              <a:gd name="connsiteY10" fmla="*/ 241300 h 647700"/>
              <a:gd name="connsiteX11" fmla="*/ 4052499 w 4231421"/>
              <a:gd name="connsiteY11" fmla="*/ 203200 h 647700"/>
              <a:gd name="connsiteX12" fmla="*/ 3988999 w 4231421"/>
              <a:gd name="connsiteY12" fmla="*/ 190500 h 647700"/>
              <a:gd name="connsiteX13" fmla="*/ 3887399 w 4231421"/>
              <a:gd name="connsiteY13" fmla="*/ 152400 h 647700"/>
              <a:gd name="connsiteX14" fmla="*/ 3849299 w 4231421"/>
              <a:gd name="connsiteY14" fmla="*/ 127000 h 647700"/>
              <a:gd name="connsiteX15" fmla="*/ 3620699 w 4231421"/>
              <a:gd name="connsiteY15" fmla="*/ 101600 h 647700"/>
              <a:gd name="connsiteX16" fmla="*/ 3328599 w 4231421"/>
              <a:gd name="connsiteY16" fmla="*/ 76200 h 647700"/>
              <a:gd name="connsiteX17" fmla="*/ 3150799 w 4231421"/>
              <a:gd name="connsiteY17" fmla="*/ 63500 h 647700"/>
              <a:gd name="connsiteX18" fmla="*/ 3074599 w 4231421"/>
              <a:gd name="connsiteY18" fmla="*/ 50800 h 647700"/>
              <a:gd name="connsiteX19" fmla="*/ 3023799 w 4231421"/>
              <a:gd name="connsiteY19" fmla="*/ 38100 h 647700"/>
              <a:gd name="connsiteX20" fmla="*/ 2820599 w 4231421"/>
              <a:gd name="connsiteY20" fmla="*/ 25400 h 647700"/>
              <a:gd name="connsiteX21" fmla="*/ 2642799 w 4231421"/>
              <a:gd name="connsiteY21" fmla="*/ 0 h 647700"/>
              <a:gd name="connsiteX22" fmla="*/ 2109399 w 4231421"/>
              <a:gd name="connsiteY22" fmla="*/ 25400 h 647700"/>
              <a:gd name="connsiteX23" fmla="*/ 1982399 w 4231421"/>
              <a:gd name="connsiteY23" fmla="*/ 38100 h 647700"/>
              <a:gd name="connsiteX24" fmla="*/ 1817299 w 4231421"/>
              <a:gd name="connsiteY24" fmla="*/ 50800 h 647700"/>
              <a:gd name="connsiteX25" fmla="*/ 1487099 w 4231421"/>
              <a:gd name="connsiteY25" fmla="*/ 38100 h 647700"/>
              <a:gd name="connsiteX26" fmla="*/ 1067999 w 4231421"/>
              <a:gd name="connsiteY26" fmla="*/ 50800 h 647700"/>
              <a:gd name="connsiteX27" fmla="*/ 509199 w 4231421"/>
              <a:gd name="connsiteY27" fmla="*/ 88900 h 647700"/>
              <a:gd name="connsiteX28" fmla="*/ 382199 w 4231421"/>
              <a:gd name="connsiteY28" fmla="*/ 101600 h 647700"/>
              <a:gd name="connsiteX29" fmla="*/ 255199 w 4231421"/>
              <a:gd name="connsiteY29" fmla="*/ 127000 h 647700"/>
              <a:gd name="connsiteX30" fmla="*/ 217099 w 4231421"/>
              <a:gd name="connsiteY30" fmla="*/ 139700 h 647700"/>
              <a:gd name="connsiteX31" fmla="*/ 166299 w 4231421"/>
              <a:gd name="connsiteY31" fmla="*/ 152400 h 647700"/>
              <a:gd name="connsiteX32" fmla="*/ 128199 w 4231421"/>
              <a:gd name="connsiteY32" fmla="*/ 165100 h 647700"/>
              <a:gd name="connsiteX33" fmla="*/ 64699 w 4231421"/>
              <a:gd name="connsiteY33" fmla="*/ 177800 h 647700"/>
              <a:gd name="connsiteX34" fmla="*/ 1199 w 4231421"/>
              <a:gd name="connsiteY34" fmla="*/ 241300 h 647700"/>
              <a:gd name="connsiteX35" fmla="*/ 51999 w 4231421"/>
              <a:gd name="connsiteY35" fmla="*/ 355600 h 647700"/>
              <a:gd name="connsiteX36" fmla="*/ 90099 w 4231421"/>
              <a:gd name="connsiteY36" fmla="*/ 368300 h 647700"/>
              <a:gd name="connsiteX37" fmla="*/ 191699 w 4231421"/>
              <a:gd name="connsiteY37" fmla="*/ 393700 h 647700"/>
              <a:gd name="connsiteX38" fmla="*/ 242499 w 4231421"/>
              <a:gd name="connsiteY38" fmla="*/ 419100 h 647700"/>
              <a:gd name="connsiteX39" fmla="*/ 407599 w 4231421"/>
              <a:gd name="connsiteY39" fmla="*/ 457200 h 647700"/>
              <a:gd name="connsiteX40" fmla="*/ 458399 w 4231421"/>
              <a:gd name="connsiteY40" fmla="*/ 469900 h 647700"/>
              <a:gd name="connsiteX41" fmla="*/ 623499 w 4231421"/>
              <a:gd name="connsiteY41" fmla="*/ 495300 h 647700"/>
              <a:gd name="connsiteX42" fmla="*/ 1067999 w 4231421"/>
              <a:gd name="connsiteY42" fmla="*/ 508000 h 647700"/>
              <a:gd name="connsiteX43" fmla="*/ 1360099 w 4231421"/>
              <a:gd name="connsiteY43" fmla="*/ 520700 h 647700"/>
              <a:gd name="connsiteX44" fmla="*/ 1601399 w 4231421"/>
              <a:gd name="connsiteY44" fmla="*/ 546100 h 647700"/>
              <a:gd name="connsiteX45" fmla="*/ 1664899 w 4231421"/>
              <a:gd name="connsiteY45" fmla="*/ 558800 h 647700"/>
              <a:gd name="connsiteX46" fmla="*/ 1893499 w 4231421"/>
              <a:gd name="connsiteY46" fmla="*/ 584200 h 647700"/>
              <a:gd name="connsiteX47" fmla="*/ 2452299 w 4231421"/>
              <a:gd name="connsiteY47" fmla="*/ 571500 h 647700"/>
              <a:gd name="connsiteX48" fmla="*/ 2884099 w 4231421"/>
              <a:gd name="connsiteY48" fmla="*/ 558800 h 647700"/>
              <a:gd name="connsiteX49" fmla="*/ 3950899 w 4231421"/>
              <a:gd name="connsiteY49" fmla="*/ 584200 h 647700"/>
              <a:gd name="connsiteX50" fmla="*/ 4052499 w 4231421"/>
              <a:gd name="connsiteY50" fmla="*/ 596900 h 647700"/>
              <a:gd name="connsiteX51" fmla="*/ 4154099 w 4231421"/>
              <a:gd name="connsiteY51" fmla="*/ 609600 h 647700"/>
              <a:gd name="connsiteX52" fmla="*/ 4154099 w 4231421"/>
              <a:gd name="connsiteY52" fmla="*/ 6096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231421" h="647700">
                <a:moveTo>
                  <a:pt x="3544499" y="647700"/>
                </a:moveTo>
                <a:lnTo>
                  <a:pt x="3544499" y="647700"/>
                </a:lnTo>
                <a:lnTo>
                  <a:pt x="3976299" y="622300"/>
                </a:lnTo>
                <a:cubicBezTo>
                  <a:pt x="3993667" y="620563"/>
                  <a:pt x="4010381" y="614616"/>
                  <a:pt x="4027099" y="609600"/>
                </a:cubicBezTo>
                <a:cubicBezTo>
                  <a:pt x="4052744" y="601907"/>
                  <a:pt x="4103299" y="584200"/>
                  <a:pt x="4103299" y="584200"/>
                </a:cubicBezTo>
                <a:cubicBezTo>
                  <a:pt x="4115999" y="571500"/>
                  <a:pt x="4129901" y="559898"/>
                  <a:pt x="4141399" y="546100"/>
                </a:cubicBezTo>
                <a:cubicBezTo>
                  <a:pt x="4151170" y="534374"/>
                  <a:pt x="4156006" y="518793"/>
                  <a:pt x="4166799" y="508000"/>
                </a:cubicBezTo>
                <a:cubicBezTo>
                  <a:pt x="4177592" y="497207"/>
                  <a:pt x="4192199" y="491067"/>
                  <a:pt x="4204899" y="482600"/>
                </a:cubicBezTo>
                <a:cubicBezTo>
                  <a:pt x="4213366" y="457200"/>
                  <a:pt x="4236793" y="432375"/>
                  <a:pt x="4230299" y="406400"/>
                </a:cubicBezTo>
                <a:cubicBezTo>
                  <a:pt x="4226230" y="390124"/>
                  <a:pt x="4214009" y="335720"/>
                  <a:pt x="4204899" y="317500"/>
                </a:cubicBezTo>
                <a:cubicBezTo>
                  <a:pt x="4185891" y="279484"/>
                  <a:pt x="4166564" y="264019"/>
                  <a:pt x="4128699" y="241300"/>
                </a:cubicBezTo>
                <a:cubicBezTo>
                  <a:pt x="4104348" y="226689"/>
                  <a:pt x="4079187" y="212905"/>
                  <a:pt x="4052499" y="203200"/>
                </a:cubicBezTo>
                <a:cubicBezTo>
                  <a:pt x="4032213" y="195823"/>
                  <a:pt x="4010166" y="194733"/>
                  <a:pt x="3988999" y="190500"/>
                </a:cubicBezTo>
                <a:cubicBezTo>
                  <a:pt x="3899648" y="130932"/>
                  <a:pt x="4012946" y="199480"/>
                  <a:pt x="3887399" y="152400"/>
                </a:cubicBezTo>
                <a:cubicBezTo>
                  <a:pt x="3873107" y="147041"/>
                  <a:pt x="3862951" y="133826"/>
                  <a:pt x="3849299" y="127000"/>
                </a:cubicBezTo>
                <a:cubicBezTo>
                  <a:pt x="3788643" y="96672"/>
                  <a:pt x="3644765" y="103319"/>
                  <a:pt x="3620699" y="101600"/>
                </a:cubicBezTo>
                <a:cubicBezTo>
                  <a:pt x="3178530" y="70016"/>
                  <a:pt x="3691387" y="106432"/>
                  <a:pt x="3328599" y="76200"/>
                </a:cubicBezTo>
                <a:cubicBezTo>
                  <a:pt x="3269387" y="71266"/>
                  <a:pt x="3210066" y="67733"/>
                  <a:pt x="3150799" y="63500"/>
                </a:cubicBezTo>
                <a:cubicBezTo>
                  <a:pt x="3125399" y="59267"/>
                  <a:pt x="3099849" y="55850"/>
                  <a:pt x="3074599" y="50800"/>
                </a:cubicBezTo>
                <a:cubicBezTo>
                  <a:pt x="3057483" y="47377"/>
                  <a:pt x="3041167" y="39837"/>
                  <a:pt x="3023799" y="38100"/>
                </a:cubicBezTo>
                <a:cubicBezTo>
                  <a:pt x="2956270" y="31347"/>
                  <a:pt x="2888230" y="31036"/>
                  <a:pt x="2820599" y="25400"/>
                </a:cubicBezTo>
                <a:cubicBezTo>
                  <a:pt x="2757023" y="20102"/>
                  <a:pt x="2704699" y="10317"/>
                  <a:pt x="2642799" y="0"/>
                </a:cubicBezTo>
                <a:cubicBezTo>
                  <a:pt x="2435369" y="7978"/>
                  <a:pt x="2305107" y="10346"/>
                  <a:pt x="2109399" y="25400"/>
                </a:cubicBezTo>
                <a:cubicBezTo>
                  <a:pt x="2066980" y="28663"/>
                  <a:pt x="2024784" y="34414"/>
                  <a:pt x="1982399" y="38100"/>
                </a:cubicBezTo>
                <a:cubicBezTo>
                  <a:pt x="1927411" y="42882"/>
                  <a:pt x="1872332" y="46567"/>
                  <a:pt x="1817299" y="50800"/>
                </a:cubicBezTo>
                <a:cubicBezTo>
                  <a:pt x="1707232" y="46567"/>
                  <a:pt x="1597247" y="38100"/>
                  <a:pt x="1487099" y="38100"/>
                </a:cubicBezTo>
                <a:cubicBezTo>
                  <a:pt x="1347335" y="38100"/>
                  <a:pt x="1207664" y="45530"/>
                  <a:pt x="1067999" y="50800"/>
                </a:cubicBezTo>
                <a:cubicBezTo>
                  <a:pt x="868903" y="58313"/>
                  <a:pt x="709987" y="68821"/>
                  <a:pt x="509199" y="88900"/>
                </a:cubicBezTo>
                <a:cubicBezTo>
                  <a:pt x="466866" y="93133"/>
                  <a:pt x="424415" y="96323"/>
                  <a:pt x="382199" y="101600"/>
                </a:cubicBezTo>
                <a:cubicBezTo>
                  <a:pt x="337846" y="107144"/>
                  <a:pt x="297724" y="114850"/>
                  <a:pt x="255199" y="127000"/>
                </a:cubicBezTo>
                <a:cubicBezTo>
                  <a:pt x="242327" y="130678"/>
                  <a:pt x="229971" y="136022"/>
                  <a:pt x="217099" y="139700"/>
                </a:cubicBezTo>
                <a:cubicBezTo>
                  <a:pt x="200316" y="144495"/>
                  <a:pt x="183082" y="147605"/>
                  <a:pt x="166299" y="152400"/>
                </a:cubicBezTo>
                <a:cubicBezTo>
                  <a:pt x="153427" y="156078"/>
                  <a:pt x="141186" y="161853"/>
                  <a:pt x="128199" y="165100"/>
                </a:cubicBezTo>
                <a:cubicBezTo>
                  <a:pt x="107258" y="170335"/>
                  <a:pt x="85866" y="173567"/>
                  <a:pt x="64699" y="177800"/>
                </a:cubicBezTo>
                <a:cubicBezTo>
                  <a:pt x="44379" y="191347"/>
                  <a:pt x="4586" y="210820"/>
                  <a:pt x="1199" y="241300"/>
                </a:cubicBezTo>
                <a:cubicBezTo>
                  <a:pt x="-4653" y="293969"/>
                  <a:pt x="10690" y="328061"/>
                  <a:pt x="51999" y="355600"/>
                </a:cubicBezTo>
                <a:cubicBezTo>
                  <a:pt x="63138" y="363026"/>
                  <a:pt x="77184" y="364778"/>
                  <a:pt x="90099" y="368300"/>
                </a:cubicBezTo>
                <a:cubicBezTo>
                  <a:pt x="123778" y="377485"/>
                  <a:pt x="160475" y="378088"/>
                  <a:pt x="191699" y="393700"/>
                </a:cubicBezTo>
                <a:cubicBezTo>
                  <a:pt x="208632" y="402167"/>
                  <a:pt x="224538" y="413113"/>
                  <a:pt x="242499" y="419100"/>
                </a:cubicBezTo>
                <a:cubicBezTo>
                  <a:pt x="304745" y="439849"/>
                  <a:pt x="347152" y="443767"/>
                  <a:pt x="407599" y="457200"/>
                </a:cubicBezTo>
                <a:cubicBezTo>
                  <a:pt x="424638" y="460986"/>
                  <a:pt x="441360" y="466114"/>
                  <a:pt x="458399" y="469900"/>
                </a:cubicBezTo>
                <a:cubicBezTo>
                  <a:pt x="508348" y="481000"/>
                  <a:pt x="574822" y="493036"/>
                  <a:pt x="623499" y="495300"/>
                </a:cubicBezTo>
                <a:cubicBezTo>
                  <a:pt x="771566" y="502187"/>
                  <a:pt x="919860" y="502892"/>
                  <a:pt x="1067999" y="508000"/>
                </a:cubicBezTo>
                <a:lnTo>
                  <a:pt x="1360099" y="520700"/>
                </a:lnTo>
                <a:cubicBezTo>
                  <a:pt x="1440858" y="528042"/>
                  <a:pt x="1521234" y="533767"/>
                  <a:pt x="1601399" y="546100"/>
                </a:cubicBezTo>
                <a:cubicBezTo>
                  <a:pt x="1622734" y="549382"/>
                  <a:pt x="1643494" y="556008"/>
                  <a:pt x="1664899" y="558800"/>
                </a:cubicBezTo>
                <a:cubicBezTo>
                  <a:pt x="1740924" y="568716"/>
                  <a:pt x="1893499" y="584200"/>
                  <a:pt x="1893499" y="584200"/>
                </a:cubicBezTo>
                <a:lnTo>
                  <a:pt x="2452299" y="571500"/>
                </a:lnTo>
                <a:cubicBezTo>
                  <a:pt x="2596247" y="567809"/>
                  <a:pt x="2740103" y="558800"/>
                  <a:pt x="2884099" y="558800"/>
                </a:cubicBezTo>
                <a:cubicBezTo>
                  <a:pt x="3013679" y="558800"/>
                  <a:pt x="3782103" y="579758"/>
                  <a:pt x="3950899" y="584200"/>
                </a:cubicBezTo>
                <a:lnTo>
                  <a:pt x="4052499" y="596900"/>
                </a:lnTo>
                <a:cubicBezTo>
                  <a:pt x="4152239" y="610199"/>
                  <a:pt x="4110524" y="609600"/>
                  <a:pt x="4154099" y="609600"/>
                </a:cubicBezTo>
                <a:lnTo>
                  <a:pt x="4154099" y="60960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Dowolny kształt 22"/>
          <p:cNvSpPr/>
          <p:nvPr/>
        </p:nvSpPr>
        <p:spPr>
          <a:xfrm>
            <a:off x="4953000" y="4432300"/>
            <a:ext cx="2247900" cy="1155700"/>
          </a:xfrm>
          <a:custGeom>
            <a:avLst/>
            <a:gdLst>
              <a:gd name="connsiteX0" fmla="*/ 1955800 w 2247900"/>
              <a:gd name="connsiteY0" fmla="*/ 876300 h 1155700"/>
              <a:gd name="connsiteX1" fmla="*/ 1955800 w 2247900"/>
              <a:gd name="connsiteY1" fmla="*/ 876300 h 1155700"/>
              <a:gd name="connsiteX2" fmla="*/ 2108200 w 2247900"/>
              <a:gd name="connsiteY2" fmla="*/ 825500 h 1155700"/>
              <a:gd name="connsiteX3" fmla="*/ 2159000 w 2247900"/>
              <a:gd name="connsiteY3" fmla="*/ 749300 h 1155700"/>
              <a:gd name="connsiteX4" fmla="*/ 2184400 w 2247900"/>
              <a:gd name="connsiteY4" fmla="*/ 711200 h 1155700"/>
              <a:gd name="connsiteX5" fmla="*/ 2184400 w 2247900"/>
              <a:gd name="connsiteY5" fmla="*/ 469900 h 1155700"/>
              <a:gd name="connsiteX6" fmla="*/ 2171700 w 2247900"/>
              <a:gd name="connsiteY6" fmla="*/ 419100 h 1155700"/>
              <a:gd name="connsiteX7" fmla="*/ 2133600 w 2247900"/>
              <a:gd name="connsiteY7" fmla="*/ 381000 h 1155700"/>
              <a:gd name="connsiteX8" fmla="*/ 2082800 w 2247900"/>
              <a:gd name="connsiteY8" fmla="*/ 317500 h 1155700"/>
              <a:gd name="connsiteX9" fmla="*/ 2044700 w 2247900"/>
              <a:gd name="connsiteY9" fmla="*/ 279400 h 1155700"/>
              <a:gd name="connsiteX10" fmla="*/ 1955800 w 2247900"/>
              <a:gd name="connsiteY10" fmla="*/ 228600 h 1155700"/>
              <a:gd name="connsiteX11" fmla="*/ 1841500 w 2247900"/>
              <a:gd name="connsiteY11" fmla="*/ 190500 h 1155700"/>
              <a:gd name="connsiteX12" fmla="*/ 1765300 w 2247900"/>
              <a:gd name="connsiteY12" fmla="*/ 165100 h 1155700"/>
              <a:gd name="connsiteX13" fmla="*/ 1651000 w 2247900"/>
              <a:gd name="connsiteY13" fmla="*/ 127000 h 1155700"/>
              <a:gd name="connsiteX14" fmla="*/ 1574800 w 2247900"/>
              <a:gd name="connsiteY14" fmla="*/ 114300 h 1155700"/>
              <a:gd name="connsiteX15" fmla="*/ 1409700 w 2247900"/>
              <a:gd name="connsiteY15" fmla="*/ 88900 h 1155700"/>
              <a:gd name="connsiteX16" fmla="*/ 1371600 w 2247900"/>
              <a:gd name="connsiteY16" fmla="*/ 76200 h 1155700"/>
              <a:gd name="connsiteX17" fmla="*/ 1257300 w 2247900"/>
              <a:gd name="connsiteY17" fmla="*/ 50800 h 1155700"/>
              <a:gd name="connsiteX18" fmla="*/ 1168400 w 2247900"/>
              <a:gd name="connsiteY18" fmla="*/ 38100 h 1155700"/>
              <a:gd name="connsiteX19" fmla="*/ 622300 w 2247900"/>
              <a:gd name="connsiteY19" fmla="*/ 0 h 1155700"/>
              <a:gd name="connsiteX20" fmla="*/ 317500 w 2247900"/>
              <a:gd name="connsiteY20" fmla="*/ 25400 h 1155700"/>
              <a:gd name="connsiteX21" fmla="*/ 241300 w 2247900"/>
              <a:gd name="connsiteY21" fmla="*/ 50800 h 1155700"/>
              <a:gd name="connsiteX22" fmla="*/ 127000 w 2247900"/>
              <a:gd name="connsiteY22" fmla="*/ 127000 h 1155700"/>
              <a:gd name="connsiteX23" fmla="*/ 88900 w 2247900"/>
              <a:gd name="connsiteY23" fmla="*/ 152400 h 1155700"/>
              <a:gd name="connsiteX24" fmla="*/ 38100 w 2247900"/>
              <a:gd name="connsiteY24" fmla="*/ 228600 h 1155700"/>
              <a:gd name="connsiteX25" fmla="*/ 0 w 2247900"/>
              <a:gd name="connsiteY25" fmla="*/ 368300 h 1155700"/>
              <a:gd name="connsiteX26" fmla="*/ 25400 w 2247900"/>
              <a:gd name="connsiteY26" fmla="*/ 698500 h 1155700"/>
              <a:gd name="connsiteX27" fmla="*/ 38100 w 2247900"/>
              <a:gd name="connsiteY27" fmla="*/ 736600 h 1155700"/>
              <a:gd name="connsiteX28" fmla="*/ 50800 w 2247900"/>
              <a:gd name="connsiteY28" fmla="*/ 800100 h 1155700"/>
              <a:gd name="connsiteX29" fmla="*/ 76200 w 2247900"/>
              <a:gd name="connsiteY29" fmla="*/ 838200 h 1155700"/>
              <a:gd name="connsiteX30" fmla="*/ 101600 w 2247900"/>
              <a:gd name="connsiteY30" fmla="*/ 889000 h 1155700"/>
              <a:gd name="connsiteX31" fmla="*/ 165100 w 2247900"/>
              <a:gd name="connsiteY31" fmla="*/ 977900 h 1155700"/>
              <a:gd name="connsiteX32" fmla="*/ 203200 w 2247900"/>
              <a:gd name="connsiteY32" fmla="*/ 1003300 h 1155700"/>
              <a:gd name="connsiteX33" fmla="*/ 254000 w 2247900"/>
              <a:gd name="connsiteY33" fmla="*/ 1054100 h 1155700"/>
              <a:gd name="connsiteX34" fmla="*/ 342900 w 2247900"/>
              <a:gd name="connsiteY34" fmla="*/ 1092200 h 1155700"/>
              <a:gd name="connsiteX35" fmla="*/ 406400 w 2247900"/>
              <a:gd name="connsiteY35" fmla="*/ 1104900 h 1155700"/>
              <a:gd name="connsiteX36" fmla="*/ 444500 w 2247900"/>
              <a:gd name="connsiteY36" fmla="*/ 1117600 h 1155700"/>
              <a:gd name="connsiteX37" fmla="*/ 533400 w 2247900"/>
              <a:gd name="connsiteY37" fmla="*/ 1130300 h 1155700"/>
              <a:gd name="connsiteX38" fmla="*/ 660400 w 2247900"/>
              <a:gd name="connsiteY38" fmla="*/ 1155700 h 1155700"/>
              <a:gd name="connsiteX39" fmla="*/ 1079500 w 2247900"/>
              <a:gd name="connsiteY39" fmla="*/ 1130300 h 1155700"/>
              <a:gd name="connsiteX40" fmla="*/ 1155700 w 2247900"/>
              <a:gd name="connsiteY40" fmla="*/ 1117600 h 1155700"/>
              <a:gd name="connsiteX41" fmla="*/ 1295400 w 2247900"/>
              <a:gd name="connsiteY41" fmla="*/ 1104900 h 1155700"/>
              <a:gd name="connsiteX42" fmla="*/ 1397000 w 2247900"/>
              <a:gd name="connsiteY42" fmla="*/ 1092200 h 1155700"/>
              <a:gd name="connsiteX43" fmla="*/ 1524000 w 2247900"/>
              <a:gd name="connsiteY43" fmla="*/ 1066800 h 1155700"/>
              <a:gd name="connsiteX44" fmla="*/ 1562100 w 2247900"/>
              <a:gd name="connsiteY44" fmla="*/ 1054100 h 1155700"/>
              <a:gd name="connsiteX45" fmla="*/ 1612900 w 2247900"/>
              <a:gd name="connsiteY45" fmla="*/ 1041400 h 1155700"/>
              <a:gd name="connsiteX46" fmla="*/ 1727200 w 2247900"/>
              <a:gd name="connsiteY46" fmla="*/ 977900 h 1155700"/>
              <a:gd name="connsiteX47" fmla="*/ 1841500 w 2247900"/>
              <a:gd name="connsiteY47" fmla="*/ 889000 h 1155700"/>
              <a:gd name="connsiteX48" fmla="*/ 1879600 w 2247900"/>
              <a:gd name="connsiteY48" fmla="*/ 863600 h 1155700"/>
              <a:gd name="connsiteX49" fmla="*/ 1917700 w 2247900"/>
              <a:gd name="connsiteY49" fmla="*/ 838200 h 1155700"/>
              <a:gd name="connsiteX50" fmla="*/ 1968500 w 2247900"/>
              <a:gd name="connsiteY50" fmla="*/ 812800 h 1155700"/>
              <a:gd name="connsiteX51" fmla="*/ 2044700 w 2247900"/>
              <a:gd name="connsiteY51" fmla="*/ 762000 h 1155700"/>
              <a:gd name="connsiteX52" fmla="*/ 2108200 w 2247900"/>
              <a:gd name="connsiteY52" fmla="*/ 749300 h 1155700"/>
              <a:gd name="connsiteX53" fmla="*/ 2146300 w 2247900"/>
              <a:gd name="connsiteY53" fmla="*/ 736600 h 1155700"/>
              <a:gd name="connsiteX54" fmla="*/ 2247900 w 2247900"/>
              <a:gd name="connsiteY54" fmla="*/ 723900 h 1155700"/>
              <a:gd name="connsiteX55" fmla="*/ 2247900 w 2247900"/>
              <a:gd name="connsiteY55" fmla="*/ 723900 h 115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247900" h="1155700">
                <a:moveTo>
                  <a:pt x="1955800" y="876300"/>
                </a:moveTo>
                <a:lnTo>
                  <a:pt x="1955800" y="876300"/>
                </a:lnTo>
                <a:cubicBezTo>
                  <a:pt x="1991658" y="868332"/>
                  <a:pt x="2074130" y="864438"/>
                  <a:pt x="2108200" y="825500"/>
                </a:cubicBezTo>
                <a:cubicBezTo>
                  <a:pt x="2128302" y="802526"/>
                  <a:pt x="2142067" y="774700"/>
                  <a:pt x="2159000" y="749300"/>
                </a:cubicBezTo>
                <a:lnTo>
                  <a:pt x="2184400" y="711200"/>
                </a:lnTo>
                <a:cubicBezTo>
                  <a:pt x="2206905" y="598673"/>
                  <a:pt x="2203723" y="643806"/>
                  <a:pt x="2184400" y="469900"/>
                </a:cubicBezTo>
                <a:cubicBezTo>
                  <a:pt x="2182472" y="452552"/>
                  <a:pt x="2180360" y="434255"/>
                  <a:pt x="2171700" y="419100"/>
                </a:cubicBezTo>
                <a:cubicBezTo>
                  <a:pt x="2162789" y="403506"/>
                  <a:pt x="2146300" y="393700"/>
                  <a:pt x="2133600" y="381000"/>
                </a:cubicBezTo>
                <a:cubicBezTo>
                  <a:pt x="2112751" y="318454"/>
                  <a:pt x="2135826" y="361689"/>
                  <a:pt x="2082800" y="317500"/>
                </a:cubicBezTo>
                <a:cubicBezTo>
                  <a:pt x="2069002" y="306002"/>
                  <a:pt x="2058498" y="290898"/>
                  <a:pt x="2044700" y="279400"/>
                </a:cubicBezTo>
                <a:cubicBezTo>
                  <a:pt x="2023552" y="261776"/>
                  <a:pt x="1979688" y="238155"/>
                  <a:pt x="1955800" y="228600"/>
                </a:cubicBezTo>
                <a:lnTo>
                  <a:pt x="1841500" y="190500"/>
                </a:lnTo>
                <a:cubicBezTo>
                  <a:pt x="1816100" y="182033"/>
                  <a:pt x="1790159" y="175044"/>
                  <a:pt x="1765300" y="165100"/>
                </a:cubicBezTo>
                <a:cubicBezTo>
                  <a:pt x="1709403" y="142741"/>
                  <a:pt x="1705687" y="137937"/>
                  <a:pt x="1651000" y="127000"/>
                </a:cubicBezTo>
                <a:cubicBezTo>
                  <a:pt x="1625750" y="121950"/>
                  <a:pt x="1600135" y="118906"/>
                  <a:pt x="1574800" y="114300"/>
                </a:cubicBezTo>
                <a:cubicBezTo>
                  <a:pt x="1446803" y="91028"/>
                  <a:pt x="1581781" y="110410"/>
                  <a:pt x="1409700" y="88900"/>
                </a:cubicBezTo>
                <a:cubicBezTo>
                  <a:pt x="1397000" y="84667"/>
                  <a:pt x="1384472" y="79878"/>
                  <a:pt x="1371600" y="76200"/>
                </a:cubicBezTo>
                <a:cubicBezTo>
                  <a:pt x="1339633" y="67067"/>
                  <a:pt x="1288727" y="56038"/>
                  <a:pt x="1257300" y="50800"/>
                </a:cubicBezTo>
                <a:cubicBezTo>
                  <a:pt x="1227773" y="45879"/>
                  <a:pt x="1198164" y="41289"/>
                  <a:pt x="1168400" y="38100"/>
                </a:cubicBezTo>
                <a:cubicBezTo>
                  <a:pt x="878269" y="7015"/>
                  <a:pt x="918480" y="13463"/>
                  <a:pt x="622300" y="0"/>
                </a:cubicBezTo>
                <a:cubicBezTo>
                  <a:pt x="560394" y="3439"/>
                  <a:pt x="404059" y="3760"/>
                  <a:pt x="317500" y="25400"/>
                </a:cubicBezTo>
                <a:cubicBezTo>
                  <a:pt x="291525" y="31894"/>
                  <a:pt x="263577" y="35948"/>
                  <a:pt x="241300" y="50800"/>
                </a:cubicBezTo>
                <a:lnTo>
                  <a:pt x="127000" y="127000"/>
                </a:lnTo>
                <a:lnTo>
                  <a:pt x="88900" y="152400"/>
                </a:lnTo>
                <a:cubicBezTo>
                  <a:pt x="71967" y="177800"/>
                  <a:pt x="47753" y="199640"/>
                  <a:pt x="38100" y="228600"/>
                </a:cubicBezTo>
                <a:cubicBezTo>
                  <a:pt x="5874" y="325278"/>
                  <a:pt x="17951" y="278546"/>
                  <a:pt x="0" y="368300"/>
                </a:cubicBezTo>
                <a:cubicBezTo>
                  <a:pt x="4354" y="442323"/>
                  <a:pt x="10374" y="608342"/>
                  <a:pt x="25400" y="698500"/>
                </a:cubicBezTo>
                <a:cubicBezTo>
                  <a:pt x="27601" y="711705"/>
                  <a:pt x="34853" y="723613"/>
                  <a:pt x="38100" y="736600"/>
                </a:cubicBezTo>
                <a:cubicBezTo>
                  <a:pt x="43335" y="757541"/>
                  <a:pt x="43221" y="779889"/>
                  <a:pt x="50800" y="800100"/>
                </a:cubicBezTo>
                <a:cubicBezTo>
                  <a:pt x="56159" y="814392"/>
                  <a:pt x="68627" y="824948"/>
                  <a:pt x="76200" y="838200"/>
                </a:cubicBezTo>
                <a:cubicBezTo>
                  <a:pt x="85593" y="854638"/>
                  <a:pt x="92207" y="872562"/>
                  <a:pt x="101600" y="889000"/>
                </a:cubicBezTo>
                <a:cubicBezTo>
                  <a:pt x="111215" y="905826"/>
                  <a:pt x="156014" y="968814"/>
                  <a:pt x="165100" y="977900"/>
                </a:cubicBezTo>
                <a:cubicBezTo>
                  <a:pt x="175893" y="988693"/>
                  <a:pt x="191611" y="993367"/>
                  <a:pt x="203200" y="1003300"/>
                </a:cubicBezTo>
                <a:cubicBezTo>
                  <a:pt x="221382" y="1018885"/>
                  <a:pt x="234842" y="1039732"/>
                  <a:pt x="254000" y="1054100"/>
                </a:cubicBezTo>
                <a:cubicBezTo>
                  <a:pt x="272173" y="1067730"/>
                  <a:pt x="318377" y="1086069"/>
                  <a:pt x="342900" y="1092200"/>
                </a:cubicBezTo>
                <a:cubicBezTo>
                  <a:pt x="363841" y="1097435"/>
                  <a:pt x="385459" y="1099665"/>
                  <a:pt x="406400" y="1104900"/>
                </a:cubicBezTo>
                <a:cubicBezTo>
                  <a:pt x="419387" y="1108147"/>
                  <a:pt x="431373" y="1114975"/>
                  <a:pt x="444500" y="1117600"/>
                </a:cubicBezTo>
                <a:cubicBezTo>
                  <a:pt x="473853" y="1123471"/>
                  <a:pt x="503921" y="1125098"/>
                  <a:pt x="533400" y="1130300"/>
                </a:cubicBezTo>
                <a:cubicBezTo>
                  <a:pt x="575915" y="1137803"/>
                  <a:pt x="660400" y="1155700"/>
                  <a:pt x="660400" y="1155700"/>
                </a:cubicBezTo>
                <a:cubicBezTo>
                  <a:pt x="793860" y="1149345"/>
                  <a:pt x="943885" y="1145368"/>
                  <a:pt x="1079500" y="1130300"/>
                </a:cubicBezTo>
                <a:cubicBezTo>
                  <a:pt x="1105093" y="1127456"/>
                  <a:pt x="1130126" y="1120609"/>
                  <a:pt x="1155700" y="1117600"/>
                </a:cubicBezTo>
                <a:cubicBezTo>
                  <a:pt x="1202138" y="1112137"/>
                  <a:pt x="1248898" y="1109795"/>
                  <a:pt x="1295400" y="1104900"/>
                </a:cubicBezTo>
                <a:cubicBezTo>
                  <a:pt x="1329343" y="1101327"/>
                  <a:pt x="1363133" y="1096433"/>
                  <a:pt x="1397000" y="1092200"/>
                </a:cubicBezTo>
                <a:cubicBezTo>
                  <a:pt x="1483077" y="1063508"/>
                  <a:pt x="1378068" y="1095986"/>
                  <a:pt x="1524000" y="1066800"/>
                </a:cubicBezTo>
                <a:cubicBezTo>
                  <a:pt x="1537127" y="1064175"/>
                  <a:pt x="1549228" y="1057778"/>
                  <a:pt x="1562100" y="1054100"/>
                </a:cubicBezTo>
                <a:cubicBezTo>
                  <a:pt x="1578883" y="1049305"/>
                  <a:pt x="1595967" y="1045633"/>
                  <a:pt x="1612900" y="1041400"/>
                </a:cubicBezTo>
                <a:cubicBezTo>
                  <a:pt x="1700239" y="983174"/>
                  <a:pt x="1660140" y="1000253"/>
                  <a:pt x="1727200" y="977900"/>
                </a:cubicBezTo>
                <a:cubicBezTo>
                  <a:pt x="1786886" y="918214"/>
                  <a:pt x="1750356" y="949763"/>
                  <a:pt x="1841500" y="889000"/>
                </a:cubicBezTo>
                <a:lnTo>
                  <a:pt x="1879600" y="863600"/>
                </a:lnTo>
                <a:cubicBezTo>
                  <a:pt x="1892300" y="855133"/>
                  <a:pt x="1904048" y="845026"/>
                  <a:pt x="1917700" y="838200"/>
                </a:cubicBezTo>
                <a:cubicBezTo>
                  <a:pt x="1934633" y="829733"/>
                  <a:pt x="1952266" y="822540"/>
                  <a:pt x="1968500" y="812800"/>
                </a:cubicBezTo>
                <a:cubicBezTo>
                  <a:pt x="1994677" y="797094"/>
                  <a:pt x="2014766" y="767987"/>
                  <a:pt x="2044700" y="762000"/>
                </a:cubicBezTo>
                <a:cubicBezTo>
                  <a:pt x="2065867" y="757767"/>
                  <a:pt x="2087259" y="754535"/>
                  <a:pt x="2108200" y="749300"/>
                </a:cubicBezTo>
                <a:cubicBezTo>
                  <a:pt x="2121187" y="746053"/>
                  <a:pt x="2133173" y="739225"/>
                  <a:pt x="2146300" y="736600"/>
                </a:cubicBezTo>
                <a:cubicBezTo>
                  <a:pt x="2212793" y="723301"/>
                  <a:pt x="2209027" y="723900"/>
                  <a:pt x="2247900" y="723900"/>
                </a:cubicBezTo>
                <a:lnTo>
                  <a:pt x="2247900" y="72390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4357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800000"/>
                </a:solidFill>
              </a:rPr>
              <a:t>sextet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excited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baryons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 descr="irreps_eHB_6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00" y="1387163"/>
            <a:ext cx="3035300" cy="3886200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73" y="5199641"/>
            <a:ext cx="5804258" cy="1658359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8566" y="3048000"/>
            <a:ext cx="650992" cy="650992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8566" y="3810000"/>
            <a:ext cx="650992" cy="65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993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800000"/>
                </a:solidFill>
              </a:rPr>
              <a:t>sextet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excited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baryons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 descr="irreps_eHB_6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00" y="1387163"/>
            <a:ext cx="3035300" cy="388620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8400" y="1755463"/>
            <a:ext cx="5435600" cy="351790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3249" y="1227353"/>
            <a:ext cx="1803400" cy="6858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8566" y="3048000"/>
            <a:ext cx="650992" cy="650992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8566" y="3810000"/>
            <a:ext cx="650992" cy="650992"/>
          </a:xfrm>
          <a:prstGeom prst="rect">
            <a:avLst/>
          </a:prstGeom>
        </p:spPr>
      </p:pic>
      <p:sp>
        <p:nvSpPr>
          <p:cNvPr id="9" name="Owal 8"/>
          <p:cNvSpPr/>
          <p:nvPr/>
        </p:nvSpPr>
        <p:spPr>
          <a:xfrm>
            <a:off x="1672751" y="4956645"/>
            <a:ext cx="232326" cy="24783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oleTekstowe 9"/>
          <p:cNvSpPr txBox="1"/>
          <p:nvPr/>
        </p:nvSpPr>
        <p:spPr>
          <a:xfrm>
            <a:off x="4246773" y="5435895"/>
            <a:ext cx="43378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err="1" smtClean="0">
                <a:solidFill>
                  <a:srgbClr val="FF0000"/>
                </a:solidFill>
              </a:rPr>
              <a:t>excited</a:t>
            </a:r>
            <a:r>
              <a:rPr lang="pl-PL" sz="2800" dirty="0" smtClean="0">
                <a:solidFill>
                  <a:srgbClr val="FF0000"/>
                </a:solidFill>
              </a:rPr>
              <a:t> </a:t>
            </a:r>
            <a:r>
              <a:rPr lang="pl-PL" sz="2800" dirty="0" err="1" smtClean="0">
                <a:solidFill>
                  <a:srgbClr val="FF0000"/>
                </a:solidFill>
              </a:rPr>
              <a:t>Omega_Q</a:t>
            </a:r>
            <a:r>
              <a:rPr lang="pl-PL" sz="2800" dirty="0" smtClean="0">
                <a:solidFill>
                  <a:srgbClr val="FF0000"/>
                </a:solidFill>
              </a:rPr>
              <a:t> spectrum,</a:t>
            </a:r>
          </a:p>
          <a:p>
            <a:r>
              <a:rPr lang="pl-PL" sz="2800" dirty="0" smtClean="0">
                <a:solidFill>
                  <a:srgbClr val="FF0000"/>
                </a:solidFill>
              </a:rPr>
              <a:t>5 </a:t>
            </a:r>
            <a:r>
              <a:rPr lang="pl-PL" sz="2800" dirty="0" err="1" smtClean="0">
                <a:solidFill>
                  <a:srgbClr val="FF0000"/>
                </a:solidFill>
              </a:rPr>
              <a:t>states</a:t>
            </a:r>
            <a:endParaRPr lang="pl-P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660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3052282" y="2967335"/>
            <a:ext cx="3039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Reminder</a:t>
            </a:r>
            <a:endParaRPr lang="pl-PL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2523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127000"/>
            <a:ext cx="7518400" cy="6604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500" y="1584325"/>
            <a:ext cx="1905000" cy="342900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4991605" y="1982524"/>
            <a:ext cx="2692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</a:t>
            </a:r>
            <a:r>
              <a:rPr lang="pl-PL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states</a:t>
            </a:r>
            <a:r>
              <a:rPr lang="pl-PL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pl-PL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5587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solidFill>
                  <a:srgbClr val="800000"/>
                </a:solidFill>
              </a:rPr>
              <a:t>Scenario</a:t>
            </a:r>
            <a:r>
              <a:rPr lang="pl-PL" dirty="0" smtClean="0">
                <a:solidFill>
                  <a:srgbClr val="800000"/>
                </a:solidFill>
              </a:rPr>
              <a:t> 1:</a:t>
            </a:r>
            <a:br>
              <a:rPr lang="pl-PL" dirty="0" smtClean="0">
                <a:solidFill>
                  <a:srgbClr val="800000"/>
                </a:solidFill>
              </a:rPr>
            </a:br>
            <a:r>
              <a:rPr lang="pl-PL" dirty="0" err="1" smtClean="0">
                <a:solidFill>
                  <a:srgbClr val="FF0000"/>
                </a:solidFill>
              </a:rPr>
              <a:t>all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LHCb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Omega’s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are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sextet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states</a:t>
            </a:r>
            <a:endParaRPr lang="pl-PL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1498600"/>
            <a:ext cx="7569200" cy="386080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6890" y="5352784"/>
            <a:ext cx="469900" cy="82550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4821" y="5494593"/>
            <a:ext cx="1358900" cy="482600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7189" y="5451409"/>
            <a:ext cx="1560247" cy="593334"/>
          </a:xfrm>
          <a:prstGeom prst="rect">
            <a:avLst/>
          </a:prstGeom>
        </p:spPr>
      </p:pic>
      <p:sp>
        <p:nvSpPr>
          <p:cNvPr id="7" name="PoleTekstowe 6"/>
          <p:cNvSpPr txBox="1"/>
          <p:nvPr/>
        </p:nvSpPr>
        <p:spPr>
          <a:xfrm>
            <a:off x="1216053" y="5498559"/>
            <a:ext cx="3059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violates</a:t>
            </a:r>
            <a:r>
              <a:rPr lang="pl-PL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pl-PL" sz="28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constraints</a:t>
            </a:r>
            <a:r>
              <a:rPr lang="pl-PL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endParaRPr lang="pl-PL" sz="28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Ramka 7"/>
          <p:cNvSpPr/>
          <p:nvPr/>
        </p:nvSpPr>
        <p:spPr>
          <a:xfrm>
            <a:off x="1080931" y="5271725"/>
            <a:ext cx="7262157" cy="996902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610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solidFill>
                  <a:srgbClr val="800000"/>
                </a:solidFill>
              </a:rPr>
              <a:t>Scenario</a:t>
            </a:r>
            <a:r>
              <a:rPr lang="pl-PL" dirty="0" smtClean="0">
                <a:solidFill>
                  <a:srgbClr val="800000"/>
                </a:solidFill>
              </a:rPr>
              <a:t> 1:</a:t>
            </a:r>
            <a:br>
              <a:rPr lang="pl-PL" dirty="0" smtClean="0">
                <a:solidFill>
                  <a:srgbClr val="800000"/>
                </a:solidFill>
              </a:rPr>
            </a:br>
            <a:r>
              <a:rPr lang="pl-PL" dirty="0" err="1" smtClean="0">
                <a:solidFill>
                  <a:srgbClr val="FF0000"/>
                </a:solidFill>
              </a:rPr>
              <a:t>all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LHCb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Omega’s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are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sextet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states</a:t>
            </a:r>
            <a:endParaRPr lang="pl-PL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1498600"/>
            <a:ext cx="7569200" cy="386080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6890" y="5352784"/>
            <a:ext cx="469900" cy="82550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4821" y="5494593"/>
            <a:ext cx="1358900" cy="482600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7189" y="5451409"/>
            <a:ext cx="1560247" cy="593334"/>
          </a:xfrm>
          <a:prstGeom prst="rect">
            <a:avLst/>
          </a:prstGeom>
        </p:spPr>
      </p:pic>
      <p:sp>
        <p:nvSpPr>
          <p:cNvPr id="7" name="PoleTekstowe 6"/>
          <p:cNvSpPr txBox="1"/>
          <p:nvPr/>
        </p:nvSpPr>
        <p:spPr>
          <a:xfrm>
            <a:off x="1216053" y="5498559"/>
            <a:ext cx="3059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violates</a:t>
            </a:r>
            <a:r>
              <a:rPr lang="pl-PL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pl-PL" sz="28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constraints</a:t>
            </a:r>
            <a:r>
              <a:rPr lang="pl-PL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endParaRPr lang="pl-PL" sz="28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Ramka 7"/>
          <p:cNvSpPr/>
          <p:nvPr/>
        </p:nvSpPr>
        <p:spPr>
          <a:xfrm>
            <a:off x="1080931" y="5271725"/>
            <a:ext cx="7262157" cy="996902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9" name="PoleTekstowe 8"/>
          <p:cNvSpPr txBox="1"/>
          <p:nvPr/>
        </p:nvSpPr>
        <p:spPr>
          <a:xfrm>
            <a:off x="1216051" y="6301765"/>
            <a:ext cx="4710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similar</a:t>
            </a:r>
            <a:r>
              <a:rPr lang="pl-PL" sz="2400" dirty="0" smtClean="0"/>
              <a:t> problem in the </a:t>
            </a:r>
            <a:r>
              <a:rPr lang="pl-PL" sz="2400" dirty="0" err="1" smtClean="0"/>
              <a:t>quark</a:t>
            </a:r>
            <a:r>
              <a:rPr lang="pl-PL" sz="2400" dirty="0" smtClean="0"/>
              <a:t> </a:t>
            </a:r>
            <a:r>
              <a:rPr lang="pl-PL" sz="2400" dirty="0" err="1" smtClean="0"/>
              <a:t>models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945437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solidFill>
                  <a:srgbClr val="800000"/>
                </a:solidFill>
              </a:rPr>
              <a:t>Scenario</a:t>
            </a:r>
            <a:r>
              <a:rPr lang="pl-PL" dirty="0" smtClean="0">
                <a:solidFill>
                  <a:srgbClr val="800000"/>
                </a:solidFill>
              </a:rPr>
              <a:t> 2</a:t>
            </a:r>
            <a:br>
              <a:rPr lang="pl-PL" dirty="0" smtClean="0">
                <a:solidFill>
                  <a:srgbClr val="800000"/>
                </a:solidFill>
              </a:rPr>
            </a:br>
            <a:r>
              <a:rPr lang="pl-PL" dirty="0" err="1" smtClean="0">
                <a:solidFill>
                  <a:srgbClr val="FF0000"/>
                </a:solidFill>
              </a:rPr>
              <a:t>force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sextet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constraints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7607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" y="0"/>
            <a:ext cx="7680021" cy="6858000"/>
          </a:xfrm>
          <a:prstGeom prst="rect">
            <a:avLst/>
          </a:prstGeom>
        </p:spPr>
      </p:pic>
      <p:cxnSp>
        <p:nvCxnSpPr>
          <p:cNvPr id="4" name="Łącznik prosty 3"/>
          <p:cNvCxnSpPr/>
          <p:nvPr/>
        </p:nvCxnSpPr>
        <p:spPr>
          <a:xfrm>
            <a:off x="2778125" y="254000"/>
            <a:ext cx="0" cy="5651500"/>
          </a:xfrm>
          <a:prstGeom prst="line">
            <a:avLst/>
          </a:prstGeom>
          <a:ln w="444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4"/>
          <p:cNvCxnSpPr/>
          <p:nvPr/>
        </p:nvCxnSpPr>
        <p:spPr>
          <a:xfrm>
            <a:off x="3898900" y="247650"/>
            <a:ext cx="0" cy="5651500"/>
          </a:xfrm>
          <a:prstGeom prst="line">
            <a:avLst/>
          </a:prstGeom>
          <a:ln w="444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y 5"/>
          <p:cNvCxnSpPr/>
          <p:nvPr/>
        </p:nvCxnSpPr>
        <p:spPr>
          <a:xfrm>
            <a:off x="4321175" y="241300"/>
            <a:ext cx="0" cy="5651500"/>
          </a:xfrm>
          <a:prstGeom prst="line">
            <a:avLst/>
          </a:prstGeom>
          <a:ln w="444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y 6"/>
          <p:cNvCxnSpPr/>
          <p:nvPr/>
        </p:nvCxnSpPr>
        <p:spPr>
          <a:xfrm>
            <a:off x="6600825" y="250825"/>
            <a:ext cx="0" cy="565150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7"/>
          <p:cNvCxnSpPr/>
          <p:nvPr/>
        </p:nvCxnSpPr>
        <p:spPr>
          <a:xfrm>
            <a:off x="7261225" y="212725"/>
            <a:ext cx="0" cy="565150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Obraz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4758346"/>
            <a:ext cx="469900" cy="825500"/>
          </a:xfrm>
          <a:prstGeom prst="rect">
            <a:avLst/>
          </a:prstGeom>
        </p:spPr>
      </p:pic>
      <p:sp>
        <p:nvSpPr>
          <p:cNvPr id="3" name="PoleTekstowe 2"/>
          <p:cNvSpPr txBox="1"/>
          <p:nvPr/>
        </p:nvSpPr>
        <p:spPr>
          <a:xfrm>
            <a:off x="723900" y="4987775"/>
            <a:ext cx="5857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latin typeface="Times New Roman"/>
                <a:cs typeface="Times New Roman"/>
              </a:rPr>
              <a:t>=24</a:t>
            </a:r>
            <a:endParaRPr lang="pl-PL" sz="2000" dirty="0">
              <a:latin typeface="Times New Roman"/>
              <a:cs typeface="Times New Roman"/>
            </a:endParaRPr>
          </a:p>
        </p:txBody>
      </p:sp>
      <p:sp>
        <p:nvSpPr>
          <p:cNvPr id="9" name="PoleTekstowe 8"/>
          <p:cNvSpPr txBox="1"/>
          <p:nvPr/>
        </p:nvSpPr>
        <p:spPr>
          <a:xfrm>
            <a:off x="7838454" y="391789"/>
            <a:ext cx="1356849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heavy</a:t>
            </a:r>
          </a:p>
          <a:p>
            <a:r>
              <a:rPr lang="pl-PL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states</a:t>
            </a:r>
            <a:endParaRPr lang="pl-PL" sz="2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pl-PL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above</a:t>
            </a:r>
            <a:endParaRPr lang="pl-PL" sz="2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pl-PL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Ξ</a:t>
            </a:r>
            <a:r>
              <a:rPr lang="pl-PL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 + D</a:t>
            </a:r>
          </a:p>
          <a:p>
            <a:r>
              <a:rPr lang="pl-PL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/>
              </a:rPr>
              <a:t>threshold</a:t>
            </a:r>
            <a:r>
              <a:rPr lang="pl-PL" sz="22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/>
              </a:rPr>
              <a:t>,</a:t>
            </a:r>
          </a:p>
          <a:p>
            <a:r>
              <a:rPr lang="pl-PL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/>
              </a:rPr>
              <a:t>large</a:t>
            </a:r>
            <a:r>
              <a:rPr lang="pl-PL" sz="22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/>
              </a:rPr>
              <a:t> p.s.</a:t>
            </a:r>
          </a:p>
          <a:p>
            <a:r>
              <a:rPr lang="pl-PL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/>
              </a:rPr>
              <a:t>also</a:t>
            </a:r>
            <a:r>
              <a:rPr lang="pl-PL" sz="22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/>
              </a:rPr>
              <a:t> to</a:t>
            </a:r>
          </a:p>
          <a:p>
            <a:r>
              <a:rPr lang="pl-PL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Ω</a:t>
            </a:r>
            <a:r>
              <a:rPr lang="pl-PL" sz="2200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c</a:t>
            </a:r>
            <a:r>
              <a:rPr lang="pl-PL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+ π,</a:t>
            </a:r>
          </a:p>
          <a:p>
            <a:r>
              <a:rPr lang="pl-PL" sz="2200" dirty="0" err="1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can</a:t>
            </a:r>
            <a:r>
              <a:rPr lang="pl-PL" sz="2200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 be</a:t>
            </a:r>
          </a:p>
          <a:p>
            <a:r>
              <a:rPr lang="pl-PL" sz="2200" dirty="0" err="1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very</a:t>
            </a:r>
            <a:endParaRPr lang="pl-PL" sz="2200" dirty="0" smtClean="0">
              <a:solidFill>
                <a:schemeClr val="tx2">
                  <a:lumMod val="75000"/>
                </a:schemeClr>
              </a:solidFill>
              <a:cs typeface="Times New Roman"/>
            </a:endParaRPr>
          </a:p>
          <a:p>
            <a:r>
              <a:rPr lang="pl-PL" sz="2200" dirty="0" err="1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wide</a:t>
            </a:r>
            <a:endParaRPr lang="pl-PL" sz="2200" dirty="0">
              <a:solidFill>
                <a:schemeClr val="tx2">
                  <a:lumMod val="75000"/>
                </a:schemeClr>
              </a:solidFill>
              <a:cs typeface="Times New Roman"/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391789"/>
            <a:ext cx="698500" cy="698500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1075" y="5107596"/>
            <a:ext cx="749300" cy="762000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8450" y="4289425"/>
            <a:ext cx="723900" cy="660400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8875" y="4447196"/>
            <a:ext cx="723900" cy="6604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6275" y="4396396"/>
            <a:ext cx="660400" cy="711200"/>
          </a:xfrm>
          <a:prstGeom prst="rect">
            <a:avLst/>
          </a:prstGeom>
        </p:spPr>
      </p:pic>
      <p:sp>
        <p:nvSpPr>
          <p:cNvPr id="16" name="Dowolny kształt 15"/>
          <p:cNvSpPr/>
          <p:nvPr/>
        </p:nvSpPr>
        <p:spPr>
          <a:xfrm>
            <a:off x="76200" y="4572000"/>
            <a:ext cx="1460500" cy="1143000"/>
          </a:xfrm>
          <a:custGeom>
            <a:avLst/>
            <a:gdLst>
              <a:gd name="connsiteX0" fmla="*/ 1181100 w 1460500"/>
              <a:gd name="connsiteY0" fmla="*/ 1041400 h 1143000"/>
              <a:gd name="connsiteX1" fmla="*/ 1181100 w 1460500"/>
              <a:gd name="connsiteY1" fmla="*/ 1041400 h 1143000"/>
              <a:gd name="connsiteX2" fmla="*/ 1244600 w 1460500"/>
              <a:gd name="connsiteY2" fmla="*/ 889000 h 1143000"/>
              <a:gd name="connsiteX3" fmla="*/ 1257300 w 1460500"/>
              <a:gd name="connsiteY3" fmla="*/ 838200 h 1143000"/>
              <a:gd name="connsiteX4" fmla="*/ 1244600 w 1460500"/>
              <a:gd name="connsiteY4" fmla="*/ 685800 h 1143000"/>
              <a:gd name="connsiteX5" fmla="*/ 1231900 w 1460500"/>
              <a:gd name="connsiteY5" fmla="*/ 647700 h 1143000"/>
              <a:gd name="connsiteX6" fmla="*/ 1219200 w 1460500"/>
              <a:gd name="connsiteY6" fmla="*/ 533400 h 1143000"/>
              <a:gd name="connsiteX7" fmla="*/ 1206500 w 1460500"/>
              <a:gd name="connsiteY7" fmla="*/ 342900 h 1143000"/>
              <a:gd name="connsiteX8" fmla="*/ 1143000 w 1460500"/>
              <a:gd name="connsiteY8" fmla="*/ 228600 h 1143000"/>
              <a:gd name="connsiteX9" fmla="*/ 1028700 w 1460500"/>
              <a:gd name="connsiteY9" fmla="*/ 127000 h 1143000"/>
              <a:gd name="connsiteX10" fmla="*/ 990600 w 1460500"/>
              <a:gd name="connsiteY10" fmla="*/ 114300 h 1143000"/>
              <a:gd name="connsiteX11" fmla="*/ 952500 w 1460500"/>
              <a:gd name="connsiteY11" fmla="*/ 88900 h 1143000"/>
              <a:gd name="connsiteX12" fmla="*/ 850900 w 1460500"/>
              <a:gd name="connsiteY12" fmla="*/ 63500 h 1143000"/>
              <a:gd name="connsiteX13" fmla="*/ 736600 w 1460500"/>
              <a:gd name="connsiteY13" fmla="*/ 25400 h 1143000"/>
              <a:gd name="connsiteX14" fmla="*/ 698500 w 1460500"/>
              <a:gd name="connsiteY14" fmla="*/ 12700 h 1143000"/>
              <a:gd name="connsiteX15" fmla="*/ 647700 w 1460500"/>
              <a:gd name="connsiteY15" fmla="*/ 0 h 1143000"/>
              <a:gd name="connsiteX16" fmla="*/ 317500 w 1460500"/>
              <a:gd name="connsiteY16" fmla="*/ 12700 h 1143000"/>
              <a:gd name="connsiteX17" fmla="*/ 241300 w 1460500"/>
              <a:gd name="connsiteY17" fmla="*/ 38100 h 1143000"/>
              <a:gd name="connsiteX18" fmla="*/ 203200 w 1460500"/>
              <a:gd name="connsiteY18" fmla="*/ 63500 h 1143000"/>
              <a:gd name="connsiteX19" fmla="*/ 177800 w 1460500"/>
              <a:gd name="connsiteY19" fmla="*/ 101600 h 1143000"/>
              <a:gd name="connsiteX20" fmla="*/ 139700 w 1460500"/>
              <a:gd name="connsiteY20" fmla="*/ 127000 h 1143000"/>
              <a:gd name="connsiteX21" fmla="*/ 127000 w 1460500"/>
              <a:gd name="connsiteY21" fmla="*/ 165100 h 1143000"/>
              <a:gd name="connsiteX22" fmla="*/ 101600 w 1460500"/>
              <a:gd name="connsiteY22" fmla="*/ 203200 h 1143000"/>
              <a:gd name="connsiteX23" fmla="*/ 76200 w 1460500"/>
              <a:gd name="connsiteY23" fmla="*/ 279400 h 1143000"/>
              <a:gd name="connsiteX24" fmla="*/ 50800 w 1460500"/>
              <a:gd name="connsiteY24" fmla="*/ 330200 h 1143000"/>
              <a:gd name="connsiteX25" fmla="*/ 38100 w 1460500"/>
              <a:gd name="connsiteY25" fmla="*/ 368300 h 1143000"/>
              <a:gd name="connsiteX26" fmla="*/ 12700 w 1460500"/>
              <a:gd name="connsiteY26" fmla="*/ 469900 h 1143000"/>
              <a:gd name="connsiteX27" fmla="*/ 0 w 1460500"/>
              <a:gd name="connsiteY27" fmla="*/ 647700 h 1143000"/>
              <a:gd name="connsiteX28" fmla="*/ 12700 w 1460500"/>
              <a:gd name="connsiteY28" fmla="*/ 685800 h 1143000"/>
              <a:gd name="connsiteX29" fmla="*/ 25400 w 1460500"/>
              <a:gd name="connsiteY29" fmla="*/ 838200 h 1143000"/>
              <a:gd name="connsiteX30" fmla="*/ 50800 w 1460500"/>
              <a:gd name="connsiteY30" fmla="*/ 889000 h 1143000"/>
              <a:gd name="connsiteX31" fmla="*/ 76200 w 1460500"/>
              <a:gd name="connsiteY31" fmla="*/ 965200 h 1143000"/>
              <a:gd name="connsiteX32" fmla="*/ 88900 w 1460500"/>
              <a:gd name="connsiteY32" fmla="*/ 1016000 h 1143000"/>
              <a:gd name="connsiteX33" fmla="*/ 127000 w 1460500"/>
              <a:gd name="connsiteY33" fmla="*/ 1066800 h 1143000"/>
              <a:gd name="connsiteX34" fmla="*/ 203200 w 1460500"/>
              <a:gd name="connsiteY34" fmla="*/ 1130300 h 1143000"/>
              <a:gd name="connsiteX35" fmla="*/ 254000 w 1460500"/>
              <a:gd name="connsiteY35" fmla="*/ 1143000 h 1143000"/>
              <a:gd name="connsiteX36" fmla="*/ 558800 w 1460500"/>
              <a:gd name="connsiteY36" fmla="*/ 1117600 h 1143000"/>
              <a:gd name="connsiteX37" fmla="*/ 660400 w 1460500"/>
              <a:gd name="connsiteY37" fmla="*/ 1092200 h 1143000"/>
              <a:gd name="connsiteX38" fmla="*/ 723900 w 1460500"/>
              <a:gd name="connsiteY38" fmla="*/ 1066800 h 1143000"/>
              <a:gd name="connsiteX39" fmla="*/ 762000 w 1460500"/>
              <a:gd name="connsiteY39" fmla="*/ 1054100 h 1143000"/>
              <a:gd name="connsiteX40" fmla="*/ 850900 w 1460500"/>
              <a:gd name="connsiteY40" fmla="*/ 1016000 h 1143000"/>
              <a:gd name="connsiteX41" fmla="*/ 889000 w 1460500"/>
              <a:gd name="connsiteY41" fmla="*/ 990600 h 1143000"/>
              <a:gd name="connsiteX42" fmla="*/ 965200 w 1460500"/>
              <a:gd name="connsiteY42" fmla="*/ 965200 h 1143000"/>
              <a:gd name="connsiteX43" fmla="*/ 1003300 w 1460500"/>
              <a:gd name="connsiteY43" fmla="*/ 939800 h 1143000"/>
              <a:gd name="connsiteX44" fmla="*/ 1079500 w 1460500"/>
              <a:gd name="connsiteY44" fmla="*/ 914400 h 1143000"/>
              <a:gd name="connsiteX45" fmla="*/ 1155700 w 1460500"/>
              <a:gd name="connsiteY45" fmla="*/ 876300 h 1143000"/>
              <a:gd name="connsiteX46" fmla="*/ 1193800 w 1460500"/>
              <a:gd name="connsiteY46" fmla="*/ 850900 h 1143000"/>
              <a:gd name="connsiteX47" fmla="*/ 1320800 w 1460500"/>
              <a:gd name="connsiteY47" fmla="*/ 774700 h 1143000"/>
              <a:gd name="connsiteX48" fmla="*/ 1460500 w 1460500"/>
              <a:gd name="connsiteY48" fmla="*/ 635000 h 1143000"/>
              <a:gd name="connsiteX49" fmla="*/ 1270000 w 1460500"/>
              <a:gd name="connsiteY49" fmla="*/ 83820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460500" h="1143000">
                <a:moveTo>
                  <a:pt x="1181100" y="1041400"/>
                </a:moveTo>
                <a:lnTo>
                  <a:pt x="1181100" y="1041400"/>
                </a:lnTo>
                <a:cubicBezTo>
                  <a:pt x="1202267" y="990600"/>
                  <a:pt x="1225277" y="940529"/>
                  <a:pt x="1244600" y="889000"/>
                </a:cubicBezTo>
                <a:cubicBezTo>
                  <a:pt x="1250729" y="872657"/>
                  <a:pt x="1257300" y="855654"/>
                  <a:pt x="1257300" y="838200"/>
                </a:cubicBezTo>
                <a:cubicBezTo>
                  <a:pt x="1257300" y="787224"/>
                  <a:pt x="1251337" y="736329"/>
                  <a:pt x="1244600" y="685800"/>
                </a:cubicBezTo>
                <a:cubicBezTo>
                  <a:pt x="1242831" y="672530"/>
                  <a:pt x="1236133" y="660400"/>
                  <a:pt x="1231900" y="647700"/>
                </a:cubicBezTo>
                <a:cubicBezTo>
                  <a:pt x="1227667" y="609600"/>
                  <a:pt x="1222384" y="571602"/>
                  <a:pt x="1219200" y="533400"/>
                </a:cubicBezTo>
                <a:cubicBezTo>
                  <a:pt x="1213915" y="469979"/>
                  <a:pt x="1213528" y="406152"/>
                  <a:pt x="1206500" y="342900"/>
                </a:cubicBezTo>
                <a:cubicBezTo>
                  <a:pt x="1202507" y="306967"/>
                  <a:pt x="1159356" y="244956"/>
                  <a:pt x="1143000" y="228600"/>
                </a:cubicBezTo>
                <a:cubicBezTo>
                  <a:pt x="1109341" y="194941"/>
                  <a:pt x="1074025" y="149663"/>
                  <a:pt x="1028700" y="127000"/>
                </a:cubicBezTo>
                <a:cubicBezTo>
                  <a:pt x="1016726" y="121013"/>
                  <a:pt x="1002574" y="120287"/>
                  <a:pt x="990600" y="114300"/>
                </a:cubicBezTo>
                <a:cubicBezTo>
                  <a:pt x="976948" y="107474"/>
                  <a:pt x="966845" y="94116"/>
                  <a:pt x="952500" y="88900"/>
                </a:cubicBezTo>
                <a:cubicBezTo>
                  <a:pt x="919693" y="76970"/>
                  <a:pt x="884018" y="74539"/>
                  <a:pt x="850900" y="63500"/>
                </a:cubicBezTo>
                <a:lnTo>
                  <a:pt x="736600" y="25400"/>
                </a:lnTo>
                <a:cubicBezTo>
                  <a:pt x="723900" y="21167"/>
                  <a:pt x="711487" y="15947"/>
                  <a:pt x="698500" y="12700"/>
                </a:cubicBezTo>
                <a:lnTo>
                  <a:pt x="647700" y="0"/>
                </a:lnTo>
                <a:cubicBezTo>
                  <a:pt x="537633" y="4233"/>
                  <a:pt x="427167" y="2419"/>
                  <a:pt x="317500" y="12700"/>
                </a:cubicBezTo>
                <a:cubicBezTo>
                  <a:pt x="290843" y="15199"/>
                  <a:pt x="263577" y="23248"/>
                  <a:pt x="241300" y="38100"/>
                </a:cubicBezTo>
                <a:lnTo>
                  <a:pt x="203200" y="63500"/>
                </a:lnTo>
                <a:cubicBezTo>
                  <a:pt x="194733" y="76200"/>
                  <a:pt x="188593" y="90807"/>
                  <a:pt x="177800" y="101600"/>
                </a:cubicBezTo>
                <a:cubicBezTo>
                  <a:pt x="167007" y="112393"/>
                  <a:pt x="149235" y="115081"/>
                  <a:pt x="139700" y="127000"/>
                </a:cubicBezTo>
                <a:cubicBezTo>
                  <a:pt x="131337" y="137453"/>
                  <a:pt x="132987" y="153126"/>
                  <a:pt x="127000" y="165100"/>
                </a:cubicBezTo>
                <a:cubicBezTo>
                  <a:pt x="120174" y="178752"/>
                  <a:pt x="107799" y="189252"/>
                  <a:pt x="101600" y="203200"/>
                </a:cubicBezTo>
                <a:cubicBezTo>
                  <a:pt x="90726" y="227666"/>
                  <a:pt x="88174" y="255453"/>
                  <a:pt x="76200" y="279400"/>
                </a:cubicBezTo>
                <a:cubicBezTo>
                  <a:pt x="67733" y="296333"/>
                  <a:pt x="58258" y="312799"/>
                  <a:pt x="50800" y="330200"/>
                </a:cubicBezTo>
                <a:cubicBezTo>
                  <a:pt x="45527" y="342505"/>
                  <a:pt x="41622" y="355385"/>
                  <a:pt x="38100" y="368300"/>
                </a:cubicBezTo>
                <a:cubicBezTo>
                  <a:pt x="28915" y="401979"/>
                  <a:pt x="12700" y="469900"/>
                  <a:pt x="12700" y="469900"/>
                </a:cubicBezTo>
                <a:cubicBezTo>
                  <a:pt x="8467" y="529167"/>
                  <a:pt x="0" y="588282"/>
                  <a:pt x="0" y="647700"/>
                </a:cubicBezTo>
                <a:cubicBezTo>
                  <a:pt x="0" y="661087"/>
                  <a:pt x="10931" y="672530"/>
                  <a:pt x="12700" y="685800"/>
                </a:cubicBezTo>
                <a:cubicBezTo>
                  <a:pt x="19437" y="736329"/>
                  <a:pt x="16006" y="788097"/>
                  <a:pt x="25400" y="838200"/>
                </a:cubicBezTo>
                <a:cubicBezTo>
                  <a:pt x="28889" y="856808"/>
                  <a:pt x="43769" y="871422"/>
                  <a:pt x="50800" y="889000"/>
                </a:cubicBezTo>
                <a:cubicBezTo>
                  <a:pt x="60744" y="913859"/>
                  <a:pt x="69706" y="939225"/>
                  <a:pt x="76200" y="965200"/>
                </a:cubicBezTo>
                <a:cubicBezTo>
                  <a:pt x="80433" y="982133"/>
                  <a:pt x="81094" y="1000388"/>
                  <a:pt x="88900" y="1016000"/>
                </a:cubicBezTo>
                <a:cubicBezTo>
                  <a:pt x="98366" y="1034932"/>
                  <a:pt x="113225" y="1050729"/>
                  <a:pt x="127000" y="1066800"/>
                </a:cubicBezTo>
                <a:cubicBezTo>
                  <a:pt x="144718" y="1087471"/>
                  <a:pt x="176649" y="1118921"/>
                  <a:pt x="203200" y="1130300"/>
                </a:cubicBezTo>
                <a:cubicBezTo>
                  <a:pt x="219243" y="1137176"/>
                  <a:pt x="237067" y="1138767"/>
                  <a:pt x="254000" y="1143000"/>
                </a:cubicBezTo>
                <a:cubicBezTo>
                  <a:pt x="373627" y="1136354"/>
                  <a:pt x="452765" y="1140322"/>
                  <a:pt x="558800" y="1117600"/>
                </a:cubicBezTo>
                <a:cubicBezTo>
                  <a:pt x="592934" y="1110286"/>
                  <a:pt x="627988" y="1105165"/>
                  <a:pt x="660400" y="1092200"/>
                </a:cubicBezTo>
                <a:cubicBezTo>
                  <a:pt x="681567" y="1083733"/>
                  <a:pt x="702554" y="1074805"/>
                  <a:pt x="723900" y="1066800"/>
                </a:cubicBezTo>
                <a:cubicBezTo>
                  <a:pt x="736435" y="1062100"/>
                  <a:pt x="750026" y="1060087"/>
                  <a:pt x="762000" y="1054100"/>
                </a:cubicBezTo>
                <a:cubicBezTo>
                  <a:pt x="849705" y="1010247"/>
                  <a:pt x="745174" y="1042431"/>
                  <a:pt x="850900" y="1016000"/>
                </a:cubicBezTo>
                <a:cubicBezTo>
                  <a:pt x="863600" y="1007533"/>
                  <a:pt x="875052" y="996799"/>
                  <a:pt x="889000" y="990600"/>
                </a:cubicBezTo>
                <a:cubicBezTo>
                  <a:pt x="913466" y="979726"/>
                  <a:pt x="942923" y="980052"/>
                  <a:pt x="965200" y="965200"/>
                </a:cubicBezTo>
                <a:cubicBezTo>
                  <a:pt x="977900" y="956733"/>
                  <a:pt x="989352" y="945999"/>
                  <a:pt x="1003300" y="939800"/>
                </a:cubicBezTo>
                <a:cubicBezTo>
                  <a:pt x="1027766" y="928926"/>
                  <a:pt x="1057223" y="929252"/>
                  <a:pt x="1079500" y="914400"/>
                </a:cubicBezTo>
                <a:cubicBezTo>
                  <a:pt x="1188689" y="841607"/>
                  <a:pt x="1050540" y="928880"/>
                  <a:pt x="1155700" y="876300"/>
                </a:cubicBezTo>
                <a:cubicBezTo>
                  <a:pt x="1169352" y="869474"/>
                  <a:pt x="1180548" y="858473"/>
                  <a:pt x="1193800" y="850900"/>
                </a:cubicBezTo>
                <a:cubicBezTo>
                  <a:pt x="1240568" y="824176"/>
                  <a:pt x="1279376" y="816124"/>
                  <a:pt x="1320800" y="774700"/>
                </a:cubicBezTo>
                <a:lnTo>
                  <a:pt x="1460500" y="635000"/>
                </a:lnTo>
                <a:lnTo>
                  <a:pt x="1270000" y="838200"/>
                </a:lnTo>
              </a:path>
            </a:pathLst>
          </a:custGeom>
          <a:ln w="60325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1693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" y="0"/>
            <a:ext cx="7680021" cy="6858000"/>
          </a:xfrm>
          <a:prstGeom prst="rect">
            <a:avLst/>
          </a:prstGeom>
        </p:spPr>
      </p:pic>
      <p:cxnSp>
        <p:nvCxnSpPr>
          <p:cNvPr id="4" name="Łącznik prosty 3"/>
          <p:cNvCxnSpPr/>
          <p:nvPr/>
        </p:nvCxnSpPr>
        <p:spPr>
          <a:xfrm>
            <a:off x="2778125" y="254000"/>
            <a:ext cx="0" cy="5651500"/>
          </a:xfrm>
          <a:prstGeom prst="line">
            <a:avLst/>
          </a:prstGeom>
          <a:ln w="444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4"/>
          <p:cNvCxnSpPr/>
          <p:nvPr/>
        </p:nvCxnSpPr>
        <p:spPr>
          <a:xfrm>
            <a:off x="3898900" y="247650"/>
            <a:ext cx="0" cy="5651500"/>
          </a:xfrm>
          <a:prstGeom prst="line">
            <a:avLst/>
          </a:prstGeom>
          <a:ln w="444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y 5"/>
          <p:cNvCxnSpPr/>
          <p:nvPr/>
        </p:nvCxnSpPr>
        <p:spPr>
          <a:xfrm>
            <a:off x="4321175" y="241300"/>
            <a:ext cx="0" cy="5651500"/>
          </a:xfrm>
          <a:prstGeom prst="line">
            <a:avLst/>
          </a:prstGeom>
          <a:ln w="444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y 6"/>
          <p:cNvCxnSpPr/>
          <p:nvPr/>
        </p:nvCxnSpPr>
        <p:spPr>
          <a:xfrm>
            <a:off x="6600825" y="250825"/>
            <a:ext cx="0" cy="565150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7"/>
          <p:cNvCxnSpPr/>
          <p:nvPr/>
        </p:nvCxnSpPr>
        <p:spPr>
          <a:xfrm>
            <a:off x="7261225" y="212725"/>
            <a:ext cx="0" cy="565150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Obraz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4758346"/>
            <a:ext cx="469900" cy="825500"/>
          </a:xfrm>
          <a:prstGeom prst="rect">
            <a:avLst/>
          </a:prstGeom>
        </p:spPr>
      </p:pic>
      <p:sp>
        <p:nvSpPr>
          <p:cNvPr id="3" name="PoleTekstowe 2"/>
          <p:cNvSpPr txBox="1"/>
          <p:nvPr/>
        </p:nvSpPr>
        <p:spPr>
          <a:xfrm>
            <a:off x="723900" y="4987775"/>
            <a:ext cx="5857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latin typeface="Times New Roman"/>
                <a:cs typeface="Times New Roman"/>
              </a:rPr>
              <a:t>=24</a:t>
            </a:r>
            <a:endParaRPr lang="pl-PL" sz="2000" dirty="0">
              <a:latin typeface="Times New Roman"/>
              <a:cs typeface="Times New Roman"/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 flipV="1">
            <a:off x="3667125" y="4200525"/>
            <a:ext cx="0" cy="1663700"/>
          </a:xfrm>
          <a:prstGeom prst="straightConnector1">
            <a:avLst/>
          </a:prstGeom>
          <a:ln w="63500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oleTekstowe 13"/>
          <p:cNvSpPr txBox="1"/>
          <p:nvPr/>
        </p:nvSpPr>
        <p:spPr>
          <a:xfrm>
            <a:off x="4431816" y="351259"/>
            <a:ext cx="171570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200" dirty="0" err="1" smtClean="0">
                <a:solidFill>
                  <a:srgbClr val="FF6600"/>
                </a:solidFill>
              </a:rPr>
              <a:t>Two</a:t>
            </a:r>
            <a:r>
              <a:rPr lang="pl-PL" sz="2200" dirty="0" smtClean="0">
                <a:solidFill>
                  <a:srgbClr val="FF6600"/>
                </a:solidFill>
              </a:rPr>
              <a:t> </a:t>
            </a:r>
            <a:r>
              <a:rPr lang="pl-PL" sz="2200" dirty="0" err="1" smtClean="0">
                <a:solidFill>
                  <a:srgbClr val="FF6600"/>
                </a:solidFill>
              </a:rPr>
              <a:t>narrow</a:t>
            </a:r>
            <a:endParaRPr lang="pl-PL" sz="2200" dirty="0" smtClean="0">
              <a:solidFill>
                <a:srgbClr val="FF6600"/>
              </a:solidFill>
            </a:endParaRPr>
          </a:p>
          <a:p>
            <a:r>
              <a:rPr lang="pl-PL" sz="2200" dirty="0" err="1" smtClean="0">
                <a:solidFill>
                  <a:srgbClr val="FF6600"/>
                </a:solidFill>
              </a:rPr>
              <a:t>states</a:t>
            </a:r>
            <a:r>
              <a:rPr lang="pl-PL" sz="2200" dirty="0" smtClean="0">
                <a:solidFill>
                  <a:srgbClr val="FF6600"/>
                </a:solidFill>
              </a:rPr>
              <a:t> </a:t>
            </a:r>
          </a:p>
          <a:p>
            <a:r>
              <a:rPr lang="pl-PL" sz="2200" dirty="0" smtClean="0">
                <a:solidFill>
                  <a:srgbClr val="FF6600"/>
                </a:solidFill>
              </a:rPr>
              <a:t>(1 </a:t>
            </a:r>
            <a:r>
              <a:rPr lang="pl-PL" sz="2200" dirty="0" err="1" smtClean="0">
                <a:solidFill>
                  <a:srgbClr val="FF6600"/>
                </a:solidFill>
              </a:rPr>
              <a:t>MeV</a:t>
            </a:r>
            <a:r>
              <a:rPr lang="pl-PL" sz="2200" dirty="0" smtClean="0">
                <a:solidFill>
                  <a:srgbClr val="FF6600"/>
                </a:solidFill>
              </a:rPr>
              <a:t>) </a:t>
            </a:r>
          </a:p>
          <a:p>
            <a:r>
              <a:rPr lang="pl-PL" sz="2200" dirty="0" err="1" smtClean="0">
                <a:solidFill>
                  <a:srgbClr val="FF6600"/>
                </a:solidFill>
              </a:rPr>
              <a:t>inerpreted</a:t>
            </a:r>
            <a:r>
              <a:rPr lang="pl-PL" sz="2200" dirty="0" smtClean="0">
                <a:solidFill>
                  <a:srgbClr val="FF6600"/>
                </a:solidFill>
              </a:rPr>
              <a:t> as</a:t>
            </a:r>
          </a:p>
          <a:p>
            <a:r>
              <a:rPr lang="pl-PL" sz="2200" dirty="0" err="1" smtClean="0">
                <a:solidFill>
                  <a:srgbClr val="FF6600"/>
                </a:solidFill>
              </a:rPr>
              <a:t>pentaquarks</a:t>
            </a:r>
            <a:endParaRPr lang="pl-PL" sz="2200" dirty="0" smtClean="0">
              <a:solidFill>
                <a:srgbClr val="FF6600"/>
              </a:solidFill>
            </a:endParaRPr>
          </a:p>
          <a:p>
            <a:endParaRPr lang="pl-PL" sz="2200" dirty="0">
              <a:solidFill>
                <a:srgbClr val="FF6600"/>
              </a:solidFill>
            </a:endParaRPr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7775" y="6422960"/>
            <a:ext cx="2298700" cy="381000"/>
          </a:xfrm>
          <a:prstGeom prst="rect">
            <a:avLst/>
          </a:prstGeom>
        </p:spPr>
      </p:pic>
      <p:sp>
        <p:nvSpPr>
          <p:cNvPr id="17" name="PoleTekstowe 16"/>
          <p:cNvSpPr txBox="1"/>
          <p:nvPr/>
        </p:nvSpPr>
        <p:spPr>
          <a:xfrm>
            <a:off x="7838454" y="391789"/>
            <a:ext cx="1356849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heavy</a:t>
            </a:r>
          </a:p>
          <a:p>
            <a:r>
              <a:rPr lang="pl-PL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states</a:t>
            </a:r>
            <a:endParaRPr lang="pl-PL" sz="2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pl-PL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above</a:t>
            </a:r>
            <a:endParaRPr lang="pl-PL" sz="2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pl-PL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Ξ</a:t>
            </a:r>
            <a:r>
              <a:rPr lang="pl-PL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 + D</a:t>
            </a:r>
          </a:p>
          <a:p>
            <a:r>
              <a:rPr lang="pl-PL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/>
              </a:rPr>
              <a:t>threshold</a:t>
            </a:r>
            <a:r>
              <a:rPr lang="pl-PL" sz="22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/>
              </a:rPr>
              <a:t>,</a:t>
            </a:r>
          </a:p>
          <a:p>
            <a:r>
              <a:rPr lang="pl-PL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/>
              </a:rPr>
              <a:t>large</a:t>
            </a:r>
            <a:r>
              <a:rPr lang="pl-PL" sz="22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/>
              </a:rPr>
              <a:t> p.s.</a:t>
            </a:r>
          </a:p>
          <a:p>
            <a:r>
              <a:rPr lang="pl-PL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/>
              </a:rPr>
              <a:t>also</a:t>
            </a:r>
            <a:r>
              <a:rPr lang="pl-PL" sz="22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/>
              </a:rPr>
              <a:t> to</a:t>
            </a:r>
          </a:p>
          <a:p>
            <a:r>
              <a:rPr lang="pl-PL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Ω</a:t>
            </a:r>
            <a:r>
              <a:rPr lang="pl-PL" sz="2200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c</a:t>
            </a:r>
            <a:r>
              <a:rPr lang="pl-PL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+ π,</a:t>
            </a:r>
          </a:p>
          <a:p>
            <a:r>
              <a:rPr lang="pl-PL" sz="2200" dirty="0" err="1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can</a:t>
            </a:r>
            <a:r>
              <a:rPr lang="pl-PL" sz="2200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 be</a:t>
            </a:r>
          </a:p>
          <a:p>
            <a:r>
              <a:rPr lang="pl-PL" sz="2200" dirty="0" err="1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very</a:t>
            </a:r>
            <a:endParaRPr lang="pl-PL" sz="2200" dirty="0" smtClean="0">
              <a:solidFill>
                <a:schemeClr val="tx2">
                  <a:lumMod val="75000"/>
                </a:schemeClr>
              </a:solidFill>
              <a:cs typeface="Times New Roman"/>
            </a:endParaRPr>
          </a:p>
          <a:p>
            <a:r>
              <a:rPr lang="pl-PL" sz="2200" dirty="0" err="1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wide</a:t>
            </a:r>
            <a:endParaRPr lang="pl-PL" sz="2200" dirty="0">
              <a:solidFill>
                <a:schemeClr val="tx2">
                  <a:lumMod val="75000"/>
                </a:schemeClr>
              </a:solidFill>
              <a:cs typeface="Times New Roman"/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050" y="391789"/>
            <a:ext cx="698500" cy="698500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1075" y="5107596"/>
            <a:ext cx="749300" cy="762000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08450" y="4289425"/>
            <a:ext cx="723900" cy="660400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8875" y="4447196"/>
            <a:ext cx="723900" cy="660400"/>
          </a:xfrm>
          <a:prstGeom prst="rect">
            <a:avLst/>
          </a:prstGeom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26275" y="4396396"/>
            <a:ext cx="660400" cy="711200"/>
          </a:xfrm>
          <a:prstGeom prst="rect">
            <a:avLst/>
          </a:prstGeom>
        </p:spPr>
      </p:pic>
      <p:cxnSp>
        <p:nvCxnSpPr>
          <p:cNvPr id="22" name="Łącznik prosty ze strzałką 21"/>
          <p:cNvCxnSpPr/>
          <p:nvPr/>
        </p:nvCxnSpPr>
        <p:spPr>
          <a:xfrm flipV="1">
            <a:off x="4787900" y="4194175"/>
            <a:ext cx="0" cy="1663700"/>
          </a:xfrm>
          <a:prstGeom prst="straightConnector1">
            <a:avLst/>
          </a:prstGeom>
          <a:ln w="63500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Obraz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98800" y="361950"/>
            <a:ext cx="660400" cy="736600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02200" y="2106617"/>
            <a:ext cx="673100" cy="736600"/>
          </a:xfrm>
          <a:prstGeom prst="rect">
            <a:avLst/>
          </a:prstGeom>
        </p:spPr>
      </p:pic>
      <p:sp>
        <p:nvSpPr>
          <p:cNvPr id="11" name="Dowolny kształt 10"/>
          <p:cNvSpPr/>
          <p:nvPr/>
        </p:nvSpPr>
        <p:spPr>
          <a:xfrm>
            <a:off x="2398596" y="6311900"/>
            <a:ext cx="2605204" cy="558800"/>
          </a:xfrm>
          <a:custGeom>
            <a:avLst/>
            <a:gdLst>
              <a:gd name="connsiteX0" fmla="*/ 2465504 w 2605204"/>
              <a:gd name="connsiteY0" fmla="*/ 330200 h 558800"/>
              <a:gd name="connsiteX1" fmla="*/ 2465504 w 2605204"/>
              <a:gd name="connsiteY1" fmla="*/ 330200 h 558800"/>
              <a:gd name="connsiteX2" fmla="*/ 2465504 w 2605204"/>
              <a:gd name="connsiteY2" fmla="*/ 177800 h 558800"/>
              <a:gd name="connsiteX3" fmla="*/ 2389304 w 2605204"/>
              <a:gd name="connsiteY3" fmla="*/ 114300 h 558800"/>
              <a:gd name="connsiteX4" fmla="*/ 2313104 w 2605204"/>
              <a:gd name="connsiteY4" fmla="*/ 88900 h 558800"/>
              <a:gd name="connsiteX5" fmla="*/ 2211504 w 2605204"/>
              <a:gd name="connsiteY5" fmla="*/ 63500 h 558800"/>
              <a:gd name="connsiteX6" fmla="*/ 2084504 w 2605204"/>
              <a:gd name="connsiteY6" fmla="*/ 25400 h 558800"/>
              <a:gd name="connsiteX7" fmla="*/ 1944804 w 2605204"/>
              <a:gd name="connsiteY7" fmla="*/ 12700 h 558800"/>
              <a:gd name="connsiteX8" fmla="*/ 1538404 w 2605204"/>
              <a:gd name="connsiteY8" fmla="*/ 0 h 558800"/>
              <a:gd name="connsiteX9" fmla="*/ 1411404 w 2605204"/>
              <a:gd name="connsiteY9" fmla="*/ 0 h 558800"/>
              <a:gd name="connsiteX10" fmla="*/ 522404 w 2605204"/>
              <a:gd name="connsiteY10" fmla="*/ 12700 h 558800"/>
              <a:gd name="connsiteX11" fmla="*/ 331904 w 2605204"/>
              <a:gd name="connsiteY11" fmla="*/ 25400 h 558800"/>
              <a:gd name="connsiteX12" fmla="*/ 141404 w 2605204"/>
              <a:gd name="connsiteY12" fmla="*/ 50800 h 558800"/>
              <a:gd name="connsiteX13" fmla="*/ 27104 w 2605204"/>
              <a:gd name="connsiteY13" fmla="*/ 139700 h 558800"/>
              <a:gd name="connsiteX14" fmla="*/ 1704 w 2605204"/>
              <a:gd name="connsiteY14" fmla="*/ 215900 h 558800"/>
              <a:gd name="connsiteX15" fmla="*/ 52504 w 2605204"/>
              <a:gd name="connsiteY15" fmla="*/ 330200 h 558800"/>
              <a:gd name="connsiteX16" fmla="*/ 90604 w 2605204"/>
              <a:gd name="connsiteY16" fmla="*/ 355600 h 558800"/>
              <a:gd name="connsiteX17" fmla="*/ 116004 w 2605204"/>
              <a:gd name="connsiteY17" fmla="*/ 393700 h 558800"/>
              <a:gd name="connsiteX18" fmla="*/ 230304 w 2605204"/>
              <a:gd name="connsiteY18" fmla="*/ 457200 h 558800"/>
              <a:gd name="connsiteX19" fmla="*/ 268404 w 2605204"/>
              <a:gd name="connsiteY19" fmla="*/ 482600 h 558800"/>
              <a:gd name="connsiteX20" fmla="*/ 319204 w 2605204"/>
              <a:gd name="connsiteY20" fmla="*/ 495300 h 558800"/>
              <a:gd name="connsiteX21" fmla="*/ 649404 w 2605204"/>
              <a:gd name="connsiteY21" fmla="*/ 520700 h 558800"/>
              <a:gd name="connsiteX22" fmla="*/ 865304 w 2605204"/>
              <a:gd name="connsiteY22" fmla="*/ 533400 h 558800"/>
              <a:gd name="connsiteX23" fmla="*/ 1017704 w 2605204"/>
              <a:gd name="connsiteY23" fmla="*/ 546100 h 558800"/>
              <a:gd name="connsiteX24" fmla="*/ 1297104 w 2605204"/>
              <a:gd name="connsiteY24" fmla="*/ 558800 h 558800"/>
              <a:gd name="connsiteX25" fmla="*/ 1462204 w 2605204"/>
              <a:gd name="connsiteY25" fmla="*/ 546100 h 558800"/>
              <a:gd name="connsiteX26" fmla="*/ 1551104 w 2605204"/>
              <a:gd name="connsiteY26" fmla="*/ 533400 h 558800"/>
              <a:gd name="connsiteX27" fmla="*/ 1805104 w 2605204"/>
              <a:gd name="connsiteY27" fmla="*/ 508000 h 558800"/>
              <a:gd name="connsiteX28" fmla="*/ 2071804 w 2605204"/>
              <a:gd name="connsiteY28" fmla="*/ 495300 h 558800"/>
              <a:gd name="connsiteX29" fmla="*/ 2198804 w 2605204"/>
              <a:gd name="connsiteY29" fmla="*/ 482600 h 558800"/>
              <a:gd name="connsiteX30" fmla="*/ 2300404 w 2605204"/>
              <a:gd name="connsiteY30" fmla="*/ 457200 h 558800"/>
              <a:gd name="connsiteX31" fmla="*/ 2402004 w 2605204"/>
              <a:gd name="connsiteY31" fmla="*/ 431800 h 558800"/>
              <a:gd name="connsiteX32" fmla="*/ 2452804 w 2605204"/>
              <a:gd name="connsiteY32" fmla="*/ 355600 h 558800"/>
              <a:gd name="connsiteX33" fmla="*/ 2478204 w 2605204"/>
              <a:gd name="connsiteY33" fmla="*/ 317500 h 558800"/>
              <a:gd name="connsiteX34" fmla="*/ 2503604 w 2605204"/>
              <a:gd name="connsiteY34" fmla="*/ 228600 h 558800"/>
              <a:gd name="connsiteX35" fmla="*/ 2554404 w 2605204"/>
              <a:gd name="connsiteY35" fmla="*/ 152400 h 558800"/>
              <a:gd name="connsiteX36" fmla="*/ 2605204 w 2605204"/>
              <a:gd name="connsiteY36" fmla="*/ 88900 h 558800"/>
              <a:gd name="connsiteX37" fmla="*/ 2605204 w 2605204"/>
              <a:gd name="connsiteY37" fmla="*/ 88900 h 55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605204" h="558800">
                <a:moveTo>
                  <a:pt x="2465504" y="330200"/>
                </a:moveTo>
                <a:lnTo>
                  <a:pt x="2465504" y="330200"/>
                </a:lnTo>
                <a:cubicBezTo>
                  <a:pt x="2469528" y="293984"/>
                  <a:pt x="2493872" y="220353"/>
                  <a:pt x="2465504" y="177800"/>
                </a:cubicBezTo>
                <a:cubicBezTo>
                  <a:pt x="2452911" y="158911"/>
                  <a:pt x="2411499" y="124164"/>
                  <a:pt x="2389304" y="114300"/>
                </a:cubicBezTo>
                <a:cubicBezTo>
                  <a:pt x="2364838" y="103426"/>
                  <a:pt x="2338504" y="97367"/>
                  <a:pt x="2313104" y="88900"/>
                </a:cubicBezTo>
                <a:cubicBezTo>
                  <a:pt x="2197499" y="50365"/>
                  <a:pt x="2380083" y="109476"/>
                  <a:pt x="2211504" y="63500"/>
                </a:cubicBezTo>
                <a:cubicBezTo>
                  <a:pt x="2176981" y="54085"/>
                  <a:pt x="2123313" y="30575"/>
                  <a:pt x="2084504" y="25400"/>
                </a:cubicBezTo>
                <a:cubicBezTo>
                  <a:pt x="2038155" y="19220"/>
                  <a:pt x="1991512" y="14872"/>
                  <a:pt x="1944804" y="12700"/>
                </a:cubicBezTo>
                <a:cubicBezTo>
                  <a:pt x="1809418" y="6403"/>
                  <a:pt x="1673871" y="4233"/>
                  <a:pt x="1538404" y="0"/>
                </a:cubicBezTo>
                <a:cubicBezTo>
                  <a:pt x="1420408" y="29499"/>
                  <a:pt x="1567099" y="0"/>
                  <a:pt x="1411404" y="0"/>
                </a:cubicBezTo>
                <a:cubicBezTo>
                  <a:pt x="1115040" y="0"/>
                  <a:pt x="818737" y="8467"/>
                  <a:pt x="522404" y="12700"/>
                </a:cubicBezTo>
                <a:lnTo>
                  <a:pt x="331904" y="25400"/>
                </a:lnTo>
                <a:cubicBezTo>
                  <a:pt x="321303" y="26185"/>
                  <a:pt x="187122" y="25401"/>
                  <a:pt x="141404" y="50800"/>
                </a:cubicBezTo>
                <a:cubicBezTo>
                  <a:pt x="73046" y="88777"/>
                  <a:pt x="73384" y="93420"/>
                  <a:pt x="27104" y="139700"/>
                </a:cubicBezTo>
                <a:cubicBezTo>
                  <a:pt x="18637" y="165100"/>
                  <a:pt x="-6763" y="190500"/>
                  <a:pt x="1704" y="215900"/>
                </a:cubicBezTo>
                <a:cubicBezTo>
                  <a:pt x="14279" y="253626"/>
                  <a:pt x="22315" y="300011"/>
                  <a:pt x="52504" y="330200"/>
                </a:cubicBezTo>
                <a:cubicBezTo>
                  <a:pt x="63297" y="340993"/>
                  <a:pt x="77904" y="347133"/>
                  <a:pt x="90604" y="355600"/>
                </a:cubicBezTo>
                <a:cubicBezTo>
                  <a:pt x="99071" y="368300"/>
                  <a:pt x="104517" y="383649"/>
                  <a:pt x="116004" y="393700"/>
                </a:cubicBezTo>
                <a:cubicBezTo>
                  <a:pt x="222786" y="487134"/>
                  <a:pt x="154717" y="419406"/>
                  <a:pt x="230304" y="457200"/>
                </a:cubicBezTo>
                <a:cubicBezTo>
                  <a:pt x="243956" y="464026"/>
                  <a:pt x="254375" y="476587"/>
                  <a:pt x="268404" y="482600"/>
                </a:cubicBezTo>
                <a:cubicBezTo>
                  <a:pt x="284447" y="489476"/>
                  <a:pt x="302165" y="491514"/>
                  <a:pt x="319204" y="495300"/>
                </a:cubicBezTo>
                <a:cubicBezTo>
                  <a:pt x="452286" y="524874"/>
                  <a:pt x="434080" y="509367"/>
                  <a:pt x="649404" y="520700"/>
                </a:cubicBezTo>
                <a:lnTo>
                  <a:pt x="865304" y="533400"/>
                </a:lnTo>
                <a:cubicBezTo>
                  <a:pt x="916159" y="536907"/>
                  <a:pt x="966816" y="543107"/>
                  <a:pt x="1017704" y="546100"/>
                </a:cubicBezTo>
                <a:cubicBezTo>
                  <a:pt x="1110773" y="551575"/>
                  <a:pt x="1203971" y="554567"/>
                  <a:pt x="1297104" y="558800"/>
                </a:cubicBezTo>
                <a:cubicBezTo>
                  <a:pt x="1352137" y="554567"/>
                  <a:pt x="1407282" y="551592"/>
                  <a:pt x="1462204" y="546100"/>
                </a:cubicBezTo>
                <a:cubicBezTo>
                  <a:pt x="1491990" y="543121"/>
                  <a:pt x="1521401" y="537113"/>
                  <a:pt x="1551104" y="533400"/>
                </a:cubicBezTo>
                <a:cubicBezTo>
                  <a:pt x="1609863" y="526055"/>
                  <a:pt x="1751659" y="511340"/>
                  <a:pt x="1805104" y="508000"/>
                </a:cubicBezTo>
                <a:cubicBezTo>
                  <a:pt x="1893931" y="502448"/>
                  <a:pt x="1982904" y="499533"/>
                  <a:pt x="2071804" y="495300"/>
                </a:cubicBezTo>
                <a:cubicBezTo>
                  <a:pt x="2114137" y="491067"/>
                  <a:pt x="2156838" y="489594"/>
                  <a:pt x="2198804" y="482600"/>
                </a:cubicBezTo>
                <a:cubicBezTo>
                  <a:pt x="2233238" y="476861"/>
                  <a:pt x="2266173" y="464046"/>
                  <a:pt x="2300404" y="457200"/>
                </a:cubicBezTo>
                <a:cubicBezTo>
                  <a:pt x="2377031" y="441875"/>
                  <a:pt x="2343426" y="451326"/>
                  <a:pt x="2402004" y="431800"/>
                </a:cubicBezTo>
                <a:lnTo>
                  <a:pt x="2452804" y="355600"/>
                </a:lnTo>
                <a:lnTo>
                  <a:pt x="2478204" y="317500"/>
                </a:lnTo>
                <a:cubicBezTo>
                  <a:pt x="2481193" y="305543"/>
                  <a:pt x="2495322" y="243507"/>
                  <a:pt x="2503604" y="228600"/>
                </a:cubicBezTo>
                <a:cubicBezTo>
                  <a:pt x="2518429" y="201915"/>
                  <a:pt x="2532818" y="173986"/>
                  <a:pt x="2554404" y="152400"/>
                </a:cubicBezTo>
                <a:cubicBezTo>
                  <a:pt x="2599197" y="107607"/>
                  <a:pt x="2584472" y="130364"/>
                  <a:pt x="2605204" y="88900"/>
                </a:cubicBezTo>
                <a:lnTo>
                  <a:pt x="2605204" y="88900"/>
                </a:lnTo>
              </a:path>
            </a:pathLst>
          </a:custGeom>
          <a:ln w="508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30822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800000"/>
                </a:solidFill>
              </a:rPr>
              <a:t>Charm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decay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widths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3600" y="2151614"/>
            <a:ext cx="5740400" cy="457200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02" y="3694518"/>
            <a:ext cx="3606800" cy="863600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" y="1302531"/>
            <a:ext cx="3835400" cy="224790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100" y="4038600"/>
            <a:ext cx="114300" cy="190500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02" y="4660900"/>
            <a:ext cx="3619500" cy="1117600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550" y="5130800"/>
            <a:ext cx="241300" cy="203200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4279900" y="1302531"/>
            <a:ext cx="42286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accent2">
                    <a:lumMod val="75000"/>
                  </a:schemeClr>
                </a:solidFill>
              </a:rPr>
              <a:t>with one </a:t>
            </a:r>
            <a:r>
              <a:rPr lang="pl-PL" dirty="0" err="1" smtClean="0">
                <a:solidFill>
                  <a:schemeClr val="accent2">
                    <a:lumMod val="75000"/>
                  </a:schemeClr>
                </a:solidFill>
              </a:rPr>
              <a:t>adjustable</a:t>
            </a:r>
            <a:r>
              <a:rPr lang="pl-PL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accent2">
                    <a:lumMod val="75000"/>
                  </a:schemeClr>
                </a:solidFill>
              </a:rPr>
              <a:t>parameter</a:t>
            </a:r>
            <a:r>
              <a:rPr lang="pl-PL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accent2">
                    <a:lumMod val="75000"/>
                  </a:schemeClr>
                </a:solidFill>
              </a:rPr>
              <a:t>that</a:t>
            </a:r>
            <a:r>
              <a:rPr lang="pl-PL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accent2">
                    <a:lumMod val="75000"/>
                  </a:schemeClr>
                </a:solidFill>
              </a:rPr>
              <a:t>takes</a:t>
            </a:r>
            <a:endParaRPr lang="pl-PL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pl-PL" dirty="0" err="1" smtClean="0">
                <a:solidFill>
                  <a:schemeClr val="accent2">
                    <a:lumMod val="75000"/>
                  </a:schemeClr>
                </a:solidFill>
              </a:rPr>
              <a:t>into</a:t>
            </a:r>
            <a:r>
              <a:rPr lang="pl-PL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accent2">
                    <a:lumMod val="75000"/>
                  </a:schemeClr>
                </a:solidFill>
              </a:rPr>
              <a:t>account</a:t>
            </a:r>
            <a:r>
              <a:rPr lang="pl-PL" dirty="0" smtClean="0">
                <a:solidFill>
                  <a:schemeClr val="accent2">
                    <a:lumMod val="75000"/>
                  </a:schemeClr>
                </a:solidFill>
              </a:rPr>
              <a:t> the </a:t>
            </a:r>
            <a:r>
              <a:rPr lang="pl-PL" dirty="0" err="1" smtClean="0">
                <a:solidFill>
                  <a:schemeClr val="accent2">
                    <a:lumMod val="75000"/>
                  </a:schemeClr>
                </a:solidFill>
              </a:rPr>
              <a:t>fact</a:t>
            </a:r>
            <a:r>
              <a:rPr lang="pl-PL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accent2">
                    <a:lumMod val="75000"/>
                  </a:schemeClr>
                </a:solidFill>
              </a:rPr>
              <a:t>that</a:t>
            </a:r>
            <a:r>
              <a:rPr lang="pl-PL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accent2">
                    <a:lumMod val="75000"/>
                  </a:schemeClr>
                </a:solidFill>
              </a:rPr>
              <a:t>soliton</a:t>
            </a:r>
            <a:r>
              <a:rPr lang="pl-PL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accent2">
                    <a:lumMod val="75000"/>
                  </a:schemeClr>
                </a:solidFill>
              </a:rPr>
              <a:t>is</a:t>
            </a:r>
            <a:r>
              <a:rPr lang="pl-PL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accent2">
                    <a:lumMod val="75000"/>
                  </a:schemeClr>
                </a:solidFill>
              </a:rPr>
              <a:t>built</a:t>
            </a:r>
            <a:r>
              <a:rPr lang="pl-PL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accent2">
                    <a:lumMod val="75000"/>
                  </a:schemeClr>
                </a:solidFill>
              </a:rPr>
              <a:t>up</a:t>
            </a:r>
            <a:endParaRPr lang="pl-PL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pl-PL" dirty="0" smtClean="0">
                <a:solidFill>
                  <a:schemeClr val="accent2">
                    <a:lumMod val="75000"/>
                  </a:schemeClr>
                </a:solidFill>
              </a:rPr>
              <a:t>from </a:t>
            </a:r>
            <a:r>
              <a:rPr lang="pl-PL" i="1" dirty="0" err="1" smtClean="0">
                <a:solidFill>
                  <a:schemeClr val="accent2">
                    <a:lumMod val="75000"/>
                  </a:schemeClr>
                </a:solidFill>
              </a:rPr>
              <a:t>N</a:t>
            </a:r>
            <a:r>
              <a:rPr lang="pl-PL" i="1" baseline="-25000" dirty="0" err="1" smtClean="0">
                <a:solidFill>
                  <a:schemeClr val="accent2">
                    <a:lumMod val="75000"/>
                  </a:schemeClr>
                </a:solidFill>
              </a:rPr>
              <a:t>c</a:t>
            </a:r>
            <a:r>
              <a:rPr lang="pl-PL" i="1" baseline="-25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l-PL" dirty="0" smtClean="0">
                <a:solidFill>
                  <a:schemeClr val="accent2">
                    <a:lumMod val="75000"/>
                  </a:schemeClr>
                </a:solidFill>
              </a:rPr>
              <a:t>− 1 </a:t>
            </a:r>
            <a:r>
              <a:rPr lang="pl-PL" dirty="0" err="1" smtClean="0">
                <a:solidFill>
                  <a:schemeClr val="accent2">
                    <a:lumMod val="75000"/>
                  </a:schemeClr>
                </a:solidFill>
              </a:rPr>
              <a:t>quarks</a:t>
            </a:r>
            <a:r>
              <a:rPr lang="pl-PL" dirty="0" smtClean="0">
                <a:solidFill>
                  <a:schemeClr val="accent2">
                    <a:lumMod val="75000"/>
                  </a:schemeClr>
                </a:solidFill>
              </a:rPr>
              <a:t>. 15% </a:t>
            </a:r>
            <a:r>
              <a:rPr lang="pl-PL" dirty="0" err="1" smtClean="0">
                <a:solidFill>
                  <a:schemeClr val="accent2">
                    <a:lumMod val="75000"/>
                  </a:schemeClr>
                </a:solidFill>
              </a:rPr>
              <a:t>correction</a:t>
            </a:r>
            <a:r>
              <a:rPr lang="pl-PL" dirty="0" smtClean="0">
                <a:solidFill>
                  <a:schemeClr val="accent2">
                    <a:lumMod val="75000"/>
                  </a:schemeClr>
                </a:solidFill>
              </a:rPr>
              <a:t> to </a:t>
            </a:r>
            <a:r>
              <a:rPr lang="pl-PL" i="1" dirty="0" smtClean="0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pl-PL" baseline="-25000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endParaRPr lang="pl-PL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753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953735"/>
                </a:solidFill>
              </a:rPr>
              <a:t>Bottom</a:t>
            </a:r>
            <a:r>
              <a:rPr lang="pl-PL" dirty="0" smtClean="0">
                <a:solidFill>
                  <a:srgbClr val="953735"/>
                </a:solidFill>
              </a:rPr>
              <a:t> </a:t>
            </a:r>
            <a:r>
              <a:rPr lang="pl-PL" dirty="0" err="1" smtClean="0">
                <a:solidFill>
                  <a:srgbClr val="953735"/>
                </a:solidFill>
              </a:rPr>
              <a:t>decay</a:t>
            </a:r>
            <a:r>
              <a:rPr lang="pl-PL" dirty="0" smtClean="0">
                <a:solidFill>
                  <a:srgbClr val="953735"/>
                </a:solidFill>
              </a:rPr>
              <a:t> </a:t>
            </a:r>
            <a:r>
              <a:rPr lang="pl-PL" dirty="0" err="1" smtClean="0">
                <a:solidFill>
                  <a:srgbClr val="953735"/>
                </a:solidFill>
              </a:rPr>
              <a:t>widths</a:t>
            </a:r>
            <a:endParaRPr lang="pl-PL" dirty="0">
              <a:solidFill>
                <a:srgbClr val="953735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6734" y="2349500"/>
            <a:ext cx="5463765" cy="436880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25600"/>
            <a:ext cx="3695700" cy="1993900"/>
          </a:xfrm>
          <a:prstGeom prst="rect">
            <a:avLst/>
          </a:prstGeom>
        </p:spPr>
      </p:pic>
      <p:sp>
        <p:nvSpPr>
          <p:cNvPr id="5" name="PoleTekstowe 4"/>
          <p:cNvSpPr txBox="1"/>
          <p:nvPr/>
        </p:nvSpPr>
        <p:spPr>
          <a:xfrm>
            <a:off x="203200" y="3987800"/>
            <a:ext cx="325687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chemeClr val="accent1">
                    <a:lumMod val="50000"/>
                  </a:schemeClr>
                </a:solidFill>
              </a:rPr>
              <a:t>experimental</a:t>
            </a: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</a:rPr>
              <a:t> data </a:t>
            </a:r>
          </a:p>
          <a:p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</a:rPr>
              <a:t>a </a:t>
            </a:r>
            <a:r>
              <a:rPr lang="pl-PL" sz="2400" dirty="0" err="1" smtClean="0">
                <a:solidFill>
                  <a:schemeClr val="accent1">
                    <a:lumMod val="50000"/>
                  </a:schemeClr>
                </a:solidFill>
              </a:rPr>
              <a:t>little</a:t>
            </a: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dirty="0" err="1" smtClean="0">
                <a:solidFill>
                  <a:schemeClr val="accent1">
                    <a:lumMod val="50000"/>
                  </a:schemeClr>
                </a:solidFill>
              </a:rPr>
              <a:t>puzzling</a:t>
            </a:r>
            <a:endParaRPr lang="pl-PL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l-PL" sz="2400" dirty="0" err="1" smtClean="0">
                <a:solidFill>
                  <a:schemeClr val="accent1">
                    <a:lumMod val="50000"/>
                  </a:schemeClr>
                </a:solidFill>
              </a:rPr>
              <a:t>beacuse</a:t>
            </a: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</a:rPr>
              <a:t> of </a:t>
            </a:r>
            <a:r>
              <a:rPr lang="pl-PL" sz="2400" dirty="0" err="1" smtClean="0">
                <a:solidFill>
                  <a:schemeClr val="accent1">
                    <a:lumMod val="50000"/>
                  </a:schemeClr>
                </a:solidFill>
              </a:rPr>
              <a:t>rather</a:t>
            </a: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dirty="0" err="1" smtClean="0">
                <a:solidFill>
                  <a:schemeClr val="accent1">
                    <a:lumMod val="50000"/>
                  </a:schemeClr>
                </a:solidFill>
              </a:rPr>
              <a:t>strong</a:t>
            </a: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pl-PL" sz="2400" dirty="0" err="1" smtClean="0">
                <a:solidFill>
                  <a:schemeClr val="accent1">
                    <a:lumMod val="50000"/>
                  </a:schemeClr>
                </a:solidFill>
              </a:rPr>
              <a:t>isospin</a:t>
            </a:r>
            <a:endParaRPr lang="pl-PL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l-PL" sz="2400" dirty="0" err="1" smtClean="0">
                <a:solidFill>
                  <a:schemeClr val="accent1">
                    <a:lumMod val="50000"/>
                  </a:schemeClr>
                </a:solidFill>
              </a:rPr>
              <a:t>violation</a:t>
            </a:r>
            <a:endParaRPr lang="pl-PL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21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800000"/>
                </a:solidFill>
              </a:rPr>
              <a:t>Consequences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 descr="irreps_HB_15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36" y="1468412"/>
            <a:ext cx="4343400" cy="4953000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4904724" y="5741738"/>
            <a:ext cx="38050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rgbClr val="FF0000"/>
                </a:solidFill>
              </a:rPr>
              <a:t>Omega’s</a:t>
            </a:r>
            <a:r>
              <a:rPr lang="pl-PL" sz="2400" dirty="0" smtClean="0">
                <a:solidFill>
                  <a:srgbClr val="FF0000"/>
                </a:solidFill>
              </a:rPr>
              <a:t> form </a:t>
            </a:r>
            <a:r>
              <a:rPr lang="pl-PL" sz="2400" dirty="0" err="1" smtClean="0">
                <a:solidFill>
                  <a:srgbClr val="FF0000"/>
                </a:solidFill>
              </a:rPr>
              <a:t>isospin</a:t>
            </a:r>
            <a:r>
              <a:rPr lang="pl-PL" sz="2400" dirty="0" smtClean="0">
                <a:solidFill>
                  <a:srgbClr val="FF0000"/>
                </a:solidFill>
              </a:rPr>
              <a:t> triplet,</a:t>
            </a:r>
          </a:p>
          <a:p>
            <a:r>
              <a:rPr lang="pl-PL" sz="2400" dirty="0" err="1" smtClean="0">
                <a:solidFill>
                  <a:srgbClr val="FF0000"/>
                </a:solidFill>
              </a:rPr>
              <a:t>easy</a:t>
            </a:r>
            <a:r>
              <a:rPr lang="pl-PL" sz="2400" dirty="0" smtClean="0">
                <a:solidFill>
                  <a:srgbClr val="FF0000"/>
                </a:solidFill>
              </a:rPr>
              <a:t> to </a:t>
            </a:r>
            <a:r>
              <a:rPr lang="pl-PL" sz="2400" dirty="0" err="1" smtClean="0">
                <a:solidFill>
                  <a:srgbClr val="FF0000"/>
                </a:solidFill>
              </a:rPr>
              <a:t>check</a:t>
            </a:r>
            <a:r>
              <a:rPr lang="pl-PL" sz="2400" dirty="0" smtClean="0">
                <a:solidFill>
                  <a:srgbClr val="FF0000"/>
                </a:solidFill>
              </a:rPr>
              <a:t> </a:t>
            </a:r>
            <a:r>
              <a:rPr lang="pl-PL" sz="2400" dirty="0" err="1" smtClean="0">
                <a:solidFill>
                  <a:srgbClr val="FF0000"/>
                </a:solidFill>
              </a:rPr>
              <a:t>experimentally</a:t>
            </a:r>
            <a:endParaRPr lang="pl-PL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700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800000"/>
                </a:solidFill>
              </a:rPr>
              <a:t>Consequences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 descr="irreps_HB_15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36" y="1468412"/>
            <a:ext cx="4343400" cy="4953000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4904724" y="5741738"/>
            <a:ext cx="38050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rgbClr val="FF0000"/>
                </a:solidFill>
              </a:rPr>
              <a:t>Omega’s</a:t>
            </a:r>
            <a:r>
              <a:rPr lang="pl-PL" sz="2400" dirty="0" smtClean="0">
                <a:solidFill>
                  <a:srgbClr val="FF0000"/>
                </a:solidFill>
              </a:rPr>
              <a:t> form </a:t>
            </a:r>
            <a:r>
              <a:rPr lang="pl-PL" sz="2400" dirty="0" err="1" smtClean="0">
                <a:solidFill>
                  <a:srgbClr val="FF0000"/>
                </a:solidFill>
              </a:rPr>
              <a:t>isospin</a:t>
            </a:r>
            <a:r>
              <a:rPr lang="pl-PL" sz="2400" dirty="0" smtClean="0">
                <a:solidFill>
                  <a:srgbClr val="FF0000"/>
                </a:solidFill>
              </a:rPr>
              <a:t> triplet,</a:t>
            </a:r>
          </a:p>
          <a:p>
            <a:r>
              <a:rPr lang="pl-PL" sz="2400" dirty="0" err="1" smtClean="0">
                <a:solidFill>
                  <a:srgbClr val="FF0000"/>
                </a:solidFill>
              </a:rPr>
              <a:t>easy</a:t>
            </a:r>
            <a:r>
              <a:rPr lang="pl-PL" sz="2400" dirty="0" smtClean="0">
                <a:solidFill>
                  <a:srgbClr val="FF0000"/>
                </a:solidFill>
              </a:rPr>
              <a:t> to </a:t>
            </a:r>
            <a:r>
              <a:rPr lang="pl-PL" sz="2400" dirty="0" err="1" smtClean="0">
                <a:solidFill>
                  <a:srgbClr val="FF0000"/>
                </a:solidFill>
              </a:rPr>
              <a:t>check</a:t>
            </a:r>
            <a:r>
              <a:rPr lang="pl-PL" sz="2400" dirty="0" smtClean="0">
                <a:solidFill>
                  <a:srgbClr val="FF0000"/>
                </a:solidFill>
              </a:rPr>
              <a:t> </a:t>
            </a:r>
            <a:r>
              <a:rPr lang="pl-PL" sz="2400" dirty="0" err="1" smtClean="0">
                <a:solidFill>
                  <a:srgbClr val="FF0000"/>
                </a:solidFill>
              </a:rPr>
              <a:t>experimentally</a:t>
            </a:r>
            <a:endParaRPr lang="pl-PL" sz="2400" dirty="0">
              <a:solidFill>
                <a:srgbClr val="FF0000"/>
              </a:solidFill>
            </a:endParaRPr>
          </a:p>
        </p:txBody>
      </p:sp>
      <p:sp>
        <p:nvSpPr>
          <p:cNvPr id="5" name="PoleTekstowe 4"/>
          <p:cNvSpPr txBox="1"/>
          <p:nvPr/>
        </p:nvSpPr>
        <p:spPr>
          <a:xfrm>
            <a:off x="5026329" y="2499345"/>
            <a:ext cx="3722293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rich</a:t>
            </a:r>
            <a:r>
              <a:rPr lang="pl-PL" sz="2400" dirty="0" smtClean="0"/>
              <a:t> </a:t>
            </a:r>
            <a:r>
              <a:rPr lang="pl-PL" sz="2400" dirty="0" err="1" smtClean="0"/>
              <a:t>structure</a:t>
            </a:r>
            <a:r>
              <a:rPr lang="pl-PL" sz="2400" dirty="0" smtClean="0"/>
              <a:t>  - </a:t>
            </a:r>
          </a:p>
          <a:p>
            <a:pPr marL="342900" indent="-342900">
              <a:buFontTx/>
              <a:buChar char="-"/>
            </a:pPr>
            <a:r>
              <a:rPr lang="pl-PL" sz="2400" dirty="0" err="1" smtClean="0"/>
              <a:t>many</a:t>
            </a:r>
            <a:r>
              <a:rPr lang="pl-PL" sz="2400" dirty="0" smtClean="0"/>
              <a:t>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states</a:t>
            </a:r>
            <a:r>
              <a:rPr lang="pl-PL" sz="2400" dirty="0" smtClean="0"/>
              <a:t>,</a:t>
            </a:r>
          </a:p>
          <a:p>
            <a:r>
              <a:rPr lang="pl-PL" sz="2400" dirty="0" err="1" smtClean="0"/>
              <a:t>also</a:t>
            </a:r>
            <a:r>
              <a:rPr lang="pl-PL" sz="2400" dirty="0" smtClean="0"/>
              <a:t> in the </a:t>
            </a:r>
            <a:r>
              <a:rPr lang="pl-PL" sz="2400" dirty="0" err="1" smtClean="0"/>
              <a:t>case</a:t>
            </a:r>
            <a:r>
              <a:rPr lang="pl-PL" sz="2400" dirty="0" smtClean="0"/>
              <a:t> of b </a:t>
            </a:r>
            <a:r>
              <a:rPr lang="pl-PL" sz="2400" dirty="0" err="1" smtClean="0"/>
              <a:t>baryons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308834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800000"/>
                </a:solidFill>
              </a:rPr>
              <a:t>Heavy </a:t>
            </a:r>
            <a:r>
              <a:rPr lang="pl-PL" dirty="0" err="1" smtClean="0">
                <a:solidFill>
                  <a:srgbClr val="800000"/>
                </a:solidFill>
              </a:rPr>
              <a:t>baryon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ground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states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122" y="1743300"/>
            <a:ext cx="8099877" cy="2812311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6200795" y="1218088"/>
            <a:ext cx="2943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© </a:t>
            </a:r>
            <a:r>
              <a:rPr lang="pl-PL" sz="1200" dirty="0" err="1" smtClean="0">
                <a:solidFill>
                  <a:schemeClr val="accent1">
                    <a:lumMod val="50000"/>
                  </a:schemeClr>
                </a:solidFill>
              </a:rPr>
              <a:t>Linming</a:t>
            </a:r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1200" dirty="0" err="1" smtClean="0">
                <a:solidFill>
                  <a:schemeClr val="accent1">
                    <a:lumMod val="50000"/>
                  </a:schemeClr>
                </a:solidFill>
              </a:rPr>
              <a:t>Zhang</a:t>
            </a:r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pl-PL" sz="1200" dirty="0" err="1" smtClean="0">
                <a:solidFill>
                  <a:schemeClr val="accent1">
                    <a:lumMod val="50000"/>
                  </a:schemeClr>
                </a:solidFill>
              </a:rPr>
              <a:t>LHCb</a:t>
            </a:r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 talk </a:t>
            </a:r>
            <a:r>
              <a:rPr lang="pl-PL" sz="1200" dirty="0" err="1" smtClean="0">
                <a:solidFill>
                  <a:schemeClr val="accent1">
                    <a:lumMod val="50000"/>
                  </a:schemeClr>
                </a:solidFill>
              </a:rPr>
              <a:t>at</a:t>
            </a:r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 APFB 2017</a:t>
            </a:r>
            <a:endParaRPr lang="pl-PL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PoleTekstowe 4"/>
          <p:cNvSpPr txBox="1"/>
          <p:nvPr/>
        </p:nvSpPr>
        <p:spPr>
          <a:xfrm>
            <a:off x="1730746" y="1507539"/>
            <a:ext cx="6407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Times New Roman"/>
                <a:cs typeface="Times New Roman"/>
              </a:rPr>
              <a:t>(3 1/2</a:t>
            </a:r>
            <a:r>
              <a:rPr lang="pl-PL" baseline="30000" dirty="0" smtClean="0">
                <a:latin typeface="Times New Roman"/>
                <a:cs typeface="Times New Roman"/>
              </a:rPr>
              <a:t>+</a:t>
            </a:r>
            <a:r>
              <a:rPr lang="pl-PL" dirty="0" smtClean="0">
                <a:latin typeface="Times New Roman"/>
                <a:cs typeface="Times New Roman"/>
              </a:rPr>
              <a:t>)                          (6  1/2</a:t>
            </a:r>
            <a:r>
              <a:rPr lang="pl-PL" baseline="30000" dirty="0" smtClean="0">
                <a:latin typeface="Times New Roman"/>
                <a:cs typeface="Times New Roman"/>
              </a:rPr>
              <a:t>+</a:t>
            </a:r>
            <a:r>
              <a:rPr lang="pl-PL" dirty="0" smtClean="0">
                <a:latin typeface="Times New Roman"/>
                <a:cs typeface="Times New Roman"/>
              </a:rPr>
              <a:t>)                                            (6 3/2</a:t>
            </a:r>
            <a:r>
              <a:rPr lang="pl-PL" baseline="30000" dirty="0" smtClean="0">
                <a:latin typeface="Times New Roman"/>
                <a:cs typeface="Times New Roman"/>
              </a:rPr>
              <a:t>+</a:t>
            </a:r>
            <a:r>
              <a:rPr lang="pl-PL" dirty="0" smtClean="0">
                <a:latin typeface="Times New Roman"/>
                <a:cs typeface="Times New Roman"/>
              </a:rPr>
              <a:t>)</a:t>
            </a:r>
            <a:endParaRPr lang="pl-PL" dirty="0">
              <a:latin typeface="Times New Roman"/>
              <a:cs typeface="Times New Roman"/>
            </a:endParaRPr>
          </a:p>
        </p:txBody>
      </p:sp>
      <p:sp>
        <p:nvSpPr>
          <p:cNvPr id="6" name="PoleTekstowe 5"/>
          <p:cNvSpPr txBox="1"/>
          <p:nvPr/>
        </p:nvSpPr>
        <p:spPr>
          <a:xfrm>
            <a:off x="1531523" y="3685826"/>
            <a:ext cx="516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Times New Roman"/>
                <a:cs typeface="Times New Roman"/>
              </a:rPr>
              <a:t>2409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r>
              <a:rPr lang="pl-PL" dirty="0" smtClean="0">
                <a:latin typeface="Times New Roman"/>
                <a:cs typeface="Times New Roman"/>
              </a:rPr>
              <a:t>                                                 2580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endParaRPr lang="pl-PL" dirty="0">
              <a:latin typeface="Times New Roman"/>
              <a:cs typeface="Times New Roman"/>
            </a:endParaRPr>
          </a:p>
        </p:txBody>
      </p:sp>
      <p:sp>
        <p:nvSpPr>
          <p:cNvPr id="7" name="PoleTekstowe 6"/>
          <p:cNvSpPr txBox="1"/>
          <p:nvPr/>
        </p:nvSpPr>
        <p:spPr>
          <a:xfrm>
            <a:off x="3797679" y="4781611"/>
            <a:ext cx="4856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Times New Roman"/>
                <a:cs typeface="Times New Roman"/>
              </a:rPr>
              <a:t>2535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r>
              <a:rPr lang="pl-PL" dirty="0" smtClean="0">
                <a:latin typeface="Times New Roman"/>
                <a:cs typeface="Times New Roman"/>
              </a:rPr>
              <a:t>                                        2602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endParaRPr lang="pl-PL" dirty="0">
              <a:latin typeface="Times New Roman"/>
              <a:cs typeface="Times New Roman"/>
            </a:endParaRPr>
          </a:p>
        </p:txBody>
      </p:sp>
      <p:sp>
        <p:nvSpPr>
          <p:cNvPr id="8" name="PoleTekstowe 7"/>
          <p:cNvSpPr txBox="1"/>
          <p:nvPr/>
        </p:nvSpPr>
        <p:spPr>
          <a:xfrm>
            <a:off x="1730746" y="4208819"/>
            <a:ext cx="10182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average</a:t>
            </a:r>
            <a:endParaRPr lang="pl-PL" dirty="0" smtClean="0"/>
          </a:p>
          <a:p>
            <a:r>
              <a:rPr lang="pl-PL" dirty="0" smtClean="0"/>
              <a:t>multiplet </a:t>
            </a:r>
          </a:p>
          <a:p>
            <a:r>
              <a:rPr lang="pl-PL" dirty="0" err="1" smtClean="0"/>
              <a:t>masses</a:t>
            </a:r>
            <a:endParaRPr lang="pl-PL" dirty="0"/>
          </a:p>
        </p:txBody>
      </p:sp>
      <p:sp>
        <p:nvSpPr>
          <p:cNvPr id="9" name="PoleTekstowe 8"/>
          <p:cNvSpPr txBox="1"/>
          <p:nvPr/>
        </p:nvSpPr>
        <p:spPr>
          <a:xfrm>
            <a:off x="5366562" y="4283531"/>
            <a:ext cx="11914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rgbClr val="800000"/>
                </a:solidFill>
              </a:rPr>
              <a:t>before</a:t>
            </a:r>
            <a:endParaRPr lang="pl-PL" dirty="0" smtClean="0">
              <a:solidFill>
                <a:srgbClr val="800000"/>
              </a:solidFill>
            </a:endParaRPr>
          </a:p>
          <a:p>
            <a:r>
              <a:rPr lang="pl-PL" dirty="0" err="1" smtClean="0">
                <a:solidFill>
                  <a:srgbClr val="800000"/>
                </a:solidFill>
              </a:rPr>
              <a:t>hf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splitting</a:t>
            </a:r>
            <a:endParaRPr lang="pl-PL" dirty="0" smtClean="0">
              <a:solidFill>
                <a:srgbClr val="800000"/>
              </a:solidFill>
            </a:endParaRPr>
          </a:p>
          <a:p>
            <a:r>
              <a:rPr lang="pl-PL" b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70 </a:t>
            </a:r>
            <a:r>
              <a:rPr lang="pl-PL" b="1" dirty="0" err="1" smtClean="0">
                <a:solidFill>
                  <a:srgbClr val="800000"/>
                </a:solidFill>
                <a:latin typeface="Times New Roman"/>
                <a:cs typeface="Times New Roman"/>
              </a:rPr>
              <a:t>MeV</a:t>
            </a:r>
            <a:endParaRPr lang="pl-PL" b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 flipV="1">
            <a:off x="1855258" y="1582251"/>
            <a:ext cx="161869" cy="1"/>
          </a:xfrm>
          <a:prstGeom prst="line">
            <a:avLst/>
          </a:prstGeom>
          <a:ln w="222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PoleTekstowe 14"/>
          <p:cNvSpPr txBox="1"/>
          <p:nvPr/>
        </p:nvSpPr>
        <p:spPr>
          <a:xfrm>
            <a:off x="866073" y="5902300"/>
            <a:ext cx="7668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i="1" dirty="0" smtClean="0">
                <a:solidFill>
                  <a:srgbClr val="660066"/>
                </a:solidFill>
                <a:latin typeface="Times New Roman"/>
                <a:cs typeface="Times New Roman"/>
              </a:rPr>
              <a:t>s</a:t>
            </a:r>
            <a:r>
              <a:rPr lang="pl-PL" sz="24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 = 0 </a:t>
            </a:r>
            <a:r>
              <a:rPr lang="pl-PL" sz="2400" dirty="0" err="1" smtClean="0">
                <a:latin typeface="Times New Roman"/>
                <a:cs typeface="Times New Roman"/>
              </a:rPr>
              <a:t>diquark</a:t>
            </a:r>
            <a:r>
              <a:rPr lang="pl-PL" sz="2400" dirty="0" smtClean="0">
                <a:latin typeface="Times New Roman"/>
                <a:cs typeface="Times New Roman"/>
              </a:rPr>
              <a:t> </a:t>
            </a:r>
            <a:r>
              <a:rPr lang="pl-PL" sz="24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+ </a:t>
            </a:r>
            <a:r>
              <a:rPr lang="pl-PL" sz="2400" i="1" dirty="0" smtClean="0">
                <a:solidFill>
                  <a:srgbClr val="660066"/>
                </a:solidFill>
                <a:latin typeface="Times New Roman"/>
                <a:cs typeface="Times New Roman"/>
              </a:rPr>
              <a:t>s</a:t>
            </a:r>
            <a:r>
              <a:rPr lang="pl-PL" sz="24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 = 1/2 </a:t>
            </a:r>
            <a:r>
              <a:rPr lang="pl-PL" sz="2400" dirty="0" smtClean="0">
                <a:latin typeface="Times New Roman"/>
                <a:cs typeface="Times New Roman"/>
              </a:rPr>
              <a:t>HQ         </a:t>
            </a:r>
            <a:r>
              <a:rPr lang="pl-PL" sz="2400" i="1" dirty="0" smtClean="0">
                <a:solidFill>
                  <a:srgbClr val="660066"/>
                </a:solidFill>
                <a:latin typeface="Times New Roman"/>
                <a:cs typeface="Times New Roman"/>
              </a:rPr>
              <a:t>s</a:t>
            </a:r>
            <a:r>
              <a:rPr lang="pl-PL" sz="24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 = 1 </a:t>
            </a:r>
            <a:r>
              <a:rPr lang="pl-PL" sz="2400" dirty="0" err="1" smtClean="0">
                <a:latin typeface="Times New Roman"/>
                <a:cs typeface="Times New Roman"/>
              </a:rPr>
              <a:t>diquark</a:t>
            </a:r>
            <a:r>
              <a:rPr lang="pl-PL" sz="2400" dirty="0" smtClean="0">
                <a:latin typeface="Times New Roman"/>
                <a:cs typeface="Times New Roman"/>
              </a:rPr>
              <a:t> </a:t>
            </a:r>
            <a:r>
              <a:rPr lang="pl-PL" sz="24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+ </a:t>
            </a:r>
            <a:r>
              <a:rPr lang="pl-PL" sz="2400" i="1" dirty="0" smtClean="0">
                <a:solidFill>
                  <a:srgbClr val="660066"/>
                </a:solidFill>
                <a:latin typeface="Times New Roman"/>
                <a:cs typeface="Times New Roman"/>
              </a:rPr>
              <a:t>s</a:t>
            </a:r>
            <a:r>
              <a:rPr lang="pl-PL" sz="24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 = 1/2 </a:t>
            </a:r>
            <a:r>
              <a:rPr lang="pl-PL" sz="2400" dirty="0" smtClean="0">
                <a:latin typeface="Times New Roman"/>
                <a:cs typeface="Times New Roman"/>
              </a:rPr>
              <a:t>HQ</a:t>
            </a:r>
            <a:endParaRPr lang="pl-PL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25509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rgbClr val="800000"/>
                </a:solidFill>
              </a:rPr>
              <a:t>Conclusions</a:t>
            </a:r>
            <a:endParaRPr lang="pl-PL" dirty="0">
              <a:solidFill>
                <a:srgbClr val="800000"/>
              </a:solidFill>
            </a:endParaRPr>
          </a:p>
        </p:txBody>
      </p:sp>
      <p:sp>
        <p:nvSpPr>
          <p:cNvPr id="3" name="PoleTekstowe 2"/>
          <p:cNvSpPr txBox="1"/>
          <p:nvPr/>
        </p:nvSpPr>
        <p:spPr>
          <a:xfrm>
            <a:off x="86980" y="1253570"/>
            <a:ext cx="89376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pl-PL" sz="2400" dirty="0" err="1" smtClean="0">
                <a:solidFill>
                  <a:srgbClr val="1F497D"/>
                </a:solidFill>
              </a:rPr>
              <a:t>soliton</a:t>
            </a:r>
            <a:r>
              <a:rPr lang="pl-PL" sz="2400" dirty="0" smtClean="0">
                <a:solidFill>
                  <a:srgbClr val="1F497D"/>
                </a:solidFill>
              </a:rPr>
              <a:t> </a:t>
            </a:r>
            <a:r>
              <a:rPr lang="pl-PL" sz="2400" dirty="0" err="1">
                <a:solidFill>
                  <a:srgbClr val="1F497D"/>
                </a:solidFill>
              </a:rPr>
              <a:t>models</a:t>
            </a:r>
            <a:r>
              <a:rPr lang="pl-PL" sz="2400" dirty="0">
                <a:solidFill>
                  <a:srgbClr val="1F497D"/>
                </a:solidFill>
              </a:rPr>
              <a:t> </a:t>
            </a:r>
            <a:r>
              <a:rPr lang="pl-PL" sz="2400" b="1" dirty="0">
                <a:solidFill>
                  <a:srgbClr val="1F497D"/>
                </a:solidFill>
              </a:rPr>
              <a:t>ARE</a:t>
            </a:r>
            <a:r>
              <a:rPr lang="pl-PL" sz="2400" dirty="0">
                <a:solidFill>
                  <a:srgbClr val="1F497D"/>
                </a:solidFill>
              </a:rPr>
              <a:t> </a:t>
            </a:r>
            <a:r>
              <a:rPr lang="pl-PL" sz="2400" dirty="0" err="1">
                <a:solidFill>
                  <a:srgbClr val="1F497D"/>
                </a:solidFill>
              </a:rPr>
              <a:t>quark</a:t>
            </a:r>
            <a:r>
              <a:rPr lang="pl-PL" sz="2400" dirty="0">
                <a:solidFill>
                  <a:srgbClr val="1F497D"/>
                </a:solidFill>
              </a:rPr>
              <a:t> </a:t>
            </a:r>
            <a:r>
              <a:rPr lang="pl-PL" sz="2400" dirty="0" err="1" smtClean="0">
                <a:solidFill>
                  <a:srgbClr val="1F497D"/>
                </a:solidFill>
              </a:rPr>
              <a:t>models</a:t>
            </a:r>
            <a:endParaRPr lang="pl-PL" sz="2400" dirty="0" smtClean="0">
              <a:solidFill>
                <a:srgbClr val="1F497D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pl-PL" sz="2400" b="1" dirty="0" err="1">
                <a:solidFill>
                  <a:srgbClr val="1F497D"/>
                </a:solidFill>
              </a:rPr>
              <a:t>successful</a:t>
            </a:r>
            <a:r>
              <a:rPr lang="pl-PL" sz="2400" b="1" dirty="0">
                <a:solidFill>
                  <a:srgbClr val="1F497D"/>
                </a:solidFill>
              </a:rPr>
              <a:t> </a:t>
            </a:r>
            <a:r>
              <a:rPr lang="pl-PL" sz="2400" b="1" dirty="0" err="1">
                <a:solidFill>
                  <a:srgbClr val="1F497D"/>
                </a:solidFill>
              </a:rPr>
              <a:t>phenomenology</a:t>
            </a:r>
            <a:r>
              <a:rPr lang="pl-PL" sz="2400" dirty="0">
                <a:solidFill>
                  <a:srgbClr val="1F497D"/>
                </a:solidFill>
              </a:rPr>
              <a:t> in the </a:t>
            </a:r>
            <a:r>
              <a:rPr lang="pl-PL" sz="2400" dirty="0" err="1">
                <a:solidFill>
                  <a:srgbClr val="1F497D"/>
                </a:solidFill>
              </a:rPr>
              <a:t>light</a:t>
            </a:r>
            <a:r>
              <a:rPr lang="pl-PL" sz="2400" dirty="0">
                <a:solidFill>
                  <a:srgbClr val="1F497D"/>
                </a:solidFill>
              </a:rPr>
              <a:t> </a:t>
            </a:r>
            <a:r>
              <a:rPr lang="pl-PL" sz="2400" dirty="0" err="1">
                <a:solidFill>
                  <a:srgbClr val="1F497D"/>
                </a:solidFill>
              </a:rPr>
              <a:t>baryon</a:t>
            </a:r>
            <a:r>
              <a:rPr lang="pl-PL" sz="2400" dirty="0">
                <a:solidFill>
                  <a:srgbClr val="1F497D"/>
                </a:solidFill>
              </a:rPr>
              <a:t> </a:t>
            </a:r>
            <a:r>
              <a:rPr lang="pl-PL" sz="2400" dirty="0" err="1" smtClean="0">
                <a:solidFill>
                  <a:srgbClr val="1F497D"/>
                </a:solidFill>
              </a:rPr>
              <a:t>sector</a:t>
            </a:r>
            <a:endParaRPr lang="pl-PL" sz="2400" dirty="0">
              <a:solidFill>
                <a:srgbClr val="1F497D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pl-PL" sz="2400" dirty="0">
                <a:solidFill>
                  <a:srgbClr val="1F497D"/>
                </a:solidFill>
              </a:rPr>
              <a:t>in </a:t>
            </a:r>
            <a:r>
              <a:rPr lang="pl-PL" sz="2400" dirty="0" err="1">
                <a:solidFill>
                  <a:srgbClr val="1F497D"/>
                </a:solidFill>
              </a:rPr>
              <a:t>soliton</a:t>
            </a:r>
            <a:r>
              <a:rPr lang="pl-PL" sz="2400" dirty="0">
                <a:solidFill>
                  <a:srgbClr val="1F497D"/>
                </a:solidFill>
              </a:rPr>
              <a:t> </a:t>
            </a:r>
            <a:r>
              <a:rPr lang="pl-PL" sz="2400" dirty="0" err="1">
                <a:solidFill>
                  <a:srgbClr val="1F497D"/>
                </a:solidFill>
              </a:rPr>
              <a:t>models</a:t>
            </a:r>
            <a:r>
              <a:rPr lang="pl-PL" sz="2400" dirty="0">
                <a:solidFill>
                  <a:srgbClr val="1F497D"/>
                </a:solidFill>
              </a:rPr>
              <a:t> </a:t>
            </a:r>
            <a:r>
              <a:rPr lang="pl-PL" sz="2400" dirty="0" err="1">
                <a:solidFill>
                  <a:srgbClr val="1F497D"/>
                </a:solidFill>
              </a:rPr>
              <a:t>pentaquarks</a:t>
            </a:r>
            <a:r>
              <a:rPr lang="pl-PL" sz="2400" dirty="0">
                <a:solidFill>
                  <a:srgbClr val="1F497D"/>
                </a:solidFill>
              </a:rPr>
              <a:t> </a:t>
            </a:r>
            <a:r>
              <a:rPr lang="pl-PL" sz="2400" dirty="0" err="1">
                <a:solidFill>
                  <a:srgbClr val="1F497D"/>
                </a:solidFill>
              </a:rPr>
              <a:t>are</a:t>
            </a:r>
            <a:r>
              <a:rPr lang="pl-PL" sz="2400" dirty="0">
                <a:solidFill>
                  <a:srgbClr val="1F497D"/>
                </a:solidFill>
              </a:rPr>
              <a:t> </a:t>
            </a:r>
            <a:r>
              <a:rPr lang="pl-PL" sz="2400" b="1" dirty="0" err="1">
                <a:solidFill>
                  <a:srgbClr val="1F497D"/>
                </a:solidFill>
              </a:rPr>
              <a:t>naturally</a:t>
            </a:r>
            <a:r>
              <a:rPr lang="pl-PL" sz="2400" b="1" dirty="0">
                <a:solidFill>
                  <a:srgbClr val="1F497D"/>
                </a:solidFill>
              </a:rPr>
              <a:t> </a:t>
            </a:r>
            <a:r>
              <a:rPr lang="pl-PL" sz="2400" b="1" dirty="0" err="1">
                <a:solidFill>
                  <a:srgbClr val="1F497D"/>
                </a:solidFill>
              </a:rPr>
              <a:t>light</a:t>
            </a:r>
            <a:endParaRPr lang="pl-PL" sz="2400" b="1" dirty="0">
              <a:solidFill>
                <a:srgbClr val="1F497D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pl-PL" sz="2400" dirty="0" smtClean="0">
                <a:solidFill>
                  <a:srgbClr val="1F497D"/>
                </a:solidFill>
              </a:rPr>
              <a:t>in </a:t>
            </a:r>
            <a:r>
              <a:rPr lang="pl-PL" sz="2400" dirty="0">
                <a:solidFill>
                  <a:srgbClr val="1F497D"/>
                </a:solidFill>
              </a:rPr>
              <a:t>NR limit </a:t>
            </a:r>
            <a:r>
              <a:rPr lang="pl-PL" sz="2400" b="1" dirty="0">
                <a:solidFill>
                  <a:srgbClr val="1F497D"/>
                </a:solidFill>
              </a:rPr>
              <a:t>no </a:t>
            </a:r>
            <a:r>
              <a:rPr lang="pl-PL" sz="2400" b="1" dirty="0" err="1">
                <a:solidFill>
                  <a:srgbClr val="1F497D"/>
                </a:solidFill>
              </a:rPr>
              <a:t>decay</a:t>
            </a:r>
            <a:r>
              <a:rPr lang="pl-PL" sz="2400" b="1" dirty="0">
                <a:solidFill>
                  <a:srgbClr val="1F497D"/>
                </a:solidFill>
              </a:rPr>
              <a:t> </a:t>
            </a:r>
            <a:r>
              <a:rPr lang="pl-PL" sz="2400" dirty="0">
                <a:solidFill>
                  <a:srgbClr val="1F497D"/>
                </a:solidFill>
              </a:rPr>
              <a:t>of </a:t>
            </a:r>
            <a:r>
              <a:rPr lang="pl-PL" sz="2400" dirty="0" err="1">
                <a:solidFill>
                  <a:srgbClr val="1F497D"/>
                </a:solidFill>
              </a:rPr>
              <a:t>antidecuplet</a:t>
            </a:r>
            <a:r>
              <a:rPr lang="pl-PL" sz="2400" dirty="0">
                <a:solidFill>
                  <a:srgbClr val="1F497D"/>
                </a:solidFill>
              </a:rPr>
              <a:t> to </a:t>
            </a:r>
            <a:r>
              <a:rPr lang="pl-PL" sz="2400" smtClean="0">
                <a:solidFill>
                  <a:srgbClr val="1F497D"/>
                </a:solidFill>
              </a:rPr>
              <a:t>octet</a:t>
            </a:r>
            <a:r>
              <a:rPr lang="pl-PL" sz="2400" dirty="0" smtClean="0">
                <a:solidFill>
                  <a:srgbClr val="1F497D"/>
                </a:solidFill>
              </a:rPr>
              <a:t> </a:t>
            </a:r>
            <a:r>
              <a:rPr lang="pl-PL" sz="2400" dirty="0">
                <a:solidFill>
                  <a:srgbClr val="1F497D"/>
                </a:solidFill>
              </a:rPr>
              <a:t>(!)</a:t>
            </a:r>
          </a:p>
          <a:p>
            <a:pPr marL="342900" indent="-342900">
              <a:buFont typeface="Arial"/>
              <a:buChar char="•"/>
            </a:pPr>
            <a:r>
              <a:rPr lang="pl-PL" sz="2400" dirty="0" smtClean="0">
                <a:solidFill>
                  <a:srgbClr val="1F497D"/>
                </a:solidFill>
              </a:rPr>
              <a:t>heavy </a:t>
            </a:r>
            <a:r>
              <a:rPr lang="pl-PL" sz="2400" dirty="0" err="1" smtClean="0">
                <a:solidFill>
                  <a:srgbClr val="1F497D"/>
                </a:solidFill>
              </a:rPr>
              <a:t>baryons</a:t>
            </a:r>
            <a:r>
              <a:rPr lang="pl-PL" sz="2400" dirty="0" smtClean="0">
                <a:solidFill>
                  <a:srgbClr val="1F497D"/>
                </a:solidFill>
              </a:rPr>
              <a:t> </a:t>
            </a:r>
            <a:r>
              <a:rPr lang="pl-PL" sz="2400" dirty="0" err="1" smtClean="0">
                <a:solidFill>
                  <a:srgbClr val="1F497D"/>
                </a:solidFill>
              </a:rPr>
              <a:t>can</a:t>
            </a:r>
            <a:r>
              <a:rPr lang="pl-PL" sz="2400" dirty="0" smtClean="0">
                <a:solidFill>
                  <a:srgbClr val="1F497D"/>
                </a:solidFill>
              </a:rPr>
              <a:t> be </a:t>
            </a:r>
            <a:r>
              <a:rPr lang="pl-PL" sz="2400" dirty="0" err="1" smtClean="0">
                <a:solidFill>
                  <a:srgbClr val="1F497D"/>
                </a:solidFill>
              </a:rPr>
              <a:t>desribed</a:t>
            </a:r>
            <a:r>
              <a:rPr lang="pl-PL" sz="2400" dirty="0" smtClean="0">
                <a:solidFill>
                  <a:srgbClr val="1F497D"/>
                </a:solidFill>
              </a:rPr>
              <a:t> in </a:t>
            </a:r>
            <a:r>
              <a:rPr lang="pl-PL" sz="2400" dirty="0" err="1" smtClean="0">
                <a:solidFill>
                  <a:srgbClr val="1F497D"/>
                </a:solidFill>
              </a:rPr>
              <a:t>terms</a:t>
            </a:r>
            <a:r>
              <a:rPr lang="pl-PL" sz="2400" dirty="0" smtClean="0">
                <a:solidFill>
                  <a:srgbClr val="1F497D"/>
                </a:solidFill>
              </a:rPr>
              <a:t> of </a:t>
            </a:r>
            <a:r>
              <a:rPr lang="pl-PL" sz="2400" b="1" i="1" dirty="0" smtClean="0">
                <a:solidFill>
                  <a:srgbClr val="1F497D"/>
                </a:solidFill>
              </a:rPr>
              <a:t>N</a:t>
            </a:r>
            <a:r>
              <a:rPr lang="pl-PL" sz="2400" b="1" baseline="-25000" dirty="0" smtClean="0">
                <a:solidFill>
                  <a:srgbClr val="1F497D"/>
                </a:solidFill>
              </a:rPr>
              <a:t>c</a:t>
            </a:r>
            <a:r>
              <a:rPr lang="pl-PL" sz="2400" b="1" dirty="0" smtClean="0">
                <a:solidFill>
                  <a:srgbClr val="1F497D"/>
                </a:solidFill>
              </a:rPr>
              <a:t>-1 </a:t>
            </a:r>
            <a:r>
              <a:rPr lang="pl-PL" sz="2400" b="1" dirty="0" err="1" smtClean="0">
                <a:solidFill>
                  <a:srgbClr val="1F497D"/>
                </a:solidFill>
              </a:rPr>
              <a:t>quark</a:t>
            </a:r>
            <a:r>
              <a:rPr lang="pl-PL" sz="2400" b="1" dirty="0" smtClean="0">
                <a:solidFill>
                  <a:srgbClr val="1F497D"/>
                </a:solidFill>
              </a:rPr>
              <a:t> </a:t>
            </a:r>
            <a:r>
              <a:rPr lang="pl-PL" sz="2400" b="1" dirty="0" err="1" smtClean="0">
                <a:solidFill>
                  <a:srgbClr val="1F497D"/>
                </a:solidFill>
              </a:rPr>
              <a:t>soliton</a:t>
            </a:r>
            <a:endParaRPr lang="pl-PL" sz="2400" b="1" dirty="0" smtClean="0">
              <a:solidFill>
                <a:srgbClr val="1F497D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pl-PL" sz="2400" dirty="0" err="1" smtClean="0">
                <a:solidFill>
                  <a:srgbClr val="1F497D"/>
                </a:solidFill>
              </a:rPr>
              <a:t>two</a:t>
            </a:r>
            <a:r>
              <a:rPr lang="pl-PL" sz="2400" dirty="0" smtClean="0">
                <a:solidFill>
                  <a:srgbClr val="1F497D"/>
                </a:solidFill>
              </a:rPr>
              <a:t> </a:t>
            </a:r>
            <a:r>
              <a:rPr lang="pl-PL" sz="2400" dirty="0" err="1" smtClean="0">
                <a:solidFill>
                  <a:srgbClr val="1F497D"/>
                </a:solidFill>
              </a:rPr>
              <a:t>types</a:t>
            </a:r>
            <a:r>
              <a:rPr lang="pl-PL" sz="2400" dirty="0" smtClean="0">
                <a:solidFill>
                  <a:srgbClr val="1F497D"/>
                </a:solidFill>
              </a:rPr>
              <a:t> of </a:t>
            </a:r>
            <a:r>
              <a:rPr lang="pl-PL" sz="2400" dirty="0" err="1" smtClean="0">
                <a:solidFill>
                  <a:srgbClr val="1F497D"/>
                </a:solidFill>
              </a:rPr>
              <a:t>excitations</a:t>
            </a:r>
            <a:r>
              <a:rPr lang="pl-PL" sz="2400" dirty="0" smtClean="0">
                <a:solidFill>
                  <a:srgbClr val="1F497D"/>
                </a:solidFill>
              </a:rPr>
              <a:t>: </a:t>
            </a:r>
          </a:p>
          <a:p>
            <a:pPr marL="800100" lvl="1" indent="-342900">
              <a:buFont typeface="Arial"/>
              <a:buChar char="•"/>
            </a:pPr>
            <a:r>
              <a:rPr lang="pl-PL" sz="2400" b="1" dirty="0" err="1" smtClean="0">
                <a:solidFill>
                  <a:srgbClr val="1F497D"/>
                </a:solidFill>
              </a:rPr>
              <a:t>rotations</a:t>
            </a:r>
            <a:r>
              <a:rPr lang="pl-PL" sz="2400" dirty="0" smtClean="0">
                <a:solidFill>
                  <a:srgbClr val="1F497D"/>
                </a:solidFill>
              </a:rPr>
              <a:t>: 15-bar (</a:t>
            </a:r>
            <a:r>
              <a:rPr lang="pl-PL" sz="2400" dirty="0" err="1" smtClean="0">
                <a:solidFill>
                  <a:srgbClr val="1F497D"/>
                </a:solidFill>
              </a:rPr>
              <a:t>exotic</a:t>
            </a:r>
            <a:r>
              <a:rPr lang="pl-PL" sz="2400" dirty="0" smtClean="0">
                <a:solidFill>
                  <a:srgbClr val="1F497D"/>
                </a:solidFill>
              </a:rPr>
              <a:t>)</a:t>
            </a:r>
          </a:p>
          <a:p>
            <a:pPr marL="800100" lvl="1" indent="-342900">
              <a:buFont typeface="Arial"/>
              <a:buChar char="•"/>
            </a:pPr>
            <a:r>
              <a:rPr lang="pl-PL" sz="2400" b="1" dirty="0" err="1" smtClean="0">
                <a:solidFill>
                  <a:srgbClr val="1F497D"/>
                </a:solidFill>
              </a:rPr>
              <a:t>quark</a:t>
            </a:r>
            <a:r>
              <a:rPr lang="pl-PL" sz="2400" b="1" dirty="0" smtClean="0">
                <a:solidFill>
                  <a:srgbClr val="1F497D"/>
                </a:solidFill>
              </a:rPr>
              <a:t> </a:t>
            </a:r>
            <a:r>
              <a:rPr lang="pl-PL" sz="2400" dirty="0" err="1" smtClean="0">
                <a:solidFill>
                  <a:srgbClr val="1F497D"/>
                </a:solidFill>
              </a:rPr>
              <a:t>excitations</a:t>
            </a:r>
            <a:r>
              <a:rPr lang="pl-PL" sz="2400" b="1" dirty="0" smtClean="0">
                <a:solidFill>
                  <a:srgbClr val="1F497D"/>
                </a:solidFill>
              </a:rPr>
              <a:t> </a:t>
            </a:r>
            <a:r>
              <a:rPr lang="pl-PL" sz="2400" dirty="0" smtClean="0">
                <a:solidFill>
                  <a:srgbClr val="1F497D"/>
                </a:solidFill>
              </a:rPr>
              <a:t>(</a:t>
            </a:r>
            <a:r>
              <a:rPr lang="pl-PL" sz="2400" dirty="0" err="1" smtClean="0">
                <a:solidFill>
                  <a:srgbClr val="1F497D"/>
                </a:solidFill>
              </a:rPr>
              <a:t>regular</a:t>
            </a:r>
            <a:r>
              <a:rPr lang="pl-PL" sz="2400" dirty="0" smtClean="0">
                <a:solidFill>
                  <a:srgbClr val="1F497D"/>
                </a:solidFill>
              </a:rPr>
              <a:t>)</a:t>
            </a:r>
          </a:p>
        </p:txBody>
      </p:sp>
      <p:sp>
        <p:nvSpPr>
          <p:cNvPr id="4" name="PoleTekstowe 3"/>
          <p:cNvSpPr txBox="1"/>
          <p:nvPr/>
        </p:nvSpPr>
        <p:spPr>
          <a:xfrm>
            <a:off x="114300" y="4262458"/>
            <a:ext cx="85972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pl-PL" sz="2400" dirty="0" err="1" smtClean="0">
                <a:solidFill>
                  <a:schemeClr val="tx2"/>
                </a:solidFill>
              </a:rPr>
              <a:t>decay</a:t>
            </a:r>
            <a:r>
              <a:rPr lang="pl-PL" sz="2400" dirty="0" smtClean="0">
                <a:solidFill>
                  <a:schemeClr val="tx2"/>
                </a:solidFill>
              </a:rPr>
              <a:t> </a:t>
            </a:r>
            <a:r>
              <a:rPr lang="pl-PL" sz="2400" dirty="0" err="1" smtClean="0">
                <a:solidFill>
                  <a:schemeClr val="tx2"/>
                </a:solidFill>
              </a:rPr>
              <a:t>widths</a:t>
            </a:r>
            <a:r>
              <a:rPr lang="pl-PL" sz="2400" dirty="0" smtClean="0">
                <a:solidFill>
                  <a:schemeClr val="tx2"/>
                </a:solidFill>
              </a:rPr>
              <a:t> </a:t>
            </a:r>
            <a:r>
              <a:rPr lang="pl-PL" sz="2400" b="1" dirty="0" err="1" smtClean="0">
                <a:solidFill>
                  <a:schemeClr val="tx2"/>
                </a:solidFill>
              </a:rPr>
              <a:t>agree</a:t>
            </a:r>
            <a:r>
              <a:rPr lang="pl-PL" sz="2400" dirty="0" smtClean="0">
                <a:solidFill>
                  <a:schemeClr val="tx2"/>
                </a:solidFill>
              </a:rPr>
              <a:t> </a:t>
            </a:r>
            <a:r>
              <a:rPr lang="pl-PL" sz="2400" dirty="0" err="1" smtClean="0">
                <a:solidFill>
                  <a:schemeClr val="tx2"/>
                </a:solidFill>
              </a:rPr>
              <a:t>well</a:t>
            </a:r>
            <a:r>
              <a:rPr lang="pl-PL" sz="2400" dirty="0" smtClean="0">
                <a:solidFill>
                  <a:schemeClr val="tx2"/>
                </a:solidFill>
              </a:rPr>
              <a:t> with the data with one </a:t>
            </a:r>
            <a:r>
              <a:rPr lang="pl-PL" sz="2400" dirty="0" err="1" smtClean="0">
                <a:solidFill>
                  <a:schemeClr val="tx2"/>
                </a:solidFill>
              </a:rPr>
              <a:t>free</a:t>
            </a:r>
            <a:r>
              <a:rPr lang="pl-PL" sz="2400" dirty="0" smtClean="0">
                <a:solidFill>
                  <a:schemeClr val="tx2"/>
                </a:solidFill>
              </a:rPr>
              <a:t> </a:t>
            </a:r>
            <a:r>
              <a:rPr lang="pl-PL" sz="2400" dirty="0" err="1" smtClean="0">
                <a:solidFill>
                  <a:schemeClr val="tx2"/>
                </a:solidFill>
              </a:rPr>
              <a:t>parameter</a:t>
            </a:r>
            <a:endParaRPr lang="pl-PL" sz="2400" dirty="0" smtClean="0">
              <a:solidFill>
                <a:schemeClr val="tx2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pl-PL" sz="2400" b="1" dirty="0" err="1" smtClean="0">
                <a:solidFill>
                  <a:schemeClr val="tx2"/>
                </a:solidFill>
              </a:rPr>
              <a:t>two</a:t>
            </a:r>
            <a:r>
              <a:rPr lang="pl-PL" sz="2400" dirty="0" smtClean="0">
                <a:solidFill>
                  <a:schemeClr val="tx2"/>
                </a:solidFill>
              </a:rPr>
              <a:t> of the </a:t>
            </a:r>
            <a:r>
              <a:rPr lang="pl-PL" sz="2400" dirty="0" err="1" smtClean="0">
                <a:solidFill>
                  <a:schemeClr val="tx2"/>
                </a:solidFill>
              </a:rPr>
              <a:t>LHCb</a:t>
            </a:r>
            <a:r>
              <a:rPr lang="pl-PL" sz="2400" dirty="0" smtClean="0">
                <a:solidFill>
                  <a:schemeClr val="tx2"/>
                </a:solidFill>
              </a:rPr>
              <a:t> </a:t>
            </a:r>
            <a:r>
              <a:rPr lang="pl-PL" sz="2400" dirty="0" err="1" smtClean="0">
                <a:solidFill>
                  <a:schemeClr val="tx2"/>
                </a:solidFill>
              </a:rPr>
              <a:t>Omega_c</a:t>
            </a:r>
            <a:r>
              <a:rPr lang="pl-PL" sz="2400" dirty="0" smtClean="0">
                <a:solidFill>
                  <a:schemeClr val="tx2"/>
                </a:solidFill>
              </a:rPr>
              <a:t> </a:t>
            </a:r>
            <a:r>
              <a:rPr lang="pl-PL" sz="2400" dirty="0" err="1" smtClean="0">
                <a:solidFill>
                  <a:schemeClr val="tx2"/>
                </a:solidFill>
              </a:rPr>
              <a:t>states</a:t>
            </a:r>
            <a:r>
              <a:rPr lang="pl-PL" sz="2400" dirty="0" smtClean="0">
                <a:solidFill>
                  <a:schemeClr val="tx2"/>
                </a:solidFill>
              </a:rPr>
              <a:t> </a:t>
            </a:r>
            <a:r>
              <a:rPr lang="pl-PL" sz="2400" dirty="0" err="1" smtClean="0">
                <a:solidFill>
                  <a:schemeClr val="tx2"/>
                </a:solidFill>
              </a:rPr>
              <a:t>may</a:t>
            </a:r>
            <a:r>
              <a:rPr lang="pl-PL" sz="2400" dirty="0" smtClean="0">
                <a:solidFill>
                  <a:schemeClr val="tx2"/>
                </a:solidFill>
              </a:rPr>
              <a:t> be </a:t>
            </a:r>
            <a:r>
              <a:rPr lang="pl-PL" sz="2400" dirty="0" err="1" smtClean="0">
                <a:solidFill>
                  <a:schemeClr val="tx2"/>
                </a:solidFill>
              </a:rPr>
              <a:t>interpreted</a:t>
            </a:r>
            <a:r>
              <a:rPr lang="pl-PL" sz="2400" dirty="0" smtClean="0">
                <a:solidFill>
                  <a:schemeClr val="tx2"/>
                </a:solidFill>
              </a:rPr>
              <a:t> as </a:t>
            </a:r>
            <a:r>
              <a:rPr lang="pl-PL" sz="2400" b="1" dirty="0" smtClean="0">
                <a:solidFill>
                  <a:schemeClr val="tx2"/>
                </a:solidFill>
              </a:rPr>
              <a:t>5q</a:t>
            </a:r>
            <a:endParaRPr lang="pl-PL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01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508766" y="2967335"/>
            <a:ext cx="41264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Backup </a:t>
            </a:r>
            <a:r>
              <a:rPr lang="pl-PL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slides</a:t>
            </a:r>
            <a:endParaRPr lang="pl-PL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2408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solidFill>
                  <a:srgbClr val="800000"/>
                </a:solidFill>
              </a:rPr>
              <a:t>What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is</a:t>
            </a:r>
            <a:r>
              <a:rPr lang="pl-PL" dirty="0" smtClean="0">
                <a:solidFill>
                  <a:srgbClr val="800000"/>
                </a:solidFill>
              </a:rPr>
              <a:t> the </a:t>
            </a:r>
            <a:r>
              <a:rPr lang="pl-PL" dirty="0" err="1" smtClean="0">
                <a:solidFill>
                  <a:srgbClr val="800000"/>
                </a:solidFill>
              </a:rPr>
              <a:t>experimental</a:t>
            </a:r>
            <a:r>
              <a:rPr lang="pl-PL" dirty="0" smtClean="0">
                <a:solidFill>
                  <a:srgbClr val="800000"/>
                </a:solidFill>
              </a:rPr>
              <a:t> status</a:t>
            </a:r>
            <a:br>
              <a:rPr lang="pl-PL" dirty="0" smtClean="0">
                <a:solidFill>
                  <a:srgbClr val="800000"/>
                </a:solidFill>
              </a:rPr>
            </a:br>
            <a:r>
              <a:rPr lang="pl-PL" dirty="0" smtClean="0">
                <a:solidFill>
                  <a:srgbClr val="800000"/>
                </a:solidFill>
              </a:rPr>
              <a:t>of </a:t>
            </a:r>
            <a:r>
              <a:rPr lang="pl-PL" dirty="0" err="1" smtClean="0">
                <a:solidFill>
                  <a:srgbClr val="800000"/>
                </a:solidFill>
              </a:rPr>
              <a:t>light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pentaquarks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today</a:t>
            </a:r>
            <a:r>
              <a:rPr lang="pl-PL" dirty="0" smtClean="0">
                <a:solidFill>
                  <a:srgbClr val="800000"/>
                </a:solidFill>
              </a:rPr>
              <a:t>?</a:t>
            </a:r>
            <a:endParaRPr lang="pl-PL" dirty="0">
              <a:solidFill>
                <a:srgbClr val="800000"/>
              </a:solidFill>
            </a:endParaRPr>
          </a:p>
        </p:txBody>
      </p:sp>
      <p:sp>
        <p:nvSpPr>
          <p:cNvPr id="3" name="Oval 21"/>
          <p:cNvSpPr>
            <a:spLocks noChangeArrowheads="1"/>
          </p:cNvSpPr>
          <p:nvPr/>
        </p:nvSpPr>
        <p:spPr bwMode="auto">
          <a:xfrm>
            <a:off x="1752600" y="3505200"/>
            <a:ext cx="230188" cy="230188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4" name="Oval 22"/>
          <p:cNvSpPr>
            <a:spLocks noChangeArrowheads="1"/>
          </p:cNvSpPr>
          <p:nvPr/>
        </p:nvSpPr>
        <p:spPr bwMode="auto">
          <a:xfrm>
            <a:off x="2055813" y="4037013"/>
            <a:ext cx="230187" cy="23018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5" name="Oval 23"/>
          <p:cNvSpPr>
            <a:spLocks noChangeArrowheads="1"/>
          </p:cNvSpPr>
          <p:nvPr/>
        </p:nvSpPr>
        <p:spPr bwMode="auto">
          <a:xfrm>
            <a:off x="2359025" y="4568825"/>
            <a:ext cx="230188" cy="23018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6" name="Oval 24"/>
          <p:cNvSpPr>
            <a:spLocks noChangeArrowheads="1"/>
          </p:cNvSpPr>
          <p:nvPr/>
        </p:nvSpPr>
        <p:spPr bwMode="auto">
          <a:xfrm>
            <a:off x="2662238" y="5100638"/>
            <a:ext cx="230187" cy="230187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7" name="Oval 25"/>
          <p:cNvSpPr>
            <a:spLocks noChangeArrowheads="1"/>
          </p:cNvSpPr>
          <p:nvPr/>
        </p:nvSpPr>
        <p:spPr bwMode="auto">
          <a:xfrm>
            <a:off x="1447800" y="4038600"/>
            <a:ext cx="230188" cy="23018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8" name="Oval 26"/>
          <p:cNvSpPr>
            <a:spLocks noChangeArrowheads="1"/>
          </p:cNvSpPr>
          <p:nvPr/>
        </p:nvSpPr>
        <p:spPr bwMode="auto">
          <a:xfrm>
            <a:off x="1752600" y="4572000"/>
            <a:ext cx="230188" cy="23018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Oval 27"/>
          <p:cNvSpPr>
            <a:spLocks noChangeArrowheads="1"/>
          </p:cNvSpPr>
          <p:nvPr/>
        </p:nvSpPr>
        <p:spPr bwMode="auto">
          <a:xfrm>
            <a:off x="2057400" y="5105400"/>
            <a:ext cx="230188" cy="23018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0" name="Oval 28"/>
          <p:cNvSpPr>
            <a:spLocks noChangeArrowheads="1"/>
          </p:cNvSpPr>
          <p:nvPr/>
        </p:nvSpPr>
        <p:spPr bwMode="auto">
          <a:xfrm>
            <a:off x="1143000" y="4570413"/>
            <a:ext cx="230188" cy="23018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1" name="Oval 29"/>
          <p:cNvSpPr>
            <a:spLocks noChangeArrowheads="1"/>
          </p:cNvSpPr>
          <p:nvPr/>
        </p:nvSpPr>
        <p:spPr bwMode="auto">
          <a:xfrm>
            <a:off x="1447800" y="5103813"/>
            <a:ext cx="230188" cy="23018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2" name="Oval 30"/>
          <p:cNvSpPr>
            <a:spLocks noChangeArrowheads="1"/>
          </p:cNvSpPr>
          <p:nvPr/>
        </p:nvSpPr>
        <p:spPr bwMode="auto">
          <a:xfrm>
            <a:off x="838200" y="5105400"/>
            <a:ext cx="230188" cy="230188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3" name="Text Box 31"/>
          <p:cNvSpPr txBox="1">
            <a:spLocks noChangeArrowheads="1"/>
          </p:cNvSpPr>
          <p:nvPr/>
        </p:nvSpPr>
        <p:spPr bwMode="auto">
          <a:xfrm>
            <a:off x="2052638" y="3306763"/>
            <a:ext cx="6143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3200">
                <a:sym typeface="Symbol" charset="0"/>
              </a:rPr>
              <a:t></a:t>
            </a:r>
            <a:r>
              <a:rPr lang="en-GB" sz="3200" baseline="30000">
                <a:sym typeface="Symbol" charset="0"/>
              </a:rPr>
              <a:t>+</a:t>
            </a:r>
            <a:endParaRPr lang="pl-PL" sz="3200">
              <a:sym typeface="Symbol" charset="0"/>
            </a:endParaRPr>
          </a:p>
        </p:txBody>
      </p:sp>
      <p:sp>
        <p:nvSpPr>
          <p:cNvPr id="14" name="Text Box 32"/>
          <p:cNvSpPr txBox="1">
            <a:spLocks noChangeArrowheads="1"/>
          </p:cNvSpPr>
          <p:nvPr/>
        </p:nvSpPr>
        <p:spPr bwMode="auto">
          <a:xfrm>
            <a:off x="2906713" y="4906963"/>
            <a:ext cx="4460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3200">
                <a:latin typeface="Times New Roman" charset="0"/>
                <a:sym typeface="Symbol" charset="0"/>
              </a:rPr>
              <a:t></a:t>
            </a:r>
            <a:endParaRPr lang="pl-PL" sz="3200">
              <a:latin typeface="Times New Roman" charset="0"/>
              <a:sym typeface="Symbol" charset="0"/>
            </a:endParaRPr>
          </a:p>
        </p:txBody>
      </p:sp>
      <p:sp>
        <p:nvSpPr>
          <p:cNvPr id="15" name="Strzałka w lewo 14"/>
          <p:cNvSpPr/>
          <p:nvPr/>
        </p:nvSpPr>
        <p:spPr>
          <a:xfrm>
            <a:off x="2883651" y="3361761"/>
            <a:ext cx="1882588" cy="48708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415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"/>
            <a:ext cx="9144000" cy="615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Łącznik prosty 3"/>
          <p:cNvCxnSpPr/>
          <p:nvPr/>
        </p:nvCxnSpPr>
        <p:spPr bwMode="auto">
          <a:xfrm>
            <a:off x="6084888" y="5084763"/>
            <a:ext cx="2590800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Prostokąt 1"/>
          <p:cNvSpPr/>
          <p:nvPr/>
        </p:nvSpPr>
        <p:spPr>
          <a:xfrm>
            <a:off x="220919" y="1843813"/>
            <a:ext cx="15303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LEPS</a:t>
            </a:r>
            <a:endParaRPr lang="pl-PL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PoleTekstowe 2"/>
          <p:cNvSpPr txBox="1"/>
          <p:nvPr/>
        </p:nvSpPr>
        <p:spPr>
          <a:xfrm>
            <a:off x="119533" y="2689416"/>
            <a:ext cx="23787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953735"/>
                </a:solidFill>
              </a:rPr>
              <a:t>and </a:t>
            </a:r>
            <a:r>
              <a:rPr lang="pl-PL" dirty="0" err="1" smtClean="0">
                <a:solidFill>
                  <a:srgbClr val="953735"/>
                </a:solidFill>
              </a:rPr>
              <a:t>various</a:t>
            </a:r>
            <a:r>
              <a:rPr lang="pl-PL" dirty="0" smtClean="0">
                <a:solidFill>
                  <a:srgbClr val="953735"/>
                </a:solidFill>
              </a:rPr>
              <a:t> </a:t>
            </a:r>
            <a:r>
              <a:rPr lang="pl-PL" dirty="0" err="1" smtClean="0">
                <a:solidFill>
                  <a:srgbClr val="953735"/>
                </a:solidFill>
              </a:rPr>
              <a:t>conference</a:t>
            </a:r>
            <a:r>
              <a:rPr lang="pl-PL" dirty="0" smtClean="0">
                <a:solidFill>
                  <a:srgbClr val="953735"/>
                </a:solidFill>
              </a:rPr>
              <a:t> </a:t>
            </a:r>
          </a:p>
          <a:p>
            <a:r>
              <a:rPr lang="pl-PL" dirty="0" err="1" smtClean="0">
                <a:solidFill>
                  <a:srgbClr val="953735"/>
                </a:solidFill>
              </a:rPr>
              <a:t>proceedings</a:t>
            </a:r>
            <a:endParaRPr lang="pl-PL" dirty="0" smtClean="0">
              <a:solidFill>
                <a:srgbClr val="953735"/>
              </a:solidFill>
            </a:endParaRPr>
          </a:p>
          <a:p>
            <a:r>
              <a:rPr lang="pl-PL" dirty="0" err="1" smtClean="0">
                <a:solidFill>
                  <a:srgbClr val="953735"/>
                </a:solidFill>
              </a:rPr>
              <a:t>e.g</a:t>
            </a:r>
            <a:r>
              <a:rPr lang="pl-PL" dirty="0" smtClean="0">
                <a:solidFill>
                  <a:srgbClr val="953735"/>
                </a:solidFill>
              </a:rPr>
              <a:t>. T. </a:t>
            </a:r>
            <a:r>
              <a:rPr lang="pl-PL" dirty="0" err="1" smtClean="0">
                <a:solidFill>
                  <a:srgbClr val="953735"/>
                </a:solidFill>
              </a:rPr>
              <a:t>Nakano</a:t>
            </a:r>
            <a:r>
              <a:rPr lang="pl-PL" dirty="0" smtClean="0">
                <a:solidFill>
                  <a:srgbClr val="953735"/>
                </a:solidFill>
              </a:rPr>
              <a:t> </a:t>
            </a:r>
          </a:p>
          <a:p>
            <a:r>
              <a:rPr lang="pl-PL" dirty="0" smtClean="0">
                <a:solidFill>
                  <a:srgbClr val="953735"/>
                </a:solidFill>
              </a:rPr>
              <a:t>MENU 2016</a:t>
            </a:r>
            <a:endParaRPr lang="pl-PL" dirty="0">
              <a:solidFill>
                <a:srgbClr val="9537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682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2200"/>
            <a:ext cx="9144000" cy="466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Łącznik prosty 3"/>
          <p:cNvCxnSpPr/>
          <p:nvPr/>
        </p:nvCxnSpPr>
        <p:spPr bwMode="auto">
          <a:xfrm>
            <a:off x="2843213" y="5300663"/>
            <a:ext cx="1873250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Łącznik prosty 5"/>
          <p:cNvCxnSpPr/>
          <p:nvPr/>
        </p:nvCxnSpPr>
        <p:spPr bwMode="auto">
          <a:xfrm>
            <a:off x="1331913" y="5732463"/>
            <a:ext cx="1655762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Prostokąt 2"/>
          <p:cNvSpPr/>
          <p:nvPr/>
        </p:nvSpPr>
        <p:spPr>
          <a:xfrm>
            <a:off x="620554" y="149523"/>
            <a:ext cx="21339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pl-PL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DIANA</a:t>
            </a:r>
          </a:p>
        </p:txBody>
      </p:sp>
    </p:spTree>
    <p:extLst>
      <p:ext uri="{BB962C8B-B14F-4D97-AF65-F5344CB8AC3E}">
        <p14:creationId xmlns:p14="http://schemas.microsoft.com/office/powerpoint/2010/main" val="1132857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6300"/>
            <a:ext cx="9144000" cy="5094023"/>
          </a:xfrm>
          <a:prstGeom prst="rect">
            <a:avLst/>
          </a:prstGeom>
        </p:spPr>
      </p:pic>
      <p:cxnSp>
        <p:nvCxnSpPr>
          <p:cNvPr id="4" name="Łącznik prosty 3"/>
          <p:cNvCxnSpPr/>
          <p:nvPr/>
        </p:nvCxnSpPr>
        <p:spPr>
          <a:xfrm flipV="1">
            <a:off x="2764118" y="4900706"/>
            <a:ext cx="4826000" cy="1494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rostokąt 4"/>
          <p:cNvSpPr/>
          <p:nvPr/>
        </p:nvSpPr>
        <p:spPr>
          <a:xfrm>
            <a:off x="174194" y="143452"/>
            <a:ext cx="62992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l-PL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dissidents</a:t>
            </a:r>
            <a:r>
              <a:rPr lang="pl-PL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from CLAS</a:t>
            </a:r>
            <a:endParaRPr lang="pl-PL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5888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6300"/>
            <a:ext cx="9144000" cy="5094023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0" y="672353"/>
            <a:ext cx="9144000" cy="5558118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69349"/>
            <a:ext cx="9144000" cy="1506876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294" y="3858544"/>
            <a:ext cx="7694706" cy="1687611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174194" y="143452"/>
            <a:ext cx="68993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l-PL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disicalaimer</a:t>
            </a:r>
            <a:r>
              <a:rPr lang="pl-PL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from CLAS</a:t>
            </a:r>
            <a:endParaRPr lang="pl-PL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8" name="Łącznik prosty 7"/>
          <p:cNvCxnSpPr/>
          <p:nvPr/>
        </p:nvCxnSpPr>
        <p:spPr>
          <a:xfrm flipV="1">
            <a:off x="4616824" y="5184588"/>
            <a:ext cx="3615764" cy="2988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8"/>
          <p:cNvCxnSpPr/>
          <p:nvPr/>
        </p:nvCxnSpPr>
        <p:spPr>
          <a:xfrm flipV="1">
            <a:off x="869577" y="5579027"/>
            <a:ext cx="1521011" cy="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528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solidFill>
                  <a:srgbClr val="800000"/>
                </a:solidFill>
              </a:rPr>
              <a:t>What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is</a:t>
            </a:r>
            <a:r>
              <a:rPr lang="pl-PL" dirty="0" smtClean="0">
                <a:solidFill>
                  <a:srgbClr val="800000"/>
                </a:solidFill>
              </a:rPr>
              <a:t> the </a:t>
            </a:r>
            <a:r>
              <a:rPr lang="pl-PL" dirty="0" err="1" smtClean="0">
                <a:solidFill>
                  <a:srgbClr val="800000"/>
                </a:solidFill>
              </a:rPr>
              <a:t>experimental</a:t>
            </a:r>
            <a:r>
              <a:rPr lang="pl-PL" dirty="0" smtClean="0">
                <a:solidFill>
                  <a:srgbClr val="800000"/>
                </a:solidFill>
              </a:rPr>
              <a:t> status</a:t>
            </a:r>
            <a:br>
              <a:rPr lang="pl-PL" dirty="0" smtClean="0">
                <a:solidFill>
                  <a:srgbClr val="800000"/>
                </a:solidFill>
              </a:rPr>
            </a:br>
            <a:r>
              <a:rPr lang="pl-PL" dirty="0" smtClean="0">
                <a:solidFill>
                  <a:srgbClr val="800000"/>
                </a:solidFill>
              </a:rPr>
              <a:t>of </a:t>
            </a:r>
            <a:r>
              <a:rPr lang="pl-PL" dirty="0" err="1" smtClean="0">
                <a:solidFill>
                  <a:srgbClr val="800000"/>
                </a:solidFill>
              </a:rPr>
              <a:t>light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pentaquarks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today</a:t>
            </a:r>
            <a:r>
              <a:rPr lang="pl-PL" dirty="0" smtClean="0">
                <a:solidFill>
                  <a:srgbClr val="800000"/>
                </a:solidFill>
              </a:rPr>
              <a:t>?</a:t>
            </a:r>
            <a:endParaRPr lang="pl-PL" dirty="0">
              <a:solidFill>
                <a:srgbClr val="800000"/>
              </a:solidFill>
            </a:endParaRPr>
          </a:p>
        </p:txBody>
      </p:sp>
      <p:sp>
        <p:nvSpPr>
          <p:cNvPr id="3" name="Oval 21"/>
          <p:cNvSpPr>
            <a:spLocks noChangeArrowheads="1"/>
          </p:cNvSpPr>
          <p:nvPr/>
        </p:nvSpPr>
        <p:spPr bwMode="auto">
          <a:xfrm>
            <a:off x="1752600" y="3505200"/>
            <a:ext cx="230188" cy="230188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4" name="Oval 22"/>
          <p:cNvSpPr>
            <a:spLocks noChangeArrowheads="1"/>
          </p:cNvSpPr>
          <p:nvPr/>
        </p:nvSpPr>
        <p:spPr bwMode="auto">
          <a:xfrm>
            <a:off x="2055813" y="4037013"/>
            <a:ext cx="230187" cy="23018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5" name="Oval 23"/>
          <p:cNvSpPr>
            <a:spLocks noChangeArrowheads="1"/>
          </p:cNvSpPr>
          <p:nvPr/>
        </p:nvSpPr>
        <p:spPr bwMode="auto">
          <a:xfrm>
            <a:off x="2359025" y="4568825"/>
            <a:ext cx="230188" cy="23018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6" name="Oval 24"/>
          <p:cNvSpPr>
            <a:spLocks noChangeArrowheads="1"/>
          </p:cNvSpPr>
          <p:nvPr/>
        </p:nvSpPr>
        <p:spPr bwMode="auto">
          <a:xfrm>
            <a:off x="2662238" y="5100638"/>
            <a:ext cx="230187" cy="230187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7" name="Oval 25"/>
          <p:cNvSpPr>
            <a:spLocks noChangeArrowheads="1"/>
          </p:cNvSpPr>
          <p:nvPr/>
        </p:nvSpPr>
        <p:spPr bwMode="auto">
          <a:xfrm>
            <a:off x="1447800" y="4038600"/>
            <a:ext cx="230188" cy="23018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8" name="Oval 26"/>
          <p:cNvSpPr>
            <a:spLocks noChangeArrowheads="1"/>
          </p:cNvSpPr>
          <p:nvPr/>
        </p:nvSpPr>
        <p:spPr bwMode="auto">
          <a:xfrm>
            <a:off x="1752600" y="4572000"/>
            <a:ext cx="230188" cy="23018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Oval 27"/>
          <p:cNvSpPr>
            <a:spLocks noChangeArrowheads="1"/>
          </p:cNvSpPr>
          <p:nvPr/>
        </p:nvSpPr>
        <p:spPr bwMode="auto">
          <a:xfrm>
            <a:off x="2057400" y="5105400"/>
            <a:ext cx="230188" cy="23018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0" name="Oval 28"/>
          <p:cNvSpPr>
            <a:spLocks noChangeArrowheads="1"/>
          </p:cNvSpPr>
          <p:nvPr/>
        </p:nvSpPr>
        <p:spPr bwMode="auto">
          <a:xfrm>
            <a:off x="1143000" y="4570413"/>
            <a:ext cx="230188" cy="23018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1" name="Oval 29"/>
          <p:cNvSpPr>
            <a:spLocks noChangeArrowheads="1"/>
          </p:cNvSpPr>
          <p:nvPr/>
        </p:nvSpPr>
        <p:spPr bwMode="auto">
          <a:xfrm>
            <a:off x="1447800" y="5103813"/>
            <a:ext cx="230188" cy="23018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2" name="Oval 30"/>
          <p:cNvSpPr>
            <a:spLocks noChangeArrowheads="1"/>
          </p:cNvSpPr>
          <p:nvPr/>
        </p:nvSpPr>
        <p:spPr bwMode="auto">
          <a:xfrm>
            <a:off x="838200" y="5105400"/>
            <a:ext cx="230188" cy="230188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3" name="Text Box 31"/>
          <p:cNvSpPr txBox="1">
            <a:spLocks noChangeArrowheads="1"/>
          </p:cNvSpPr>
          <p:nvPr/>
        </p:nvSpPr>
        <p:spPr bwMode="auto">
          <a:xfrm>
            <a:off x="2052638" y="3306763"/>
            <a:ext cx="6143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3200">
                <a:sym typeface="Symbol" charset="0"/>
              </a:rPr>
              <a:t></a:t>
            </a:r>
            <a:r>
              <a:rPr lang="en-GB" sz="3200" baseline="30000">
                <a:sym typeface="Symbol" charset="0"/>
              </a:rPr>
              <a:t>+</a:t>
            </a:r>
            <a:endParaRPr lang="pl-PL" sz="3200">
              <a:sym typeface="Symbol" charset="0"/>
            </a:endParaRPr>
          </a:p>
        </p:txBody>
      </p:sp>
      <p:sp>
        <p:nvSpPr>
          <p:cNvPr id="14" name="Text Box 32"/>
          <p:cNvSpPr txBox="1">
            <a:spLocks noChangeArrowheads="1"/>
          </p:cNvSpPr>
          <p:nvPr/>
        </p:nvSpPr>
        <p:spPr bwMode="auto">
          <a:xfrm>
            <a:off x="2906713" y="4906963"/>
            <a:ext cx="4460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3200">
                <a:latin typeface="Times New Roman" charset="0"/>
                <a:sym typeface="Symbol" charset="0"/>
              </a:rPr>
              <a:t></a:t>
            </a:r>
            <a:endParaRPr lang="pl-PL" sz="3200">
              <a:latin typeface="Times New Roman" charset="0"/>
              <a:sym typeface="Symbol" charset="0"/>
            </a:endParaRPr>
          </a:p>
        </p:txBody>
      </p:sp>
      <p:sp>
        <p:nvSpPr>
          <p:cNvPr id="15" name="Strzałka w lewo 14"/>
          <p:cNvSpPr/>
          <p:nvPr/>
        </p:nvSpPr>
        <p:spPr>
          <a:xfrm>
            <a:off x="3630706" y="4938247"/>
            <a:ext cx="1270004" cy="48708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0018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9671"/>
            <a:ext cx="9144000" cy="1326229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56" y="2900789"/>
            <a:ext cx="9073103" cy="2112716"/>
          </a:xfrm>
          <a:prstGeom prst="rect">
            <a:avLst/>
          </a:prstGeom>
        </p:spPr>
      </p:pic>
      <p:cxnSp>
        <p:nvCxnSpPr>
          <p:cNvPr id="6" name="Łącznik prosty 5"/>
          <p:cNvCxnSpPr/>
          <p:nvPr/>
        </p:nvCxnSpPr>
        <p:spPr>
          <a:xfrm flipV="1">
            <a:off x="55956" y="3705412"/>
            <a:ext cx="6099809" cy="1494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rostokąt 6"/>
          <p:cNvSpPr/>
          <p:nvPr/>
        </p:nvSpPr>
        <p:spPr>
          <a:xfrm>
            <a:off x="387346" y="292864"/>
            <a:ext cx="19446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NA 49</a:t>
            </a:r>
            <a:endParaRPr lang="pl-PL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6404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solidFill>
                  <a:srgbClr val="800000"/>
                </a:solidFill>
              </a:rPr>
              <a:t>What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is</a:t>
            </a:r>
            <a:r>
              <a:rPr lang="pl-PL" dirty="0" smtClean="0">
                <a:solidFill>
                  <a:srgbClr val="800000"/>
                </a:solidFill>
              </a:rPr>
              <a:t> the </a:t>
            </a:r>
            <a:r>
              <a:rPr lang="pl-PL" dirty="0" err="1" smtClean="0">
                <a:solidFill>
                  <a:srgbClr val="800000"/>
                </a:solidFill>
              </a:rPr>
              <a:t>experimental</a:t>
            </a:r>
            <a:r>
              <a:rPr lang="pl-PL" dirty="0" smtClean="0">
                <a:solidFill>
                  <a:srgbClr val="800000"/>
                </a:solidFill>
              </a:rPr>
              <a:t> status</a:t>
            </a:r>
            <a:br>
              <a:rPr lang="pl-PL" dirty="0" smtClean="0">
                <a:solidFill>
                  <a:srgbClr val="800000"/>
                </a:solidFill>
              </a:rPr>
            </a:br>
            <a:r>
              <a:rPr lang="pl-PL" dirty="0" smtClean="0">
                <a:solidFill>
                  <a:srgbClr val="800000"/>
                </a:solidFill>
              </a:rPr>
              <a:t>of </a:t>
            </a:r>
            <a:r>
              <a:rPr lang="pl-PL" dirty="0" err="1" smtClean="0">
                <a:solidFill>
                  <a:srgbClr val="800000"/>
                </a:solidFill>
              </a:rPr>
              <a:t>light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pentaquarks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today</a:t>
            </a:r>
            <a:r>
              <a:rPr lang="pl-PL" dirty="0" smtClean="0">
                <a:solidFill>
                  <a:srgbClr val="800000"/>
                </a:solidFill>
              </a:rPr>
              <a:t>?</a:t>
            </a:r>
            <a:endParaRPr lang="pl-PL" dirty="0">
              <a:solidFill>
                <a:srgbClr val="800000"/>
              </a:solidFill>
            </a:endParaRPr>
          </a:p>
        </p:txBody>
      </p:sp>
      <p:sp>
        <p:nvSpPr>
          <p:cNvPr id="3" name="Oval 21"/>
          <p:cNvSpPr>
            <a:spLocks noChangeArrowheads="1"/>
          </p:cNvSpPr>
          <p:nvPr/>
        </p:nvSpPr>
        <p:spPr bwMode="auto">
          <a:xfrm>
            <a:off x="1752600" y="3505200"/>
            <a:ext cx="230188" cy="230188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4" name="Oval 22"/>
          <p:cNvSpPr>
            <a:spLocks noChangeArrowheads="1"/>
          </p:cNvSpPr>
          <p:nvPr/>
        </p:nvSpPr>
        <p:spPr bwMode="auto">
          <a:xfrm>
            <a:off x="2055813" y="4037013"/>
            <a:ext cx="230187" cy="23018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5" name="Oval 23"/>
          <p:cNvSpPr>
            <a:spLocks noChangeArrowheads="1"/>
          </p:cNvSpPr>
          <p:nvPr/>
        </p:nvSpPr>
        <p:spPr bwMode="auto">
          <a:xfrm>
            <a:off x="2359025" y="4568825"/>
            <a:ext cx="230188" cy="23018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6" name="Oval 24"/>
          <p:cNvSpPr>
            <a:spLocks noChangeArrowheads="1"/>
          </p:cNvSpPr>
          <p:nvPr/>
        </p:nvSpPr>
        <p:spPr bwMode="auto">
          <a:xfrm>
            <a:off x="2662238" y="5100638"/>
            <a:ext cx="230187" cy="230187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7" name="Oval 25"/>
          <p:cNvSpPr>
            <a:spLocks noChangeArrowheads="1"/>
          </p:cNvSpPr>
          <p:nvPr/>
        </p:nvSpPr>
        <p:spPr bwMode="auto">
          <a:xfrm>
            <a:off x="1447800" y="4038600"/>
            <a:ext cx="230188" cy="23018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8" name="Oval 26"/>
          <p:cNvSpPr>
            <a:spLocks noChangeArrowheads="1"/>
          </p:cNvSpPr>
          <p:nvPr/>
        </p:nvSpPr>
        <p:spPr bwMode="auto">
          <a:xfrm>
            <a:off x="1752600" y="4572000"/>
            <a:ext cx="230188" cy="23018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Oval 27"/>
          <p:cNvSpPr>
            <a:spLocks noChangeArrowheads="1"/>
          </p:cNvSpPr>
          <p:nvPr/>
        </p:nvSpPr>
        <p:spPr bwMode="auto">
          <a:xfrm>
            <a:off x="2057400" y="5105400"/>
            <a:ext cx="230188" cy="23018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0" name="Oval 28"/>
          <p:cNvSpPr>
            <a:spLocks noChangeArrowheads="1"/>
          </p:cNvSpPr>
          <p:nvPr/>
        </p:nvSpPr>
        <p:spPr bwMode="auto">
          <a:xfrm>
            <a:off x="1143000" y="4570413"/>
            <a:ext cx="230188" cy="23018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1" name="Oval 29"/>
          <p:cNvSpPr>
            <a:spLocks noChangeArrowheads="1"/>
          </p:cNvSpPr>
          <p:nvPr/>
        </p:nvSpPr>
        <p:spPr bwMode="auto">
          <a:xfrm>
            <a:off x="1447800" y="5103813"/>
            <a:ext cx="230188" cy="23018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2" name="Oval 30"/>
          <p:cNvSpPr>
            <a:spLocks noChangeArrowheads="1"/>
          </p:cNvSpPr>
          <p:nvPr/>
        </p:nvSpPr>
        <p:spPr bwMode="auto">
          <a:xfrm>
            <a:off x="838200" y="5105400"/>
            <a:ext cx="230188" cy="230188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3" name="Text Box 31"/>
          <p:cNvSpPr txBox="1">
            <a:spLocks noChangeArrowheads="1"/>
          </p:cNvSpPr>
          <p:nvPr/>
        </p:nvSpPr>
        <p:spPr bwMode="auto">
          <a:xfrm>
            <a:off x="2052638" y="3306763"/>
            <a:ext cx="6143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3200">
                <a:sym typeface="Symbol" charset="0"/>
              </a:rPr>
              <a:t></a:t>
            </a:r>
            <a:r>
              <a:rPr lang="en-GB" sz="3200" baseline="30000">
                <a:sym typeface="Symbol" charset="0"/>
              </a:rPr>
              <a:t>+</a:t>
            </a:r>
            <a:endParaRPr lang="pl-PL" sz="3200">
              <a:sym typeface="Symbol" charset="0"/>
            </a:endParaRPr>
          </a:p>
        </p:txBody>
      </p:sp>
      <p:sp>
        <p:nvSpPr>
          <p:cNvPr id="14" name="Text Box 32"/>
          <p:cNvSpPr txBox="1">
            <a:spLocks noChangeArrowheads="1"/>
          </p:cNvSpPr>
          <p:nvPr/>
        </p:nvSpPr>
        <p:spPr bwMode="auto">
          <a:xfrm>
            <a:off x="2906713" y="4906963"/>
            <a:ext cx="4460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3200">
                <a:latin typeface="Times New Roman" charset="0"/>
                <a:sym typeface="Symbol" charset="0"/>
              </a:rPr>
              <a:t></a:t>
            </a:r>
            <a:endParaRPr lang="pl-PL" sz="3200">
              <a:latin typeface="Times New Roman" charset="0"/>
              <a:sym typeface="Symbol" charset="0"/>
            </a:endParaRPr>
          </a:p>
        </p:txBody>
      </p:sp>
      <p:sp>
        <p:nvSpPr>
          <p:cNvPr id="15" name="Strzałka w lewo 14"/>
          <p:cNvSpPr/>
          <p:nvPr/>
        </p:nvSpPr>
        <p:spPr>
          <a:xfrm>
            <a:off x="2589213" y="3886200"/>
            <a:ext cx="2311497" cy="48708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5914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800000"/>
                </a:solidFill>
              </a:rPr>
              <a:t>Heavy </a:t>
            </a:r>
            <a:r>
              <a:rPr lang="pl-PL" dirty="0" err="1" smtClean="0">
                <a:solidFill>
                  <a:srgbClr val="800000"/>
                </a:solidFill>
              </a:rPr>
              <a:t>baryon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ground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states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122" y="1743300"/>
            <a:ext cx="8099877" cy="2812311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6200795" y="1218088"/>
            <a:ext cx="2943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© </a:t>
            </a:r>
            <a:r>
              <a:rPr lang="pl-PL" sz="1200" dirty="0" err="1" smtClean="0">
                <a:solidFill>
                  <a:schemeClr val="accent1">
                    <a:lumMod val="50000"/>
                  </a:schemeClr>
                </a:solidFill>
              </a:rPr>
              <a:t>Linming</a:t>
            </a:r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1200" dirty="0" err="1" smtClean="0">
                <a:solidFill>
                  <a:schemeClr val="accent1">
                    <a:lumMod val="50000"/>
                  </a:schemeClr>
                </a:solidFill>
              </a:rPr>
              <a:t>Zhang</a:t>
            </a:r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pl-PL" sz="1200" dirty="0" err="1" smtClean="0">
                <a:solidFill>
                  <a:schemeClr val="accent1">
                    <a:lumMod val="50000"/>
                  </a:schemeClr>
                </a:solidFill>
              </a:rPr>
              <a:t>LHCb</a:t>
            </a:r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 talk </a:t>
            </a:r>
            <a:r>
              <a:rPr lang="pl-PL" sz="1200" dirty="0" err="1" smtClean="0">
                <a:solidFill>
                  <a:schemeClr val="accent1">
                    <a:lumMod val="50000"/>
                  </a:schemeClr>
                </a:solidFill>
              </a:rPr>
              <a:t>at</a:t>
            </a:r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 APFB 2017</a:t>
            </a:r>
            <a:endParaRPr lang="pl-PL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PoleTekstowe 4"/>
          <p:cNvSpPr txBox="1"/>
          <p:nvPr/>
        </p:nvSpPr>
        <p:spPr>
          <a:xfrm>
            <a:off x="1730746" y="1507539"/>
            <a:ext cx="6407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Times New Roman"/>
                <a:cs typeface="Times New Roman"/>
              </a:rPr>
              <a:t>(3 1/2</a:t>
            </a:r>
            <a:r>
              <a:rPr lang="pl-PL" baseline="30000" dirty="0" smtClean="0">
                <a:latin typeface="Times New Roman"/>
                <a:cs typeface="Times New Roman"/>
              </a:rPr>
              <a:t>+</a:t>
            </a:r>
            <a:r>
              <a:rPr lang="pl-PL" dirty="0" smtClean="0">
                <a:latin typeface="Times New Roman"/>
                <a:cs typeface="Times New Roman"/>
              </a:rPr>
              <a:t>)                          (6  1/2</a:t>
            </a:r>
            <a:r>
              <a:rPr lang="pl-PL" baseline="30000" dirty="0" smtClean="0">
                <a:latin typeface="Times New Roman"/>
                <a:cs typeface="Times New Roman"/>
              </a:rPr>
              <a:t>+</a:t>
            </a:r>
            <a:r>
              <a:rPr lang="pl-PL" dirty="0" smtClean="0">
                <a:latin typeface="Times New Roman"/>
                <a:cs typeface="Times New Roman"/>
              </a:rPr>
              <a:t>)                                            (6 3/2</a:t>
            </a:r>
            <a:r>
              <a:rPr lang="pl-PL" baseline="30000" dirty="0" smtClean="0">
                <a:latin typeface="Times New Roman"/>
                <a:cs typeface="Times New Roman"/>
              </a:rPr>
              <a:t>+</a:t>
            </a:r>
            <a:r>
              <a:rPr lang="pl-PL" dirty="0" smtClean="0">
                <a:latin typeface="Times New Roman"/>
                <a:cs typeface="Times New Roman"/>
              </a:rPr>
              <a:t>)</a:t>
            </a:r>
            <a:endParaRPr lang="pl-PL" dirty="0">
              <a:latin typeface="Times New Roman"/>
              <a:cs typeface="Times New Roman"/>
            </a:endParaRPr>
          </a:p>
        </p:txBody>
      </p:sp>
      <p:sp>
        <p:nvSpPr>
          <p:cNvPr id="6" name="PoleTekstowe 5"/>
          <p:cNvSpPr txBox="1"/>
          <p:nvPr/>
        </p:nvSpPr>
        <p:spPr>
          <a:xfrm>
            <a:off x="1531523" y="3685826"/>
            <a:ext cx="516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Times New Roman"/>
                <a:cs typeface="Times New Roman"/>
              </a:rPr>
              <a:t>2409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r>
              <a:rPr lang="pl-PL" dirty="0" smtClean="0">
                <a:latin typeface="Times New Roman"/>
                <a:cs typeface="Times New Roman"/>
              </a:rPr>
              <a:t>                                                 2580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endParaRPr lang="pl-PL" dirty="0">
              <a:latin typeface="Times New Roman"/>
              <a:cs typeface="Times New Roman"/>
            </a:endParaRPr>
          </a:p>
        </p:txBody>
      </p:sp>
      <p:sp>
        <p:nvSpPr>
          <p:cNvPr id="7" name="PoleTekstowe 6"/>
          <p:cNvSpPr txBox="1"/>
          <p:nvPr/>
        </p:nvSpPr>
        <p:spPr>
          <a:xfrm>
            <a:off x="3797679" y="4781611"/>
            <a:ext cx="4856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Times New Roman"/>
                <a:cs typeface="Times New Roman"/>
              </a:rPr>
              <a:t>2535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r>
              <a:rPr lang="pl-PL" dirty="0" smtClean="0">
                <a:latin typeface="Times New Roman"/>
                <a:cs typeface="Times New Roman"/>
              </a:rPr>
              <a:t>                                        2602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endParaRPr lang="pl-PL" dirty="0">
              <a:latin typeface="Times New Roman"/>
              <a:cs typeface="Times New Roman"/>
            </a:endParaRPr>
          </a:p>
        </p:txBody>
      </p:sp>
      <p:sp>
        <p:nvSpPr>
          <p:cNvPr id="8" name="PoleTekstowe 7"/>
          <p:cNvSpPr txBox="1"/>
          <p:nvPr/>
        </p:nvSpPr>
        <p:spPr>
          <a:xfrm>
            <a:off x="1730746" y="4208819"/>
            <a:ext cx="10182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average</a:t>
            </a:r>
            <a:endParaRPr lang="pl-PL" dirty="0" smtClean="0"/>
          </a:p>
          <a:p>
            <a:r>
              <a:rPr lang="pl-PL" dirty="0" smtClean="0"/>
              <a:t>multiplet </a:t>
            </a:r>
          </a:p>
          <a:p>
            <a:r>
              <a:rPr lang="pl-PL" dirty="0" err="1" smtClean="0"/>
              <a:t>masses</a:t>
            </a:r>
            <a:endParaRPr lang="pl-PL" dirty="0"/>
          </a:p>
        </p:txBody>
      </p:sp>
      <p:sp>
        <p:nvSpPr>
          <p:cNvPr id="9" name="PoleTekstowe 8"/>
          <p:cNvSpPr txBox="1"/>
          <p:nvPr/>
        </p:nvSpPr>
        <p:spPr>
          <a:xfrm>
            <a:off x="5366562" y="4283531"/>
            <a:ext cx="11914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rgbClr val="800000"/>
                </a:solidFill>
              </a:rPr>
              <a:t>before</a:t>
            </a:r>
            <a:endParaRPr lang="pl-PL" dirty="0" smtClean="0">
              <a:solidFill>
                <a:srgbClr val="800000"/>
              </a:solidFill>
            </a:endParaRPr>
          </a:p>
          <a:p>
            <a:r>
              <a:rPr lang="pl-PL" dirty="0" err="1" smtClean="0">
                <a:solidFill>
                  <a:srgbClr val="800000"/>
                </a:solidFill>
              </a:rPr>
              <a:t>hf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splitting</a:t>
            </a:r>
            <a:endParaRPr lang="pl-PL" dirty="0" smtClean="0">
              <a:solidFill>
                <a:srgbClr val="800000"/>
              </a:solidFill>
            </a:endParaRPr>
          </a:p>
          <a:p>
            <a:r>
              <a:rPr lang="pl-PL" b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70 </a:t>
            </a:r>
            <a:r>
              <a:rPr lang="pl-PL" b="1" dirty="0" err="1" smtClean="0">
                <a:solidFill>
                  <a:srgbClr val="800000"/>
                </a:solidFill>
                <a:latin typeface="Times New Roman"/>
                <a:cs typeface="Times New Roman"/>
              </a:rPr>
              <a:t>MeV</a:t>
            </a:r>
            <a:endParaRPr lang="pl-PL" b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 flipV="1">
            <a:off x="1855258" y="1582251"/>
            <a:ext cx="161869" cy="1"/>
          </a:xfrm>
          <a:prstGeom prst="line">
            <a:avLst/>
          </a:prstGeom>
          <a:ln w="222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PoleTekstowe 14"/>
          <p:cNvSpPr txBox="1"/>
          <p:nvPr/>
        </p:nvSpPr>
        <p:spPr>
          <a:xfrm>
            <a:off x="866073" y="5902300"/>
            <a:ext cx="7668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i="1" dirty="0" smtClean="0">
                <a:solidFill>
                  <a:srgbClr val="660066"/>
                </a:solidFill>
                <a:latin typeface="Times New Roman"/>
                <a:cs typeface="Times New Roman"/>
              </a:rPr>
              <a:t>s</a:t>
            </a:r>
            <a:r>
              <a:rPr lang="pl-PL" sz="24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 = 0 </a:t>
            </a:r>
            <a:r>
              <a:rPr lang="pl-PL" sz="2400" dirty="0" err="1" smtClean="0">
                <a:latin typeface="Times New Roman"/>
                <a:cs typeface="Times New Roman"/>
              </a:rPr>
              <a:t>diquark</a:t>
            </a:r>
            <a:r>
              <a:rPr lang="pl-PL" sz="2400" dirty="0" smtClean="0">
                <a:latin typeface="Times New Roman"/>
                <a:cs typeface="Times New Roman"/>
              </a:rPr>
              <a:t> + </a:t>
            </a:r>
            <a:r>
              <a:rPr lang="pl-PL" sz="2400" i="1" dirty="0" smtClean="0">
                <a:solidFill>
                  <a:srgbClr val="660066"/>
                </a:solidFill>
                <a:latin typeface="Times New Roman"/>
                <a:cs typeface="Times New Roman"/>
              </a:rPr>
              <a:t>s</a:t>
            </a:r>
            <a:r>
              <a:rPr lang="pl-PL" sz="24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 = 1/2 </a:t>
            </a:r>
            <a:r>
              <a:rPr lang="pl-PL" sz="2400" dirty="0" smtClean="0">
                <a:latin typeface="Times New Roman"/>
                <a:cs typeface="Times New Roman"/>
              </a:rPr>
              <a:t>HQ         </a:t>
            </a:r>
            <a:r>
              <a:rPr lang="pl-PL" sz="2400" i="1" dirty="0" smtClean="0">
                <a:solidFill>
                  <a:srgbClr val="660066"/>
                </a:solidFill>
                <a:latin typeface="Times New Roman"/>
                <a:cs typeface="Times New Roman"/>
              </a:rPr>
              <a:t>s</a:t>
            </a:r>
            <a:r>
              <a:rPr lang="pl-PL" sz="24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 = 1 </a:t>
            </a:r>
            <a:r>
              <a:rPr lang="pl-PL" sz="2400" dirty="0" err="1" smtClean="0">
                <a:latin typeface="Times New Roman"/>
                <a:cs typeface="Times New Roman"/>
              </a:rPr>
              <a:t>diquark</a:t>
            </a:r>
            <a:r>
              <a:rPr lang="pl-PL" sz="2400" dirty="0" smtClean="0">
                <a:latin typeface="Times New Roman"/>
                <a:cs typeface="Times New Roman"/>
              </a:rPr>
              <a:t> + </a:t>
            </a:r>
            <a:r>
              <a:rPr lang="pl-PL" sz="2400" i="1" dirty="0" smtClean="0">
                <a:solidFill>
                  <a:srgbClr val="660066"/>
                </a:solidFill>
                <a:latin typeface="Times New Roman"/>
                <a:cs typeface="Times New Roman"/>
              </a:rPr>
              <a:t>s</a:t>
            </a:r>
            <a:r>
              <a:rPr lang="pl-PL" sz="24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 = 1/2 </a:t>
            </a:r>
            <a:r>
              <a:rPr lang="pl-PL" sz="2400" dirty="0" smtClean="0">
                <a:latin typeface="Times New Roman"/>
                <a:cs typeface="Times New Roman"/>
              </a:rPr>
              <a:t>HQ</a:t>
            </a:r>
            <a:endParaRPr lang="pl-PL" sz="2400" dirty="0">
              <a:latin typeface="Times New Roman"/>
              <a:cs typeface="Times New Roman"/>
            </a:endParaRPr>
          </a:p>
        </p:txBody>
      </p:sp>
      <p:sp>
        <p:nvSpPr>
          <p:cNvPr id="10" name="Dowolny kształt 9"/>
          <p:cNvSpPr/>
          <p:nvPr/>
        </p:nvSpPr>
        <p:spPr>
          <a:xfrm>
            <a:off x="5229590" y="4445404"/>
            <a:ext cx="1395257" cy="896552"/>
          </a:xfrm>
          <a:custGeom>
            <a:avLst/>
            <a:gdLst>
              <a:gd name="connsiteX0" fmla="*/ 1382106 w 1395257"/>
              <a:gd name="connsiteY0" fmla="*/ 560345 h 896552"/>
              <a:gd name="connsiteX1" fmla="*/ 1382106 w 1395257"/>
              <a:gd name="connsiteY1" fmla="*/ 560345 h 896552"/>
              <a:gd name="connsiteX2" fmla="*/ 1382106 w 1395257"/>
              <a:gd name="connsiteY2" fmla="*/ 336207 h 896552"/>
              <a:gd name="connsiteX3" fmla="*/ 1332300 w 1395257"/>
              <a:gd name="connsiteY3" fmla="*/ 261494 h 896552"/>
              <a:gd name="connsiteX4" fmla="*/ 1294946 w 1395257"/>
              <a:gd name="connsiteY4" fmla="*/ 249042 h 896552"/>
              <a:gd name="connsiteX5" fmla="*/ 1245140 w 1395257"/>
              <a:gd name="connsiteY5" fmla="*/ 186781 h 896552"/>
              <a:gd name="connsiteX6" fmla="*/ 1157980 w 1395257"/>
              <a:gd name="connsiteY6" fmla="*/ 161877 h 896552"/>
              <a:gd name="connsiteX7" fmla="*/ 1008564 w 1395257"/>
              <a:gd name="connsiteY7" fmla="*/ 136973 h 896552"/>
              <a:gd name="connsiteX8" fmla="*/ 871598 w 1395257"/>
              <a:gd name="connsiteY8" fmla="*/ 149425 h 896552"/>
              <a:gd name="connsiteX9" fmla="*/ 734633 w 1395257"/>
              <a:gd name="connsiteY9" fmla="*/ 174329 h 896552"/>
              <a:gd name="connsiteX10" fmla="*/ 460702 w 1395257"/>
              <a:gd name="connsiteY10" fmla="*/ 186781 h 896552"/>
              <a:gd name="connsiteX11" fmla="*/ 99611 w 1395257"/>
              <a:gd name="connsiteY11" fmla="*/ 186781 h 896552"/>
              <a:gd name="connsiteX12" fmla="*/ 62257 w 1395257"/>
              <a:gd name="connsiteY12" fmla="*/ 199234 h 896552"/>
              <a:gd name="connsiteX13" fmla="*/ 0 w 1395257"/>
              <a:gd name="connsiteY13" fmla="*/ 361111 h 896552"/>
              <a:gd name="connsiteX14" fmla="*/ 12451 w 1395257"/>
              <a:gd name="connsiteY14" fmla="*/ 659962 h 896552"/>
              <a:gd name="connsiteX15" fmla="*/ 24903 w 1395257"/>
              <a:gd name="connsiteY15" fmla="*/ 722222 h 896552"/>
              <a:gd name="connsiteX16" fmla="*/ 74708 w 1395257"/>
              <a:gd name="connsiteY16" fmla="*/ 796935 h 896552"/>
              <a:gd name="connsiteX17" fmla="*/ 99611 w 1395257"/>
              <a:gd name="connsiteY17" fmla="*/ 834291 h 896552"/>
              <a:gd name="connsiteX18" fmla="*/ 224125 w 1395257"/>
              <a:gd name="connsiteY18" fmla="*/ 871648 h 896552"/>
              <a:gd name="connsiteX19" fmla="*/ 385993 w 1395257"/>
              <a:gd name="connsiteY19" fmla="*/ 896552 h 896552"/>
              <a:gd name="connsiteX20" fmla="*/ 921404 w 1395257"/>
              <a:gd name="connsiteY20" fmla="*/ 871648 h 896552"/>
              <a:gd name="connsiteX21" fmla="*/ 996112 w 1395257"/>
              <a:gd name="connsiteY21" fmla="*/ 859195 h 896552"/>
              <a:gd name="connsiteX22" fmla="*/ 1070821 w 1395257"/>
              <a:gd name="connsiteY22" fmla="*/ 834291 h 896552"/>
              <a:gd name="connsiteX23" fmla="*/ 1108175 w 1395257"/>
              <a:gd name="connsiteY23" fmla="*/ 809387 h 896552"/>
              <a:gd name="connsiteX24" fmla="*/ 1182883 w 1395257"/>
              <a:gd name="connsiteY24" fmla="*/ 759579 h 896552"/>
              <a:gd name="connsiteX25" fmla="*/ 1232689 w 1395257"/>
              <a:gd name="connsiteY25" fmla="*/ 684866 h 896552"/>
              <a:gd name="connsiteX26" fmla="*/ 1257592 w 1395257"/>
              <a:gd name="connsiteY26" fmla="*/ 647510 h 896552"/>
              <a:gd name="connsiteX27" fmla="*/ 1294946 w 1395257"/>
              <a:gd name="connsiteY27" fmla="*/ 522988 h 896552"/>
              <a:gd name="connsiteX28" fmla="*/ 1307397 w 1395257"/>
              <a:gd name="connsiteY28" fmla="*/ 386015 h 896552"/>
              <a:gd name="connsiteX29" fmla="*/ 1319849 w 1395257"/>
              <a:gd name="connsiteY29" fmla="*/ 336207 h 896552"/>
              <a:gd name="connsiteX30" fmla="*/ 1332300 w 1395257"/>
              <a:gd name="connsiteY30" fmla="*/ 0 h 896552"/>
              <a:gd name="connsiteX31" fmla="*/ 1332300 w 1395257"/>
              <a:gd name="connsiteY31" fmla="*/ 0 h 896552"/>
              <a:gd name="connsiteX32" fmla="*/ 1319849 w 1395257"/>
              <a:gd name="connsiteY32" fmla="*/ 199234 h 89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395257" h="896552">
                <a:moveTo>
                  <a:pt x="1382106" y="560345"/>
                </a:moveTo>
                <a:lnTo>
                  <a:pt x="1382106" y="560345"/>
                </a:lnTo>
                <a:cubicBezTo>
                  <a:pt x="1390406" y="485634"/>
                  <a:pt x="1407008" y="410918"/>
                  <a:pt x="1382106" y="336207"/>
                </a:cubicBezTo>
                <a:cubicBezTo>
                  <a:pt x="1372642" y="307812"/>
                  <a:pt x="1360695" y="270959"/>
                  <a:pt x="1332300" y="261494"/>
                </a:cubicBezTo>
                <a:lnTo>
                  <a:pt x="1294946" y="249042"/>
                </a:lnTo>
                <a:cubicBezTo>
                  <a:pt x="1283636" y="232077"/>
                  <a:pt x="1264853" y="198609"/>
                  <a:pt x="1245140" y="186781"/>
                </a:cubicBezTo>
                <a:cubicBezTo>
                  <a:pt x="1231570" y="178638"/>
                  <a:pt x="1168340" y="164837"/>
                  <a:pt x="1157980" y="161877"/>
                </a:cubicBezTo>
                <a:cubicBezTo>
                  <a:pt x="1065058" y="135327"/>
                  <a:pt x="1190692" y="157210"/>
                  <a:pt x="1008564" y="136973"/>
                </a:cubicBezTo>
                <a:cubicBezTo>
                  <a:pt x="962909" y="141124"/>
                  <a:pt x="917088" y="143739"/>
                  <a:pt x="871598" y="149425"/>
                </a:cubicBezTo>
                <a:cubicBezTo>
                  <a:pt x="805213" y="157723"/>
                  <a:pt x="805609" y="169259"/>
                  <a:pt x="734633" y="174329"/>
                </a:cubicBezTo>
                <a:cubicBezTo>
                  <a:pt x="643461" y="180842"/>
                  <a:pt x="552012" y="182630"/>
                  <a:pt x="460702" y="186781"/>
                </a:cubicBezTo>
                <a:cubicBezTo>
                  <a:pt x="279820" y="173860"/>
                  <a:pt x="284876" y="166194"/>
                  <a:pt x="99611" y="186781"/>
                </a:cubicBezTo>
                <a:cubicBezTo>
                  <a:pt x="86566" y="188231"/>
                  <a:pt x="74708" y="195083"/>
                  <a:pt x="62257" y="199234"/>
                </a:cubicBezTo>
                <a:cubicBezTo>
                  <a:pt x="-3829" y="298367"/>
                  <a:pt x="16683" y="244316"/>
                  <a:pt x="0" y="361111"/>
                </a:cubicBezTo>
                <a:cubicBezTo>
                  <a:pt x="4150" y="460728"/>
                  <a:pt x="5592" y="560495"/>
                  <a:pt x="12451" y="659962"/>
                </a:cubicBezTo>
                <a:cubicBezTo>
                  <a:pt x="13907" y="681076"/>
                  <a:pt x="16146" y="702955"/>
                  <a:pt x="24903" y="722222"/>
                </a:cubicBezTo>
                <a:cubicBezTo>
                  <a:pt x="37288" y="749470"/>
                  <a:pt x="58106" y="772031"/>
                  <a:pt x="74708" y="796935"/>
                </a:cubicBezTo>
                <a:cubicBezTo>
                  <a:pt x="83009" y="809387"/>
                  <a:pt x="85414" y="829558"/>
                  <a:pt x="99611" y="834291"/>
                </a:cubicBezTo>
                <a:cubicBezTo>
                  <a:pt x="132814" y="845359"/>
                  <a:pt x="186495" y="865376"/>
                  <a:pt x="224125" y="871648"/>
                </a:cubicBezTo>
                <a:cubicBezTo>
                  <a:pt x="495551" y="916890"/>
                  <a:pt x="195539" y="858459"/>
                  <a:pt x="385993" y="896552"/>
                </a:cubicBezTo>
                <a:lnTo>
                  <a:pt x="921404" y="871648"/>
                </a:lnTo>
                <a:cubicBezTo>
                  <a:pt x="946576" y="869712"/>
                  <a:pt x="971620" y="865319"/>
                  <a:pt x="996112" y="859195"/>
                </a:cubicBezTo>
                <a:cubicBezTo>
                  <a:pt x="1021578" y="852828"/>
                  <a:pt x="1070821" y="834291"/>
                  <a:pt x="1070821" y="834291"/>
                </a:cubicBezTo>
                <a:cubicBezTo>
                  <a:pt x="1083272" y="825990"/>
                  <a:pt x="1094790" y="816080"/>
                  <a:pt x="1108175" y="809387"/>
                </a:cubicBezTo>
                <a:cubicBezTo>
                  <a:pt x="1161062" y="782942"/>
                  <a:pt x="1137821" y="817518"/>
                  <a:pt x="1182883" y="759579"/>
                </a:cubicBezTo>
                <a:cubicBezTo>
                  <a:pt x="1201258" y="735953"/>
                  <a:pt x="1216087" y="709770"/>
                  <a:pt x="1232689" y="684866"/>
                </a:cubicBezTo>
                <a:lnTo>
                  <a:pt x="1257592" y="647510"/>
                </a:lnTo>
                <a:cubicBezTo>
                  <a:pt x="1287905" y="556561"/>
                  <a:pt x="1276127" y="598264"/>
                  <a:pt x="1294946" y="522988"/>
                </a:cubicBezTo>
                <a:cubicBezTo>
                  <a:pt x="1299096" y="477330"/>
                  <a:pt x="1301338" y="431459"/>
                  <a:pt x="1307397" y="386015"/>
                </a:cubicBezTo>
                <a:cubicBezTo>
                  <a:pt x="1309659" y="369051"/>
                  <a:pt x="1318058" y="353227"/>
                  <a:pt x="1319849" y="336207"/>
                </a:cubicBezTo>
                <a:cubicBezTo>
                  <a:pt x="1335613" y="186443"/>
                  <a:pt x="1332300" y="142605"/>
                  <a:pt x="1332300" y="0"/>
                </a:cubicBezTo>
                <a:lnTo>
                  <a:pt x="1332300" y="0"/>
                </a:lnTo>
                <a:lnTo>
                  <a:pt x="1319849" y="199234"/>
                </a:lnTo>
              </a:path>
            </a:pathLst>
          </a:custGeom>
          <a:ln w="92075">
            <a:solidFill>
              <a:srgbClr val="BB003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6821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857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l-PL" dirty="0" err="1">
                <a:solidFill>
                  <a:srgbClr val="800000"/>
                </a:solidFill>
              </a:rPr>
              <a:t>Pentanucleon</a:t>
            </a:r>
            <a:r>
              <a:rPr lang="pl-PL" dirty="0">
                <a:solidFill>
                  <a:srgbClr val="800000"/>
                </a:solidFill>
              </a:rPr>
              <a:t>?</a:t>
            </a:r>
          </a:p>
        </p:txBody>
      </p:sp>
      <p:pic>
        <p:nvPicPr>
          <p:cNvPr id="38914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2133600"/>
            <a:ext cx="63119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71563"/>
            <a:ext cx="3873500" cy="167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Prostokąt 5"/>
          <p:cNvSpPr>
            <a:spLocks noChangeArrowheads="1"/>
          </p:cNvSpPr>
          <p:nvPr/>
        </p:nvSpPr>
        <p:spPr bwMode="auto">
          <a:xfrm>
            <a:off x="4356100" y="1125538"/>
            <a:ext cx="44767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nb-NO" sz="1800" dirty="0">
                <a:solidFill>
                  <a:schemeClr val="bg2">
                    <a:lumMod val="50000"/>
                  </a:schemeClr>
                </a:solidFill>
              </a:rPr>
              <a:t>D. </a:t>
            </a:r>
            <a:r>
              <a:rPr lang="nb-NO" sz="1800" dirty="0" err="1">
                <a:solidFill>
                  <a:schemeClr val="bg2">
                    <a:lumMod val="50000"/>
                  </a:schemeClr>
                </a:solidFill>
              </a:rPr>
              <a:t>Werthmuller</a:t>
            </a:r>
            <a:r>
              <a:rPr lang="nb-NO" sz="1800" dirty="0">
                <a:solidFill>
                  <a:schemeClr val="bg2">
                    <a:lumMod val="50000"/>
                  </a:schemeClr>
                </a:solidFill>
              </a:rPr>
              <a:t> et al. [A2 Collaboration] </a:t>
            </a:r>
          </a:p>
          <a:p>
            <a:pPr algn="l"/>
            <a:r>
              <a:rPr lang="nb-NO" sz="1800" dirty="0" err="1">
                <a:solidFill>
                  <a:schemeClr val="bg2">
                    <a:lumMod val="50000"/>
                  </a:schemeClr>
                </a:solidFill>
              </a:rPr>
              <a:t>Phys</a:t>
            </a:r>
            <a:r>
              <a:rPr lang="nb-NO" sz="1800" dirty="0">
                <a:solidFill>
                  <a:schemeClr val="bg2">
                    <a:lumMod val="50000"/>
                  </a:schemeClr>
                </a:solidFill>
              </a:rPr>
              <a:t>. Rev. Lett. 111 (2013) 23, 232001</a:t>
            </a:r>
          </a:p>
          <a:p>
            <a:pPr algn="l"/>
            <a:r>
              <a:rPr lang="nb-NO" sz="1800" dirty="0">
                <a:solidFill>
                  <a:schemeClr val="bg2">
                    <a:lumMod val="50000"/>
                  </a:schemeClr>
                </a:solidFill>
              </a:rPr>
              <a:t>Eur. </a:t>
            </a:r>
            <a:r>
              <a:rPr lang="nb-NO" sz="1800" dirty="0" err="1">
                <a:solidFill>
                  <a:schemeClr val="bg2">
                    <a:lumMod val="50000"/>
                  </a:schemeClr>
                </a:solidFill>
              </a:rPr>
              <a:t>Phys</a:t>
            </a:r>
            <a:r>
              <a:rPr lang="nb-NO" sz="1800" dirty="0">
                <a:solidFill>
                  <a:schemeClr val="bg2">
                    <a:lumMod val="50000"/>
                  </a:schemeClr>
                </a:solidFill>
              </a:rPr>
              <a:t>. J. A 49 (2013) 154</a:t>
            </a:r>
          </a:p>
          <a:p>
            <a:pPr algn="l"/>
            <a:r>
              <a:rPr lang="nb-NO" sz="1800" dirty="0" err="1">
                <a:solidFill>
                  <a:schemeClr val="bg2">
                    <a:lumMod val="50000"/>
                  </a:schemeClr>
                </a:solidFill>
              </a:rPr>
              <a:t>Phys</a:t>
            </a:r>
            <a:r>
              <a:rPr lang="nb-NO" sz="1800" dirty="0">
                <a:solidFill>
                  <a:schemeClr val="bg2">
                    <a:lumMod val="50000"/>
                  </a:schemeClr>
                </a:solidFill>
              </a:rPr>
              <a:t>. Rev. Rev. C 90 (2014) 015205</a:t>
            </a:r>
          </a:p>
        </p:txBody>
      </p:sp>
      <p:sp>
        <p:nvSpPr>
          <p:cNvPr id="8" name="Symbol zastępczy daty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28.01.15</a:t>
            </a:r>
          </a:p>
        </p:txBody>
      </p:sp>
      <p:sp>
        <p:nvSpPr>
          <p:cNvPr id="9" name="Symbol zastępczy stopki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Michał Praszałowicz</a:t>
            </a:r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7A1C72-569E-8C40-9E04-C72A57D6438C}" type="slidenum">
              <a:rPr lang="pl-PL"/>
              <a:pPr>
                <a:defRPr/>
              </a:pPr>
              <a:t>80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3375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857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l-PL" dirty="0" err="1">
                <a:solidFill>
                  <a:srgbClr val="800000"/>
                </a:solidFill>
              </a:rPr>
              <a:t>Pentanucleon</a:t>
            </a:r>
            <a:r>
              <a:rPr lang="pl-PL" dirty="0">
                <a:solidFill>
                  <a:srgbClr val="800000"/>
                </a:solidFill>
              </a:rPr>
              <a:t>?</a:t>
            </a: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71563"/>
            <a:ext cx="3873500" cy="167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88" y="2946400"/>
            <a:ext cx="5573712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rostokąt 2"/>
          <p:cNvSpPr/>
          <p:nvPr/>
        </p:nvSpPr>
        <p:spPr>
          <a:xfrm>
            <a:off x="4330701" y="1373188"/>
            <a:ext cx="46180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948A54"/>
                </a:solidFill>
              </a:rPr>
              <a:t>M.V. </a:t>
            </a:r>
            <a:r>
              <a:rPr lang="en-US" dirty="0" err="1">
                <a:solidFill>
                  <a:srgbClr val="948A54"/>
                </a:solidFill>
              </a:rPr>
              <a:t>Polyakov</a:t>
            </a:r>
            <a:r>
              <a:rPr lang="en-US" dirty="0">
                <a:solidFill>
                  <a:srgbClr val="948A54"/>
                </a:solidFill>
              </a:rPr>
              <a:t> and A. </a:t>
            </a:r>
            <a:r>
              <a:rPr lang="en-US" dirty="0" err="1">
                <a:solidFill>
                  <a:srgbClr val="948A54"/>
                </a:solidFill>
              </a:rPr>
              <a:t>Rathke</a:t>
            </a:r>
            <a:r>
              <a:rPr lang="en-US" dirty="0">
                <a:solidFill>
                  <a:srgbClr val="948A54"/>
                </a:solidFill>
              </a:rPr>
              <a:t>,</a:t>
            </a:r>
          </a:p>
          <a:p>
            <a:pPr>
              <a:defRPr/>
            </a:pPr>
            <a:r>
              <a:rPr lang="en-US" i="1" dirty="0">
                <a:solidFill>
                  <a:srgbClr val="948A54"/>
                </a:solidFill>
              </a:rPr>
              <a:t>On </a:t>
            </a:r>
            <a:r>
              <a:rPr lang="en-US" i="1" dirty="0" err="1">
                <a:solidFill>
                  <a:srgbClr val="948A54"/>
                </a:solidFill>
              </a:rPr>
              <a:t>photoexcitation</a:t>
            </a:r>
            <a:r>
              <a:rPr lang="en-US" i="1" dirty="0">
                <a:solidFill>
                  <a:srgbClr val="948A54"/>
                </a:solidFill>
              </a:rPr>
              <a:t> of baryon anti-</a:t>
            </a:r>
            <a:r>
              <a:rPr lang="en-US" i="1" dirty="0" err="1">
                <a:solidFill>
                  <a:srgbClr val="948A54"/>
                </a:solidFill>
              </a:rPr>
              <a:t>decuplet</a:t>
            </a:r>
            <a:endParaRPr lang="en-US" i="1" dirty="0">
              <a:solidFill>
                <a:srgbClr val="948A54"/>
              </a:solidFill>
            </a:endParaRPr>
          </a:p>
          <a:p>
            <a:pPr>
              <a:defRPr/>
            </a:pPr>
            <a:r>
              <a:rPr lang="en-US" dirty="0">
                <a:solidFill>
                  <a:srgbClr val="948A54"/>
                </a:solidFill>
              </a:rPr>
              <a:t>Eur. Phys. J. A 18 (2003) 691</a:t>
            </a:r>
            <a:endParaRPr lang="pl-PL" dirty="0">
              <a:solidFill>
                <a:srgbClr val="948A54"/>
              </a:solidFill>
            </a:endParaRPr>
          </a:p>
        </p:txBody>
      </p:sp>
      <p:sp>
        <p:nvSpPr>
          <p:cNvPr id="39941" name="PoleTekstowe 4"/>
          <p:cNvSpPr txBox="1">
            <a:spLocks noChangeArrowheads="1"/>
          </p:cNvSpPr>
          <p:nvPr/>
        </p:nvSpPr>
        <p:spPr bwMode="auto">
          <a:xfrm>
            <a:off x="-44450" y="6165850"/>
            <a:ext cx="91884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charset="0"/>
                <a:ea typeface="Arial" charset="0"/>
              </a:defRPr>
            </a:lvl9pPr>
          </a:lstStyle>
          <a:p>
            <a:r>
              <a:rPr kumimoji="0" lang="pl-PL" sz="2800"/>
              <a:t>natural (but not the only one) explanation if N</a:t>
            </a:r>
            <a:r>
              <a:rPr kumimoji="0" lang="pl-PL" sz="2800" baseline="30000"/>
              <a:t>*</a:t>
            </a:r>
            <a:r>
              <a:rPr kumimoji="0" lang="pl-PL" sz="2800"/>
              <a:t> is a pentaquark</a:t>
            </a:r>
          </a:p>
        </p:txBody>
      </p:sp>
    </p:spTree>
    <p:extLst>
      <p:ext uri="{BB962C8B-B14F-4D97-AF65-F5344CB8AC3E}">
        <p14:creationId xmlns:p14="http://schemas.microsoft.com/office/powerpoint/2010/main" val="540216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260350"/>
            <a:ext cx="78359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600" y="1700213"/>
            <a:ext cx="20701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Obraz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70100"/>
            <a:ext cx="8991600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Łącznik prosty 5"/>
          <p:cNvCxnSpPr/>
          <p:nvPr/>
        </p:nvCxnSpPr>
        <p:spPr bwMode="auto">
          <a:xfrm>
            <a:off x="611188" y="2420938"/>
            <a:ext cx="3240087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Łącznik prosty 7"/>
          <p:cNvCxnSpPr/>
          <p:nvPr/>
        </p:nvCxnSpPr>
        <p:spPr bwMode="auto">
          <a:xfrm>
            <a:off x="2268538" y="4797425"/>
            <a:ext cx="5543550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82833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800000"/>
                </a:solidFill>
              </a:rPr>
              <a:t>Heavy </a:t>
            </a:r>
            <a:r>
              <a:rPr lang="pl-PL" dirty="0" err="1" smtClean="0">
                <a:solidFill>
                  <a:srgbClr val="800000"/>
                </a:solidFill>
              </a:rPr>
              <a:t>baryon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ground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states</a:t>
            </a:r>
            <a:endParaRPr lang="pl-PL" dirty="0">
              <a:solidFill>
                <a:srgbClr val="800000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122" y="1743300"/>
            <a:ext cx="8099877" cy="2812311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6200795" y="1218088"/>
            <a:ext cx="2943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© </a:t>
            </a:r>
            <a:r>
              <a:rPr lang="pl-PL" sz="1200" dirty="0" err="1" smtClean="0">
                <a:solidFill>
                  <a:schemeClr val="accent1">
                    <a:lumMod val="50000"/>
                  </a:schemeClr>
                </a:solidFill>
              </a:rPr>
              <a:t>Linming</a:t>
            </a:r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1200" dirty="0" err="1" smtClean="0">
                <a:solidFill>
                  <a:schemeClr val="accent1">
                    <a:lumMod val="50000"/>
                  </a:schemeClr>
                </a:solidFill>
              </a:rPr>
              <a:t>Zhang</a:t>
            </a:r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pl-PL" sz="1200" dirty="0" err="1" smtClean="0">
                <a:solidFill>
                  <a:schemeClr val="accent1">
                    <a:lumMod val="50000"/>
                  </a:schemeClr>
                </a:solidFill>
              </a:rPr>
              <a:t>LHCb</a:t>
            </a:r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 talk </a:t>
            </a:r>
            <a:r>
              <a:rPr lang="pl-PL" sz="1200" dirty="0" err="1" smtClean="0">
                <a:solidFill>
                  <a:schemeClr val="accent1">
                    <a:lumMod val="50000"/>
                  </a:schemeClr>
                </a:solidFill>
              </a:rPr>
              <a:t>at</a:t>
            </a:r>
            <a:r>
              <a:rPr lang="pl-PL" sz="1200" dirty="0" smtClean="0">
                <a:solidFill>
                  <a:schemeClr val="accent1">
                    <a:lumMod val="50000"/>
                  </a:schemeClr>
                </a:solidFill>
              </a:rPr>
              <a:t> APFB 2017</a:t>
            </a:r>
            <a:endParaRPr lang="pl-PL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PoleTekstowe 5"/>
          <p:cNvSpPr txBox="1"/>
          <p:nvPr/>
        </p:nvSpPr>
        <p:spPr>
          <a:xfrm>
            <a:off x="1531523" y="3685826"/>
            <a:ext cx="4991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Times New Roman"/>
                <a:cs typeface="Times New Roman"/>
              </a:rPr>
              <a:t>2409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r>
              <a:rPr lang="pl-PL" dirty="0" smtClean="0">
                <a:latin typeface="Times New Roman"/>
                <a:cs typeface="Times New Roman"/>
              </a:rPr>
              <a:t>                                                 2580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endParaRPr lang="pl-PL" dirty="0" smtClean="0">
              <a:latin typeface="Times New Roman"/>
              <a:cs typeface="Times New Roman"/>
            </a:endParaRPr>
          </a:p>
          <a:p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5735 </a:t>
            </a:r>
            <a:r>
              <a:rPr lang="pl-PL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                                            5908 </a:t>
            </a:r>
            <a:r>
              <a:rPr lang="pl-PL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endParaRPr lang="pl-PL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PoleTekstowe 6"/>
          <p:cNvSpPr txBox="1"/>
          <p:nvPr/>
        </p:nvSpPr>
        <p:spPr>
          <a:xfrm>
            <a:off x="3797679" y="4781611"/>
            <a:ext cx="4856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Times New Roman"/>
                <a:cs typeface="Times New Roman"/>
              </a:rPr>
              <a:t>2535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r>
              <a:rPr lang="pl-PL" dirty="0" smtClean="0">
                <a:latin typeface="Times New Roman"/>
                <a:cs typeface="Times New Roman"/>
              </a:rPr>
              <a:t>                                        2602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endParaRPr lang="pl-PL" dirty="0" smtClean="0">
              <a:latin typeface="Times New Roman"/>
              <a:cs typeface="Times New Roman"/>
            </a:endParaRPr>
          </a:p>
          <a:p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5893 </a:t>
            </a:r>
            <a:r>
              <a:rPr lang="pl-PL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     20 </a:t>
            </a:r>
            <a:r>
              <a:rPr lang="pl-PL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r>
              <a:rPr lang="pl-PL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            5913 </a:t>
            </a:r>
            <a:r>
              <a:rPr lang="pl-PL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endParaRPr lang="pl-PL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PoleTekstowe 7"/>
          <p:cNvSpPr txBox="1"/>
          <p:nvPr/>
        </p:nvSpPr>
        <p:spPr>
          <a:xfrm>
            <a:off x="1730746" y="4208819"/>
            <a:ext cx="10182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average</a:t>
            </a:r>
            <a:endParaRPr lang="pl-PL" dirty="0" smtClean="0"/>
          </a:p>
          <a:p>
            <a:r>
              <a:rPr lang="pl-PL" dirty="0" smtClean="0"/>
              <a:t>multiplet </a:t>
            </a:r>
          </a:p>
          <a:p>
            <a:r>
              <a:rPr lang="pl-PL" dirty="0" err="1" smtClean="0"/>
              <a:t>masses</a:t>
            </a:r>
            <a:endParaRPr lang="pl-PL" dirty="0"/>
          </a:p>
        </p:txBody>
      </p:sp>
      <p:sp>
        <p:nvSpPr>
          <p:cNvPr id="9" name="PoleTekstowe 8"/>
          <p:cNvSpPr txBox="1"/>
          <p:nvPr/>
        </p:nvSpPr>
        <p:spPr>
          <a:xfrm>
            <a:off x="5366562" y="4283531"/>
            <a:ext cx="11914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rgbClr val="800000"/>
                </a:solidFill>
              </a:rPr>
              <a:t>before</a:t>
            </a:r>
            <a:endParaRPr lang="pl-PL" dirty="0" smtClean="0">
              <a:solidFill>
                <a:srgbClr val="800000"/>
              </a:solidFill>
            </a:endParaRPr>
          </a:p>
          <a:p>
            <a:r>
              <a:rPr lang="pl-PL" dirty="0" err="1" smtClean="0">
                <a:solidFill>
                  <a:srgbClr val="800000"/>
                </a:solidFill>
              </a:rPr>
              <a:t>hf</a:t>
            </a:r>
            <a:r>
              <a:rPr lang="pl-PL" dirty="0" smtClean="0">
                <a:solidFill>
                  <a:srgbClr val="800000"/>
                </a:solidFill>
              </a:rPr>
              <a:t> </a:t>
            </a:r>
            <a:r>
              <a:rPr lang="pl-PL" dirty="0" err="1" smtClean="0">
                <a:solidFill>
                  <a:srgbClr val="800000"/>
                </a:solidFill>
              </a:rPr>
              <a:t>splitting</a:t>
            </a:r>
            <a:endParaRPr lang="pl-PL" dirty="0" smtClean="0">
              <a:solidFill>
                <a:srgbClr val="800000"/>
              </a:solidFill>
            </a:endParaRPr>
          </a:p>
          <a:p>
            <a:r>
              <a:rPr lang="pl-PL" dirty="0" smtClean="0">
                <a:latin typeface="Times New Roman"/>
                <a:cs typeface="Times New Roman"/>
              </a:rPr>
              <a:t>70 </a:t>
            </a:r>
            <a:r>
              <a:rPr lang="pl-PL" dirty="0" err="1" smtClean="0">
                <a:latin typeface="Times New Roman"/>
                <a:cs typeface="Times New Roman"/>
              </a:rPr>
              <a:t>MeV</a:t>
            </a:r>
            <a:endParaRPr lang="pl-PL" dirty="0">
              <a:latin typeface="Times New Roman"/>
              <a:cs typeface="Times New Roman"/>
            </a:endParaRPr>
          </a:p>
        </p:txBody>
      </p:sp>
      <p:sp>
        <p:nvSpPr>
          <p:cNvPr id="10" name="PoleTekstowe 9"/>
          <p:cNvSpPr txBox="1"/>
          <p:nvPr/>
        </p:nvSpPr>
        <p:spPr>
          <a:xfrm>
            <a:off x="1435608" y="5877396"/>
            <a:ext cx="4290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600" dirty="0" smtClean="0">
                <a:solidFill>
                  <a:srgbClr val="FF0000"/>
                </a:solidFill>
                <a:latin typeface="+mj-lt"/>
              </a:rPr>
              <a:t>same for the </a:t>
            </a:r>
            <a:r>
              <a:rPr lang="pl-PL" sz="3600" dirty="0" err="1" smtClean="0">
                <a:solidFill>
                  <a:srgbClr val="FF0000"/>
                </a:solidFill>
                <a:latin typeface="+mj-lt"/>
              </a:rPr>
              <a:t>bottom</a:t>
            </a:r>
            <a:endParaRPr lang="pl-PL" sz="36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Mnożenie 10"/>
          <p:cNvSpPr/>
          <p:nvPr/>
        </p:nvSpPr>
        <p:spPr>
          <a:xfrm>
            <a:off x="7047496" y="3714263"/>
            <a:ext cx="914400" cy="914400"/>
          </a:xfrm>
          <a:prstGeom prst="mathMultiply">
            <a:avLst/>
          </a:prstGeom>
          <a:solidFill>
            <a:srgbClr val="FF0000">
              <a:alpha val="5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2" name="Łącznik prosty 11"/>
          <p:cNvCxnSpPr/>
          <p:nvPr/>
        </p:nvCxnSpPr>
        <p:spPr>
          <a:xfrm flipV="1">
            <a:off x="1855258" y="1582251"/>
            <a:ext cx="161869" cy="1"/>
          </a:xfrm>
          <a:prstGeom prst="line">
            <a:avLst/>
          </a:prstGeom>
          <a:ln w="222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PoleTekstowe 12"/>
          <p:cNvSpPr txBox="1"/>
          <p:nvPr/>
        </p:nvSpPr>
        <p:spPr>
          <a:xfrm>
            <a:off x="1730746" y="1507539"/>
            <a:ext cx="6407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Times New Roman"/>
                <a:cs typeface="Times New Roman"/>
              </a:rPr>
              <a:t>(3 1/2</a:t>
            </a:r>
            <a:r>
              <a:rPr lang="pl-PL" baseline="30000" dirty="0" smtClean="0">
                <a:latin typeface="Times New Roman"/>
                <a:cs typeface="Times New Roman"/>
              </a:rPr>
              <a:t>+</a:t>
            </a:r>
            <a:r>
              <a:rPr lang="pl-PL" dirty="0" smtClean="0">
                <a:latin typeface="Times New Roman"/>
                <a:cs typeface="Times New Roman"/>
              </a:rPr>
              <a:t>)                          (6  1/2</a:t>
            </a:r>
            <a:r>
              <a:rPr lang="pl-PL" baseline="30000" dirty="0" smtClean="0">
                <a:latin typeface="Times New Roman"/>
                <a:cs typeface="Times New Roman"/>
              </a:rPr>
              <a:t>+</a:t>
            </a:r>
            <a:r>
              <a:rPr lang="pl-PL" dirty="0" smtClean="0">
                <a:latin typeface="Times New Roman"/>
                <a:cs typeface="Times New Roman"/>
              </a:rPr>
              <a:t>)                                            (6 3/2</a:t>
            </a:r>
            <a:r>
              <a:rPr lang="pl-PL" baseline="30000" dirty="0" smtClean="0">
                <a:latin typeface="Times New Roman"/>
                <a:cs typeface="Times New Roman"/>
              </a:rPr>
              <a:t>+</a:t>
            </a:r>
            <a:r>
              <a:rPr lang="pl-PL" dirty="0" smtClean="0">
                <a:latin typeface="Times New Roman"/>
                <a:cs typeface="Times New Roman"/>
              </a:rPr>
              <a:t>)</a:t>
            </a:r>
            <a:endParaRPr lang="pl-PL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84167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</TotalTime>
  <Words>2250</Words>
  <Application>Microsoft Macintosh PowerPoint</Application>
  <PresentationFormat>Pokaz na ekranie (4:3)</PresentationFormat>
  <Paragraphs>451</Paragraphs>
  <Slides>82</Slides>
  <Notes>5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82</vt:i4>
      </vt:variant>
    </vt:vector>
  </HeadingPairs>
  <TitlesOfParts>
    <vt:vector size="83" baseType="lpstr">
      <vt:lpstr>Motyw pakietu Office</vt:lpstr>
      <vt:lpstr>Heavy baryons  in the chiral quark-soliton model:  a possibility for exotica?</vt:lpstr>
      <vt:lpstr>Prezentacja programu PowerPoint</vt:lpstr>
      <vt:lpstr>Motivation: 5 narrow Ωc’s</vt:lpstr>
      <vt:lpstr>Motivation: 5 narrow Ωc’s</vt:lpstr>
      <vt:lpstr>Motivation: 5 narrow Ωc’s</vt:lpstr>
      <vt:lpstr>Prezentacja programu PowerPoint</vt:lpstr>
      <vt:lpstr>Heavy baryon ground states</vt:lpstr>
      <vt:lpstr>Heavy baryon ground states</vt:lpstr>
      <vt:lpstr>Heavy baryon ground states</vt:lpstr>
      <vt:lpstr>Heavy baryon ground states</vt:lpstr>
      <vt:lpstr>Heavy baryon excited states</vt:lpstr>
      <vt:lpstr>Heavy baryon excited states</vt:lpstr>
      <vt:lpstr>Sextet excitations 1/2− and 3/2−?</vt:lpstr>
      <vt:lpstr>Sextet excitations 1/2− and 3/2−?</vt:lpstr>
      <vt:lpstr>Prezentacja programu PowerPoint</vt:lpstr>
      <vt:lpstr>Prezentacja programu PowerPoint</vt:lpstr>
      <vt:lpstr>Prezentacja programu PowerPoint</vt:lpstr>
      <vt:lpstr>Why Chiral Quark-Soliton Model?</vt:lpstr>
      <vt:lpstr>Why Chiral Quark-Soliton Model?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Mass formula</vt:lpstr>
      <vt:lpstr>Mass formula</vt:lpstr>
      <vt:lpstr>Prezentacja programu PowerPoint</vt:lpstr>
      <vt:lpstr>Successful Phenomenology</vt:lpstr>
      <vt:lpstr>Successful Phenomenology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Allowed SU(3) irreps. </vt:lpstr>
      <vt:lpstr>Heavy Baryons: soliton + heavy Q</vt:lpstr>
      <vt:lpstr>Splittings inside multiplets</vt:lpstr>
      <vt:lpstr>Splittings inside multiplets</vt:lpstr>
      <vt:lpstr>Splittings inside multiplets</vt:lpstr>
      <vt:lpstr>Splittings inside multiplets</vt:lpstr>
      <vt:lpstr>Splittings inside multiplets</vt:lpstr>
      <vt:lpstr>Rotational excitations: heavy pentaquarks</vt:lpstr>
      <vt:lpstr>Rotational excitations: heavy pentaquarks</vt:lpstr>
      <vt:lpstr>Rotational excitations: heavy pentaquarks</vt:lpstr>
      <vt:lpstr>Decays</vt:lpstr>
      <vt:lpstr>Decays</vt:lpstr>
      <vt:lpstr>Decay constants</vt:lpstr>
      <vt:lpstr>Decay constants</vt:lpstr>
      <vt:lpstr>Quark excitations:  non-exotic heavy baryons</vt:lpstr>
      <vt:lpstr>Quark excitations:  non-exotic heavy baryons</vt:lpstr>
      <vt:lpstr>One K=1 quark excited solitons</vt:lpstr>
      <vt:lpstr>3bar excited heavy baryons</vt:lpstr>
      <vt:lpstr>3bar excited heavy baryons</vt:lpstr>
      <vt:lpstr>sextet excited baryons</vt:lpstr>
      <vt:lpstr>sextet excited baryons</vt:lpstr>
      <vt:lpstr>Prezentacja programu PowerPoint</vt:lpstr>
      <vt:lpstr>Scenario 1: all LHCb Omega’s are sextet states</vt:lpstr>
      <vt:lpstr>Scenario 1: all LHCb Omega’s are sextet states</vt:lpstr>
      <vt:lpstr>Scenario 2 force sextet constraints</vt:lpstr>
      <vt:lpstr>Prezentacja programu PowerPoint</vt:lpstr>
      <vt:lpstr>Prezentacja programu PowerPoint</vt:lpstr>
      <vt:lpstr>Charm decay widths</vt:lpstr>
      <vt:lpstr>Bottom decay widths</vt:lpstr>
      <vt:lpstr>Consequences</vt:lpstr>
      <vt:lpstr>Consequences</vt:lpstr>
      <vt:lpstr>Conclusions</vt:lpstr>
      <vt:lpstr>Prezentacja programu PowerPoint</vt:lpstr>
      <vt:lpstr>What is the experimental status of light pentaquarks today?</vt:lpstr>
      <vt:lpstr>Prezentacja programu PowerPoint</vt:lpstr>
      <vt:lpstr>Prezentacja programu PowerPoint</vt:lpstr>
      <vt:lpstr>Prezentacja programu PowerPoint</vt:lpstr>
      <vt:lpstr>Prezentacja programu PowerPoint</vt:lpstr>
      <vt:lpstr>What is the experimental status of light pentaquarks today?</vt:lpstr>
      <vt:lpstr>Prezentacja programu PowerPoint</vt:lpstr>
      <vt:lpstr>What is the experimental status of light pentaquarks today?</vt:lpstr>
      <vt:lpstr>Pentanucleon?</vt:lpstr>
      <vt:lpstr>Pentanucleon?</vt:lpstr>
      <vt:lpstr>Prezentacja programu PowerPoint</vt:lpstr>
    </vt:vector>
  </TitlesOfParts>
  <Company>michal@if.uj.edu.pl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a possibility  of baryonic exotica</dc:title>
  <dc:creator>Michal Praszalowicz</dc:creator>
  <cp:lastModifiedBy>Michal Praszalowicz</cp:lastModifiedBy>
  <cp:revision>61</cp:revision>
  <dcterms:created xsi:type="dcterms:W3CDTF">2017-09-02T07:08:35Z</dcterms:created>
  <dcterms:modified xsi:type="dcterms:W3CDTF">2018-03-13T07:16:41Z</dcterms:modified>
</cp:coreProperties>
</file>