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6"/>
  </p:notesMasterIdLst>
  <p:sldIdLst>
    <p:sldId id="256" r:id="rId2"/>
    <p:sldId id="272" r:id="rId3"/>
    <p:sldId id="273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5D8"/>
    <a:srgbClr val="1C3046"/>
    <a:srgbClr val="B5892D"/>
    <a:srgbClr val="E2E4EA"/>
    <a:srgbClr val="1D2F45"/>
    <a:srgbClr val="75A4D9"/>
    <a:srgbClr val="1670C9"/>
    <a:srgbClr val="2D4E77"/>
    <a:srgbClr val="575989"/>
    <a:srgbClr val="12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5000" autoAdjust="0"/>
  </p:normalViewPr>
  <p:slideViewPr>
    <p:cSldViewPr>
      <p:cViewPr varScale="1">
        <p:scale>
          <a:sx n="87" d="100"/>
          <a:sy n="87" d="100"/>
        </p:scale>
        <p:origin x="43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57" d="100"/>
          <a:sy n="157" d="100"/>
        </p:scale>
        <p:origin x="42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19/06/18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A50D8F3A-6062-4F89-B9DC-F39963F90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01" y="1520793"/>
            <a:ext cx="4916162" cy="122412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95464C0A-96B1-4243-84AD-979C468BEBB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i="1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sub-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4" name="Segnaposto contenuto 18">
            <a:extLst>
              <a:ext uri="{FF2B5EF4-FFF2-40B4-BE49-F238E27FC236}">
                <a16:creationId xmlns:a16="http://schemas.microsoft.com/office/drawing/2014/main" id="{5ACF2346-45CE-8C43-9BE7-7C04459FB98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 i="0" u="none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b="1" dirty="0">
                <a:solidFill>
                  <a:srgbClr val="1C3046"/>
                </a:solidFill>
              </a:rPr>
              <a:t>Click </a:t>
            </a:r>
            <a:r>
              <a:rPr lang="it-IT" b="1" dirty="0" err="1">
                <a:solidFill>
                  <a:srgbClr val="1C3046"/>
                </a:solidFill>
              </a:rPr>
              <a:t>here</a:t>
            </a:r>
            <a:r>
              <a:rPr lang="it-IT" b="1" dirty="0">
                <a:solidFill>
                  <a:srgbClr val="1C3046"/>
                </a:solidFill>
              </a:rPr>
              <a:t> to </a:t>
            </a:r>
            <a:r>
              <a:rPr lang="it-IT" b="1" dirty="0" err="1">
                <a:solidFill>
                  <a:srgbClr val="1C3046"/>
                </a:solidFill>
              </a:rPr>
              <a:t>add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Kelsey/ GDPR</a:t>
            </a:r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9E1B6A-7D11-E849-A590-8111F721B3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Kelsey/ GDPR</a:t>
            </a:r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26F0E64-C1AA-7B44-8707-12DAEF1438B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44" name="Segnaposto contenuto 3">
            <a:extLst>
              <a:ext uri="{FF2B5EF4-FFF2-40B4-BE49-F238E27FC236}">
                <a16:creationId xmlns:a16="http://schemas.microsoft.com/office/drawing/2014/main" id="{0F67FC50-A7AA-1B42-ADE3-4F05CEFF456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Kelsey/ GDPR</a:t>
            </a:r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F9806EEC-FA64-844F-A700-7B6E4626349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87355" y="1340771"/>
            <a:ext cx="5664629" cy="4782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42" name="Segnaposto contenuto 3">
            <a:extLst>
              <a:ext uri="{FF2B5EF4-FFF2-40B4-BE49-F238E27FC236}">
                <a16:creationId xmlns:a16="http://schemas.microsoft.com/office/drawing/2014/main" id="{AC298E57-B32A-3E45-8B5F-25DC8E79433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D548DFD9-EC66-D949-B078-B2E161F1350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168008" y="1340771"/>
            <a:ext cx="5664629" cy="4782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Text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25">
            <a:extLst>
              <a:ext uri="{FF2B5EF4-FFF2-40B4-BE49-F238E27FC236}">
                <a16:creationId xmlns:a16="http://schemas.microsoft.com/office/drawing/2014/main" id="{E9972DE2-5AB2-4A0C-B59B-F9380A257DED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ttangolo 20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3" name="Rettangolo 22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8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Kelsey/ GDPR</a:t>
            </a:r>
            <a:endParaRPr lang="en-US" dirty="0"/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magine 42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41E256BF-F678-474D-B0F0-C1B0FC6DEA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1" name="Segnaposto contenuto 3">
            <a:extLst>
              <a:ext uri="{FF2B5EF4-FFF2-40B4-BE49-F238E27FC236}">
                <a16:creationId xmlns:a16="http://schemas.microsoft.com/office/drawing/2014/main" id="{19AD132B-D4FB-224B-B906-4734DE467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BBBDCC5-2F7A-574C-A5FE-7AEA530E9F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 rot="5400000">
            <a:off x="3647727" y="-2043607"/>
            <a:ext cx="4896546" cy="115212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127856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F411E4A5-A105-784C-9E39-410F67D9419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8650" y="1628800"/>
            <a:ext cx="5883079" cy="540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2" name="Segnaposto contenuto 3">
            <a:extLst>
              <a:ext uri="{FF2B5EF4-FFF2-40B4-BE49-F238E27FC236}">
                <a16:creationId xmlns:a16="http://schemas.microsoft.com/office/drawing/2014/main" id="{7CF49966-5610-ED4F-8D27-A6C7DE1B724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8650" y="2348880"/>
            <a:ext cx="5883079" cy="540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0" i="0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ised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4E9FBBCD-1A09-854C-AD37-ABFC23BF7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008" y="5655630"/>
            <a:ext cx="630033" cy="57895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B059FA9-527F-3047-9752-9021170989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505" y="5638956"/>
            <a:ext cx="658903" cy="6332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463FB9-8E58-4D7E-9AEC-9058EB62CFA0}"/>
              </a:ext>
            </a:extLst>
          </p:cNvPr>
          <p:cNvSpPr txBox="1"/>
          <p:nvPr userDrawn="1"/>
        </p:nvSpPr>
        <p:spPr>
          <a:xfrm>
            <a:off x="4759216" y="575551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C1AC704-9BA4-4C9D-8727-21E0A6C216B1}"/>
              </a:ext>
            </a:extLst>
          </p:cNvPr>
          <p:cNvSpPr txBox="1"/>
          <p:nvPr userDrawn="1"/>
        </p:nvSpPr>
        <p:spPr>
          <a:xfrm>
            <a:off x="6600056" y="574505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7AAF6B84-BF74-4F8E-B824-03711F26909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519" y="2983662"/>
            <a:ext cx="1784961" cy="2231201"/>
          </a:xfrm>
          <a:prstGeom prst="rect">
            <a:avLst/>
          </a:prstGeom>
        </p:spPr>
      </p:pic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7C9CA8C5-768B-4B48-8912-AD9D8DF0939C}"/>
              </a:ext>
            </a:extLst>
          </p:cNvPr>
          <p:cNvCxnSpPr/>
          <p:nvPr userDrawn="1"/>
        </p:nvCxnSpPr>
        <p:spPr>
          <a:xfrm>
            <a:off x="913269" y="2958518"/>
            <a:ext cx="2112235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B63E2CA4-6517-D243-BE9E-62972D0D8E4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39416" y="1801703"/>
            <a:ext cx="3311525" cy="79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  <a:endParaRPr lang="en-GB" dirty="0"/>
          </a:p>
        </p:txBody>
      </p:sp>
      <p:sp>
        <p:nvSpPr>
          <p:cNvPr id="17" name="Segnaposto contenuto 4">
            <a:extLst>
              <a:ext uri="{FF2B5EF4-FFF2-40B4-BE49-F238E27FC236}">
                <a16:creationId xmlns:a16="http://schemas.microsoft.com/office/drawing/2014/main" id="{FD2E5EBC-6B99-3246-8A7E-2FD79A9A8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88167" y="3192520"/>
            <a:ext cx="2519362" cy="5048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i="1"/>
            </a:lvl1pPr>
            <a:lvl5pPr>
              <a:defRPr/>
            </a:lvl5pPr>
          </a:lstStyle>
          <a:p>
            <a:pPr lvl="0"/>
            <a:r>
              <a:rPr lang="en-GB" dirty="0"/>
              <a:t>Questions?</a:t>
            </a:r>
          </a:p>
        </p:txBody>
      </p:sp>
      <p:sp>
        <p:nvSpPr>
          <p:cNvPr id="18" name="Segnaposto contenuto 17">
            <a:extLst>
              <a:ext uri="{FF2B5EF4-FFF2-40B4-BE49-F238E27FC236}">
                <a16:creationId xmlns:a16="http://schemas.microsoft.com/office/drawing/2014/main" id="{AD787563-5284-2848-9605-68F55ABC220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38690" y="2310242"/>
            <a:ext cx="3384550" cy="11715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adipisicing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endParaRPr lang="en-GB" dirty="0"/>
          </a:p>
        </p:txBody>
      </p:sp>
      <p:sp>
        <p:nvSpPr>
          <p:cNvPr id="20" name="Segnaposto contenuto 19">
            <a:extLst>
              <a:ext uri="{FF2B5EF4-FFF2-40B4-BE49-F238E27FC236}">
                <a16:creationId xmlns:a16="http://schemas.microsoft.com/office/drawing/2014/main" id="{58176C6A-545E-DD45-B732-AC8914488A1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24192" y="1896443"/>
            <a:ext cx="3384550" cy="452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0" r:id="rId5"/>
    <p:sldLayoutId id="2147483712" r:id="rId6"/>
    <p:sldLayoutId id="2147483711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5341CFB-55D3-4DE1-AB61-215993C934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02928" y="3572463"/>
            <a:ext cx="8293472" cy="72072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David Kelsey (STFC-RAL)</a:t>
            </a:r>
            <a:br>
              <a:rPr lang="en-GB" dirty="0"/>
            </a:br>
            <a:r>
              <a:rPr lang="en-GB" dirty="0"/>
              <a:t>WLCG MB – 19 June 2018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3C3975-0C57-420C-AD5A-B2430503EA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403350" y="2852738"/>
            <a:ext cx="7788994" cy="57626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WLCG &amp; GDPR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3583A1-995A-764C-8EA6-F7F04659D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327" y="260648"/>
            <a:ext cx="2266454" cy="18435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A21864-B4C6-2344-987E-174AB4B7D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545" y="4293188"/>
            <a:ext cx="2286000" cy="22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430533-8E61-9846-AA0C-929F4CD08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83" y="4897310"/>
            <a:ext cx="3429000" cy="1231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05737B-149B-3845-8903-B99A99B582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84" y="260648"/>
            <a:ext cx="2495599" cy="140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6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0FBCD8-7766-274F-8018-9E623FD05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WLCG and Experiment services should abide by </a:t>
            </a:r>
            <a:r>
              <a:rPr lang="en-US" dirty="0"/>
              <a:t>(the to be submitted, unapproved) </a:t>
            </a:r>
            <a:r>
              <a:rPr lang="en-US" dirty="0">
                <a:solidFill>
                  <a:srgbClr val="FF0000"/>
                </a:solidFill>
              </a:rPr>
              <a:t>GÉANT Data Protection Code of Conduct V2</a:t>
            </a:r>
            <a:endParaRPr lang="en-US" dirty="0"/>
          </a:p>
          <a:p>
            <a:r>
              <a:rPr lang="en-US" dirty="0"/>
              <a:t>For all services which consume/process personal information directly from end-users (e.g. workload management portals, user registries, data transfer portals, GOCDB, accounting, </a:t>
            </a:r>
            <a:r>
              <a:rPr lang="en-US" dirty="0" err="1"/>
              <a:t>etc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Prepare and make easily available </a:t>
            </a:r>
            <a:r>
              <a:rPr lang="en-US" dirty="0"/>
              <a:t>an updated Data Privacy statement</a:t>
            </a:r>
          </a:p>
          <a:p>
            <a:pPr lvl="1"/>
            <a:r>
              <a:rPr lang="en-US" dirty="0"/>
              <a:t>Template will be provided (</a:t>
            </a:r>
            <a:r>
              <a:rPr lang="en-US" dirty="0">
                <a:solidFill>
                  <a:srgbClr val="FF0000"/>
                </a:solidFill>
              </a:rPr>
              <a:t>based on GÉANT Data Protection Code of Conduct</a:t>
            </a:r>
            <a:r>
              <a:rPr lang="en-US" dirty="0"/>
              <a:t>)</a:t>
            </a:r>
          </a:p>
          <a:p>
            <a:r>
              <a:rPr lang="en-US" dirty="0"/>
              <a:t>WLCG (Operations) should </a:t>
            </a:r>
            <a:r>
              <a:rPr lang="en-US" b="1" dirty="0"/>
              <a:t>create a register </a:t>
            </a:r>
            <a:r>
              <a:rPr lang="en-US" dirty="0"/>
              <a:t>of all such services</a:t>
            </a:r>
          </a:p>
          <a:p>
            <a:pPr lvl="1"/>
            <a:r>
              <a:rPr lang="en-US" dirty="0"/>
              <a:t>Together with contact names and copies of Data Privacy statements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BD644-A550-624C-932B-2EEF9E3A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1B0B62-5501-B849-A72D-FB443B50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Kelsey/ GDPR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AC117-C942-9E44-8437-A637951C5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BF2DCC-D0D5-6F4B-A804-1E8CAC14549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At the April 2018 MB, I suggested</a:t>
            </a:r>
          </a:p>
        </p:txBody>
      </p:sp>
    </p:spTree>
    <p:extLst>
      <p:ext uri="{BB962C8B-B14F-4D97-AF65-F5344CB8AC3E}">
        <p14:creationId xmlns:p14="http://schemas.microsoft.com/office/powerpoint/2010/main" val="429255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371C18-8D6B-584E-B362-AE02F723D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At REFEDS meeting (10 June 2018)</a:t>
            </a:r>
          </a:p>
          <a:p>
            <a:pPr lvl="1"/>
            <a:r>
              <a:rPr lang="en-US" dirty="0"/>
              <a:t>The GEANT Code of Conduct V2 is still not finalized</a:t>
            </a:r>
          </a:p>
          <a:p>
            <a:pPr lvl="1"/>
            <a:r>
              <a:rPr lang="en-US" dirty="0"/>
              <a:t>Seems to be some way off (several contentious items)</a:t>
            </a:r>
          </a:p>
          <a:p>
            <a:r>
              <a:rPr lang="en-US" dirty="0"/>
              <a:t>I am hearing growing number of concerns as to how long approval will take</a:t>
            </a:r>
          </a:p>
          <a:p>
            <a:r>
              <a:rPr lang="en-US" dirty="0"/>
              <a:t>Discussions I had with David Foster and Andrew Cormack (how best to proceed?)</a:t>
            </a:r>
          </a:p>
          <a:p>
            <a:pPr lvl="1"/>
            <a:r>
              <a:rPr lang="en-US" dirty="0"/>
              <a:t>Produce a light-weight “Code of Conduct” for WLCG (and  EGI/EOSC-hub)</a:t>
            </a:r>
          </a:p>
          <a:p>
            <a:pPr lvl="2"/>
            <a:r>
              <a:rPr lang="en-US" dirty="0"/>
              <a:t>To replace the existing EGI/WLCG Data Protection Policy Framework (not a Code of Conduct)</a:t>
            </a:r>
          </a:p>
          <a:p>
            <a:pPr lvl="2"/>
            <a:r>
              <a:rPr lang="en-US" dirty="0"/>
              <a:t>Write a general WLCG Data Privacy Statement and a template for others to use</a:t>
            </a:r>
          </a:p>
          <a:p>
            <a:pPr lvl="1"/>
            <a:r>
              <a:rPr lang="en-US" dirty="0"/>
              <a:t>All web portals and experiments also still need their specific one</a:t>
            </a:r>
          </a:p>
          <a:p>
            <a:r>
              <a:rPr lang="en-US" dirty="0"/>
              <a:t>All WLCG sites bound to policy by the WLCG MoU (no need to sign anything new)</a:t>
            </a:r>
          </a:p>
          <a:p>
            <a:r>
              <a:rPr lang="en-US" dirty="0"/>
              <a:t>The EOSC-hub/AARC2/WLCG policy team will prepare draft documents</a:t>
            </a:r>
          </a:p>
          <a:p>
            <a:pPr lvl="1"/>
            <a:r>
              <a:rPr lang="en-US" dirty="0"/>
              <a:t>Meeting at CERN (after July GDB) - discuss over summer</a:t>
            </a:r>
          </a:p>
          <a:p>
            <a:pPr lvl="1"/>
            <a:r>
              <a:rPr lang="en-US" dirty="0"/>
              <a:t>For presentation at September GDB and approval soon after</a:t>
            </a:r>
          </a:p>
          <a:p>
            <a:r>
              <a:rPr lang="en-US" dirty="0"/>
              <a:t>WLCG Ops should continue building their list of services needing a Privacy Statement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166082-1C12-BF41-9588-F27E438D9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19/06/2018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E2E802-D24B-AA4B-95D7-E6B7C6824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Kelsey/ GDPR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2DF09-5B7D-6F43-BA43-EE1FD569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BF2183-5A6A-EF41-9A84-5360F2E94B3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Recent news – and a plan of action</a:t>
            </a:r>
          </a:p>
        </p:txBody>
      </p:sp>
    </p:spTree>
    <p:extLst>
      <p:ext uri="{BB962C8B-B14F-4D97-AF65-F5344CB8AC3E}">
        <p14:creationId xmlns:p14="http://schemas.microsoft.com/office/powerpoint/2010/main" val="376799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1475B9A-DA7D-42C2-B387-8D9F3A9AED0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8261AB-B4C6-4A40-818C-0B45833DF17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/>
              <a:t>Questions?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78518D-0834-4FEA-A442-A14C02CDBE1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GB" sz="2000" dirty="0" err="1"/>
              <a:t>David.Kelsey@STFC.ac.uk</a:t>
            </a:r>
            <a:endParaRPr lang="en-GB" sz="2000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33959AB-D8AE-4653-8B0F-3CA784E29691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GB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46845241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8" id="{4751AB5D-640C-3342-BFAA-5DB4E45F457D}" vid="{E170F76C-6CC7-B945-846A-6208DD64BB9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EOSC-hub_ppt-2</Template>
  <TotalTime>684</TotalTime>
  <Words>335</Words>
  <Application>Microsoft Macintosh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Source Sans Pro</vt:lpstr>
      <vt:lpstr>Wingdings</vt:lpstr>
      <vt:lpstr>slide_base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Caterina Piagentini</dc:creator>
  <cp:lastModifiedBy>David Kelsey</cp:lastModifiedBy>
  <cp:revision>135</cp:revision>
  <dcterms:created xsi:type="dcterms:W3CDTF">2018-01-30T10:37:03Z</dcterms:created>
  <dcterms:modified xsi:type="dcterms:W3CDTF">2018-06-19T10:06:49Z</dcterms:modified>
</cp:coreProperties>
</file>