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65" r:id="rId2"/>
  </p:sldMasterIdLst>
  <p:notesMasterIdLst>
    <p:notesMasterId r:id="rId8"/>
  </p:notesMasterIdLst>
  <p:handoutMasterIdLst>
    <p:handoutMasterId r:id="rId9"/>
  </p:handoutMasterIdLst>
  <p:sldIdLst>
    <p:sldId id="256" r:id="rId3"/>
    <p:sldId id="306" r:id="rId4"/>
    <p:sldId id="315" r:id="rId5"/>
    <p:sldId id="308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40">
          <p15:clr>
            <a:srgbClr val="A4A3A4"/>
          </p15:clr>
        </p15:guide>
        <p15:guide id="2" pos="4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08000"/>
    <a:srgbClr val="00FF00"/>
    <a:srgbClr val="FFFF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9" autoAdjust="0"/>
    <p:restoredTop sz="95104" autoAdjust="0"/>
  </p:normalViewPr>
  <p:slideViewPr>
    <p:cSldViewPr snapToGrid="0" snapToObjects="1" showGuides="1">
      <p:cViewPr varScale="1">
        <p:scale>
          <a:sx n="111" d="100"/>
          <a:sy n="111" d="100"/>
        </p:scale>
        <p:origin x="1680" y="192"/>
      </p:cViewPr>
      <p:guideLst>
        <p:guide orient="horz" pos="3440"/>
        <p:guide pos="4788"/>
      </p:guideLst>
    </p:cSldViewPr>
  </p:slideViewPr>
  <p:outlineViewPr>
    <p:cViewPr>
      <p:scale>
        <a:sx n="33" d="100"/>
        <a:sy n="33" d="100"/>
      </p:scale>
      <p:origin x="0" y="19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0A57A0-21A5-C44F-B574-029B9A17E911}" type="datetimeFigureOut">
              <a:rPr lang="en-US" smtClean="0"/>
              <a:t>6/19/18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C2346C-4028-B349-9518-0C5645702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639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68B5CF-85C9-8E4C-AD5B-D680F3AA62C6}" type="datetimeFigureOut">
              <a:rPr lang="en-US" smtClean="0"/>
              <a:t>6/19/18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48C520-0C07-3B40-A47A-08C0BFF953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716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4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48C520-0C07-3B40-A47A-08C0BFF953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39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Placeholder 8"/>
          <p:cNvSpPr txBox="1">
            <a:spLocks/>
          </p:cNvSpPr>
          <p:nvPr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b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/>
              <a:t>19/06/2018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05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19/06/2018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56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>
            <a:fillRect/>
          </a:stretch>
        </p:blipFill>
        <p:spPr bwMode="auto">
          <a:xfrm>
            <a:off x="0" y="546100"/>
            <a:ext cx="182562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8"/>
          <p:cNvGrpSpPr>
            <a:grpSpLocks/>
          </p:cNvGrpSpPr>
          <p:nvPr/>
        </p:nvGrpSpPr>
        <p:grpSpPr bwMode="auto">
          <a:xfrm rot="5400000">
            <a:off x="6111875" y="3133725"/>
            <a:ext cx="3213100" cy="2851150"/>
            <a:chOff x="1709777" y="364301"/>
            <a:chExt cx="4683889" cy="4120344"/>
          </a:xfrm>
        </p:grpSpPr>
        <p:pic>
          <p:nvPicPr>
            <p:cNvPr id="6" name="Picture 9" descr="network-structure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Oval 6"/>
            <p:cNvSpPr/>
            <p:nvPr/>
          </p:nvSpPr>
          <p:spPr>
            <a:xfrm>
              <a:off x="1707464" y="3358204"/>
              <a:ext cx="1835140" cy="1128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8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>
            <a:fillRect/>
          </a:stretch>
        </p:blipFill>
        <p:spPr bwMode="auto">
          <a:xfrm>
            <a:off x="7761288" y="0"/>
            <a:ext cx="1382712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513" y="6354763"/>
            <a:ext cx="1460500" cy="365125"/>
          </a:xfrm>
        </p:spPr>
        <p:txBody>
          <a:bodyPr/>
          <a:lstStyle>
            <a:lvl1pPr>
              <a:defRPr dirty="0" smtClean="0">
                <a:solidFill>
                  <a:srgbClr val="FFFFFF"/>
                </a:solidFill>
              </a:defRPr>
            </a:lvl1pPr>
          </a:lstStyle>
          <a:p>
            <a:r>
              <a:rPr lang="en-US">
                <a:latin typeface="Calibri"/>
              </a:rPr>
              <a:t>19/06/2018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112125" y="6356350"/>
            <a:ext cx="574675" cy="3651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1700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316663" y="6342063"/>
            <a:ext cx="143986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19/06/2018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325" y="6345238"/>
            <a:ext cx="42291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latin typeface="Calibri"/>
              </a:rPr>
              <a:t>Simone Campana, Maria Girone, CERN  - DOMA kick-off Executive Summary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213" y="6337300"/>
            <a:ext cx="763587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1958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593366"/>
            <a:ext cx="8520599" cy="76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599" cy="45551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699" cy="52469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>
                <a:latin typeface="Calibri"/>
              </a:rPr>
              <a:pPr/>
              <a:t>‹#›</a:t>
            </a:fld>
            <a:endParaRPr lang="en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5954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19/06/2018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1578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19/06/2018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Simone Campana, Maria Girone, CERN  - DOMA kick-off Executive Summary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35113"/>
            <a:ext cx="82296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6663" y="6361113"/>
            <a:ext cx="1439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solidFill>
                  <a:prstClr val="white">
                    <a:lumMod val="95000"/>
                  </a:prstClr>
                </a:solidFill>
                <a:latin typeface="Calibri"/>
              </a:rPr>
              <a:t>19/06/2018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4063" y="6361113"/>
            <a:ext cx="4194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>
                <a:latin typeface="Calibri"/>
              </a:rPr>
              <a:t>Simone Campana, Maria Girone, CERN  - DOMA kick-off Executive Summary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213" y="6356350"/>
            <a:ext cx="7635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>
                <a:latin typeface="Calibri"/>
              </a:rPr>
              <a:pPr/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24467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5806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651354/" TargetMode="External"/><Relationship Id="rId5" Type="http://schemas.openxmlformats.org/officeDocument/2006/relationships/hyperlink" Target="https://indico.cern.ch/event/729930/" TargetMode="External"/><Relationship Id="rId4" Type="http://schemas.openxmlformats.org/officeDocument/2006/relationships/hyperlink" Target="https://indico.cern.ch/event/651352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42753"/>
            <a:ext cx="7772400" cy="1470025"/>
          </a:xfrm>
        </p:spPr>
        <p:txBody>
          <a:bodyPr/>
          <a:lstStyle/>
          <a:p>
            <a:r>
              <a:rPr lang="en-US" dirty="0"/>
              <a:t>WLCG DOMA kick-off</a:t>
            </a:r>
            <a:br>
              <a:rPr lang="en-US" dirty="0"/>
            </a:br>
            <a:r>
              <a:rPr lang="en-US" dirty="0"/>
              <a:t>Executive Summary 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371600" y="3071652"/>
            <a:ext cx="6718300" cy="1122785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</a:rPr>
              <a:t>Maria </a:t>
            </a:r>
            <a:r>
              <a:rPr lang="en-US" sz="2000" dirty="0" err="1">
                <a:solidFill>
                  <a:srgbClr val="000000"/>
                </a:solidFill>
              </a:rPr>
              <a:t>Girone</a:t>
            </a:r>
            <a:r>
              <a:rPr lang="en-US" sz="2000" u="sng" dirty="0">
                <a:solidFill>
                  <a:srgbClr val="000000"/>
                </a:solidFill>
              </a:rPr>
              <a:t>,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u="sng" dirty="0">
                <a:solidFill>
                  <a:srgbClr val="000000"/>
                </a:solidFill>
              </a:rPr>
              <a:t>Simone Campana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1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33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6"/>
    </mc:Choice>
    <mc:Fallback xmlns="">
      <p:transition xmlns:p14="http://schemas.microsoft.com/office/powerpoint/2010/main" spd="slow" advTm="49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CACEC-39EE-7F40-B798-58552C4F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883B9-ACFB-CC41-A3EC-632E7F7D88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6613"/>
            <a:ext cx="8229600" cy="4682219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r>
              <a:rPr lang="en-US" dirty="0"/>
              <a:t>WLCG/HSF workshop Data Management sessions: </a:t>
            </a:r>
          </a:p>
          <a:p>
            <a:pPr lvl="1"/>
            <a:r>
              <a:rPr lang="en-US" dirty="0">
                <a:hlinkClick r:id="rId3"/>
              </a:rPr>
              <a:t>https://indico.cern.ch/event/658060/</a:t>
            </a:r>
            <a:endParaRPr lang="en-US" dirty="0"/>
          </a:p>
          <a:p>
            <a:r>
              <a:rPr lang="en-US" dirty="0"/>
              <a:t>April GDB: </a:t>
            </a:r>
          </a:p>
          <a:p>
            <a:pPr lvl="1"/>
            <a:r>
              <a:rPr lang="en-US" dirty="0">
                <a:hlinkClick r:id="rId4"/>
              </a:rPr>
              <a:t>https://indico.cern.ch/event/651352/</a:t>
            </a:r>
            <a:endParaRPr lang="en-US" dirty="0"/>
          </a:p>
          <a:p>
            <a:r>
              <a:rPr lang="en-US" dirty="0"/>
              <a:t>WLCG DOMA kick off meeting: </a:t>
            </a:r>
          </a:p>
          <a:p>
            <a:pPr lvl="1"/>
            <a:r>
              <a:rPr lang="en-US" dirty="0">
                <a:hlinkClick r:id="rId5"/>
              </a:rPr>
              <a:t>https://indico.cern.ch/event/729930/</a:t>
            </a:r>
            <a:endParaRPr lang="en-US" dirty="0"/>
          </a:p>
          <a:p>
            <a:r>
              <a:rPr lang="en-US" dirty="0"/>
              <a:t>June GDB (last week): </a:t>
            </a:r>
          </a:p>
          <a:p>
            <a:pPr lvl="1"/>
            <a:r>
              <a:rPr lang="en-US" dirty="0">
                <a:hlinkClick r:id="rId6"/>
              </a:rPr>
              <a:t>https://indico.cern.ch/event/651354/</a:t>
            </a:r>
            <a:endParaRPr lang="en-US" dirty="0"/>
          </a:p>
          <a:p>
            <a:endParaRPr lang="en-US" dirty="0"/>
          </a:p>
          <a:p>
            <a:r>
              <a:rPr lang="en-US" dirty="0"/>
              <a:t>This is the executive summary of the kick-off meeting and the following discussions at the GDB</a:t>
            </a:r>
          </a:p>
          <a:p>
            <a:endParaRPr lang="en-US" dirty="0"/>
          </a:p>
          <a:p>
            <a:r>
              <a:rPr lang="en-US" dirty="0"/>
              <a:t>DOMA </a:t>
            </a:r>
            <a:r>
              <a:rPr lang="en-US" dirty="0" err="1"/>
              <a:t>egroup</a:t>
            </a:r>
            <a:r>
              <a:rPr lang="en-US" dirty="0"/>
              <a:t> (self subscribe): </a:t>
            </a:r>
            <a:r>
              <a:rPr lang="en-US" dirty="0" err="1"/>
              <a:t>wlcg-doma@cern.ch</a:t>
            </a:r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16CDF-02B7-4F4D-B128-882E4CD8C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C4F8BA-5F36-1147-8B3B-E8D1B95ABF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AD370-EA95-484C-BDC7-51AF09496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58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A303-C5A3-2448-A942-C06625A30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C052F-50B5-494D-850E-BCF09A8E9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Storage Services</a:t>
            </a:r>
          </a:p>
          <a:p>
            <a:pPr lvl="1"/>
            <a:r>
              <a:rPr lang="en-US" dirty="0"/>
              <a:t>Define and implement storage Quality of Service</a:t>
            </a:r>
          </a:p>
          <a:p>
            <a:pPr lvl="1"/>
            <a:r>
              <a:rPr lang="en-US" dirty="0"/>
              <a:t>Standardize the storage management tools</a:t>
            </a:r>
          </a:p>
          <a:p>
            <a:pPr lvl="1"/>
            <a:r>
              <a:rPr lang="en-US" dirty="0"/>
              <a:t>Share experience with distributed storage services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Protocols</a:t>
            </a:r>
          </a:p>
          <a:p>
            <a:pPr lvl="1"/>
            <a:r>
              <a:rPr lang="en-US" dirty="0"/>
              <a:t>Commission alternative protocol to </a:t>
            </a:r>
            <a:r>
              <a:rPr lang="en-US" dirty="0" err="1"/>
              <a:t>gridFTP</a:t>
            </a:r>
            <a:r>
              <a:rPr lang="en-US" dirty="0"/>
              <a:t> for 3</a:t>
            </a:r>
            <a:r>
              <a:rPr lang="en-US" baseline="30000" dirty="0"/>
              <a:t>rd</a:t>
            </a:r>
            <a:r>
              <a:rPr lang="en-US" dirty="0"/>
              <a:t> party transfers</a:t>
            </a:r>
          </a:p>
          <a:p>
            <a:pPr lvl="1"/>
            <a:r>
              <a:rPr lang="en-US" dirty="0"/>
              <a:t>Move toward SRM-free data management</a:t>
            </a:r>
          </a:p>
          <a:p>
            <a:pPr lvl="1"/>
            <a:endParaRPr lang="en-US" dirty="0"/>
          </a:p>
          <a:p>
            <a:r>
              <a:rPr lang="en-US" dirty="0"/>
              <a:t>Caching and Latency-Hiding</a:t>
            </a:r>
          </a:p>
          <a:p>
            <a:pPr lvl="1"/>
            <a:r>
              <a:rPr lang="en-US" dirty="0"/>
              <a:t>Client-Level caching (</a:t>
            </a:r>
            <a:r>
              <a:rPr lang="en-US" dirty="0" err="1"/>
              <a:t>TTreeCache</a:t>
            </a:r>
            <a:r>
              <a:rPr lang="en-US" dirty="0"/>
              <a:t> and WN </a:t>
            </a:r>
            <a:r>
              <a:rPr lang="en-US" dirty="0" err="1"/>
              <a:t>asynch</a:t>
            </a:r>
            <a:r>
              <a:rPr lang="en-US" dirty="0"/>
              <a:t> prefetch)</a:t>
            </a:r>
          </a:p>
          <a:p>
            <a:pPr lvl="1"/>
            <a:r>
              <a:rPr lang="en-US" dirty="0"/>
              <a:t>Site-Level Caching (ARC, </a:t>
            </a:r>
            <a:r>
              <a:rPr lang="en-US" dirty="0" err="1"/>
              <a:t>xCache</a:t>
            </a:r>
            <a:r>
              <a:rPr lang="en-US" dirty="0"/>
              <a:t>, HTTP caches)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42765-3F06-6740-AACF-8110D31D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DA4995-3686-C04A-8A35-97376B573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772674-B291-DB42-BAD4-67107B8C2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574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86852-9E3F-8C4B-B563-4E76CEC5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4957"/>
          </a:xfrm>
        </p:spPr>
        <p:txBody>
          <a:bodyPr/>
          <a:lstStyle/>
          <a:p>
            <a:r>
              <a:rPr lang="en-US" sz="2800" dirty="0"/>
              <a:t>Workflows and DOMA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0AFFC-8DC3-A948-9618-A98E37C97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898"/>
            <a:ext cx="8229600" cy="481938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Integrate the concepts of QoS and Caching into the workflows to optimize cost</a:t>
            </a:r>
          </a:p>
          <a:p>
            <a:endParaRPr lang="en-US" dirty="0"/>
          </a:p>
          <a:p>
            <a:r>
              <a:rPr lang="en-US" dirty="0"/>
              <a:t>Integrate workflows with QoS</a:t>
            </a:r>
          </a:p>
          <a:p>
            <a:pPr lvl="1"/>
            <a:r>
              <a:rPr lang="en-US" dirty="0"/>
              <a:t>E.g. Tape Carousels. The archival Storage WG (“best practices for tape system usage and identify and report metrics”) could be broadened to follow this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Caching strategies</a:t>
            </a:r>
          </a:p>
          <a:p>
            <a:pPr lvl="1"/>
            <a:r>
              <a:rPr lang="en-US" dirty="0"/>
              <a:t>Understand access patterns. Which formats and which information is accessed?</a:t>
            </a:r>
          </a:p>
          <a:p>
            <a:pPr lvl="1"/>
            <a:r>
              <a:rPr lang="en-US" dirty="0"/>
              <a:t>Evaluate different caching options depending on the data and the workflow</a:t>
            </a:r>
          </a:p>
          <a:p>
            <a:pPr lvl="1"/>
            <a:endParaRPr lang="en-US" dirty="0"/>
          </a:p>
          <a:p>
            <a:r>
              <a:rPr lang="en-US" dirty="0"/>
              <a:t>High I/O facilities</a:t>
            </a:r>
          </a:p>
          <a:p>
            <a:pPr lvl="1"/>
            <a:r>
              <a:rPr lang="en-US" dirty="0"/>
              <a:t>We might need to restrict high I/O workflows in dedicated facilities</a:t>
            </a:r>
          </a:p>
          <a:p>
            <a:pPr lvl="1"/>
            <a:r>
              <a:rPr lang="en-US" dirty="0"/>
              <a:t>Understand how this fits in the current WLCG facilities 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Work tightly integrated with the WLCG performance and cost model WG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need to leverage on the ongoing studies and organize future discussions on end-to-end performance.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B20992-FB2F-D84E-8BCB-08091FC53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DB88A-2491-0E43-B6AC-45EBBA774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BFE38-EA06-0649-8643-4C123A0B3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80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E180-933A-A64E-891A-EA5397727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discussions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CA175-0DA3-4049-B6CD-539BD84E6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558263"/>
            <a:ext cx="8229600" cy="428695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AAI and DOMA</a:t>
            </a:r>
          </a:p>
          <a:p>
            <a:pPr lvl="1"/>
            <a:r>
              <a:rPr lang="en-US" dirty="0"/>
              <a:t>Discuss the evolution of AAI in the DOMA context</a:t>
            </a:r>
          </a:p>
          <a:p>
            <a:pPr lvl="1"/>
            <a:r>
              <a:rPr lang="en-US" dirty="0"/>
              <a:t>Federated identities, </a:t>
            </a:r>
            <a:r>
              <a:rPr lang="en-US" dirty="0" err="1"/>
              <a:t>Auth</a:t>
            </a:r>
            <a:r>
              <a:rPr lang="en-US" dirty="0"/>
              <a:t> Tokens and the HTTP transfer ecosystem prototype</a:t>
            </a:r>
          </a:p>
          <a:p>
            <a:pPr lvl="1"/>
            <a:endParaRPr lang="en-US" dirty="0"/>
          </a:p>
          <a:p>
            <a:r>
              <a:rPr lang="en-US" dirty="0"/>
              <a:t>Networks</a:t>
            </a:r>
          </a:p>
          <a:p>
            <a:pPr lvl="1"/>
            <a:r>
              <a:rPr lang="en-US" dirty="0"/>
              <a:t>Now that we have a clearer idea of how facilities and DOMA will look like we should </a:t>
            </a:r>
            <a:r>
              <a:rPr lang="en-US"/>
              <a:t>undertand</a:t>
            </a:r>
            <a:r>
              <a:rPr lang="en-US" dirty="0"/>
              <a:t> the implication from/to networks </a:t>
            </a:r>
          </a:p>
          <a:p>
            <a:pPr lvl="1"/>
            <a:endParaRPr lang="en-US" dirty="0"/>
          </a:p>
          <a:p>
            <a:r>
              <a:rPr lang="en-US" dirty="0"/>
              <a:t>Other communities outside HEP</a:t>
            </a:r>
          </a:p>
          <a:p>
            <a:pPr lvl="1"/>
            <a:r>
              <a:rPr lang="en-US" dirty="0"/>
              <a:t>Understand their plans and how they fit into WLCG DOMA</a:t>
            </a:r>
          </a:p>
          <a:p>
            <a:pPr lvl="1"/>
            <a:endParaRPr lang="en-US" dirty="0"/>
          </a:p>
          <a:p>
            <a:r>
              <a:rPr lang="en-US" dirty="0"/>
              <a:t>Planning for regular monthly meetings, possibly in conjunction with pre-GDB slots 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35B39-5E4A-0445-8FF7-575CAEA873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19/06/2018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49AADB-F51D-F141-A223-EF1BBBD85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Simone Campana, Maria Girone, CERN  - DOMA kick-off Executive 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9BD72E-6949-ED46-BBF8-1BC69094C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17025-743B-E149-A4BA-6A929B1A7C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855078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86570</TotalTime>
  <Words>444</Words>
  <Application>Microsoft Macintosh PowerPoint</Application>
  <PresentationFormat>On-screen Show (4:3)</PresentationFormat>
  <Paragraphs>78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ＭＳ Ｐゴシック</vt:lpstr>
      <vt:lpstr>Arial</vt:lpstr>
      <vt:lpstr>Calibri</vt:lpstr>
      <vt:lpstr>News Gothic MT</vt:lpstr>
      <vt:lpstr>Wingdings</vt:lpstr>
      <vt:lpstr>Default Theme</vt:lpstr>
      <vt:lpstr>1_Default Theme</vt:lpstr>
      <vt:lpstr>WLCG DOMA kick-off Executive Summary </vt:lpstr>
      <vt:lpstr>Introduction</vt:lpstr>
      <vt:lpstr>DOMA activities</vt:lpstr>
      <vt:lpstr>Workflows and DOMA   </vt:lpstr>
      <vt:lpstr>Next discussions</vt:lpstr>
    </vt:vector>
  </TitlesOfParts>
  <Company>CERN</Company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Campana</dc:creator>
  <cp:lastModifiedBy>Simone Campana</cp:lastModifiedBy>
  <cp:revision>520</cp:revision>
  <cp:lastPrinted>2015-06-17T16:10:09Z</cp:lastPrinted>
  <dcterms:created xsi:type="dcterms:W3CDTF">2014-05-22T09:10:29Z</dcterms:created>
  <dcterms:modified xsi:type="dcterms:W3CDTF">2018-06-19T07:54:10Z</dcterms:modified>
</cp:coreProperties>
</file>