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 showSpecialPlsOnTitleSld="0">
  <p:sldMasterIdLst>
    <p:sldMasterId id="2147483681" r:id="rId5"/>
    <p:sldMasterId id="2147483682" r:id="rId6"/>
    <p:sldMasterId id="2147483683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692470A0-61B2-4D76-BADE-5951FF645C69}">
  <a:tblStyle styleId="{692470A0-61B2-4D76-BADE-5951FF645C6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fill>
          <a:solidFill>
            <a:srgbClr val="D0DEEF"/>
          </a:solidFill>
        </a:fill>
      </a:tcStyle>
    </a:band1H>
    <a:band2H>
      <a:tcTxStyle/>
    </a:band2H>
    <a:band1V>
      <a:tcTxStyle/>
      <a:tcStyle>
        <a:fill>
          <a:solidFill>
            <a:srgbClr val="D0DEEF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  <a:tblStyle styleId="{B803719E-8787-466F-BD8E-5498271BCF9E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7" Type="http://schemas.openxmlformats.org/officeDocument/2006/relationships/slideMaster" Target="slideMasters/slideMaster3.xml"/><Relationship Id="rId8" Type="http://schemas.openxmlformats.org/officeDocument/2006/relationships/notesMaster" Target="notesMasters/notesMaster1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11" Type="http://schemas.openxmlformats.org/officeDocument/2006/relationships/slide" Target="slides/slide3.xml"/><Relationship Id="rId33" Type="http://schemas.openxmlformats.org/officeDocument/2006/relationships/slide" Target="slides/slide25.xml"/><Relationship Id="rId10" Type="http://schemas.openxmlformats.org/officeDocument/2006/relationships/slide" Target="slides/slide2.xml"/><Relationship Id="rId32" Type="http://schemas.openxmlformats.org/officeDocument/2006/relationships/slide" Target="slides/slide24.xml"/><Relationship Id="rId13" Type="http://schemas.openxmlformats.org/officeDocument/2006/relationships/slide" Target="slides/slide5.xml"/><Relationship Id="rId35" Type="http://schemas.openxmlformats.org/officeDocument/2006/relationships/slide" Target="slides/slide27.xml"/><Relationship Id="rId12" Type="http://schemas.openxmlformats.org/officeDocument/2006/relationships/slide" Target="slides/slide4.xml"/><Relationship Id="rId34" Type="http://schemas.openxmlformats.org/officeDocument/2006/relationships/slide" Target="slides/slide26.xml"/><Relationship Id="rId15" Type="http://schemas.openxmlformats.org/officeDocument/2006/relationships/slide" Target="slides/slide7.xml"/><Relationship Id="rId37" Type="http://schemas.openxmlformats.org/officeDocument/2006/relationships/slide" Target="slides/slide29.xml"/><Relationship Id="rId14" Type="http://schemas.openxmlformats.org/officeDocument/2006/relationships/slide" Target="slides/slide6.xml"/><Relationship Id="rId36" Type="http://schemas.openxmlformats.org/officeDocument/2006/relationships/slide" Target="slides/slide28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d7fd5487a_2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3d7fd5487a_2_7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3d7fd5487a_2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g3d7fd5487a_2_10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3d7fd5487a_2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g3d7fd5487a_2_1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d7fd5487a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3d7fd5487a_0_9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3d7fd5487a_2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g3d7fd5487a_2_1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d7fd5487a_2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3d7fd5487a_2_1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3d8af9c18f_1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g3d8af9c18f_1_8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d7fd5487a_2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g3d7fd5487a_2_13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3d7fd5487a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g3d7fd5487a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3d7fd5487a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3d7fd5487a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3d7fd5487a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3d7fd5487a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d7fd5487a_2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3d7fd5487a_2_8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3d7fd5487a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3d7fd5487a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3d7fd5487a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3d7fd5487a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3d7fd5487a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3d7fd5487a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3d7fd5487a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3d7fd5487a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g3d7fd5487a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4" name="Google Shape;384;g3d7fd5487a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3d7fd5487a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3d7fd5487a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3d7fd5487a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3d7fd5487a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3d7fd5487a_2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g3d7fd5487a_2_14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3d7fd5487a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g3d7fd5487a_4_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3d8cc7973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3d8cc7973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3d7fd5487a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3d7fd5487a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d7fd5487a_2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3d7fd5487a_2_8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d7fd5487a_2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3d7fd5487a_2_9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d7fd5487a_2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g3d7fd5487a_2_9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d7fd5487a_0_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3d7fd5487a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d7fd5487a_2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3d7fd5487a_2_10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3d7fd5487a_2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g3d7fd5487a_2_1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7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2" type="body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8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Google Shape;86;p18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1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2" name="Google Shape;92;p1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1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3" name="Google Shape;133;p26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4" name="Google Shape;134;p2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9" name="Google Shape;139;p27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0" name="Google Shape;140;p27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5" name="Google Shape;145;p28"/>
          <p:cNvSpPr txBox="1"/>
          <p:nvPr>
            <p:ph idx="1" type="body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6" name="Google Shape;146;p2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7" name="Google Shape;147;p2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8" name="Google Shape;148;p2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51" name="Google Shape;151;p29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Google Shape;152;p29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Google Shape;153;p2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" name="Google Shape;154;p2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5" name="Google Shape;155;p2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0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58" name="Google Shape;158;p30"/>
          <p:cNvSpPr txBox="1"/>
          <p:nvPr>
            <p:ph idx="1" type="body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9" name="Google Shape;159;p30"/>
          <p:cNvSpPr txBox="1"/>
          <p:nvPr>
            <p:ph idx="2" type="body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0" name="Google Shape;160;p30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1" name="Google Shape;161;p30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2" name="Google Shape;162;p3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3" name="Google Shape;163;p3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4" name="Google Shape;164;p3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1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67" name="Google Shape;167;p3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8" name="Google Shape;168;p3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9" name="Google Shape;169;p3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2" name="Google Shape;172;p3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3" name="Google Shape;173;p3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6" name="Google Shape;176;p33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7" name="Google Shape;177;p33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8" name="Google Shape;178;p3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9" name="Google Shape;179;p3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0" name="Google Shape;180;p3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4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83" name="Google Shape;183;p34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4" name="Google Shape;184;p34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5" name="Google Shape;185;p3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6" name="Google Shape;186;p3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7" name="Google Shape;187;p3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90" name="Google Shape;190;p35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1" name="Google Shape;191;p3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2" name="Google Shape;192;p3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3" name="Google Shape;193;p3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 txBox="1"/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96" name="Google Shape;196;p36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7" name="Google Shape;197;p3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8" name="Google Shape;198;p3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9" name="Google Shape;199;p3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iopscience.iop.org/article/10.1088/1742-6596/513/4/042017/pdf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2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7"/>
          <p:cNvSpPr txBox="1"/>
          <p:nvPr>
            <p:ph type="ctrTitle"/>
          </p:nvPr>
        </p:nvSpPr>
        <p:spPr>
          <a:xfrm>
            <a:off x="789467" y="841772"/>
            <a:ext cx="7211533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0" i="0" lang="en-GB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Estimates of </a:t>
            </a:r>
            <a:r>
              <a:rPr b="1" i="0" lang="en-GB" sz="45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potential</a:t>
            </a:r>
            <a:r>
              <a:rPr b="0" i="0" lang="en-GB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Efficiency Gains</a:t>
            </a:r>
            <a:endParaRPr b="0" i="0" sz="45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7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Markus Schulz </a:t>
            </a:r>
            <a:endParaRPr sz="1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6"/>
          <p:cNvSpPr txBox="1"/>
          <p:nvPr>
            <p:ph type="title"/>
          </p:nvPr>
        </p:nvSpPr>
        <p:spPr>
          <a:xfrm>
            <a:off x="574200" y="80769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Reduction of sites with disk storage</a:t>
            </a:r>
            <a:endParaRPr sz="1100"/>
          </a:p>
        </p:txBody>
      </p:sp>
      <p:sp>
        <p:nvSpPr>
          <p:cNvPr id="276" name="Google Shape;276;p46"/>
          <p:cNvSpPr txBox="1"/>
          <p:nvPr>
            <p:ph idx="1" type="body"/>
          </p:nvPr>
        </p:nvSpPr>
        <p:spPr>
          <a:xfrm>
            <a:off x="574200" y="885900"/>
            <a:ext cx="7886700" cy="35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2015 site survey indicates that an average T1 requires 2.5 FTEs for (disk) storage operation a T2 0.75 FTEs (hopefully improved to 0.5)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the survey the correlation between size and  effort is weak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Doubling the size of an existing, large installation requires about 15% more effort </a:t>
            </a:r>
            <a:endParaRPr sz="1100"/>
          </a:p>
          <a:p>
            <a:pPr indent="-1778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˜170 sites (with more than 200 SEs) to O(10)  sites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˜2</a:t>
            </a:r>
            <a:r>
              <a:rPr lang="en-GB" sz="1400"/>
              <a:t>1</a:t>
            </a: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largest SEs contribute 50%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T1(style) sites remain, rest operates stateless buffer/cache systems </a:t>
            </a:r>
            <a:endParaRPr sz="1100"/>
          </a:p>
          <a:p>
            <a:pPr indent="-1778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Effort at the remaining sites increases to about 3 FTEs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Buffer/caches require less effort (no stateful services to be maintained)</a:t>
            </a:r>
            <a:endParaRPr sz="1100"/>
          </a:p>
          <a:p>
            <a:pPr indent="-1778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 hours a week for swapping broken disks and general system maintenance </a:t>
            </a:r>
            <a:endParaRPr sz="1100"/>
          </a:p>
          <a:p>
            <a:pPr indent="-1778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 * 2.5 + 157 * 0.5  = 111    15 * 3 +  155 * 0.1 = 60.5    roughly </a:t>
            </a:r>
            <a:r>
              <a:rPr b="0" i="0" lang="en-GB" sz="16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40% decrease in effort </a:t>
            </a:r>
            <a:endParaRPr sz="1100"/>
          </a:p>
          <a:p>
            <a:pPr indent="-1778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decrease in effort for the teams managing the experiments’ production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Fewer stateful sites, simpler services have less complex error patterns </a:t>
            </a:r>
            <a:endParaRPr sz="1100"/>
          </a:p>
          <a:p>
            <a:pPr indent="-127000" lvl="0" marL="1778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Started a study on the required sizes of caches for T2s (based on data popularity data)</a:t>
            </a:r>
            <a:endParaRPr sz="1100"/>
          </a:p>
          <a:p>
            <a:pPr indent="-762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4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7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Reduction of data redundancy </a:t>
            </a:r>
            <a:r>
              <a:rPr b="0" i="0" lang="en-GB" sz="3300" u="none" cap="none" strike="noStrike">
                <a:solidFill>
                  <a:srgbClr val="0000FF"/>
                </a:solidFill>
                <a:latin typeface="Calibri"/>
                <a:ea typeface="Calibri"/>
                <a:cs typeface="Calibri"/>
                <a:sym typeface="Calibri"/>
              </a:rPr>
              <a:t>within</a:t>
            </a: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SEs</a:t>
            </a:r>
            <a:b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3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47"/>
          <p:cNvSpPr txBox="1"/>
          <p:nvPr>
            <p:ph idx="1" type="body"/>
          </p:nvPr>
        </p:nvSpPr>
        <p:spPr>
          <a:xfrm>
            <a:off x="628650" y="792200"/>
            <a:ext cx="7886700" cy="3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1450" lvl="0" marL="1778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Currently most (all) storage systems use some form of redundancy to improve data </a:t>
            </a:r>
            <a:r>
              <a:rPr lang="en-GB" sz="1900"/>
              <a:t>availability</a:t>
            </a: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reliability </a:t>
            </a:r>
            <a:endParaRPr sz="1100"/>
          </a:p>
          <a:p>
            <a:pPr indent="-184150" lvl="1" marL="5207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RAID     ( depending on RAID level )</a:t>
            </a:r>
            <a:endParaRPr sz="1100"/>
          </a:p>
          <a:p>
            <a:pPr indent="-184150" lvl="1" marL="5207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Duplication/Replication  ( 2-&gt;n times )</a:t>
            </a:r>
            <a:endParaRPr sz="1100"/>
          </a:p>
          <a:p>
            <a:pPr indent="-184150" lvl="1" marL="5207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Erasure Encoding  ( depending on desired behaviour 1.</a:t>
            </a:r>
            <a:r>
              <a:rPr lang="en-GB" sz="1700"/>
              <a:t>5</a:t>
            </a: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X )</a:t>
            </a:r>
            <a:endParaRPr sz="1100"/>
          </a:p>
          <a:p>
            <a:pPr indent="-177800" lvl="2" marL="8636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linking multiple servers </a:t>
            </a:r>
            <a:endParaRPr sz="1100"/>
          </a:p>
          <a:p>
            <a:pPr indent="-184150" lvl="1" marL="5207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en-GB" sz="17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http://iopscience.iop.org/article/10.1088/1742-6596/513/4/042017/pdf</a:t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78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Tape costs are about ¼ of disk costs (CERN based figures)</a:t>
            </a:r>
            <a:endParaRPr sz="1900"/>
          </a:p>
          <a:p>
            <a:pPr indent="-184150" lvl="1" marL="5207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en-GB" sz="1900"/>
              <a:t>Taking into account disk+server costs </a:t>
            </a:r>
            <a:endParaRPr sz="1900"/>
          </a:p>
          <a:p>
            <a:pPr indent="0" lvl="0" marL="1270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4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Reduction of data redundancy within SEs</a:t>
            </a:r>
            <a:b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3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48"/>
          <p:cNvSpPr txBox="1"/>
          <p:nvPr>
            <p:ph idx="1" type="body"/>
          </p:nvPr>
        </p:nvSpPr>
        <p:spPr>
          <a:xfrm>
            <a:off x="628650" y="792200"/>
            <a:ext cx="7886700" cy="38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1450" lvl="0" marL="1778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en-GB" sz="1900"/>
              <a:t>Most of the data can be </a:t>
            </a:r>
            <a:r>
              <a:rPr lang="en-GB" sz="1900">
                <a:solidFill>
                  <a:srgbClr val="FF0000"/>
                </a:solidFill>
              </a:rPr>
              <a:t>reproduced</a:t>
            </a:r>
            <a:r>
              <a:rPr lang="en-GB" sz="1900"/>
              <a:t> </a:t>
            </a:r>
            <a:endParaRPr sz="1900"/>
          </a:p>
          <a:p>
            <a:pPr indent="-184150" lvl="1" marL="5207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en-GB" sz="1900"/>
              <a:t>Raw data has two archival copies anyway</a:t>
            </a:r>
            <a:endParaRPr sz="1900"/>
          </a:p>
          <a:p>
            <a:pPr indent="-184150" lvl="1" marL="5207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en-GB" sz="1900"/>
              <a:t>Reproducing data is associated with costs  </a:t>
            </a:r>
            <a:endParaRPr sz="1900"/>
          </a:p>
          <a:p>
            <a:pPr indent="-158750" lvl="0" marL="1778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Error rates</a:t>
            </a:r>
            <a:r>
              <a:rPr lang="en-GB" sz="1900"/>
              <a:t> </a:t>
            </a: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disks at the T0 are about </a:t>
            </a:r>
            <a:r>
              <a:rPr b="0" i="0" lang="en-GB" sz="19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0.9%/a</a:t>
            </a: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(0.86%/</a:t>
            </a:r>
            <a:r>
              <a:rPr lang="en-GB" sz="1900"/>
              <a:t>a)</a:t>
            </a:r>
            <a:endParaRPr b="0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84150" lvl="1" marL="5207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en-GB" sz="1900"/>
              <a:t>For a 70k disk system the average daily failure rate is 1.73 disks </a:t>
            </a:r>
            <a:endParaRPr sz="1900"/>
          </a:p>
          <a:p>
            <a:pPr indent="-184150" lvl="1" marL="520700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en-GB" sz="1900"/>
              <a:t>Data popularity studies can be used to calculate job failure rates</a:t>
            </a:r>
            <a:endParaRPr sz="1900"/>
          </a:p>
          <a:p>
            <a:pPr indent="-196850" lvl="2" marL="863600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lang="en-GB" sz="1900"/>
              <a:t>And estimate recreation costs/staging costs (lower due to cold data)</a:t>
            </a:r>
            <a:endParaRPr sz="1900"/>
          </a:p>
          <a:p>
            <a:pPr indent="-171450" lvl="0" marL="17780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</a:t>
            </a:r>
            <a:r>
              <a:rPr lang="en-GB" sz="1900"/>
              <a:t>no internal replication</a:t>
            </a: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9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30%-50% of the disk costs </a:t>
            </a: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could be saved </a:t>
            </a:r>
            <a:endParaRPr sz="1100"/>
          </a:p>
          <a:p>
            <a:pPr indent="-184150" lvl="1" marL="5207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lang="en-GB" sz="1700"/>
              <a:t>Requires modifications to experiments’ workflow management systems </a:t>
            </a:r>
            <a:endParaRPr sz="1700"/>
          </a:p>
          <a:p>
            <a:pPr indent="-184150" lvl="1" marL="5207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lang="en-GB" sz="1700"/>
              <a:t>Additional </a:t>
            </a:r>
            <a:r>
              <a:rPr lang="en-GB" sz="1700">
                <a:solidFill>
                  <a:srgbClr val="FF0000"/>
                </a:solidFill>
              </a:rPr>
              <a:t>error rate is low compared to current observed job failure rates </a:t>
            </a:r>
            <a:endParaRPr sz="1700">
              <a:solidFill>
                <a:srgbClr val="FF0000"/>
              </a:solidFill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4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Reduction of experiment replicas</a:t>
            </a:r>
            <a:r>
              <a:rPr lang="en-GB"/>
              <a:t> </a:t>
            </a:r>
            <a:endParaRPr sz="1100"/>
          </a:p>
        </p:txBody>
      </p:sp>
      <p:sp>
        <p:nvSpPr>
          <p:cNvPr id="297" name="Google Shape;297;p49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Reported replication rates are </a:t>
            </a:r>
            <a:r>
              <a:rPr lang="en-GB"/>
              <a:t>in</a:t>
            </a: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order </a:t>
            </a:r>
            <a:r>
              <a:rPr b="0" i="0" lang="en-GB" sz="21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of 1.3-1.5</a:t>
            </a: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  <a:p>
            <a:pPr indent="-196850" lvl="1" marL="5207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GB" sz="2100"/>
              <a:t>Plus </a:t>
            </a: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multiple versions of analysis data 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6850" lvl="1" marL="5207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-GB" sz="2100"/>
              <a:t>Plus overlaps in derived AODs </a:t>
            </a:r>
            <a:endParaRPr sz="2100"/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the published data popularity summaries it can be estimated that </a:t>
            </a:r>
            <a:r>
              <a:rPr b="0" i="0" lang="en-GB" sz="21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20% </a:t>
            </a: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the data could be moved to a cheaper layer 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Less than 6 months since last reading 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detailed studies needed (currently underwa</a:t>
            </a:r>
            <a:r>
              <a:rPr lang="en-GB"/>
              <a:t>y) 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Adding complexity and need for more archive</a:t>
            </a:r>
            <a:r>
              <a:rPr lang="en-GB"/>
              <a:t> facilities </a:t>
            </a: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b="0" i="0" lang="en-GB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15% cost reduction  </a:t>
            </a:r>
            <a:endParaRPr sz="1100"/>
          </a:p>
          <a:p>
            <a:pPr indent="-3810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4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50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Scheduling and Site inefficiencies </a:t>
            </a:r>
            <a:endParaRPr sz="1100"/>
          </a:p>
        </p:txBody>
      </p:sp>
      <p:sp>
        <p:nvSpPr>
          <p:cNvPr id="304" name="Google Shape;304;p50"/>
          <p:cNvSpPr txBox="1"/>
          <p:nvPr>
            <p:ph idx="1" type="body"/>
          </p:nvPr>
        </p:nvSpPr>
        <p:spPr>
          <a:xfrm>
            <a:off x="628650" y="102156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Problem of schedulers, tessellation, not used cores on storage services,  multi core workflows with periods of single core usage,.... </a:t>
            </a:r>
            <a:endParaRPr sz="1100"/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Observation </a:t>
            </a:r>
            <a:r>
              <a:rPr lang="en-GB" sz="1900"/>
              <a:t>on</a:t>
            </a: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(T0, T1s) </a:t>
            </a:r>
            <a:endParaRPr sz="1100"/>
          </a:p>
          <a:p>
            <a:pPr indent="-18415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Estimated losses </a:t>
            </a:r>
            <a:r>
              <a:rPr b="0" i="0" lang="en-GB" sz="17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20-30%</a:t>
            </a: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(conservative optimistic)</a:t>
            </a:r>
            <a:endParaRPr sz="1100"/>
          </a:p>
          <a:p>
            <a:pPr indent="-18415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AA84F"/>
              </a:buClr>
              <a:buSzPts val="1700"/>
              <a:buFont typeface="Arial"/>
              <a:buChar char="•"/>
            </a:pPr>
            <a:r>
              <a:rPr b="0" i="0" lang="en-GB" sz="1700" u="none" cap="none" strike="noStrike">
                <a:solidFill>
                  <a:srgbClr val="6AA84F"/>
                </a:solidFill>
                <a:latin typeface="Calibri"/>
                <a:ea typeface="Calibri"/>
                <a:cs typeface="Calibri"/>
                <a:sym typeface="Calibri"/>
              </a:rPr>
              <a:t>Excellent compared to HPC where 40% utilisation is already good </a:t>
            </a:r>
            <a:endParaRPr sz="1100">
              <a:solidFill>
                <a:srgbClr val="6AA84F"/>
              </a:solidFill>
            </a:endParaRPr>
          </a:p>
          <a:p>
            <a:pPr indent="-18415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Backfill, asynchronous I/O, batch on storage allow to use about 90%</a:t>
            </a:r>
            <a:endParaRPr sz="1100"/>
          </a:p>
          <a:p>
            <a:pPr indent="-177800" lvl="2" marL="863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 extra complexity </a:t>
            </a:r>
            <a:endParaRPr sz="1100"/>
          </a:p>
          <a:p>
            <a:pPr indent="-18415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b="0" i="0" lang="en-GB" sz="17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10-20 % possible gain </a:t>
            </a:r>
            <a:endParaRPr sz="1100"/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Loss due to </a:t>
            </a:r>
            <a:r>
              <a:rPr b="0" i="0" lang="en-GB" sz="19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intermittent</a:t>
            </a: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job failures</a:t>
            </a:r>
            <a:endParaRPr sz="1100"/>
          </a:p>
          <a:p>
            <a:pPr indent="-18415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lang="en-GB" sz="1700"/>
              <a:t>Based on </a:t>
            </a: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Andrea</a:t>
            </a:r>
            <a:r>
              <a:rPr lang="en-GB" sz="1700"/>
              <a:t>’s</a:t>
            </a: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log</a:t>
            </a:r>
            <a:r>
              <a:rPr lang="en-GB" sz="1700"/>
              <a:t> studies</a:t>
            </a: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7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 – 15%</a:t>
            </a: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of the wallclock time is lost</a:t>
            </a:r>
            <a:endParaRPr sz="1100"/>
          </a:p>
          <a:p>
            <a:pPr indent="-18415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en-GB" sz="17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These could (theoretically) be reduced to &gt;5%   </a:t>
            </a:r>
            <a:r>
              <a:rPr b="0" i="0" lang="en-GB" sz="17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→ 5-10% gain </a:t>
            </a:r>
            <a:endParaRPr sz="1100"/>
          </a:p>
          <a:p>
            <a:pPr indent="-762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762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5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51"/>
          <p:cNvSpPr txBox="1"/>
          <p:nvPr>
            <p:ph type="title"/>
          </p:nvPr>
        </p:nvSpPr>
        <p:spPr>
          <a:xfrm>
            <a:off x="628650" y="-30956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Inefficiency by processing type</a:t>
            </a:r>
            <a:endParaRPr b="0" i="0" sz="3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51"/>
          <p:cNvSpPr txBox="1"/>
          <p:nvPr>
            <p:ph idx="1" type="body"/>
          </p:nvPr>
        </p:nvSpPr>
        <p:spPr>
          <a:xfrm>
            <a:off x="395300" y="4061675"/>
            <a:ext cx="8258100" cy="9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Most jobs fail early wasting little wall clock time</a:t>
            </a:r>
            <a:endParaRPr/>
          </a:p>
          <a:p>
            <a:pPr indent="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But number of failed jobs is significant adding to scheduling costs</a:t>
            </a:r>
            <a:endParaRPr/>
          </a:p>
        </p:txBody>
      </p:sp>
      <p:graphicFrame>
        <p:nvGraphicFramePr>
          <p:cNvPr id="312" name="Google Shape;312;p51"/>
          <p:cNvGraphicFramePr/>
          <p:nvPr/>
        </p:nvGraphicFramePr>
        <p:xfrm>
          <a:off x="803492" y="74163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{692470A0-61B2-4D76-BADE-5951FF645C69}</a:tableStyleId>
              </a:tblPr>
              <a:tblGrid>
                <a:gridCol w="1287050"/>
                <a:gridCol w="1092600"/>
                <a:gridCol w="1189800"/>
              </a:tblGrid>
              <a:tr h="3236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Processingtype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Wallclock inefficiency</a:t>
                      </a:r>
                      <a:r>
                        <a:rPr lang="en-GB" sz="1400"/>
                        <a:t> (%)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WC contribution (%)</a:t>
                      </a:r>
                      <a:endParaRPr sz="1400"/>
                    </a:p>
                  </a:txBody>
                  <a:tcPr marT="34300" marB="34300" marR="68600" marL="68600"/>
                </a:tc>
              </a:tr>
              <a:tr h="3236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evgen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12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23</a:t>
                      </a:r>
                      <a:endParaRPr sz="1400"/>
                    </a:p>
                  </a:txBody>
                  <a:tcPr marT="34300" marB="34300" marR="68600" marL="68600"/>
                </a:tc>
              </a:tr>
              <a:tr h="3236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merge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15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17</a:t>
                      </a:r>
                      <a:endParaRPr sz="1400"/>
                    </a:p>
                  </a:txBody>
                  <a:tcPr marT="34300" marB="34300" marR="68600" marL="68600"/>
                </a:tc>
              </a:tr>
              <a:tr h="3236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simul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9.5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37</a:t>
                      </a:r>
                      <a:endParaRPr sz="1400"/>
                    </a:p>
                  </a:txBody>
                  <a:tcPr marT="34300" marB="34300" marR="68600" marL="68600"/>
                </a:tc>
              </a:tr>
              <a:tr h="3236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reprocessing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25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5</a:t>
                      </a:r>
                      <a:endParaRPr sz="1400"/>
                    </a:p>
                  </a:txBody>
                  <a:tcPr marT="34300" marB="34300" marR="68600" marL="68600"/>
                </a:tc>
              </a:tr>
              <a:tr h="3236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pile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7.1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9</a:t>
                      </a:r>
                      <a:endParaRPr sz="1400"/>
                    </a:p>
                  </a:txBody>
                  <a:tcPr marT="34300" marB="34300" marR="68600" marL="68600"/>
                </a:tc>
              </a:tr>
              <a:tr h="3236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recon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16</a:t>
                      </a:r>
                      <a:endParaRPr sz="14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1</a:t>
                      </a:r>
                      <a:endParaRPr sz="1400"/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pic>
        <p:nvPicPr>
          <p:cNvPr id="313" name="Google Shape;313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89358" y="636870"/>
            <a:ext cx="3604423" cy="3195536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5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2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Compiler/Code/</a:t>
            </a:r>
            <a:r>
              <a:rPr lang="en-GB"/>
              <a:t>B</a:t>
            </a: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uild based improvements </a:t>
            </a:r>
            <a:endParaRPr sz="1100"/>
          </a:p>
        </p:txBody>
      </p:sp>
      <p:sp>
        <p:nvSpPr>
          <p:cNvPr id="320" name="Google Shape;320;p52"/>
          <p:cNvSpPr txBox="1"/>
          <p:nvPr>
            <p:ph idx="1" type="body"/>
          </p:nvPr>
        </p:nvSpPr>
        <p:spPr>
          <a:xfrm>
            <a:off x="628650" y="1150144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Studies over the last 3 years by </a:t>
            </a:r>
            <a:r>
              <a:rPr b="0" i="0" lang="en-GB" sz="1600" u="none" cap="none" strike="noStrike">
                <a:solidFill>
                  <a:srgbClr val="6AA84F"/>
                </a:solidFill>
                <a:latin typeface="Calibri"/>
                <a:ea typeface="Calibri"/>
                <a:cs typeface="Calibri"/>
                <a:sym typeface="Calibri"/>
              </a:rPr>
              <a:t>Nathalie R., David Smith, Servesh M.</a:t>
            </a: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Building code for specific platforms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651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Currently none of the </a:t>
            </a:r>
            <a:r>
              <a:rPr lang="en-GB" sz="1400"/>
              <a:t>advanced</a:t>
            </a:r>
            <a:r>
              <a:rPr lang="en-GB" sz="1400"/>
              <a:t> features are used </a:t>
            </a:r>
            <a:endParaRPr sz="14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Vectorisation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Intel Compiler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Changes to the build/link approach 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651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Reducing shared library overheads by building “large” libs instead of loading many small libs</a:t>
            </a:r>
            <a:endParaRPr sz="1400"/>
          </a:p>
          <a:p>
            <a:pPr indent="-1651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Patch to the dynamic linker </a:t>
            </a:r>
            <a:endParaRPr sz="14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Feedback guided optimisation (Intel and gcc based AutoFDO</a:t>
            </a:r>
            <a:r>
              <a:rPr lang="en-GB" sz="1400"/>
              <a:t>)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Looked at </a:t>
            </a: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GEANT4, Reco-Code, NLO Generators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rgbClr val="FF0000"/>
                </a:solidFill>
              </a:rPr>
              <a:t>Several </a:t>
            </a:r>
            <a:r>
              <a:rPr b="0" i="0" lang="en-GB" sz="1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15-20% CPU improvements (not all can be combined</a:t>
            </a:r>
            <a:r>
              <a:rPr lang="en-GB" sz="1400">
                <a:solidFill>
                  <a:srgbClr val="FF0000"/>
                </a:solidFill>
              </a:rPr>
              <a:t>)</a:t>
            </a:r>
            <a:endParaRPr b="0" i="0" sz="14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651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rgbClr val="000000"/>
                </a:solidFill>
              </a:rPr>
              <a:t>HEP code is very sensitive to compiler switches, significant work on Physics validation is necessary </a:t>
            </a:r>
            <a:endParaRPr sz="1400">
              <a:solidFill>
                <a:srgbClr val="000000"/>
              </a:solidFill>
            </a:endParaRPr>
          </a:p>
          <a:p>
            <a:pPr indent="-762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5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/>
              <a:t>Profiling Code and Hardware Counter </a:t>
            </a:r>
            <a:endParaRPr sz="1100"/>
          </a:p>
        </p:txBody>
      </p:sp>
      <p:sp>
        <p:nvSpPr>
          <p:cNvPr id="327" name="Google Shape;327;p53"/>
          <p:cNvSpPr txBox="1"/>
          <p:nvPr>
            <p:ph idx="1" type="body"/>
          </p:nvPr>
        </p:nvSpPr>
        <p:spPr>
          <a:xfrm>
            <a:off x="628650" y="1150144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Profiling code shows up to 25% time spend in memory management</a:t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65100" lvl="1" marL="5207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/>
              <a:t>Allocation and deallocation of small, extremely short lived objects (FOM tools)</a:t>
            </a:r>
            <a:endParaRPr sz="1600"/>
          </a:p>
          <a:p>
            <a:pPr indent="-177800" lvl="2" marL="8636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standard techniques </a:t>
            </a:r>
            <a:r>
              <a:rPr b="0" i="0" lang="en-GB" sz="1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10% can be saved </a:t>
            </a: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GB" sz="1400"/>
              <a:t>some</a:t>
            </a: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refactorization) 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651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Replacing standard template container classes (LHCb works on this for Run3)</a:t>
            </a:r>
            <a:endParaRPr sz="1400"/>
          </a:p>
          <a:p>
            <a:pPr indent="-1778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Hardware Counter based analysis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HEP code </a:t>
            </a:r>
            <a:r>
              <a:rPr b="0" i="0" lang="en-GB" sz="1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0.8-</a:t>
            </a:r>
            <a:r>
              <a:rPr lang="en-GB" sz="1400">
                <a:solidFill>
                  <a:srgbClr val="FF0000"/>
                </a:solidFill>
              </a:rPr>
              <a:t>1.5</a:t>
            </a: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Operations per cycle</a:t>
            </a:r>
            <a:endParaRPr sz="14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HPC code </a:t>
            </a:r>
            <a:r>
              <a:rPr lang="en-GB" sz="1400"/>
              <a:t>up </a:t>
            </a:r>
            <a:r>
              <a:rPr lang="en-GB" sz="1400">
                <a:solidFill>
                  <a:srgbClr val="FF0000"/>
                </a:solidFill>
              </a:rPr>
              <a:t>to</a:t>
            </a:r>
            <a:r>
              <a:rPr b="0" i="0" lang="en-GB" sz="1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4,</a:t>
            </a:r>
            <a:r>
              <a:rPr lang="en-GB" sz="1400">
                <a:solidFill>
                  <a:srgbClr val="FF0000"/>
                </a:solidFill>
              </a:rPr>
              <a:t> </a:t>
            </a:r>
            <a:r>
              <a:rPr lang="en-GB" sz="1400"/>
              <a:t>some being vector instructions delivering</a:t>
            </a:r>
            <a:r>
              <a:rPr lang="en-GB" sz="1400">
                <a:solidFill>
                  <a:srgbClr val="FF0000"/>
                </a:solidFill>
              </a:rPr>
              <a:t> up to 8 floating point ops</a:t>
            </a:r>
            <a:r>
              <a:rPr lang="en-GB" sz="1400"/>
              <a:t> (AVX-2)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100% improvement should be feasible, </a:t>
            </a: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will require significant changes in the code </a:t>
            </a:r>
            <a:endParaRPr sz="1100"/>
          </a:p>
          <a:p>
            <a:pPr indent="-1778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GB" sz="1200"/>
              <a:t>While k</a:t>
            </a: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eeping the same algorithms  </a:t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78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GB" sz="1200"/>
              <a:t>Requires significant skills </a:t>
            </a:r>
            <a:endParaRPr sz="1200"/>
          </a:p>
          <a:p>
            <a:pPr indent="-1778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GB" sz="1200"/>
              <a:t>ALICE HLT tracking code, designed for GPUs produced also huge gains on CPUs with vector units </a:t>
            </a:r>
            <a:endParaRPr sz="1200"/>
          </a:p>
          <a:p>
            <a:pPr indent="-165100" lvl="3" marL="12065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SzPts val="1200"/>
              <a:buChar char="•"/>
            </a:pPr>
            <a:r>
              <a:rPr lang="en-GB" sz="1200"/>
              <a:t>David Rohr &amp; ALICE, several talks and papers on cellular automaton  </a:t>
            </a:r>
            <a:endParaRPr sz="1200"/>
          </a:p>
          <a:p>
            <a:pPr indent="-889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762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5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Some examples:</a:t>
            </a:r>
            <a:endParaRPr/>
          </a:p>
        </p:txBody>
      </p:sp>
      <p:sp>
        <p:nvSpPr>
          <p:cNvPr id="334" name="Google Shape;334;p5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5" name="Google Shape;335;p5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36" name="Google Shape;336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7109" y="1268050"/>
            <a:ext cx="7437220" cy="3717723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54"/>
          <p:cNvSpPr txBox="1"/>
          <p:nvPr/>
        </p:nvSpPr>
        <p:spPr>
          <a:xfrm>
            <a:off x="1876425" y="2614625"/>
            <a:ext cx="2743200" cy="32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GEANT4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55"/>
          <p:cNvSpPr txBox="1"/>
          <p:nvPr>
            <p:ph type="title"/>
          </p:nvPr>
        </p:nvSpPr>
        <p:spPr>
          <a:xfrm>
            <a:off x="628650" y="-6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HEPspec 444</a:t>
            </a:r>
            <a:endParaRPr/>
          </a:p>
        </p:txBody>
      </p:sp>
      <p:sp>
        <p:nvSpPr>
          <p:cNvPr id="343" name="Google Shape;343;p5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5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45" name="Google Shape;345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925" y="735825"/>
            <a:ext cx="7984148" cy="3993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8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Background</a:t>
            </a:r>
            <a:endParaRPr sz="1100"/>
          </a:p>
        </p:txBody>
      </p:sp>
      <p:sp>
        <p:nvSpPr>
          <p:cNvPr id="211" name="Google Shape;211;p38"/>
          <p:cNvSpPr txBox="1"/>
          <p:nvPr>
            <p:ph idx="1" type="body"/>
          </p:nvPr>
        </p:nvSpPr>
        <p:spPr>
          <a:xfrm>
            <a:off x="628650" y="1108444"/>
            <a:ext cx="7886700" cy="352427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39700" lvl="0" marL="177800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/>
              <a:t>In collaboration with </a:t>
            </a:r>
            <a:r>
              <a:rPr lang="en-GB" sz="1600">
                <a:solidFill>
                  <a:srgbClr val="0000FF"/>
                </a:solidFill>
              </a:rPr>
              <a:t>experiments</a:t>
            </a:r>
            <a:r>
              <a:rPr lang="en-GB" sz="1600"/>
              <a:t> and </a:t>
            </a:r>
            <a:r>
              <a:rPr lang="en-GB" sz="1600">
                <a:solidFill>
                  <a:srgbClr val="0000FF"/>
                </a:solidFill>
              </a:rPr>
              <a:t>sites</a:t>
            </a:r>
            <a:r>
              <a:rPr lang="en-GB" sz="1600"/>
              <a:t> we have been looking at the efficiency of: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Infrastructure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Software</a:t>
            </a:r>
            <a:endParaRPr sz="1400"/>
          </a:p>
          <a:p>
            <a:pPr indent="-1524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Experiment workloads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Failure rates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Scheduling</a:t>
            </a:r>
            <a:endParaRPr sz="14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600"/>
              <a:t>O</a:t>
            </a:r>
            <a:r>
              <a:rPr lang="en-GB" sz="1600"/>
              <a:t>perational effort based on the WLCG site survey </a:t>
            </a:r>
            <a:endParaRPr sz="1100"/>
          </a:p>
          <a:p>
            <a:pPr indent="-165100" lvl="1" marL="520700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/>
              <a:t>Monitoring data </a:t>
            </a:r>
            <a:endParaRPr sz="1600"/>
          </a:p>
          <a:p>
            <a:pPr indent="-139700" lvl="0" marL="177800" rtl="0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/>
              <a:t>Looked at non HEP scientific code bases </a:t>
            </a:r>
            <a:endParaRPr sz="1100"/>
          </a:p>
          <a:p>
            <a:pPr indent="-152400" lvl="1" marL="520700" rtl="0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Instructions per cycle, level of vectorisation </a:t>
            </a:r>
            <a:endParaRPr sz="1600"/>
          </a:p>
          <a:p>
            <a:pPr indent="0" lvl="1" marL="4318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1" name="Google Shape;351;p5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52" name="Google Shape;352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250" y="862450"/>
            <a:ext cx="8482023" cy="4178725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56"/>
          <p:cNvSpPr txBox="1"/>
          <p:nvPr>
            <p:ph type="title"/>
          </p:nvPr>
        </p:nvSpPr>
        <p:spPr>
          <a:xfrm>
            <a:off x="466700" y="17859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Geant Memory</a:t>
            </a:r>
            <a:endParaRPr/>
          </a:p>
        </p:txBody>
      </p:sp>
      <p:sp>
        <p:nvSpPr>
          <p:cNvPr id="354" name="Google Shape;354;p56"/>
          <p:cNvSpPr/>
          <p:nvPr/>
        </p:nvSpPr>
        <p:spPr>
          <a:xfrm>
            <a:off x="1014425" y="3762375"/>
            <a:ext cx="385800" cy="2739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57"/>
          <p:cNvSpPr txBox="1"/>
          <p:nvPr>
            <p:ph type="title"/>
          </p:nvPr>
        </p:nvSpPr>
        <p:spPr>
          <a:xfrm>
            <a:off x="581025" y="7859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HEPSpec 450</a:t>
            </a:r>
            <a:endParaRPr/>
          </a:p>
        </p:txBody>
      </p:sp>
      <p:sp>
        <p:nvSpPr>
          <p:cNvPr id="360" name="Google Shape;360;p5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5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62" name="Google Shape;362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849" y="826923"/>
            <a:ext cx="8347498" cy="4175755"/>
          </a:xfrm>
          <a:prstGeom prst="rect">
            <a:avLst/>
          </a:prstGeom>
          <a:noFill/>
          <a:ln>
            <a:noFill/>
          </a:ln>
        </p:spPr>
      </p:pic>
      <p:sp>
        <p:nvSpPr>
          <p:cNvPr id="363" name="Google Shape;363;p57"/>
          <p:cNvSpPr/>
          <p:nvPr/>
        </p:nvSpPr>
        <p:spPr>
          <a:xfrm>
            <a:off x="3357575" y="3219450"/>
            <a:ext cx="809700" cy="407700"/>
          </a:xfrm>
          <a:prstGeom prst="wedgeRectCallout">
            <a:avLst>
              <a:gd fmla="val -24710" name="adj1"/>
              <a:gd fmla="val 147418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GEANT</a:t>
            </a:r>
            <a:endParaRPr/>
          </a:p>
        </p:txBody>
      </p:sp>
      <p:cxnSp>
        <p:nvCxnSpPr>
          <p:cNvPr id="364" name="Google Shape;364;p57"/>
          <p:cNvCxnSpPr/>
          <p:nvPr/>
        </p:nvCxnSpPr>
        <p:spPr>
          <a:xfrm flipH="1" rot="10800000">
            <a:off x="1285875" y="4000475"/>
            <a:ext cx="6905700" cy="4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5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444 port usage (0,1,5,6 compute 0&amp;1 AVX2)</a:t>
            </a:r>
            <a:endParaRPr/>
          </a:p>
        </p:txBody>
      </p:sp>
      <p:sp>
        <p:nvSpPr>
          <p:cNvPr id="370" name="Google Shape;370;p58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5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72" name="Google Shape;372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325" y="1044675"/>
            <a:ext cx="8067673" cy="3757025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p58"/>
          <p:cNvSpPr/>
          <p:nvPr/>
        </p:nvSpPr>
        <p:spPr>
          <a:xfrm>
            <a:off x="965325" y="3059375"/>
            <a:ext cx="1267200" cy="678300"/>
          </a:xfrm>
          <a:prstGeom prst="wedgeRectCallout">
            <a:avLst>
              <a:gd fmla="val 95847" name="adj1"/>
              <a:gd fmla="val 49255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Strong indication of vector ops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5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GEANT Port usage </a:t>
            </a:r>
            <a:endParaRPr/>
          </a:p>
        </p:txBody>
      </p:sp>
      <p:sp>
        <p:nvSpPr>
          <p:cNvPr id="379" name="Google Shape;379;p5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5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81" name="Google Shape;381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576" y="1139475"/>
            <a:ext cx="7611527" cy="3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6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Pileup/digi/reco</a:t>
            </a:r>
            <a:endParaRPr/>
          </a:p>
        </p:txBody>
      </p:sp>
      <p:sp>
        <p:nvSpPr>
          <p:cNvPr id="387" name="Google Shape;387;p60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6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89" name="Google Shape;389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250" y="1172425"/>
            <a:ext cx="7929549" cy="365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6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pile/digi/reco</a:t>
            </a:r>
            <a:endParaRPr/>
          </a:p>
        </p:txBody>
      </p:sp>
      <p:sp>
        <p:nvSpPr>
          <p:cNvPr id="395" name="Google Shape;395;p6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6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397" name="Google Shape;397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775" y="1212875"/>
            <a:ext cx="8339126" cy="3648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6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I/O</a:t>
            </a:r>
            <a:endParaRPr/>
          </a:p>
        </p:txBody>
      </p:sp>
      <p:sp>
        <p:nvSpPr>
          <p:cNvPr id="403" name="Google Shape;403;p62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61950" lvl="0" marL="457200" rtl="0">
              <a:spcBef>
                <a:spcPts val="80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Some studies comparing file sizes and block read operations (disk)</a:t>
            </a:r>
            <a:endParaRPr/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Full machines (less buffer spaces) 2.8 times increase in data read 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Blocking readahead reduced the overhead to a factor of 2 </a:t>
            </a:r>
            <a:endParaRPr/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Some studies on overhead for object packing, unpacking, compression (ROOT)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Significant compared to overall time spend on I/O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But in absolute terms irrelevant</a:t>
            </a:r>
            <a:endParaRPr/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Lower priority since most of the workloads are not I/O limited 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80/20 rule ….</a:t>
            </a:r>
            <a:endParaRPr/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GB"/>
              <a:t>Started to work on latency hiding and cache efficiency </a:t>
            </a:r>
            <a:endParaRPr/>
          </a:p>
        </p:txBody>
      </p:sp>
      <p:sp>
        <p:nvSpPr>
          <p:cNvPr id="404" name="Google Shape;404;p6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6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Current understanding </a:t>
            </a:r>
            <a:endParaRPr sz="1100"/>
          </a:p>
        </p:txBody>
      </p:sp>
      <p:sp>
        <p:nvSpPr>
          <p:cNvPr id="410" name="Google Shape;410;p63"/>
          <p:cNvSpPr txBox="1"/>
          <p:nvPr>
            <p:ph idx="1" type="body"/>
          </p:nvPr>
        </p:nvSpPr>
        <p:spPr>
          <a:xfrm>
            <a:off x="628650" y="1369226"/>
            <a:ext cx="7886700" cy="3536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Without change in paradigms and algorithms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But with added complexity and significant code work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Storage costs could be reduced by up to </a:t>
            </a:r>
            <a:r>
              <a:rPr b="0" i="0" lang="en-GB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45% 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Effort in site storage operation up to </a:t>
            </a:r>
            <a:r>
              <a:rPr b="0" i="0" lang="en-GB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40% 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CPU all combined up to a  </a:t>
            </a:r>
            <a:r>
              <a:rPr b="0" i="0" lang="en-GB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200%  (50%</a:t>
            </a:r>
            <a:r>
              <a:rPr lang="en-GB">
                <a:solidFill>
                  <a:srgbClr val="FF0000"/>
                </a:solidFill>
              </a:rPr>
              <a:t> at moderate cost)</a:t>
            </a:r>
            <a:endParaRPr b="0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has to be compared to gains by: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analysis formats (CMS Mi</a:t>
            </a:r>
            <a:r>
              <a:rPr lang="en-GB"/>
              <a:t>ni</a:t>
            </a: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/N</a:t>
            </a:r>
            <a:r>
              <a:rPr lang="en-GB"/>
              <a:t>anoAODs)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Fast MC 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algorithms (ALICE tracking code acceleration  O(1000) )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/>
              <a:t>LHCb turbo stream (online calibration/no raw data).......</a:t>
            </a:r>
            <a:endParaRPr/>
          </a:p>
          <a:p>
            <a:pPr indent="-635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635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6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64"/>
          <p:cNvSpPr txBox="1"/>
          <p:nvPr>
            <p:ph type="title"/>
          </p:nvPr>
        </p:nvSpPr>
        <p:spPr>
          <a:xfrm>
            <a:off x="628650" y="273844"/>
            <a:ext cx="7886700" cy="43588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</a:pPr>
            <a:r>
              <a:rPr lang="en-GB" sz="3000"/>
              <a:t>Summary</a:t>
            </a:r>
            <a:endParaRPr sz="1100"/>
          </a:p>
        </p:txBody>
      </p:sp>
      <p:sp>
        <p:nvSpPr>
          <p:cNvPr id="417" name="Google Shape;417;p64"/>
          <p:cNvSpPr txBox="1"/>
          <p:nvPr/>
        </p:nvSpPr>
        <p:spPr>
          <a:xfrm>
            <a:off x="3279211" y="353284"/>
            <a:ext cx="2924984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18" name="Google Shape;418;p64"/>
          <p:cNvGraphicFramePr/>
          <p:nvPr/>
        </p:nvGraphicFramePr>
        <p:xfrm>
          <a:off x="301163" y="92262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{B803719E-8787-466F-BD8E-5498271BCF9E}</a:tableStyleId>
              </a:tblPr>
              <a:tblGrid>
                <a:gridCol w="2959600"/>
                <a:gridCol w="1953725"/>
                <a:gridCol w="1493625"/>
                <a:gridCol w="2134725"/>
              </a:tblGrid>
              <a:tr h="27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 u="none" cap="none" strike="noStrike"/>
                        <a:t>Change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Effort Sites 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Effort Users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Gain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7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managed storage on 15 sites + caches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Some on large sites/gain on small sites 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little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40% decrease in operations effort  for storage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7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Reduced d</a:t>
                      </a:r>
                      <a:r>
                        <a:rPr lang="en-GB" sz="1400"/>
                        <a:t>ata redundancy 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Some large sites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Frameworks some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30% disk costs 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7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Reduced data replication and cold data 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little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Frameworks some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15% disk costs 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7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Scheduling and site inefficiencies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Some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Some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10-20% gain CPU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7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Reduced job failure rates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Little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Some-Massive 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5-10% CPU 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7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Compiler and build improvements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None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Little-Some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15-20% CPU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7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Improved memory access/management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None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/>
                        <a:t>Realistic </a:t>
                      </a:r>
                      <a:r>
                        <a:rPr lang="en-GB" sz="1400"/>
                        <a:t> 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10%-15% CPU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7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Exploiting modern CPU architectures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None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Massive </a:t>
                      </a:r>
                      <a:endParaRPr sz="1100"/>
                    </a:p>
                  </a:txBody>
                  <a:tcPr marT="34300" marB="34300" marR="68600" marL="68600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100% CPU </a:t>
                      </a:r>
                      <a:endParaRPr sz="1100"/>
                    </a:p>
                  </a:txBody>
                  <a:tcPr marT="34300" marB="34300" marR="68600" marL="68600"/>
                </a:tc>
              </a:tr>
              <a:tr h="27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Paradigm shift algorithms </a:t>
                      </a:r>
                      <a:endParaRPr sz="1100"/>
                    </a:p>
                  </a:txBody>
                  <a:tcPr marT="34300" marB="34300" marR="68600" marL="68600">
                    <a:solidFill>
                      <a:srgbClr val="A8D08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Some</a:t>
                      </a:r>
                      <a:endParaRPr sz="1100"/>
                    </a:p>
                  </a:txBody>
                  <a:tcPr marT="34300" marB="34300" marR="68600" marL="68600">
                    <a:solidFill>
                      <a:srgbClr val="A8D08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Massive-Infinite </a:t>
                      </a:r>
                      <a:endParaRPr sz="1100"/>
                    </a:p>
                  </a:txBody>
                  <a:tcPr marT="34300" marB="34300" marR="68600" marL="68600">
                    <a:solidFill>
                      <a:srgbClr val="A8D08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Factor 2-100  CPU</a:t>
                      </a:r>
                      <a:endParaRPr sz="1100"/>
                    </a:p>
                  </a:txBody>
                  <a:tcPr marT="34300" marB="34300" marR="68600" marL="68600">
                    <a:solidFill>
                      <a:srgbClr val="A8D08C"/>
                    </a:solidFill>
                  </a:tcPr>
                </a:tc>
              </a:tr>
              <a:tr h="27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Paradigm shift online/offline data</a:t>
                      </a:r>
                      <a:endParaRPr sz="1100"/>
                    </a:p>
                  </a:txBody>
                  <a:tcPr marT="34300" marB="34300" marR="68600" marL="68600">
                    <a:solidFill>
                      <a:srgbClr val="A8D08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Little</a:t>
                      </a:r>
                      <a:endParaRPr sz="1100"/>
                    </a:p>
                  </a:txBody>
                  <a:tcPr marT="34300" marB="34300" marR="68600" marL="68600">
                    <a:solidFill>
                      <a:srgbClr val="A8D08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Massive-Infinite</a:t>
                      </a:r>
                      <a:endParaRPr sz="1100"/>
                    </a:p>
                  </a:txBody>
                  <a:tcPr marT="34300" marB="34300" marR="68600" marL="68600">
                    <a:solidFill>
                      <a:srgbClr val="A8D08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400"/>
                        <a:t> 2-10 CPU  10-20 Storage</a:t>
                      </a:r>
                      <a:endParaRPr sz="1100"/>
                    </a:p>
                  </a:txBody>
                  <a:tcPr marT="34300" marB="34300" marR="68600" marL="68600">
                    <a:solidFill>
                      <a:srgbClr val="A8D08C"/>
                    </a:solidFill>
                  </a:tcPr>
                </a:tc>
              </a:tr>
            </a:tbl>
          </a:graphicData>
        </a:graphic>
      </p:graphicFrame>
      <p:sp>
        <p:nvSpPr>
          <p:cNvPr id="419" name="Google Shape;419;p6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6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dilemma </a:t>
            </a:r>
            <a:endParaRPr/>
          </a:p>
        </p:txBody>
      </p:sp>
      <p:sp>
        <p:nvSpPr>
          <p:cNvPr id="425" name="Google Shape;425;p65"/>
          <p:cNvSpPr txBox="1"/>
          <p:nvPr>
            <p:ph idx="1" type="body"/>
          </p:nvPr>
        </p:nvSpPr>
        <p:spPr>
          <a:xfrm>
            <a:off x="628650" y="973176"/>
            <a:ext cx="7886700" cy="38535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61950" lvl="0" marL="457200" rtl="0">
              <a:spcBef>
                <a:spcPts val="800"/>
              </a:spcBef>
              <a:spcAft>
                <a:spcPts val="0"/>
              </a:spcAft>
              <a:buClr>
                <a:srgbClr val="0000FF"/>
              </a:buClr>
              <a:buSzPts val="2100"/>
              <a:buChar char="•"/>
            </a:pPr>
            <a:r>
              <a:rPr lang="en-GB">
                <a:solidFill>
                  <a:srgbClr val="0000FF"/>
                </a:solidFill>
              </a:rPr>
              <a:t>Should we invest in gradual improvements?</a:t>
            </a:r>
            <a:endParaRPr>
              <a:solidFill>
                <a:srgbClr val="0000FF"/>
              </a:solidFill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Easy to motivate 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No change in how we do physics 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Skills largely available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Return of investment within short time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Results somewhat limited </a:t>
            </a:r>
            <a:endParaRPr/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4A86E8"/>
              </a:buClr>
              <a:buSzPts val="2100"/>
              <a:buChar char="•"/>
            </a:pPr>
            <a:r>
              <a:rPr lang="en-GB">
                <a:solidFill>
                  <a:srgbClr val="4A86E8"/>
                </a:solidFill>
              </a:rPr>
              <a:t>Should we focus work on more fundamental changes?</a:t>
            </a:r>
            <a:endParaRPr>
              <a:solidFill>
                <a:srgbClr val="4A86E8"/>
              </a:solidFill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Outcome often not clear at the start (</a:t>
            </a:r>
            <a:r>
              <a:rPr b="1" lang="en-GB" u="sng">
                <a:solidFill>
                  <a:srgbClr val="FF0000"/>
                </a:solidFill>
              </a:rPr>
              <a:t>R</a:t>
            </a:r>
            <a:r>
              <a:rPr lang="en-GB"/>
              <a:t>&amp;D)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Sometimes going against our culture (no raw data stored)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Requires sometimes </a:t>
            </a:r>
            <a:r>
              <a:rPr lang="en-GB"/>
              <a:t>discourse</a:t>
            </a:r>
            <a:r>
              <a:rPr lang="en-GB"/>
              <a:t> on how we do physics 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Training investments needed </a:t>
            </a:r>
            <a:endParaRPr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/>
              <a:t>Results potentially massive </a:t>
            </a:r>
            <a:endParaRPr/>
          </a:p>
          <a:p>
            <a:pPr indent="-361950" lvl="0" marL="457200" rtl="0">
              <a:spcBef>
                <a:spcPts val="0"/>
              </a:spcBef>
              <a:spcAft>
                <a:spcPts val="0"/>
              </a:spcAft>
              <a:buClr>
                <a:srgbClr val="980000"/>
              </a:buClr>
              <a:buSzPts val="2100"/>
              <a:buChar char="•"/>
            </a:pPr>
            <a:r>
              <a:rPr lang="en-GB">
                <a:solidFill>
                  <a:srgbClr val="980000"/>
                </a:solidFill>
              </a:rPr>
              <a:t>Doing both with the low intensity? </a:t>
            </a:r>
            <a:endParaRPr>
              <a:solidFill>
                <a:srgbClr val="980000"/>
              </a:solidFill>
            </a:endParaRPr>
          </a:p>
        </p:txBody>
      </p:sp>
      <p:sp>
        <p:nvSpPr>
          <p:cNvPr id="426" name="Google Shape;426;p6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Background</a:t>
            </a:r>
            <a:endParaRPr sz="1100"/>
          </a:p>
        </p:txBody>
      </p:sp>
      <p:sp>
        <p:nvSpPr>
          <p:cNvPr id="218" name="Google Shape;218;p39"/>
          <p:cNvSpPr txBox="1"/>
          <p:nvPr>
            <p:ph idx="1" type="body"/>
          </p:nvPr>
        </p:nvSpPr>
        <p:spPr>
          <a:xfrm>
            <a:off x="628650" y="1108444"/>
            <a:ext cx="7886700" cy="352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Found several potential improvements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Compiler based</a:t>
            </a:r>
            <a:endParaRPr sz="1100"/>
          </a:p>
          <a:p>
            <a:pPr indent="-1778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Vectorisation , building for specific architectures, FDO ( feedback directed optimisation)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Linker/loader strategies 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Analysis based on hardware counters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Code profiles </a:t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27000" lvl="0" marL="1778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Tried to estimate the quantitative impact of changes to storage organisation </a:t>
            </a:r>
            <a:endParaRPr sz="1400"/>
          </a:p>
          <a:p>
            <a:pPr indent="-1524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Centralisation</a:t>
            </a:r>
            <a:endParaRPr sz="1400"/>
          </a:p>
          <a:p>
            <a:pPr indent="-1524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Reduced redundancy within storage systems </a:t>
            </a:r>
            <a:endParaRPr sz="1400"/>
          </a:p>
          <a:p>
            <a:pPr indent="-1524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Reduced number of replication between sites </a:t>
            </a:r>
            <a:endParaRPr sz="1400"/>
          </a:p>
          <a:p>
            <a:pPr indent="-127000" lvl="0" marL="1778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Tried to classify the effort needed to implement improvements </a:t>
            </a:r>
            <a:endParaRPr sz="1400"/>
          </a:p>
          <a:p>
            <a:pPr indent="-1524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Quantitatively very difficult </a:t>
            </a:r>
            <a:endParaRPr sz="1400"/>
          </a:p>
          <a:p>
            <a:pPr indent="-1651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Some experience is gained by LHCb and ALICE preparing for Run3 </a:t>
            </a:r>
            <a:endParaRPr sz="1400"/>
          </a:p>
          <a:p>
            <a:pPr indent="0" lvl="0" marL="1778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889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0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GB"/>
              <a:t>What we didn’t do </a:t>
            </a:r>
            <a:endParaRPr b="0" i="0" sz="3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40"/>
          <p:cNvSpPr txBox="1"/>
          <p:nvPr>
            <p:ph idx="1" type="body"/>
          </p:nvPr>
        </p:nvSpPr>
        <p:spPr>
          <a:xfrm>
            <a:off x="628650" y="1100470"/>
            <a:ext cx="7886700" cy="35322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78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b="0" i="0" lang="en-GB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taking into account new algorithms, new paradigms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Code that could be vectorised</a:t>
            </a:r>
            <a:endParaRPr sz="14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M</a:t>
            </a: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achine learning </a:t>
            </a:r>
            <a:endParaRPr sz="14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Only one example of a radical rewrite: ALICE HLT tracking code based on Cellular Automatons </a:t>
            </a:r>
            <a:endParaRPr sz="1400"/>
          </a:p>
          <a:p>
            <a:pPr indent="-1651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/>
              <a:t>Day one oriented to GPUs → vector oriented code  </a:t>
            </a:r>
            <a:endParaRPr sz="1400"/>
          </a:p>
          <a:p>
            <a:pPr indent="0" lvl="0" marL="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-1778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Arial"/>
              <a:buChar char="•"/>
            </a:pPr>
            <a:r>
              <a:rPr lang="en-GB" sz="1600">
                <a:solidFill>
                  <a:srgbClr val="FF0000"/>
                </a:solidFill>
              </a:rPr>
              <a:t>I </a:t>
            </a:r>
            <a:r>
              <a:rPr b="1" i="1" lang="en-GB" sz="1600" u="sng">
                <a:solidFill>
                  <a:srgbClr val="FF0000"/>
                </a:solidFill>
              </a:rPr>
              <a:t>don’t</a:t>
            </a:r>
            <a:r>
              <a:rPr lang="en-GB" sz="1600">
                <a:solidFill>
                  <a:srgbClr val="FF0000"/>
                </a:solidFill>
              </a:rPr>
              <a:t> claim that t</a:t>
            </a:r>
            <a:r>
              <a:rPr b="0" i="0" lang="en-GB" sz="16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his is</a:t>
            </a:r>
            <a:r>
              <a:rPr lang="en-GB" sz="1600">
                <a:solidFill>
                  <a:srgbClr val="FF0000"/>
                </a:solidFill>
              </a:rPr>
              <a:t> 100%</a:t>
            </a:r>
            <a:r>
              <a:rPr b="0" i="0" lang="en-GB" sz="16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realistic!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Very naive approaches in counting 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Maximum gains can’t be achieved (0% </a:t>
            </a:r>
            <a:r>
              <a:rPr lang="en-GB" sz="1400"/>
              <a:t>failure</a:t>
            </a: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rate etc.)</a:t>
            </a:r>
            <a:endParaRPr sz="1100"/>
          </a:p>
          <a:p>
            <a:pPr indent="-1778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b="0" i="0" lang="en-GB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Effort to move towards these goals are significant </a:t>
            </a:r>
            <a:endParaRPr sz="1100"/>
          </a:p>
          <a:p>
            <a:pPr indent="-177800" lvl="2" marL="8636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often isn’t available </a:t>
            </a:r>
            <a:endParaRPr sz="1200"/>
          </a:p>
          <a:p>
            <a:pPr indent="-889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88900" lvl="1" marL="520700" marR="0" rtl="0" algn="l">
              <a:lnSpc>
                <a:spcPct val="7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762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7620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4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41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Warning:</a:t>
            </a:r>
            <a:endParaRPr sz="1100"/>
          </a:p>
        </p:txBody>
      </p:sp>
      <p:sp>
        <p:nvSpPr>
          <p:cNvPr id="232" name="Google Shape;232;p41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145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am aware that most of the estimates are not very precise </a:t>
            </a:r>
            <a:endParaRPr sz="1100"/>
          </a:p>
          <a:p>
            <a:pPr indent="-17145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am aware that many of the assumptions are naive </a:t>
            </a:r>
            <a:endParaRPr sz="1100"/>
          </a:p>
          <a:p>
            <a:pPr indent="-17145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am aware that cost and effort can be justified differently </a:t>
            </a:r>
            <a:endParaRPr sz="1100"/>
          </a:p>
          <a:p>
            <a:pPr indent="-17145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am aware that maximum gains cannot be achieved </a:t>
            </a:r>
            <a:endParaRPr sz="1100"/>
          </a:p>
          <a:p>
            <a:pPr indent="-17145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Unrealistic, outrageous quantitative estimates often reflect the lack of reliable/recent data on quite some fundamental aspects of what we do </a:t>
            </a:r>
            <a:endParaRPr sz="1100"/>
          </a:p>
          <a:p>
            <a:pPr indent="-171450" lvl="0" marL="17780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</a:pPr>
            <a:r>
              <a:rPr b="0" i="0" lang="en-GB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you feel uncomfortable don’t worry, our community has a tradition to avoid/ignore quantitative analysis when it comes to computing ☺</a:t>
            </a:r>
            <a:endParaRPr b="0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7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None/>
            </a:pPr>
            <a:r>
              <a:t/>
            </a:r>
            <a:endParaRPr b="0" i="0" sz="1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4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2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can we learn from this?</a:t>
            </a:r>
            <a:endParaRPr sz="1100"/>
          </a:p>
        </p:txBody>
      </p:sp>
      <p:sp>
        <p:nvSpPr>
          <p:cNvPr id="239" name="Google Shape;239;p42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Rough estimate of </a:t>
            </a:r>
            <a:r>
              <a:rPr lang="en-GB"/>
              <a:t>what can be gained without deep conceptual changes</a:t>
            </a:r>
            <a:endParaRPr sz="1100"/>
          </a:p>
          <a:p>
            <a:pPr indent="-177800" lvl="1" marL="5207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GB"/>
              <a:t>Can we</a:t>
            </a:r>
            <a:r>
              <a:rPr b="0" i="0" lang="en-GB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gain 50% or a factor of 5 ?</a:t>
            </a:r>
            <a:endParaRPr sz="1100"/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much can “small” improvements contribute?</a:t>
            </a:r>
            <a:endParaRPr sz="1100"/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effort would be needed?</a:t>
            </a:r>
            <a:endParaRPr sz="1100"/>
          </a:p>
          <a:p>
            <a:pPr indent="0" lvl="0" mar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Getting a first quantitative idea of the impact of the transition to a different storage architecture</a:t>
            </a:r>
            <a:endParaRPr sz="1100"/>
          </a:p>
        </p:txBody>
      </p:sp>
      <p:sp>
        <p:nvSpPr>
          <p:cNvPr id="240" name="Google Shape;240;p4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Reminder: Typical split between tasks </a:t>
            </a:r>
            <a:endParaRPr/>
          </a:p>
        </p:txBody>
      </p:sp>
      <p:sp>
        <p:nvSpPr>
          <p:cNvPr id="246" name="Google Shape;246;p4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4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248" name="Google Shape;248;p43"/>
          <p:cNvGrpSpPr/>
          <p:nvPr/>
        </p:nvGrpSpPr>
        <p:grpSpPr>
          <a:xfrm>
            <a:off x="497675" y="1221376"/>
            <a:ext cx="2661450" cy="2700749"/>
            <a:chOff x="497675" y="1221376"/>
            <a:chExt cx="2661450" cy="2700749"/>
          </a:xfrm>
        </p:grpSpPr>
        <p:pic>
          <p:nvPicPr>
            <p:cNvPr id="249" name="Google Shape;249;p4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flipH="1" rot="10800000">
              <a:off x="497675" y="1221376"/>
              <a:ext cx="2661450" cy="270074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0" name="Google Shape;250;p43"/>
            <p:cNvSpPr txBox="1"/>
            <p:nvPr/>
          </p:nvSpPr>
          <p:spPr>
            <a:xfrm>
              <a:off x="593975" y="3471750"/>
              <a:ext cx="2534400" cy="29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CPU @ T1&amp;T2s</a:t>
              </a:r>
              <a:endParaRPr/>
            </a:p>
          </p:txBody>
        </p:sp>
      </p:grpSp>
      <p:pic>
        <p:nvPicPr>
          <p:cNvPr id="251" name="Google Shape;251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80375" y="1058075"/>
            <a:ext cx="4184051" cy="275455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43"/>
          <p:cNvSpPr txBox="1"/>
          <p:nvPr/>
        </p:nvSpPr>
        <p:spPr>
          <a:xfrm>
            <a:off x="3559525" y="3784150"/>
            <a:ext cx="3863100" cy="2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Most of the data outside the T0 is derived data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4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Storage Impact </a:t>
            </a:r>
            <a:endParaRPr sz="1100"/>
          </a:p>
        </p:txBody>
      </p:sp>
      <p:sp>
        <p:nvSpPr>
          <p:cNvPr id="258" name="Google Shape;258;p44"/>
          <p:cNvSpPr txBox="1"/>
          <p:nvPr>
            <p:ph idx="1" type="body"/>
          </p:nvPr>
        </p:nvSpPr>
        <p:spPr>
          <a:xfrm>
            <a:off x="628650" y="1036675"/>
            <a:ext cx="7886700" cy="359604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Reduction of number of sites with disk storage</a:t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3350" lvl="1" marL="5207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100"/>
              <a:buChar char="•"/>
            </a:pPr>
            <a:r>
              <a:rPr lang="en-GB"/>
              <a:t>Replacing them with caches </a:t>
            </a:r>
            <a:endParaRPr/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Reduction of data redundancy within storage systems</a:t>
            </a:r>
            <a:endParaRPr/>
          </a:p>
          <a:p>
            <a:pPr indent="-133350" lvl="1" marL="5207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100"/>
              <a:buChar char="•"/>
            </a:pPr>
            <a:r>
              <a:rPr lang="en-GB"/>
              <a:t>Replacing them with nothing (virtual data or tape based backups)</a:t>
            </a:r>
            <a:endParaRPr/>
          </a:p>
          <a:p>
            <a:pPr indent="-171450" lvl="0" marL="177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b="0" i="0" lang="en-GB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Reduction of replicas</a:t>
            </a:r>
            <a:endParaRPr/>
          </a:p>
          <a:p>
            <a:pPr indent="-133350" lvl="1" marL="5207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100"/>
              <a:buChar char="•"/>
            </a:pPr>
            <a:r>
              <a:rPr lang="en-GB"/>
              <a:t>And removing cold data </a:t>
            </a:r>
            <a:endParaRPr/>
          </a:p>
        </p:txBody>
      </p:sp>
      <p:sp>
        <p:nvSpPr>
          <p:cNvPr id="259" name="Google Shape;259;p4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5"/>
          <p:cNvSpPr txBox="1"/>
          <p:nvPr>
            <p:ph type="title"/>
          </p:nvPr>
        </p:nvSpPr>
        <p:spPr>
          <a:xfrm>
            <a:off x="578775" y="-6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0" i="0" lang="en-GB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2016 contribution of SEs </a:t>
            </a:r>
            <a:r>
              <a:rPr lang="en-GB"/>
              <a:t>to total storage </a:t>
            </a:r>
            <a:endParaRPr sz="1100"/>
          </a:p>
        </p:txBody>
      </p:sp>
      <p:sp>
        <p:nvSpPr>
          <p:cNvPr id="265" name="Google Shape;265;p45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810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4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67" name="Google Shape;26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375" y="732100"/>
            <a:ext cx="8607200" cy="3929575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45"/>
          <p:cNvSpPr txBox="1"/>
          <p:nvPr/>
        </p:nvSpPr>
        <p:spPr>
          <a:xfrm>
            <a:off x="3585900" y="818600"/>
            <a:ext cx="4791600" cy="318000"/>
          </a:xfrm>
          <a:prstGeom prst="rect">
            <a:avLst/>
          </a:prstGeom>
          <a:solidFill>
            <a:srgbClr val="FFF2CC"/>
          </a:solidFill>
          <a:ln cap="flat" cmpd="sng" w="9525">
            <a:solidFill>
              <a:srgbClr val="B45F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21 largest SEs provide 50% of the overall capacity </a:t>
            </a:r>
            <a:endParaRPr/>
          </a:p>
        </p:txBody>
      </p:sp>
      <p:sp>
        <p:nvSpPr>
          <p:cNvPr id="269" name="Google Shape;269;p45"/>
          <p:cNvSpPr txBox="1"/>
          <p:nvPr/>
        </p:nvSpPr>
        <p:spPr>
          <a:xfrm>
            <a:off x="5386000" y="4661675"/>
            <a:ext cx="3629400" cy="2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Number of the largest SEs contributing</a:t>
            </a:r>
            <a:endParaRPr/>
          </a:p>
        </p:txBody>
      </p:sp>
      <p:sp>
        <p:nvSpPr>
          <p:cNvPr id="270" name="Google Shape;270;p45"/>
          <p:cNvSpPr txBox="1"/>
          <p:nvPr/>
        </p:nvSpPr>
        <p:spPr>
          <a:xfrm rot="-5400000">
            <a:off x="-6600" y="1281267"/>
            <a:ext cx="974700" cy="2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Fraction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