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5" r:id="rId14"/>
    <p:sldId id="274" r:id="rId15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2184" autoAdjust="0"/>
  </p:normalViewPr>
  <p:slideViewPr>
    <p:cSldViewPr snapToGrid="0">
      <p:cViewPr>
        <p:scale>
          <a:sx n="100" d="100"/>
          <a:sy n="100" d="100"/>
        </p:scale>
        <p:origin x="-816" y="-6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5558" tIns="47779" rIns="95558" bIns="47779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5558" tIns="47779" rIns="95558" bIns="47779" rtlCol="0"/>
          <a:lstStyle>
            <a:lvl1pPr algn="r">
              <a:defRPr sz="1300"/>
            </a:lvl1pPr>
          </a:lstStyle>
          <a:p>
            <a:fld id="{1B6DC783-7A2D-4F0C-B99E-5210E7B31045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58" tIns="47779" rIns="95558" bIns="4777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5558" tIns="47779" rIns="95558" bIns="4777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5558" tIns="47779" rIns="95558" bIns="47779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8055"/>
          </a:xfrm>
          <a:prstGeom prst="rect">
            <a:avLst/>
          </a:prstGeom>
        </p:spPr>
        <p:txBody>
          <a:bodyPr vert="horz" lIns="95558" tIns="47779" rIns="95558" bIns="47779" rtlCol="0" anchor="b"/>
          <a:lstStyle>
            <a:lvl1pPr algn="r">
              <a:defRPr sz="1300"/>
            </a:lvl1pPr>
          </a:lstStyle>
          <a:p>
            <a:fld id="{AA15E0BC-4732-4CFA-8D94-6EE3934996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231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5E0BC-4732-4CFA-8D94-6EE39349961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9305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Need to be on collector demon node </a:t>
            </a:r>
          </a:p>
          <a:p>
            <a:r>
              <a:rPr lang="en-GB" baseline="0" dirty="0" err="1" smtClean="0"/>
              <a:t>Eg</a:t>
            </a:r>
            <a:r>
              <a:rPr lang="en-GB" baseline="0" dirty="0" smtClean="0"/>
              <a:t> t2condor01 for Oxford’s production cluster.</a:t>
            </a:r>
          </a:p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5E0BC-4732-4CFA-8D94-6EE39349961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7992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5E0BC-4732-4CFA-8D94-6EE39349961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159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Can direct the output into an html file.</a:t>
            </a:r>
          </a:p>
          <a:p>
            <a:r>
              <a:rPr lang="en-GB" baseline="0" dirty="0" smtClean="0"/>
              <a:t>The format is customizable.</a:t>
            </a:r>
          </a:p>
          <a:p>
            <a:r>
              <a:rPr lang="en-GB" baseline="0" dirty="0" smtClean="0"/>
              <a:t>Can enable the web server to run the command locally by following the steps listed above.</a:t>
            </a:r>
          </a:p>
          <a:p>
            <a:r>
              <a:rPr lang="en-GB" baseline="0" dirty="0" smtClean="0"/>
              <a:t>Scheduler is t2arc01 for example</a:t>
            </a: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5E0BC-4732-4CFA-8D94-6EE39349961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9365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In this example the extra Long Job table appears as there is data.</a:t>
            </a:r>
          </a:p>
          <a:p>
            <a:endParaRPr lang="en-GB" baseline="0" dirty="0" smtClean="0"/>
          </a:p>
          <a:p>
            <a:r>
              <a:rPr lang="en-GB" baseline="0" dirty="0" smtClean="0"/>
              <a:t>Script will be provided on the GridPP </a:t>
            </a:r>
            <a:r>
              <a:rPr lang="en-GB" baseline="0" dirty="0" err="1" smtClean="0"/>
              <a:t>github</a:t>
            </a:r>
            <a:r>
              <a:rPr lang="en-GB" baseline="0" dirty="0" smtClean="0"/>
              <a:t>.</a:t>
            </a: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5E0BC-4732-4CFA-8D94-6EE39349961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9963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5E0BC-4732-4CFA-8D94-6EE39349961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965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err="1" smtClean="0"/>
              <a:t>Condor_q</a:t>
            </a:r>
            <a:r>
              <a:rPr lang="en-GB" baseline="0" dirty="0" smtClean="0"/>
              <a:t> is the basic supplied command</a:t>
            </a: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5E0BC-4732-4CFA-8D94-6EE39349961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74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The above is the standard way of doing things which is a bit clunky</a:t>
            </a:r>
          </a:p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5E0BC-4732-4CFA-8D94-6EE39349961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250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Is there a way to list offline nodes?? </a:t>
            </a: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5E0BC-4732-4CFA-8D94-6EE39349961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4578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5E0BC-4732-4CFA-8D94-6EE39349961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3133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Home grown script to simplify things…..</a:t>
            </a: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5E0BC-4732-4CFA-8D94-6EE39349961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2262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Example </a:t>
            </a:r>
          </a:p>
          <a:p>
            <a:r>
              <a:rPr lang="en-GB" baseline="0" dirty="0" err="1" smtClean="0"/>
              <a:t>Condor_wn</a:t>
            </a:r>
            <a:r>
              <a:rPr lang="en-GB" baseline="0" dirty="0" smtClean="0"/>
              <a:t> script is in /</a:t>
            </a:r>
            <a:r>
              <a:rPr lang="en-GB" baseline="0" dirty="0" err="1" smtClean="0"/>
              <a:t>usr</a:t>
            </a:r>
            <a:r>
              <a:rPr lang="en-GB" baseline="0" dirty="0" smtClean="0"/>
              <a:t>/local/bin </a:t>
            </a:r>
          </a:p>
          <a:p>
            <a:r>
              <a:rPr lang="en-GB" baseline="0" dirty="0" smtClean="0"/>
              <a:t>Idle in Condor speak is equivalent to Queued in Torque terminology</a:t>
            </a:r>
          </a:p>
          <a:p>
            <a:r>
              <a:rPr lang="en-GB" baseline="0" dirty="0" err="1" smtClean="0"/>
              <a:t>Yaml</a:t>
            </a:r>
            <a:r>
              <a:rPr lang="en-GB" baseline="0" dirty="0" smtClean="0"/>
              <a:t> file is in /</a:t>
            </a:r>
            <a:r>
              <a:rPr lang="en-GB" baseline="0" dirty="0" err="1" smtClean="0"/>
              <a:t>usr</a:t>
            </a:r>
            <a:r>
              <a:rPr lang="en-GB" baseline="0" dirty="0" smtClean="0"/>
              <a:t>/local/</a:t>
            </a:r>
            <a:r>
              <a:rPr lang="en-GB" baseline="0" dirty="0" err="1" smtClean="0"/>
              <a:t>etc</a:t>
            </a: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5E0BC-4732-4CFA-8D94-6EE39349961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297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Note memory is allocated 1.5 times</a:t>
            </a: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5E0BC-4732-4CFA-8D94-6EE39349961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64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4713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Also can use short option version </a:t>
            </a:r>
            <a:r>
              <a:rPr lang="en-GB" baseline="0" dirty="0" err="1" smtClean="0"/>
              <a:t>ie</a:t>
            </a:r>
            <a:r>
              <a:rPr lang="en-GB" baseline="0" dirty="0" smtClean="0"/>
              <a:t> –w and –c and -d</a:t>
            </a: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5E0BC-4732-4CFA-8D94-6EE39349961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1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731838" y="6434135"/>
            <a:ext cx="1871663" cy="287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dirty="0" smtClean="0"/>
              <a:t>16 January 2018 - </a:t>
            </a:r>
            <a:fld id="{2E37BC75-A1C2-4F89-96CB-FEC0B262EE58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73750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925E8C9-3A8E-40E1-AEA9-A4DED36C857C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CE03574-2FA7-48E2-874C-3B8B6509A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753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925E8C9-3A8E-40E1-AEA9-A4DED36C857C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CE03574-2FA7-48E2-874C-3B8B6509A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591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74633" y="331873"/>
            <a:ext cx="6240379" cy="518361"/>
          </a:xfrm>
        </p:spPr>
        <p:txBody>
          <a:bodyPr>
            <a:normAutofit/>
          </a:bodyPr>
          <a:lstStyle>
            <a:lvl1pPr algn="r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slide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706" y="1315453"/>
            <a:ext cx="11237495" cy="4861510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412291D-6738-4F23-9705-19EE09CBCE9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731838" y="6434135"/>
            <a:ext cx="1871663" cy="287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dirty="0" smtClean="0"/>
              <a:t>16 January 2018 - </a:t>
            </a:r>
            <a:fld id="{2E37BC75-A1C2-4F89-96CB-FEC0B262EE58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47148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Rectangle 8"/>
          <p:cNvSpPr txBox="1">
            <a:spLocks noChangeArrowheads="1"/>
          </p:cNvSpPr>
          <p:nvPr userDrawn="1"/>
        </p:nvSpPr>
        <p:spPr bwMode="auto">
          <a:xfrm>
            <a:off x="831850" y="6311900"/>
            <a:ext cx="1871663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0" latinLnBrk="0" hangingPunct="0">
              <a:spcBef>
                <a:spcPct val="0"/>
              </a:spcBef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dirty="0" smtClean="0"/>
              <a:t>07 November 2016 - </a:t>
            </a:r>
            <a:fld id="{4CCF947A-68F4-4C8F-B407-E3F5220480CB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72844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925E8C9-3A8E-40E1-AEA9-A4DED36C857C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CE03574-2FA7-48E2-874C-3B8B6509A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240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 altLang="en-US" dirty="0" smtClean="0"/>
              <a:t>07 November 2016 - </a:t>
            </a:r>
            <a:fld id="{4CCF947A-68F4-4C8F-B407-E3F5220480CB}" type="slidenum">
              <a:rPr lang="en-GB" altLang="en-US" smtClean="0"/>
              <a:pPr/>
              <a:t>‹#›</a:t>
            </a:fld>
            <a:endParaRPr lang="en-GB" altLang="en-US" dirty="0" smtClean="0"/>
          </a:p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CE03574-2FA7-48E2-874C-3B8B6509A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414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925E8C9-3A8E-40E1-AEA9-A4DED36C857C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CE03574-2FA7-48E2-874C-3B8B6509A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058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925E8C9-3A8E-40E1-AEA9-A4DED36C857C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CE03574-2FA7-48E2-874C-3B8B6509A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887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925E8C9-3A8E-40E1-AEA9-A4DED36C857C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CE03574-2FA7-48E2-874C-3B8B6509A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994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925E8C9-3A8E-40E1-AEA9-A4DED36C857C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CE03574-2FA7-48E2-874C-3B8B6509A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837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9706" y="1414715"/>
            <a:ext cx="1123749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9706" y="2919663"/>
            <a:ext cx="11237495" cy="3257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grpSp>
        <p:nvGrpSpPr>
          <p:cNvPr id="7" name="Group 2"/>
          <p:cNvGrpSpPr>
            <a:grpSpLocks/>
          </p:cNvGrpSpPr>
          <p:nvPr userDrawn="1"/>
        </p:nvGrpSpPr>
        <p:grpSpPr bwMode="auto">
          <a:xfrm>
            <a:off x="649706" y="191539"/>
            <a:ext cx="11237495" cy="853915"/>
            <a:chOff x="68" y="73"/>
            <a:chExt cx="5579" cy="499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68" y="73"/>
              <a:ext cx="5579" cy="499"/>
            </a:xfrm>
            <a:prstGeom prst="rect">
              <a:avLst/>
            </a:prstGeom>
            <a:solidFill>
              <a:srgbClr val="5262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9" name="Picture 4" descr="GridPP_logo_white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119"/>
              <a:ext cx="1361" cy="4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5445250" y="6327249"/>
            <a:ext cx="1301501" cy="423326"/>
          </a:xfrm>
          <a:prstGeom prst="rect">
            <a:avLst/>
          </a:prstGeom>
        </p:spPr>
      </p:pic>
      <p:sp>
        <p:nvSpPr>
          <p:cNvPr id="11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9706" y="6370637"/>
            <a:ext cx="1871663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altLang="en-US" dirty="0" smtClean="0"/>
              <a:t>07 November 2016 - </a:t>
            </a:r>
            <a:fld id="{4CCF947A-68F4-4C8F-B407-E3F5220480CB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85178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htcondor-python.readthedocs.io/en/latest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7700" y="1996657"/>
            <a:ext cx="11201400" cy="2387600"/>
          </a:xfrm>
        </p:spPr>
        <p:txBody>
          <a:bodyPr>
            <a:noAutofit/>
          </a:bodyPr>
          <a:lstStyle/>
          <a:p>
            <a:pPr algn="ctr"/>
            <a:r>
              <a:rPr lang="en-GB" b="1" dirty="0" err="1" smtClean="0">
                <a:solidFill>
                  <a:schemeClr val="tx2"/>
                </a:solidFill>
              </a:rPr>
              <a:t>HTCondor</a:t>
            </a:r>
            <a:r>
              <a:rPr lang="en-GB" b="1" dirty="0" smtClean="0">
                <a:solidFill>
                  <a:schemeClr val="tx2"/>
                </a:solidFill>
              </a:rPr>
              <a:t> Command Line Monitoring Tool</a:t>
            </a:r>
            <a:endParaRPr lang="en-GB" sz="3800" b="1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08417"/>
            <a:ext cx="9144000" cy="453876"/>
          </a:xfrm>
        </p:spPr>
        <p:txBody>
          <a:bodyPr/>
          <a:lstStyle/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Vipul Davda</a:t>
            </a:r>
          </a:p>
        </p:txBody>
      </p:sp>
    </p:spTree>
    <p:extLst>
      <p:ext uri="{BB962C8B-B14F-4D97-AF65-F5344CB8AC3E}">
        <p14:creationId xmlns:p14="http://schemas.microsoft.com/office/powerpoint/2010/main" val="382197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condor_wn</a:t>
            </a:r>
            <a:r>
              <a:rPr lang="en-GB" dirty="0" smtClean="0"/>
              <a:t> – online/offline worker nodes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39487" y="1652691"/>
            <a:ext cx="5096183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condor_wn</a:t>
            </a:r>
            <a:r>
              <a:rPr lang="en-GB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--offline t2wn16</a:t>
            </a:r>
          </a:p>
          <a:p>
            <a:r>
              <a:rPr lang="en-GB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offline worker node t2wn16</a:t>
            </a:r>
          </a:p>
          <a:p>
            <a:endParaRPr lang="en-GB" sz="1000" dirty="0" smtClean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2000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condor_wn</a:t>
            </a:r>
            <a:r>
              <a:rPr lang="en-GB" sz="20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--list offline </a:t>
            </a:r>
          </a:p>
          <a:p>
            <a:r>
              <a:rPr lang="en-GB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list all offline worker nodes</a:t>
            </a:r>
          </a:p>
          <a:p>
            <a:endParaRPr lang="en-GB" sz="1000" dirty="0" smtClean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b="1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GB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ondor_wn</a:t>
            </a:r>
            <a:r>
              <a:rPr lang="en-GB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--online t2wn16 </a:t>
            </a:r>
          </a:p>
          <a:p>
            <a:r>
              <a:rPr lang="en-GB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online worker node t2wn16</a:t>
            </a:r>
          </a:p>
          <a:p>
            <a:endParaRPr lang="en-GB" dirty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b="1" u="sng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Putting All worker nodes online/offline</a:t>
            </a:r>
          </a:p>
          <a:p>
            <a:r>
              <a:rPr lang="en-GB" b="1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GB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ondor_wn</a:t>
            </a:r>
            <a:r>
              <a:rPr lang="en-GB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--offline ALL</a:t>
            </a:r>
          </a:p>
          <a:p>
            <a:r>
              <a:rPr lang="en-GB" sz="1400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 you sure that you want to put ALL </a:t>
            </a:r>
            <a:r>
              <a:rPr lang="en-GB" sz="1400" b="1" dirty="0" err="1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workernodes</a:t>
            </a:r>
            <a:r>
              <a:rPr lang="en-GB" sz="1400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offline [y/N] y</a:t>
            </a:r>
          </a:p>
          <a:p>
            <a:r>
              <a:rPr lang="en-GB" sz="1400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 you REALLY sure that you want to put ALL </a:t>
            </a:r>
            <a:r>
              <a:rPr lang="en-GB" sz="1400" b="1" dirty="0" err="1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workernodes</a:t>
            </a:r>
            <a:r>
              <a:rPr lang="en-GB" sz="1400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offline [y/N] 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13" b="5400"/>
          <a:stretch/>
        </p:blipFill>
        <p:spPr>
          <a:xfrm>
            <a:off x="5107027" y="1135741"/>
            <a:ext cx="6669152" cy="5198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03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condor_wn</a:t>
            </a:r>
            <a:r>
              <a:rPr lang="en-GB" dirty="0" smtClean="0"/>
              <a:t> – list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26573" y="2044765"/>
            <a:ext cx="435428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condor_wn</a:t>
            </a:r>
            <a:r>
              <a:rPr lang="en-GB" sz="20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--list offline </a:t>
            </a:r>
          </a:p>
          <a:p>
            <a:r>
              <a:rPr lang="en-GB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list all offline worker nodes</a:t>
            </a:r>
          </a:p>
          <a:p>
            <a:endParaRPr lang="en-GB" sz="1000" dirty="0" smtClean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b="1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GB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ondor_wn</a:t>
            </a:r>
            <a:r>
              <a:rPr lang="en-GB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--list online</a:t>
            </a:r>
          </a:p>
          <a:p>
            <a:r>
              <a:rPr lang="en-GB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</a:t>
            </a:r>
            <a:r>
              <a:rPr lang="en-GB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ist all online worker nodes</a:t>
            </a:r>
          </a:p>
          <a:p>
            <a:endParaRPr lang="en-GB" dirty="0" smtClean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b="1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GB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ondor_wn</a:t>
            </a:r>
            <a:r>
              <a:rPr lang="en-GB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--list multicore</a:t>
            </a:r>
          </a:p>
          <a:p>
            <a:r>
              <a:rPr lang="en-GB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</a:t>
            </a:r>
            <a:r>
              <a:rPr lang="en-GB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ist all multicore jobs</a:t>
            </a:r>
          </a:p>
          <a:p>
            <a:endParaRPr lang="en-GB" dirty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b="1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condor_wn</a:t>
            </a:r>
            <a:r>
              <a:rPr lang="en-GB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--list all</a:t>
            </a:r>
            <a:endParaRPr lang="en-GB" b="1" dirty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list </a:t>
            </a:r>
            <a:r>
              <a:rPr lang="en-GB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all worker nodes</a:t>
            </a:r>
            <a:endParaRPr lang="en-GB" b="1" dirty="0">
              <a:solidFill>
                <a:schemeClr val="accent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GB" dirty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58" b="6537"/>
          <a:stretch/>
        </p:blipFill>
        <p:spPr>
          <a:xfrm>
            <a:off x="4944541" y="1260389"/>
            <a:ext cx="6600076" cy="5073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0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condor_wn</a:t>
            </a:r>
            <a:r>
              <a:rPr lang="en-GB" dirty="0" smtClean="0"/>
              <a:t> – html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01239" y="1199163"/>
            <a:ext cx="5889101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condor_wn</a:t>
            </a:r>
            <a:r>
              <a:rPr lang="en-GB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--list all --html</a:t>
            </a:r>
            <a:endParaRPr lang="en-GB" b="1" dirty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list </a:t>
            </a:r>
            <a:r>
              <a:rPr lang="en-GB" sz="1400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all worker nodes and create an html output</a:t>
            </a:r>
          </a:p>
          <a:p>
            <a:endParaRPr lang="en-GB" sz="1600" b="1" dirty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you don’t like the layout of the tables, the template for the output is defined in </a:t>
            </a:r>
            <a:r>
              <a:rPr lang="en-GB" sz="1600" b="1" dirty="0" err="1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condor_wn.yaml</a:t>
            </a:r>
            <a:r>
              <a:rPr lang="en-GB" sz="1600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file</a:t>
            </a:r>
          </a:p>
          <a:p>
            <a:endParaRPr lang="en-GB" sz="1200" dirty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b="1" u="sng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 avoid copying the html file to a webserver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Install </a:t>
            </a:r>
            <a:r>
              <a:rPr lang="en-GB" sz="1600" b="1" dirty="0" err="1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HTCondor</a:t>
            </a:r>
            <a:r>
              <a:rPr lang="en-GB" sz="1600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RPMs on the webserver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Copy configuration files: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b="1" dirty="0" err="1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pool_password</a:t>
            </a:r>
            <a:endParaRPr lang="en-GB" sz="1400" b="1" dirty="0" smtClean="0">
              <a:solidFill>
                <a:schemeClr val="accent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b="1" dirty="0" err="1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condor_config</a:t>
            </a:r>
            <a:endParaRPr lang="en-GB" sz="1400" b="1" dirty="0" smtClean="0">
              <a:solidFill>
                <a:schemeClr val="accent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b="1" dirty="0" err="1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condor_config.local</a:t>
            </a:r>
            <a:endParaRPr lang="en-GB" sz="1400" b="1" dirty="0">
              <a:solidFill>
                <a:schemeClr val="accent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10_security.config</a:t>
            </a:r>
          </a:p>
          <a:p>
            <a:endParaRPr lang="en-GB" sz="1200" b="1" dirty="0" smtClean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Make sure:</a:t>
            </a:r>
          </a:p>
          <a:p>
            <a:endParaRPr lang="en-GB" sz="1600" b="1" dirty="0" smtClean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SCHEDD_HOST is defined in 10_security.config</a:t>
            </a:r>
          </a:p>
          <a:p>
            <a:pPr lvl="2"/>
            <a:r>
              <a:rPr lang="en-GB" sz="14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SCHEDD_HOST = &lt;scheduler server&gt;</a:t>
            </a:r>
          </a:p>
          <a:p>
            <a:pPr lvl="1"/>
            <a:endParaRPr lang="en-GB" sz="1000" b="1" dirty="0" smtClean="0">
              <a:solidFill>
                <a:schemeClr val="accent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 not start any </a:t>
            </a:r>
            <a:r>
              <a:rPr lang="en-GB" sz="1400" b="1" dirty="0" err="1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htcondor</a:t>
            </a:r>
            <a:r>
              <a:rPr lang="en-GB" sz="1400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daemons</a:t>
            </a:r>
            <a:endParaRPr lang="en-GB" sz="1400" b="1" dirty="0">
              <a:solidFill>
                <a:schemeClr val="accent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222" y="1087562"/>
            <a:ext cx="6232076" cy="5446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69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condor_wn</a:t>
            </a:r>
            <a:r>
              <a:rPr lang="en-GB" dirty="0" smtClean="0"/>
              <a:t> – html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82471" y="3342376"/>
            <a:ext cx="51921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a “Long Running Jobs” criteria is met, a table listing the jobs ids will be displayed.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016" y="1114425"/>
            <a:ext cx="6640404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74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Q</a:t>
            </a:r>
            <a:r>
              <a:rPr lang="en-GB" dirty="0" smtClean="0"/>
              <a:t>uestions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191001" y="3155109"/>
            <a:ext cx="388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QUESTIONS?</a:t>
            </a:r>
            <a:endParaRPr lang="en-GB" sz="4800" dirty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11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Checking </a:t>
            </a:r>
            <a:r>
              <a:rPr lang="en-GB" dirty="0" err="1" smtClean="0"/>
              <a:t>HTCondor</a:t>
            </a:r>
            <a:r>
              <a:rPr lang="en-GB" dirty="0" smtClean="0"/>
              <a:t> Submitted Jobs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49707" y="1471963"/>
            <a:ext cx="11165305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dirty="0" err="1">
                <a:solidFill>
                  <a:srgbClr val="FF0000"/>
                </a:solidFill>
              </a:rPr>
              <a:t>condor_q</a:t>
            </a:r>
            <a:r>
              <a:rPr lang="en-GB" sz="2400" dirty="0"/>
              <a:t> displays information about jobs in the </a:t>
            </a:r>
            <a:r>
              <a:rPr lang="en-GB" sz="2400" dirty="0" err="1"/>
              <a:t>HTCondor</a:t>
            </a:r>
            <a:r>
              <a:rPr lang="en-GB" sz="2400" dirty="0"/>
              <a:t> job queue</a:t>
            </a:r>
            <a:r>
              <a:rPr lang="en-GB" sz="2400" dirty="0" smtClean="0"/>
              <a:t>.</a:t>
            </a:r>
          </a:p>
          <a:p>
            <a:endParaRPr lang="en-GB" dirty="0"/>
          </a:p>
          <a:p>
            <a:r>
              <a:rPr lang="en-GB" sz="1700" b="1" dirty="0" smtClean="0">
                <a:solidFill>
                  <a:schemeClr val="accent1"/>
                </a:solidFill>
              </a:rPr>
              <a:t>Useful options:</a:t>
            </a:r>
          </a:p>
          <a:p>
            <a:endParaRPr lang="en-GB" sz="1700" b="1" dirty="0" smtClean="0">
              <a:solidFill>
                <a:schemeClr val="accent1"/>
              </a:solidFill>
            </a:endParaRPr>
          </a:p>
          <a:p>
            <a:pPr lvl="0"/>
            <a:r>
              <a:rPr lang="en-GB" sz="1700" b="1" dirty="0" smtClean="0">
                <a:solidFill>
                  <a:schemeClr val="accent1"/>
                </a:solidFill>
              </a:rPr>
              <a:t>-global 			Show jobs </a:t>
            </a:r>
            <a:r>
              <a:rPr lang="en-GB" sz="1700" b="1" dirty="0">
                <a:solidFill>
                  <a:schemeClr val="accent1"/>
                </a:solidFill>
              </a:rPr>
              <a:t>submitted </a:t>
            </a:r>
            <a:r>
              <a:rPr lang="en-GB" sz="1700" b="1" dirty="0" smtClean="0">
                <a:solidFill>
                  <a:schemeClr val="accent1"/>
                </a:solidFill>
              </a:rPr>
              <a:t>to all the schedulers</a:t>
            </a:r>
            <a:endParaRPr lang="en-GB" sz="1700" b="1" dirty="0">
              <a:solidFill>
                <a:schemeClr val="accent1"/>
              </a:solidFill>
            </a:endParaRPr>
          </a:p>
          <a:p>
            <a:pPr lvl="0"/>
            <a:r>
              <a:rPr lang="en-GB" sz="1700" b="1" dirty="0" smtClean="0">
                <a:solidFill>
                  <a:schemeClr val="accent1"/>
                </a:solidFill>
              </a:rPr>
              <a:t>-wide			Do </a:t>
            </a:r>
            <a:r>
              <a:rPr lang="en-GB" sz="1700" b="1" dirty="0">
                <a:solidFill>
                  <a:schemeClr val="accent1"/>
                </a:solidFill>
              </a:rPr>
              <a:t>not truncate long lines. </a:t>
            </a:r>
            <a:endParaRPr lang="en-GB" sz="1700" b="1" dirty="0" smtClean="0">
              <a:solidFill>
                <a:schemeClr val="accent1"/>
              </a:solidFill>
            </a:endParaRPr>
          </a:p>
          <a:p>
            <a:pPr lvl="0"/>
            <a:r>
              <a:rPr lang="en-GB" sz="1700" b="1" dirty="0" smtClean="0">
                <a:solidFill>
                  <a:schemeClr val="accent1"/>
                </a:solidFill>
              </a:rPr>
              <a:t>-</a:t>
            </a:r>
            <a:r>
              <a:rPr lang="en-GB" sz="1700" b="1" dirty="0" err="1">
                <a:solidFill>
                  <a:schemeClr val="accent1"/>
                </a:solidFill>
              </a:rPr>
              <a:t>analyze</a:t>
            </a:r>
            <a:r>
              <a:rPr lang="en-GB" sz="1700" b="1" dirty="0">
                <a:solidFill>
                  <a:schemeClr val="accent1"/>
                </a:solidFill>
              </a:rPr>
              <a:t> &lt;</a:t>
            </a:r>
            <a:r>
              <a:rPr lang="en-GB" sz="1700" b="1" dirty="0" err="1">
                <a:solidFill>
                  <a:schemeClr val="accent1"/>
                </a:solidFill>
              </a:rPr>
              <a:t>job_id</a:t>
            </a:r>
            <a:r>
              <a:rPr lang="en-GB" sz="1700" b="1" dirty="0" smtClean="0">
                <a:solidFill>
                  <a:schemeClr val="accent1"/>
                </a:solidFill>
              </a:rPr>
              <a:t>&gt; 		Analyse </a:t>
            </a:r>
            <a:r>
              <a:rPr lang="en-GB" sz="1700" b="1" dirty="0">
                <a:solidFill>
                  <a:schemeClr val="accent1"/>
                </a:solidFill>
              </a:rPr>
              <a:t>a specific job and show the reason why it is in its current </a:t>
            </a:r>
            <a:r>
              <a:rPr lang="en-GB" sz="1700" b="1" dirty="0" smtClean="0">
                <a:solidFill>
                  <a:schemeClr val="accent1"/>
                </a:solidFill>
              </a:rPr>
              <a:t>state</a:t>
            </a:r>
            <a:endParaRPr lang="en-GB" sz="1700" b="1" dirty="0">
              <a:solidFill>
                <a:schemeClr val="accent1"/>
              </a:solidFill>
            </a:endParaRPr>
          </a:p>
          <a:p>
            <a:pPr lvl="0"/>
            <a:r>
              <a:rPr lang="en-GB" sz="1700" b="1" dirty="0">
                <a:solidFill>
                  <a:schemeClr val="accent1"/>
                </a:solidFill>
              </a:rPr>
              <a:t>-better-</a:t>
            </a:r>
            <a:r>
              <a:rPr lang="en-GB" sz="1700" b="1" dirty="0" err="1">
                <a:solidFill>
                  <a:schemeClr val="accent1"/>
                </a:solidFill>
              </a:rPr>
              <a:t>analyze</a:t>
            </a:r>
            <a:r>
              <a:rPr lang="en-GB" sz="1700" b="1" dirty="0">
                <a:solidFill>
                  <a:schemeClr val="accent1"/>
                </a:solidFill>
              </a:rPr>
              <a:t> &lt;</a:t>
            </a:r>
            <a:r>
              <a:rPr lang="en-GB" sz="1700" b="1" dirty="0" err="1">
                <a:solidFill>
                  <a:schemeClr val="accent1"/>
                </a:solidFill>
              </a:rPr>
              <a:t>job_id</a:t>
            </a:r>
            <a:r>
              <a:rPr lang="en-GB" sz="1700" b="1" dirty="0" smtClean="0">
                <a:solidFill>
                  <a:schemeClr val="accent1"/>
                </a:solidFill>
              </a:rPr>
              <a:t>&gt;	Analyse </a:t>
            </a:r>
            <a:r>
              <a:rPr lang="en-GB" sz="1700" b="1" dirty="0">
                <a:solidFill>
                  <a:schemeClr val="accent1"/>
                </a:solidFill>
              </a:rPr>
              <a:t>a specific job and show the reason why it is in its current state, giving extended info</a:t>
            </a:r>
          </a:p>
          <a:p>
            <a:pPr lvl="0"/>
            <a:r>
              <a:rPr lang="en-GB" sz="1700" b="1" dirty="0">
                <a:solidFill>
                  <a:schemeClr val="accent1"/>
                </a:solidFill>
              </a:rPr>
              <a:t>-long &lt;</a:t>
            </a:r>
            <a:r>
              <a:rPr lang="en-GB" sz="1700" b="1" dirty="0" err="1">
                <a:solidFill>
                  <a:schemeClr val="accent1"/>
                </a:solidFill>
              </a:rPr>
              <a:t>job_id</a:t>
            </a:r>
            <a:r>
              <a:rPr lang="en-GB" sz="1700" b="1" dirty="0" smtClean="0">
                <a:solidFill>
                  <a:schemeClr val="accent1"/>
                </a:solidFill>
              </a:rPr>
              <a:t>&gt;		Show </a:t>
            </a:r>
            <a:r>
              <a:rPr lang="en-GB" sz="1700" b="1" dirty="0">
                <a:solidFill>
                  <a:schemeClr val="accent1"/>
                </a:solidFill>
              </a:rPr>
              <a:t>all information </a:t>
            </a:r>
            <a:r>
              <a:rPr lang="en-GB" sz="1700" b="1" dirty="0" smtClean="0">
                <a:solidFill>
                  <a:schemeClr val="accent1"/>
                </a:solidFill>
              </a:rPr>
              <a:t>of the job.</a:t>
            </a:r>
            <a:endParaRPr lang="en-GB" sz="1700" b="1" dirty="0">
              <a:solidFill>
                <a:schemeClr val="accent1"/>
              </a:solidFill>
            </a:endParaRPr>
          </a:p>
          <a:p>
            <a:pPr lvl="0"/>
            <a:r>
              <a:rPr lang="en-GB" sz="1700" b="1" dirty="0">
                <a:solidFill>
                  <a:schemeClr val="accent1"/>
                </a:solidFill>
              </a:rPr>
              <a:t>-</a:t>
            </a:r>
            <a:r>
              <a:rPr lang="en-GB" sz="1700" b="1" dirty="0" smtClean="0">
                <a:solidFill>
                  <a:schemeClr val="accent1"/>
                </a:solidFill>
              </a:rPr>
              <a:t>run			Show information about running jobs.</a:t>
            </a:r>
            <a:endParaRPr lang="en-GB" sz="1700" b="1" dirty="0">
              <a:solidFill>
                <a:schemeClr val="accent1"/>
              </a:solidFill>
            </a:endParaRPr>
          </a:p>
          <a:p>
            <a:pPr lvl="0"/>
            <a:r>
              <a:rPr lang="en-GB" sz="1700" b="1" dirty="0" smtClean="0">
                <a:solidFill>
                  <a:schemeClr val="accent1"/>
                </a:solidFill>
              </a:rPr>
              <a:t>-hold			Show </a:t>
            </a:r>
            <a:r>
              <a:rPr lang="en-GB" sz="1700" b="1" dirty="0">
                <a:solidFill>
                  <a:schemeClr val="accent1"/>
                </a:solidFill>
              </a:rPr>
              <a:t>only jobs in the "on hold" </a:t>
            </a:r>
            <a:r>
              <a:rPr lang="en-GB" sz="1700" b="1" dirty="0" smtClean="0">
                <a:solidFill>
                  <a:schemeClr val="accent1"/>
                </a:solidFill>
              </a:rPr>
              <a:t>state.</a:t>
            </a:r>
          </a:p>
          <a:p>
            <a:pPr lvl="0"/>
            <a:r>
              <a:rPr lang="en-GB" sz="1700" b="1" dirty="0" smtClean="0">
                <a:solidFill>
                  <a:schemeClr val="accent1"/>
                </a:solidFill>
              </a:rPr>
              <a:t>-</a:t>
            </a:r>
            <a:r>
              <a:rPr lang="en-GB" sz="1700" b="1" dirty="0" err="1">
                <a:solidFill>
                  <a:schemeClr val="accent1"/>
                </a:solidFill>
              </a:rPr>
              <a:t>af</a:t>
            </a:r>
            <a:r>
              <a:rPr lang="en-GB" sz="1700" b="1" dirty="0">
                <a:solidFill>
                  <a:schemeClr val="accent1"/>
                </a:solidFill>
              </a:rPr>
              <a:t> &lt;attr1&gt; &lt;attr2&gt; </a:t>
            </a:r>
            <a:r>
              <a:rPr lang="en-GB" sz="1700" b="1" dirty="0" smtClean="0">
                <a:solidFill>
                  <a:schemeClr val="accent1"/>
                </a:solidFill>
              </a:rPr>
              <a:t>&lt;...&gt; 	List </a:t>
            </a:r>
            <a:r>
              <a:rPr lang="en-GB" sz="1700" b="1" dirty="0">
                <a:solidFill>
                  <a:schemeClr val="accent1"/>
                </a:solidFill>
              </a:rPr>
              <a:t>specific attributes of jobs, using </a:t>
            </a:r>
            <a:r>
              <a:rPr lang="en-GB" sz="1700" b="1" dirty="0" smtClean="0">
                <a:solidFill>
                  <a:schemeClr val="accent1"/>
                </a:solidFill>
              </a:rPr>
              <a:t>automatic formatting.</a:t>
            </a:r>
            <a:endParaRPr lang="en-GB" sz="17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8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HTCondor</a:t>
            </a:r>
            <a:r>
              <a:rPr lang="en-GB" dirty="0" smtClean="0"/>
              <a:t> Online/Offline Worker Nodes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38555" y="1923633"/>
            <a:ext cx="11070227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tx2"/>
                </a:solidFill>
              </a:rPr>
              <a:t>To offline a worker node:</a:t>
            </a:r>
          </a:p>
          <a:p>
            <a:endParaRPr lang="en-GB" dirty="0" smtClean="0"/>
          </a:p>
          <a:p>
            <a:r>
              <a:rPr lang="en-GB" b="1" dirty="0" err="1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condor_config_val</a:t>
            </a:r>
            <a:r>
              <a:rPr lang="en-GB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–name &lt;worker node&gt; -</a:t>
            </a:r>
            <a:r>
              <a:rPr lang="en-GB" b="1" dirty="0" err="1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startd</a:t>
            </a:r>
            <a:r>
              <a:rPr lang="en-GB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–set “</a:t>
            </a:r>
            <a:r>
              <a:rPr lang="en-GB" b="1" dirty="0" err="1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StartJobs</a:t>
            </a:r>
            <a:r>
              <a:rPr lang="en-GB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False”</a:t>
            </a:r>
          </a:p>
          <a:p>
            <a:r>
              <a:rPr lang="en-GB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GB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leeps 2</a:t>
            </a:r>
          </a:p>
          <a:p>
            <a:r>
              <a:rPr lang="en-GB" b="1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GB" b="1" dirty="0" err="1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ondor_reconfig</a:t>
            </a:r>
            <a:r>
              <a:rPr lang="en-GB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–name &lt;worker node&gt;</a:t>
            </a:r>
          </a:p>
          <a:p>
            <a:endParaRPr lang="en-GB" dirty="0" smtClean="0"/>
          </a:p>
          <a:p>
            <a:endParaRPr lang="en-GB" b="1" dirty="0" smtClean="0">
              <a:solidFill>
                <a:schemeClr val="tx2"/>
              </a:solidFill>
            </a:endParaRPr>
          </a:p>
          <a:p>
            <a:r>
              <a:rPr lang="en-GB" sz="2400" b="1" dirty="0" smtClean="0">
                <a:solidFill>
                  <a:schemeClr val="tx2"/>
                </a:solidFill>
              </a:rPr>
              <a:t>To online </a:t>
            </a:r>
            <a:r>
              <a:rPr lang="en-GB" sz="2400" b="1" dirty="0">
                <a:solidFill>
                  <a:schemeClr val="tx2"/>
                </a:solidFill>
              </a:rPr>
              <a:t>a </a:t>
            </a:r>
            <a:r>
              <a:rPr lang="en-GB" sz="2400" b="1" dirty="0" smtClean="0">
                <a:solidFill>
                  <a:schemeClr val="tx2"/>
                </a:solidFill>
              </a:rPr>
              <a:t>worker </a:t>
            </a:r>
            <a:r>
              <a:rPr lang="en-GB" sz="2400" b="1" dirty="0">
                <a:solidFill>
                  <a:schemeClr val="tx2"/>
                </a:solidFill>
              </a:rPr>
              <a:t>node:</a:t>
            </a:r>
          </a:p>
          <a:p>
            <a:endParaRPr lang="en-GB" dirty="0"/>
          </a:p>
          <a:p>
            <a:r>
              <a:rPr lang="en-GB" b="1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condor_config_val</a:t>
            </a:r>
            <a:r>
              <a:rPr lang="en-GB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–name &lt;worker node&gt; -</a:t>
            </a:r>
            <a:r>
              <a:rPr lang="en-GB" b="1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startd</a:t>
            </a:r>
            <a:r>
              <a:rPr lang="en-GB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–set “</a:t>
            </a:r>
            <a:r>
              <a:rPr lang="en-GB" b="1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StartJobs</a:t>
            </a:r>
            <a:r>
              <a:rPr lang="en-GB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GB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True”</a:t>
            </a:r>
            <a:endParaRPr lang="en-GB" b="1" dirty="0">
              <a:solidFill>
                <a:schemeClr val="accent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sleeps 2</a:t>
            </a:r>
          </a:p>
          <a:p>
            <a:r>
              <a:rPr lang="en-GB" b="1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condor_reconfig</a:t>
            </a:r>
            <a:r>
              <a:rPr lang="en-GB" b="1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–name &lt;worker node&gt;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63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HTCondor</a:t>
            </a:r>
            <a:r>
              <a:rPr lang="en-GB" dirty="0" smtClean="0"/>
              <a:t> List Online Worker Nodes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44785" y="2364060"/>
            <a:ext cx="1107022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tx2"/>
                </a:solidFill>
              </a:rPr>
              <a:t>To list online worker nodes:</a:t>
            </a:r>
            <a:endParaRPr lang="en-GB" sz="2400" b="1" dirty="0">
              <a:solidFill>
                <a:schemeClr val="tx2"/>
              </a:solidFill>
            </a:endParaRPr>
          </a:p>
          <a:p>
            <a:endParaRPr lang="en-GB" dirty="0"/>
          </a:p>
          <a:p>
            <a:r>
              <a:rPr lang="en-GB" b="1" dirty="0" err="1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condor_status</a:t>
            </a:r>
            <a:r>
              <a:rPr lang="en-GB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–server –</a:t>
            </a:r>
            <a:r>
              <a:rPr lang="en-GB" b="1" dirty="0" err="1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wide|grep</a:t>
            </a:r>
            <a:r>
              <a:rPr lang="en-GB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slot1@|</a:t>
            </a:r>
            <a:r>
              <a:rPr lang="en-GB" b="1" dirty="0" err="1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awk</a:t>
            </a:r>
            <a:r>
              <a:rPr lang="en-GB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‘{print $1}’|</a:t>
            </a:r>
            <a:r>
              <a:rPr lang="en-GB" b="1" dirty="0" err="1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awk</a:t>
            </a:r>
            <a:r>
              <a:rPr lang="en-GB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–F@ ‘{print $2}’|sort</a:t>
            </a:r>
            <a:endParaRPr lang="en-GB" b="1" dirty="0">
              <a:solidFill>
                <a:schemeClr val="accent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GB" dirty="0" smtClean="0"/>
          </a:p>
          <a:p>
            <a:endParaRPr lang="en-GB" dirty="0"/>
          </a:p>
          <a:p>
            <a:r>
              <a:rPr lang="en-GB" sz="2400" b="1" dirty="0">
                <a:solidFill>
                  <a:schemeClr val="tx2"/>
                </a:solidFill>
              </a:rPr>
              <a:t>To list offline worker nodes:</a:t>
            </a:r>
          </a:p>
          <a:p>
            <a:endParaRPr lang="en-GB" dirty="0"/>
          </a:p>
          <a:p>
            <a:r>
              <a:rPr lang="en-GB" b="1" dirty="0">
                <a:solidFill>
                  <a:schemeClr val="accent1"/>
                </a:solidFill>
              </a:rPr>
              <a:t>???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101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HTCondor</a:t>
            </a:r>
            <a:r>
              <a:rPr lang="en-GB" dirty="0" smtClean="0"/>
              <a:t> List Jobs on a Worker Nodes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44785" y="2988528"/>
            <a:ext cx="110702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tx2"/>
                </a:solidFill>
              </a:rPr>
              <a:t>To list jobs on a worker node:</a:t>
            </a:r>
            <a:endParaRPr lang="en-GB" sz="2400" b="1" dirty="0">
              <a:solidFill>
                <a:schemeClr val="tx2"/>
              </a:solidFill>
            </a:endParaRPr>
          </a:p>
          <a:p>
            <a:endParaRPr lang="en-GB" dirty="0"/>
          </a:p>
          <a:p>
            <a:r>
              <a:rPr lang="en-GB" sz="2400" b="1" dirty="0" err="1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condor_q</a:t>
            </a:r>
            <a:r>
              <a:rPr lang="en-GB" sz="2400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–constraint ‘</a:t>
            </a:r>
            <a:r>
              <a:rPr lang="en-GB" sz="2400" b="1" dirty="0" err="1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RemoteHost</a:t>
            </a:r>
            <a:r>
              <a:rPr lang="en-GB" sz="2400" b="1" dirty="0" smtClean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== “slot1@&lt;worker node&gt;”’</a:t>
            </a:r>
            <a:endParaRPr lang="en-GB" sz="2400" b="1" dirty="0">
              <a:solidFill>
                <a:schemeClr val="accent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4579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condor_wn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10968" y="1438508"/>
            <a:ext cx="11204043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solidFill>
                  <a:schemeClr val="tx2"/>
                </a:solidFill>
              </a:rPr>
              <a:t>c</a:t>
            </a:r>
            <a:r>
              <a:rPr lang="en-GB" sz="2400" b="1" dirty="0" err="1" smtClean="0">
                <a:solidFill>
                  <a:schemeClr val="tx2"/>
                </a:solidFill>
              </a:rPr>
              <a:t>ondor_wn</a:t>
            </a:r>
            <a:endParaRPr lang="en-GB" sz="2400" b="1" dirty="0">
              <a:solidFill>
                <a:schemeClr val="tx2"/>
              </a:solidFill>
            </a:endParaRPr>
          </a:p>
          <a:p>
            <a:endParaRPr lang="en-GB" dirty="0"/>
          </a:p>
          <a:p>
            <a:r>
              <a:rPr lang="en-GB" sz="2400" dirty="0" smtClean="0"/>
              <a:t>a python script which gives a snapshot view of what is running on the cluster.</a:t>
            </a:r>
          </a:p>
          <a:p>
            <a:endParaRPr lang="en-GB" sz="1100" dirty="0" smtClean="0"/>
          </a:p>
          <a:p>
            <a:r>
              <a:rPr lang="en-GB" sz="2400" b="1" dirty="0" smtClean="0">
                <a:solidFill>
                  <a:schemeClr val="accent1"/>
                </a:solidFill>
              </a:rPr>
              <a:t>Uses </a:t>
            </a:r>
            <a:r>
              <a:rPr lang="en-GB" sz="2400" b="1" dirty="0" smtClean="0">
                <a:solidFill>
                  <a:schemeClr val="accent1"/>
                </a:solidFill>
              </a:rPr>
              <a:t>the </a:t>
            </a:r>
            <a:r>
              <a:rPr lang="en-GB" sz="2400" b="1" dirty="0" smtClean="0">
                <a:solidFill>
                  <a:schemeClr val="accent1"/>
                </a:solidFill>
              </a:rPr>
              <a:t>below additional </a:t>
            </a:r>
            <a:r>
              <a:rPr lang="en-GB" sz="2400" b="1" dirty="0" smtClean="0">
                <a:solidFill>
                  <a:schemeClr val="accent1"/>
                </a:solidFill>
              </a:rPr>
              <a:t>python modules</a:t>
            </a:r>
            <a:r>
              <a:rPr lang="en-GB" sz="2400" b="1" dirty="0" smtClean="0">
                <a:solidFill>
                  <a:schemeClr val="accent1"/>
                </a:solidFill>
              </a:rPr>
              <a:t>: </a:t>
            </a:r>
          </a:p>
          <a:p>
            <a:endParaRPr lang="en-GB" b="1" dirty="0" smtClean="0">
              <a:solidFill>
                <a:schemeClr val="accent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 err="1" smtClean="0">
                <a:solidFill>
                  <a:schemeClr val="accent1"/>
                </a:solidFill>
              </a:rPr>
              <a:t>htcondor</a:t>
            </a:r>
            <a:r>
              <a:rPr lang="en-GB" sz="2400" b="1" dirty="0" smtClean="0">
                <a:solidFill>
                  <a:schemeClr val="accent1"/>
                </a:solidFill>
              </a:rPr>
              <a:t> and </a:t>
            </a:r>
            <a:r>
              <a:rPr lang="en-GB" sz="2400" b="1" dirty="0" err="1" smtClean="0">
                <a:solidFill>
                  <a:schemeClr val="accent1"/>
                </a:solidFill>
              </a:rPr>
              <a:t>classad</a:t>
            </a:r>
            <a:r>
              <a:rPr lang="en-GB" sz="2400" b="1" dirty="0" smtClean="0">
                <a:solidFill>
                  <a:schemeClr val="accent1"/>
                </a:solidFill>
              </a:rPr>
              <a:t> </a:t>
            </a:r>
            <a:r>
              <a:rPr lang="en-GB" sz="2400" dirty="0" smtClean="0"/>
              <a:t>– (</a:t>
            </a:r>
            <a:r>
              <a:rPr lang="en-GB" sz="2400" dirty="0" smtClean="0">
                <a:hlinkClick r:id="rId3"/>
              </a:rPr>
              <a:t>https</a:t>
            </a:r>
            <a:r>
              <a:rPr lang="en-GB" sz="2400" dirty="0">
                <a:hlinkClick r:id="rId3"/>
              </a:rPr>
              <a:t>://htcondor-python.readthedocs.io/en/latest</a:t>
            </a:r>
            <a:r>
              <a:rPr lang="en-GB" sz="2400" dirty="0" smtClean="0">
                <a:hlinkClick r:id="rId3"/>
              </a:rPr>
              <a:t>/</a:t>
            </a:r>
            <a:r>
              <a:rPr lang="en-GB" sz="2400" dirty="0" smtClean="0"/>
              <a:t>) </a:t>
            </a:r>
            <a:r>
              <a:rPr lang="en-GB" sz="2400" b="1" dirty="0" smtClean="0">
                <a:solidFill>
                  <a:schemeClr val="accent1"/>
                </a:solidFill>
              </a:rPr>
              <a:t>to</a:t>
            </a:r>
            <a:r>
              <a:rPr lang="en-GB" sz="2400" dirty="0" smtClean="0"/>
              <a:t> </a:t>
            </a:r>
            <a:r>
              <a:rPr lang="en-GB" sz="2400" b="1" dirty="0" smtClean="0">
                <a:solidFill>
                  <a:schemeClr val="accent1"/>
                </a:solidFill>
              </a:rPr>
              <a:t>look at the inventory in the pool</a:t>
            </a:r>
            <a:endParaRPr lang="en-GB" sz="1200" b="1" dirty="0" smtClean="0">
              <a:solidFill>
                <a:schemeClr val="accent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 err="1" smtClean="0">
                <a:solidFill>
                  <a:schemeClr val="accent1"/>
                </a:solidFill>
              </a:rPr>
              <a:t>prettytable</a:t>
            </a:r>
            <a:r>
              <a:rPr lang="en-GB" sz="2400" b="1" dirty="0" smtClean="0">
                <a:solidFill>
                  <a:schemeClr val="accent1"/>
                </a:solidFill>
              </a:rPr>
              <a:t> - to get the pretty output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b="1" dirty="0" smtClean="0">
              <a:solidFill>
                <a:schemeClr val="accent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 err="1" smtClean="0">
                <a:solidFill>
                  <a:schemeClr val="accent1"/>
                </a:solidFill>
              </a:rPr>
              <a:t>yaml</a:t>
            </a:r>
            <a:r>
              <a:rPr lang="en-GB" sz="2400" b="1" dirty="0" smtClean="0">
                <a:solidFill>
                  <a:schemeClr val="accent1"/>
                </a:solidFill>
              </a:rPr>
              <a:t> - to read values from a configuration file </a:t>
            </a:r>
          </a:p>
        </p:txBody>
      </p:sp>
    </p:spTree>
    <p:extLst>
      <p:ext uri="{BB962C8B-B14F-4D97-AF65-F5344CB8AC3E}">
        <p14:creationId xmlns:p14="http://schemas.microsoft.com/office/powerpoint/2010/main" val="294615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condor_wn</a:t>
            </a:r>
            <a:r>
              <a:rPr lang="en-GB" dirty="0" smtClean="0"/>
              <a:t> – summary tables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26600" y="1811011"/>
            <a:ext cx="506500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condor_wn</a:t>
            </a:r>
            <a:r>
              <a:rPr lang="en-GB" sz="24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--summary</a:t>
            </a:r>
          </a:p>
          <a:p>
            <a:endParaRPr lang="en-GB" sz="800" b="1" dirty="0" smtClean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2400" b="1" dirty="0" smtClean="0">
                <a:solidFill>
                  <a:schemeClr val="accent1"/>
                </a:solidFill>
              </a:rPr>
              <a:t>displays summary tables:</a:t>
            </a:r>
          </a:p>
          <a:p>
            <a:endParaRPr lang="en-GB" sz="800" b="1" dirty="0" smtClean="0">
              <a:solidFill>
                <a:schemeClr val="accent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accent1"/>
                </a:solidFill>
              </a:rPr>
              <a:t>CPU Summary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accent1"/>
                </a:solidFill>
              </a:rPr>
              <a:t>Number of Jobs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accent1"/>
                </a:solidFill>
              </a:rPr>
              <a:t>Jobs per VO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Idle Jobs </a:t>
            </a:r>
            <a:r>
              <a:rPr lang="en-GB" sz="1400" dirty="0" smtClean="0">
                <a:solidFill>
                  <a:schemeClr val="tx2"/>
                </a:solidFill>
              </a:rPr>
              <a:t>(displayed if the jobs in the idle queue are more than 1 day old)*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Held Jobs </a:t>
            </a:r>
            <a:r>
              <a:rPr lang="en-GB" sz="1400" dirty="0" smtClean="0">
                <a:solidFill>
                  <a:schemeClr val="tx2"/>
                </a:solidFill>
              </a:rPr>
              <a:t>(displayed if the jobs in the held queue are more than 1 day old)*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Long Running Jobs</a:t>
            </a:r>
            <a:r>
              <a:rPr lang="en-GB" sz="1400" dirty="0" smtClean="0">
                <a:solidFill>
                  <a:srgbClr val="FF0000"/>
                </a:solidFill>
              </a:rPr>
              <a:t> </a:t>
            </a:r>
            <a:r>
              <a:rPr lang="en-GB" sz="1400" dirty="0" smtClean="0">
                <a:solidFill>
                  <a:schemeClr val="tx2"/>
                </a:solidFill>
              </a:rPr>
              <a:t>(displayed if the jobs in the running queue are more than 4 days old)*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2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2"/>
              </a:solidFill>
            </a:endParaRPr>
          </a:p>
          <a:p>
            <a:r>
              <a:rPr lang="en-GB" sz="1400" dirty="0" smtClean="0">
                <a:solidFill>
                  <a:schemeClr val="tx2"/>
                </a:solidFill>
              </a:rPr>
              <a:t>* The default value can be changed in the </a:t>
            </a:r>
            <a:r>
              <a:rPr lang="en-GB" sz="1400" dirty="0" err="1" smtClean="0">
                <a:solidFill>
                  <a:schemeClr val="tx2"/>
                </a:solidFill>
              </a:rPr>
              <a:t>condor_wn.yaml</a:t>
            </a:r>
            <a:r>
              <a:rPr lang="en-GB" sz="1400" dirty="0" smtClean="0">
                <a:solidFill>
                  <a:schemeClr val="tx2"/>
                </a:solidFill>
              </a:rPr>
              <a:t> </a:t>
            </a:r>
            <a:r>
              <a:rPr lang="en-GB" sz="1400" dirty="0" err="1" smtClean="0">
                <a:solidFill>
                  <a:schemeClr val="tx2"/>
                </a:solidFill>
              </a:rPr>
              <a:t>config</a:t>
            </a:r>
            <a:r>
              <a:rPr lang="en-GB" sz="1400" dirty="0" smtClean="0">
                <a:solidFill>
                  <a:schemeClr val="tx2"/>
                </a:solidFill>
              </a:rPr>
              <a:t> file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222" b="5679"/>
          <a:stretch/>
        </p:blipFill>
        <p:spPr>
          <a:xfrm>
            <a:off x="6044078" y="1167734"/>
            <a:ext cx="4261971" cy="516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43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condor_wn</a:t>
            </a:r>
            <a:r>
              <a:rPr lang="en-GB" dirty="0" smtClean="0"/>
              <a:t> – list jobs on </a:t>
            </a:r>
            <a:r>
              <a:rPr lang="en-GB" dirty="0" err="1" smtClean="0"/>
              <a:t>workernodes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8349" y="1438507"/>
            <a:ext cx="10972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condor_wn</a:t>
            </a:r>
            <a:r>
              <a:rPr lang="en-GB" sz="20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--</a:t>
            </a:r>
            <a:r>
              <a:rPr lang="en-GB" sz="2000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workernode</a:t>
            </a:r>
            <a:r>
              <a:rPr lang="en-GB" sz="20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t2wn2,t2wn3  - </a:t>
            </a:r>
            <a:r>
              <a:rPr lang="en-GB" b="1" dirty="0" smtClean="0">
                <a:solidFill>
                  <a:schemeClr val="accent1"/>
                </a:solidFill>
              </a:rPr>
              <a:t>displays jobs on worker node(s)</a:t>
            </a:r>
          </a:p>
          <a:p>
            <a:endParaRPr lang="en-GB" sz="800" dirty="0" smtClean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780" y="1866349"/>
            <a:ext cx="9177355" cy="447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07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condor_wn</a:t>
            </a:r>
            <a:r>
              <a:rPr lang="en-GB" dirty="0" smtClean="0"/>
              <a:t> – list jobs on </a:t>
            </a:r>
            <a:r>
              <a:rPr lang="en-GB" dirty="0" err="1" smtClean="0"/>
              <a:t>workernodes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8349" y="1438507"/>
            <a:ext cx="1097253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condor_wn</a:t>
            </a:r>
            <a:r>
              <a:rPr lang="en-GB" sz="20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--</a:t>
            </a:r>
            <a:r>
              <a:rPr lang="en-GB" sz="2000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workernode</a:t>
            </a:r>
            <a:r>
              <a:rPr lang="en-GB" sz="20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t2wn2,t2wn3 –column 6 --descending - </a:t>
            </a:r>
            <a:r>
              <a:rPr lang="en-GB" b="1" dirty="0" smtClean="0">
                <a:solidFill>
                  <a:schemeClr val="accent1"/>
                </a:solidFill>
              </a:rPr>
              <a:t>displays jobs on worker nodes, sorted by column 6 (</a:t>
            </a:r>
            <a:r>
              <a:rPr lang="en-GB" b="1" dirty="0" err="1" smtClean="0">
                <a:solidFill>
                  <a:schemeClr val="accent1"/>
                </a:solidFill>
              </a:rPr>
              <a:t>AverageLoad</a:t>
            </a:r>
            <a:r>
              <a:rPr lang="en-GB" b="1" dirty="0" smtClean="0">
                <a:solidFill>
                  <a:schemeClr val="accent1"/>
                </a:solidFill>
              </a:rPr>
              <a:t>) and descending order.</a:t>
            </a:r>
          </a:p>
          <a:p>
            <a:endParaRPr lang="en-GB" sz="800" dirty="0" smtClean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2057735"/>
            <a:ext cx="8772525" cy="4279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3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2212</TotalTime>
  <Words>723</Words>
  <Application>Microsoft Office PowerPoint</Application>
  <PresentationFormat>Custom</PresentationFormat>
  <Paragraphs>154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HTCondor Command Line Monitoring Tool</vt:lpstr>
      <vt:lpstr>Checking HTCondor Submitted Jobs</vt:lpstr>
      <vt:lpstr>HTCondor Online/Offline Worker Nodes</vt:lpstr>
      <vt:lpstr>HTCondor List Online Worker Nodes</vt:lpstr>
      <vt:lpstr>HTCondor List Jobs on a Worker Nodes</vt:lpstr>
      <vt:lpstr>condor_wn</vt:lpstr>
      <vt:lpstr>condor_wn – summary tables</vt:lpstr>
      <vt:lpstr>condor_wn – list jobs on workernodes</vt:lpstr>
      <vt:lpstr>condor_wn – list jobs on workernodes</vt:lpstr>
      <vt:lpstr>condor_wn – online/offline worker nodes</vt:lpstr>
      <vt:lpstr>condor_wn – list</vt:lpstr>
      <vt:lpstr>condor_wn – html</vt:lpstr>
      <vt:lpstr>condor_wn – html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 Condor Monitoring Tool</dc:title>
  <dc:creator>Vipul Davda</dc:creator>
  <cp:lastModifiedBy>gronbech</cp:lastModifiedBy>
  <cp:revision>119</cp:revision>
  <cp:lastPrinted>2016-11-03T14:13:21Z</cp:lastPrinted>
  <dcterms:created xsi:type="dcterms:W3CDTF">2016-10-31T13:40:58Z</dcterms:created>
  <dcterms:modified xsi:type="dcterms:W3CDTF">2018-01-10T12:16:16Z</dcterms:modified>
</cp:coreProperties>
</file>