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8" r:id="rId3"/>
    <p:sldId id="257" r:id="rId4"/>
    <p:sldId id="258" r:id="rId5"/>
    <p:sldId id="260" r:id="rId6"/>
    <p:sldId id="262" r:id="rId7"/>
    <p:sldId id="275" r:id="rId8"/>
    <p:sldId id="281" r:id="rId9"/>
    <p:sldId id="263" r:id="rId10"/>
    <p:sldId id="286" r:id="rId11"/>
    <p:sldId id="290" r:id="rId12"/>
    <p:sldId id="276" r:id="rId13"/>
    <p:sldId id="285" r:id="rId14"/>
    <p:sldId id="293" r:id="rId15"/>
    <p:sldId id="287" r:id="rId16"/>
    <p:sldId id="283" r:id="rId17"/>
    <p:sldId id="264" r:id="rId18"/>
    <p:sldId id="277" r:id="rId19"/>
    <p:sldId id="294" r:id="rId20"/>
    <p:sldId id="295" r:id="rId21"/>
    <p:sldId id="296" r:id="rId22"/>
    <p:sldId id="278" r:id="rId23"/>
    <p:sldId id="297" r:id="rId24"/>
    <p:sldId id="274" r:id="rId25"/>
    <p:sldId id="291" r:id="rId26"/>
  </p:sldIdLst>
  <p:sldSz cx="9144000" cy="6858000" type="screen4x3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57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877DC16-9B63-4D55-9F02-717076726406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9526"/>
            <a:ext cx="5681980" cy="4224814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69424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926CC1DE-ED2C-48A8-9CD4-6ACFA21F1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76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CC1DE-ED2C-48A8-9CD4-6ACFA21F176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14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6CC1DE-ED2C-48A8-9CD4-6ACFA21F176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23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949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47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40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2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80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3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1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35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8CE82-A0E9-477C-867A-E9DAF939080A}" type="datetimeFigureOut">
              <a:rPr lang="en-US" smtClean="0"/>
              <a:t>5/14/2018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A32E7-D531-4AD9-8BA0-59079127CB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76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tif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968829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Deconvolution of Photon Strength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2244" y="990600"/>
            <a:ext cx="8516956" cy="46782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 smtClean="0"/>
              <a:t>Richard B. Firestone</a:t>
            </a:r>
          </a:p>
          <a:p>
            <a:pPr algn="ctr"/>
            <a:r>
              <a:rPr lang="en-US" sz="2400" b="1" dirty="0" smtClean="0"/>
              <a:t>Department of Nuclear Engineering</a:t>
            </a:r>
          </a:p>
          <a:p>
            <a:pPr algn="ctr"/>
            <a:r>
              <a:rPr lang="en-US" sz="2400" b="1" dirty="0" smtClean="0"/>
              <a:t>University of California, Berkeley CA 94720 USA</a:t>
            </a:r>
          </a:p>
          <a:p>
            <a:pPr algn="ctr"/>
            <a:endParaRPr lang="en-US" sz="1600" b="1" dirty="0" smtClean="0"/>
          </a:p>
          <a:p>
            <a:r>
              <a:rPr lang="en-US" sz="2400" b="1" dirty="0" smtClean="0"/>
              <a:t>Deconvolution </a:t>
            </a:r>
            <a:r>
              <a:rPr lang="en-US" sz="2400" dirty="0" smtClean="0"/>
              <a:t>- </a:t>
            </a:r>
            <a:r>
              <a:rPr lang="en-US" sz="2400" dirty="0" smtClean="0">
                <a:effectLst/>
              </a:rPr>
              <a:t>a process of resolving something into its constituent elements or removing complication in order to clarify it.</a:t>
            </a:r>
          </a:p>
          <a:p>
            <a:pPr lvl="8"/>
            <a:endParaRPr lang="en-US" sz="2400" i="1" dirty="0" smtClean="0"/>
          </a:p>
          <a:p>
            <a:pPr lvl="8"/>
            <a:r>
              <a:rPr lang="en-US" sz="2400" i="1" dirty="0" smtClean="0"/>
              <a:t>Example of a </a:t>
            </a:r>
            <a:r>
              <a:rPr lang="en-US" sz="2400" i="1" dirty="0" err="1" smtClean="0"/>
              <a:t>deconvolved</a:t>
            </a:r>
            <a:endParaRPr lang="en-US" sz="2400" i="1" dirty="0" smtClean="0"/>
          </a:p>
          <a:p>
            <a:pPr lvl="8"/>
            <a:r>
              <a:rPr lang="en-US" sz="2400" i="1" dirty="0" smtClean="0"/>
              <a:t> microscope image.</a:t>
            </a:r>
          </a:p>
          <a:p>
            <a:pPr lvl="8" algn="ctr"/>
            <a:endParaRPr lang="en-US" sz="2400" dirty="0"/>
          </a:p>
          <a:p>
            <a:pPr lvl="8" algn="ctr"/>
            <a:endParaRPr lang="en-US" sz="2400" dirty="0" smtClean="0"/>
          </a:p>
          <a:p>
            <a:r>
              <a:rPr lang="en-US" sz="2400" dirty="0" smtClean="0"/>
              <a:t>In mathematics, </a:t>
            </a:r>
            <a:r>
              <a:rPr lang="en-US" sz="2400" b="1" dirty="0" smtClean="0"/>
              <a:t>deconvolution</a:t>
            </a:r>
            <a:r>
              <a:rPr lang="en-US" sz="2400" dirty="0" smtClean="0"/>
              <a:t> is an algorithm-based process used to reverse the effects of convolution on recorded data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0"/>
            <a:ext cx="233362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57" y="5796434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14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b="1" dirty="0" smtClean="0">
                <a:solidFill>
                  <a:srgbClr val="FF0000"/>
                </a:solidFill>
              </a:rPr>
              <a:t> Nordic </a:t>
            </a:r>
            <a:r>
              <a:rPr lang="en-US" sz="2400" b="1" dirty="0">
                <a:solidFill>
                  <a:srgbClr val="FF0000"/>
                </a:solidFill>
              </a:rPr>
              <a:t>Meeting on Nuclear Physics</a:t>
            </a:r>
            <a:r>
              <a:rPr lang="en-US" sz="2400" b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>
                <a:solidFill>
                  <a:srgbClr val="FF0000"/>
                </a:solidFill>
              </a:rPr>
              <a:t>May 22, 2018 - May 25, 2018, </a:t>
            </a:r>
            <a:r>
              <a:rPr lang="en-US" sz="2400" b="1" dirty="0" smtClean="0">
                <a:solidFill>
                  <a:srgbClr val="FF0000"/>
                </a:solidFill>
              </a:rPr>
              <a:t>Longyearbyen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2291" name="Picture 3" descr="C:\Users\RBFirestone\Desktop\tenor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609279"/>
            <a:ext cx="1257300" cy="113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RBFirestone\Desktop\tenor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668804"/>
            <a:ext cx="942975" cy="94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91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LBNL-D\Research\Sigma_ng\Photon Strenths\Strength-2\92Mo-GDR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6693408" cy="4476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657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Continuous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strength function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7182" y="5715000"/>
            <a:ext cx="80772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dirty="0" smtClean="0"/>
              <a:t>Association of GDR with 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-ray strength is an artifact of this analysis.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300417" y="3305251"/>
            <a:ext cx="53949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GDR</a:t>
            </a:r>
            <a:endParaRPr lang="en-US" b="1" dirty="0">
              <a:solidFill>
                <a:schemeClr val="accent5"/>
              </a:solidFill>
            </a:endParaRPr>
          </a:p>
        </p:txBody>
      </p:sp>
      <p:pic>
        <p:nvPicPr>
          <p:cNvPr id="1027" name="Picture 3" descr="C:\LBNL-D\Research\Sigma_ng\Photon Strenths\Strength-2\temp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6"/>
          <a:stretch/>
        </p:blipFill>
        <p:spPr bwMode="auto">
          <a:xfrm>
            <a:off x="3429001" y="3639164"/>
            <a:ext cx="2212554" cy="1004011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</p:spTree>
    <p:extLst>
      <p:ext uri="{BB962C8B-B14F-4D97-AF65-F5344CB8AC3E}">
        <p14:creationId xmlns:p14="http://schemas.microsoft.com/office/powerpoint/2010/main" val="51010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76200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strength with CT-JPI level density</a:t>
            </a: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LBNL-D\Research\Sigma_ng\Photon Strenths\Strength-2\All-Mo-Strength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522208" cy="576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0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657"/>
            <a:ext cx="8382000" cy="805543"/>
          </a:xfrm>
        </p:spPr>
        <p:txBody>
          <a:bodyPr lIns="0" rIns="0">
            <a:normAutofit fontScale="90000"/>
          </a:bodyPr>
          <a:lstStyle/>
          <a:p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strength with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HB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density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LBNL-D\Research\Sigma_ng\Photon Strenths\Strength-2\All-Mo-Strength(HFB)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8035290" cy="5629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89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1" y="22034"/>
            <a:ext cx="8695639" cy="863313"/>
          </a:xfrm>
        </p:spPr>
        <p:txBody>
          <a:bodyPr lIns="0" rIns="0">
            <a:noAutofit/>
          </a:bodyPr>
          <a:lstStyle/>
          <a:p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with (</a:t>
            </a:r>
            <a:r>
              <a:rPr lang="en-US" sz="3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n,</a:t>
            </a:r>
            <a:r>
              <a:rPr lang="en-US" sz="3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strength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012236" y="4445047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45720" rIns="0" bIns="45720" rtlCol="0">
            <a:spAutoFit/>
          </a:bodyPr>
          <a:lstStyle/>
          <a:p>
            <a:r>
              <a:rPr lang="en-US" b="1" dirty="0" smtClean="0"/>
              <a:t>S</a:t>
            </a:r>
            <a:r>
              <a:rPr lang="en-US" b="1" baseline="-25000" dirty="0" smtClean="0"/>
              <a:t>n</a:t>
            </a:r>
            <a:endParaRPr lang="en-US" b="1" baseline="-25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7132320" y="4190999"/>
            <a:ext cx="0" cy="838201"/>
            <a:chOff x="7132320" y="4190999"/>
            <a:chExt cx="0" cy="838201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7132320" y="4754880"/>
              <a:ext cx="0" cy="27432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7132320" y="4190999"/>
              <a:ext cx="0" cy="30175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066800" y="5973758"/>
            <a:ext cx="7772400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2000" dirty="0" smtClean="0"/>
              <a:t>Thermal (</a:t>
            </a:r>
            <a:r>
              <a:rPr lang="en-US" sz="2000" dirty="0" err="1" smtClean="0"/>
              <a:t>n,</a:t>
            </a:r>
            <a:r>
              <a:rPr lang="en-US" sz="2000" dirty="0" err="1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) data is clearly inconsistent photonuclear 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-ray </a:t>
            </a:r>
            <a:r>
              <a:rPr lang="en-US" sz="2000" dirty="0" smtClean="0"/>
              <a:t>strength.</a:t>
            </a:r>
            <a:endParaRPr lang="en-US" sz="2000" dirty="0"/>
          </a:p>
        </p:txBody>
      </p:sp>
      <p:pic>
        <p:nvPicPr>
          <p:cNvPr id="4098" name="Picture 2" descr="C:\LBNL-D\Research\Sigma_ng\Photon Strenths\Strength-2\93Mo-ng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6700723" cy="4659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71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9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n,</a:t>
            </a:r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primary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strengths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23093" y="1436788"/>
            <a:ext cx="2878156" cy="4061101"/>
            <a:chOff x="223093" y="1436788"/>
            <a:chExt cx="2878156" cy="4061101"/>
          </a:xfrm>
        </p:grpSpPr>
        <p:sp>
          <p:nvSpPr>
            <p:cNvPr id="31" name="TextBox 30"/>
            <p:cNvSpPr txBox="1"/>
            <p:nvPr/>
          </p:nvSpPr>
          <p:spPr>
            <a:xfrm>
              <a:off x="1298615" y="5036224"/>
              <a:ext cx="533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baseline="30000" dirty="0" smtClean="0"/>
                <a:t>A</a:t>
              </a:r>
              <a:r>
                <a:rPr lang="en-US" sz="2400" b="1" dirty="0"/>
                <a:t>Z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223093" y="1436788"/>
              <a:ext cx="2878156" cy="3779123"/>
              <a:chOff x="638978" y="1886964"/>
              <a:chExt cx="2878156" cy="3779123"/>
            </a:xfrm>
          </p:grpSpPr>
          <p:grpSp>
            <p:nvGrpSpPr>
              <p:cNvPr id="39" name="Group 38"/>
              <p:cNvGrpSpPr/>
              <p:nvPr/>
            </p:nvGrpSpPr>
            <p:grpSpPr>
              <a:xfrm>
                <a:off x="638978" y="2029858"/>
                <a:ext cx="2878156" cy="3636229"/>
                <a:chOff x="638978" y="2029858"/>
                <a:chExt cx="2878156" cy="3636229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638978" y="2029858"/>
                  <a:ext cx="2462270" cy="3456542"/>
                  <a:chOff x="638978" y="2029858"/>
                  <a:chExt cx="2462270" cy="3456542"/>
                </a:xfrm>
              </p:grpSpPr>
              <p:cxnSp>
                <p:nvCxnSpPr>
                  <p:cNvPr id="4" name="Straight Connector 3"/>
                  <p:cNvCxnSpPr>
                    <a:endCxn id="40" idx="1"/>
                  </p:cNvCxnSpPr>
                  <p:nvPr/>
                </p:nvCxnSpPr>
                <p:spPr>
                  <a:xfrm>
                    <a:off x="638978" y="2071630"/>
                    <a:ext cx="2462270" cy="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" name="Straight Connector 4"/>
                  <p:cNvCxnSpPr/>
                  <p:nvPr/>
                </p:nvCxnSpPr>
                <p:spPr>
                  <a:xfrm>
                    <a:off x="638978" y="3671830"/>
                    <a:ext cx="243840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" name="Straight Connector 5"/>
                  <p:cNvCxnSpPr/>
                  <p:nvPr/>
                </p:nvCxnSpPr>
                <p:spPr>
                  <a:xfrm>
                    <a:off x="638978" y="3961941"/>
                    <a:ext cx="243840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" name="Straight Connector 6"/>
                  <p:cNvCxnSpPr/>
                  <p:nvPr/>
                </p:nvCxnSpPr>
                <p:spPr>
                  <a:xfrm>
                    <a:off x="662848" y="4357630"/>
                    <a:ext cx="243840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656421" y="4876800"/>
                    <a:ext cx="243840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/>
                  <p:cNvCxnSpPr/>
                  <p:nvPr/>
                </p:nvCxnSpPr>
                <p:spPr>
                  <a:xfrm>
                    <a:off x="662848" y="5486400"/>
                    <a:ext cx="2438400" cy="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638978" y="3367030"/>
                    <a:ext cx="2438400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9" name="Group 28"/>
                  <p:cNvGrpSpPr/>
                  <p:nvPr/>
                </p:nvGrpSpPr>
                <p:grpSpPr>
                  <a:xfrm>
                    <a:off x="914400" y="2029858"/>
                    <a:ext cx="1943100" cy="3456542"/>
                    <a:chOff x="914400" y="2029858"/>
                    <a:chExt cx="1943100" cy="3456542"/>
                  </a:xfrm>
                </p:grpSpPr>
                <p:cxnSp>
                  <p:nvCxnSpPr>
                    <p:cNvPr id="12" name="Straight Arrow Connector 11"/>
                    <p:cNvCxnSpPr/>
                    <p:nvPr/>
                  </p:nvCxnSpPr>
                  <p:spPr>
                    <a:xfrm>
                      <a:off x="914400" y="2057400"/>
                      <a:ext cx="76200" cy="3429000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Arrow Connector 14"/>
                    <p:cNvCxnSpPr/>
                    <p:nvPr/>
                  </p:nvCxnSpPr>
                  <p:spPr>
                    <a:xfrm>
                      <a:off x="1676400" y="2071630"/>
                      <a:ext cx="76200" cy="2286000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>
                      <a:off x="2057400" y="2029858"/>
                      <a:ext cx="44527" cy="1917853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Arrow Connector 16"/>
                    <p:cNvCxnSpPr/>
                    <p:nvPr/>
                  </p:nvCxnSpPr>
                  <p:spPr>
                    <a:xfrm>
                      <a:off x="2438400" y="2037202"/>
                      <a:ext cx="38100" cy="1620398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>
                      <a:off x="2819400" y="2057400"/>
                      <a:ext cx="38100" cy="1315598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Arrow Connector 26"/>
                    <p:cNvCxnSpPr/>
                    <p:nvPr/>
                  </p:nvCxnSpPr>
                  <p:spPr>
                    <a:xfrm>
                      <a:off x="1295400" y="2087696"/>
                      <a:ext cx="76200" cy="2789104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8" name="Group 37"/>
                <p:cNvGrpSpPr/>
                <p:nvPr/>
              </p:nvGrpSpPr>
              <p:grpSpPr>
                <a:xfrm>
                  <a:off x="3101248" y="3178233"/>
                  <a:ext cx="415886" cy="2487854"/>
                  <a:chOff x="3101248" y="3178233"/>
                  <a:chExt cx="415886" cy="2487854"/>
                </a:xfrm>
              </p:grpSpPr>
              <p:sp>
                <p:nvSpPr>
                  <p:cNvPr id="32" name="TextBox 31"/>
                  <p:cNvSpPr txBox="1"/>
                  <p:nvPr/>
                </p:nvSpPr>
                <p:spPr>
                  <a:xfrm>
                    <a:off x="3101248" y="4724400"/>
                    <a:ext cx="40395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E</a:t>
                    </a:r>
                    <a:r>
                      <a:rPr lang="en-US" baseline="-25000" dirty="0" smtClean="0"/>
                      <a:t>1</a:t>
                    </a:r>
                    <a:endParaRPr lang="en-US" baseline="-25000" dirty="0"/>
                  </a:p>
                </p:txBody>
              </p: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3101248" y="3472934"/>
                    <a:ext cx="403952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E</a:t>
                    </a:r>
                    <a:r>
                      <a:rPr lang="en-US" baseline="-25000" dirty="0"/>
                      <a:t>4</a:t>
                    </a:r>
                    <a:r>
                      <a:rPr lang="en-US" baseline="-25000" dirty="0" smtClean="0"/>
                      <a:t>4</a:t>
                    </a:r>
                    <a:endParaRPr lang="en-US" baseline="-25000" dirty="0"/>
                  </a:p>
                </p:txBody>
              </p:sp>
              <p:sp>
                <p:nvSpPr>
                  <p:cNvPr id="34" name="TextBox 33"/>
                  <p:cNvSpPr txBox="1"/>
                  <p:nvPr/>
                </p:nvSpPr>
                <p:spPr>
                  <a:xfrm>
                    <a:off x="3113182" y="4216055"/>
                    <a:ext cx="40395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E</a:t>
                    </a:r>
                    <a:r>
                      <a:rPr lang="en-US" baseline="-25000" dirty="0"/>
                      <a:t>2</a:t>
                    </a:r>
                  </a:p>
                </p:txBody>
              </p:sp>
              <p:sp>
                <p:nvSpPr>
                  <p:cNvPr id="35" name="TextBox 34"/>
                  <p:cNvSpPr txBox="1"/>
                  <p:nvPr/>
                </p:nvSpPr>
                <p:spPr>
                  <a:xfrm>
                    <a:off x="3101248" y="3777275"/>
                    <a:ext cx="40395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E</a:t>
                    </a:r>
                    <a:r>
                      <a:rPr lang="en-US" baseline="-25000" dirty="0"/>
                      <a:t>3</a:t>
                    </a:r>
                  </a:p>
                </p:txBody>
              </p:sp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3101248" y="3178233"/>
                    <a:ext cx="40395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E</a:t>
                    </a:r>
                    <a:r>
                      <a:rPr lang="en-US" baseline="-25000" dirty="0"/>
                      <a:t>5</a:t>
                    </a:r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3113182" y="5296755"/>
                    <a:ext cx="40395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0</a:t>
                    </a:r>
                    <a:endParaRPr lang="en-US" baseline="-25000" dirty="0"/>
                  </a:p>
                </p:txBody>
              </p:sp>
            </p:grpSp>
          </p:grpSp>
          <p:sp>
            <p:nvSpPr>
              <p:cNvPr id="40" name="TextBox 39"/>
              <p:cNvSpPr txBox="1"/>
              <p:nvPr/>
            </p:nvSpPr>
            <p:spPr>
              <a:xfrm>
                <a:off x="3101248" y="1886964"/>
                <a:ext cx="4039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</a:t>
                </a:r>
                <a:r>
                  <a:rPr lang="en-US" baseline="-25000" dirty="0" smtClean="0"/>
                  <a:t>n</a:t>
                </a:r>
                <a:endParaRPr lang="en-US" baseline="-25000" dirty="0"/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3352800" y="1478240"/>
                <a:ext cx="5674605" cy="481035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000" dirty="0" smtClean="0"/>
                  <a:t>All primary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-rays </a:t>
                </a:r>
                <a:r>
                  <a:rPr lang="en-US" sz="2000" dirty="0" err="1" smtClean="0"/>
                  <a:t>deexcite</a:t>
                </a:r>
                <a:r>
                  <a:rPr lang="en-US" sz="2000" dirty="0" smtClean="0"/>
                  <a:t> the level density at S</a:t>
                </a:r>
                <a:r>
                  <a:rPr lang="en-US" sz="2000" baseline="-25000" dirty="0" smtClean="0"/>
                  <a:t>n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𝐸</m:t>
                      </m:r>
                      <m:r>
                        <a:rPr lang="en-US" sz="2000" b="0" i="1" smtClean="0">
                          <a:latin typeface="Cambria Math"/>
                        </a:rPr>
                        <m:t>1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↓</m:t>
                      </m:r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SupPr>
                            <m:e>
                              <m:d>
                                <m:dPr>
                                  <m:ctrlPr>
                                    <a:rPr lang="en-US" sz="20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𝐵𝐴</m:t>
                              </m:r>
                            </m:sub>
                            <m:sup>
                              <m:r>
                                <a:rPr lang="en-US" sz="2000" i="1"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p>
                          </m:sSubSup>
                          <m:r>
                            <a:rPr lang="en-US" sz="2000" i="1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  <m:r>
                            <a:rPr lang="en-US" sz="2000" i="1">
                              <a:latin typeface="Cambria Math"/>
                            </a:rPr>
                            <m:t>)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↑</m:t>
                          </m:r>
                        </m:num>
                        <m:den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𝑓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/>
                                </a:rPr>
                                <m:t>+1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2000" b="0" dirty="0" smtClean="0"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000" dirty="0" smtClean="0"/>
                  <a:t>where</a:t>
                </a: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𝐵𝐴</m:t>
                              </m:r>
                            </m:sub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𝐸</m:t>
                              </m:r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sup>
                          </m:sSubSup>
                        </m:e>
                      </m:acc>
                      <m:d>
                        <m:d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/>
                          <a:ea typeface="Cambria Math"/>
                        </a:rPr>
                        <m:t>↓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ℏ</m:t>
                                  </m:r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n-US" sz="20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=2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</m:sSub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Γ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𝐼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𝛾</m:t>
                                          </m:r>
                                        </m:sub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US" sz="20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  <m:t>𝐺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/>
                                                </a:rPr>
                                                <m:t>𝐼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r>
                                            <a:rPr lang="en-US" sz="20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0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Γ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US" sz="2000" dirty="0" smtClean="0"/>
              </a:p>
              <a:p>
                <a:pPr>
                  <a:spcAft>
                    <a:spcPts val="600"/>
                  </a:spcAft>
                </a:pPr>
                <a:endParaRPr lang="en-US" sz="2000" dirty="0" smtClean="0"/>
              </a:p>
              <a:p>
                <a:pPr>
                  <a:spcAft>
                    <a:spcPts val="600"/>
                  </a:spcAft>
                </a:pPr>
                <a:r>
                  <a:rPr lang="en-US" sz="2000" dirty="0" smtClean="0"/>
                  <a:t>What value should we use for the energy of the GDR?</a:t>
                </a:r>
              </a:p>
              <a:p>
                <a:pPr marL="685800" lvl="1" indent="-2286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GDR is built on each level: E</a:t>
                </a:r>
                <a:r>
                  <a:rPr lang="en-US" sz="2000" baseline="-25000" dirty="0" smtClean="0"/>
                  <a:t>1</a:t>
                </a:r>
                <a:r>
                  <a:rPr lang="en-US" sz="2000" dirty="0" smtClean="0"/>
                  <a:t>=E(GDR)+</a:t>
                </a:r>
                <a:r>
                  <a:rPr lang="en-US" sz="2000" dirty="0" err="1" smtClean="0"/>
                  <a:t>E</a:t>
                </a:r>
                <a:r>
                  <a:rPr lang="en-US" sz="2000" baseline="-25000" dirty="0" err="1" smtClean="0"/>
                  <a:t>i</a:t>
                </a:r>
                <a:endParaRPr lang="en-US" sz="2000" baseline="-25000" dirty="0" smtClean="0"/>
              </a:p>
              <a:p>
                <a:pPr marL="685800" lvl="1" indent="-2286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GDR is</a:t>
                </a:r>
                <a:r>
                  <a:rPr lang="en-US" sz="2000" dirty="0"/>
                  <a:t> fixed</a:t>
                </a:r>
                <a:r>
                  <a:rPr lang="en-US" sz="2000" dirty="0" smtClean="0"/>
                  <a:t> relative to GS: E</a:t>
                </a:r>
                <a:r>
                  <a:rPr lang="en-US" sz="2000" baseline="-25000" dirty="0" smtClean="0"/>
                  <a:t>1</a:t>
                </a:r>
                <a:r>
                  <a:rPr lang="en-US" sz="2000" dirty="0" smtClean="0"/>
                  <a:t>=E(GDR)</a:t>
                </a:r>
              </a:p>
              <a:p>
                <a:pPr marL="685800" lvl="1" indent="-228600"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US" sz="2000" dirty="0"/>
                  <a:t> </a:t>
                </a:r>
                <a:r>
                  <a:rPr lang="en-US" sz="2000" dirty="0" smtClean="0"/>
                  <a:t>GDR is fixed relative to level energy: </a:t>
                </a:r>
              </a:p>
              <a:p>
                <a:pPr lvl="2">
                  <a:spcAft>
                    <a:spcPts val="600"/>
                  </a:spcAft>
                </a:pPr>
                <a:r>
                  <a:rPr lang="en-US" sz="2000" dirty="0" smtClean="0"/>
                  <a:t>E</a:t>
                </a:r>
                <a:r>
                  <a:rPr lang="en-US" sz="2000" baseline="-25000" dirty="0" smtClean="0"/>
                  <a:t>1</a:t>
                </a:r>
                <a:r>
                  <a:rPr lang="en-US" sz="2000" dirty="0" smtClean="0"/>
                  <a:t>=E(GDR)-</a:t>
                </a:r>
                <a:r>
                  <a:rPr lang="en-US" sz="2000" dirty="0" err="1" smtClean="0"/>
                  <a:t>E</a:t>
                </a:r>
                <a:r>
                  <a:rPr lang="en-US" sz="2000" baseline="-25000" dirty="0" err="1" smtClean="0"/>
                  <a:t>i</a:t>
                </a:r>
                <a:endParaRPr lang="en-US" sz="2000" dirty="0" smtClean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478240"/>
                <a:ext cx="5674605" cy="4810356"/>
              </a:xfrm>
              <a:prstGeom prst="rect">
                <a:avLst/>
              </a:prstGeom>
              <a:blipFill rotWithShape="1">
                <a:blip r:embed="rId2"/>
                <a:stretch>
                  <a:fillRect l="-2685" t="-1772" r="-107" b="-2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/>
          <p:cNvSpPr txBox="1"/>
          <p:nvPr/>
        </p:nvSpPr>
        <p:spPr>
          <a:xfrm>
            <a:off x="152400" y="5410200"/>
            <a:ext cx="320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Primary (</a:t>
            </a:r>
            <a:r>
              <a:rPr lang="en-US" sz="2000" dirty="0" err="1" smtClean="0"/>
              <a:t>n,</a:t>
            </a:r>
            <a:r>
              <a:rPr lang="en-US" sz="2000" dirty="0" err="1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) 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-rays can be binned to give average 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-ray strengths.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6399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n,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primary 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strengths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 descr="C:\LBNL-D\Research\Sigma_ng\Photon Strenths\Strength-2\92Mo-ng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6056986" cy="498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5903366"/>
            <a:ext cx="8229600" cy="70788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2000" dirty="0" smtClean="0"/>
              <a:t>Consistent with E(GDR) energy fixed with respect to GS.  Anomalous low values are unexplained.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185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with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0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1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S</a:t>
            </a:r>
            <a:r>
              <a:rPr lang="en-US" b="1" baseline="-25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endParaRPr lang="en-US" b="1" baseline="-25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066800"/>
            <a:ext cx="83820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/>
              <a:t>For CT-JPI LD model the level </a:t>
            </a:r>
            <a:r>
              <a:rPr lang="en-US" sz="2400" dirty="0" smtClean="0"/>
              <a:t>densities are </a:t>
            </a:r>
            <a:r>
              <a:rPr lang="en-US" sz="2400" dirty="0" smtClean="0"/>
              <a:t>fit to </a:t>
            </a:r>
            <a:r>
              <a:rPr lang="en-US" sz="2400" dirty="0" smtClean="0"/>
              <a:t>exactly reproduce D0 </a:t>
            </a:r>
            <a:r>
              <a:rPr lang="en-US" sz="2400" dirty="0" smtClean="0"/>
              <a:t>and D1</a:t>
            </a:r>
            <a:r>
              <a:rPr lang="en-US" sz="2400" dirty="0" smtClean="0"/>
              <a:t>.  This is not true for the HFB LD model.</a:t>
            </a:r>
            <a:endParaRPr lang="en-US" sz="24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961660"/>
              </p:ext>
            </p:extLst>
          </p:nvPr>
        </p:nvGraphicFramePr>
        <p:xfrm>
          <a:off x="952500" y="2057400"/>
          <a:ext cx="7239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990600"/>
                <a:gridCol w="609600"/>
                <a:gridCol w="228600"/>
                <a:gridCol w="609600"/>
                <a:gridCol w="762000"/>
                <a:gridCol w="762000"/>
                <a:gridCol w="838200"/>
                <a:gridCol w="838200"/>
                <a:gridCol w="838200"/>
              </a:tblGrid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b="1" baseline="-250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0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(eV)</a:t>
                      </a:r>
                      <a:endParaRPr lang="en-US" b="1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baseline="-25000" dirty="0" smtClean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r>
                        <a:rPr lang="en-US" b="1" baseline="-250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1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(eV)</a:t>
                      </a:r>
                      <a:endParaRPr lang="en-US" b="1" baseline="-25000" dirty="0" smtClean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latin typeface="+mn-lt"/>
                        </a:rPr>
                        <a:t>(MeV</a:t>
                      </a:r>
                      <a:r>
                        <a:rPr lang="en-US" b="1" baseline="0" dirty="0" smtClean="0">
                          <a:latin typeface="+mn-lt"/>
                        </a:rPr>
                        <a:t>)</a:t>
                      </a:r>
                      <a:endParaRPr lang="en-US" b="1" baseline="0" dirty="0"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latin typeface="+mn-lt"/>
                        </a:rPr>
                        <a:t>(eV)</a:t>
                      </a:r>
                      <a:endParaRPr lang="en-US" b="1" baseline="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Atlas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Calc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M1</a:t>
                      </a:r>
                      <a:r>
                        <a:rPr lang="en-US" b="1" baseline="-25000" dirty="0" smtClean="0"/>
                        <a:t>exp</a:t>
                      </a:r>
                      <a:r>
                        <a:rPr lang="en-US" b="1" baseline="30000" dirty="0" smtClean="0"/>
                        <a:t>*</a:t>
                      </a:r>
                      <a:endParaRPr lang="en-US" b="1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Atlas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Calc</a:t>
                      </a:r>
                      <a:endParaRPr lang="en-US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 smtClean="0"/>
                        <a:t>93</a:t>
                      </a:r>
                      <a:r>
                        <a:rPr lang="en-US" b="1" dirty="0" smtClean="0"/>
                        <a:t>Mo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8.08981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2800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 smtClean="0"/>
                        <a:t>95</a:t>
                      </a:r>
                      <a:r>
                        <a:rPr lang="en-US" b="1" dirty="0" smtClean="0"/>
                        <a:t>Mo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7.3691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1690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0.188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 smtClean="0"/>
                        <a:t>96</a:t>
                      </a:r>
                      <a:r>
                        <a:rPr lang="en-US" b="1" dirty="0" smtClean="0"/>
                        <a:t>Mo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9.15432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 smtClean="0"/>
                        <a:t>97</a:t>
                      </a:r>
                      <a:r>
                        <a:rPr lang="en-US" b="1" dirty="0" smtClean="0"/>
                        <a:t>Mo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6.82125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1170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 smtClean="0"/>
                        <a:t>98</a:t>
                      </a:r>
                      <a:r>
                        <a:rPr lang="en-US" b="1" dirty="0" smtClean="0"/>
                        <a:t>Mo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8.6426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46.5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 smtClean="0"/>
                        <a:t>99</a:t>
                      </a:r>
                      <a:r>
                        <a:rPr lang="en-US" b="1" dirty="0" smtClean="0"/>
                        <a:t>Mo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5.92544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baseline="30000" dirty="0" smtClean="0"/>
                        <a:t>101</a:t>
                      </a:r>
                      <a:r>
                        <a:rPr lang="en-US" b="1" dirty="0" smtClean="0"/>
                        <a:t>Mo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5.39824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617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0.007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90600" y="5372644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* Observed (</a:t>
            </a:r>
            <a:r>
              <a:rPr lang="en-US" sz="2000" dirty="0" err="1" smtClean="0"/>
              <a:t>n,</a:t>
            </a:r>
            <a:r>
              <a:rPr lang="en-US" sz="2000" dirty="0" err="1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) M1 width.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3287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3276600" y="1369210"/>
                <a:ext cx="5599176" cy="33643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 smtClean="0"/>
                  <a:t>Oslo experiments measure average total primary GS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</a:t>
                </a:r>
                <a:r>
                  <a:rPr lang="en-US" sz="2000" dirty="0" smtClean="0"/>
                  <a:t>photon strengths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  <m:r>
                          <a:rPr lang="en-US" sz="2000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</a:rPr>
                          <m:t>)</m:t>
                        </m:r>
                      </m:e>
                    </m:acc>
                  </m:oMath>
                </a14:m>
                <a:r>
                  <a:rPr lang="en-US" sz="2000" dirty="0" smtClean="0"/>
                  <a:t> and level </a:t>
                </a:r>
                <a:r>
                  <a:rPr lang="en-US" sz="2000" dirty="0" smtClean="0"/>
                  <a:t>densities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𝑖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2000" dirty="0" smtClean="0"/>
                  <a:t>.</a:t>
                </a:r>
              </a:p>
              <a:p>
                <a:endParaRPr lang="en-US" sz="800" dirty="0" smtClean="0"/>
              </a:p>
              <a:p>
                <a:r>
                  <a:rPr lang="en-US" sz="2000" dirty="0" smtClean="0"/>
                  <a:t>These photon strengths are </a:t>
                </a:r>
                <a:r>
                  <a:rPr lang="en-US" sz="2000" dirty="0" smtClean="0"/>
                  <a:t>often </a:t>
                </a:r>
                <a:r>
                  <a:rPr lang="en-US" sz="2000" dirty="0" smtClean="0"/>
                  <a:t>normalized to photonuclear data however this introduces problems if the two data sets correspond to different </a:t>
                </a:r>
                <a:r>
                  <a:rPr lang="en-US" sz="2000" dirty="0" smtClean="0"/>
                  <a:t>level density regimes.</a:t>
                </a:r>
                <a:endParaRPr lang="en-US" sz="2000" dirty="0" smtClean="0"/>
              </a:p>
              <a:p>
                <a:endParaRPr lang="en-US" sz="800" dirty="0"/>
              </a:p>
              <a:p>
                <a:r>
                  <a:rPr lang="en-US" sz="2000" dirty="0" smtClean="0"/>
                  <a:t>Oslo data is complimentary to photonuclear data because it measures both the sum of GDR E1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strength and other transitions described earlier.</a:t>
                </a:r>
                <a:endParaRPr lang="en-US" sz="20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369210"/>
                <a:ext cx="5599176" cy="3364319"/>
              </a:xfrm>
              <a:prstGeom prst="rect">
                <a:avLst/>
              </a:prstGeom>
              <a:blipFill rotWithShape="1">
                <a:blip r:embed="rId2"/>
                <a:stretch>
                  <a:fillRect l="-2832" t="-2359" r="-1634" b="-3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1143000"/>
          </a:xfrm>
        </p:spPr>
        <p:txBody>
          <a:bodyPr lIns="0" rIns="0"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Deconvolution of Reaction (Oslo) Data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605928" y="5403997"/>
                <a:ext cx="8229600" cy="880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Deconvolution of the Oslo data simply requires dividing the photon strengths initial Oslo level densities. 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Pr>
                      <m:num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𝑓</m:t>
                            </m:r>
                            <m:r>
                              <a:rPr lang="en-US" sz="2000" b="0" i="1" smtClean="0"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𝛾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</a:rPr>
                              <m:t>)</m:t>
                            </m:r>
                          </m:e>
                        </m:acc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000" dirty="0" smtClean="0"/>
                  <a:t>.</a:t>
                </a:r>
                <a:endParaRPr lang="en-US" sz="2000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28" y="5403997"/>
                <a:ext cx="8229600" cy="880049"/>
              </a:xfrm>
              <a:prstGeom prst="rect">
                <a:avLst/>
              </a:prstGeom>
              <a:blipFill rotWithShape="1">
                <a:blip r:embed="rId3"/>
                <a:stretch>
                  <a:fillRect l="-741" t="-3448" r="-148" b="-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2" name="Group 81"/>
          <p:cNvGrpSpPr/>
          <p:nvPr/>
        </p:nvGrpSpPr>
        <p:grpSpPr>
          <a:xfrm>
            <a:off x="456276" y="1444049"/>
            <a:ext cx="2579046" cy="3959948"/>
            <a:chOff x="654178" y="1489982"/>
            <a:chExt cx="2579046" cy="3959948"/>
          </a:xfrm>
        </p:grpSpPr>
        <p:grpSp>
          <p:nvGrpSpPr>
            <p:cNvPr id="81" name="Group 80"/>
            <p:cNvGrpSpPr/>
            <p:nvPr/>
          </p:nvGrpSpPr>
          <p:grpSpPr>
            <a:xfrm>
              <a:off x="654178" y="1489982"/>
              <a:ext cx="2579046" cy="3959948"/>
              <a:chOff x="654178" y="1489982"/>
              <a:chExt cx="2579046" cy="3959948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654178" y="1489982"/>
                <a:ext cx="2195706" cy="3448212"/>
                <a:chOff x="654178" y="1489982"/>
                <a:chExt cx="2195706" cy="3448212"/>
              </a:xfrm>
            </p:grpSpPr>
            <p:cxnSp>
              <p:nvCxnSpPr>
                <p:cNvPr id="36" name="Straight Connector 35"/>
                <p:cNvCxnSpPr/>
                <p:nvPr/>
              </p:nvCxnSpPr>
              <p:spPr>
                <a:xfrm>
                  <a:off x="709531" y="1489982"/>
                  <a:ext cx="209440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V="1">
                  <a:off x="907871" y="1611868"/>
                  <a:ext cx="1896069" cy="1329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691080" y="1862474"/>
                  <a:ext cx="211286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709531" y="1738884"/>
                  <a:ext cx="2094409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709531" y="1981200"/>
                  <a:ext cx="211890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727982" y="2232170"/>
                  <a:ext cx="21219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886967" y="2367353"/>
                  <a:ext cx="196291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709531" y="2604662"/>
                  <a:ext cx="211890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727982" y="2481072"/>
                  <a:ext cx="212190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727982" y="2723388"/>
                  <a:ext cx="2100452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709531" y="2969388"/>
                  <a:ext cx="211890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709531" y="3104571"/>
                  <a:ext cx="211890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691080" y="3341880"/>
                  <a:ext cx="213735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709531" y="3218290"/>
                  <a:ext cx="2094411" cy="402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>
                  <a:off x="709531" y="3460606"/>
                  <a:ext cx="21403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>
                  <a:off x="691080" y="3699782"/>
                  <a:ext cx="213735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>
                  <a:off x="691080" y="3834965"/>
                  <a:ext cx="213735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672629" y="4072274"/>
                  <a:ext cx="215580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691080" y="3948684"/>
                  <a:ext cx="211286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691080" y="4191000"/>
                  <a:ext cx="2137354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672629" y="4446976"/>
                  <a:ext cx="215580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672629" y="4582159"/>
                  <a:ext cx="215580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654178" y="4819468"/>
                  <a:ext cx="219570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672629" y="4695878"/>
                  <a:ext cx="215580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>
                  <a:off x="672629" y="4938194"/>
                  <a:ext cx="2155805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/>
                <p:cNvCxnSpPr/>
                <p:nvPr/>
              </p:nvCxnSpPr>
              <p:spPr>
                <a:xfrm>
                  <a:off x="914400" y="1625165"/>
                  <a:ext cx="0" cy="3194303"/>
                </a:xfrm>
                <a:prstGeom prst="straightConnector1">
                  <a:avLst/>
                </a:prstGeom>
                <a:ln w="127000">
                  <a:solidFill>
                    <a:schemeClr val="tx1">
                      <a:lumMod val="50000"/>
                      <a:lumOff val="5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/>
                <p:cNvCxnSpPr/>
                <p:nvPr/>
              </p:nvCxnSpPr>
              <p:spPr>
                <a:xfrm>
                  <a:off x="1495862" y="2435877"/>
                  <a:ext cx="0" cy="2383591"/>
                </a:xfrm>
                <a:prstGeom prst="straightConnector1">
                  <a:avLst/>
                </a:prstGeom>
                <a:ln w="127000">
                  <a:solidFill>
                    <a:schemeClr val="tx1">
                      <a:lumMod val="50000"/>
                      <a:lumOff val="5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Arrow Connector 66"/>
                <p:cNvCxnSpPr/>
                <p:nvPr/>
              </p:nvCxnSpPr>
              <p:spPr>
                <a:xfrm>
                  <a:off x="2081131" y="3242715"/>
                  <a:ext cx="0" cy="1597151"/>
                </a:xfrm>
                <a:prstGeom prst="straightConnector1">
                  <a:avLst/>
                </a:prstGeom>
                <a:ln w="127000">
                  <a:solidFill>
                    <a:schemeClr val="tx1">
                      <a:lumMod val="50000"/>
                      <a:lumOff val="50000"/>
                    </a:schemeClr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TextBox 73"/>
              <p:cNvSpPr txBox="1"/>
              <p:nvPr/>
            </p:nvSpPr>
            <p:spPr>
              <a:xfrm>
                <a:off x="2911175" y="1625165"/>
                <a:ext cx="31797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E</a:t>
                </a:r>
                <a:r>
                  <a:rPr lang="en-US" sz="2400" baseline="-25000" dirty="0" smtClean="0"/>
                  <a:t>1</a:t>
                </a:r>
                <a:endParaRPr lang="en-US" sz="2400" baseline="-25000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2915253" y="2367353"/>
                <a:ext cx="268983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E</a:t>
                </a:r>
                <a:r>
                  <a:rPr lang="en-US" sz="2400" baseline="-25000" dirty="0" smtClean="0"/>
                  <a:t>2</a:t>
                </a:r>
                <a:endParaRPr lang="en-US" sz="2400" baseline="-25000" dirty="0"/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2915253" y="3080716"/>
                <a:ext cx="31797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E</a:t>
                </a:r>
                <a:r>
                  <a:rPr lang="en-US" sz="2400" baseline="-25000" dirty="0" smtClean="0"/>
                  <a:t>3</a:t>
                </a:r>
                <a:endParaRPr lang="en-US" sz="2400" baseline="-25000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2911174" y="3699782"/>
                <a:ext cx="31797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E</a:t>
                </a:r>
                <a:r>
                  <a:rPr lang="en-US" sz="2400" baseline="-25000" dirty="0" smtClean="0"/>
                  <a:t>4</a:t>
                </a:r>
                <a:endParaRPr lang="en-US" sz="2400" baseline="-25000" dirty="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2900235" y="4397493"/>
                <a:ext cx="31797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E</a:t>
                </a:r>
                <a:r>
                  <a:rPr lang="en-US" sz="2400" baseline="-25000" dirty="0" smtClean="0"/>
                  <a:t>5</a:t>
                </a:r>
                <a:endParaRPr lang="en-US" sz="2400" baseline="-25000" dirty="0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371600" y="4926710"/>
                <a:ext cx="5025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baseline="30000" dirty="0" smtClean="0"/>
                  <a:t>A</a:t>
                </a:r>
                <a:r>
                  <a:rPr lang="en-US" sz="2800" b="1" dirty="0" smtClean="0"/>
                  <a:t>Z</a:t>
                </a:r>
                <a:endParaRPr lang="en-US" sz="2800" b="1" dirty="0"/>
              </a:p>
            </p:txBody>
          </p:sp>
        </p:grpSp>
        <p:cxnSp>
          <p:nvCxnSpPr>
            <p:cNvPr id="69" name="Straight Arrow Connector 68"/>
            <p:cNvCxnSpPr/>
            <p:nvPr/>
          </p:nvCxnSpPr>
          <p:spPr>
            <a:xfrm>
              <a:off x="2636302" y="3948684"/>
              <a:ext cx="0" cy="870784"/>
            </a:xfrm>
            <a:prstGeom prst="straightConnector1">
              <a:avLst/>
            </a:prstGeom>
            <a:ln w="1270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2579270" y="4674384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382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674914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Oslo data with GDR E1</a:t>
            </a:r>
            <a:endParaRPr lang="en-US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C:\LBNL-D\Research\Sigma_ng\Photon Strenths\Strength-2\93Mo-Oslo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44268"/>
            <a:ext cx="4844491" cy="354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LBNL-D\Research\Sigma_ng\Photon Strenths\Strength-2\92-Oslo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40026"/>
            <a:ext cx="4312310" cy="364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680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771" y="304800"/>
            <a:ext cx="8229600" cy="63976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Oslo data with GDR E1</a:t>
            </a:r>
            <a:endParaRPr lang="en-US" sz="4000" dirty="0"/>
          </a:p>
        </p:txBody>
      </p:sp>
      <p:pic>
        <p:nvPicPr>
          <p:cNvPr id="7170" name="Picture 2" descr="C:\LBNL-D\Research\Sigma_ng\Photon Strenths\Strength-2\95Mo-Oslo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008" y="1672748"/>
            <a:ext cx="4756709" cy="365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LBNL-D\Research\Sigma_ng\Photon Strenths\Strength-2\94Mo-Oslo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22" y="1680072"/>
            <a:ext cx="4619549" cy="365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37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1000" y="1066800"/>
                <a:ext cx="8305800" cy="54552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The photon strength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𝑋𝐿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/>
                  <a:t> for multipolarity </a:t>
                </a:r>
                <a:r>
                  <a:rPr lang="en-US" sz="2400" i="1" dirty="0" smtClean="0"/>
                  <a:t>XL</a:t>
                </a:r>
                <a:r>
                  <a:rPr lang="en-US" sz="2400" dirty="0" smtClean="0"/>
                  <a:t> is commonly defined as the average reduced partial radiation width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sz="2400" i="1" smtClean="0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latin typeface="Cambria Math"/>
                                    <a:ea typeface="Cambria Math"/>
                                  </a:rPr>
                                  <m:t>Γ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𝑋𝐿</m:t>
                            </m:r>
                          </m:sub>
                        </m:sSub>
                      </m:num>
                      <m:den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sub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𝐿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+1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sz="2400" dirty="0" smtClean="0"/>
                  <a:t> per unit energy interval*</a:t>
                </a:r>
              </a:p>
              <a:p>
                <a:endParaRPr lang="en-US" sz="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𝑋𝐿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>
                                      <a:latin typeface="Cambria Math"/>
                                      <a:ea typeface="Cambria Math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𝑋𝐿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/>
                                </a:rPr>
                                <m:t>𝐷</m:t>
                              </m:r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∙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+1</m:t>
                              </m:r>
                            </m:sup>
                          </m:sSubSup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)=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,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en-US" sz="2400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type m:val="lin"/>
                          <m:ctrlPr>
                            <a:rPr lang="en-US" sz="24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n-US" sz="24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400" i="1">
                                      <a:latin typeface="Cambria Math"/>
                                      <a:ea typeface="Cambria Math"/>
                                    </a:rPr>
                                    <m:t>Γ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𝑋𝐿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2400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𝐿</m:t>
                              </m:r>
                              <m:r>
                                <a:rPr lang="en-US" sz="2400" i="1">
                                  <a:latin typeface="Cambria Math"/>
                                </a:rPr>
                                <m:t>+1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endParaRPr lang="en-US" sz="800" dirty="0" smtClean="0"/>
              </a:p>
              <a:p>
                <a:r>
                  <a:rPr lang="en-US" sz="2400" dirty="0"/>
                  <a:t>f</a:t>
                </a:r>
                <a:r>
                  <a:rPr lang="en-US" sz="2400" dirty="0" smtClean="0"/>
                  <a:t>or resonances of average spacing </a:t>
                </a:r>
                <a:r>
                  <a:rPr lang="en-US" sz="2400" i="1" dirty="0" smtClean="0"/>
                  <a:t>D</a:t>
                </a:r>
                <a:r>
                  <a:rPr lang="en-US" sz="2400" dirty="0" smtClean="0"/>
                  <a:t>, inverse of the level density </a:t>
                </a:r>
                <a:r>
                  <a:rPr lang="en-US" sz="2400" dirty="0" smtClean="0">
                    <a:latin typeface="Symbol" panose="05050102010706020507" pitchFamily="18" charset="2"/>
                  </a:rPr>
                  <a:t>r</a:t>
                </a:r>
                <a:r>
                  <a:rPr lang="en-US" sz="2400" dirty="0" smtClean="0"/>
                  <a:t>, at an excitation energy </a:t>
                </a:r>
                <a:r>
                  <a:rPr lang="en-US" sz="2400" i="1" dirty="0" smtClean="0"/>
                  <a:t>E</a:t>
                </a:r>
                <a:r>
                  <a:rPr lang="en-US" sz="2400" i="1" baseline="-25000" dirty="0" smtClean="0"/>
                  <a:t>x</a:t>
                </a:r>
                <a:r>
                  <a:rPr lang="en-US" sz="2400" dirty="0" smtClean="0"/>
                  <a:t>.  </a:t>
                </a:r>
                <a:r>
                  <a:rPr lang="en-US" sz="2400" i="1" dirty="0" err="1" smtClean="0"/>
                  <a:t>E</a:t>
                </a:r>
                <a:r>
                  <a:rPr lang="en-US" sz="2400" i="1" baseline="-25000" dirty="0" err="1" smtClean="0">
                    <a:latin typeface="Symbol" panose="05050102010706020507" pitchFamily="18" charset="2"/>
                  </a:rPr>
                  <a:t>g</a:t>
                </a:r>
                <a:r>
                  <a:rPr lang="en-US" sz="2400" dirty="0" smtClean="0"/>
                  <a:t> is the </a:t>
                </a:r>
                <a:r>
                  <a:rPr lang="en-US" sz="24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400" dirty="0" smtClean="0"/>
                  <a:t>-ray energy for a transition from the GS  to an excitation </a:t>
                </a:r>
                <a:r>
                  <a:rPr lang="en-US" sz="2400" i="1" dirty="0" smtClean="0"/>
                  <a:t>E</a:t>
                </a:r>
                <a:r>
                  <a:rPr lang="en-US" sz="2400" i="1" baseline="-25000" dirty="0" smtClean="0"/>
                  <a:t>x</a:t>
                </a:r>
                <a:r>
                  <a:rPr lang="en-US" sz="2400" i="1" dirty="0" smtClean="0"/>
                  <a:t> </a:t>
                </a:r>
                <a:r>
                  <a:rPr lang="en-US" sz="2400" dirty="0" smtClean="0"/>
                  <a:t>in the nucleus.</a:t>
                </a:r>
              </a:p>
              <a:p>
                <a:endParaRPr lang="en-US" sz="800" dirty="0"/>
              </a:p>
              <a:p>
                <a:pPr lvl="1"/>
                <a:r>
                  <a:rPr lang="en-US" sz="2400" b="1" dirty="0" smtClean="0">
                    <a:solidFill>
                      <a:srgbClr val="FF0000"/>
                    </a:solidFill>
                  </a:rPr>
                  <a:t>Photon strength is a misnomer because it is defined as the product of a reduced transition width and a level density.</a:t>
                </a:r>
              </a:p>
              <a:p>
                <a:pPr lvl="1"/>
                <a:endParaRPr lang="en-US" sz="800" b="1" dirty="0">
                  <a:solidFill>
                    <a:srgbClr val="FF0000"/>
                  </a:solidFill>
                </a:endParaRPr>
              </a:p>
              <a:p>
                <a:r>
                  <a:rPr lang="en-US" sz="2400" dirty="0" smtClean="0"/>
                  <a:t>In this discussion I will deconstruct the photon strength into its two components.</a:t>
                </a:r>
              </a:p>
              <a:p>
                <a:endParaRPr lang="en-US" sz="800" dirty="0" smtClean="0"/>
              </a:p>
              <a:p>
                <a:r>
                  <a:rPr lang="en-US" sz="2000" dirty="0" smtClean="0"/>
                  <a:t>*M. </a:t>
                </a:r>
                <a:r>
                  <a:rPr lang="en-US" sz="2000" dirty="0" err="1" smtClean="0"/>
                  <a:t>Uhl</a:t>
                </a:r>
                <a:r>
                  <a:rPr lang="en-US" sz="2000" dirty="0" smtClean="0"/>
                  <a:t> and J. </a:t>
                </a:r>
                <a:r>
                  <a:rPr lang="en-US" sz="2000" dirty="0" err="1" smtClean="0"/>
                  <a:t>Kopecky</a:t>
                </a:r>
                <a:r>
                  <a:rPr lang="en-US" sz="2000" dirty="0" smtClean="0"/>
                  <a:t>, </a:t>
                </a:r>
                <a:r>
                  <a:rPr lang="en-US" sz="2000" i="1" dirty="0" smtClean="0"/>
                  <a:t>Gamma-ray strength models and their </a:t>
                </a:r>
                <a:r>
                  <a:rPr lang="en-US" sz="2000" i="1" dirty="0" err="1" smtClean="0"/>
                  <a:t>paramerization</a:t>
                </a:r>
                <a:r>
                  <a:rPr lang="en-US" sz="2000" dirty="0"/>
                  <a:t>, ECN-RX-94-099 </a:t>
                </a:r>
                <a:r>
                  <a:rPr lang="en-US" sz="2000" dirty="0" smtClean="0"/>
                  <a:t>(1994).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1066800"/>
                <a:ext cx="8305800" cy="5455276"/>
              </a:xfrm>
              <a:prstGeom prst="rect">
                <a:avLst/>
              </a:prstGeom>
              <a:blipFill rotWithShape="1">
                <a:blip r:embed="rId2"/>
                <a:stretch>
                  <a:fillRect l="-2276" t="-1117" r="-2790" b="-1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757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229600" cy="63976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Oslo data with GDR E1</a:t>
            </a:r>
            <a:endParaRPr lang="en-US" sz="4000" dirty="0"/>
          </a:p>
        </p:txBody>
      </p:sp>
      <p:pic>
        <p:nvPicPr>
          <p:cNvPr id="7172" name="Picture 4" descr="C:\LBNL-D\Research\Sigma_ng\Photon Strenths\Strength-2\97Mo-Oslo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718" y="1447800"/>
            <a:ext cx="4795114" cy="372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LBNL-D\Research\Sigma_ng\Photon Strenths\Strength-2\96Mo-Oslo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98" y="1447800"/>
            <a:ext cx="4411066" cy="372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27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Comparison of Oslo data with GDR E1</a:t>
            </a:r>
            <a:endParaRPr lang="en-US" sz="4000" dirty="0"/>
          </a:p>
        </p:txBody>
      </p:sp>
      <p:pic>
        <p:nvPicPr>
          <p:cNvPr id="8194" name="Picture 2" descr="C:\LBNL-D\Research\Sigma_ng\Photon Strenths\Strength-2\98Mo-Oslo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87137"/>
            <a:ext cx="6071616" cy="485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54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12" y="152400"/>
            <a:ext cx="8229600" cy="762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Oslo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LBNL-D\Research\Sigma_ng\Photon Strenths\Strength-2\Oslo-all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95400"/>
            <a:ext cx="6664147" cy="454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60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457200" y="990600"/>
                <a:ext cx="8229600" cy="49846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The GDR can be </a:t>
                </a:r>
                <a:r>
                  <a:rPr lang="en-US" sz="2000" dirty="0" err="1" smtClean="0"/>
                  <a:t>deconvoluted</a:t>
                </a:r>
                <a:r>
                  <a:rPr lang="en-US" sz="2000" dirty="0" smtClean="0"/>
                  <a:t> into the product of a continuous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strength function and a continuous level density function.</a:t>
                </a:r>
              </a:p>
              <a:p>
                <a:pPr marL="342900" indent="-34290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The average, GDR based E1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strength depopulating levels at an excitation energy </a:t>
                </a:r>
                <a:r>
                  <a:rPr lang="en-US" sz="2000" i="1" dirty="0" err="1" smtClean="0"/>
                  <a:t>E</a:t>
                </a:r>
                <a:r>
                  <a:rPr lang="en-US" sz="2000" i="1" baseline="-25000" dirty="0" err="1" smtClean="0"/>
                  <a:t>i</a:t>
                </a:r>
                <a:r>
                  <a:rPr lang="en-US" sz="2000" dirty="0" smtClean="0"/>
                  <a:t> to a level at energy </a:t>
                </a:r>
                <a:r>
                  <a:rPr lang="en-US" sz="2000" i="1" dirty="0" err="1" smtClean="0"/>
                  <a:t>E</a:t>
                </a:r>
                <a:r>
                  <a:rPr lang="en-US" sz="2000" i="1" baseline="-25000" dirty="0" err="1" smtClean="0"/>
                  <a:t>f</a:t>
                </a:r>
                <a:r>
                  <a:rPr lang="en-US" sz="2000" dirty="0" smtClean="0"/>
                  <a:t> is given by</a:t>
                </a:r>
                <a:endParaRPr lang="en-US" sz="2000" dirty="0" smtClean="0">
                  <a:sym typeface="Symbol"/>
                </a:endParaRPr>
              </a:p>
              <a:p>
                <a:pPr algn="ctr">
                  <a:spcAft>
                    <a:spcPts val="1000"/>
                  </a:spcAft>
                </a:pPr>
                <a:r>
                  <a:rPr lang="en-US" sz="2000" dirty="0" smtClean="0">
                    <a:sym typeface="Symbol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𝑓</m:t>
                        </m:r>
                      </m:e>
                      <m:sub>
                        <m:r>
                          <a:rPr lang="en-US" sz="2000" i="1" smtClean="0">
                            <a:latin typeface="Cambria Math"/>
                            <a:ea typeface="Cambria Math"/>
                            <a:sym typeface="Symbol"/>
                          </a:rPr>
                          <m:t>𝛾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  <a:sym typeface="Symbol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𝐸</m:t>
                        </m:r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1</m:t>
                        </m:r>
                      </m:e>
                    </m:d>
                    <m:r>
                      <a:rPr lang="en-US" sz="2000" b="0" i="1" smtClean="0">
                        <a:latin typeface="Cambria Math"/>
                        <a:ea typeface="Cambria Math"/>
                        <a:sym typeface="Symbol"/>
                      </a:rPr>
                      <m:t>↓</m:t>
                    </m:r>
                    <m:r>
                      <a:rPr lang="en-US" sz="2000" b="0" i="1" smtClean="0">
                        <a:latin typeface="Cambria Math"/>
                        <a:sym typeface="Symbol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sym typeface="Symbol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sym typeface="Symbol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sym typeface="Symbol"/>
                              </a:rPr>
                              <m:t>𝑓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+1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  <a:sym typeface="Symbol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sym typeface="Symbol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sym typeface="Symbol"/>
                              </a:rPr>
                              <m:t>𝑖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+1</m:t>
                        </m:r>
                      </m:den>
                    </m:f>
                    <m:sSub>
                      <m:sSubPr>
                        <m:ctrlPr>
                          <a:rPr lang="en-US" sz="2000" b="0" i="1" smtClean="0">
                            <a:latin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sym typeface="Symbol"/>
                          </a:rPr>
                          <m:t>𝐵𝐴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sym typeface="Symbol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  <a:sym typeface="Symbol"/>
                      </a:rPr>
                      <m:t>𝐸</m:t>
                    </m:r>
                    <m:r>
                      <a:rPr lang="en-US" sz="2000" b="0" i="1" smtClean="0">
                        <a:latin typeface="Cambria Math"/>
                        <a:sym typeface="Symbol"/>
                      </a:rPr>
                      <m:t>1)↑/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sym typeface="Symbol"/>
                      </a:rPr>
                      <m:t>𝜌</m:t>
                    </m:r>
                    <m:r>
                      <a:rPr lang="en-US" sz="2000" b="0" i="1" smtClean="0">
                        <a:latin typeface="Cambria Math"/>
                        <a:ea typeface="Cambria Math"/>
                        <a:sym typeface="Symbol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  <a:ea typeface="Cambria Math"/>
                            <a:sym typeface="Symbol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sym typeface="Symbol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  <a:sym typeface="Symbol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  <a:ea typeface="Cambria Math"/>
                        <a:sym typeface="Symbol"/>
                      </a:rPr>
                      <m:t>,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  <a:ea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  <a:sym typeface="Symbol"/>
                          </a:rPr>
                          <m:t>𝐽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ea typeface="Cambria Math"/>
                            <a:sym typeface="Symbol"/>
                          </a:rPr>
                          <m:t>𝜋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ea typeface="Cambria Math"/>
                        <a:sym typeface="Symbol"/>
                      </a:rPr>
                      <m:t>)</m:t>
                    </m:r>
                  </m:oMath>
                </a14:m>
                <a:endParaRPr lang="en-US" sz="2000" dirty="0" smtClean="0"/>
              </a:p>
              <a:p>
                <a:pPr marL="342900" indent="-34290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The energy of the GDR is fixed with respect to the GS or all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-rays.</a:t>
                </a:r>
              </a:p>
              <a:p>
                <a:pPr marL="342900" indent="-34290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Individual GDR based E1 transitions will have a Porter-Thomas distribution of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strength at each energy.</a:t>
                </a:r>
              </a:p>
              <a:p>
                <a:pPr marL="342900" indent="-34290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Other shell model and collective E1, M1, and E2 transitions do not follow a Porter-Thomas distribution of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strengths.</a:t>
                </a:r>
              </a:p>
              <a:p>
                <a:pPr marL="342900" indent="-342900">
                  <a:spcAft>
                    <a:spcPts val="100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Oslo data can be </a:t>
                </a:r>
                <a:r>
                  <a:rPr lang="en-US" sz="2000" dirty="0" err="1" smtClean="0"/>
                  <a:t>deconvoluted</a:t>
                </a:r>
                <a:r>
                  <a:rPr lang="en-US" sz="2000" dirty="0" smtClean="0"/>
                  <a:t> by dividing the photon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𝑂𝑠𝑙𝑜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)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↓</m:t>
                    </m:r>
                  </m:oMath>
                </a14:m>
                <a:r>
                  <a:rPr lang="en-US" sz="2000" dirty="0" smtClean="0"/>
                  <a:t> by the level density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𝑂𝑠𝑙𝑜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 smtClean="0"/>
                  <a:t> and renormalizing to the GDR E1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</a:rPr>
                      <m:t>𝐸</m:t>
                    </m:r>
                    <m:r>
                      <a:rPr lang="en-US" sz="2000" b="0" i="1" smtClean="0">
                        <a:latin typeface="Cambria Math"/>
                      </a:rPr>
                      <m:t>1)↓</m:t>
                    </m:r>
                  </m:oMath>
                </a14:m>
                <a:r>
                  <a:rPr lang="en-US" sz="2000" dirty="0" smtClean="0"/>
                  <a:t>.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90600"/>
                <a:ext cx="8229600" cy="4984698"/>
              </a:xfrm>
              <a:prstGeom prst="rect">
                <a:avLst/>
              </a:prstGeom>
              <a:blipFill rotWithShape="1">
                <a:blip r:embed="rId2"/>
                <a:stretch>
                  <a:fillRect l="-1704" t="-1836" r="-74" b="-22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015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age result for dancing polar bear animation"/>
          <p:cNvSpPr>
            <a:spLocks noChangeAspect="1" noChangeArrowheads="1"/>
          </p:cNvSpPr>
          <p:nvPr/>
        </p:nvSpPr>
        <p:spPr bwMode="auto">
          <a:xfrm>
            <a:off x="155575" y="-2087563"/>
            <a:ext cx="2867025" cy="43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9" name="Picture 9" descr="C:\Users\RBFirestone\Desktop\f688f26ae11d19cdce08ab9500a69b5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066800"/>
            <a:ext cx="3429000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Thank you for your attention</a:t>
            </a:r>
            <a:endParaRPr lang="en-U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792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1143000"/>
          </a:xfrm>
        </p:spPr>
        <p:txBody>
          <a:bodyPr lIns="0" rIns="0"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HFB LD Model fails to reproduce D0, D1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599222"/>
              </p:ext>
            </p:extLst>
          </p:nvPr>
        </p:nvGraphicFramePr>
        <p:xfrm>
          <a:off x="1524000" y="1397000"/>
          <a:ext cx="5080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  <a:latin typeface="Symbol" panose="05050102010706020507" pitchFamily="18" charset="2"/>
                        </a:rPr>
                        <a:t>r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0=1/D0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  <a:latin typeface="Symbol" panose="05050102010706020507" pitchFamily="18" charset="2"/>
                        </a:rPr>
                        <a:t>r</a:t>
                      </a:r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1=1/D1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Atlas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HFB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Atlas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HFB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93</a:t>
                      </a:r>
                      <a:r>
                        <a:rPr lang="en-US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1601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95</a:t>
                      </a:r>
                      <a:r>
                        <a:rPr lang="en-US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96</a:t>
                      </a:r>
                      <a:r>
                        <a:rPr lang="en-US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12346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66554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26525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127400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97</a:t>
                      </a:r>
                      <a:r>
                        <a:rPr lang="en-US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98</a:t>
                      </a:r>
                      <a:r>
                        <a:rPr lang="en-US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21505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39216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45662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72085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99</a:t>
                      </a:r>
                      <a:r>
                        <a:rPr lang="en-US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1351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101</a:t>
                      </a:r>
                      <a:r>
                        <a:rPr lang="en-US" dirty="0" smtClean="0"/>
                        <a:t>Mo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1710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91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Reduced Transition Probabilities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5686" y="699711"/>
                <a:ext cx="8534400" cy="6158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For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transitions the reduced matrix elements, B(</a:t>
                </a:r>
                <a:r>
                  <a:rPr lang="en-US" sz="2000" dirty="0" err="1" smtClean="0">
                    <a:latin typeface="Symbol" panose="05050102010706020507" pitchFamily="18" charset="2"/>
                  </a:rPr>
                  <a:t>s</a:t>
                </a:r>
                <a:r>
                  <a:rPr lang="en-US" sz="2000" dirty="0" err="1" smtClean="0"/>
                  <a:t>L</a:t>
                </a:r>
                <a:r>
                  <a:rPr lang="en-US" sz="2000" dirty="0" smtClean="0"/>
                  <a:t>), are defined as</a:t>
                </a:r>
              </a:p>
              <a:p>
                <a:endParaRPr lang="en-US" sz="1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𝐸𝐿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↓=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/>
                                  <a:ea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𝐸𝐿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𝐿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𝐿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!!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ℏ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𝐿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𝐸𝐿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)∙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𝐸𝐿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000" dirty="0" smtClean="0"/>
              </a:p>
              <a:p>
                <a:endParaRPr lang="en-US" sz="1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𝑀𝐿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↓=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/>
                                  <a:ea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𝑀𝐿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𝐿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𝐿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!!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+1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𝐿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ℏ</m:t>
                                  </m:r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𝑐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𝛾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𝐿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𝐶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𝑀𝐿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)∙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𝑀𝐿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000" dirty="0" smtClean="0"/>
              </a:p>
              <a:p>
                <a:r>
                  <a:rPr lang="en-US" sz="2000" dirty="0" smtClean="0"/>
                  <a:t>where</a:t>
                </a:r>
                <a:endParaRPr lang="en-US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↓=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e>
                      </m:d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9.56×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  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MeV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𝐸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↓=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𝐸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d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1.24×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8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5</m:t>
                              </m:r>
                            </m:sup>
                          </m:sSubSup>
                        </m:den>
                      </m:f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MeV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𝐵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𝑀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↓=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  <a:ea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𝑀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e>
                      </m:d>
                      <m:f>
                        <m:f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8.64×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7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𝛾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MeV</m:t>
                          </m:r>
                        </m:e>
                        <m:sup>
                          <m: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r>
                  <a:rPr lang="en-US" sz="2000" dirty="0" smtClean="0"/>
                  <a:t>and</a:t>
                </a:r>
              </a:p>
              <a:p>
                <a:pPr algn="ctr"/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𝐵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</m:d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↑=</m:t>
                    </m:r>
                    <m:f>
                      <m:fPr>
                        <m:ctrlPr>
                          <a:rPr lang="en-US" sz="20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𝑓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e>
                        </m:d>
                      </m:num>
                      <m:den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/>
                                    <a:ea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+1</m:t>
                            </m:r>
                          </m:e>
                        </m:d>
                      </m:den>
                    </m:f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𝜎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𝐿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)↓</m:t>
                    </m:r>
                  </m:oMath>
                </a14:m>
                <a:endParaRPr lang="en-US" sz="2000" dirty="0" smtClean="0"/>
              </a:p>
              <a:p>
                <a:pPr algn="ctr"/>
                <a:endParaRPr lang="en-US" sz="800" dirty="0"/>
              </a:p>
              <a:p>
                <a:pPr algn="ctr"/>
                <a:r>
                  <a:rPr lang="en-US" sz="2000" b="1" dirty="0" smtClean="0">
                    <a:solidFill>
                      <a:srgbClr val="FF0000"/>
                    </a:solidFill>
                  </a:rPr>
                  <a:t>These are the traditional definitions of single </a:t>
                </a:r>
                <a:r>
                  <a:rPr lang="en-US" sz="2000" b="1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-ray transition strength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686" y="699711"/>
                <a:ext cx="8534400" cy="6158289"/>
              </a:xfrm>
              <a:prstGeom prst="rect">
                <a:avLst/>
              </a:prstGeom>
              <a:blipFill rotWithShape="1">
                <a:blip r:embed="rId2"/>
                <a:stretch>
                  <a:fillRect l="-786" t="-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151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Photonuclear data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914400"/>
            <a:ext cx="8001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Photon strength </a:t>
            </a:r>
            <a:r>
              <a:rPr lang="en-US" sz="2000" i="1" dirty="0" smtClean="0"/>
              <a:t>f</a:t>
            </a:r>
            <a:r>
              <a:rPr lang="en-US" sz="2000" i="1" baseline="-25000" dirty="0" smtClean="0"/>
              <a:t>E1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E</a:t>
            </a:r>
            <a:r>
              <a:rPr lang="en-US" sz="2000" i="1" baseline="-25000" dirty="0" err="1" smtClean="0">
                <a:latin typeface="Symbol" panose="05050102010706020507" pitchFamily="18" charset="2"/>
              </a:rPr>
              <a:t>g</a:t>
            </a:r>
            <a:r>
              <a:rPr lang="en-US" sz="2000" i="1" dirty="0" smtClean="0"/>
              <a:t>)</a:t>
            </a:r>
            <a:r>
              <a:rPr lang="en-US" sz="2000" dirty="0" smtClean="0"/>
              <a:t> was originally defined to describe (</a:t>
            </a:r>
            <a:r>
              <a:rPr lang="en-US" sz="2000" dirty="0" err="1" smtClean="0">
                <a:latin typeface="Symbol" panose="05050102010706020507" pitchFamily="18" charset="2"/>
              </a:rPr>
              <a:t>g</a:t>
            </a:r>
            <a:r>
              <a:rPr lang="en-US" sz="2000" dirty="0" err="1" smtClean="0"/>
              <a:t>,n</a:t>
            </a:r>
            <a:r>
              <a:rPr lang="en-US" sz="2000" dirty="0" smtClean="0"/>
              <a:t>) </a:t>
            </a:r>
            <a:r>
              <a:rPr lang="en-US" sz="2000" dirty="0"/>
              <a:t>photonuclear </a:t>
            </a:r>
            <a:r>
              <a:rPr lang="en-US" sz="2000" dirty="0" smtClean="0"/>
              <a:t>cross section data which is dominated by </a:t>
            </a:r>
            <a:r>
              <a:rPr lang="en-US" sz="2000" i="1" dirty="0" smtClean="0"/>
              <a:t>E1 </a:t>
            </a:r>
            <a:r>
              <a:rPr lang="en-US" sz="2000" dirty="0" smtClean="0"/>
              <a:t>multipolarity.</a:t>
            </a:r>
            <a:endParaRPr lang="en-US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08200" y="4758652"/>
                <a:ext cx="8431000" cy="1513299"/>
              </a:xfrm>
              <a:prstGeom prst="rect">
                <a:avLst/>
              </a:prstGeom>
              <a:noFill/>
            </p:spPr>
            <p:txBody>
              <a:bodyPr wrap="square" lIns="0" tIns="91440" rIns="0" bIns="0" rtlCol="0">
                <a:spAutoFit/>
              </a:bodyPr>
              <a:lstStyle/>
              <a:p>
                <a:r>
                  <a:rPr lang="en-US" sz="2000" dirty="0" smtClean="0"/>
                  <a:t>Photonuclear experiments measure the average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cross section </a:t>
                </a:r>
                <a:r>
                  <a:rPr lang="en-US" sz="2000" i="1" dirty="0" smtClean="0">
                    <a:latin typeface="Symbol" panose="05050102010706020507" pitchFamily="18" charset="2"/>
                  </a:rPr>
                  <a:t>s</a:t>
                </a:r>
                <a:r>
                  <a:rPr lang="en-US" sz="2000" i="1" baseline="-25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i="1" dirty="0" smtClean="0"/>
                  <a:t>(E</a:t>
                </a:r>
                <a:r>
                  <a:rPr lang="en-US" sz="2000" i="1" baseline="-25000" dirty="0" smtClean="0"/>
                  <a:t>x</a:t>
                </a:r>
                <a:r>
                  <a:rPr lang="en-US" sz="2000" i="1" dirty="0" smtClean="0"/>
                  <a:t>) </a:t>
                </a:r>
                <a:r>
                  <a:rPr lang="en-US" sz="2000" dirty="0" smtClean="0"/>
                  <a:t>which is related to the average photon strength by detailed balance.</a:t>
                </a:r>
              </a:p>
              <a:p>
                <a:endParaRPr lang="en-US" sz="800" dirty="0" smtClean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</a:rPr>
                                <m:t>𝑬</m:t>
                              </m:r>
                              <m:r>
                                <a:rPr lang="en-US" sz="20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↑ 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den>
                      </m:f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𝑴𝒆𝑽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p>
                      </m:sSup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acc>
                      <m:r>
                        <a:rPr lang="en-US" sz="2000" b="1" i="1" smtClean="0">
                          <a:latin typeface="Cambria Math"/>
                        </a:rPr>
                        <m:t>(</m:t>
                      </m:r>
                      <m:r>
                        <a:rPr lang="en-US" sz="2000" b="1" i="1" smtClean="0">
                          <a:latin typeface="Cambria Math"/>
                        </a:rPr>
                        <m:t>𝑬</m:t>
                      </m:r>
                      <m:r>
                        <a:rPr lang="en-US" sz="2000" b="1" i="1" smtClean="0">
                          <a:latin typeface="Cambria Math"/>
                        </a:rPr>
                        <m:t>𝟏</m:t>
                      </m:r>
                      <m:r>
                        <a:rPr lang="en-US" sz="2000" b="1" i="1" smtClean="0">
                          <a:latin typeface="Cambria Math"/>
                        </a:rPr>
                        <m:t>)×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𝝆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𝑬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𝒙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200" y="4758652"/>
                <a:ext cx="8431000" cy="1513299"/>
              </a:xfrm>
              <a:prstGeom prst="rect">
                <a:avLst/>
              </a:prstGeom>
              <a:blipFill rotWithShape="1">
                <a:blip r:embed="rId2"/>
                <a:stretch>
                  <a:fillRect l="-1880" r="-23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2237681" y="1714193"/>
            <a:ext cx="3457561" cy="3085122"/>
            <a:chOff x="2237681" y="1714193"/>
            <a:chExt cx="3457561" cy="3085122"/>
          </a:xfrm>
        </p:grpSpPr>
        <p:grpSp>
          <p:nvGrpSpPr>
            <p:cNvPr id="44" name="Group 43"/>
            <p:cNvGrpSpPr/>
            <p:nvPr/>
          </p:nvGrpSpPr>
          <p:grpSpPr>
            <a:xfrm>
              <a:off x="2237681" y="1714193"/>
              <a:ext cx="3457561" cy="3085122"/>
              <a:chOff x="685801" y="2481943"/>
              <a:chExt cx="2743199" cy="3085122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1371600" y="5105400"/>
                <a:ext cx="17526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/>
              <p:nvPr/>
            </p:nvGrpSpPr>
            <p:grpSpPr>
              <a:xfrm>
                <a:off x="1371600" y="2481943"/>
                <a:ext cx="1752600" cy="453281"/>
                <a:chOff x="1371600" y="2481943"/>
                <a:chExt cx="1752600" cy="453281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>
                  <a:off x="1371600" y="2481943"/>
                  <a:ext cx="17526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1371600" y="2569464"/>
                  <a:ext cx="17526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1371600" y="2660904"/>
                  <a:ext cx="17526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371600" y="2752344"/>
                  <a:ext cx="17526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371600" y="2843784"/>
                  <a:ext cx="17526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371600" y="2935224"/>
                  <a:ext cx="17526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Arrow Connector 13"/>
              <p:cNvCxnSpPr/>
              <p:nvPr/>
            </p:nvCxnSpPr>
            <p:spPr>
              <a:xfrm flipV="1">
                <a:off x="2247900" y="2660904"/>
                <a:ext cx="0" cy="2444496"/>
              </a:xfrm>
              <a:prstGeom prst="straightConnector1">
                <a:avLst/>
              </a:prstGeom>
              <a:ln w="1270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981200" y="5105400"/>
                <a:ext cx="685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aseline="30000" dirty="0" smtClean="0"/>
                  <a:t>A</a:t>
                </a:r>
                <a:r>
                  <a:rPr lang="en-US" sz="2400" dirty="0" smtClean="0"/>
                  <a:t>Z</a:t>
                </a:r>
                <a:endParaRPr lang="en-US" sz="24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124200" y="4857259"/>
                <a:ext cx="228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0</a:t>
                </a:r>
                <a:endParaRPr lang="en-US" sz="24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164771" y="4857259"/>
                <a:ext cx="228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J</a:t>
                </a:r>
                <a:endParaRPr lang="en-US" sz="2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124200" y="2552349"/>
                <a:ext cx="30480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E</a:t>
                </a:r>
                <a:r>
                  <a:rPr lang="en-US" sz="2400" baseline="-25000" dirty="0" smtClean="0"/>
                  <a:t>x</a:t>
                </a:r>
                <a:endParaRPr lang="en-US" sz="2400" baseline="-25000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85801" y="2552349"/>
                <a:ext cx="66947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400" dirty="0" smtClean="0"/>
                  <a:t>J,J±1</a:t>
                </a:r>
                <a:endParaRPr lang="en-US" sz="2400" baseline="-25000" dirty="0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3726351" y="2815289"/>
              <a:ext cx="1455249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i="1" dirty="0" err="1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E</a:t>
              </a:r>
              <a:r>
                <a:rPr lang="en-US" sz="2000" b="1" i="1" baseline="-25000" dirty="0" err="1" smtClean="0">
                  <a:latin typeface="Symbol" panose="05050102010706020507" pitchFamily="18" charset="2"/>
                  <a:ea typeface="Cambria Math" panose="02040503050406030204" pitchFamily="18" charset="0"/>
                </a:rPr>
                <a:t>g</a:t>
              </a:r>
              <a:r>
                <a:rPr lang="en-US" sz="2000" b="1" i="1" dirty="0" smtClean="0">
                  <a:latin typeface="Arial"/>
                  <a:ea typeface="Cambria Math" panose="02040503050406030204" pitchFamily="18" charset="0"/>
                  <a:cs typeface="Arial"/>
                </a:rPr>
                <a:t>↑</a:t>
              </a:r>
              <a:r>
                <a:rPr lang="en-US" sz="2000" b="1" i="1" dirty="0">
                  <a:latin typeface="Symbol" panose="05050102010706020507" pitchFamily="18" charset="2"/>
                  <a:ea typeface="Cambria Math" panose="02040503050406030204" pitchFamily="18" charset="0"/>
                </a:rPr>
                <a:t> </a:t>
              </a:r>
              <a:r>
                <a:rPr lang="en-US" sz="2000" b="1" i="1" dirty="0" smtClean="0">
                  <a:latin typeface="Symbol" panose="05050102010706020507" pitchFamily="18" charset="2"/>
                  <a:ea typeface="Cambria Math" panose="02040503050406030204" pitchFamily="18" charset="0"/>
                </a:rPr>
                <a:t>   s</a:t>
              </a:r>
              <a:r>
                <a:rPr lang="en-US" sz="2000" b="1" i="1" baseline="-25000" dirty="0" smtClean="0">
                  <a:latin typeface="Symbol" panose="05050102010706020507" pitchFamily="18" charset="2"/>
                  <a:ea typeface="Cambria Math" panose="02040503050406030204" pitchFamily="18" charset="0"/>
                </a:rPr>
                <a:t>g</a:t>
              </a:r>
              <a:r>
                <a:rPr lang="en-US" sz="20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(E</a:t>
              </a:r>
              <a:r>
                <a:rPr lang="en-US" sz="2000" b="1" i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x</a:t>
              </a:r>
              <a:r>
                <a:rPr lang="en-US" sz="2000" b="1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)</a:t>
              </a:r>
              <a:endParaRPr lang="en-US" sz="2000" b="1" i="1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850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 lIns="0" tIns="0" rIns="0" bIns="0">
            <a:no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Brink-Axel Photon Strength</a:t>
            </a:r>
            <a:endParaRPr lang="en-US" sz="3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2766" y="762000"/>
                <a:ext cx="8706998" cy="28888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 smtClean="0"/>
                  <a:t>A </a:t>
                </a:r>
                <a:r>
                  <a:rPr lang="en-US" sz="2000" dirty="0"/>
                  <a:t>major discovery by </a:t>
                </a:r>
                <a:r>
                  <a:rPr lang="en-US" sz="2000" dirty="0" smtClean="0"/>
                  <a:t>David Brink and Peter Axel showed that photonuclear photon strength can be completely described by the Lorentzian shape of the Giant Dipole Resonance (GDR).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Sup>
                            <m:sSubSupPr>
                              <m:ctrlP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𝑩𝑨</m:t>
                              </m:r>
                            </m:sub>
                            <m:sup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𝑬</m:t>
                              </m:r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p>
                          </m:sSubSup>
                        </m:e>
                      </m:acc>
                      <m:d>
                        <m:dPr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↑</m:t>
                      </m:r>
                      <m:r>
                        <a:rPr lang="en-US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  <m:sSup>
                            <m:sSupPr>
                              <m:ctrlP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𝝅</m:t>
                                  </m:r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ℏ</m:t>
                                  </m:r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𝒄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𝒊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  <m:sup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𝒊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20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  <m:e>
                          <m:f>
                            <m:fPr>
                              <m:ctrlP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𝑮</m:t>
                                      </m:r>
                                    </m:e>
                                    <m:sub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𝒊</m:t>
                                      </m:r>
                                    </m:sub>
                                  </m:sSub>
                                </m:sub>
                              </m:sSub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𝜞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𝑮</m:t>
                                      </m:r>
                                    </m:e>
                                    <m:sub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𝑰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US" sz="20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</a:rPr>
                                            <m:t>𝑬</m:t>
                                          </m:r>
                                        </m:e>
                                        <m:sub>
                                          <m:r>
                                            <a:rPr lang="en-US" sz="20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𝜸</m:t>
                                          </m:r>
                                        </m:sub>
                                        <m:sup>
                                          <m:r>
                                            <a:rPr lang="en-US" sz="20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−</m:t>
                                      </m:r>
                                      <m:sSubSup>
                                        <m:sSubSupPr>
                                          <m:ctrlPr>
                                            <a:rPr lang="en-US" sz="20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</a:rPr>
                                            <m:t>𝑬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US" sz="2000" b="1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1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</a:rPr>
                                                <m:t>𝑮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1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/>
                                                </a:rPr>
                                                <m:t>𝑰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r>
                                            <a:rPr lang="en-US" sz="20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sz="20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sub>
                                <m:sup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l-GR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𝜞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𝑮</m:t>
                                      </m:r>
                                    </m:e>
                                    <m:sub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</a:rPr>
                                        <m:t>𝒊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nary>
                    </m:oMath>
                  </m:oMathPara>
                </a14:m>
                <a:endParaRPr lang="en-US" sz="2000" b="1" dirty="0" smtClean="0"/>
              </a:p>
              <a:p>
                <a:endParaRPr lang="en-US" sz="800" b="1" dirty="0" smtClean="0"/>
              </a:p>
              <a:p>
                <a:r>
                  <a:rPr lang="en-US" sz="2000" dirty="0" smtClean="0"/>
                  <a:t>Where </a:t>
                </a:r>
                <a:r>
                  <a:rPr lang="en-US" sz="2000" i="1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US" sz="2000" i="1" baseline="-25000" dirty="0" smtClean="0">
                    <a:solidFill>
                      <a:srgbClr val="FF0000"/>
                    </a:solidFill>
                  </a:rPr>
                  <a:t>G</a:t>
                </a:r>
                <a:r>
                  <a:rPr lang="en-US" sz="2000" i="1" dirty="0" smtClean="0">
                    <a:solidFill>
                      <a:srgbClr val="FF0000"/>
                    </a:solidFill>
                  </a:rPr>
                  <a:t>, </a:t>
                </a:r>
                <a:r>
                  <a:rPr lang="en-US" sz="2000" i="1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000" i="1" baseline="-25000" dirty="0" smtClean="0">
                    <a:solidFill>
                      <a:srgbClr val="FF0000"/>
                    </a:solidFill>
                  </a:rPr>
                  <a:t>G</a:t>
                </a:r>
                <a:r>
                  <a:rPr lang="en-US" sz="2000" i="1" dirty="0" smtClean="0">
                    <a:solidFill>
                      <a:srgbClr val="FF0000"/>
                    </a:solidFill>
                  </a:rPr>
                  <a:t>, </a:t>
                </a:r>
                <a:r>
                  <a:rPr lang="en-US" sz="2000" dirty="0" smtClean="0"/>
                  <a:t>and </a:t>
                </a:r>
                <a:r>
                  <a:rPr lang="en-US" sz="2000" i="1" dirty="0" err="1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s</a:t>
                </a:r>
                <a:r>
                  <a:rPr lang="en-US" sz="2000" i="1" baseline="-25000" dirty="0" err="1" smtClean="0">
                    <a:solidFill>
                      <a:srgbClr val="FF0000"/>
                    </a:solidFill>
                  </a:rPr>
                  <a:t>G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are the energy, width, and cross section of the GDR, respectively.  For deformed nuclei the GDR is described by two resonance peaks.</a:t>
                </a:r>
                <a:endParaRPr lang="en-US" sz="2000" baseline="-25000" dirty="0" smtClean="0"/>
              </a:p>
              <a:p>
                <a:r>
                  <a:rPr lang="en-US" sz="2000" dirty="0" smtClean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766" y="762000"/>
                <a:ext cx="8706998" cy="2888804"/>
              </a:xfrm>
              <a:prstGeom prst="rect">
                <a:avLst/>
              </a:prstGeom>
              <a:blipFill rotWithShape="1">
                <a:blip r:embed="rId3"/>
                <a:stretch>
                  <a:fillRect l="-1749" t="-2532" r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659217" y="3521925"/>
            <a:ext cx="4336974" cy="307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baseline="30000" dirty="0" smtClean="0"/>
              <a:t>98</a:t>
            </a:r>
            <a:r>
              <a:rPr lang="en-US" sz="2000" dirty="0" smtClean="0"/>
              <a:t>Mo GDR data are fit to the parameters E</a:t>
            </a:r>
            <a:r>
              <a:rPr lang="en-US" sz="2000" baseline="-25000" dirty="0" smtClean="0"/>
              <a:t>G</a:t>
            </a:r>
            <a:r>
              <a:rPr lang="en-US" sz="2000" dirty="0" smtClean="0"/>
              <a:t>=17.0 MeV, 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baseline="-25000" dirty="0" smtClean="0"/>
              <a:t>G</a:t>
            </a:r>
            <a:r>
              <a:rPr lang="en-US" sz="2000" dirty="0" smtClean="0"/>
              <a:t>=7.4 MeV, and </a:t>
            </a:r>
            <a:r>
              <a:rPr lang="en-US" sz="2000" dirty="0" err="1" smtClean="0">
                <a:latin typeface="Symbol" panose="05050102010706020507" pitchFamily="18" charset="2"/>
              </a:rPr>
              <a:t>s</a:t>
            </a:r>
            <a:r>
              <a:rPr lang="en-US" sz="2000" baseline="-25000" dirty="0" err="1" smtClean="0"/>
              <a:t>G</a:t>
            </a:r>
            <a:r>
              <a:rPr lang="en-US" sz="2000" dirty="0" smtClean="0"/>
              <a:t>=230 </a:t>
            </a:r>
            <a:r>
              <a:rPr lang="en-US" sz="2000" dirty="0" err="1" smtClean="0"/>
              <a:t>mb</a:t>
            </a:r>
            <a:r>
              <a:rPr lang="en-US" sz="2000" dirty="0" smtClean="0"/>
              <a:t>.  Data fall below the BA prediction at low energies where 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-ray emission competes with neutron decay and above BA predictions at high energy where multiple neutron emission occurs.</a:t>
            </a:r>
          </a:p>
          <a:p>
            <a:r>
              <a:rPr lang="en-US" sz="2000" i="1" dirty="0" smtClean="0">
                <a:solidFill>
                  <a:srgbClr val="FF0000"/>
                </a:solidFill>
              </a:rPr>
              <a:t>These are average E1 photon strengths whose values vary in a Porter-Thomas distribution.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LBNL-D\Research\Sigma_ng\Photon Strenths\Strength-2\98Mo-GDR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97" y="3429000"/>
            <a:ext cx="4174236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53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simple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transitions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971" y="728513"/>
            <a:ext cx="81534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Near and below the neutron separation energy, S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, simple </a:t>
            </a:r>
            <a:r>
              <a:rPr lang="en-US" sz="2000" dirty="0" smtClean="0">
                <a:latin typeface="Symbol" panose="05050102010706020507" pitchFamily="18" charset="2"/>
              </a:rPr>
              <a:t>g</a:t>
            </a:r>
            <a:r>
              <a:rPr lang="en-US" sz="2000" dirty="0" smtClean="0"/>
              <a:t>-ray transitions can be observed.  </a:t>
            </a:r>
            <a:r>
              <a:rPr lang="en-US" sz="2000" b="1" i="1" dirty="0" smtClean="0">
                <a:solidFill>
                  <a:srgbClr val="FF0000"/>
                </a:solidFill>
              </a:rPr>
              <a:t>These transitions do not follow a Porter-Thomas distribution.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314701" y="1344066"/>
            <a:ext cx="4191000" cy="2937493"/>
            <a:chOff x="446314" y="3693280"/>
            <a:chExt cx="4191000" cy="2937493"/>
          </a:xfrm>
        </p:grpSpPr>
        <p:grpSp>
          <p:nvGrpSpPr>
            <p:cNvPr id="70" name="Group 69"/>
            <p:cNvGrpSpPr/>
            <p:nvPr/>
          </p:nvGrpSpPr>
          <p:grpSpPr>
            <a:xfrm>
              <a:off x="446314" y="3782987"/>
              <a:ext cx="4191000" cy="2847786"/>
              <a:chOff x="446314" y="3782987"/>
              <a:chExt cx="4191000" cy="2847786"/>
            </a:xfrm>
          </p:grpSpPr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76" t="26574" r="23128" b="39013"/>
              <a:stretch/>
            </p:blipFill>
            <p:spPr bwMode="auto">
              <a:xfrm>
                <a:off x="446314" y="3782987"/>
                <a:ext cx="4191000" cy="28477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8" name="Group 67"/>
              <p:cNvGrpSpPr/>
              <p:nvPr/>
            </p:nvGrpSpPr>
            <p:grpSpPr>
              <a:xfrm>
                <a:off x="2645228" y="3929743"/>
                <a:ext cx="1992086" cy="2318657"/>
                <a:chOff x="2645228" y="3929743"/>
                <a:chExt cx="1992086" cy="2318657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>
                  <a:off x="4038600" y="4599214"/>
                  <a:ext cx="0" cy="838200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>
                  <a:off x="2705100" y="3929743"/>
                  <a:ext cx="38100" cy="1698171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2781300" y="4207329"/>
                  <a:ext cx="46851" cy="1812471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2645228" y="4626429"/>
                  <a:ext cx="27214" cy="1621971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2828151" y="4713710"/>
                  <a:ext cx="276999" cy="663638"/>
                </a:xfrm>
                <a:prstGeom prst="rect">
                  <a:avLst/>
                </a:prstGeom>
                <a:noFill/>
              </p:spPr>
              <p:txBody>
                <a:bodyPr vert="vert" wrap="square" lIns="0" tIns="0" rIns="0" bIns="0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tx2"/>
                      </a:solidFill>
                    </a:rPr>
                    <a:t>Pygmy</a:t>
                  </a:r>
                  <a:endParaRPr lang="en-US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4043456" y="4626429"/>
                  <a:ext cx="276999" cy="848498"/>
                </a:xfrm>
                <a:prstGeom prst="rect">
                  <a:avLst/>
                </a:prstGeom>
                <a:noFill/>
              </p:spPr>
              <p:txBody>
                <a:bodyPr vert="vert" wrap="square" lIns="0" tIns="0" rIns="0" bIns="0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tx2"/>
                      </a:solidFill>
                    </a:rPr>
                    <a:t>Spin Flip</a:t>
                  </a:r>
                  <a:endParaRPr lang="en-US" dirty="0">
                    <a:solidFill>
                      <a:schemeClr val="tx2"/>
                    </a:solidFill>
                  </a:endParaRPr>
                </a:p>
              </p:txBody>
            </p: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3581400" y="3929743"/>
                  <a:ext cx="13607" cy="185057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/>
                <p:cNvCxnSpPr/>
                <p:nvPr/>
              </p:nvCxnSpPr>
              <p:spPr>
                <a:xfrm>
                  <a:off x="3733800" y="4071257"/>
                  <a:ext cx="0" cy="195943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 flipH="1">
                  <a:off x="3595007" y="4207329"/>
                  <a:ext cx="1" cy="288471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Arrow Connector 50"/>
                <p:cNvCxnSpPr/>
                <p:nvPr/>
              </p:nvCxnSpPr>
              <p:spPr>
                <a:xfrm>
                  <a:off x="3886200" y="4082143"/>
                  <a:ext cx="0" cy="413657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/>
                <p:cNvSpPr txBox="1"/>
                <p:nvPr/>
              </p:nvSpPr>
              <p:spPr>
                <a:xfrm>
                  <a:off x="3918857" y="4199066"/>
                  <a:ext cx="40159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tx2"/>
                      </a:solidFill>
                    </a:rPr>
                    <a:t>S.P.</a:t>
                  </a:r>
                  <a:endParaRPr lang="en-US" dirty="0">
                    <a:solidFill>
                      <a:schemeClr val="tx2"/>
                    </a:solidFill>
                  </a:endParaRPr>
                </a:p>
              </p:txBody>
            </p:sp>
            <p:cxnSp>
              <p:nvCxnSpPr>
                <p:cNvPr id="55" name="Straight Arrow Connector 54"/>
                <p:cNvCxnSpPr/>
                <p:nvPr/>
              </p:nvCxnSpPr>
              <p:spPr>
                <a:xfrm flipH="1">
                  <a:off x="3918857" y="5627914"/>
                  <a:ext cx="1" cy="195943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>
                  <a:off x="4056186" y="5823857"/>
                  <a:ext cx="0" cy="195943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Arrow Connector 68"/>
                <p:cNvCxnSpPr/>
                <p:nvPr/>
              </p:nvCxnSpPr>
              <p:spPr>
                <a:xfrm>
                  <a:off x="4181955" y="5627914"/>
                  <a:ext cx="0" cy="424542"/>
                </a:xfrm>
                <a:prstGeom prst="straightConnector1">
                  <a:avLst/>
                </a:prstGeom>
                <a:ln w="254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TextBox 71"/>
                <p:cNvSpPr txBox="1"/>
                <p:nvPr/>
              </p:nvSpPr>
              <p:spPr>
                <a:xfrm>
                  <a:off x="4235716" y="5772735"/>
                  <a:ext cx="401598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tx2"/>
                      </a:solidFill>
                    </a:rPr>
                    <a:t>S.P.</a:t>
                  </a:r>
                  <a:endParaRPr lang="en-US" dirty="0">
                    <a:solidFill>
                      <a:schemeClr val="tx2"/>
                    </a:solidFill>
                  </a:endParaRPr>
                </a:p>
              </p:txBody>
            </p:sp>
          </p:grpSp>
        </p:grpSp>
        <p:sp>
          <p:nvSpPr>
            <p:cNvPr id="74" name="Rectangle 73"/>
            <p:cNvSpPr/>
            <p:nvPr/>
          </p:nvSpPr>
          <p:spPr>
            <a:xfrm>
              <a:off x="3906797" y="3693280"/>
              <a:ext cx="550315" cy="179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6" name="Picture 8" descr="http://cdn.iopscience.com/images/1402-4896/2012/T150/014038/Full/pscr405082fig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141"/>
          <a:stretch/>
        </p:blipFill>
        <p:spPr bwMode="auto">
          <a:xfrm>
            <a:off x="437593" y="4420319"/>
            <a:ext cx="2235904" cy="2241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9" name="Group 88"/>
          <p:cNvGrpSpPr/>
          <p:nvPr/>
        </p:nvGrpSpPr>
        <p:grpSpPr>
          <a:xfrm>
            <a:off x="5048769" y="3842502"/>
            <a:ext cx="1559787" cy="2819050"/>
            <a:chOff x="7518898" y="3362367"/>
            <a:chExt cx="1559787" cy="3132278"/>
          </a:xfrm>
        </p:grpSpPr>
        <p:sp>
          <p:nvSpPr>
            <p:cNvPr id="84" name="Rectangle 83"/>
            <p:cNvSpPr/>
            <p:nvPr/>
          </p:nvSpPr>
          <p:spPr>
            <a:xfrm>
              <a:off x="8501181" y="3373252"/>
              <a:ext cx="403896" cy="293094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1" name="Group 80"/>
            <p:cNvGrpSpPr/>
            <p:nvPr/>
          </p:nvGrpSpPr>
          <p:grpSpPr>
            <a:xfrm>
              <a:off x="7518898" y="3362367"/>
              <a:ext cx="1068806" cy="3132278"/>
              <a:chOff x="7518898" y="3461179"/>
              <a:chExt cx="1068806" cy="3132278"/>
            </a:xfrm>
          </p:grpSpPr>
          <p:pic>
            <p:nvPicPr>
              <p:cNvPr id="2058" name="Picture 1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18898" y="3461179"/>
                <a:ext cx="1033939" cy="29346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0" name="Group 79"/>
              <p:cNvGrpSpPr/>
              <p:nvPr/>
            </p:nvGrpSpPr>
            <p:grpSpPr>
              <a:xfrm>
                <a:off x="7518898" y="4724400"/>
                <a:ext cx="1068806" cy="1869057"/>
                <a:chOff x="7518898" y="4724400"/>
                <a:chExt cx="1068806" cy="1869057"/>
              </a:xfrm>
            </p:grpSpPr>
            <p:grpSp>
              <p:nvGrpSpPr>
                <p:cNvPr id="78" name="Group 77"/>
                <p:cNvGrpSpPr/>
                <p:nvPr/>
              </p:nvGrpSpPr>
              <p:grpSpPr>
                <a:xfrm>
                  <a:off x="7518898" y="4724400"/>
                  <a:ext cx="1068806" cy="1568914"/>
                  <a:chOff x="7518898" y="4724400"/>
                  <a:chExt cx="1068806" cy="1568914"/>
                </a:xfrm>
              </p:grpSpPr>
              <p:cxnSp>
                <p:nvCxnSpPr>
                  <p:cNvPr id="77" name="Straight Connector 76"/>
                  <p:cNvCxnSpPr/>
                  <p:nvPr/>
                </p:nvCxnSpPr>
                <p:spPr>
                  <a:xfrm>
                    <a:off x="7518898" y="6293314"/>
                    <a:ext cx="1033939" cy="0"/>
                  </a:xfrm>
                  <a:prstGeom prst="line">
                    <a:avLst/>
                  </a:prstGeom>
                  <a:ln w="508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Connector 84"/>
                  <p:cNvCxnSpPr/>
                  <p:nvPr/>
                </p:nvCxnSpPr>
                <p:spPr>
                  <a:xfrm>
                    <a:off x="7518898" y="6154815"/>
                    <a:ext cx="103393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/>
                  <p:cNvCxnSpPr/>
                  <p:nvPr/>
                </p:nvCxnSpPr>
                <p:spPr>
                  <a:xfrm>
                    <a:off x="7521108" y="5803456"/>
                    <a:ext cx="103393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/>
                  <p:cNvCxnSpPr/>
                  <p:nvPr/>
                </p:nvCxnSpPr>
                <p:spPr>
                  <a:xfrm>
                    <a:off x="7521108" y="5553084"/>
                    <a:ext cx="103393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7553765" y="5044965"/>
                    <a:ext cx="103393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059" name="Picture 11"/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521694" y="4724400"/>
                    <a:ext cx="1036637" cy="2381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7553764" y="5291240"/>
                    <a:ext cx="103393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9" name="TextBox 78"/>
                <p:cNvSpPr txBox="1"/>
                <p:nvPr/>
              </p:nvSpPr>
              <p:spPr>
                <a:xfrm>
                  <a:off x="7805057" y="6316458"/>
                  <a:ext cx="60960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b="1" baseline="30000" dirty="0" smtClean="0"/>
                    <a:t>154</a:t>
                  </a:r>
                  <a:r>
                    <a:rPr lang="en-US" b="1" dirty="0" smtClean="0"/>
                    <a:t>Gd</a:t>
                  </a:r>
                  <a:endParaRPr lang="en-US" b="1" dirty="0"/>
                </a:p>
              </p:txBody>
            </p:sp>
          </p:grpSp>
        </p:grpSp>
        <p:sp>
          <p:nvSpPr>
            <p:cNvPr id="83" name="TextBox 82"/>
            <p:cNvSpPr txBox="1"/>
            <p:nvPr/>
          </p:nvSpPr>
          <p:spPr>
            <a:xfrm>
              <a:off x="8643257" y="6098494"/>
              <a:ext cx="32769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/>
                <a:t>0</a:t>
              </a:r>
              <a:endParaRPr lang="en-US" sz="1400" b="1" dirty="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577943" y="5897563"/>
              <a:ext cx="48009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/>
                <a:t>123</a:t>
              </a:r>
              <a:endParaRPr lang="en-US" sz="1400" b="1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8598589" y="5587677"/>
              <a:ext cx="32713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/>
                <a:t>681</a:t>
              </a:r>
              <a:endParaRPr lang="en-US" sz="1400" b="1" dirty="0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598589" y="5335134"/>
              <a:ext cx="48009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/>
                <a:t>815</a:t>
              </a:r>
              <a:endParaRPr lang="en-US" sz="1400" b="1" dirty="0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587704" y="5084568"/>
              <a:ext cx="33802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/>
                <a:t>996</a:t>
              </a:r>
              <a:endParaRPr lang="en-US" sz="1400" b="1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8587704" y="4806378"/>
              <a:ext cx="48009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/>
                <a:t>1182</a:t>
              </a:r>
              <a:endParaRPr lang="en-US" sz="1400" b="1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587704" y="4541679"/>
              <a:ext cx="48009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b="1" dirty="0" smtClean="0"/>
                <a:t>1241</a:t>
              </a:r>
              <a:endParaRPr lang="en-US" sz="1400" b="1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566557" y="1378678"/>
            <a:ext cx="4353952" cy="22775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/>
              <a:t>Shell model transitions</a:t>
            </a:r>
          </a:p>
          <a:p>
            <a:r>
              <a:rPr lang="en-US" sz="2000" dirty="0" smtClean="0"/>
              <a:t>Single particle M1 shell model transitions occur in shells neat the GS and S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.</a:t>
            </a:r>
          </a:p>
          <a:p>
            <a:endParaRPr lang="en-US" sz="800" dirty="0"/>
          </a:p>
          <a:p>
            <a:r>
              <a:rPr lang="en-US" sz="2000" dirty="0" smtClean="0"/>
              <a:t>E1 (pygmy) and M1 (spin-flip) transitions occur between adjacent shells.  Their strength is divided into many transitions between </a:t>
            </a:r>
            <a:r>
              <a:rPr lang="en-US" sz="2000" dirty="0" err="1" smtClean="0"/>
              <a:t>multiparticle</a:t>
            </a:r>
            <a:r>
              <a:rPr lang="en-US" sz="2000" dirty="0" smtClean="0"/>
              <a:t> configurations.</a:t>
            </a:r>
            <a:endParaRPr lang="en-US" sz="2000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278085" y="3670586"/>
            <a:ext cx="2" cy="18641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669161" y="4239766"/>
            <a:ext cx="2379608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/>
              <a:t>Collective transitions</a:t>
            </a:r>
          </a:p>
          <a:p>
            <a:pPr algn="ctr"/>
            <a:endParaRPr lang="en-US" sz="1000" b="1" dirty="0" smtClean="0">
              <a:solidFill>
                <a:schemeClr val="tx2"/>
              </a:solidFill>
            </a:endParaRPr>
          </a:p>
          <a:p>
            <a:pPr algn="ctr"/>
            <a:endParaRPr lang="en-US" sz="1000" b="1" dirty="0" smtClean="0">
              <a:solidFill>
                <a:schemeClr val="tx2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Rotational </a:t>
            </a:r>
          </a:p>
          <a:p>
            <a:r>
              <a:rPr lang="en-US" sz="2000" dirty="0" smtClean="0"/>
              <a:t>Deformed nuclei have strong M1, E2 transitions confined to rotational bands.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538823" y="3763794"/>
            <a:ext cx="23623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Scissors</a:t>
            </a:r>
          </a:p>
          <a:p>
            <a:pPr algn="ctr"/>
            <a:r>
              <a:rPr lang="en-US" sz="2000" dirty="0" err="1" smtClean="0"/>
              <a:t>Counterrotation</a:t>
            </a:r>
            <a:r>
              <a:rPr lang="en-US" sz="2000" dirty="0" smtClean="0"/>
              <a:t> </a:t>
            </a:r>
            <a:r>
              <a:rPr lang="en-US" sz="2000" dirty="0"/>
              <a:t>of </a:t>
            </a:r>
            <a:r>
              <a:rPr lang="en-US" sz="2000" dirty="0" smtClean="0"/>
              <a:t>a proton/neutron fluid</a:t>
            </a:r>
            <a:r>
              <a:rPr lang="en-US" sz="2000" dirty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781887"/>
            <a:ext cx="1036320" cy="1699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959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Density Formulas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99222" y="762000"/>
                <a:ext cx="8763000" cy="59965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 smtClean="0"/>
                  <a:t>I will use the Gilbert-Cameron formulation to </a:t>
                </a:r>
                <a:r>
                  <a:rPr lang="en-US" sz="2000" dirty="0" err="1" smtClean="0"/>
                  <a:t>deconvolute</a:t>
                </a:r>
                <a:r>
                  <a:rPr lang="en-US" sz="2000" dirty="0" smtClean="0"/>
                  <a:t> </a:t>
                </a:r>
                <a:r>
                  <a:rPr lang="en-US" sz="2000" dirty="0" smtClean="0"/>
                  <a:t>the average </a:t>
                </a:r>
                <a:r>
                  <a:rPr lang="en-US" sz="2000" dirty="0" smtClean="0">
                    <a:latin typeface="Symbol" panose="05050102010706020507" pitchFamily="18" charset="2"/>
                  </a:rPr>
                  <a:t>g</a:t>
                </a:r>
                <a:r>
                  <a:rPr lang="en-US" sz="2000" dirty="0" smtClean="0"/>
                  <a:t>-ray strength from photonuclear data for the </a:t>
                </a:r>
                <a:r>
                  <a:rPr lang="en-US" sz="2000" baseline="30000" dirty="0" smtClean="0"/>
                  <a:t>92-101</a:t>
                </a:r>
                <a:r>
                  <a:rPr lang="en-US" sz="2000" dirty="0" smtClean="0"/>
                  <a:t>Mo isotopes.</a:t>
                </a:r>
              </a:p>
              <a:p>
                <a:endParaRPr lang="en-US" sz="800" dirty="0"/>
              </a:p>
              <a:p>
                <a:r>
                  <a:rPr lang="en-US" sz="2000" dirty="0" smtClean="0"/>
                  <a:t>The constant temperature model CT) is applied for levels below 10 MeV.</a:t>
                </a:r>
              </a:p>
              <a:p>
                <a:endParaRPr lang="en-US" sz="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𝝆</m:t>
                          </m:r>
                          <m:d>
                            <m:d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𝑱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𝝅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𝑪𝑻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𝒇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𝑱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</m:sup>
                          </m:s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𝑻</m:t>
                          </m:r>
                        </m:den>
                      </m:f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𝐞𝐱𝐩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𝑻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1" dirty="0" smtClean="0"/>
              </a:p>
              <a:p>
                <a:endParaRPr lang="en-US" sz="800" dirty="0" smtClean="0"/>
              </a:p>
              <a:p>
                <a:r>
                  <a:rPr lang="en-US" sz="2000" dirty="0" smtClean="0"/>
                  <a:t>The Back Shifted Fermi Gas model (BSFG) is used for levels above 10 MeV.</a:t>
                </a:r>
              </a:p>
              <a:p>
                <a:endParaRPr lang="en-US" sz="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𝝆</m:t>
                          </m:r>
                          <m:d>
                            <m:d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𝑱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𝝅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𝑩𝑺𝑭𝑮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𝒇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𝑱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𝝅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)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1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𝐞𝐱𝐩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𝒂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𝜸</m:t>
                                      </m:r>
                                    </m:sub>
                                  </m:s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𝟏</m:t>
                                      </m:r>
                                    </m:sub>
                                  </m:s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</m:rad>
                            </m:e>
                          </m:d>
                        </m:num>
                        <m:den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𝟏𝟐</m:t>
                          </m:r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𝒄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𝟐𝟓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𝟐𝟓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1" dirty="0" smtClean="0"/>
              </a:p>
              <a:p>
                <a:r>
                  <a:rPr lang="en-US" sz="2000" dirty="0" smtClean="0"/>
                  <a:t>The spin distribution function </a:t>
                </a:r>
                <a:r>
                  <a:rPr lang="en-US" sz="2000" i="1" dirty="0" smtClean="0"/>
                  <a:t>f(J)</a:t>
                </a:r>
                <a:r>
                  <a:rPr lang="en-US" sz="2000" dirty="0" smtClean="0"/>
                  <a:t> </a:t>
                </a:r>
                <a:r>
                  <a:rPr lang="en-US" sz="2000" dirty="0" smtClean="0"/>
                  <a:t>model is </a:t>
                </a:r>
                <a:r>
                  <a:rPr lang="en-US" sz="2000" dirty="0" smtClean="0"/>
                  <a:t>often defined as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𝑱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𝑱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𝒄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𝒆𝒙𝒑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𝑱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+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sSubSup>
                                <m:sSubSup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𝒄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US" b="1" dirty="0" smtClean="0">
                  <a:solidFill>
                    <a:srgbClr val="FF0000"/>
                  </a:solidFill>
                </a:endParaRPr>
              </a:p>
              <a:p>
                <a:r>
                  <a:rPr lang="en-US" sz="2000" dirty="0" smtClean="0"/>
                  <a:t>The level density parameters </a:t>
                </a:r>
                <a:r>
                  <a:rPr lang="en-US" sz="2000" i="1" dirty="0" smtClean="0"/>
                  <a:t>E0, T, E1</a:t>
                </a:r>
                <a:r>
                  <a:rPr lang="en-US" sz="2000" dirty="0" smtClean="0"/>
                  <a:t>, and </a:t>
                </a:r>
                <a:r>
                  <a:rPr lang="en-US" sz="2000" i="1" dirty="0" smtClean="0"/>
                  <a:t>a</a:t>
                </a:r>
                <a:r>
                  <a:rPr lang="en-US" sz="2000" dirty="0" smtClean="0"/>
                  <a:t> are chosen to match level densities at </a:t>
                </a:r>
                <a:r>
                  <a:rPr lang="en-US" sz="2000" i="1" dirty="0" smtClean="0"/>
                  <a:t>S</a:t>
                </a:r>
                <a:r>
                  <a:rPr lang="en-US" sz="2000" i="1" baseline="-25000" dirty="0" smtClean="0"/>
                  <a:t>n</a:t>
                </a:r>
                <a:r>
                  <a:rPr lang="en-US" sz="2000" dirty="0" smtClean="0"/>
                  <a:t>.  The spin cutoff parameter is given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=0.98</m:t>
                    </m:r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𝐴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0.29</m:t>
                        </m:r>
                      </m:sup>
                    </m:sSup>
                  </m:oMath>
                </a14:m>
                <a:r>
                  <a:rPr lang="en-US" sz="2000" dirty="0" smtClean="0"/>
                  <a:t> for the CT model and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𝒄</m:t>
                              </m:r>
                            </m:sub>
                          </m:sSub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𝟎𝟏𝟒𝟔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𝑨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𝟓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/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𝟑</m:t>
                          </m:r>
                        </m:sup>
                      </m:sSup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+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𝟒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𝒂</m:t>
                              </m:r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𝒂</m:t>
                          </m:r>
                        </m:den>
                      </m:f>
                    </m:oMath>
                  </m:oMathPara>
                </a14:m>
                <a:endParaRPr lang="en-US" b="1" dirty="0" smtClean="0"/>
              </a:p>
              <a:p>
                <a:r>
                  <a:rPr lang="en-US" sz="2000" dirty="0"/>
                  <a:t>f</a:t>
                </a:r>
                <a:r>
                  <a:rPr lang="en-US" sz="2000" dirty="0" smtClean="0"/>
                  <a:t>or the BSFG model.</a:t>
                </a:r>
              </a:p>
              <a:p>
                <a:pPr algn="ctr"/>
                <a:r>
                  <a:rPr lang="en-US" sz="2000" b="1" dirty="0" smtClean="0">
                    <a:solidFill>
                      <a:srgbClr val="FF0000"/>
                    </a:solidFill>
                  </a:rPr>
                  <a:t>The spin distribution function is only valid near S</a:t>
                </a:r>
                <a:r>
                  <a:rPr lang="en-US" sz="2000" b="1" baseline="-25000" dirty="0" smtClean="0">
                    <a:solidFill>
                      <a:srgbClr val="FF0000"/>
                    </a:solidFill>
                  </a:rPr>
                  <a:t>n</a:t>
                </a:r>
                <a:endParaRPr lang="en-US" sz="2000" b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222" y="762000"/>
                <a:ext cx="8763000" cy="5996513"/>
              </a:xfrm>
              <a:prstGeom prst="rect">
                <a:avLst/>
              </a:prstGeom>
              <a:blipFill rotWithShape="1">
                <a:blip r:embed="rId2"/>
                <a:stretch>
                  <a:fillRect l="-1809" t="-1423" r="-18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518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 distribution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3824" y="1295400"/>
            <a:ext cx="8305800" cy="45602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/>
              <a:t>Photonuclear reactions populate a small subset of spins and parities so we need to determine </a:t>
            </a:r>
            <a:r>
              <a:rPr lang="en-US" sz="2000" i="1" dirty="0" smtClean="0"/>
              <a:t>f(</a:t>
            </a:r>
            <a:r>
              <a:rPr lang="en-US" sz="2000" i="1" dirty="0" err="1" smtClean="0"/>
              <a:t>J</a:t>
            </a:r>
            <a:r>
              <a:rPr lang="en-US" sz="2000" i="1" baseline="30000" dirty="0" err="1" smtClean="0">
                <a:latin typeface="Symbol" panose="05050102010706020507" pitchFamily="18" charset="2"/>
              </a:rPr>
              <a:t>p</a:t>
            </a:r>
            <a:r>
              <a:rPr lang="en-US" sz="2000" i="1" dirty="0" smtClean="0"/>
              <a:t>)</a:t>
            </a:r>
            <a:r>
              <a:rPr lang="en-US" sz="2000" dirty="0" smtClean="0"/>
              <a:t>.  At low excitation energies the spin distribution function is invalid so a new model is needed.</a:t>
            </a:r>
          </a:p>
          <a:p>
            <a:endParaRPr lang="en-US" sz="2000" dirty="0"/>
          </a:p>
          <a:p>
            <a:pPr marL="457200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000" b="1" dirty="0" smtClean="0"/>
              <a:t>RIPL-3 HFB Calculations </a:t>
            </a:r>
            <a:r>
              <a:rPr lang="en-US" sz="2000" dirty="0" smtClean="0"/>
              <a:t>- </a:t>
            </a:r>
            <a:r>
              <a:rPr lang="en-US" sz="2000" dirty="0"/>
              <a:t>nuclear level density obtained within the HFB plus combinatorial </a:t>
            </a:r>
            <a:r>
              <a:rPr lang="en-US" sz="2000" dirty="0" smtClean="0"/>
              <a:t>model* </a:t>
            </a:r>
            <a:r>
              <a:rPr lang="en-US" sz="2000" dirty="0"/>
              <a:t>at the ground state </a:t>
            </a:r>
            <a:r>
              <a:rPr lang="en-US" sz="2000" dirty="0" smtClean="0"/>
              <a:t>deformation or all </a:t>
            </a:r>
            <a:r>
              <a:rPr lang="en-US" sz="2000" dirty="0" err="1" smtClean="0"/>
              <a:t>J</a:t>
            </a:r>
            <a:r>
              <a:rPr lang="en-US" sz="2000" baseline="30000" dirty="0" err="1" smtClean="0">
                <a:latin typeface="Symbol" panose="05050102010706020507" pitchFamily="18" charset="2"/>
              </a:rPr>
              <a:t>p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/>
              <a:t>CT-JPI Model (RBF) </a:t>
            </a:r>
            <a:r>
              <a:rPr lang="en-US" sz="2000" dirty="0" smtClean="0"/>
              <a:t>– separate CT or BSFG model equation or </a:t>
            </a:r>
            <a:r>
              <a:rPr lang="en-US" sz="2000" dirty="0"/>
              <a:t>each </a:t>
            </a:r>
            <a:r>
              <a:rPr lang="en-US" sz="2000" dirty="0" err="1"/>
              <a:t>J</a:t>
            </a:r>
            <a:r>
              <a:rPr lang="en-US" sz="2000" baseline="30000" dirty="0" err="1">
                <a:latin typeface="Symbol" panose="05050102010706020507" pitchFamily="18" charset="2"/>
              </a:rPr>
              <a:t>p</a:t>
            </a:r>
            <a:r>
              <a:rPr lang="en-US" sz="2000" dirty="0"/>
              <a:t> </a:t>
            </a:r>
            <a:r>
              <a:rPr lang="en-US" sz="2000" dirty="0" smtClean="0"/>
              <a:t>value where </a:t>
            </a:r>
            <a:r>
              <a:rPr lang="en-US" sz="2000" i="1" dirty="0" smtClean="0">
                <a:solidFill>
                  <a:srgbClr val="FF0000"/>
                </a:solidFill>
              </a:rPr>
              <a:t>E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0</a:t>
            </a:r>
            <a:r>
              <a:rPr lang="en-US" sz="2000" i="1" dirty="0" smtClean="0">
                <a:solidFill>
                  <a:srgbClr val="FF0000"/>
                </a:solidFill>
              </a:rPr>
              <a:t>=E</a:t>
            </a:r>
            <a:r>
              <a:rPr lang="en-US" sz="2000" i="1" baseline="-25000" dirty="0" smtClean="0">
                <a:solidFill>
                  <a:srgbClr val="FF0000"/>
                </a:solidFill>
              </a:rPr>
              <a:t>1</a:t>
            </a:r>
            <a:r>
              <a:rPr lang="en-US" sz="2000" i="1" dirty="0" smtClean="0">
                <a:solidFill>
                  <a:srgbClr val="FF0000"/>
                </a:solidFill>
              </a:rPr>
              <a:t>=</a:t>
            </a:r>
            <a:r>
              <a:rPr lang="en-US" sz="2000" i="1" dirty="0" err="1" smtClean="0">
                <a:solidFill>
                  <a:srgbClr val="FF0000"/>
                </a:solidFill>
              </a:rPr>
              <a:t>E</a:t>
            </a:r>
            <a:r>
              <a:rPr lang="en-US" sz="2000" i="1" baseline="-25000" dirty="0" err="1" smtClean="0">
                <a:solidFill>
                  <a:srgbClr val="FF0000"/>
                </a:solidFill>
              </a:rPr>
              <a:t>yrast</a:t>
            </a:r>
            <a:r>
              <a:rPr lang="en-US" sz="2000" i="1" dirty="0" smtClean="0">
                <a:solidFill>
                  <a:srgbClr val="FF0000"/>
                </a:solidFill>
              </a:rPr>
              <a:t>(</a:t>
            </a:r>
            <a:r>
              <a:rPr lang="en-US" sz="2000" i="1" dirty="0" err="1" smtClean="0">
                <a:solidFill>
                  <a:srgbClr val="FF0000"/>
                </a:solidFill>
              </a:rPr>
              <a:t>J</a:t>
            </a:r>
            <a:r>
              <a:rPr lang="en-US" sz="2000" i="1" baseline="30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en-US" sz="2000" i="1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/>
              <a:t> and </a:t>
            </a:r>
            <a:r>
              <a:rPr lang="en-US" sz="2000" i="1" dirty="0" smtClean="0">
                <a:solidFill>
                  <a:srgbClr val="FF0000"/>
                </a:solidFill>
              </a:rPr>
              <a:t>T(</a:t>
            </a:r>
            <a:r>
              <a:rPr lang="en-US" sz="2000" i="1" dirty="0" err="1" smtClean="0">
                <a:solidFill>
                  <a:srgbClr val="FF0000"/>
                </a:solidFill>
              </a:rPr>
              <a:t>J</a:t>
            </a:r>
            <a:r>
              <a:rPr lang="en-US" sz="2000" i="1" baseline="300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en-US" sz="2000" i="1" dirty="0" smtClean="0">
                <a:solidFill>
                  <a:srgbClr val="FF0000"/>
                </a:solidFill>
              </a:rPr>
              <a:t>)</a:t>
            </a:r>
            <a:r>
              <a:rPr lang="en-US" sz="2000" dirty="0" smtClean="0"/>
              <a:t> can vary for each spin and parity. </a:t>
            </a:r>
            <a:r>
              <a:rPr lang="en-US" sz="2000" i="1" dirty="0">
                <a:solidFill>
                  <a:srgbClr val="FF0000"/>
                </a:solidFill>
              </a:rPr>
              <a:t>T(</a:t>
            </a:r>
            <a:r>
              <a:rPr lang="en-US" sz="2000" i="1" dirty="0" err="1">
                <a:solidFill>
                  <a:srgbClr val="FF0000"/>
                </a:solidFill>
              </a:rPr>
              <a:t>J</a:t>
            </a:r>
            <a:r>
              <a:rPr lang="en-US" sz="2000" i="1" baseline="30000" dirty="0" err="1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en-US" sz="2000" i="1" dirty="0" smtClean="0">
                <a:solidFill>
                  <a:srgbClr val="FF0000"/>
                </a:solidFill>
              </a:rPr>
              <a:t>) </a:t>
            </a:r>
            <a:r>
              <a:rPr lang="en-US" sz="2000" dirty="0" smtClean="0"/>
              <a:t>is constrained so that the s-wave and p-wave level spacing at Sn are consistent with D0 and D1.</a:t>
            </a:r>
            <a:endParaRPr lang="en-US" sz="2000" b="1" dirty="0" smtClean="0"/>
          </a:p>
          <a:p>
            <a:endParaRPr lang="en-US" sz="2000" dirty="0"/>
          </a:p>
          <a:p>
            <a:r>
              <a:rPr lang="en-US" sz="2000" dirty="0" smtClean="0"/>
              <a:t>* S</a:t>
            </a:r>
            <a:r>
              <a:rPr lang="en-US" sz="2000" dirty="0"/>
              <a:t>. </a:t>
            </a:r>
            <a:r>
              <a:rPr lang="en-US" sz="2000" dirty="0" err="1"/>
              <a:t>Goriely</a:t>
            </a:r>
            <a:r>
              <a:rPr lang="en-US" sz="2000" dirty="0"/>
              <a:t>, S. </a:t>
            </a:r>
            <a:r>
              <a:rPr lang="en-US" sz="2000" dirty="0" err="1"/>
              <a:t>Hilaire</a:t>
            </a:r>
            <a:r>
              <a:rPr lang="en-US" sz="2000" dirty="0"/>
              <a:t>, </a:t>
            </a:r>
            <a:r>
              <a:rPr lang="en-US" sz="2000" dirty="0" smtClean="0"/>
              <a:t>and A.J</a:t>
            </a:r>
            <a:r>
              <a:rPr lang="en-US" sz="2000" dirty="0"/>
              <a:t>. </a:t>
            </a:r>
            <a:r>
              <a:rPr lang="en-US" sz="2000" dirty="0" err="1"/>
              <a:t>Koning</a:t>
            </a:r>
            <a:r>
              <a:rPr lang="en-US" sz="2000" dirty="0"/>
              <a:t>, </a:t>
            </a:r>
            <a:r>
              <a:rPr lang="en-US" sz="2000" i="1" dirty="0"/>
              <a:t>Improved microscopic nuclear level densities within the </a:t>
            </a:r>
            <a:r>
              <a:rPr lang="en-US" sz="2000" i="1" dirty="0" err="1"/>
              <a:t>Hartree-Fock-Bogoliubov</a:t>
            </a:r>
            <a:r>
              <a:rPr lang="en-US" sz="2000" i="1" dirty="0"/>
              <a:t> plus combinatorial method</a:t>
            </a:r>
            <a:r>
              <a:rPr lang="en-US" sz="2000" dirty="0"/>
              <a:t>, Phys. Rev. </a:t>
            </a:r>
            <a:r>
              <a:rPr lang="en-US" sz="2000" b="1" dirty="0"/>
              <a:t>C78</a:t>
            </a:r>
            <a:r>
              <a:rPr lang="en-US" sz="2000" dirty="0"/>
              <a:t> (2008) 064307.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81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816429"/>
          </a:xfrm>
        </p:spPr>
        <p:txBody>
          <a:bodyPr>
            <a:normAutofit/>
          </a:bodyPr>
          <a:lstStyle/>
          <a:p>
            <a:r>
              <a:rPr 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Deconvoluting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</a:t>
            </a: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-ray strength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276600" y="1066800"/>
                <a:ext cx="5694285" cy="53670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2000" dirty="0" smtClean="0"/>
                  <a:t>Even-Z, even-N photonuclear reactions only populate  </a:t>
                </a:r>
                <a:r>
                  <a:rPr lang="en-US" sz="2000" dirty="0" err="1" smtClean="0"/>
                  <a:t>J</a:t>
                </a:r>
                <a:r>
                  <a:rPr lang="en-US" sz="2000" baseline="30000" dirty="0" err="1" smtClean="0">
                    <a:latin typeface="Symbol" panose="05050102010706020507" pitchFamily="18" charset="2"/>
                  </a:rPr>
                  <a:t>p</a:t>
                </a:r>
                <a:r>
                  <a:rPr lang="en-US" sz="2000" dirty="0" smtClean="0"/>
                  <a:t>=1</a:t>
                </a:r>
                <a:r>
                  <a:rPr lang="en-US" sz="2000" baseline="30000" dirty="0" smtClean="0">
                    <a:latin typeface="Symbol" panose="05050102010706020507" pitchFamily="18" charset="2"/>
                  </a:rPr>
                  <a:t>-</a:t>
                </a:r>
                <a:r>
                  <a:rPr lang="en-US" sz="2000" dirty="0" smtClean="0"/>
                  <a:t> levels by E1 transitions.</a:t>
                </a:r>
              </a:p>
              <a:p>
                <a:endParaRPr lang="en-US" sz="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↑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𝑩𝑨</m:t>
                              </m:r>
                            </m:sub>
                            <m:sup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p>
                          </m:sSub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𝝆</m:t>
                          </m:r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  <m:sup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b="1" dirty="0" smtClean="0"/>
              </a:p>
              <a:p>
                <a:endParaRPr lang="en-US" sz="8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↓=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𝒇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den>
                      </m:f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↑=</m:t>
                      </m:r>
                      <m:f>
                        <m:fPr>
                          <m:type m:val="lin"/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US" sz="2000" dirty="0" smtClean="0"/>
              </a:p>
              <a:p>
                <a:endParaRPr lang="en-US" sz="2000" dirty="0"/>
              </a:p>
              <a:p>
                <a:r>
                  <a:rPr lang="en-US" sz="2000" dirty="0"/>
                  <a:t>E</a:t>
                </a:r>
                <a:r>
                  <a:rPr lang="en-US" sz="2000" dirty="0" smtClean="0"/>
                  <a:t>ven-Z, odd-N </a:t>
                </a:r>
                <a:r>
                  <a:rPr lang="en-US" sz="2000" dirty="0"/>
                  <a:t>photonuclear reactions only populate  </a:t>
                </a:r>
                <a:r>
                  <a:rPr lang="en-US" sz="2000" dirty="0" smtClean="0"/>
                  <a:t>J</a:t>
                </a:r>
                <a:r>
                  <a:rPr lang="en-US" sz="2000" baseline="-25000" dirty="0" smtClean="0"/>
                  <a:t>i</a:t>
                </a:r>
                <a:r>
                  <a:rPr lang="en-US" sz="2000" dirty="0" smtClean="0"/>
                  <a:t>,J</a:t>
                </a:r>
                <a:r>
                  <a:rPr lang="en-US" sz="2000" baseline="-25000" dirty="0" smtClean="0"/>
                  <a:t>i</a:t>
                </a:r>
                <a:r>
                  <a:rPr lang="en-US" sz="2000" dirty="0" smtClean="0">
                    <a:sym typeface="Symbol"/>
                  </a:rPr>
                  <a:t>1 levels </a:t>
                </a:r>
                <a:r>
                  <a:rPr lang="en-US" sz="2000" dirty="0" smtClean="0"/>
                  <a:t>by </a:t>
                </a:r>
                <a:r>
                  <a:rPr lang="en-US" sz="2000" dirty="0"/>
                  <a:t>E1 </a:t>
                </a:r>
                <a:r>
                  <a:rPr lang="en-US" sz="2000" dirty="0" smtClean="0"/>
                  <a:t>transitions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>
                          <a:latin typeface="Cambria Math"/>
                          <a:ea typeface="Cambria Math"/>
                        </a:rPr>
                        <m:t>↑=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𝑩𝑨</m:t>
                              </m:r>
                            </m:sub>
                            <m:sup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1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/>
                                      <a:ea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𝒌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𝟑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𝒌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𝟕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sSup>
                                <m:sSupPr>
                                  <m:ctrlP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𝟐</m:t>
                                  </m:r>
                                </m:e>
                                <m:sup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</m:sup>
                              </m:sSup>
                            </m:sup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𝝆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𝑱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000" b="1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1" i="1" smtClean="0">
                                          <a:latin typeface="Cambria Math"/>
                                          <a:ea typeface="Cambria Math"/>
                                        </a:rPr>
                                        <m:t>𝒇</m:t>
                                      </m:r>
                                    </m:e>
                                    <m:sub>
                                      <m:r>
                                        <a:rPr lang="en-US" sz="2000" b="1" i="1" smtClean="0">
                                          <a:latin typeface="Cambria Math"/>
                                          <a:ea typeface="Cambria Math"/>
                                        </a:rPr>
                                        <m:t>𝒌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nary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800" b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>
                          <a:latin typeface="Cambria Math"/>
                          <a:ea typeface="Cambria Math"/>
                        </a:rPr>
                        <m:t>↓=</m:t>
                      </m:r>
                      <m:sSub>
                        <m:sSub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𝜸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sub>
                          </m:sSub>
                        </m:e>
                      </m:d>
                      <m:r>
                        <a:rPr lang="en-US" sz="2000" b="1" i="1">
                          <a:latin typeface="Cambria Math"/>
                          <a:ea typeface="Cambria Math"/>
                        </a:rPr>
                        <m:t>↑</m:t>
                      </m:r>
                      <m:nary>
                        <m:naryPr>
                          <m:chr m:val="∑"/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𝑱</m:t>
                              </m:r>
                            </m:e>
                            <m: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𝒇</m:t>
                              </m:r>
                            </m:sub>
                          </m:s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</m:sub>
                        <m:sup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𝟕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sSup>
                            <m:sSupPr>
                              <m:ctrlP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e>
                            <m:sup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</m:sup>
                          </m:sSup>
                        </m:sup>
                        <m:e>
                          <m:f>
                            <m:f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2000" b="1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/>
                                      <a:ea typeface="Cambria Math"/>
                                    </a:rPr>
                                    <m:t>𝑱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/>
                                      <a:ea typeface="Cambria Math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𝒌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𝑱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/>
                                      <a:ea typeface="Cambria Math"/>
                                    </a:rPr>
                                    <m:t>𝒇</m:t>
                                  </m:r>
                                </m:sub>
                              </m:sSub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2000" b="1" dirty="0" smtClean="0"/>
              </a:p>
              <a:p>
                <a:endParaRPr lang="en-US" sz="800" b="1" dirty="0"/>
              </a:p>
              <a:p>
                <a:r>
                  <a:rPr lang="en-US" sz="2000" dirty="0"/>
                  <a:t>w</a:t>
                </a:r>
                <a:r>
                  <a:rPr lang="en-US" sz="2000" dirty="0" smtClean="0"/>
                  <a:t>here </a:t>
                </a:r>
                <a:r>
                  <a:rPr lang="en-US" sz="2000" b="1" i="1" dirty="0" err="1" smtClean="0"/>
                  <a:t>x</a:t>
                </a:r>
                <a:r>
                  <a:rPr lang="en-US" sz="2000" b="1" i="1" baseline="-25000" dirty="0" err="1" smtClean="0"/>
                  <a:t>k</a:t>
                </a:r>
                <a:r>
                  <a:rPr lang="en-US" sz="2000" dirty="0" smtClean="0"/>
                  <a:t> is fraction of final levels with spin </a:t>
                </a:r>
                <a:r>
                  <a:rPr lang="en-US" sz="2000" b="1" i="1" dirty="0" err="1" smtClean="0"/>
                  <a:t>J</a:t>
                </a:r>
                <a:r>
                  <a:rPr lang="en-US" sz="2000" b="1" i="1" baseline="-25000" dirty="0" err="1" smtClean="0"/>
                  <a:t>f</a:t>
                </a:r>
                <a:r>
                  <a:rPr lang="en-US" sz="2000" dirty="0" smtClean="0"/>
                  <a:t>.</a:t>
                </a:r>
                <a:endParaRPr lang="en-US" sz="2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1066800"/>
                <a:ext cx="5694285" cy="5367047"/>
              </a:xfrm>
              <a:prstGeom prst="rect">
                <a:avLst/>
              </a:prstGeom>
              <a:blipFill rotWithShape="1">
                <a:blip r:embed="rId2"/>
                <a:stretch>
                  <a:fillRect l="-2784" t="-1364" r="-964"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96" name="Group 4095"/>
          <p:cNvGrpSpPr/>
          <p:nvPr/>
        </p:nvGrpSpPr>
        <p:grpSpPr>
          <a:xfrm>
            <a:off x="778828" y="1217849"/>
            <a:ext cx="1678997" cy="1831778"/>
            <a:chOff x="613451" y="1140255"/>
            <a:chExt cx="1678997" cy="1831778"/>
          </a:xfrm>
        </p:grpSpPr>
        <p:grpSp>
          <p:nvGrpSpPr>
            <p:cNvPr id="17" name="Group 16"/>
            <p:cNvGrpSpPr/>
            <p:nvPr/>
          </p:nvGrpSpPr>
          <p:grpSpPr>
            <a:xfrm>
              <a:off x="613451" y="1140255"/>
              <a:ext cx="1678997" cy="1831778"/>
              <a:chOff x="3328300" y="4335741"/>
              <a:chExt cx="1678997" cy="1831778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3328300" y="5849354"/>
                <a:ext cx="113879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oup 8"/>
              <p:cNvGrpSpPr/>
              <p:nvPr/>
            </p:nvGrpSpPr>
            <p:grpSpPr>
              <a:xfrm>
                <a:off x="3331642" y="4335741"/>
                <a:ext cx="1675655" cy="1831778"/>
                <a:chOff x="3328300" y="4325353"/>
                <a:chExt cx="1675655" cy="1831778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3328300" y="4325354"/>
                  <a:ext cx="1138795" cy="255716"/>
                  <a:chOff x="3328300" y="4325354"/>
                  <a:chExt cx="1138795" cy="255716"/>
                </a:xfrm>
              </p:grpSpPr>
              <p:grpSp>
                <p:nvGrpSpPr>
                  <p:cNvPr id="7" name="Group 6"/>
                  <p:cNvGrpSpPr/>
                  <p:nvPr/>
                </p:nvGrpSpPr>
                <p:grpSpPr>
                  <a:xfrm>
                    <a:off x="3328300" y="4325354"/>
                    <a:ext cx="1138795" cy="255716"/>
                    <a:chOff x="3328300" y="4325354"/>
                    <a:chExt cx="1138795" cy="255716"/>
                  </a:xfrm>
                </p:grpSpPr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3328300" y="4325354"/>
                      <a:ext cx="113879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" name="Straight Connector 12"/>
                    <p:cNvCxnSpPr/>
                    <p:nvPr/>
                  </p:nvCxnSpPr>
                  <p:spPr>
                    <a:xfrm>
                      <a:off x="3328300" y="4453054"/>
                      <a:ext cx="113879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" name="Straight Connector 14"/>
                    <p:cNvCxnSpPr/>
                    <p:nvPr/>
                  </p:nvCxnSpPr>
                  <p:spPr>
                    <a:xfrm>
                      <a:off x="3328300" y="4581070"/>
                      <a:ext cx="113879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3328300" y="4389046"/>
                    <a:ext cx="113879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3328300" y="4517062"/>
                    <a:ext cx="113879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4548438" y="5710854"/>
                  <a:ext cx="455517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J</a:t>
                  </a:r>
                  <a:r>
                    <a:rPr lang="en-US" b="1" baseline="-25000" dirty="0" smtClean="0"/>
                    <a:t>i</a:t>
                  </a:r>
                  <a:r>
                    <a:rPr lang="en-US" b="1" dirty="0" smtClean="0"/>
                    <a:t>=</a:t>
                  </a:r>
                  <a:r>
                    <a:rPr lang="en-US" b="1" dirty="0" smtClean="0">
                      <a:latin typeface="Symbol" panose="05050102010706020507" pitchFamily="18" charset="2"/>
                    </a:rPr>
                    <a:t>0</a:t>
                  </a:r>
                  <a:r>
                    <a:rPr lang="en-US" b="1" baseline="30000" dirty="0" smtClean="0">
                      <a:latin typeface="Symbol" panose="05050102010706020507" pitchFamily="18" charset="2"/>
                    </a:rPr>
                    <a:t>+</a:t>
                  </a:r>
                  <a:endParaRPr lang="en-US" b="1" baseline="30000" dirty="0"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605378" y="4325353"/>
                  <a:ext cx="398577" cy="46166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b="1" dirty="0" err="1" smtClean="0"/>
                    <a:t>J</a:t>
                  </a:r>
                  <a:r>
                    <a:rPr lang="en-US" b="1" baseline="-25000" dirty="0" err="1" smtClean="0"/>
                    <a:t>f</a:t>
                  </a:r>
                  <a:r>
                    <a:rPr lang="en-US" b="1" dirty="0" smtClean="0"/>
                    <a:t>=</a:t>
                  </a:r>
                  <a:r>
                    <a:rPr lang="en-US" b="1" dirty="0" smtClean="0">
                      <a:latin typeface="Symbol" panose="05050102010706020507" pitchFamily="18" charset="2"/>
                    </a:rPr>
                    <a:t>1</a:t>
                  </a:r>
                  <a:r>
                    <a:rPr lang="en-US" b="1" baseline="30000" dirty="0" smtClean="0">
                      <a:latin typeface="Symbol" panose="05050102010706020507" pitchFamily="18" charset="2"/>
                    </a:rPr>
                    <a:t>-</a:t>
                  </a:r>
                  <a:endParaRPr lang="en-US" b="1" baseline="30000" dirty="0">
                    <a:latin typeface="Symbol" panose="05050102010706020507" pitchFamily="18" charset="2"/>
                  </a:endParaRPr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 flipV="1">
                  <a:off x="3668212" y="4402947"/>
                  <a:ext cx="0" cy="1446406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6" name="TextBox 35"/>
                <p:cNvSpPr txBox="1"/>
                <p:nvPr/>
              </p:nvSpPr>
              <p:spPr>
                <a:xfrm>
                  <a:off x="3556059" y="5849354"/>
                  <a:ext cx="911036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000" b="1" baseline="30000" dirty="0" smtClean="0"/>
                    <a:t>98</a:t>
                  </a:r>
                  <a:r>
                    <a:rPr lang="en-US" sz="2000" b="1" dirty="0" smtClean="0"/>
                    <a:t>Mo</a:t>
                  </a:r>
                  <a:endParaRPr lang="en-US" sz="2000" b="1" dirty="0"/>
                </a:p>
              </p:txBody>
            </p:sp>
          </p:grpSp>
        </p:grpSp>
        <p:sp>
          <p:nvSpPr>
            <p:cNvPr id="24" name="TextBox 23"/>
            <p:cNvSpPr txBox="1"/>
            <p:nvPr/>
          </p:nvSpPr>
          <p:spPr>
            <a:xfrm>
              <a:off x="676801" y="1756386"/>
              <a:ext cx="11383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anose="05050102010706020507" pitchFamily="18" charset="2"/>
                </a:rPr>
                <a:t>g</a:t>
              </a:r>
              <a:r>
                <a:rPr lang="en-US" b="1" dirty="0" smtClean="0"/>
                <a:t>(0</a:t>
              </a:r>
              <a:r>
                <a:rPr lang="en-US" b="1" baseline="30000" dirty="0" smtClean="0">
                  <a:latin typeface="Symbol" panose="05050102010706020507" pitchFamily="18" charset="2"/>
                </a:rPr>
                <a:t>+</a:t>
              </a:r>
              <a:r>
                <a:rPr lang="en-US" b="1" dirty="0" smtClean="0">
                  <a:sym typeface="Symbol"/>
                </a:rPr>
                <a:t>1</a:t>
              </a:r>
              <a:r>
                <a:rPr lang="en-US" b="1" baseline="30000" dirty="0" smtClean="0">
                  <a:latin typeface="Symbol" panose="05050102010706020507" pitchFamily="18" charset="2"/>
                  <a:sym typeface="Symbol"/>
                </a:rPr>
                <a:t>-</a:t>
              </a:r>
              <a:r>
                <a:rPr lang="en-US" b="1" dirty="0" smtClean="0">
                  <a:sym typeface="Symbol"/>
                </a:rPr>
                <a:t>)</a:t>
              </a:r>
              <a:endParaRPr lang="en-US" b="1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359577" y="3775480"/>
            <a:ext cx="2917023" cy="1831778"/>
            <a:chOff x="281922" y="3221482"/>
            <a:chExt cx="2917023" cy="1831778"/>
          </a:xfrm>
        </p:grpSpPr>
        <p:grpSp>
          <p:nvGrpSpPr>
            <p:cNvPr id="57" name="Group 56"/>
            <p:cNvGrpSpPr/>
            <p:nvPr/>
          </p:nvGrpSpPr>
          <p:grpSpPr>
            <a:xfrm>
              <a:off x="398535" y="3221482"/>
              <a:ext cx="2800410" cy="1831778"/>
              <a:chOff x="3328300" y="4335741"/>
              <a:chExt cx="2800410" cy="1831778"/>
            </a:xfrm>
          </p:grpSpPr>
          <p:cxnSp>
            <p:nvCxnSpPr>
              <p:cNvPr id="58" name="Straight Connector 57"/>
              <p:cNvCxnSpPr/>
              <p:nvPr/>
            </p:nvCxnSpPr>
            <p:spPr>
              <a:xfrm>
                <a:off x="3328300" y="5849354"/>
                <a:ext cx="113879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9" name="Group 58"/>
              <p:cNvGrpSpPr/>
              <p:nvPr/>
            </p:nvGrpSpPr>
            <p:grpSpPr>
              <a:xfrm>
                <a:off x="3331642" y="4335741"/>
                <a:ext cx="2797068" cy="1831778"/>
                <a:chOff x="3328300" y="4325353"/>
                <a:chExt cx="2797068" cy="1831778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3328300" y="4325354"/>
                  <a:ext cx="1138795" cy="255716"/>
                  <a:chOff x="3328300" y="4325354"/>
                  <a:chExt cx="1138795" cy="255716"/>
                </a:xfrm>
              </p:grpSpPr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3328300" y="4325354"/>
                    <a:ext cx="1138795" cy="255716"/>
                    <a:chOff x="3328300" y="4325354"/>
                    <a:chExt cx="1138795" cy="255716"/>
                  </a:xfrm>
                </p:grpSpPr>
                <p:cxnSp>
                  <p:nvCxnSpPr>
                    <p:cNvPr id="68" name="Straight Connector 67"/>
                    <p:cNvCxnSpPr/>
                    <p:nvPr/>
                  </p:nvCxnSpPr>
                  <p:spPr>
                    <a:xfrm>
                      <a:off x="3328300" y="4325354"/>
                      <a:ext cx="113879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Straight Connector 68"/>
                    <p:cNvCxnSpPr/>
                    <p:nvPr/>
                  </p:nvCxnSpPr>
                  <p:spPr>
                    <a:xfrm>
                      <a:off x="3328300" y="4453054"/>
                      <a:ext cx="113879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Straight Connector 69"/>
                    <p:cNvCxnSpPr/>
                    <p:nvPr/>
                  </p:nvCxnSpPr>
                  <p:spPr>
                    <a:xfrm>
                      <a:off x="3328300" y="4581070"/>
                      <a:ext cx="1138795" cy="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3328300" y="4389046"/>
                    <a:ext cx="113879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3328300" y="4517062"/>
                    <a:ext cx="1138795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4548438" y="5710854"/>
                  <a:ext cx="758155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b="1" dirty="0" smtClean="0"/>
                    <a:t>J</a:t>
                  </a:r>
                  <a:r>
                    <a:rPr lang="en-US" b="1" baseline="-25000" dirty="0" smtClean="0"/>
                    <a:t>i</a:t>
                  </a:r>
                  <a:r>
                    <a:rPr lang="en-US" b="1" dirty="0" smtClean="0"/>
                    <a:t>=</a:t>
                  </a:r>
                  <a:r>
                    <a:rPr lang="en-US" b="1" dirty="0" smtClean="0">
                      <a:latin typeface="Symbol" panose="05050102010706020507" pitchFamily="18" charset="2"/>
                    </a:rPr>
                    <a:t>5/2</a:t>
                  </a:r>
                  <a:r>
                    <a:rPr lang="en-US" b="1" baseline="30000" dirty="0" smtClean="0">
                      <a:latin typeface="Symbol" panose="05050102010706020507" pitchFamily="18" charset="2"/>
                    </a:rPr>
                    <a:t>+</a:t>
                  </a:r>
                  <a:endParaRPr lang="en-US" b="1" baseline="30000" dirty="0">
                    <a:latin typeface="Symbol" panose="05050102010706020507" pitchFamily="18" charset="2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4548438" y="4325353"/>
                  <a:ext cx="157693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b="1" dirty="0" err="1" smtClean="0"/>
                    <a:t>J</a:t>
                  </a:r>
                  <a:r>
                    <a:rPr lang="en-US" b="1" baseline="-25000" dirty="0" err="1" smtClean="0"/>
                    <a:t>f</a:t>
                  </a:r>
                  <a:r>
                    <a:rPr lang="en-US" b="1" dirty="0" smtClean="0"/>
                    <a:t>=</a:t>
                  </a:r>
                  <a:r>
                    <a:rPr lang="en-US" b="1" dirty="0" smtClean="0">
                      <a:latin typeface="Symbol" panose="05050102010706020507" pitchFamily="18" charset="2"/>
                    </a:rPr>
                    <a:t>(3/2,5/2,7/2)</a:t>
                  </a:r>
                  <a:r>
                    <a:rPr lang="en-US" b="1" baseline="30000" dirty="0" smtClean="0">
                      <a:latin typeface="Symbol" panose="05050102010706020507" pitchFamily="18" charset="2"/>
                    </a:rPr>
                    <a:t>-</a:t>
                  </a:r>
                  <a:endParaRPr lang="en-US" b="1" baseline="30000" dirty="0">
                    <a:latin typeface="Symbol" panose="05050102010706020507" pitchFamily="18" charset="2"/>
                  </a:endParaRPr>
                </a:p>
              </p:txBody>
            </p:sp>
            <p:cxnSp>
              <p:nvCxnSpPr>
                <p:cNvPr id="63" name="Straight Arrow Connector 62"/>
                <p:cNvCxnSpPr/>
                <p:nvPr/>
              </p:nvCxnSpPr>
              <p:spPr>
                <a:xfrm flipV="1">
                  <a:off x="3901119" y="4368013"/>
                  <a:ext cx="0" cy="1446406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3556059" y="5849354"/>
                  <a:ext cx="911036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sz="2000" b="1" baseline="30000" dirty="0" smtClean="0"/>
                    <a:t>95</a:t>
                  </a:r>
                  <a:r>
                    <a:rPr lang="en-US" sz="2000" b="1" dirty="0" smtClean="0"/>
                    <a:t>Mo</a:t>
                  </a:r>
                  <a:endParaRPr lang="en-US" sz="2000" b="1" dirty="0"/>
                </a:p>
              </p:txBody>
            </p:sp>
          </p:grpSp>
        </p:grpSp>
        <p:sp>
          <p:nvSpPr>
            <p:cNvPr id="72" name="TextBox 71"/>
            <p:cNvSpPr txBox="1"/>
            <p:nvPr/>
          </p:nvSpPr>
          <p:spPr>
            <a:xfrm>
              <a:off x="281922" y="3802679"/>
              <a:ext cx="24612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Symbol" panose="05050102010706020507" pitchFamily="18" charset="2"/>
                </a:rPr>
                <a:t>g</a:t>
              </a:r>
              <a:r>
                <a:rPr lang="en-US" b="1" dirty="0" smtClean="0"/>
                <a:t>[5/2</a:t>
              </a:r>
              <a:r>
                <a:rPr lang="en-US" b="1" baseline="30000" dirty="0" smtClean="0">
                  <a:latin typeface="Symbol" panose="05050102010706020507" pitchFamily="18" charset="2"/>
                </a:rPr>
                <a:t>+</a:t>
              </a:r>
              <a:r>
                <a:rPr lang="en-US" b="1" dirty="0" smtClean="0">
                  <a:sym typeface="Symbol"/>
                </a:rPr>
                <a:t>(3/2,5/2,7/2)</a:t>
              </a:r>
              <a:r>
                <a:rPr lang="en-US" b="1" baseline="30000" dirty="0" smtClean="0">
                  <a:latin typeface="Symbol" panose="05050102010706020507" pitchFamily="18" charset="2"/>
                  <a:sym typeface="Symbol"/>
                </a:rPr>
                <a:t>-</a:t>
              </a:r>
              <a:r>
                <a:rPr lang="en-US" b="1" dirty="0">
                  <a:sym typeface="Symbol"/>
                </a:rPr>
                <a:t>]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616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23878</TotalTime>
  <Words>2490</Words>
  <Application>Microsoft Office PowerPoint</Application>
  <PresentationFormat>On-screen Show (4:3)</PresentationFormat>
  <Paragraphs>308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Deconvolution of Photon Strength</vt:lpstr>
      <vt:lpstr>Introduction</vt:lpstr>
      <vt:lpstr>Reduced Transition Probabilities</vt:lpstr>
      <vt:lpstr>Photonuclear data</vt:lpstr>
      <vt:lpstr>Brink-Axel Photon Strength</vt:lpstr>
      <vt:lpstr>Other simple g-ray transitions</vt:lpstr>
      <vt:lpstr>Level Density Formulas</vt:lpstr>
      <vt:lpstr>Spin distribution</vt:lpstr>
      <vt:lpstr>Deconvoluting the g-ray strength</vt:lpstr>
      <vt:lpstr>Continuous g-ray strength function</vt:lpstr>
      <vt:lpstr>Mo g-ray strength with CT-JPI level density</vt:lpstr>
      <vt:lpstr>Mo g-ray strength with HB level density</vt:lpstr>
      <vt:lpstr>Comparison with (n,g) primary g-ray strength</vt:lpstr>
      <vt:lpstr>(n,g) primary g-ray strengths</vt:lpstr>
      <vt:lpstr>(n,g) primary g-ray strengths</vt:lpstr>
      <vt:lpstr>Comparison with G0 and G1 at Sn</vt:lpstr>
      <vt:lpstr>Deconvolution of Reaction (Oslo) Data</vt:lpstr>
      <vt:lpstr>Comparison of Oslo data with GDR E1</vt:lpstr>
      <vt:lpstr>Comparison of Oslo data with GDR E1</vt:lpstr>
      <vt:lpstr>Comparison of Oslo data with GDR E1</vt:lpstr>
      <vt:lpstr>Comparison of Oslo data with GDR E1</vt:lpstr>
      <vt:lpstr>Oslo g-ray strengths</vt:lpstr>
      <vt:lpstr>Conclusions</vt:lpstr>
      <vt:lpstr>Thank you for your attention</vt:lpstr>
      <vt:lpstr>HFB LD Model fails to reproduce D0, D1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Deconvolution of Photon Strength</dc:title>
  <dc:creator>Richard B. Firestone</dc:creator>
  <cp:lastModifiedBy>Richard B. Firestone</cp:lastModifiedBy>
  <cp:revision>247</cp:revision>
  <cp:lastPrinted>2018-04-06T18:50:58Z</cp:lastPrinted>
  <dcterms:created xsi:type="dcterms:W3CDTF">2018-01-23T19:30:46Z</dcterms:created>
  <dcterms:modified xsi:type="dcterms:W3CDTF">2018-05-17T21:37:09Z</dcterms:modified>
</cp:coreProperties>
</file>