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76"/>
  </p:normalViewPr>
  <p:slideViewPr>
    <p:cSldViewPr snapToGrid="0" snapToObjects="1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5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8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68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46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93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7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1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2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25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5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68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BBE3B-34E1-264E-BDEF-7E47CD88CABB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DB519-5136-AE49-8FF0-91494384B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13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mm.cern.ch/owa/redir.aspx?C=fPKI00LQwmiDrrdeUb2kVL4in7qUAyy_3mD5vcu3TgxO3JCCsjzVCA..&amp;URL=http%3a%2f%2fec.europa.eu%2fresearch%2fparticipants%2fdata%2fref%2fh2020%2fother%2fguides_for_applicants%2fh2020-guide-appl-msca-rise_en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Call Open Nov. 22 </a:t>
            </a:r>
            <a:r>
              <a:rPr lang="mr-IN" sz="3200" dirty="0"/>
              <a:t>–</a:t>
            </a:r>
            <a:r>
              <a:rPr lang="en-US" sz="3200" dirty="0"/>
              <a:t> Notes from </a:t>
            </a:r>
            <a:r>
              <a:rPr lang="en-US" sz="3200" dirty="0" err="1"/>
              <a:t>Svet</a:t>
            </a:r>
            <a:r>
              <a:rPr lang="en-US" sz="3200" dirty="0">
                <a:solidFill>
                  <a:srgbClr val="00B050"/>
                </a:solidFill>
              </a:rPr>
              <a:t/>
            </a:r>
            <a:br>
              <a:rPr lang="en-US" sz="3200" dirty="0">
                <a:solidFill>
                  <a:srgbClr val="00B050"/>
                </a:solidFill>
              </a:rPr>
            </a:br>
            <a:r>
              <a:rPr lang="en-US" sz="3200" dirty="0">
                <a:solidFill>
                  <a:srgbClr val="00B050"/>
                </a:solidFill>
              </a:rPr>
              <a:t>Deadline March 21, 2018</a:t>
            </a: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r>
              <a:rPr lang="en-US" sz="3200" dirty="0">
                <a:solidFill>
                  <a:srgbClr val="FF0000"/>
                </a:solidFill>
              </a:rPr>
              <a:t>CERN Deadline Feb 21,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200" dirty="0"/>
              <a:t> </a:t>
            </a:r>
            <a:r>
              <a:rPr lang="en-US" sz="1200" u="sng" dirty="0"/>
              <a:t>Consortium</a:t>
            </a:r>
            <a:r>
              <a:rPr lang="en-US" sz="1200" dirty="0"/>
              <a:t>: there are two categories of participants that you need to distinguish already:</a:t>
            </a:r>
          </a:p>
          <a:p>
            <a:r>
              <a:rPr lang="en-US" sz="1200" dirty="0"/>
              <a:t>-          </a:t>
            </a:r>
            <a:r>
              <a:rPr lang="en-US" sz="1200" b="1" dirty="0"/>
              <a:t>Beneficiaries</a:t>
            </a:r>
            <a:r>
              <a:rPr lang="en-US" sz="1200" dirty="0"/>
              <a:t>: from EU MS or H2020 Associated Countries (they will receive EC funding for each hosted or sending PM of exchange)</a:t>
            </a:r>
          </a:p>
          <a:p>
            <a:r>
              <a:rPr lang="en-US" sz="1200" dirty="0"/>
              <a:t>-          </a:t>
            </a:r>
            <a:r>
              <a:rPr lang="en-US" sz="1200" b="1" dirty="0"/>
              <a:t>Partner </a:t>
            </a:r>
            <a:r>
              <a:rPr lang="en-US" sz="1200" b="1" dirty="0" err="1"/>
              <a:t>Organisations</a:t>
            </a:r>
            <a:r>
              <a:rPr lang="en-US" sz="1200" dirty="0"/>
              <a:t>: from Third Countries (some of them will be eligible for EC funding some of them not, e.g. from India and Australia)</a:t>
            </a:r>
          </a:p>
          <a:p>
            <a:r>
              <a:rPr lang="en-US" sz="1200" dirty="0"/>
              <a:t>-          </a:t>
            </a:r>
            <a:r>
              <a:rPr lang="en-US" sz="1200" dirty="0" err="1"/>
              <a:t>Organisations</a:t>
            </a:r>
            <a:r>
              <a:rPr lang="en-US" sz="1200" dirty="0"/>
              <a:t> such as EPS that will not contribute to the </a:t>
            </a:r>
            <a:r>
              <a:rPr lang="en-US" sz="1200" dirty="0" err="1"/>
              <a:t>secondments</a:t>
            </a:r>
            <a:r>
              <a:rPr lang="en-US" sz="1200" dirty="0"/>
              <a:t> (sending or receiving) cannot be a partner in the project</a:t>
            </a:r>
          </a:p>
          <a:p>
            <a:r>
              <a:rPr lang="en-US" sz="1200" dirty="0"/>
              <a:t>-          INFN is one legal entity so there will be only one beneficiary INFN (and not each lab separately</a:t>
            </a:r>
            <a:r>
              <a:rPr lang="en-US" sz="1200" dirty="0"/>
              <a:t>);</a:t>
            </a:r>
            <a:endParaRPr lang="en-US" sz="1200" dirty="0"/>
          </a:p>
          <a:p>
            <a:r>
              <a:rPr lang="en-US" sz="1200" u="sng" dirty="0"/>
              <a:t>Coordination</a:t>
            </a:r>
            <a:r>
              <a:rPr lang="en-US" sz="1200" dirty="0"/>
              <a:t>: there can be only one institute assigned as Coordinator of the project: </a:t>
            </a:r>
            <a:r>
              <a:rPr lang="en-US" sz="1200" dirty="0" smtClean="0"/>
              <a:t>Project </a:t>
            </a:r>
            <a:r>
              <a:rPr lang="en-US" sz="1200" dirty="0"/>
              <a:t>management roles, such as Technical Coordinator or Scientific Coordinator can be assigned to people from other beneficiaries if needed. The WP1 Leader is normally the Project Coordinator</a:t>
            </a:r>
            <a:r>
              <a:rPr lang="en-US" sz="1200"/>
              <a:t>. </a:t>
            </a:r>
            <a:endParaRPr lang="en-US" sz="1200" dirty="0"/>
          </a:p>
          <a:p>
            <a:r>
              <a:rPr lang="en-US" sz="1200" u="sng" dirty="0"/>
              <a:t>Master Students</a:t>
            </a:r>
            <a:r>
              <a:rPr lang="en-US" sz="1200" dirty="0"/>
              <a:t>: these do not fit into the scope of RISE actions and are not eligible for </a:t>
            </a:r>
            <a:r>
              <a:rPr lang="en-US" sz="1200" dirty="0" err="1"/>
              <a:t>secondments</a:t>
            </a:r>
            <a:r>
              <a:rPr lang="en-US" sz="1200" dirty="0"/>
              <a:t>.</a:t>
            </a:r>
            <a:endParaRPr lang="en-US" sz="1200" dirty="0"/>
          </a:p>
          <a:p>
            <a:r>
              <a:rPr lang="en-US" sz="1200" u="sng" dirty="0"/>
              <a:t>PhD Students</a:t>
            </a:r>
            <a:r>
              <a:rPr lang="en-US" sz="1200" dirty="0"/>
              <a:t>: The seconded persons must be considered as staff of their home </a:t>
            </a:r>
            <a:r>
              <a:rPr lang="en-US" sz="1200" dirty="0" err="1"/>
              <a:t>organisations</a:t>
            </a:r>
            <a:r>
              <a:rPr lang="en-US" sz="1200" dirty="0"/>
              <a:t>, so even a PhD student who does not have a contract as research or teaching assistant may not be eligible for </a:t>
            </a:r>
            <a:r>
              <a:rPr lang="en-US" sz="1200" dirty="0" err="1"/>
              <a:t>secondments</a:t>
            </a:r>
            <a:r>
              <a:rPr lang="en-US" sz="1200" dirty="0"/>
              <a:t>.</a:t>
            </a:r>
            <a:endParaRPr lang="en-US" sz="1200" dirty="0"/>
          </a:p>
          <a:p>
            <a:r>
              <a:rPr lang="en-US" sz="1200" dirty="0"/>
              <a:t>Please also note that the new Guide for Applicants has just been published, and should be used as a reference from now on</a:t>
            </a:r>
            <a:r>
              <a:rPr lang="en-US" sz="1200" dirty="0"/>
              <a:t>.</a:t>
            </a:r>
            <a:endParaRPr lang="en-US" sz="1200" dirty="0"/>
          </a:p>
          <a:p>
            <a:r>
              <a:rPr lang="en-US" sz="1200" u="sng" dirty="0">
                <a:hlinkClick r:id="rId2"/>
              </a:rPr>
              <a:t>http://ec.europa.eu/research/participants/data/ref/h2020/other/guides_for_applicants/h2020-guide-appl-msca-rise_en.pdf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9B50-F721-1443-9446-FCC329B09B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81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Mangal</vt:lpstr>
      <vt:lpstr>Arial</vt:lpstr>
      <vt:lpstr>Office Theme</vt:lpstr>
      <vt:lpstr>Call Open Nov. 22 – Notes from Svet Deadline March 21, 2018 CERN Deadline Feb 21, 2018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Open Nov. 22 – Notes from Svet Deadline March 21, 2018 CERN Deadline Feb 21, 2018</dc:title>
  <dc:creator>Archana Sharma</dc:creator>
  <cp:lastModifiedBy>Archana Sharma</cp:lastModifiedBy>
  <cp:revision>2</cp:revision>
  <dcterms:created xsi:type="dcterms:W3CDTF">2017-12-06T14:08:33Z</dcterms:created>
  <dcterms:modified xsi:type="dcterms:W3CDTF">2017-12-06T14:09:46Z</dcterms:modified>
</cp:coreProperties>
</file>