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4202" r:id="rId1"/>
  </p:sldMasterIdLst>
  <p:notesMasterIdLst>
    <p:notesMasterId r:id="rId34"/>
  </p:notesMasterIdLst>
  <p:handoutMasterIdLst>
    <p:handoutMasterId r:id="rId35"/>
  </p:handoutMasterIdLst>
  <p:sldIdLst>
    <p:sldId id="949" r:id="rId2"/>
    <p:sldId id="1191" r:id="rId3"/>
    <p:sldId id="1172" r:id="rId4"/>
    <p:sldId id="1187" r:id="rId5"/>
    <p:sldId id="1209" r:id="rId6"/>
    <p:sldId id="1195" r:id="rId7"/>
    <p:sldId id="1196" r:id="rId8"/>
    <p:sldId id="1210" r:id="rId9"/>
    <p:sldId id="1175" r:id="rId10"/>
    <p:sldId id="1177" r:id="rId11"/>
    <p:sldId id="1176" r:id="rId12"/>
    <p:sldId id="1193" r:id="rId13"/>
    <p:sldId id="1181" r:id="rId14"/>
    <p:sldId id="1182" r:id="rId15"/>
    <p:sldId id="1183" r:id="rId16"/>
    <p:sldId id="1202" r:id="rId17"/>
    <p:sldId id="1203" r:id="rId18"/>
    <p:sldId id="1204" r:id="rId19"/>
    <p:sldId id="1205" r:id="rId20"/>
    <p:sldId id="1206" r:id="rId21"/>
    <p:sldId id="1207" r:id="rId22"/>
    <p:sldId id="1185" r:id="rId23"/>
    <p:sldId id="1186" r:id="rId24"/>
    <p:sldId id="1188" r:id="rId25"/>
    <p:sldId id="1213" r:id="rId26"/>
    <p:sldId id="1211" r:id="rId27"/>
    <p:sldId id="1212" r:id="rId28"/>
    <p:sldId id="1178" r:id="rId29"/>
    <p:sldId id="1179" r:id="rId30"/>
    <p:sldId id="1180" r:id="rId31"/>
    <p:sldId id="1184" r:id="rId32"/>
    <p:sldId id="1200" r:id="rId33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hiddenSlides="1"/>
  <p:clrMru>
    <a:srgbClr val="8B050C"/>
    <a:srgbClr val="004D86"/>
    <a:srgbClr val="575857"/>
    <a:srgbClr val="DC741E"/>
    <a:srgbClr val="008A3E"/>
    <a:srgbClr val="C70202"/>
    <a:srgbClr val="DB9832"/>
    <a:srgbClr val="FBF82A"/>
    <a:srgbClr val="650C65"/>
    <a:srgbClr val="FB828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101" autoAdjust="0"/>
    <p:restoredTop sz="86331" autoAdjust="0"/>
  </p:normalViewPr>
  <p:slideViewPr>
    <p:cSldViewPr snapToGrid="0" snapToObjects="1">
      <p:cViewPr>
        <p:scale>
          <a:sx n="95" d="100"/>
          <a:sy n="95" d="100"/>
        </p:scale>
        <p:origin x="-704" y="-2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notesMaster" Target="notesMasters/notesMaster1.xml"/><Relationship Id="rId35" Type="http://schemas.openxmlformats.org/officeDocument/2006/relationships/handoutMaster" Target="handoutMasters/handoutMaster1.xml"/><Relationship Id="rId36" Type="http://schemas.openxmlformats.org/officeDocument/2006/relationships/printerSettings" Target="printerSettings/printerSettings1.bin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presProps" Target="presProps.xml"/><Relationship Id="rId38" Type="http://schemas.openxmlformats.org/officeDocument/2006/relationships/viewProps" Target="viewProps.xml"/><Relationship Id="rId39" Type="http://schemas.openxmlformats.org/officeDocument/2006/relationships/theme" Target="theme/theme1.xml"/><Relationship Id="rId4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3E663141-0203-444D-8B22-6286837598A7}" type="datetimeFigureOut">
              <a:rPr lang="en-US"/>
              <a:pPr>
                <a:defRPr/>
              </a:pPr>
              <a:t>22/06/18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C8F7F99A-F215-0844-83E3-9A1599BCD52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98240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A055F46B-F562-744F-87A2-62DFF23BBB8A}" type="datetimeFigureOut">
              <a:rPr lang="en-US"/>
              <a:pPr>
                <a:defRPr/>
              </a:pPr>
              <a:t>22/06/18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91177375-6044-124B-9225-65EB3BF6E65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841617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ＭＳ Ｐゴシック" charset="0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8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9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0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9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>
            <a:lvl1pPr eaLnBrk="0" hangingPunct="0">
              <a:tabLst>
                <a:tab pos="0" algn="l"/>
                <a:tab pos="413786" algn="l"/>
                <a:tab pos="829040" algn="l"/>
                <a:tab pos="1244293" algn="l"/>
                <a:tab pos="1659546" algn="l"/>
                <a:tab pos="2074799" algn="l"/>
                <a:tab pos="2490053" algn="l"/>
                <a:tab pos="2905306" algn="l"/>
                <a:tab pos="3320560" algn="l"/>
                <a:tab pos="3735813" algn="l"/>
                <a:tab pos="4151066" algn="l"/>
                <a:tab pos="4566319" algn="l"/>
                <a:tab pos="4981573" algn="l"/>
                <a:tab pos="5396826" algn="l"/>
                <a:tab pos="5812080" algn="l"/>
                <a:tab pos="6227333" algn="l"/>
                <a:tab pos="6642586" algn="l"/>
                <a:tab pos="7057839" algn="l"/>
                <a:tab pos="7473093" algn="l"/>
                <a:tab pos="7888346" algn="l"/>
                <a:tab pos="8303600" algn="l"/>
              </a:tabLst>
              <a:defRPr sz="2000" b="1">
                <a:solidFill>
                  <a:schemeClr val="bg1"/>
                </a:solidFill>
                <a:latin typeface="Verdana" pitchFamily="34" charset="0"/>
                <a:ea typeface="MS PGothic" pitchFamily="34" charset="-128"/>
              </a:defRPr>
            </a:lvl1pPr>
            <a:lvl2pPr eaLnBrk="0" hangingPunct="0">
              <a:tabLst>
                <a:tab pos="0" algn="l"/>
                <a:tab pos="413786" algn="l"/>
                <a:tab pos="829040" algn="l"/>
                <a:tab pos="1244293" algn="l"/>
                <a:tab pos="1659546" algn="l"/>
                <a:tab pos="2074799" algn="l"/>
                <a:tab pos="2490053" algn="l"/>
                <a:tab pos="2905306" algn="l"/>
                <a:tab pos="3320560" algn="l"/>
                <a:tab pos="3735813" algn="l"/>
                <a:tab pos="4151066" algn="l"/>
                <a:tab pos="4566319" algn="l"/>
                <a:tab pos="4981573" algn="l"/>
                <a:tab pos="5396826" algn="l"/>
                <a:tab pos="5812080" algn="l"/>
                <a:tab pos="6227333" algn="l"/>
                <a:tab pos="6642586" algn="l"/>
                <a:tab pos="7057839" algn="l"/>
                <a:tab pos="7473093" algn="l"/>
                <a:tab pos="7888346" algn="l"/>
                <a:tab pos="8303600" algn="l"/>
              </a:tabLst>
              <a:defRPr sz="2000" b="1">
                <a:solidFill>
                  <a:schemeClr val="bg1"/>
                </a:solidFill>
                <a:latin typeface="Verdana" pitchFamily="34" charset="0"/>
                <a:ea typeface="MS PGothic" pitchFamily="34" charset="-128"/>
              </a:defRPr>
            </a:lvl2pPr>
            <a:lvl3pPr eaLnBrk="0" hangingPunct="0">
              <a:tabLst>
                <a:tab pos="0" algn="l"/>
                <a:tab pos="413786" algn="l"/>
                <a:tab pos="829040" algn="l"/>
                <a:tab pos="1244293" algn="l"/>
                <a:tab pos="1659546" algn="l"/>
                <a:tab pos="2074799" algn="l"/>
                <a:tab pos="2490053" algn="l"/>
                <a:tab pos="2905306" algn="l"/>
                <a:tab pos="3320560" algn="l"/>
                <a:tab pos="3735813" algn="l"/>
                <a:tab pos="4151066" algn="l"/>
                <a:tab pos="4566319" algn="l"/>
                <a:tab pos="4981573" algn="l"/>
                <a:tab pos="5396826" algn="l"/>
                <a:tab pos="5812080" algn="l"/>
                <a:tab pos="6227333" algn="l"/>
                <a:tab pos="6642586" algn="l"/>
                <a:tab pos="7057839" algn="l"/>
                <a:tab pos="7473093" algn="l"/>
                <a:tab pos="7888346" algn="l"/>
                <a:tab pos="8303600" algn="l"/>
              </a:tabLst>
              <a:defRPr sz="2000" b="1">
                <a:solidFill>
                  <a:schemeClr val="bg1"/>
                </a:solidFill>
                <a:latin typeface="Verdana" pitchFamily="34" charset="0"/>
                <a:ea typeface="MS PGothic" pitchFamily="34" charset="-128"/>
              </a:defRPr>
            </a:lvl3pPr>
            <a:lvl4pPr eaLnBrk="0" hangingPunct="0">
              <a:tabLst>
                <a:tab pos="0" algn="l"/>
                <a:tab pos="413786" algn="l"/>
                <a:tab pos="829040" algn="l"/>
                <a:tab pos="1244293" algn="l"/>
                <a:tab pos="1659546" algn="l"/>
                <a:tab pos="2074799" algn="l"/>
                <a:tab pos="2490053" algn="l"/>
                <a:tab pos="2905306" algn="l"/>
                <a:tab pos="3320560" algn="l"/>
                <a:tab pos="3735813" algn="l"/>
                <a:tab pos="4151066" algn="l"/>
                <a:tab pos="4566319" algn="l"/>
                <a:tab pos="4981573" algn="l"/>
                <a:tab pos="5396826" algn="l"/>
                <a:tab pos="5812080" algn="l"/>
                <a:tab pos="6227333" algn="l"/>
                <a:tab pos="6642586" algn="l"/>
                <a:tab pos="7057839" algn="l"/>
                <a:tab pos="7473093" algn="l"/>
                <a:tab pos="7888346" algn="l"/>
                <a:tab pos="8303600" algn="l"/>
              </a:tabLst>
              <a:defRPr sz="2000" b="1">
                <a:solidFill>
                  <a:schemeClr val="bg1"/>
                </a:solidFill>
                <a:latin typeface="Verdana" pitchFamily="34" charset="0"/>
                <a:ea typeface="MS PGothic" pitchFamily="34" charset="-128"/>
              </a:defRPr>
            </a:lvl4pPr>
            <a:lvl5pPr eaLnBrk="0" hangingPunct="0">
              <a:tabLst>
                <a:tab pos="0" algn="l"/>
                <a:tab pos="413786" algn="l"/>
                <a:tab pos="829040" algn="l"/>
                <a:tab pos="1244293" algn="l"/>
                <a:tab pos="1659546" algn="l"/>
                <a:tab pos="2074799" algn="l"/>
                <a:tab pos="2490053" algn="l"/>
                <a:tab pos="2905306" algn="l"/>
                <a:tab pos="3320560" algn="l"/>
                <a:tab pos="3735813" algn="l"/>
                <a:tab pos="4151066" algn="l"/>
                <a:tab pos="4566319" algn="l"/>
                <a:tab pos="4981573" algn="l"/>
                <a:tab pos="5396826" algn="l"/>
                <a:tab pos="5812080" algn="l"/>
                <a:tab pos="6227333" algn="l"/>
                <a:tab pos="6642586" algn="l"/>
                <a:tab pos="7057839" algn="l"/>
                <a:tab pos="7473093" algn="l"/>
                <a:tab pos="7888346" algn="l"/>
                <a:tab pos="8303600" algn="l"/>
              </a:tabLst>
              <a:defRPr sz="2000" b="1">
                <a:solidFill>
                  <a:schemeClr val="bg1"/>
                </a:solidFill>
                <a:latin typeface="Verdana" pitchFamily="34" charset="0"/>
                <a:ea typeface="MS PGothic" pitchFamily="34" charset="-128"/>
              </a:defRPr>
            </a:lvl5pPr>
            <a:lvl6pPr marL="2324245" indent="-211295" defTabSz="415254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13786" algn="l"/>
                <a:tab pos="829040" algn="l"/>
                <a:tab pos="1244293" algn="l"/>
                <a:tab pos="1659546" algn="l"/>
                <a:tab pos="2074799" algn="l"/>
                <a:tab pos="2490053" algn="l"/>
                <a:tab pos="2905306" algn="l"/>
                <a:tab pos="3320560" algn="l"/>
                <a:tab pos="3735813" algn="l"/>
                <a:tab pos="4151066" algn="l"/>
                <a:tab pos="4566319" algn="l"/>
                <a:tab pos="4981573" algn="l"/>
                <a:tab pos="5396826" algn="l"/>
                <a:tab pos="5812080" algn="l"/>
                <a:tab pos="6227333" algn="l"/>
                <a:tab pos="6642586" algn="l"/>
                <a:tab pos="7057839" algn="l"/>
                <a:tab pos="7473093" algn="l"/>
                <a:tab pos="7888346" algn="l"/>
                <a:tab pos="8303600" algn="l"/>
              </a:tabLst>
              <a:defRPr sz="2000" b="1">
                <a:solidFill>
                  <a:schemeClr val="bg1"/>
                </a:solidFill>
                <a:latin typeface="Verdana" pitchFamily="34" charset="0"/>
                <a:ea typeface="MS PGothic" pitchFamily="34" charset="-128"/>
              </a:defRPr>
            </a:lvl6pPr>
            <a:lvl7pPr marL="2746835" indent="-211295" defTabSz="415254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13786" algn="l"/>
                <a:tab pos="829040" algn="l"/>
                <a:tab pos="1244293" algn="l"/>
                <a:tab pos="1659546" algn="l"/>
                <a:tab pos="2074799" algn="l"/>
                <a:tab pos="2490053" algn="l"/>
                <a:tab pos="2905306" algn="l"/>
                <a:tab pos="3320560" algn="l"/>
                <a:tab pos="3735813" algn="l"/>
                <a:tab pos="4151066" algn="l"/>
                <a:tab pos="4566319" algn="l"/>
                <a:tab pos="4981573" algn="l"/>
                <a:tab pos="5396826" algn="l"/>
                <a:tab pos="5812080" algn="l"/>
                <a:tab pos="6227333" algn="l"/>
                <a:tab pos="6642586" algn="l"/>
                <a:tab pos="7057839" algn="l"/>
                <a:tab pos="7473093" algn="l"/>
                <a:tab pos="7888346" algn="l"/>
                <a:tab pos="8303600" algn="l"/>
              </a:tabLst>
              <a:defRPr sz="2000" b="1">
                <a:solidFill>
                  <a:schemeClr val="bg1"/>
                </a:solidFill>
                <a:latin typeface="Verdana" pitchFamily="34" charset="0"/>
                <a:ea typeface="MS PGothic" pitchFamily="34" charset="-128"/>
              </a:defRPr>
            </a:lvl7pPr>
            <a:lvl8pPr marL="3169425" indent="-211295" defTabSz="415254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13786" algn="l"/>
                <a:tab pos="829040" algn="l"/>
                <a:tab pos="1244293" algn="l"/>
                <a:tab pos="1659546" algn="l"/>
                <a:tab pos="2074799" algn="l"/>
                <a:tab pos="2490053" algn="l"/>
                <a:tab pos="2905306" algn="l"/>
                <a:tab pos="3320560" algn="l"/>
                <a:tab pos="3735813" algn="l"/>
                <a:tab pos="4151066" algn="l"/>
                <a:tab pos="4566319" algn="l"/>
                <a:tab pos="4981573" algn="l"/>
                <a:tab pos="5396826" algn="l"/>
                <a:tab pos="5812080" algn="l"/>
                <a:tab pos="6227333" algn="l"/>
                <a:tab pos="6642586" algn="l"/>
                <a:tab pos="7057839" algn="l"/>
                <a:tab pos="7473093" algn="l"/>
                <a:tab pos="7888346" algn="l"/>
                <a:tab pos="8303600" algn="l"/>
              </a:tabLst>
              <a:defRPr sz="2000" b="1">
                <a:solidFill>
                  <a:schemeClr val="bg1"/>
                </a:solidFill>
                <a:latin typeface="Verdana" pitchFamily="34" charset="0"/>
                <a:ea typeface="MS PGothic" pitchFamily="34" charset="-128"/>
              </a:defRPr>
            </a:lvl8pPr>
            <a:lvl9pPr marL="3592015" indent="-211295" defTabSz="415254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13786" algn="l"/>
                <a:tab pos="829040" algn="l"/>
                <a:tab pos="1244293" algn="l"/>
                <a:tab pos="1659546" algn="l"/>
                <a:tab pos="2074799" algn="l"/>
                <a:tab pos="2490053" algn="l"/>
                <a:tab pos="2905306" algn="l"/>
                <a:tab pos="3320560" algn="l"/>
                <a:tab pos="3735813" algn="l"/>
                <a:tab pos="4151066" algn="l"/>
                <a:tab pos="4566319" algn="l"/>
                <a:tab pos="4981573" algn="l"/>
                <a:tab pos="5396826" algn="l"/>
                <a:tab pos="5812080" algn="l"/>
                <a:tab pos="6227333" algn="l"/>
                <a:tab pos="6642586" algn="l"/>
                <a:tab pos="7057839" algn="l"/>
                <a:tab pos="7473093" algn="l"/>
                <a:tab pos="7888346" algn="l"/>
                <a:tab pos="8303600" algn="l"/>
              </a:tabLst>
              <a:defRPr sz="2000" b="1">
                <a:solidFill>
                  <a:schemeClr val="bg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 eaLnBrk="1" hangingPunct="1"/>
            <a:fld id="{92813730-AA8D-46B8-B3DA-537E4489CAFA}" type="slidenum">
              <a:rPr lang="en-GB" altLang="en-US" sz="1100" b="0">
                <a:solidFill>
                  <a:srgbClr val="000000"/>
                </a:solidFill>
                <a:latin typeface="Times New Roman" pitchFamily="18" charset="0"/>
              </a:rPr>
              <a:pPr eaLnBrk="1" hangingPunct="1"/>
              <a:t>1</a:t>
            </a:fld>
            <a:endParaRPr lang="en-GB" altLang="en-US" sz="1100" b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32771" name="Text Box 1"/>
          <p:cNvSpPr txBox="1">
            <a:spLocks noChangeArrowheads="1"/>
          </p:cNvSpPr>
          <p:nvPr/>
        </p:nvSpPr>
        <p:spPr bwMode="auto">
          <a:xfrm>
            <a:off x="3907447" y="8655563"/>
            <a:ext cx="2949017" cy="4770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83187" tIns="43257" rIns="83187" bIns="43257" anchor="b"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200" b="1">
                <a:solidFill>
                  <a:schemeClr val="bg1"/>
                </a:solidFill>
                <a:latin typeface="Verdana" pitchFamily="34" charset="0"/>
                <a:ea typeface="MS PGothic" pitchFamily="34" charset="-128"/>
              </a:defRPr>
            </a:lvl1pPr>
            <a:lvl2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200" b="1">
                <a:solidFill>
                  <a:schemeClr val="bg1"/>
                </a:solidFill>
                <a:latin typeface="Verdana" pitchFamily="34" charset="0"/>
                <a:ea typeface="MS PGothic" pitchFamily="34" charset="-128"/>
              </a:defRPr>
            </a:lvl2pPr>
            <a:lvl3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200" b="1">
                <a:solidFill>
                  <a:schemeClr val="bg1"/>
                </a:solidFill>
                <a:latin typeface="Verdana" pitchFamily="34" charset="0"/>
                <a:ea typeface="MS PGothic" pitchFamily="34" charset="-128"/>
              </a:defRPr>
            </a:lvl3pPr>
            <a:lvl4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200" b="1">
                <a:solidFill>
                  <a:schemeClr val="bg1"/>
                </a:solidFill>
                <a:latin typeface="Verdana" pitchFamily="34" charset="0"/>
                <a:ea typeface="MS PGothic" pitchFamily="34" charset="-128"/>
              </a:defRPr>
            </a:lvl4pPr>
            <a:lvl5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200" b="1">
                <a:solidFill>
                  <a:schemeClr val="bg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200" b="1">
                <a:solidFill>
                  <a:schemeClr val="bg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200" b="1">
                <a:solidFill>
                  <a:schemeClr val="bg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200" b="1">
                <a:solidFill>
                  <a:schemeClr val="bg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200" b="1">
                <a:solidFill>
                  <a:schemeClr val="bg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 algn="r" defTabSz="415254" eaLnBrk="1" hangingPunct="1">
              <a:buSzPct val="100000"/>
            </a:pPr>
            <a:fld id="{B6325F64-739D-47C6-9A1B-A3745BE9576E}" type="slidenum">
              <a:rPr lang="en-GB" altLang="en-US" sz="1100" b="0">
                <a:solidFill>
                  <a:srgbClr val="000000"/>
                </a:solidFill>
                <a:latin typeface="Times New Roman" pitchFamily="18" charset="0"/>
                <a:cs typeface="Arial" charset="0"/>
              </a:rPr>
              <a:pPr algn="r" defTabSz="415254" eaLnBrk="1" hangingPunct="1">
                <a:buSzPct val="100000"/>
              </a:pPr>
              <a:t>1</a:t>
            </a:fld>
            <a:endParaRPr lang="en-GB" altLang="en-US" sz="1100" b="0">
              <a:solidFill>
                <a:srgbClr val="000000"/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3277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93800" y="681038"/>
            <a:ext cx="4543425" cy="3408362"/>
          </a:xfrm>
          <a:solidFill>
            <a:srgbClr val="FFFFFF"/>
          </a:solidFill>
          <a:ln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3277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84705" y="4361859"/>
            <a:ext cx="5087054" cy="4089242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C93ADC-117C-B347-A913-E61CBF6FCE61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250624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C93ADC-117C-B347-A913-E61CBF6FCE61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468139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C93ADC-117C-B347-A913-E61CBF6FCE61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381920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C93ADC-117C-B347-A913-E61CBF6FCE61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30064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C93ADC-117C-B347-A913-E61CBF6FCE61}" type="slidenum">
              <a:rPr lang="en-US" smtClean="0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773983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C93ADC-117C-B347-A913-E61CBF6FCE61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848198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C93ADC-117C-B347-A913-E61CBF6FCE61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848198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C93ADC-117C-B347-A913-E61CBF6FCE61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800210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C93ADC-117C-B347-A913-E61CBF6FCE61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456798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C93ADC-117C-B347-A913-E61CBF6FCE61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848198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C93ADC-117C-B347-A913-E61CBF6FCE61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381920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C93ADC-117C-B347-A913-E61CBF6FCE61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08846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C93ADC-117C-B347-A913-E61CBF6FCE61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46432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55853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DED5230-5931-47A3-8E01-C8D6A92E72FB}" type="datetimeFigureOut">
              <a:rPr lang="en-GB" smtClean="0"/>
              <a:t>22/06/18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C95D501-4672-4B5D-81D9-AC1C5095955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0943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2DED5230-5931-47A3-8E01-C8D6A92E72FB}" type="datetimeFigureOut">
              <a:rPr lang="en-GB" smtClean="0">
                <a:solidFill>
                  <a:srgbClr val="000000"/>
                </a:solidFill>
                <a:latin typeface="Calibri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22/06/18</a:t>
            </a:fld>
            <a:endParaRPr lang="en-GB">
              <a:solidFill>
                <a:srgbClr val="000000"/>
              </a:solidFill>
              <a:latin typeface="Calibri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GB">
              <a:solidFill>
                <a:srgbClr val="000000"/>
              </a:solidFill>
              <a:latin typeface="Calibri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3C95D501-4672-4B5D-81D9-AC1C50959555}" type="slidenum">
              <a:rPr lang="en-GB" smtClean="0">
                <a:solidFill>
                  <a:srgbClr val="000000"/>
                </a:solidFill>
                <a:latin typeface="Calibri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GB">
              <a:solidFill>
                <a:srgbClr val="000000"/>
              </a:solidFill>
              <a:latin typeface="Calibri" charset="0"/>
            </a:endParaRPr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8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870154" y="241300"/>
            <a:ext cx="6685981" cy="51911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620593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theme" Target="../theme/theme1.xml"/><Relationship Id="rId5" Type="http://schemas.openxmlformats.org/officeDocument/2006/relationships/image" Target="../media/image1.png"/><Relationship Id="rId6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"/>
          <p:cNvSpPr>
            <a:spLocks noGrp="1" noChangeArrowheads="1"/>
          </p:cNvSpPr>
          <p:nvPr>
            <p:ph type="body" idx="1"/>
          </p:nvPr>
        </p:nvSpPr>
        <p:spPr bwMode="auto">
          <a:xfrm>
            <a:off x="762000" y="1066800"/>
            <a:ext cx="7754938" cy="5468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dirty="0" smtClean="0"/>
              <a:t>Click to edit the outline text format</a:t>
            </a:r>
          </a:p>
          <a:p>
            <a:pPr lvl="1"/>
            <a:r>
              <a:rPr lang="en-GB" altLang="en-US" dirty="0" smtClean="0"/>
              <a:t>Second Outline Level</a:t>
            </a:r>
          </a:p>
          <a:p>
            <a:pPr lvl="2"/>
            <a:r>
              <a:rPr lang="en-GB" altLang="en-US" dirty="0" smtClean="0"/>
              <a:t>Third Outline Level</a:t>
            </a:r>
          </a:p>
          <a:p>
            <a:pPr lvl="3"/>
            <a:r>
              <a:rPr lang="en-GB" altLang="en-US" dirty="0" smtClean="0"/>
              <a:t>Fourth Outline Level</a:t>
            </a:r>
          </a:p>
          <a:p>
            <a:pPr lvl="4"/>
            <a:r>
              <a:rPr lang="en-GB" altLang="en-US" dirty="0" smtClean="0"/>
              <a:t>Fifth Outline Level</a:t>
            </a:r>
          </a:p>
          <a:p>
            <a:pPr lvl="4"/>
            <a:r>
              <a:rPr lang="en-GB" altLang="en-US" dirty="0" smtClean="0"/>
              <a:t>Sixth Outline Level</a:t>
            </a:r>
          </a:p>
          <a:p>
            <a:pPr lvl="4"/>
            <a:r>
              <a:rPr lang="en-GB" altLang="en-US" dirty="0" smtClean="0"/>
              <a:t>Seventh Outline Level</a:t>
            </a:r>
          </a:p>
          <a:p>
            <a:pPr lvl="4"/>
            <a:r>
              <a:rPr lang="en-GB" altLang="en-US" dirty="0" smtClean="0"/>
              <a:t>Eighth Outline Level</a:t>
            </a:r>
          </a:p>
          <a:p>
            <a:pPr lvl="4"/>
            <a:r>
              <a:rPr lang="en-GB" altLang="en-US" dirty="0" smtClean="0"/>
              <a:t>Ninth Outline Level</a:t>
            </a:r>
          </a:p>
        </p:txBody>
      </p:sp>
      <p:sp>
        <p:nvSpPr>
          <p:cNvPr id="1027" name="Rectangle 2"/>
          <p:cNvSpPr>
            <a:spLocks noChangeArrowheads="1"/>
          </p:cNvSpPr>
          <p:nvPr/>
        </p:nvSpPr>
        <p:spPr bwMode="auto">
          <a:xfrm>
            <a:off x="0" y="6629400"/>
            <a:ext cx="9144000" cy="228600"/>
          </a:xfrm>
          <a:prstGeom prst="rect">
            <a:avLst/>
          </a:prstGeom>
          <a:solidFill>
            <a:srgbClr val="340C7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defTabSz="449263"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n-US" altLang="en-US" sz="2200" b="1" smtClean="0">
              <a:solidFill>
                <a:srgbClr val="FFFFFF"/>
              </a:solidFill>
              <a:latin typeface="Verdana" pitchFamily="34" charset="0"/>
              <a:ea typeface="MS PGothic" pitchFamily="34" charset="-128"/>
            </a:endParaRPr>
          </a:p>
        </p:txBody>
      </p:sp>
      <p:sp>
        <p:nvSpPr>
          <p:cNvPr id="1028" name="Rectangle 3"/>
          <p:cNvSpPr>
            <a:spLocks noChangeArrowheads="1"/>
          </p:cNvSpPr>
          <p:nvPr/>
        </p:nvSpPr>
        <p:spPr bwMode="auto">
          <a:xfrm>
            <a:off x="12336" y="-1"/>
            <a:ext cx="9131664" cy="284955"/>
          </a:xfrm>
          <a:prstGeom prst="rect">
            <a:avLst/>
          </a:prstGeom>
          <a:solidFill>
            <a:srgbClr val="99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defTabSz="449263"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n-US" altLang="en-US" sz="2200" b="1" smtClean="0">
              <a:solidFill>
                <a:srgbClr val="FFFFFF"/>
              </a:solidFill>
              <a:latin typeface="Verdana" pitchFamily="34" charset="0"/>
              <a:ea typeface="MS PGothic" pitchFamily="34" charset="-128"/>
            </a:endParaRPr>
          </a:p>
        </p:txBody>
      </p:sp>
      <p:sp>
        <p:nvSpPr>
          <p:cNvPr id="1029" name="Rectangle 4"/>
          <p:cNvSpPr>
            <a:spLocks noChangeArrowheads="1"/>
          </p:cNvSpPr>
          <p:nvPr/>
        </p:nvSpPr>
        <p:spPr bwMode="auto">
          <a:xfrm>
            <a:off x="0" y="381000"/>
            <a:ext cx="9144000" cy="38100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defTabSz="449263"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n-US" altLang="en-US" sz="2200" b="1" smtClean="0">
              <a:solidFill>
                <a:srgbClr val="FFFFFF"/>
              </a:solidFill>
              <a:latin typeface="Verdana" pitchFamily="34" charset="0"/>
              <a:ea typeface="MS PGothic" pitchFamily="34" charset="-128"/>
            </a:endParaRPr>
          </a:p>
        </p:txBody>
      </p:sp>
      <p:sp>
        <p:nvSpPr>
          <p:cNvPr id="1030" name="Rectangle 5"/>
          <p:cNvSpPr>
            <a:spLocks noChangeArrowheads="1"/>
          </p:cNvSpPr>
          <p:nvPr/>
        </p:nvSpPr>
        <p:spPr bwMode="auto">
          <a:xfrm>
            <a:off x="0" y="6553200"/>
            <a:ext cx="9150350" cy="304800"/>
          </a:xfrm>
          <a:prstGeom prst="rect">
            <a:avLst/>
          </a:prstGeom>
          <a:solidFill>
            <a:srgbClr val="99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defTabSz="449263"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n-US" altLang="en-US" sz="2200" b="1" smtClean="0">
              <a:solidFill>
                <a:srgbClr val="FFFFFF"/>
              </a:solidFill>
              <a:latin typeface="Verdana" pitchFamily="34" charset="0"/>
              <a:ea typeface="MS PGothic" pitchFamily="34" charset="-128"/>
            </a:endParaRPr>
          </a:p>
        </p:txBody>
      </p:sp>
      <p:sp>
        <p:nvSpPr>
          <p:cNvPr id="2" name="Text Box 6"/>
          <p:cNvSpPr txBox="1">
            <a:spLocks noChangeArrowheads="1"/>
          </p:cNvSpPr>
          <p:nvPr/>
        </p:nvSpPr>
        <p:spPr bwMode="auto">
          <a:xfrm>
            <a:off x="12336" y="6553200"/>
            <a:ext cx="8672052" cy="279180"/>
          </a:xfrm>
          <a:prstGeom prst="rect">
            <a:avLst/>
          </a:prstGeom>
          <a:solidFill>
            <a:srgbClr val="990000">
              <a:alpha val="58000"/>
            </a:srgbClr>
          </a:solidFill>
          <a:ln>
            <a:noFill/>
          </a:ln>
          <a:effectLst/>
          <a:extLst/>
        </p:spPr>
        <p:txBody>
          <a:bodyPr wrap="square" lIns="90000" tIns="46800" rIns="90000" bIns="468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200" b="1">
                <a:solidFill>
                  <a:srgbClr val="000000"/>
                </a:solidFill>
                <a:latin typeface="Verdana" pitchFamily="32" charset="0"/>
                <a:ea typeface="MS PGothic" pitchFamily="32" charset="-128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200" b="1">
                <a:solidFill>
                  <a:srgbClr val="000000"/>
                </a:solidFill>
                <a:latin typeface="Verdana" pitchFamily="32" charset="0"/>
                <a:ea typeface="MS PGothic" pitchFamily="32" charset="-128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200" b="1">
                <a:solidFill>
                  <a:srgbClr val="000000"/>
                </a:solidFill>
                <a:latin typeface="Verdana" pitchFamily="32" charset="0"/>
                <a:ea typeface="MS PGothic" pitchFamily="32" charset="-128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200" b="1">
                <a:solidFill>
                  <a:srgbClr val="000000"/>
                </a:solidFill>
                <a:latin typeface="Verdana" pitchFamily="32" charset="0"/>
                <a:ea typeface="MS PGothic" pitchFamily="32" charset="-128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200" b="1">
                <a:solidFill>
                  <a:srgbClr val="000000"/>
                </a:solidFill>
                <a:latin typeface="Verdana" pitchFamily="32" charset="0"/>
                <a:ea typeface="MS PGothic" pitchFamily="32" charset="-128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200" b="1">
                <a:solidFill>
                  <a:srgbClr val="000000"/>
                </a:solidFill>
                <a:latin typeface="Verdana" pitchFamily="32" charset="0"/>
                <a:ea typeface="MS PGothic" pitchFamily="32" charset="-128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200" b="1">
                <a:solidFill>
                  <a:srgbClr val="000000"/>
                </a:solidFill>
                <a:latin typeface="Verdana" pitchFamily="32" charset="0"/>
                <a:ea typeface="MS PGothic" pitchFamily="32" charset="-128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200" b="1">
                <a:solidFill>
                  <a:srgbClr val="000000"/>
                </a:solidFill>
                <a:latin typeface="Verdana" pitchFamily="32" charset="0"/>
                <a:ea typeface="MS PGothic" pitchFamily="32" charset="-128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200" b="1">
                <a:solidFill>
                  <a:srgbClr val="000000"/>
                </a:solidFill>
                <a:latin typeface="Verdana" pitchFamily="32" charset="0"/>
                <a:ea typeface="MS PGothic" pitchFamily="32" charset="-128"/>
              </a:defRPr>
            </a:lvl9pPr>
          </a:lstStyle>
          <a:p>
            <a:pPr marL="0" marR="0" indent="0" algn="l" defTabSz="449263" rtl="0" eaLnBrk="1" fontAlgn="base" latinLnBrk="0" hangingPunct="1">
              <a:lnSpc>
                <a:spcPct val="100000"/>
              </a:lnSpc>
              <a:spcBef>
                <a:spcPts val="750"/>
              </a:spcBef>
              <a:spcAft>
                <a:spcPct val="0"/>
              </a:spcAft>
              <a:buClrTx/>
              <a:buSzPct val="100000"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n-GB" sz="1200" b="0" dirty="0" smtClean="0">
                <a:solidFill>
                  <a:srgbClr val="FFFFFF"/>
                </a:solidFill>
                <a:cs typeface="Arial" charset="0"/>
              </a:rPr>
              <a:t>R</a:t>
            </a:r>
            <a:r>
              <a:rPr lang="en-GB" sz="1200" b="0" baseline="0" dirty="0" smtClean="0">
                <a:solidFill>
                  <a:srgbClr val="FFFFFF"/>
                </a:solidFill>
                <a:cs typeface="Arial" charset="0"/>
              </a:rPr>
              <a:t> Jones</a:t>
            </a:r>
            <a:r>
              <a:rPr lang="en-GB" sz="1200" b="0" dirty="0" smtClean="0">
                <a:solidFill>
                  <a:srgbClr val="FFFFFF"/>
                </a:solidFill>
                <a:cs typeface="Arial" charset="0"/>
              </a:rPr>
              <a:t> – </a:t>
            </a:r>
            <a:r>
              <a:rPr lang="en-GB" sz="1200" b="0" dirty="0" smtClean="0">
                <a:solidFill>
                  <a:srgbClr val="FFFFFF"/>
                </a:solidFill>
                <a:cs typeface="Arial" charset="0"/>
              </a:rPr>
              <a:t>Spectroscopy,</a:t>
            </a:r>
            <a:r>
              <a:rPr lang="en-GB" sz="1200" b="0" baseline="0" dirty="0" smtClean="0">
                <a:solidFill>
                  <a:srgbClr val="FFFFFF"/>
                </a:solidFill>
                <a:cs typeface="Arial" charset="0"/>
              </a:rPr>
              <a:t> production and Exotica </a:t>
            </a:r>
            <a:r>
              <a:rPr lang="en-GB" sz="1200" b="0" dirty="0" smtClean="0">
                <a:solidFill>
                  <a:srgbClr val="FFFFFF"/>
                </a:solidFill>
                <a:cs typeface="Arial" charset="0"/>
              </a:rPr>
              <a:t>in </a:t>
            </a:r>
            <a:r>
              <a:rPr lang="en-GB" sz="1200" b="0" dirty="0" smtClean="0">
                <a:solidFill>
                  <a:srgbClr val="FFFFFF"/>
                </a:solidFill>
                <a:cs typeface="Arial" charset="0"/>
              </a:rPr>
              <a:t>Heavy Flavour</a:t>
            </a:r>
            <a:r>
              <a:rPr lang="en-GB" sz="1200" b="0" baseline="0" dirty="0" smtClean="0">
                <a:solidFill>
                  <a:srgbClr val="FFFFFF"/>
                </a:solidFill>
                <a:cs typeface="Arial" charset="0"/>
              </a:rPr>
              <a:t> in ATLAS</a:t>
            </a:r>
            <a:r>
              <a:rPr lang="en-GB" sz="1200" b="0" dirty="0" smtClean="0">
                <a:solidFill>
                  <a:srgbClr val="FFFFFF"/>
                </a:solidFill>
                <a:cs typeface="Arial" charset="0"/>
              </a:rPr>
              <a:t> ::</a:t>
            </a:r>
            <a:r>
              <a:rPr lang="en-GB" sz="1200" b="0" baseline="0" dirty="0" smtClean="0">
                <a:solidFill>
                  <a:srgbClr val="FFFFFF"/>
                </a:solidFill>
                <a:cs typeface="Arial" charset="0"/>
              </a:rPr>
              <a:t> </a:t>
            </a:r>
            <a:r>
              <a:rPr lang="en-GB" sz="1200" b="0" baseline="0" dirty="0" smtClean="0">
                <a:solidFill>
                  <a:srgbClr val="FFFFFF"/>
                </a:solidFill>
                <a:cs typeface="Arial" charset="0"/>
              </a:rPr>
              <a:t>ICHEP </a:t>
            </a:r>
            <a:r>
              <a:rPr lang="en-GB" sz="1200" b="0" baseline="0" dirty="0" smtClean="0">
                <a:solidFill>
                  <a:srgbClr val="FFFFFF"/>
                </a:solidFill>
                <a:cs typeface="Arial" charset="0"/>
              </a:rPr>
              <a:t>2018</a:t>
            </a:r>
            <a:r>
              <a:rPr lang="en-GB" sz="1200" b="0" dirty="0" smtClean="0">
                <a:solidFill>
                  <a:srgbClr val="FFFFFF"/>
                </a:solidFill>
                <a:cs typeface="Arial" charset="0"/>
              </a:rPr>
              <a:t>:: </a:t>
            </a:r>
            <a:r>
              <a:rPr lang="en-GB" sz="1200" b="0" dirty="0" smtClean="0">
                <a:solidFill>
                  <a:srgbClr val="FFFFFF"/>
                </a:solidFill>
                <a:cs typeface="Arial" charset="0"/>
              </a:rPr>
              <a:t>July </a:t>
            </a:r>
            <a:r>
              <a:rPr lang="en-GB" sz="1200" b="0" dirty="0" smtClean="0">
                <a:solidFill>
                  <a:srgbClr val="FFFFFF"/>
                </a:solidFill>
                <a:cs typeface="Arial" charset="0"/>
              </a:rPr>
              <a:t>2018  ::  </a:t>
            </a:r>
          </a:p>
        </p:txBody>
      </p:sp>
      <p:sp>
        <p:nvSpPr>
          <p:cNvPr id="1032" name="Rectangle 7"/>
          <p:cNvSpPr>
            <a:spLocks noChangeArrowheads="1"/>
          </p:cNvSpPr>
          <p:nvPr/>
        </p:nvSpPr>
        <p:spPr bwMode="auto">
          <a:xfrm>
            <a:off x="12336" y="228600"/>
            <a:ext cx="7531464" cy="533400"/>
          </a:xfrm>
          <a:prstGeom prst="rect">
            <a:avLst/>
          </a:prstGeom>
          <a:solidFill>
            <a:srgbClr val="99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defTabSz="449263"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n-US" altLang="en-US" sz="2200" b="1" smtClean="0">
              <a:solidFill>
                <a:srgbClr val="FFFFFF"/>
              </a:solidFill>
              <a:latin typeface="Verdana" pitchFamily="34" charset="0"/>
              <a:ea typeface="MS PGothic" pitchFamily="34" charset="-128"/>
            </a:endParaRPr>
          </a:p>
        </p:txBody>
      </p:sp>
      <p:sp>
        <p:nvSpPr>
          <p:cNvPr id="1033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870154" y="241300"/>
            <a:ext cx="6685981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dirty="0" smtClean="0"/>
              <a:t>Click to edit the title text format</a:t>
            </a:r>
          </a:p>
        </p:txBody>
      </p:sp>
      <p:sp>
        <p:nvSpPr>
          <p:cNvPr id="3" name="Text Box 9"/>
          <p:cNvSpPr txBox="1">
            <a:spLocks noChangeArrowheads="1"/>
          </p:cNvSpPr>
          <p:nvPr/>
        </p:nvSpPr>
        <p:spPr bwMode="auto">
          <a:xfrm>
            <a:off x="7986252" y="6578203"/>
            <a:ext cx="1371600" cy="428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200" b="1">
                <a:solidFill>
                  <a:srgbClr val="000000"/>
                </a:solidFill>
                <a:latin typeface="Verdana" pitchFamily="32" charset="0"/>
                <a:ea typeface="MS PGothic" pitchFamily="32" charset="-128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200" b="1">
                <a:solidFill>
                  <a:srgbClr val="000000"/>
                </a:solidFill>
                <a:latin typeface="Verdana" pitchFamily="32" charset="0"/>
                <a:ea typeface="MS PGothic" pitchFamily="32" charset="-128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200" b="1">
                <a:solidFill>
                  <a:srgbClr val="000000"/>
                </a:solidFill>
                <a:latin typeface="Verdana" pitchFamily="32" charset="0"/>
                <a:ea typeface="MS PGothic" pitchFamily="32" charset="-128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200" b="1">
                <a:solidFill>
                  <a:srgbClr val="000000"/>
                </a:solidFill>
                <a:latin typeface="Verdana" pitchFamily="32" charset="0"/>
                <a:ea typeface="MS PGothic" pitchFamily="32" charset="-128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200" b="1">
                <a:solidFill>
                  <a:srgbClr val="000000"/>
                </a:solidFill>
                <a:latin typeface="Verdana" pitchFamily="32" charset="0"/>
                <a:ea typeface="MS PGothic" pitchFamily="32" charset="-128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200" b="1">
                <a:solidFill>
                  <a:srgbClr val="000000"/>
                </a:solidFill>
                <a:latin typeface="Verdana" pitchFamily="32" charset="0"/>
                <a:ea typeface="MS PGothic" pitchFamily="32" charset="-128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200" b="1">
                <a:solidFill>
                  <a:srgbClr val="000000"/>
                </a:solidFill>
                <a:latin typeface="Verdana" pitchFamily="32" charset="0"/>
                <a:ea typeface="MS PGothic" pitchFamily="32" charset="-128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200" b="1">
                <a:solidFill>
                  <a:srgbClr val="000000"/>
                </a:solidFill>
                <a:latin typeface="Verdana" pitchFamily="32" charset="0"/>
                <a:ea typeface="MS PGothic" pitchFamily="32" charset="-128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200" b="1">
                <a:solidFill>
                  <a:srgbClr val="000000"/>
                </a:solidFill>
                <a:latin typeface="Verdana" pitchFamily="32" charset="0"/>
                <a:ea typeface="MS PGothic" pitchFamily="32" charset="-128"/>
              </a:defRPr>
            </a:lvl9pPr>
          </a:lstStyle>
          <a:p>
            <a:pPr algn="ctr" defTabSz="449263">
              <a:spcBef>
                <a:spcPts val="750"/>
              </a:spcBef>
              <a:buSzPct val="100000"/>
              <a:defRPr/>
            </a:pPr>
            <a:r>
              <a:rPr lang="en-GB" sz="1100" b="0" dirty="0" smtClean="0">
                <a:solidFill>
                  <a:srgbClr val="FFFFFF"/>
                </a:solidFill>
                <a:cs typeface="Arial" charset="0"/>
              </a:rPr>
              <a:t>Page </a:t>
            </a:r>
            <a:fld id="{29115FF8-290D-45E0-82DB-1A286740A01A}" type="slidenum">
              <a:rPr lang="en-GB" sz="1100" b="0" smtClean="0">
                <a:solidFill>
                  <a:srgbClr val="FFFFFF"/>
                </a:solidFill>
                <a:cs typeface="Arial" charset="0"/>
              </a:rPr>
              <a:pPr algn="ctr" defTabSz="449263">
                <a:spcBef>
                  <a:spcPts val="750"/>
                </a:spcBef>
                <a:buSzPct val="100000"/>
                <a:defRPr/>
              </a:pPr>
              <a:t>‹#›</a:t>
            </a:fld>
            <a:endParaRPr lang="en-GB" sz="1100" b="0" dirty="0" smtClean="0">
              <a:solidFill>
                <a:srgbClr val="FFFFFF"/>
              </a:solidFill>
              <a:cs typeface="Arial" charset="0"/>
            </a:endParaRPr>
          </a:p>
        </p:txBody>
      </p:sp>
      <p:pic>
        <p:nvPicPr>
          <p:cNvPr id="5" name="Picture 4" descr="https://portal.lancaster.ac.uk/student_portal//Content/img/staff-intranet-uni-logo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9215" y="332977"/>
            <a:ext cx="1385575" cy="4770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ATLAS_White_Thumb02.jpg"/>
          <p:cNvPicPr/>
          <p:nvPr userDrawn="1"/>
        </p:nvPicPr>
        <p:blipFill>
          <a:blip r:embed="rId6">
            <a:extLst/>
          </a:blip>
          <a:stretch>
            <a:fillRect/>
          </a:stretch>
        </p:blipFill>
        <p:spPr>
          <a:xfrm>
            <a:off x="12336" y="814"/>
            <a:ext cx="857819" cy="809207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13718208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03" r:id="rId1"/>
    <p:sldLayoutId id="2147484217" r:id="rId2"/>
    <p:sldLayoutId id="2147484229" r:id="rId3"/>
  </p:sldLayoutIdLst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800" b="1">
          <a:solidFill>
            <a:srgbClr val="FFFFFF"/>
          </a:solidFill>
          <a:latin typeface="+mj-lt"/>
          <a:ea typeface="+mj-ea"/>
          <a:cs typeface="+mj-cs"/>
        </a:defRPr>
      </a:lvl1pPr>
      <a:lvl2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800" b="1">
          <a:solidFill>
            <a:srgbClr val="FFFFFF"/>
          </a:solidFill>
          <a:latin typeface="Arial" charset="0"/>
          <a:ea typeface="MS PGothic" pitchFamily="32" charset="-128"/>
        </a:defRPr>
      </a:lvl2pPr>
      <a:lvl3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800" b="1">
          <a:solidFill>
            <a:srgbClr val="FFFFFF"/>
          </a:solidFill>
          <a:latin typeface="Arial" charset="0"/>
          <a:ea typeface="MS PGothic" pitchFamily="32" charset="-128"/>
        </a:defRPr>
      </a:lvl3pPr>
      <a:lvl4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800" b="1">
          <a:solidFill>
            <a:srgbClr val="FFFFFF"/>
          </a:solidFill>
          <a:latin typeface="Arial" charset="0"/>
          <a:ea typeface="MS PGothic" pitchFamily="32" charset="-128"/>
        </a:defRPr>
      </a:lvl4pPr>
      <a:lvl5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800" b="1">
          <a:solidFill>
            <a:srgbClr val="FFFFFF"/>
          </a:solidFill>
          <a:latin typeface="Arial" charset="0"/>
          <a:ea typeface="MS PGothic" pitchFamily="32" charset="-128"/>
        </a:defRPr>
      </a:lvl5pPr>
      <a:lvl6pPr marL="25146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800" b="1">
          <a:solidFill>
            <a:srgbClr val="FFFFFF"/>
          </a:solidFill>
          <a:latin typeface="Arial" charset="0"/>
          <a:ea typeface="MS PGothic" pitchFamily="32" charset="-128"/>
        </a:defRPr>
      </a:lvl6pPr>
      <a:lvl7pPr marL="29718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800" b="1">
          <a:solidFill>
            <a:srgbClr val="FFFFFF"/>
          </a:solidFill>
          <a:latin typeface="Arial" charset="0"/>
          <a:ea typeface="MS PGothic" pitchFamily="32" charset="-128"/>
        </a:defRPr>
      </a:lvl7pPr>
      <a:lvl8pPr marL="34290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800" b="1">
          <a:solidFill>
            <a:srgbClr val="FFFFFF"/>
          </a:solidFill>
          <a:latin typeface="Arial" charset="0"/>
          <a:ea typeface="MS PGothic" pitchFamily="32" charset="-128"/>
        </a:defRPr>
      </a:lvl8pPr>
      <a:lvl9pPr marL="38862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800" b="1">
          <a:solidFill>
            <a:srgbClr val="FFFFFF"/>
          </a:solidFill>
          <a:latin typeface="Arial" charset="0"/>
          <a:ea typeface="MS PGothic" pitchFamily="32" charset="-128"/>
        </a:defRPr>
      </a:lvl9pPr>
    </p:titleStyle>
    <p:bodyStyle>
      <a:lvl1pPr marL="342900" indent="-342900" algn="l" defTabSz="449263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</a:defRPr>
      </a:lvl2pPr>
      <a:lvl3pPr marL="1143000" indent="-228600" algn="l" defTabSz="449263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</a:defRPr>
      </a:lvl3pPr>
      <a:lvl4pPr marL="1600200" indent="-228600" algn="l" defTabSz="449263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</a:defRPr>
      </a:lvl4pPr>
      <a:lvl5pPr marL="2057400" indent="-228600" algn="l" defTabSz="449263" rtl="0" eaLnBrk="0" fontAlgn="base" hangingPunct="0">
        <a:spcBef>
          <a:spcPts val="45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+mn-lt"/>
          <a:ea typeface="+mn-ea"/>
        </a:defRPr>
      </a:lvl5pPr>
      <a:lvl6pPr marL="2514600" indent="-228600" algn="l" defTabSz="449263" rtl="0" eaLnBrk="0" fontAlgn="base" hangingPunct="0">
        <a:spcBef>
          <a:spcPts val="45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+mn-lt"/>
          <a:ea typeface="+mn-ea"/>
        </a:defRPr>
      </a:lvl6pPr>
      <a:lvl7pPr marL="2971800" indent="-228600" algn="l" defTabSz="449263" rtl="0" eaLnBrk="0" fontAlgn="base" hangingPunct="0">
        <a:spcBef>
          <a:spcPts val="45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+mn-lt"/>
          <a:ea typeface="+mn-ea"/>
        </a:defRPr>
      </a:lvl7pPr>
      <a:lvl8pPr marL="3429000" indent="-228600" algn="l" defTabSz="449263" rtl="0" eaLnBrk="0" fontAlgn="base" hangingPunct="0">
        <a:spcBef>
          <a:spcPts val="45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+mn-lt"/>
          <a:ea typeface="+mn-ea"/>
        </a:defRPr>
      </a:lvl8pPr>
      <a:lvl9pPr marL="3886200" indent="-228600" algn="l" defTabSz="449263" rtl="0" eaLnBrk="0" fontAlgn="base" hangingPunct="0">
        <a:spcBef>
          <a:spcPts val="45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4" Type="http://schemas.openxmlformats.org/officeDocument/2006/relationships/image" Target="../media/image20.png"/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4" Type="http://schemas.openxmlformats.org/officeDocument/2006/relationships/image" Target="../media/image22.png"/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4" Type="http://schemas.openxmlformats.org/officeDocument/2006/relationships/image" Target="../media/image24.png"/><Relationship Id="rId5" Type="http://schemas.openxmlformats.org/officeDocument/2006/relationships/image" Target="../media/image25.png"/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4" Type="http://schemas.openxmlformats.org/officeDocument/2006/relationships/image" Target="../media/image27.png"/><Relationship Id="rId5" Type="http://schemas.openxmlformats.org/officeDocument/2006/relationships/image" Target="../media/image28.png"/><Relationship Id="rId6" Type="http://schemas.openxmlformats.org/officeDocument/2006/relationships/image" Target="../media/image29.png"/><Relationship Id="rId7" Type="http://schemas.openxmlformats.org/officeDocument/2006/relationships/image" Target="../media/image30.png"/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4" Type="http://schemas.openxmlformats.org/officeDocument/2006/relationships/image" Target="../media/image32.png"/><Relationship Id="rId5" Type="http://schemas.openxmlformats.org/officeDocument/2006/relationships/image" Target="../media/image33.png"/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34.png"/><Relationship Id="rId3" Type="http://schemas.openxmlformats.org/officeDocument/2006/relationships/image" Target="../media/image35.emf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36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37.png"/><Relationship Id="rId3" Type="http://schemas.openxmlformats.org/officeDocument/2006/relationships/image" Target="../media/image38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37.png"/><Relationship Id="rId3" Type="http://schemas.openxmlformats.org/officeDocument/2006/relationships/image" Target="../media/image38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39.emf"/><Relationship Id="rId3" Type="http://schemas.openxmlformats.org/officeDocument/2006/relationships/image" Target="../media/image40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4" Type="http://schemas.openxmlformats.org/officeDocument/2006/relationships/image" Target="../media/image4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1.emf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4.png"/><Relationship Id="rId3" Type="http://schemas.openxmlformats.org/officeDocument/2006/relationships/image" Target="../media/image45.emf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6.png"/><Relationship Id="rId3" Type="http://schemas.openxmlformats.org/officeDocument/2006/relationships/image" Target="../media/image47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4" Type="http://schemas.openxmlformats.org/officeDocument/2006/relationships/image" Target="../media/image49.png"/><Relationship Id="rId5" Type="http://schemas.openxmlformats.org/officeDocument/2006/relationships/image" Target="../media/image50.png"/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4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4" Type="http://schemas.openxmlformats.org/officeDocument/2006/relationships/image" Target="../media/image52.png"/><Relationship Id="rId5" Type="http://schemas.openxmlformats.org/officeDocument/2006/relationships/image" Target="../media/image53.png"/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5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4" Type="http://schemas.openxmlformats.org/officeDocument/2006/relationships/image" Target="../media/image56.png"/><Relationship Id="rId5" Type="http://schemas.openxmlformats.org/officeDocument/2006/relationships/image" Target="../media/image57.png"/><Relationship Id="rId6" Type="http://schemas.openxmlformats.org/officeDocument/2006/relationships/image" Target="../media/image16.png"/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54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4" Type="http://schemas.openxmlformats.org/officeDocument/2006/relationships/image" Target="../media/image59.png"/><Relationship Id="rId5" Type="http://schemas.openxmlformats.org/officeDocument/2006/relationships/image" Target="../media/image60.png"/><Relationship Id="rId6" Type="http://schemas.openxmlformats.org/officeDocument/2006/relationships/image" Target="../media/image61.png"/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4" Type="http://schemas.openxmlformats.org/officeDocument/2006/relationships/image" Target="../media/image22.png"/><Relationship Id="rId5" Type="http://schemas.openxmlformats.org/officeDocument/2006/relationships/image" Target="../media/image62.png"/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3" Type="http://schemas.openxmlformats.org/officeDocument/2006/relationships/image" Target="../media/image4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63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4" Type="http://schemas.openxmlformats.org/officeDocument/2006/relationships/image" Target="../media/image64.png"/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4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5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4" Type="http://schemas.openxmlformats.org/officeDocument/2006/relationships/image" Target="../media/image7.emf"/><Relationship Id="rId5" Type="http://schemas.openxmlformats.org/officeDocument/2006/relationships/image" Target="../media/image8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10.png"/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4" Type="http://schemas.openxmlformats.org/officeDocument/2006/relationships/image" Target="../media/image12.png"/><Relationship Id="rId5" Type="http://schemas.openxmlformats.org/officeDocument/2006/relationships/image" Target="../media/image13.png"/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4" Type="http://schemas.openxmlformats.org/officeDocument/2006/relationships/image" Target="../media/image16.png"/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4" Type="http://schemas.openxmlformats.org/officeDocument/2006/relationships/image" Target="../media/image18.png"/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Text Box 1"/>
          <p:cNvSpPr txBox="1">
            <a:spLocks noChangeArrowheads="1"/>
          </p:cNvSpPr>
          <p:nvPr/>
        </p:nvSpPr>
        <p:spPr bwMode="auto">
          <a:xfrm>
            <a:off x="492125" y="980980"/>
            <a:ext cx="8077200" cy="18603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200" b="1">
                <a:solidFill>
                  <a:srgbClr val="000000"/>
                </a:solidFill>
                <a:latin typeface="Verdana" pitchFamily="32" charset="0"/>
                <a:ea typeface="MS PGothic" pitchFamily="32" charset="-128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200" b="1">
                <a:solidFill>
                  <a:srgbClr val="000000"/>
                </a:solidFill>
                <a:latin typeface="Verdana" pitchFamily="32" charset="0"/>
                <a:ea typeface="MS PGothic" pitchFamily="32" charset="-128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200" b="1">
                <a:solidFill>
                  <a:srgbClr val="000000"/>
                </a:solidFill>
                <a:latin typeface="Verdana" pitchFamily="32" charset="0"/>
                <a:ea typeface="MS PGothic" pitchFamily="32" charset="-128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200" b="1">
                <a:solidFill>
                  <a:srgbClr val="000000"/>
                </a:solidFill>
                <a:latin typeface="Verdana" pitchFamily="32" charset="0"/>
                <a:ea typeface="MS PGothic" pitchFamily="32" charset="-128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200" b="1">
                <a:solidFill>
                  <a:srgbClr val="000000"/>
                </a:solidFill>
                <a:latin typeface="Verdana" pitchFamily="32" charset="0"/>
                <a:ea typeface="MS PGothic" pitchFamily="32" charset="-128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200" b="1">
                <a:solidFill>
                  <a:srgbClr val="000000"/>
                </a:solidFill>
                <a:latin typeface="Verdana" pitchFamily="32" charset="0"/>
                <a:ea typeface="MS PGothic" pitchFamily="32" charset="-128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200" b="1">
                <a:solidFill>
                  <a:srgbClr val="000000"/>
                </a:solidFill>
                <a:latin typeface="Verdana" pitchFamily="32" charset="0"/>
                <a:ea typeface="MS PGothic" pitchFamily="32" charset="-128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200" b="1">
                <a:solidFill>
                  <a:srgbClr val="000000"/>
                </a:solidFill>
                <a:latin typeface="Verdana" pitchFamily="32" charset="0"/>
                <a:ea typeface="MS PGothic" pitchFamily="32" charset="-128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200" b="1">
                <a:solidFill>
                  <a:srgbClr val="000000"/>
                </a:solidFill>
                <a:latin typeface="Verdana" pitchFamily="32" charset="0"/>
                <a:ea typeface="MS PGothic" pitchFamily="32" charset="-128"/>
              </a:defRPr>
            </a:lvl9pPr>
          </a:lstStyle>
          <a:p>
            <a:pPr algn="ctr" defTabSz="449263">
              <a:spcBef>
                <a:spcPts val="1125"/>
              </a:spcBef>
              <a:buSzPct val="100000"/>
              <a:defRPr/>
            </a:pPr>
            <a:r>
              <a:rPr lang="en-GB" sz="2400" b="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>Spectroscopy, Production and Exotica </a:t>
            </a:r>
            <a:r>
              <a:rPr lang="en-GB" sz="2400" b="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>in Heavy Flavour in ATLAS</a:t>
            </a:r>
          </a:p>
          <a:p>
            <a:pPr algn="ctr" defTabSz="449263">
              <a:spcBef>
                <a:spcPts val="1125"/>
              </a:spcBef>
              <a:buSzPct val="100000"/>
              <a:defRPr/>
            </a:pPr>
            <a:r>
              <a:rPr lang="en-GB" sz="2400" b="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anose="020F0502020204030204" pitchFamily="34" charset="0"/>
                <a:cs typeface="Arial" charset="0"/>
              </a:rPr>
              <a:t>Roger Jones</a:t>
            </a:r>
          </a:p>
          <a:p>
            <a:pPr algn="ctr" defTabSz="449263">
              <a:spcBef>
                <a:spcPts val="1125"/>
              </a:spcBef>
              <a:buSzPct val="100000"/>
              <a:defRPr/>
            </a:pPr>
            <a:r>
              <a:rPr lang="en-GB" sz="2400" b="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anose="020F0502020204030204" pitchFamily="34" charset="0"/>
                <a:cs typeface="Arial" charset="0"/>
              </a:rPr>
              <a:t>On behalf of the ATLAS Collaboration</a:t>
            </a:r>
            <a:endParaRPr lang="en-GB" sz="2000" b="0" dirty="0" smtClean="0">
              <a:solidFill>
                <a:srgbClr val="C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libri" panose="020F0502020204030204" pitchFamily="34" charset="0"/>
              <a:cs typeface="Arial" charset="0"/>
            </a:endParaRPr>
          </a:p>
        </p:txBody>
      </p:sp>
      <p:sp>
        <p:nvSpPr>
          <p:cNvPr id="2051" name="Text Box 2"/>
          <p:cNvSpPr txBox="1">
            <a:spLocks noChangeArrowheads="1"/>
          </p:cNvSpPr>
          <p:nvPr/>
        </p:nvSpPr>
        <p:spPr bwMode="auto">
          <a:xfrm>
            <a:off x="168275" y="5446713"/>
            <a:ext cx="8724900" cy="7716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200" b="1">
                <a:solidFill>
                  <a:schemeClr val="bg1"/>
                </a:solidFill>
                <a:latin typeface="Verdana" pitchFamily="34" charset="0"/>
                <a:ea typeface="MS PGothic" pitchFamily="34" charset="-128"/>
              </a:defRPr>
            </a:lvl1pPr>
            <a:lvl2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200" b="1">
                <a:solidFill>
                  <a:schemeClr val="bg1"/>
                </a:solidFill>
                <a:latin typeface="Verdana" pitchFamily="34" charset="0"/>
                <a:ea typeface="MS PGothic" pitchFamily="34" charset="-128"/>
              </a:defRPr>
            </a:lvl2pPr>
            <a:lvl3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200" b="1">
                <a:solidFill>
                  <a:schemeClr val="bg1"/>
                </a:solidFill>
                <a:latin typeface="Verdana" pitchFamily="34" charset="0"/>
                <a:ea typeface="MS PGothic" pitchFamily="34" charset="-128"/>
              </a:defRPr>
            </a:lvl3pPr>
            <a:lvl4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200" b="1">
                <a:solidFill>
                  <a:schemeClr val="bg1"/>
                </a:solidFill>
                <a:latin typeface="Verdana" pitchFamily="34" charset="0"/>
                <a:ea typeface="MS PGothic" pitchFamily="34" charset="-128"/>
              </a:defRPr>
            </a:lvl4pPr>
            <a:lvl5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200" b="1">
                <a:solidFill>
                  <a:schemeClr val="bg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200" b="1">
                <a:solidFill>
                  <a:schemeClr val="bg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200" b="1">
                <a:solidFill>
                  <a:schemeClr val="bg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200" b="1">
                <a:solidFill>
                  <a:schemeClr val="bg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200" b="1">
                <a:solidFill>
                  <a:schemeClr val="bg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 algn="ctr" defTabSz="449263" eaLnBrk="1" hangingPunct="1">
              <a:buSzPct val="100000"/>
            </a:pPr>
            <a:r>
              <a:rPr lang="en-GB" altLang="en-US" b="0" u="sng" dirty="0" smtClean="0">
                <a:solidFill>
                  <a:srgbClr val="C00000"/>
                </a:solidFill>
              </a:rPr>
              <a:t>ICHEP </a:t>
            </a:r>
            <a:r>
              <a:rPr lang="en-GB" altLang="en-US" b="0" u="sng" dirty="0" smtClean="0">
                <a:solidFill>
                  <a:srgbClr val="C00000"/>
                </a:solidFill>
              </a:rPr>
              <a:t>2018</a:t>
            </a:r>
          </a:p>
          <a:p>
            <a:pPr algn="ctr" defTabSz="449263" eaLnBrk="1" hangingPunct="1">
              <a:buSzPct val="100000"/>
            </a:pPr>
            <a:r>
              <a:rPr lang="en-GB" altLang="en-US" b="0" u="sng" dirty="0" smtClean="0">
                <a:solidFill>
                  <a:srgbClr val="C00000"/>
                </a:solidFill>
              </a:rPr>
              <a:t>Seoul</a:t>
            </a:r>
            <a:r>
              <a:rPr lang="en-GB" altLang="en-US" b="0" u="sng" dirty="0" smtClean="0">
                <a:solidFill>
                  <a:srgbClr val="C00000"/>
                </a:solidFill>
              </a:rPr>
              <a:t>, July </a:t>
            </a:r>
            <a:r>
              <a:rPr lang="en-GB" altLang="en-US" b="0" u="sng" dirty="0" smtClean="0">
                <a:solidFill>
                  <a:srgbClr val="C00000"/>
                </a:solidFill>
              </a:rPr>
              <a:t>2018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68275" y="4801659"/>
            <a:ext cx="8856663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defTabSz="449263"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r>
              <a:rPr lang="en-GB" sz="2000" dirty="0" smtClean="0">
                <a:solidFill>
                  <a:srgbClr val="000000"/>
                </a:solidFill>
                <a:latin typeface="Arial"/>
                <a:ea typeface="MS PGothic" pitchFamily="34" charset="-128"/>
              </a:rPr>
              <a:t> </a:t>
            </a:r>
            <a:endParaRPr lang="en-GB" sz="2000" dirty="0">
              <a:solidFill>
                <a:srgbClr val="000000"/>
              </a:solidFill>
              <a:latin typeface="Arial"/>
              <a:ea typeface="MS PGothic" pitchFamily="34" charset="-128"/>
            </a:endParaRPr>
          </a:p>
        </p:txBody>
      </p:sp>
      <p:pic>
        <p:nvPicPr>
          <p:cNvPr id="2050" name="Picture 2" descr="https://portal.lancaster.ac.uk/student_portal//Content/img/staff-intranet-uni-logo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8838" y="4494587"/>
            <a:ext cx="1783774" cy="6141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986876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63040" y="-49658"/>
            <a:ext cx="6195060" cy="844522"/>
          </a:xfrm>
        </p:spPr>
        <p:txBody>
          <a:bodyPr>
            <a:normAutofit/>
          </a:bodyPr>
          <a:lstStyle/>
          <a:p>
            <a:r>
              <a:rPr lang="en-US" dirty="0" smtClean="0">
                <a:cs typeface="Myriad Pro Semibold"/>
              </a:rPr>
              <a:t>Outline of the </a:t>
            </a:r>
            <a:r>
              <a:rPr lang="en-US" dirty="0">
                <a:cs typeface="Myriad Pro Semibold"/>
              </a:rPr>
              <a:t>X(3872</a:t>
            </a:r>
            <a:r>
              <a:rPr lang="en-US" dirty="0" smtClean="0">
                <a:cs typeface="Myriad Pro Semibold"/>
              </a:rPr>
              <a:t>) Analysis</a:t>
            </a:r>
            <a:endParaRPr lang="en-US" b="1" dirty="0">
              <a:cs typeface="Myriad Pro Semibold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05740" y="977890"/>
            <a:ext cx="8674065" cy="43088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SzPct val="50000"/>
            </a:pPr>
            <a:r>
              <a:rPr lang="en-US" b="1" dirty="0">
                <a:solidFill>
                  <a:srgbClr val="A40000"/>
                </a:solidFill>
                <a:latin typeface="Calibri" panose="020F0502020204030204" pitchFamily="34" charset="0"/>
                <a:cs typeface="Myriad Pro Semibold"/>
              </a:rPr>
              <a:t>Analysis performed for |y| &lt; 0.75 </a:t>
            </a:r>
            <a:r>
              <a:rPr lang="en-US" b="1" dirty="0" smtClean="0">
                <a:solidFill>
                  <a:srgbClr val="A40000"/>
                </a:solidFill>
                <a:latin typeface="Calibri" panose="020F0502020204030204" pitchFamily="34" charset="0"/>
                <a:cs typeface="Myriad Pro Semibold"/>
              </a:rPr>
              <a:t>for the </a:t>
            </a:r>
            <a:r>
              <a:rPr lang="en-US" b="1" dirty="0">
                <a:solidFill>
                  <a:srgbClr val="A40000"/>
                </a:solidFill>
                <a:latin typeface="Calibri" panose="020F0502020204030204" pitchFamily="34" charset="0"/>
                <a:cs typeface="Myriad Pro Semibold"/>
              </a:rPr>
              <a:t>J/ψπ</a:t>
            </a:r>
            <a:r>
              <a:rPr lang="en-US" b="1" baseline="30000" dirty="0">
                <a:solidFill>
                  <a:srgbClr val="A40000"/>
                </a:solidFill>
                <a:latin typeface="Calibri" panose="020F0502020204030204" pitchFamily="34" charset="0"/>
                <a:cs typeface="Myriad Pro Semibold"/>
              </a:rPr>
              <a:t>+</a:t>
            </a:r>
            <a:r>
              <a:rPr lang="en-US" b="1" dirty="0">
                <a:solidFill>
                  <a:srgbClr val="A40000"/>
                </a:solidFill>
                <a:latin typeface="Calibri" panose="020F0502020204030204" pitchFamily="34" charset="0"/>
                <a:cs typeface="Myriad Pro Semibold"/>
              </a:rPr>
              <a:t>π</a:t>
            </a:r>
            <a:r>
              <a:rPr lang="en-US" b="1" baseline="30000" dirty="0">
                <a:solidFill>
                  <a:srgbClr val="A40000"/>
                </a:solidFill>
                <a:latin typeface="Calibri" panose="020F0502020204030204" pitchFamily="34" charset="0"/>
                <a:cs typeface="Myriad Pro Semibold"/>
              </a:rPr>
              <a:t>- </a:t>
            </a:r>
            <a:r>
              <a:rPr lang="en-US" b="1" dirty="0" smtClean="0">
                <a:solidFill>
                  <a:srgbClr val="A40000"/>
                </a:solidFill>
                <a:latin typeface="Calibri" panose="020F0502020204030204" pitchFamily="34" charset="0"/>
                <a:cs typeface="Myriad Pro Semibold"/>
              </a:rPr>
              <a:t>system,  for optimal tracking resolution</a:t>
            </a:r>
          </a:p>
          <a:p>
            <a:pPr>
              <a:buSzPct val="50000"/>
            </a:pPr>
            <a:r>
              <a:rPr lang="en-US" b="1" dirty="0" smtClean="0">
                <a:solidFill>
                  <a:srgbClr val="A40000"/>
                </a:solidFill>
                <a:latin typeface="Calibri" panose="020F0502020204030204" pitchFamily="34" charset="0"/>
                <a:cs typeface="Myriad Pro Semibold"/>
              </a:rPr>
              <a:t> </a:t>
            </a:r>
          </a:p>
          <a:p>
            <a:pPr>
              <a:buSzPct val="50000"/>
            </a:pPr>
            <a:r>
              <a:rPr lang="en-US" b="1" dirty="0" smtClean="0">
                <a:solidFill>
                  <a:srgbClr val="A40000"/>
                </a:solidFill>
                <a:latin typeface="Calibri" panose="020F0502020204030204" pitchFamily="34" charset="0"/>
                <a:cs typeface="Myriad Pro Semibold"/>
              </a:rPr>
              <a:t>Each </a:t>
            </a:r>
            <a:r>
              <a:rPr lang="en-US" b="1" dirty="0">
                <a:solidFill>
                  <a:srgbClr val="A40000"/>
                </a:solidFill>
                <a:latin typeface="Calibri" panose="020F0502020204030204" pitchFamily="34" charset="0"/>
                <a:cs typeface="Myriad Pro Semibold"/>
              </a:rPr>
              <a:t>J/ψπ</a:t>
            </a:r>
            <a:r>
              <a:rPr lang="en-US" b="1" baseline="30000" dirty="0">
                <a:solidFill>
                  <a:srgbClr val="A40000"/>
                </a:solidFill>
                <a:latin typeface="Calibri" panose="020F0502020204030204" pitchFamily="34" charset="0"/>
                <a:cs typeface="Myriad Pro Semibold"/>
              </a:rPr>
              <a:t>+</a:t>
            </a:r>
            <a:r>
              <a:rPr lang="en-US" b="1" dirty="0">
                <a:solidFill>
                  <a:srgbClr val="A40000"/>
                </a:solidFill>
                <a:latin typeface="Calibri" panose="020F0502020204030204" pitchFamily="34" charset="0"/>
                <a:cs typeface="Myriad Pro Semibold"/>
              </a:rPr>
              <a:t>π</a:t>
            </a:r>
            <a:r>
              <a:rPr lang="en-US" b="1" baseline="30000" dirty="0">
                <a:solidFill>
                  <a:srgbClr val="A40000"/>
                </a:solidFill>
                <a:latin typeface="Calibri" panose="020F0502020204030204" pitchFamily="34" charset="0"/>
                <a:cs typeface="Myriad Pro Semibold"/>
              </a:rPr>
              <a:t>- </a:t>
            </a:r>
            <a:r>
              <a:rPr lang="en-US" b="1" dirty="0" smtClean="0">
                <a:solidFill>
                  <a:srgbClr val="A40000"/>
                </a:solidFill>
                <a:latin typeface="Calibri" panose="020F0502020204030204" pitchFamily="34" charset="0"/>
                <a:cs typeface="Myriad Pro Semibold"/>
              </a:rPr>
              <a:t>candidate weighted to correct for trigger/reconstruction/acceptance losses</a:t>
            </a:r>
            <a:endParaRPr lang="en-US" b="1" dirty="0">
              <a:solidFill>
                <a:srgbClr val="A40000"/>
              </a:solidFill>
              <a:latin typeface="Calibri" panose="020F0502020204030204" pitchFamily="34" charset="0"/>
              <a:cs typeface="Myriad Pro Semibold"/>
            </a:endParaRPr>
          </a:p>
          <a:p>
            <a:pPr>
              <a:buSzPct val="50000"/>
            </a:pPr>
            <a:endParaRPr lang="en-US" b="1" dirty="0" smtClean="0">
              <a:solidFill>
                <a:srgbClr val="A40000"/>
              </a:solidFill>
              <a:latin typeface="Calibri" panose="020F0502020204030204" pitchFamily="34" charset="0"/>
              <a:cs typeface="Myriad Pro Semibold"/>
            </a:endParaRPr>
          </a:p>
          <a:p>
            <a:pPr>
              <a:buSzPct val="50000"/>
            </a:pPr>
            <a:r>
              <a:rPr lang="en-US" sz="2000" b="1" i="1" u="sng" dirty="0">
                <a:solidFill>
                  <a:srgbClr val="A40000"/>
                </a:solidFill>
                <a:latin typeface="Calibri" panose="020F0502020204030204" pitchFamily="34" charset="0"/>
                <a:cs typeface="Myriad Pro Semibold"/>
              </a:rPr>
              <a:t>For each </a:t>
            </a:r>
            <a:r>
              <a:rPr lang="en-US" sz="2000" b="1" i="1" u="sng" dirty="0" err="1">
                <a:solidFill>
                  <a:srgbClr val="A40000"/>
                </a:solidFill>
                <a:latin typeface="Calibri" panose="020F0502020204030204" pitchFamily="34" charset="0"/>
                <a:cs typeface="Myriad Pro Semibold"/>
              </a:rPr>
              <a:t>p</a:t>
            </a:r>
            <a:r>
              <a:rPr lang="en-US" sz="2000" b="1" i="1" u="sng" baseline="-25000" dirty="0" err="1">
                <a:solidFill>
                  <a:srgbClr val="A40000"/>
                </a:solidFill>
                <a:latin typeface="Calibri" panose="020F0502020204030204" pitchFamily="34" charset="0"/>
                <a:cs typeface="Myriad Pro Semibold"/>
              </a:rPr>
              <a:t>T</a:t>
            </a:r>
            <a:r>
              <a:rPr lang="en-US" sz="2000" b="1" i="1" u="sng" dirty="0">
                <a:solidFill>
                  <a:srgbClr val="A40000"/>
                </a:solidFill>
                <a:latin typeface="Calibri" panose="020F0502020204030204" pitchFamily="34" charset="0"/>
                <a:cs typeface="Myriad Pro Semibold"/>
              </a:rPr>
              <a:t> </a:t>
            </a:r>
            <a:r>
              <a:rPr lang="en-US" sz="2000" b="1" i="1" u="sng" dirty="0" smtClean="0">
                <a:solidFill>
                  <a:srgbClr val="A40000"/>
                </a:solidFill>
                <a:latin typeface="Calibri" panose="020F0502020204030204" pitchFamily="34" charset="0"/>
                <a:cs typeface="Myriad Pro Semibold"/>
              </a:rPr>
              <a:t>and lifetime bin</a:t>
            </a:r>
            <a:r>
              <a:rPr lang="en-US" b="1" i="1" u="sng" dirty="0" smtClean="0">
                <a:solidFill>
                  <a:srgbClr val="A40000"/>
                </a:solidFill>
                <a:latin typeface="Calibri" panose="020F0502020204030204" pitchFamily="34" charset="0"/>
                <a:cs typeface="Myriad Pro Semibold"/>
              </a:rPr>
              <a:t>,</a:t>
            </a:r>
            <a:r>
              <a:rPr lang="en-US" b="1" dirty="0" smtClean="0">
                <a:solidFill>
                  <a:srgbClr val="A40000"/>
                </a:solidFill>
                <a:latin typeface="Calibri" panose="020F0502020204030204" pitchFamily="34" charset="0"/>
                <a:cs typeface="Myriad Pro Semibold"/>
              </a:rPr>
              <a:t> binned minimum </a:t>
            </a:r>
            <a:r>
              <a:rPr lang="el-GR" b="1" dirty="0" smtClean="0">
                <a:solidFill>
                  <a:srgbClr val="A40000"/>
                </a:solidFill>
                <a:latin typeface="Calibri"/>
                <a:cs typeface="Myriad Pro Semibold"/>
              </a:rPr>
              <a:t>χ</a:t>
            </a:r>
            <a:r>
              <a:rPr lang="en-GB" b="1" baseline="30000" dirty="0" smtClean="0">
                <a:solidFill>
                  <a:srgbClr val="A40000"/>
                </a:solidFill>
                <a:latin typeface="Calibri"/>
                <a:cs typeface="Myriad Pro Semibold"/>
              </a:rPr>
              <a:t>2</a:t>
            </a:r>
            <a:r>
              <a:rPr lang="en-US" b="1" dirty="0" smtClean="0">
                <a:solidFill>
                  <a:srgbClr val="A40000"/>
                </a:solidFill>
                <a:latin typeface="Calibri" panose="020F0502020204030204" pitchFamily="34" charset="0"/>
                <a:cs typeface="Myriad Pro Semibold"/>
              </a:rPr>
              <a:t> fit in the J/ψπ</a:t>
            </a:r>
            <a:r>
              <a:rPr lang="en-US" b="1" baseline="30000" dirty="0" smtClean="0">
                <a:solidFill>
                  <a:srgbClr val="A40000"/>
                </a:solidFill>
                <a:latin typeface="Calibri" panose="020F0502020204030204" pitchFamily="34" charset="0"/>
                <a:cs typeface="Myriad Pro Semibold"/>
              </a:rPr>
              <a:t>+</a:t>
            </a:r>
            <a:r>
              <a:rPr lang="en-US" b="1" dirty="0" smtClean="0">
                <a:solidFill>
                  <a:srgbClr val="A40000"/>
                </a:solidFill>
                <a:latin typeface="Calibri" panose="020F0502020204030204" pitchFamily="34" charset="0"/>
                <a:cs typeface="Myriad Pro Semibold"/>
              </a:rPr>
              <a:t>π</a:t>
            </a:r>
            <a:r>
              <a:rPr lang="en-US" b="1" baseline="30000" dirty="0" smtClean="0">
                <a:solidFill>
                  <a:srgbClr val="A40000"/>
                </a:solidFill>
                <a:latin typeface="Calibri" panose="020F0502020204030204" pitchFamily="34" charset="0"/>
                <a:cs typeface="Myriad Pro Semibold"/>
              </a:rPr>
              <a:t>- </a:t>
            </a:r>
            <a:r>
              <a:rPr lang="en-US" b="1" dirty="0" smtClean="0">
                <a:solidFill>
                  <a:srgbClr val="A40000"/>
                </a:solidFill>
                <a:latin typeface="Calibri" panose="020F0502020204030204" pitchFamily="34" charset="0"/>
                <a:cs typeface="Myriad Pro Semibold"/>
              </a:rPr>
              <a:t>invariant mass to determine ψ(2S</a:t>
            </a:r>
            <a:r>
              <a:rPr lang="en-US" b="1" dirty="0">
                <a:solidFill>
                  <a:srgbClr val="A40000"/>
                </a:solidFill>
                <a:latin typeface="Calibri" panose="020F0502020204030204" pitchFamily="34" charset="0"/>
                <a:cs typeface="Myriad Pro Semibold"/>
              </a:rPr>
              <a:t>) and X(3872) signal </a:t>
            </a:r>
            <a:r>
              <a:rPr lang="en-US" b="1" dirty="0" smtClean="0">
                <a:solidFill>
                  <a:srgbClr val="A40000"/>
                </a:solidFill>
                <a:latin typeface="Calibri" panose="020F0502020204030204" pitchFamily="34" charset="0"/>
                <a:cs typeface="Myriad Pro Semibold"/>
              </a:rPr>
              <a:t>yields </a:t>
            </a:r>
          </a:p>
          <a:p>
            <a:pPr>
              <a:buSzPct val="50000"/>
              <a:buFont typeface="Wingdings" charset="2"/>
              <a:buChar char="u"/>
            </a:pPr>
            <a:endParaRPr lang="en-US" b="1" dirty="0">
              <a:solidFill>
                <a:srgbClr val="A40000"/>
              </a:solidFill>
              <a:latin typeface="Calibri" panose="020F0502020204030204" pitchFamily="34" charset="0"/>
              <a:cs typeface="Myriad Pro Semibold"/>
            </a:endParaRPr>
          </a:p>
          <a:p>
            <a:pPr>
              <a:buSzPct val="50000"/>
            </a:pPr>
            <a:r>
              <a:rPr lang="en-US" sz="2000" b="1" i="1" u="sng" dirty="0" smtClean="0">
                <a:solidFill>
                  <a:srgbClr val="A40000"/>
                </a:solidFill>
                <a:latin typeface="Calibri" panose="020F0502020204030204" pitchFamily="34" charset="0"/>
                <a:cs typeface="Myriad Pro Semibold"/>
              </a:rPr>
              <a:t>For each </a:t>
            </a:r>
            <a:r>
              <a:rPr lang="en-US" sz="2000" b="1" i="1" u="sng" dirty="0" err="1">
                <a:solidFill>
                  <a:srgbClr val="A40000"/>
                </a:solidFill>
                <a:latin typeface="Calibri" panose="020F0502020204030204" pitchFamily="34" charset="0"/>
                <a:cs typeface="Myriad Pro Semibold"/>
              </a:rPr>
              <a:t>p</a:t>
            </a:r>
            <a:r>
              <a:rPr lang="en-US" sz="2000" b="1" i="1" u="sng" baseline="-25000" dirty="0" err="1">
                <a:solidFill>
                  <a:srgbClr val="A40000"/>
                </a:solidFill>
                <a:latin typeface="Calibri" panose="020F0502020204030204" pitchFamily="34" charset="0"/>
                <a:cs typeface="Myriad Pro Semibold"/>
              </a:rPr>
              <a:t>T</a:t>
            </a:r>
            <a:r>
              <a:rPr lang="en-US" sz="2000" b="1" i="1" u="sng" dirty="0">
                <a:solidFill>
                  <a:srgbClr val="A40000"/>
                </a:solidFill>
                <a:latin typeface="Calibri" panose="020F0502020204030204" pitchFamily="34" charset="0"/>
                <a:cs typeface="Myriad Pro Semibold"/>
              </a:rPr>
              <a:t> </a:t>
            </a:r>
            <a:r>
              <a:rPr lang="en-US" sz="2000" b="1" i="1" u="sng" dirty="0" smtClean="0">
                <a:solidFill>
                  <a:srgbClr val="A40000"/>
                </a:solidFill>
                <a:latin typeface="Calibri" panose="020F0502020204030204" pitchFamily="34" charset="0"/>
                <a:cs typeface="Myriad Pro Semibold"/>
              </a:rPr>
              <a:t>bin</a:t>
            </a:r>
            <a:r>
              <a:rPr lang="en-US" b="1" i="1" u="sng" dirty="0" smtClean="0">
                <a:solidFill>
                  <a:srgbClr val="A40000"/>
                </a:solidFill>
                <a:latin typeface="Calibri" panose="020F0502020204030204" pitchFamily="34" charset="0"/>
                <a:cs typeface="Myriad Pro Semibold"/>
              </a:rPr>
              <a:t>,</a:t>
            </a:r>
            <a:r>
              <a:rPr lang="en-US" b="1" dirty="0" smtClean="0">
                <a:solidFill>
                  <a:srgbClr val="A40000"/>
                </a:solidFill>
                <a:latin typeface="Calibri" panose="020F0502020204030204" pitchFamily="34" charset="0"/>
                <a:cs typeface="Myriad Pro Semibold"/>
              </a:rPr>
              <a:t>  the yields </a:t>
            </a:r>
            <a:r>
              <a:rPr lang="en-US" b="1" dirty="0">
                <a:solidFill>
                  <a:srgbClr val="A40000"/>
                </a:solidFill>
                <a:latin typeface="Calibri" panose="020F0502020204030204" pitchFamily="34" charset="0"/>
                <a:cs typeface="Myriad Pro Semibold"/>
              </a:rPr>
              <a:t>in individual  </a:t>
            </a:r>
            <a:r>
              <a:rPr lang="en-US" b="1" dirty="0" smtClean="0">
                <a:solidFill>
                  <a:srgbClr val="A40000"/>
                </a:solidFill>
                <a:latin typeface="Calibri" panose="020F0502020204030204" pitchFamily="34" charset="0"/>
                <a:cs typeface="Myriad Pro Semibold"/>
              </a:rPr>
              <a:t>lifetime </a:t>
            </a:r>
            <a:r>
              <a:rPr lang="en-US" b="1" dirty="0">
                <a:solidFill>
                  <a:srgbClr val="A40000"/>
                </a:solidFill>
                <a:latin typeface="Calibri" panose="020F0502020204030204" pitchFamily="34" charset="0"/>
                <a:cs typeface="Myriad Pro Semibold"/>
              </a:rPr>
              <a:t>windows </a:t>
            </a:r>
            <a:r>
              <a:rPr lang="en-US" b="1" dirty="0" smtClean="0">
                <a:solidFill>
                  <a:srgbClr val="A40000"/>
                </a:solidFill>
                <a:latin typeface="Calibri" panose="020F0502020204030204" pitchFamily="34" charset="0"/>
                <a:cs typeface="Myriad Pro Semibold"/>
              </a:rPr>
              <a:t>are subsequently  fitted:</a:t>
            </a:r>
          </a:p>
          <a:p>
            <a:pPr>
              <a:buSzPct val="50000"/>
            </a:pPr>
            <a:r>
              <a:rPr lang="en-US" b="1" dirty="0" smtClean="0">
                <a:solidFill>
                  <a:srgbClr val="A40000"/>
                </a:solidFill>
                <a:latin typeface="Calibri" panose="020F0502020204030204" pitchFamily="34" charset="0"/>
                <a:cs typeface="Myriad Pro Semibold"/>
              </a:rPr>
              <a:t> 	</a:t>
            </a:r>
            <a:r>
              <a:rPr lang="en-US" b="1" dirty="0" smtClean="0">
                <a:solidFill>
                  <a:srgbClr val="3F3F3F"/>
                </a:solidFill>
                <a:latin typeface="Calibri" panose="020F0502020204030204" pitchFamily="34" charset="0"/>
                <a:cs typeface="Myriad Pro Semibold"/>
              </a:rPr>
              <a:t>to determine lifetime dependence and hence separate </a:t>
            </a:r>
            <a:r>
              <a:rPr lang="en-US" b="1" dirty="0">
                <a:solidFill>
                  <a:srgbClr val="3F3F3F"/>
                </a:solidFill>
                <a:latin typeface="Calibri" panose="020F0502020204030204" pitchFamily="34" charset="0"/>
                <a:cs typeface="Myriad Pro Semibold"/>
              </a:rPr>
              <a:t>the signal into prompt and </a:t>
            </a:r>
            <a:r>
              <a:rPr lang="en-US" b="1" dirty="0" smtClean="0">
                <a:solidFill>
                  <a:srgbClr val="3F3F3F"/>
                </a:solidFill>
                <a:latin typeface="Calibri" panose="020F0502020204030204" pitchFamily="34" charset="0"/>
                <a:cs typeface="Myriad Pro Semibold"/>
              </a:rPr>
              <a:t>   	non</a:t>
            </a:r>
            <a:r>
              <a:rPr lang="en-US" b="1" dirty="0">
                <a:solidFill>
                  <a:srgbClr val="3F3F3F"/>
                </a:solidFill>
                <a:latin typeface="Calibri" panose="020F0502020204030204" pitchFamily="34" charset="0"/>
                <a:cs typeface="Myriad Pro Semibold"/>
              </a:rPr>
              <a:t>-prompt </a:t>
            </a:r>
            <a:r>
              <a:rPr lang="en-US" b="1" dirty="0" smtClean="0">
                <a:solidFill>
                  <a:srgbClr val="3F3F3F"/>
                </a:solidFill>
                <a:latin typeface="Calibri" panose="020F0502020204030204" pitchFamily="34" charset="0"/>
                <a:cs typeface="Myriad Pro Semibold"/>
              </a:rPr>
              <a:t>components</a:t>
            </a:r>
            <a:endParaRPr lang="en-US" b="1" dirty="0">
              <a:solidFill>
                <a:srgbClr val="3F3F3F"/>
              </a:solidFill>
              <a:latin typeface="Calibri" panose="020F0502020204030204" pitchFamily="34" charset="0"/>
              <a:cs typeface="Myriad Pro Semibold"/>
            </a:endParaRPr>
          </a:p>
          <a:p>
            <a:pPr>
              <a:buSzPct val="50000"/>
              <a:buFont typeface="Wingdings" charset="2"/>
              <a:buChar char="u"/>
            </a:pPr>
            <a:endParaRPr lang="en-US" b="1" dirty="0">
              <a:solidFill>
                <a:srgbClr val="A40000"/>
              </a:solidFill>
              <a:latin typeface="Calibri" panose="020F0502020204030204" pitchFamily="34" charset="0"/>
              <a:cs typeface="Myriad Pro Semibold"/>
            </a:endParaRPr>
          </a:p>
          <a:p>
            <a:pPr>
              <a:buSzPct val="50000"/>
            </a:pPr>
            <a:r>
              <a:rPr lang="en-US" b="1" dirty="0">
                <a:solidFill>
                  <a:srgbClr val="A40000"/>
                </a:solidFill>
                <a:latin typeface="Calibri" panose="020F0502020204030204" pitchFamily="34" charset="0"/>
                <a:cs typeface="Myriad Pro Semibold"/>
              </a:rPr>
              <a:t>The lifetime fits are performed separately for ψ(2S) and X(3872) </a:t>
            </a:r>
            <a:r>
              <a:rPr lang="en-US" b="1" dirty="0" smtClean="0">
                <a:solidFill>
                  <a:srgbClr val="A40000"/>
                </a:solidFill>
                <a:latin typeface="Calibri" panose="020F0502020204030204" pitchFamily="34" charset="0"/>
                <a:cs typeface="Myriad Pro Semibold"/>
              </a:rPr>
              <a:t> </a:t>
            </a:r>
          </a:p>
          <a:p>
            <a:pPr>
              <a:buSzPct val="50000"/>
            </a:pPr>
            <a:r>
              <a:rPr lang="en-US" b="1" dirty="0" smtClean="0">
                <a:solidFill>
                  <a:srgbClr val="A40000"/>
                </a:solidFill>
                <a:latin typeface="Calibri" panose="020F0502020204030204" pitchFamily="34" charset="0"/>
                <a:cs typeface="Myriad Pro Semibold"/>
              </a:rPr>
              <a:t>Mass narrow/wide Gaussian ratio  common for the two states</a:t>
            </a:r>
            <a:endParaRPr lang="en-US" b="1" dirty="0">
              <a:solidFill>
                <a:srgbClr val="A40000"/>
              </a:solidFill>
              <a:latin typeface="Calibri" panose="020F0502020204030204" pitchFamily="34" charset="0"/>
              <a:cs typeface="Myriad Pro Semibold"/>
            </a:endParaRPr>
          </a:p>
          <a:p>
            <a:pPr>
              <a:buSzPct val="50000"/>
            </a:pPr>
            <a:endParaRPr lang="en-US" b="1" dirty="0">
              <a:solidFill>
                <a:srgbClr val="A40000"/>
              </a:solidFill>
              <a:latin typeface="Calibri" panose="020F0502020204030204" pitchFamily="34" charset="0"/>
              <a:cs typeface="Myriad Pro Semibold"/>
            </a:endParaRPr>
          </a:p>
          <a:p>
            <a:pPr>
              <a:buSzPct val="50000"/>
              <a:buFont typeface="Wingdings" charset="2"/>
              <a:buChar char="u"/>
            </a:pPr>
            <a:endParaRPr lang="en-US" b="1" dirty="0">
              <a:solidFill>
                <a:srgbClr val="A40000"/>
              </a:solidFill>
              <a:latin typeface="Calibri" panose="020F0502020204030204" pitchFamily="34" charset="0"/>
              <a:cs typeface="Myriad Pro Semibold"/>
            </a:endParaRP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5041934" y="4693819"/>
            <a:ext cx="3632131" cy="16393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SzPct val="50000"/>
              <a:buNone/>
            </a:pPr>
            <a:endParaRPr lang="en-US" sz="1600" b="1" dirty="0" smtClean="0">
              <a:solidFill>
                <a:srgbClr val="A40000"/>
              </a:solidFill>
              <a:latin typeface="Calibri" panose="020F0502020204030204" pitchFamily="34" charset="0"/>
              <a:cs typeface="Myriad Pro Semibold"/>
            </a:endParaRPr>
          </a:p>
        </p:txBody>
      </p:sp>
    </p:spTree>
    <p:extLst>
      <p:ext uri="{BB962C8B-B14F-4D97-AF65-F5344CB8AC3E}">
        <p14:creationId xmlns:p14="http://schemas.microsoft.com/office/powerpoint/2010/main" val="31474889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fig_01a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0652" y="845209"/>
            <a:ext cx="3720936" cy="2435293"/>
          </a:xfrm>
          <a:prstGeom prst="rect">
            <a:avLst/>
          </a:prstGeom>
        </p:spPr>
      </p:pic>
      <p:pic>
        <p:nvPicPr>
          <p:cNvPr id="13" name="Picture 2" descr="http://atlas.web.cern.ch/Atlas/GROUPS/PHYSICS/PAPERS/BPHY-2015-03/fig_01b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20652" y="3163261"/>
            <a:ext cx="3823348" cy="27533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63040" y="-49658"/>
            <a:ext cx="6195060" cy="844522"/>
          </a:xfrm>
        </p:spPr>
        <p:txBody>
          <a:bodyPr>
            <a:normAutofit/>
          </a:bodyPr>
          <a:lstStyle/>
          <a:p>
            <a:r>
              <a:rPr lang="en-US" dirty="0">
                <a:cs typeface="Myriad Pro Semibold"/>
              </a:rPr>
              <a:t>E</a:t>
            </a:r>
            <a:r>
              <a:rPr lang="en-US" dirty="0" smtClean="0">
                <a:cs typeface="Myriad Pro Semibold"/>
              </a:rPr>
              <a:t>vent selection</a:t>
            </a:r>
            <a:endParaRPr lang="en-US" b="1" dirty="0">
              <a:cs typeface="Myriad Pro Semibold"/>
            </a:endParaRP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39508" y="756762"/>
            <a:ext cx="7435711" cy="20435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SzPct val="50000"/>
              <a:buNone/>
            </a:pPr>
            <a:r>
              <a:rPr lang="en-US" sz="1800" b="1" dirty="0" smtClean="0">
                <a:solidFill>
                  <a:srgbClr val="A40000"/>
                </a:solidFill>
                <a:latin typeface="Calibri" panose="020F0502020204030204" pitchFamily="34" charset="0"/>
                <a:cs typeface="Myriad Pro Semibold"/>
              </a:rPr>
              <a:t> </a:t>
            </a: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39508" y="1403355"/>
            <a:ext cx="4709160" cy="18681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SzPct val="50000"/>
              <a:buNone/>
            </a:pPr>
            <a:r>
              <a:rPr lang="en-US" sz="1800" b="1" dirty="0" smtClean="0">
                <a:solidFill>
                  <a:srgbClr val="A40000"/>
                </a:solidFill>
                <a:latin typeface="Calibri" panose="020F0502020204030204" pitchFamily="34" charset="0"/>
                <a:cs typeface="Myriad Pro Semibold"/>
              </a:rPr>
              <a:t>Muon  cuts:</a:t>
            </a:r>
            <a:endParaRPr lang="en-US" sz="1800" b="1" dirty="0">
              <a:solidFill>
                <a:srgbClr val="A40000"/>
              </a:solidFill>
              <a:latin typeface="Calibri" panose="020F0502020204030204" pitchFamily="34" charset="0"/>
              <a:cs typeface="Myriad Pro Semibold"/>
            </a:endParaRPr>
          </a:p>
          <a:p>
            <a:pPr lvl="1">
              <a:buSzPct val="50000"/>
              <a:buFont typeface="Wingdings" charset="2"/>
              <a:buChar char="u"/>
            </a:pPr>
            <a:r>
              <a:rPr lang="en-US" sz="1600" b="1" dirty="0">
                <a:solidFill>
                  <a:srgbClr val="3F3F3F"/>
                </a:solidFill>
                <a:latin typeface="Calibri" panose="020F0502020204030204" pitchFamily="34" charset="0"/>
                <a:cs typeface="Myriad Pro Semibold"/>
              </a:rPr>
              <a:t>Opposite sign </a:t>
            </a:r>
            <a:r>
              <a:rPr lang="en-US" sz="1600" b="1" dirty="0" smtClean="0">
                <a:solidFill>
                  <a:srgbClr val="3F3F3F"/>
                </a:solidFill>
                <a:latin typeface="Calibri" panose="020F0502020204030204" pitchFamily="34" charset="0"/>
                <a:cs typeface="Myriad Pro Semibold"/>
              </a:rPr>
              <a:t>`combined’ </a:t>
            </a:r>
            <a:r>
              <a:rPr lang="en-US" sz="1600" b="1" dirty="0">
                <a:solidFill>
                  <a:srgbClr val="3F3F3F"/>
                </a:solidFill>
                <a:latin typeface="Calibri" panose="020F0502020204030204" pitchFamily="34" charset="0"/>
                <a:cs typeface="Myriad Pro Semibold"/>
              </a:rPr>
              <a:t>muons</a:t>
            </a:r>
          </a:p>
          <a:p>
            <a:pPr lvl="1">
              <a:buSzPct val="50000"/>
              <a:buFont typeface="Wingdings" charset="2"/>
              <a:buChar char="u"/>
            </a:pPr>
            <a:r>
              <a:rPr lang="en-US" sz="1600" b="1" dirty="0" err="1" smtClean="0">
                <a:solidFill>
                  <a:srgbClr val="3F3F3F"/>
                </a:solidFill>
                <a:latin typeface="Calibri" panose="020F0502020204030204" pitchFamily="34" charset="0"/>
                <a:cs typeface="Myriad Pro Semibold"/>
              </a:rPr>
              <a:t>p</a:t>
            </a:r>
            <a:r>
              <a:rPr lang="en-US" sz="1600" b="1" baseline="-25000" dirty="0" err="1" smtClean="0">
                <a:solidFill>
                  <a:srgbClr val="3F3F3F"/>
                </a:solidFill>
                <a:latin typeface="Calibri" panose="020F0502020204030204" pitchFamily="34" charset="0"/>
                <a:cs typeface="Myriad Pro Semibold"/>
              </a:rPr>
              <a:t>T</a:t>
            </a:r>
            <a:r>
              <a:rPr lang="en-US" sz="1600" b="1" dirty="0" smtClean="0">
                <a:solidFill>
                  <a:srgbClr val="3F3F3F"/>
                </a:solidFill>
                <a:latin typeface="Calibri" panose="020F0502020204030204" pitchFamily="34" charset="0"/>
                <a:cs typeface="Myriad Pro Semibold"/>
              </a:rPr>
              <a:t> </a:t>
            </a:r>
            <a:r>
              <a:rPr lang="en-US" sz="1600" b="1" dirty="0">
                <a:solidFill>
                  <a:srgbClr val="3F3F3F"/>
                </a:solidFill>
                <a:latin typeface="Calibri" panose="020F0502020204030204" pitchFamily="34" charset="0"/>
                <a:cs typeface="Myriad Pro Semibold"/>
              </a:rPr>
              <a:t>&gt; 4 GeV, |</a:t>
            </a:r>
            <a:r>
              <a:rPr lang="en-US" sz="1600" b="1" dirty="0" err="1">
                <a:solidFill>
                  <a:srgbClr val="3F3F3F"/>
                </a:solidFill>
                <a:latin typeface="Calibri" panose="020F0502020204030204" pitchFamily="34" charset="0"/>
                <a:cs typeface="Myriad Pro Semibold"/>
              </a:rPr>
              <a:t>η</a:t>
            </a:r>
            <a:r>
              <a:rPr lang="en-US" sz="1600" b="1" dirty="0">
                <a:solidFill>
                  <a:srgbClr val="3F3F3F"/>
                </a:solidFill>
                <a:latin typeface="Calibri" panose="020F0502020204030204" pitchFamily="34" charset="0"/>
                <a:cs typeface="Myriad Pro Semibold"/>
              </a:rPr>
              <a:t>| &lt; </a:t>
            </a:r>
            <a:r>
              <a:rPr lang="en-US" sz="1600" b="1" dirty="0" smtClean="0">
                <a:solidFill>
                  <a:srgbClr val="3F3F3F"/>
                </a:solidFill>
                <a:latin typeface="Calibri" panose="020F0502020204030204" pitchFamily="34" charset="0"/>
                <a:cs typeface="Myriad Pro Semibold"/>
              </a:rPr>
              <a:t>2.3</a:t>
            </a:r>
            <a:endParaRPr lang="en-US" sz="1600" b="1" dirty="0">
              <a:solidFill>
                <a:srgbClr val="3F3F3F"/>
              </a:solidFill>
              <a:latin typeface="Calibri" panose="020F0502020204030204" pitchFamily="34" charset="0"/>
              <a:cs typeface="Myriad Pro Semibold"/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39508" y="3302384"/>
            <a:ext cx="4585444" cy="68887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SzPct val="50000"/>
              <a:buNone/>
            </a:pPr>
            <a:r>
              <a:rPr lang="en-US" sz="1800" b="1" dirty="0" smtClean="0">
                <a:solidFill>
                  <a:srgbClr val="A40000"/>
                </a:solidFill>
                <a:latin typeface="Calibri" panose="020F0502020204030204" pitchFamily="34" charset="0"/>
                <a:cs typeface="Myriad Pro Semibold"/>
              </a:rPr>
              <a:t>Pion cuts</a:t>
            </a:r>
          </a:p>
          <a:p>
            <a:pPr lvl="1">
              <a:buSzPct val="50000"/>
              <a:buFont typeface="Wingdings" charset="2"/>
              <a:buChar char="u"/>
            </a:pPr>
            <a:r>
              <a:rPr lang="en-GB" sz="1600" b="1" dirty="0" smtClean="0">
                <a:solidFill>
                  <a:srgbClr val="3F3F3F"/>
                </a:solidFill>
                <a:latin typeface="Calibri" panose="020F0502020204030204" pitchFamily="34" charset="0"/>
                <a:cs typeface="Myriad Pro Semibold"/>
              </a:rPr>
              <a:t>Opposite sign, p</a:t>
            </a:r>
            <a:r>
              <a:rPr lang="en-GB" sz="1600" b="1" baseline="-25000" dirty="0" smtClean="0">
                <a:solidFill>
                  <a:srgbClr val="3F3F3F"/>
                </a:solidFill>
                <a:latin typeface="Calibri" panose="020F0502020204030204" pitchFamily="34" charset="0"/>
                <a:cs typeface="Myriad Pro Semibold"/>
              </a:rPr>
              <a:t>T</a:t>
            </a:r>
            <a:r>
              <a:rPr lang="en-GB" sz="1600" b="1" dirty="0" smtClean="0">
                <a:solidFill>
                  <a:srgbClr val="3F3F3F"/>
                </a:solidFill>
                <a:latin typeface="Calibri" panose="020F0502020204030204" pitchFamily="34" charset="0"/>
                <a:cs typeface="Myriad Pro Semibold"/>
              </a:rPr>
              <a:t> &gt; 600 MeV, |</a:t>
            </a:r>
            <a:r>
              <a:rPr lang="en-GB" sz="1600" b="1" dirty="0" err="1" smtClean="0">
                <a:solidFill>
                  <a:srgbClr val="3F3F3F"/>
                </a:solidFill>
                <a:latin typeface="Calibri" panose="020F0502020204030204" pitchFamily="34" charset="0"/>
                <a:cs typeface="Myriad Pro Semibold"/>
              </a:rPr>
              <a:t>η</a:t>
            </a:r>
            <a:r>
              <a:rPr lang="en-GB" sz="1600" b="1" dirty="0" smtClean="0">
                <a:solidFill>
                  <a:srgbClr val="3F3F3F"/>
                </a:solidFill>
                <a:latin typeface="Calibri" panose="020F0502020204030204" pitchFamily="34" charset="0"/>
                <a:cs typeface="Myriad Pro Semibold"/>
              </a:rPr>
              <a:t>| &lt; 2.4</a:t>
            </a:r>
            <a:endParaRPr lang="en-US" sz="1600" b="1" dirty="0" smtClean="0">
              <a:solidFill>
                <a:srgbClr val="3F3F3F"/>
              </a:solidFill>
              <a:latin typeface="Calibri" panose="020F0502020204030204" pitchFamily="34" charset="0"/>
              <a:cs typeface="Myriad Pro Semibold"/>
            </a:endParaRPr>
          </a:p>
          <a:p>
            <a:pPr>
              <a:buSzPct val="50000"/>
              <a:buFont typeface="Wingdings" charset="2"/>
              <a:buChar char="u"/>
            </a:pPr>
            <a:endParaRPr lang="en-US" sz="700" b="1" dirty="0">
              <a:solidFill>
                <a:srgbClr val="A40000"/>
              </a:solidFill>
              <a:latin typeface="Calibri" panose="020F0502020204030204" pitchFamily="34" charset="0"/>
              <a:cs typeface="Myriad Pro Semibold"/>
            </a:endParaRPr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39508" y="2391083"/>
            <a:ext cx="5001122" cy="12009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SzPct val="50000"/>
              <a:buNone/>
            </a:pPr>
            <a:r>
              <a:rPr lang="en-US" sz="1800" b="1" dirty="0" smtClean="0">
                <a:solidFill>
                  <a:srgbClr val="A40000"/>
                </a:solidFill>
                <a:latin typeface="Calibri" panose="020F0502020204030204" pitchFamily="34" charset="0"/>
                <a:cs typeface="Myriad Pro Semibold"/>
              </a:rPr>
              <a:t>J/ψ cuts:</a:t>
            </a:r>
          </a:p>
          <a:p>
            <a:pPr lvl="1">
              <a:buSzPct val="50000"/>
              <a:buFont typeface="Wingdings" charset="2"/>
              <a:buChar char="u"/>
            </a:pPr>
            <a:r>
              <a:rPr lang="en-US" sz="1600" b="1" baseline="30000" dirty="0" smtClean="0">
                <a:solidFill>
                  <a:srgbClr val="3F3F3F"/>
                </a:solidFill>
                <a:latin typeface="Calibri" panose="020F0502020204030204" pitchFamily="34" charset="0"/>
                <a:cs typeface="Myriad Pro Semibold"/>
              </a:rPr>
              <a:t> </a:t>
            </a:r>
            <a:r>
              <a:rPr lang="en-US" sz="1600" b="1" dirty="0" smtClean="0">
                <a:solidFill>
                  <a:srgbClr val="3F3F3F"/>
                </a:solidFill>
                <a:latin typeface="Calibri" panose="020F0502020204030204" pitchFamily="34" charset="0"/>
                <a:cs typeface="Myriad Pro Semibold"/>
              </a:rPr>
              <a:t>χ</a:t>
            </a:r>
            <a:r>
              <a:rPr lang="en-US" sz="1600" b="1" baseline="30000" dirty="0" smtClean="0">
                <a:solidFill>
                  <a:srgbClr val="3F3F3F"/>
                </a:solidFill>
                <a:latin typeface="Calibri" panose="020F0502020204030204" pitchFamily="34" charset="0"/>
                <a:cs typeface="Myriad Pro Semibold"/>
              </a:rPr>
              <a:t>2</a:t>
            </a:r>
            <a:r>
              <a:rPr lang="en-US" sz="1600" b="1" baseline="-25000" dirty="0" smtClean="0">
                <a:solidFill>
                  <a:srgbClr val="3F3F3F"/>
                </a:solidFill>
                <a:latin typeface="Calibri" panose="020F0502020204030204" pitchFamily="34" charset="0"/>
                <a:cs typeface="Myriad Pro Semibold"/>
              </a:rPr>
              <a:t>dimu_vtx</a:t>
            </a:r>
            <a:r>
              <a:rPr lang="en-US" sz="1600" b="1" dirty="0" smtClean="0">
                <a:solidFill>
                  <a:srgbClr val="3F3F3F"/>
                </a:solidFill>
                <a:latin typeface="Calibri" panose="020F0502020204030204" pitchFamily="34" charset="0"/>
                <a:cs typeface="Myriad Pro Semibold"/>
              </a:rPr>
              <a:t> &lt; 200, </a:t>
            </a:r>
            <a:r>
              <a:rPr lang="en-US" sz="1600" b="1" dirty="0" err="1" smtClean="0">
                <a:solidFill>
                  <a:srgbClr val="3F3F3F"/>
                </a:solidFill>
                <a:latin typeface="Calibri" panose="020F0502020204030204" pitchFamily="34" charset="0"/>
                <a:cs typeface="Myriad Pro Semibold"/>
              </a:rPr>
              <a:t>p</a:t>
            </a:r>
            <a:r>
              <a:rPr lang="en-US" sz="1600" b="1" baseline="-25000" dirty="0" err="1" smtClean="0">
                <a:solidFill>
                  <a:srgbClr val="3F3F3F"/>
                </a:solidFill>
                <a:latin typeface="Calibri" panose="020F0502020204030204" pitchFamily="34" charset="0"/>
                <a:cs typeface="Myriad Pro Semibold"/>
              </a:rPr>
              <a:t>T</a:t>
            </a:r>
            <a:r>
              <a:rPr lang="en-US" sz="1600" b="1" dirty="0" smtClean="0">
                <a:solidFill>
                  <a:srgbClr val="3F3F3F"/>
                </a:solidFill>
                <a:latin typeface="Calibri" panose="020F0502020204030204" pitchFamily="34" charset="0"/>
                <a:cs typeface="Myriad Pro Semibold"/>
              </a:rPr>
              <a:t> &gt; 8 GeV &amp; |y| &lt; 2.3</a:t>
            </a:r>
          </a:p>
          <a:p>
            <a:pPr lvl="1">
              <a:buSzPct val="50000"/>
              <a:buFont typeface="Wingdings" charset="2"/>
              <a:buChar char="u"/>
            </a:pPr>
            <a:r>
              <a:rPr lang="en-US" sz="1600" b="1" dirty="0" smtClean="0">
                <a:solidFill>
                  <a:srgbClr val="3F3F3F"/>
                </a:solidFill>
                <a:latin typeface="Calibri" panose="020F0502020204030204" pitchFamily="34" charset="0"/>
                <a:cs typeface="Myriad Pro Semibold"/>
              </a:rPr>
              <a:t>| m(J/ψ) - </a:t>
            </a:r>
            <a:r>
              <a:rPr lang="en-US" sz="1600" b="1" dirty="0">
                <a:solidFill>
                  <a:srgbClr val="3F3F3F"/>
                </a:solidFill>
                <a:latin typeface="Calibri" panose="020F0502020204030204" pitchFamily="34" charset="0"/>
                <a:cs typeface="Myriad Pro Semibold"/>
              </a:rPr>
              <a:t>m(J/ψ</a:t>
            </a:r>
            <a:r>
              <a:rPr lang="en-US" sz="1600" b="1" dirty="0" smtClean="0">
                <a:solidFill>
                  <a:srgbClr val="3F3F3F"/>
                </a:solidFill>
                <a:latin typeface="Calibri" panose="020F0502020204030204" pitchFamily="34" charset="0"/>
                <a:cs typeface="Myriad Pro Semibold"/>
              </a:rPr>
              <a:t>)</a:t>
            </a:r>
            <a:r>
              <a:rPr lang="en-US" sz="1600" b="1" baseline="-25000" dirty="0" smtClean="0">
                <a:solidFill>
                  <a:srgbClr val="3F3F3F"/>
                </a:solidFill>
                <a:latin typeface="Calibri" panose="020F0502020204030204" pitchFamily="34" charset="0"/>
                <a:cs typeface="Myriad Pro Semibold"/>
              </a:rPr>
              <a:t>PDG</a:t>
            </a:r>
            <a:r>
              <a:rPr lang="en-US" sz="1600" b="1" dirty="0" smtClean="0">
                <a:solidFill>
                  <a:srgbClr val="3F3F3F"/>
                </a:solidFill>
                <a:latin typeface="Calibri" panose="020F0502020204030204" pitchFamily="34" charset="0"/>
                <a:cs typeface="Myriad Pro Semibold"/>
              </a:rPr>
              <a:t> | &lt; 120 MeV</a:t>
            </a:r>
          </a:p>
          <a:p>
            <a:pPr marL="457200" lvl="1" indent="0">
              <a:buSzPct val="50000"/>
              <a:buNone/>
            </a:pPr>
            <a:endParaRPr lang="en-US" sz="1600" b="1" dirty="0">
              <a:solidFill>
                <a:srgbClr val="A40000"/>
              </a:solidFill>
              <a:latin typeface="Calibri" panose="020F0502020204030204" pitchFamily="34" charset="0"/>
              <a:cs typeface="Myriad Pro Semibold"/>
            </a:endParaRPr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39508" y="5273522"/>
            <a:ext cx="5411735" cy="1183503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SzPct val="50000"/>
              <a:buNone/>
            </a:pPr>
            <a:r>
              <a:rPr lang="en-US" sz="1800" b="1" dirty="0" smtClean="0">
                <a:solidFill>
                  <a:srgbClr val="A40000"/>
                </a:solidFill>
                <a:latin typeface="Calibri" panose="020F0502020204030204" pitchFamily="34" charset="0"/>
                <a:cs typeface="Myriad Pro Semibold"/>
              </a:rPr>
              <a:t>J/ψπ</a:t>
            </a:r>
            <a:r>
              <a:rPr lang="en-US" sz="1800" b="1" baseline="30000" dirty="0" smtClean="0">
                <a:solidFill>
                  <a:srgbClr val="A40000"/>
                </a:solidFill>
                <a:latin typeface="Calibri" panose="020F0502020204030204" pitchFamily="34" charset="0"/>
                <a:cs typeface="Myriad Pro Semibold"/>
              </a:rPr>
              <a:t>+</a:t>
            </a:r>
            <a:r>
              <a:rPr lang="en-US" sz="1800" b="1" dirty="0" smtClean="0">
                <a:solidFill>
                  <a:srgbClr val="A40000"/>
                </a:solidFill>
                <a:latin typeface="Calibri" panose="020F0502020204030204" pitchFamily="34" charset="0"/>
                <a:cs typeface="Myriad Pro Semibold"/>
              </a:rPr>
              <a:t>π</a:t>
            </a:r>
            <a:r>
              <a:rPr lang="en-US" sz="1800" b="1" baseline="30000" dirty="0" smtClean="0">
                <a:solidFill>
                  <a:srgbClr val="A40000"/>
                </a:solidFill>
                <a:latin typeface="Calibri" panose="020F0502020204030204" pitchFamily="34" charset="0"/>
                <a:cs typeface="Myriad Pro Semibold"/>
              </a:rPr>
              <a:t>-</a:t>
            </a:r>
            <a:r>
              <a:rPr lang="en-US" sz="1800" b="1" dirty="0" smtClean="0">
                <a:solidFill>
                  <a:srgbClr val="A40000"/>
                </a:solidFill>
                <a:latin typeface="Calibri" panose="020F0502020204030204" pitchFamily="34" charset="0"/>
                <a:cs typeface="Myriad Pro Semibold"/>
              </a:rPr>
              <a:t> background suppression cuts</a:t>
            </a:r>
          </a:p>
          <a:p>
            <a:pPr lvl="1">
              <a:buSzPct val="50000"/>
              <a:buFont typeface="Wingdings" charset="2"/>
              <a:buChar char="u"/>
            </a:pPr>
            <a:r>
              <a:rPr lang="en-US" sz="1600" b="1" dirty="0" smtClean="0">
                <a:solidFill>
                  <a:srgbClr val="3F3F3F"/>
                </a:solidFill>
                <a:latin typeface="Calibri" panose="020F0502020204030204" pitchFamily="34" charset="0"/>
                <a:cs typeface="Myriad Pro Semibold"/>
              </a:rPr>
              <a:t>P(χ</a:t>
            </a:r>
            <a:r>
              <a:rPr lang="en-US" sz="1600" b="1" baseline="30000" dirty="0" smtClean="0">
                <a:solidFill>
                  <a:srgbClr val="3F3F3F"/>
                </a:solidFill>
                <a:latin typeface="Calibri" panose="020F0502020204030204" pitchFamily="34" charset="0"/>
                <a:cs typeface="Myriad Pro Semibold"/>
              </a:rPr>
              <a:t>2</a:t>
            </a:r>
            <a:r>
              <a:rPr lang="en-US" sz="1600" b="1" baseline="-25000" dirty="0" smtClean="0">
                <a:solidFill>
                  <a:srgbClr val="3F3F3F"/>
                </a:solidFill>
                <a:latin typeface="Calibri" panose="020F0502020204030204" pitchFamily="34" charset="0"/>
                <a:cs typeface="Myriad Pro Semibold"/>
              </a:rPr>
              <a:t>J/ψππ</a:t>
            </a:r>
            <a:r>
              <a:rPr lang="en-US" sz="1600" b="1" dirty="0" smtClean="0">
                <a:solidFill>
                  <a:srgbClr val="3F3F3F"/>
                </a:solidFill>
                <a:latin typeface="Calibri" panose="020F0502020204030204" pitchFamily="34" charset="0"/>
                <a:cs typeface="Myriad Pro Semibold"/>
              </a:rPr>
              <a:t>) &gt; 4%</a:t>
            </a:r>
          </a:p>
          <a:p>
            <a:pPr lvl="1">
              <a:buSzPct val="50000"/>
              <a:buFont typeface="Wingdings" charset="2"/>
              <a:buChar char="u"/>
            </a:pPr>
            <a:r>
              <a:rPr lang="en-US" sz="1600" b="1" dirty="0" smtClean="0">
                <a:solidFill>
                  <a:srgbClr val="3F3F3F"/>
                </a:solidFill>
                <a:latin typeface="Calibri" panose="020F0502020204030204" pitchFamily="34" charset="0"/>
                <a:cs typeface="Myriad Pro Semibold"/>
              </a:rPr>
              <a:t>Opening angle ΔR(J/ψ, π</a:t>
            </a:r>
            <a:r>
              <a:rPr lang="en-US" sz="1600" b="1" baseline="30000" dirty="0" smtClean="0">
                <a:solidFill>
                  <a:srgbClr val="3F3F3F"/>
                </a:solidFill>
                <a:latin typeface="Calibri" panose="020F0502020204030204" pitchFamily="34" charset="0"/>
                <a:cs typeface="Myriad Pro Semibold"/>
              </a:rPr>
              <a:t>±</a:t>
            </a:r>
            <a:r>
              <a:rPr lang="en-US" sz="1600" b="1" dirty="0" smtClean="0">
                <a:solidFill>
                  <a:srgbClr val="3F3F3F"/>
                </a:solidFill>
                <a:latin typeface="Calibri" panose="020F0502020204030204" pitchFamily="34" charset="0"/>
                <a:cs typeface="Myriad Pro Semibold"/>
              </a:rPr>
              <a:t>) &lt; 0.5</a:t>
            </a:r>
          </a:p>
          <a:p>
            <a:pPr lvl="1">
              <a:buSzPct val="50000"/>
              <a:buFont typeface="Wingdings" charset="2"/>
              <a:buChar char="u"/>
            </a:pPr>
            <a:r>
              <a:rPr lang="en-US" sz="1600" b="1" dirty="0" smtClean="0">
                <a:solidFill>
                  <a:srgbClr val="3F3F3F"/>
                </a:solidFill>
                <a:latin typeface="Calibri" panose="020F0502020204030204" pitchFamily="34" charset="0"/>
                <a:cs typeface="Myriad Pro Semibold"/>
              </a:rPr>
              <a:t>Q = m</a:t>
            </a:r>
            <a:r>
              <a:rPr lang="en-US" sz="1600" dirty="0" smtClean="0">
                <a:solidFill>
                  <a:srgbClr val="3F3F3F"/>
                </a:solidFill>
                <a:latin typeface="Calibri" panose="020F0502020204030204" pitchFamily="34" charset="0"/>
                <a:cs typeface="Myriad Pro Semibold"/>
              </a:rPr>
              <a:t>(</a:t>
            </a:r>
            <a:r>
              <a:rPr lang="en-US" sz="1600" dirty="0">
                <a:solidFill>
                  <a:srgbClr val="3F3F3F"/>
                </a:solidFill>
                <a:latin typeface="Calibri" panose="020F0502020204030204" pitchFamily="34" charset="0"/>
                <a:cs typeface="Myriad Pro Semibold"/>
              </a:rPr>
              <a:t>J/ψπ</a:t>
            </a:r>
            <a:r>
              <a:rPr lang="en-US" sz="1600" baseline="30000" dirty="0">
                <a:solidFill>
                  <a:srgbClr val="3F3F3F"/>
                </a:solidFill>
                <a:latin typeface="Calibri" panose="020F0502020204030204" pitchFamily="34" charset="0"/>
                <a:cs typeface="Myriad Pro Semibold"/>
              </a:rPr>
              <a:t>+</a:t>
            </a:r>
            <a:r>
              <a:rPr lang="en-US" sz="1600" dirty="0">
                <a:solidFill>
                  <a:srgbClr val="3F3F3F"/>
                </a:solidFill>
                <a:latin typeface="Calibri" panose="020F0502020204030204" pitchFamily="34" charset="0"/>
                <a:cs typeface="Myriad Pro Semibold"/>
              </a:rPr>
              <a:t>π</a:t>
            </a:r>
            <a:r>
              <a:rPr lang="en-US" sz="1600" baseline="30000" dirty="0" smtClean="0">
                <a:solidFill>
                  <a:srgbClr val="3F3F3F"/>
                </a:solidFill>
                <a:latin typeface="Calibri" panose="020F0502020204030204" pitchFamily="34" charset="0"/>
                <a:cs typeface="Myriad Pro Semibold"/>
              </a:rPr>
              <a:t>-</a:t>
            </a:r>
            <a:r>
              <a:rPr lang="en-US" sz="1600" b="1" dirty="0" smtClean="0">
                <a:solidFill>
                  <a:srgbClr val="3F3F3F"/>
                </a:solidFill>
                <a:latin typeface="Calibri" panose="020F0502020204030204" pitchFamily="34" charset="0"/>
                <a:cs typeface="Myriad Pro Semibold"/>
              </a:rPr>
              <a:t>) - </a:t>
            </a:r>
            <a:r>
              <a:rPr lang="en-US" sz="1600" b="1" dirty="0">
                <a:solidFill>
                  <a:srgbClr val="3F3F3F"/>
                </a:solidFill>
                <a:latin typeface="Calibri" panose="020F0502020204030204" pitchFamily="34" charset="0"/>
                <a:cs typeface="Myriad Pro Semibold"/>
              </a:rPr>
              <a:t>m(J/ψ)</a:t>
            </a:r>
            <a:r>
              <a:rPr lang="en-US" sz="1600" b="1" baseline="-25000" dirty="0">
                <a:solidFill>
                  <a:srgbClr val="3F3F3F"/>
                </a:solidFill>
                <a:latin typeface="Calibri" panose="020F0502020204030204" pitchFamily="34" charset="0"/>
                <a:cs typeface="Myriad Pro Semibold"/>
              </a:rPr>
              <a:t>PDG</a:t>
            </a:r>
            <a:r>
              <a:rPr lang="en-US" sz="1600" b="1" dirty="0">
                <a:solidFill>
                  <a:srgbClr val="3F3F3F"/>
                </a:solidFill>
                <a:latin typeface="Calibri" panose="020F0502020204030204" pitchFamily="34" charset="0"/>
                <a:cs typeface="Myriad Pro Semibold"/>
              </a:rPr>
              <a:t> </a:t>
            </a:r>
            <a:r>
              <a:rPr lang="en-US" sz="1600" b="1" dirty="0" smtClean="0">
                <a:solidFill>
                  <a:srgbClr val="3F3F3F"/>
                </a:solidFill>
                <a:latin typeface="Calibri" panose="020F0502020204030204" pitchFamily="34" charset="0"/>
                <a:cs typeface="Myriad Pro Semibold"/>
              </a:rPr>
              <a:t>– </a:t>
            </a:r>
            <a:r>
              <a:rPr lang="en-US" sz="1600" b="1" dirty="0">
                <a:solidFill>
                  <a:srgbClr val="3F3F3F"/>
                </a:solidFill>
                <a:latin typeface="Calibri" panose="020F0502020204030204" pitchFamily="34" charset="0"/>
                <a:cs typeface="Myriad Pro Semibold"/>
              </a:rPr>
              <a:t>m</a:t>
            </a:r>
            <a:r>
              <a:rPr lang="en-US" sz="1600" b="1" dirty="0" smtClean="0">
                <a:solidFill>
                  <a:srgbClr val="3F3F3F"/>
                </a:solidFill>
                <a:latin typeface="Calibri" panose="020F0502020204030204" pitchFamily="34" charset="0"/>
                <a:cs typeface="Myriad Pro Semibold"/>
              </a:rPr>
              <a:t>(π</a:t>
            </a:r>
            <a:r>
              <a:rPr lang="en-US" sz="1600" b="1" baseline="30000" dirty="0">
                <a:solidFill>
                  <a:srgbClr val="3F3F3F"/>
                </a:solidFill>
                <a:latin typeface="Calibri" panose="020F0502020204030204" pitchFamily="34" charset="0"/>
                <a:cs typeface="Myriad Pro Semibold"/>
              </a:rPr>
              <a:t>+</a:t>
            </a:r>
            <a:r>
              <a:rPr lang="en-US" sz="1600" b="1" dirty="0">
                <a:solidFill>
                  <a:srgbClr val="3F3F3F"/>
                </a:solidFill>
                <a:latin typeface="Calibri" panose="020F0502020204030204" pitchFamily="34" charset="0"/>
                <a:cs typeface="Myriad Pro Semibold"/>
              </a:rPr>
              <a:t>π</a:t>
            </a:r>
            <a:r>
              <a:rPr lang="en-US" sz="1600" b="1" baseline="30000" dirty="0">
                <a:solidFill>
                  <a:srgbClr val="3F3F3F"/>
                </a:solidFill>
                <a:latin typeface="Calibri" panose="020F0502020204030204" pitchFamily="34" charset="0"/>
                <a:cs typeface="Myriad Pro Semibold"/>
              </a:rPr>
              <a:t>-</a:t>
            </a:r>
            <a:r>
              <a:rPr lang="en-US" sz="1600" b="1" dirty="0">
                <a:solidFill>
                  <a:srgbClr val="3F3F3F"/>
                </a:solidFill>
                <a:latin typeface="Calibri" panose="020F0502020204030204" pitchFamily="34" charset="0"/>
                <a:cs typeface="Myriad Pro Semibold"/>
              </a:rPr>
              <a:t>) &lt; 300 MeV </a:t>
            </a:r>
            <a:endParaRPr lang="en-US" sz="1600" b="1" dirty="0" smtClean="0">
              <a:solidFill>
                <a:srgbClr val="3F3F3F"/>
              </a:solidFill>
              <a:latin typeface="Calibri" panose="020F0502020204030204" pitchFamily="34" charset="0"/>
              <a:cs typeface="Myriad Pro Semibold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6732270" y="1902237"/>
            <a:ext cx="273748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SzPct val="50000"/>
            </a:pPr>
            <a:r>
              <a:rPr lang="en-US" b="1" dirty="0" smtClean="0">
                <a:solidFill>
                  <a:srgbClr val="A40000"/>
                </a:solidFill>
                <a:latin typeface="Calibri" panose="020F0502020204030204" pitchFamily="34" charset="0"/>
                <a:cs typeface="Myriad Pro Semibold"/>
              </a:rPr>
              <a:t>3.6 M </a:t>
            </a:r>
            <a:r>
              <a:rPr lang="en-US" b="1" dirty="0">
                <a:solidFill>
                  <a:srgbClr val="A40000"/>
                </a:solidFill>
                <a:latin typeface="Calibri" panose="020F0502020204030204" pitchFamily="34" charset="0"/>
                <a:cs typeface="Myriad Pro Semibold"/>
              </a:rPr>
              <a:t>J/ψ </a:t>
            </a:r>
            <a:r>
              <a:rPr lang="en-US" b="1" dirty="0" smtClean="0">
                <a:solidFill>
                  <a:srgbClr val="A40000"/>
                </a:solidFill>
                <a:latin typeface="Calibri" panose="020F0502020204030204" pitchFamily="34" charset="0"/>
                <a:cs typeface="Myriad Pro Semibold"/>
              </a:rPr>
              <a:t>candidates</a:t>
            </a:r>
          </a:p>
          <a:p>
            <a:pPr>
              <a:buSzPct val="50000"/>
            </a:pPr>
            <a:endParaRPr lang="en-US" b="1" dirty="0" smtClean="0">
              <a:solidFill>
                <a:srgbClr val="A40000"/>
              </a:solidFill>
              <a:latin typeface="Calibri" panose="020F0502020204030204" pitchFamily="34" charset="0"/>
              <a:cs typeface="Myriad Pro Semibold"/>
            </a:endParaRPr>
          </a:p>
        </p:txBody>
      </p:sp>
      <p:sp>
        <p:nvSpPr>
          <p:cNvPr id="14" name="Content Placeholder 2"/>
          <p:cNvSpPr txBox="1">
            <a:spLocks/>
          </p:cNvSpPr>
          <p:nvPr/>
        </p:nvSpPr>
        <p:spPr>
          <a:xfrm>
            <a:off x="39508" y="3983706"/>
            <a:ext cx="6588737" cy="18681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SzPct val="50000"/>
              <a:buNone/>
            </a:pPr>
            <a:r>
              <a:rPr lang="en-US" sz="1800" b="1" dirty="0" smtClean="0">
                <a:solidFill>
                  <a:srgbClr val="A40000"/>
                </a:solidFill>
                <a:latin typeface="Calibri" panose="020F0502020204030204" pitchFamily="34" charset="0"/>
                <a:cs typeface="Myriad Pro Semibold"/>
              </a:rPr>
              <a:t>Constrained </a:t>
            </a:r>
            <a:r>
              <a:rPr lang="en-US" sz="1800" b="1" dirty="0">
                <a:solidFill>
                  <a:srgbClr val="A40000"/>
                </a:solidFill>
                <a:latin typeface="Calibri" panose="020F0502020204030204" pitchFamily="34" charset="0"/>
                <a:cs typeface="Myriad Pro Semibold"/>
              </a:rPr>
              <a:t>vertex fit on each </a:t>
            </a:r>
            <a:r>
              <a:rPr lang="el-GR" sz="1800" b="1" dirty="0">
                <a:solidFill>
                  <a:srgbClr val="A40000"/>
                </a:solidFill>
                <a:latin typeface="Calibri"/>
                <a:cs typeface="Myriad Pro Semibold"/>
              </a:rPr>
              <a:t>μ</a:t>
            </a:r>
            <a:r>
              <a:rPr lang="en-GB" sz="1800" b="1" baseline="30000" dirty="0">
                <a:solidFill>
                  <a:srgbClr val="A40000"/>
                </a:solidFill>
                <a:latin typeface="Calibri"/>
                <a:cs typeface="Myriad Pro Semibold"/>
              </a:rPr>
              <a:t>+</a:t>
            </a:r>
            <a:r>
              <a:rPr lang="el-GR" sz="1800" b="1" dirty="0">
                <a:solidFill>
                  <a:srgbClr val="A40000"/>
                </a:solidFill>
                <a:latin typeface="Calibri"/>
                <a:cs typeface="Myriad Pro Semibold"/>
              </a:rPr>
              <a:t>μ</a:t>
            </a:r>
            <a:r>
              <a:rPr lang="en-GB" sz="1800" b="1" baseline="30000" dirty="0">
                <a:solidFill>
                  <a:srgbClr val="A40000"/>
                </a:solidFill>
                <a:latin typeface="Calibri"/>
                <a:cs typeface="Myriad Pro Semibold"/>
              </a:rPr>
              <a:t>-</a:t>
            </a:r>
            <a:r>
              <a:rPr lang="el-GR" sz="1800" b="1" dirty="0">
                <a:solidFill>
                  <a:srgbClr val="A40000"/>
                </a:solidFill>
                <a:latin typeface="Calibri"/>
                <a:cs typeface="Myriad Pro Semibold"/>
              </a:rPr>
              <a:t>π</a:t>
            </a:r>
            <a:r>
              <a:rPr lang="en-GB" sz="1800" b="1" baseline="30000" dirty="0">
                <a:solidFill>
                  <a:srgbClr val="A40000"/>
                </a:solidFill>
                <a:latin typeface="Calibri"/>
                <a:cs typeface="Myriad Pro Semibold"/>
              </a:rPr>
              <a:t>+</a:t>
            </a:r>
            <a:r>
              <a:rPr lang="el-GR" sz="1800" b="1" dirty="0">
                <a:solidFill>
                  <a:srgbClr val="A40000"/>
                </a:solidFill>
                <a:latin typeface="Calibri"/>
                <a:cs typeface="Myriad Pro Semibold"/>
              </a:rPr>
              <a:t>π</a:t>
            </a:r>
            <a:r>
              <a:rPr lang="en-GB" sz="1800" b="1" baseline="30000" dirty="0">
                <a:solidFill>
                  <a:srgbClr val="A40000"/>
                </a:solidFill>
                <a:latin typeface="Calibri"/>
                <a:cs typeface="Myriad Pro Semibold"/>
              </a:rPr>
              <a:t>-</a:t>
            </a:r>
            <a:r>
              <a:rPr lang="en-GB" sz="1800" b="1" dirty="0">
                <a:solidFill>
                  <a:srgbClr val="A40000"/>
                </a:solidFill>
                <a:latin typeface="Calibri"/>
                <a:cs typeface="Myriad Pro Semibold"/>
              </a:rPr>
              <a:t> candidate</a:t>
            </a:r>
            <a:r>
              <a:rPr lang="en-US" sz="1800" b="1" dirty="0">
                <a:solidFill>
                  <a:srgbClr val="A40000"/>
                </a:solidFill>
                <a:latin typeface="Calibri" panose="020F0502020204030204" pitchFamily="34" charset="0"/>
                <a:cs typeface="Myriad Pro Semibold"/>
              </a:rPr>
              <a:t>:</a:t>
            </a:r>
          </a:p>
          <a:p>
            <a:pPr lvl="1">
              <a:buSzPct val="50000"/>
              <a:buFont typeface="Wingdings" charset="2"/>
              <a:buChar char="u"/>
            </a:pPr>
            <a:r>
              <a:rPr lang="en-US" sz="1600" b="1" dirty="0" smtClean="0">
                <a:solidFill>
                  <a:srgbClr val="3F3F3F"/>
                </a:solidFill>
                <a:latin typeface="Calibri" panose="020F0502020204030204" pitchFamily="34" charset="0"/>
                <a:cs typeface="Myriad Pro Semibold"/>
              </a:rPr>
              <a:t>di-</a:t>
            </a:r>
            <a:r>
              <a:rPr lang="en-US" sz="1600" b="1" dirty="0" err="1" smtClean="0">
                <a:solidFill>
                  <a:srgbClr val="3F3F3F"/>
                </a:solidFill>
                <a:latin typeface="Calibri" panose="020F0502020204030204" pitchFamily="34" charset="0"/>
                <a:cs typeface="Myriad Pro Semibold"/>
              </a:rPr>
              <a:t>muon</a:t>
            </a:r>
            <a:r>
              <a:rPr lang="en-US" sz="1600" b="1" dirty="0" smtClean="0">
                <a:solidFill>
                  <a:srgbClr val="3F3F3F"/>
                </a:solidFill>
                <a:latin typeface="Calibri" panose="020F0502020204030204" pitchFamily="34" charset="0"/>
                <a:cs typeface="Myriad Pro Semibold"/>
              </a:rPr>
              <a:t> </a:t>
            </a:r>
            <a:r>
              <a:rPr lang="en-US" sz="1600" b="1" dirty="0">
                <a:solidFill>
                  <a:srgbClr val="3F3F3F"/>
                </a:solidFill>
                <a:latin typeface="Calibri" panose="020F0502020204030204" pitchFamily="34" charset="0"/>
                <a:cs typeface="Myriad Pro Semibold"/>
              </a:rPr>
              <a:t>(2.8 &lt; </a:t>
            </a:r>
            <a:r>
              <a:rPr lang="en-US" sz="1600" b="1" dirty="0" err="1">
                <a:solidFill>
                  <a:srgbClr val="3F3F3F"/>
                </a:solidFill>
                <a:latin typeface="Calibri" panose="020F0502020204030204" pitchFamily="34" charset="0"/>
                <a:cs typeface="Myriad Pro Semibold"/>
              </a:rPr>
              <a:t>m</a:t>
            </a:r>
            <a:r>
              <a:rPr lang="en-US" sz="1600" b="1" baseline="-25000" dirty="0" err="1">
                <a:solidFill>
                  <a:srgbClr val="3F3F3F"/>
                </a:solidFill>
                <a:latin typeface="Calibri" panose="020F0502020204030204" pitchFamily="34" charset="0"/>
                <a:cs typeface="Myriad Pro Semibold"/>
              </a:rPr>
              <a:t>μμ</a:t>
            </a:r>
            <a:r>
              <a:rPr lang="en-US" sz="1600" b="1" dirty="0">
                <a:solidFill>
                  <a:srgbClr val="3F3F3F"/>
                </a:solidFill>
                <a:latin typeface="Calibri" panose="020F0502020204030204" pitchFamily="34" charset="0"/>
                <a:cs typeface="Myriad Pro Semibold"/>
              </a:rPr>
              <a:t> &lt; 3.4) </a:t>
            </a:r>
            <a:r>
              <a:rPr lang="en-US" sz="1600" b="1" dirty="0" err="1">
                <a:solidFill>
                  <a:srgbClr val="3F3F3F"/>
                </a:solidFill>
                <a:latin typeface="Calibri" panose="020F0502020204030204" pitchFamily="34" charset="0"/>
                <a:cs typeface="Myriad Pro Semibold"/>
              </a:rPr>
              <a:t>GeV</a:t>
            </a:r>
            <a:r>
              <a:rPr lang="en-US" sz="1600" b="1" dirty="0">
                <a:solidFill>
                  <a:srgbClr val="3F3F3F"/>
                </a:solidFill>
                <a:latin typeface="Calibri" panose="020F0502020204030204" pitchFamily="34" charset="0"/>
                <a:cs typeface="Myriad Pro Semibold"/>
              </a:rPr>
              <a:t> </a:t>
            </a:r>
            <a:r>
              <a:rPr lang="en-US" sz="1600" b="1" dirty="0" smtClean="0">
                <a:solidFill>
                  <a:srgbClr val="3F3F3F"/>
                </a:solidFill>
                <a:latin typeface="Calibri" panose="020F0502020204030204" pitchFamily="34" charset="0"/>
                <a:cs typeface="Myriad Pro Semibold"/>
              </a:rPr>
              <a:t>fit </a:t>
            </a:r>
            <a:r>
              <a:rPr lang="en-US" sz="1600" b="1" dirty="0">
                <a:solidFill>
                  <a:srgbClr val="3F3F3F"/>
                </a:solidFill>
                <a:latin typeface="Calibri" panose="020F0502020204030204" pitchFamily="34" charset="0"/>
                <a:cs typeface="Myriad Pro Semibold"/>
              </a:rPr>
              <a:t>to a </a:t>
            </a:r>
            <a:r>
              <a:rPr lang="en-US" sz="1600" b="1" dirty="0" smtClean="0">
                <a:solidFill>
                  <a:srgbClr val="3F3F3F"/>
                </a:solidFill>
                <a:latin typeface="Calibri" panose="020F0502020204030204" pitchFamily="34" charset="0"/>
                <a:cs typeface="Myriad Pro Semibold"/>
              </a:rPr>
              <a:t>single vertex</a:t>
            </a:r>
            <a:endParaRPr lang="en-US" sz="1600" b="1" dirty="0">
              <a:solidFill>
                <a:srgbClr val="3F3F3F"/>
              </a:solidFill>
              <a:latin typeface="Calibri" panose="020F0502020204030204" pitchFamily="34" charset="0"/>
              <a:cs typeface="Myriad Pro Semibold"/>
            </a:endParaRPr>
          </a:p>
          <a:p>
            <a:pPr lvl="1">
              <a:buSzPct val="50000"/>
              <a:buFont typeface="Wingdings" charset="2"/>
              <a:buChar char="u"/>
            </a:pPr>
            <a:r>
              <a:rPr lang="en-US" sz="1600" b="1" dirty="0" smtClean="0">
                <a:solidFill>
                  <a:srgbClr val="3F3F3F"/>
                </a:solidFill>
                <a:latin typeface="Calibri" panose="020F0502020204030204" pitchFamily="34" charset="0"/>
                <a:cs typeface="Myriad Pro Semibold"/>
              </a:rPr>
              <a:t>di-muon </a:t>
            </a:r>
            <a:r>
              <a:rPr lang="en-US" sz="1600" b="1" dirty="0">
                <a:solidFill>
                  <a:srgbClr val="3F3F3F"/>
                </a:solidFill>
                <a:latin typeface="Calibri" panose="020F0502020204030204" pitchFamily="34" charset="0"/>
                <a:cs typeface="Myriad Pro Semibold"/>
              </a:rPr>
              <a:t>mass constrained to the J/ψ mass </a:t>
            </a:r>
          </a:p>
          <a:p>
            <a:pPr lvl="1">
              <a:buSzPct val="50000"/>
              <a:buFont typeface="Wingdings" charset="2"/>
              <a:buChar char="u"/>
            </a:pPr>
            <a:r>
              <a:rPr lang="en-US" sz="1600" b="1" dirty="0">
                <a:solidFill>
                  <a:srgbClr val="3F3F3F"/>
                </a:solidFill>
                <a:latin typeface="Calibri" panose="020F0502020204030204" pitchFamily="34" charset="0"/>
                <a:cs typeface="Myriad Pro Semibold"/>
              </a:rPr>
              <a:t>pion mass hypothesis used for the other two </a:t>
            </a:r>
            <a:r>
              <a:rPr lang="en-US" sz="1600" b="1" dirty="0" smtClean="0">
                <a:solidFill>
                  <a:srgbClr val="3F3F3F"/>
                </a:solidFill>
                <a:latin typeface="Calibri" panose="020F0502020204030204" pitchFamily="34" charset="0"/>
                <a:cs typeface="Myriad Pro Semibold"/>
              </a:rPr>
              <a:t>tracks</a:t>
            </a:r>
          </a:p>
          <a:p>
            <a:pPr marL="457200" lvl="1" indent="0">
              <a:buSzPct val="50000"/>
              <a:buNone/>
            </a:pPr>
            <a:endParaRPr lang="en-US" sz="1600" b="1" dirty="0">
              <a:solidFill>
                <a:srgbClr val="A40000"/>
              </a:solidFill>
              <a:latin typeface="Calibri" panose="020F0502020204030204" pitchFamily="34" charset="0"/>
              <a:cs typeface="Myriad Pro Semibold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6020753" y="4917792"/>
            <a:ext cx="327469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SzPct val="50000"/>
            </a:pPr>
            <a:r>
              <a:rPr lang="en-US" b="1" dirty="0" smtClean="0">
                <a:solidFill>
                  <a:srgbClr val="A40000"/>
                </a:solidFill>
                <a:latin typeface="Calibri" panose="020F0502020204030204" pitchFamily="34" charset="0"/>
                <a:cs typeface="Myriad Pro Semibold"/>
              </a:rPr>
              <a:t>370 k  ψ(2S)        30 k  X(3872) </a:t>
            </a:r>
          </a:p>
        </p:txBody>
      </p:sp>
      <p:sp>
        <p:nvSpPr>
          <p:cNvPr id="8" name="Rectangle 7"/>
          <p:cNvSpPr/>
          <p:nvPr/>
        </p:nvSpPr>
        <p:spPr>
          <a:xfrm>
            <a:off x="731789" y="1029831"/>
            <a:ext cx="185178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indent="0">
              <a:buClr>
                <a:srgbClr val="8B050C"/>
              </a:buClr>
            </a:pPr>
            <a:r>
              <a:rPr lang="en-US" b="1" dirty="0">
                <a:solidFill>
                  <a:srgbClr val="A40000"/>
                </a:solidFill>
                <a:latin typeface="Calibri" panose="020F0502020204030204" pitchFamily="34" charset="0"/>
                <a:cs typeface="Myriad Pro Semibold"/>
              </a:rPr>
              <a:t>11.4 fb</a:t>
            </a:r>
            <a:r>
              <a:rPr lang="en-US" b="1" baseline="30000" dirty="0">
                <a:solidFill>
                  <a:srgbClr val="A40000"/>
                </a:solidFill>
                <a:latin typeface="Calibri" panose="020F0502020204030204" pitchFamily="34" charset="0"/>
                <a:cs typeface="Myriad Pro Semibold"/>
              </a:rPr>
              <a:t>-1 </a:t>
            </a:r>
            <a:r>
              <a:rPr lang="en-US" b="1" dirty="0">
                <a:solidFill>
                  <a:srgbClr val="A40000"/>
                </a:solidFill>
                <a:latin typeface="Calibri" panose="020F0502020204030204" pitchFamily="34" charset="0"/>
                <a:cs typeface="Myriad Pro Semibold"/>
              </a:rPr>
              <a:t> at 8 </a:t>
            </a:r>
            <a:r>
              <a:rPr lang="en-US" b="1" dirty="0" err="1">
                <a:solidFill>
                  <a:srgbClr val="A40000"/>
                </a:solidFill>
                <a:latin typeface="Calibri" panose="020F0502020204030204" pitchFamily="34" charset="0"/>
                <a:cs typeface="Myriad Pro Semibold"/>
              </a:rPr>
              <a:t>TeV</a:t>
            </a:r>
            <a:endParaRPr lang="en-US" b="1" dirty="0">
              <a:solidFill>
                <a:srgbClr val="A40000"/>
              </a:solidFill>
              <a:latin typeface="Calibri" panose="020F0502020204030204" pitchFamily="34" charset="0"/>
              <a:cs typeface="Myriad Pro Semibold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51210" y="2880559"/>
            <a:ext cx="4064735" cy="923330"/>
          </a:xfrm>
          <a:prstGeom prst="rect">
            <a:avLst/>
          </a:prstGeom>
          <a:solidFill>
            <a:srgbClr val="FBF82A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Use kinematic and vertex fits combined with mass and opening angle cuts to select signal and reject background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27376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6128657" y="730878"/>
            <a:ext cx="3015343" cy="4460079"/>
            <a:chOff x="5401181" y="730878"/>
            <a:chExt cx="3742819" cy="5390804"/>
          </a:xfrm>
        </p:grpSpPr>
        <p:pic>
          <p:nvPicPr>
            <p:cNvPr id="10" name="Picture 12" descr="http://atlas.web.cern.ch/Atlas/GROUPS/PHYSICS/PAPERS/BPHY-2015-03/fig_03b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01181" y="3426280"/>
              <a:ext cx="3742819" cy="269540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" name="Picture 10" descr="http://atlas.web.cern.ch/Atlas/GROUPS/PHYSICS/PAPERS/BPHY-2015-03/fig_03a.png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01181" y="730878"/>
              <a:ext cx="3742819" cy="269540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63040" y="-49658"/>
            <a:ext cx="6195060" cy="844522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cs typeface="Myriad Pro Semibold"/>
              </a:rPr>
              <a:t>Single or Double lifetime hypothesis</a:t>
            </a:r>
            <a:endParaRPr lang="en-US" b="1" dirty="0">
              <a:cs typeface="Myriad Pro Semibold"/>
            </a:endParaRP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0" y="989197"/>
            <a:ext cx="6128657" cy="536865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SzPct val="50000"/>
              <a:buNone/>
            </a:pPr>
            <a:r>
              <a:rPr lang="en-US" sz="1600" b="1" i="1" u="sng" dirty="0" smtClean="0">
                <a:solidFill>
                  <a:srgbClr val="A40000"/>
                </a:solidFill>
                <a:latin typeface="Calibri" panose="020F0502020204030204" pitchFamily="34" charset="0"/>
                <a:cs typeface="Myriad Pro Semibold"/>
              </a:rPr>
              <a:t>Single:</a:t>
            </a:r>
            <a:r>
              <a:rPr lang="en-US" sz="1600" b="1" dirty="0" smtClean="0">
                <a:solidFill>
                  <a:srgbClr val="A40000"/>
                </a:solidFill>
                <a:latin typeface="Calibri" panose="020F0502020204030204" pitchFamily="34" charset="0"/>
                <a:cs typeface="Myriad Pro Semibold"/>
              </a:rPr>
              <a:t>  Assumes non-prompt ψ(2S</a:t>
            </a:r>
            <a:r>
              <a:rPr lang="en-US" sz="1600" b="1" dirty="0">
                <a:solidFill>
                  <a:srgbClr val="A40000"/>
                </a:solidFill>
                <a:latin typeface="Calibri" panose="020F0502020204030204" pitchFamily="34" charset="0"/>
                <a:cs typeface="Myriad Pro Semibold"/>
              </a:rPr>
              <a:t>) and X(3872</a:t>
            </a:r>
            <a:r>
              <a:rPr lang="en-US" sz="1600" b="1" dirty="0" smtClean="0">
                <a:solidFill>
                  <a:srgbClr val="A40000"/>
                </a:solidFill>
                <a:latin typeface="Calibri" panose="020F0502020204030204" pitchFamily="34" charset="0"/>
                <a:cs typeface="Myriad Pro Semibold"/>
              </a:rPr>
              <a:t>)  are  produced            from the same mix of parent b-hadrons:</a:t>
            </a:r>
          </a:p>
          <a:p>
            <a:pPr marL="0" indent="0">
              <a:buSzPct val="50000"/>
              <a:buNone/>
            </a:pPr>
            <a:r>
              <a:rPr lang="en-US" sz="1600" b="1" dirty="0">
                <a:solidFill>
                  <a:srgbClr val="A40000"/>
                </a:solidFill>
                <a:latin typeface="Calibri" panose="020F0502020204030204" pitchFamily="34" charset="0"/>
                <a:cs typeface="Myriad Pro Semibold"/>
              </a:rPr>
              <a:t>	</a:t>
            </a:r>
            <a:r>
              <a:rPr lang="en-US" sz="1600" b="1" dirty="0" smtClean="0">
                <a:solidFill>
                  <a:srgbClr val="3F3F3F"/>
                </a:solidFill>
                <a:latin typeface="Calibri" panose="020F0502020204030204" pitchFamily="34" charset="0"/>
                <a:cs typeface="Myriad Pro Semibold"/>
              </a:rPr>
              <a:t>- same lifetimes for </a:t>
            </a:r>
            <a:r>
              <a:rPr lang="en-US" sz="1600" b="1" dirty="0">
                <a:solidFill>
                  <a:srgbClr val="3F3F3F"/>
                </a:solidFill>
                <a:latin typeface="Calibri" panose="020F0502020204030204" pitchFamily="34" charset="0"/>
                <a:cs typeface="Myriad Pro Semibold"/>
              </a:rPr>
              <a:t>ψ(2S) and X(3872) </a:t>
            </a:r>
            <a:r>
              <a:rPr lang="en-US" sz="1600" b="1" dirty="0" smtClean="0">
                <a:solidFill>
                  <a:srgbClr val="3F3F3F"/>
                </a:solidFill>
                <a:latin typeface="Calibri" panose="020F0502020204030204" pitchFamily="34" charset="0"/>
                <a:cs typeface="Myriad Pro Semibold"/>
              </a:rPr>
              <a:t>in each </a:t>
            </a:r>
            <a:r>
              <a:rPr lang="en-US" sz="1600" b="1" dirty="0" err="1" smtClean="0">
                <a:solidFill>
                  <a:srgbClr val="3F3F3F"/>
                </a:solidFill>
                <a:latin typeface="Calibri" panose="020F0502020204030204" pitchFamily="34" charset="0"/>
                <a:cs typeface="Myriad Pro Semibold"/>
              </a:rPr>
              <a:t>p</a:t>
            </a:r>
            <a:r>
              <a:rPr lang="en-US" sz="1600" b="1" baseline="-25000" dirty="0" err="1" smtClean="0">
                <a:solidFill>
                  <a:srgbClr val="3F3F3F"/>
                </a:solidFill>
                <a:latin typeface="Calibri" panose="020F0502020204030204" pitchFamily="34" charset="0"/>
                <a:cs typeface="Myriad Pro Semibold"/>
              </a:rPr>
              <a:t>T</a:t>
            </a:r>
            <a:r>
              <a:rPr lang="en-US" sz="1600" b="1" dirty="0" smtClean="0">
                <a:solidFill>
                  <a:srgbClr val="3F3F3F"/>
                </a:solidFill>
                <a:latin typeface="Calibri" panose="020F0502020204030204" pitchFamily="34" charset="0"/>
                <a:cs typeface="Myriad Pro Semibold"/>
              </a:rPr>
              <a:t> bin</a:t>
            </a:r>
          </a:p>
          <a:p>
            <a:pPr marL="0" indent="0">
              <a:buSzPct val="50000"/>
              <a:buNone/>
            </a:pPr>
            <a:r>
              <a:rPr lang="en-US" sz="1600" b="1" dirty="0">
                <a:solidFill>
                  <a:srgbClr val="3F3F3F"/>
                </a:solidFill>
                <a:latin typeface="Calibri" panose="020F0502020204030204" pitchFamily="34" charset="0"/>
                <a:cs typeface="Myriad Pro Semibold"/>
              </a:rPr>
              <a:t>	</a:t>
            </a:r>
            <a:r>
              <a:rPr lang="en-US" sz="1600" b="1" dirty="0" smtClean="0">
                <a:solidFill>
                  <a:srgbClr val="3F3F3F"/>
                </a:solidFill>
                <a:latin typeface="Calibri" panose="020F0502020204030204" pitchFamily="34" charset="0"/>
                <a:cs typeface="Myriad Pro Semibold"/>
              </a:rPr>
              <a:t>- </a:t>
            </a:r>
            <a:r>
              <a:rPr lang="en-US" sz="1600" b="1" dirty="0" err="1" smtClean="0">
                <a:solidFill>
                  <a:srgbClr val="3F3F3F"/>
                </a:solidFill>
                <a:latin typeface="Calibri" panose="020F0502020204030204" pitchFamily="34" charset="0"/>
                <a:cs typeface="Myriad Pro Semibold"/>
              </a:rPr>
              <a:t>pT</a:t>
            </a:r>
            <a:r>
              <a:rPr lang="en-US" sz="1600" b="1" dirty="0">
                <a:solidFill>
                  <a:srgbClr val="3F3F3F"/>
                </a:solidFill>
                <a:latin typeface="Calibri" panose="020F0502020204030204" pitchFamily="34" charset="0"/>
                <a:cs typeface="Myriad Pro Semibold"/>
              </a:rPr>
              <a:t> spectra of ψ(2S) and X(3872) </a:t>
            </a:r>
            <a:r>
              <a:rPr lang="en-US" sz="1600" b="1" dirty="0" smtClean="0">
                <a:solidFill>
                  <a:srgbClr val="3F3F3F"/>
                </a:solidFill>
                <a:latin typeface="Calibri" panose="020F0502020204030204" pitchFamily="34" charset="0"/>
                <a:cs typeface="Myriad Pro Semibold"/>
              </a:rPr>
              <a:t> linked through kinematics</a:t>
            </a:r>
            <a:endParaRPr lang="en-US" sz="1600" b="1" i="1" u="sng" dirty="0">
              <a:solidFill>
                <a:srgbClr val="3F3F3F"/>
              </a:solidFill>
              <a:latin typeface="Calibri" panose="020F0502020204030204" pitchFamily="34" charset="0"/>
              <a:cs typeface="Myriad Pro Semibold"/>
            </a:endParaRPr>
          </a:p>
          <a:p>
            <a:pPr marL="0" indent="0">
              <a:buSzPct val="50000"/>
              <a:buNone/>
            </a:pPr>
            <a:r>
              <a:rPr lang="en-US" sz="1600" b="1" i="1" dirty="0">
                <a:latin typeface="Wingdings"/>
                <a:ea typeface="Wingdings"/>
                <a:cs typeface="Wingdings"/>
                <a:sym typeface="Wingdings"/>
              </a:rPr>
              <a:t></a:t>
            </a:r>
            <a:r>
              <a:rPr lang="en-US" sz="1600" b="1" dirty="0" smtClean="0">
                <a:latin typeface="Calibri" panose="020F0502020204030204" pitchFamily="34" charset="0"/>
                <a:cs typeface="Myriad Pro Semibold"/>
              </a:rPr>
              <a:t>Effective lifetimes  for </a:t>
            </a:r>
            <a:r>
              <a:rPr lang="en-US" sz="1600" b="1" dirty="0">
                <a:latin typeface="Calibri" panose="020F0502020204030204" pitchFamily="34" charset="0"/>
                <a:cs typeface="Myriad Pro Semibold"/>
              </a:rPr>
              <a:t>ψ(2S</a:t>
            </a:r>
            <a:r>
              <a:rPr lang="en-US" sz="1600" b="1" dirty="0" smtClean="0">
                <a:latin typeface="Calibri" panose="020F0502020204030204" pitchFamily="34" charset="0"/>
                <a:cs typeface="Myriad Pro Semibold"/>
              </a:rPr>
              <a:t>) consistent with single component independent of </a:t>
            </a:r>
            <a:r>
              <a:rPr lang="en-US" sz="1600" b="1" dirty="0" err="1" smtClean="0">
                <a:latin typeface="Calibri" panose="020F0502020204030204" pitchFamily="34" charset="0"/>
                <a:cs typeface="Myriad Pro Semibold"/>
              </a:rPr>
              <a:t>p</a:t>
            </a:r>
            <a:r>
              <a:rPr lang="en-US" sz="1600" b="1" baseline="-25000" dirty="0" err="1" smtClean="0">
                <a:latin typeface="Calibri" panose="020F0502020204030204" pitchFamily="34" charset="0"/>
                <a:cs typeface="Myriad Pro Semibold"/>
              </a:rPr>
              <a:t>T</a:t>
            </a:r>
            <a:r>
              <a:rPr lang="en-US" sz="1600" b="1" dirty="0" smtClean="0">
                <a:latin typeface="Calibri" panose="020F0502020204030204" pitchFamily="34" charset="0"/>
                <a:cs typeface="Myriad Pro Semibold"/>
              </a:rPr>
              <a:t> ;  </a:t>
            </a:r>
          </a:p>
          <a:p>
            <a:pPr marL="0" indent="0">
              <a:buSzPct val="50000"/>
              <a:buNone/>
            </a:pPr>
            <a:endParaRPr lang="en-US" sz="1600" b="1" dirty="0" smtClean="0">
              <a:latin typeface="Calibri" panose="020F0502020204030204" pitchFamily="34" charset="0"/>
              <a:cs typeface="Myriad Pro Semibold"/>
            </a:endParaRPr>
          </a:p>
          <a:p>
            <a:pPr marL="0" indent="0">
              <a:buSzPct val="50000"/>
              <a:buNone/>
            </a:pPr>
            <a:r>
              <a:rPr lang="en-US" sz="1600" b="1" u="sng" dirty="0" smtClean="0">
                <a:solidFill>
                  <a:srgbClr val="008000"/>
                </a:solidFill>
                <a:latin typeface="Calibri" panose="020F0502020204030204" pitchFamily="34" charset="0"/>
                <a:cs typeface="Myriad Pro Semibold"/>
              </a:rPr>
              <a:t>X(3872)  possibly slightly shorter in low  </a:t>
            </a:r>
            <a:r>
              <a:rPr lang="en-US" sz="1600" b="1" u="sng" dirty="0" err="1" smtClean="0">
                <a:solidFill>
                  <a:srgbClr val="008000"/>
                </a:solidFill>
                <a:latin typeface="Calibri" panose="020F0502020204030204" pitchFamily="34" charset="0"/>
                <a:cs typeface="Myriad Pro Semibold"/>
              </a:rPr>
              <a:t>p</a:t>
            </a:r>
            <a:r>
              <a:rPr lang="en-US" sz="1600" b="1" u="sng" baseline="-25000" dirty="0" err="1" smtClean="0">
                <a:solidFill>
                  <a:srgbClr val="008000"/>
                </a:solidFill>
                <a:latin typeface="Calibri" panose="020F0502020204030204" pitchFamily="34" charset="0"/>
                <a:cs typeface="Myriad Pro Semibold"/>
              </a:rPr>
              <a:t>T</a:t>
            </a:r>
            <a:r>
              <a:rPr lang="en-US" sz="1600" b="1" u="sng" dirty="0" smtClean="0">
                <a:solidFill>
                  <a:srgbClr val="008000"/>
                </a:solidFill>
                <a:latin typeface="Calibri" panose="020F0502020204030204" pitchFamily="34" charset="0"/>
                <a:cs typeface="Myriad Pro Semibold"/>
              </a:rPr>
              <a:t> bins (from </a:t>
            </a:r>
            <a:r>
              <a:rPr lang="en-US" sz="1600" b="1" u="sng" dirty="0" err="1" smtClean="0">
                <a:solidFill>
                  <a:srgbClr val="008000"/>
                </a:solidFill>
                <a:latin typeface="Calibri" panose="020F0502020204030204" pitchFamily="34" charset="0"/>
                <a:cs typeface="Myriad Pro Semibold"/>
              </a:rPr>
              <a:t>B</a:t>
            </a:r>
            <a:r>
              <a:rPr lang="en-US" sz="1600" b="1" u="sng" baseline="-25000" dirty="0" err="1" smtClean="0">
                <a:solidFill>
                  <a:srgbClr val="008000"/>
                </a:solidFill>
                <a:latin typeface="Calibri" panose="020F0502020204030204" pitchFamily="34" charset="0"/>
                <a:cs typeface="Myriad Pro Semibold"/>
              </a:rPr>
              <a:t>c</a:t>
            </a:r>
            <a:r>
              <a:rPr lang="en-US" sz="1600" b="1" u="sng" dirty="0" smtClean="0">
                <a:solidFill>
                  <a:srgbClr val="008000"/>
                </a:solidFill>
                <a:latin typeface="Calibri" panose="020F0502020204030204" pitchFamily="34" charset="0"/>
                <a:cs typeface="Myriad Pro Semibold"/>
              </a:rPr>
              <a:t>?)</a:t>
            </a:r>
          </a:p>
          <a:p>
            <a:pPr marL="0" indent="0">
              <a:buSzPct val="50000"/>
              <a:buNone/>
            </a:pPr>
            <a:endParaRPr lang="en-US" sz="1600" b="1" dirty="0" smtClean="0">
              <a:solidFill>
                <a:srgbClr val="008000"/>
              </a:solidFill>
              <a:latin typeface="Calibri" panose="020F0502020204030204" pitchFamily="34" charset="0"/>
              <a:cs typeface="Myriad Pro Semibold"/>
            </a:endParaRPr>
          </a:p>
          <a:p>
            <a:pPr marL="0" indent="0">
              <a:buSzPct val="50000"/>
              <a:buNone/>
            </a:pPr>
            <a:r>
              <a:rPr lang="en-US" sz="1600" b="1" i="1" u="sng" dirty="0">
                <a:solidFill>
                  <a:srgbClr val="A40000"/>
                </a:solidFill>
                <a:latin typeface="Wingdings"/>
                <a:ea typeface="Wingdings"/>
                <a:cs typeface="Wingdings"/>
                <a:sym typeface="Wingdings"/>
              </a:rPr>
              <a:t></a:t>
            </a:r>
            <a:r>
              <a:rPr lang="en-US" sz="1600" b="1" i="1" u="sng" dirty="0" smtClean="0">
                <a:solidFill>
                  <a:srgbClr val="A40000"/>
                </a:solidFill>
                <a:latin typeface="Calibri" panose="020F0502020204030204" pitchFamily="34" charset="0"/>
                <a:cs typeface="Myriad Pro Semibold"/>
              </a:rPr>
              <a:t>Double </a:t>
            </a:r>
            <a:r>
              <a:rPr lang="en-US" sz="1600" b="1" i="1" u="sng" dirty="0">
                <a:solidFill>
                  <a:srgbClr val="A40000"/>
                </a:solidFill>
                <a:latin typeface="Calibri" panose="020F0502020204030204" pitchFamily="34" charset="0"/>
                <a:cs typeface="Myriad Pro Semibold"/>
              </a:rPr>
              <a:t>lifetime </a:t>
            </a:r>
            <a:r>
              <a:rPr lang="en-US" sz="1600" b="1" i="1" u="sng" dirty="0" smtClean="0">
                <a:solidFill>
                  <a:srgbClr val="A40000"/>
                </a:solidFill>
                <a:latin typeface="Calibri" panose="020F0502020204030204" pitchFamily="34" charset="0"/>
                <a:cs typeface="Myriad Pro Semibold"/>
              </a:rPr>
              <a:t>fit:</a:t>
            </a:r>
            <a:endParaRPr lang="en-US" sz="1600" b="1" i="1" u="sng" dirty="0">
              <a:solidFill>
                <a:srgbClr val="A40000"/>
              </a:solidFill>
              <a:latin typeface="Calibri" panose="020F0502020204030204" pitchFamily="34" charset="0"/>
              <a:cs typeface="Myriad Pro Semibold"/>
            </a:endParaRPr>
          </a:p>
          <a:p>
            <a:pPr>
              <a:buSzPct val="50000"/>
              <a:buFontTx/>
              <a:buChar char="-"/>
            </a:pPr>
            <a:r>
              <a:rPr lang="en-US" sz="1600" b="1" dirty="0" err="1" smtClean="0">
                <a:solidFill>
                  <a:srgbClr val="3F3F3F"/>
                </a:solidFill>
                <a:latin typeface="Calibri" panose="020F0502020204030204" pitchFamily="34" charset="0"/>
                <a:cs typeface="Myriad Pro Semibold"/>
              </a:rPr>
              <a:t>τ</a:t>
            </a:r>
            <a:r>
              <a:rPr lang="en-US" sz="1600" b="1" baseline="-25000" dirty="0" err="1" smtClean="0">
                <a:solidFill>
                  <a:srgbClr val="3F3F3F"/>
                </a:solidFill>
                <a:latin typeface="Calibri" panose="020F0502020204030204" pitchFamily="34" charset="0"/>
                <a:cs typeface="Myriad Pro Semibold"/>
              </a:rPr>
              <a:t>LL</a:t>
            </a:r>
            <a:r>
              <a:rPr lang="en-US" sz="1600" b="1" dirty="0" smtClean="0">
                <a:solidFill>
                  <a:srgbClr val="3F3F3F"/>
                </a:solidFill>
                <a:latin typeface="Calibri" panose="020F0502020204030204" pitchFamily="34" charset="0"/>
                <a:cs typeface="Myriad Pro Semibold"/>
              </a:rPr>
              <a:t> </a:t>
            </a:r>
            <a:r>
              <a:rPr lang="en-US" sz="1600" b="1" dirty="0">
                <a:solidFill>
                  <a:srgbClr val="3F3F3F"/>
                </a:solidFill>
                <a:latin typeface="Calibri" panose="020F0502020204030204" pitchFamily="34" charset="0"/>
                <a:cs typeface="Myriad Pro Semibold"/>
              </a:rPr>
              <a:t>= 1.45±0.05 </a:t>
            </a:r>
            <a:r>
              <a:rPr lang="en-US" sz="1600" b="1" dirty="0" err="1" smtClean="0">
                <a:solidFill>
                  <a:srgbClr val="3F3F3F"/>
                </a:solidFill>
                <a:latin typeface="Calibri" panose="020F0502020204030204" pitchFamily="34" charset="0"/>
                <a:cs typeface="Myriad Pro Semibold"/>
              </a:rPr>
              <a:t>ps</a:t>
            </a:r>
            <a:r>
              <a:rPr lang="en-US" sz="1600" b="1" dirty="0" smtClean="0">
                <a:solidFill>
                  <a:srgbClr val="3F3F3F"/>
                </a:solidFill>
                <a:latin typeface="Calibri" panose="020F0502020204030204" pitchFamily="34" charset="0"/>
                <a:cs typeface="Myriad Pro Semibold"/>
              </a:rPr>
              <a:t> determined </a:t>
            </a:r>
            <a:r>
              <a:rPr lang="en-US" sz="1600" b="1" dirty="0">
                <a:solidFill>
                  <a:srgbClr val="3F3F3F"/>
                </a:solidFill>
                <a:latin typeface="Calibri" panose="020F0502020204030204" pitchFamily="34" charset="0"/>
                <a:cs typeface="Myriad Pro Semibold"/>
              </a:rPr>
              <a:t>from fits to </a:t>
            </a:r>
            <a:r>
              <a:rPr lang="en-US" sz="1600" b="1" dirty="0" err="1">
                <a:solidFill>
                  <a:srgbClr val="3F3F3F"/>
                </a:solidFill>
                <a:latin typeface="Calibri" panose="020F0502020204030204" pitchFamily="34" charset="0"/>
                <a:cs typeface="Myriad Pro Semibold"/>
              </a:rPr>
              <a:t>ψ</a:t>
            </a:r>
            <a:r>
              <a:rPr lang="en-US" sz="1600" b="1" dirty="0">
                <a:solidFill>
                  <a:srgbClr val="3F3F3F"/>
                </a:solidFill>
                <a:latin typeface="Calibri" panose="020F0502020204030204" pitchFamily="34" charset="0"/>
                <a:cs typeface="Myriad Pro Semibold"/>
              </a:rPr>
              <a:t>(2S), allowing for some SL </a:t>
            </a:r>
            <a:r>
              <a:rPr lang="en-US" sz="1600" b="1" dirty="0" smtClean="0">
                <a:solidFill>
                  <a:srgbClr val="3F3F3F"/>
                </a:solidFill>
                <a:latin typeface="Calibri" panose="020F0502020204030204" pitchFamily="34" charset="0"/>
                <a:cs typeface="Myriad Pro Semibold"/>
              </a:rPr>
              <a:t>contribution</a:t>
            </a:r>
          </a:p>
          <a:p>
            <a:pPr>
              <a:buSzPct val="50000"/>
              <a:buFontTx/>
              <a:buChar char="-"/>
            </a:pPr>
            <a:r>
              <a:rPr lang="en-US" sz="1600" b="1" dirty="0" err="1" smtClean="0">
                <a:solidFill>
                  <a:srgbClr val="3F3F3F"/>
                </a:solidFill>
                <a:latin typeface="Calibri" panose="020F0502020204030204" pitchFamily="34" charset="0"/>
                <a:cs typeface="Myriad Pro Semibold"/>
              </a:rPr>
              <a:t>τ</a:t>
            </a:r>
            <a:r>
              <a:rPr lang="en-US" sz="1600" b="1" baseline="-25000" dirty="0" err="1" smtClean="0">
                <a:solidFill>
                  <a:srgbClr val="3F3F3F"/>
                </a:solidFill>
                <a:latin typeface="Calibri" panose="020F0502020204030204" pitchFamily="34" charset="0"/>
                <a:cs typeface="Myriad Pro Semibold"/>
              </a:rPr>
              <a:t>SL</a:t>
            </a:r>
            <a:r>
              <a:rPr lang="en-US" sz="1600" b="1" dirty="0" smtClean="0">
                <a:solidFill>
                  <a:srgbClr val="3F3F3F"/>
                </a:solidFill>
                <a:latin typeface="Calibri" panose="020F0502020204030204" pitchFamily="34" charset="0"/>
                <a:cs typeface="Myriad Pro Semibold"/>
              </a:rPr>
              <a:t>=0.40±0.05ps </a:t>
            </a:r>
            <a:r>
              <a:rPr lang="en-US" sz="1600" b="1" baseline="-25000" dirty="0" smtClean="0">
                <a:solidFill>
                  <a:srgbClr val="3F3F3F"/>
                </a:solidFill>
                <a:latin typeface="Calibri" panose="020F0502020204030204" pitchFamily="34" charset="0"/>
                <a:cs typeface="Myriad Pro Semibold"/>
              </a:rPr>
              <a:t> </a:t>
            </a:r>
            <a:r>
              <a:rPr lang="en-US" sz="1600" b="1" dirty="0">
                <a:solidFill>
                  <a:srgbClr val="3F3F3F"/>
                </a:solidFill>
                <a:latin typeface="Calibri" panose="020F0502020204030204" pitchFamily="34" charset="0"/>
                <a:cs typeface="Myriad Pro Semibold"/>
              </a:rPr>
              <a:t>obtained from simulation, varying </a:t>
            </a:r>
            <a:r>
              <a:rPr lang="en-US" sz="1600" b="1" dirty="0" err="1">
                <a:solidFill>
                  <a:srgbClr val="3F3F3F"/>
                </a:solidFill>
                <a:latin typeface="Calibri" panose="020F0502020204030204" pitchFamily="34" charset="0"/>
                <a:cs typeface="Myriad Pro Semibold"/>
              </a:rPr>
              <a:t>B</a:t>
            </a:r>
            <a:r>
              <a:rPr lang="en-US" sz="1600" b="1" baseline="-25000" dirty="0" err="1">
                <a:solidFill>
                  <a:srgbClr val="3F3F3F"/>
                </a:solidFill>
                <a:latin typeface="Calibri" panose="020F0502020204030204" pitchFamily="34" charset="0"/>
                <a:cs typeface="Myriad Pro Semibold"/>
              </a:rPr>
              <a:t>c</a:t>
            </a:r>
            <a:r>
              <a:rPr lang="en-US" sz="1600" b="1" dirty="0">
                <a:solidFill>
                  <a:srgbClr val="3F3F3F"/>
                </a:solidFill>
                <a:latin typeface="Calibri" panose="020F0502020204030204" pitchFamily="34" charset="0"/>
                <a:cs typeface="Myriad Pro Semibold"/>
              </a:rPr>
              <a:t> decay </a:t>
            </a:r>
            <a:r>
              <a:rPr lang="en-US" sz="1600" b="1" dirty="0" smtClean="0">
                <a:solidFill>
                  <a:srgbClr val="3F3F3F"/>
                </a:solidFill>
                <a:latin typeface="Calibri" panose="020F0502020204030204" pitchFamily="34" charset="0"/>
                <a:cs typeface="Myriad Pro Semibold"/>
              </a:rPr>
              <a:t>mode</a:t>
            </a:r>
            <a:endParaRPr lang="en-US" sz="1600" b="1" dirty="0">
              <a:solidFill>
                <a:srgbClr val="3F3F3F"/>
              </a:solidFill>
              <a:latin typeface="Calibri" panose="020F0502020204030204" pitchFamily="34" charset="0"/>
              <a:cs typeface="Myriad Pro Semibold"/>
            </a:endParaRPr>
          </a:p>
          <a:p>
            <a:pPr marL="0" indent="0">
              <a:buSzPct val="50000"/>
              <a:buNone/>
            </a:pPr>
            <a:r>
              <a:rPr lang="en-US" sz="1600" b="1" dirty="0" smtClean="0">
                <a:solidFill>
                  <a:schemeClr val="accent2"/>
                </a:solidFill>
                <a:latin typeface="Calibri" panose="020F0502020204030204" pitchFamily="34" charset="0"/>
                <a:cs typeface="Myriad Pro Semibold"/>
              </a:rPr>
              <a:t>In either case,</a:t>
            </a:r>
            <a:r>
              <a:rPr lang="en-US" sz="1600" b="1" i="1" dirty="0" smtClean="0">
                <a:solidFill>
                  <a:schemeClr val="accent2"/>
                </a:solidFill>
                <a:latin typeface="Calibri" panose="020F0502020204030204" pitchFamily="34" charset="0"/>
                <a:cs typeface="Myriad Pro Semibold"/>
              </a:rPr>
              <a:t> X(3872):</a:t>
            </a:r>
            <a:r>
              <a:rPr lang="en-US" sz="1600" b="1" dirty="0" err="1">
                <a:solidFill>
                  <a:schemeClr val="accent2"/>
                </a:solidFill>
                <a:latin typeface="Calibri" panose="020F0502020204030204" pitchFamily="34" charset="0"/>
                <a:cs typeface="Myriad Pro Semibold"/>
              </a:rPr>
              <a:t>ψ</a:t>
            </a:r>
            <a:r>
              <a:rPr lang="en-US" sz="1600" b="1" dirty="0">
                <a:solidFill>
                  <a:schemeClr val="accent2"/>
                </a:solidFill>
                <a:latin typeface="Calibri" panose="020F0502020204030204" pitchFamily="34" charset="0"/>
                <a:cs typeface="Myriad Pro Semibold"/>
              </a:rPr>
              <a:t>(2S) </a:t>
            </a:r>
            <a:r>
              <a:rPr lang="en-US" sz="1600" b="1" dirty="0" smtClean="0">
                <a:solidFill>
                  <a:schemeClr val="accent2"/>
                </a:solidFill>
                <a:latin typeface="Calibri" panose="020F0502020204030204" pitchFamily="34" charset="0"/>
                <a:cs typeface="Myriad Pro Semibold"/>
              </a:rPr>
              <a:t>ratio </a:t>
            </a:r>
            <a:r>
              <a:rPr lang="en-US" sz="1600" b="1" dirty="0" err="1" smtClean="0">
                <a:solidFill>
                  <a:schemeClr val="accent2"/>
                </a:solidFill>
                <a:latin typeface="Calibri" panose="020F0502020204030204" pitchFamily="34" charset="0"/>
                <a:cs typeface="Myriad Pro Semibold"/>
              </a:rPr>
              <a:t>vrs</a:t>
            </a:r>
            <a:r>
              <a:rPr lang="en-US" sz="1600" b="1" dirty="0" smtClean="0">
                <a:solidFill>
                  <a:schemeClr val="accent2"/>
                </a:solidFill>
                <a:latin typeface="Calibri" panose="020F0502020204030204" pitchFamily="34" charset="0"/>
                <a:cs typeface="Myriad Pro Semibold"/>
              </a:rPr>
              <a:t> </a:t>
            </a:r>
            <a:r>
              <a:rPr lang="en-US" sz="1600" b="1" dirty="0" err="1" smtClean="0">
                <a:solidFill>
                  <a:schemeClr val="accent2"/>
                </a:solidFill>
                <a:latin typeface="Calibri" panose="020F0502020204030204" pitchFamily="34" charset="0"/>
                <a:cs typeface="Myriad Pro Semibold"/>
              </a:rPr>
              <a:t>pT</a:t>
            </a:r>
            <a:r>
              <a:rPr lang="en-US" sz="1600" b="1" dirty="0" smtClean="0">
                <a:solidFill>
                  <a:schemeClr val="accent2"/>
                </a:solidFill>
                <a:latin typeface="Calibri" panose="020F0502020204030204" pitchFamily="34" charset="0"/>
                <a:cs typeface="Myriad Pro Semibold"/>
              </a:rPr>
              <a:t> extracted</a:t>
            </a:r>
            <a:endParaRPr lang="en-US" sz="1600" b="1" i="1" u="sng" dirty="0" smtClean="0">
              <a:solidFill>
                <a:schemeClr val="accent2"/>
              </a:solidFill>
              <a:latin typeface="Calibri" panose="020F0502020204030204" pitchFamily="34" charset="0"/>
              <a:cs typeface="Myriad Pro Semibold"/>
            </a:endParaRPr>
          </a:p>
          <a:p>
            <a:pPr marL="0" indent="0">
              <a:buSzPct val="50000"/>
              <a:buNone/>
            </a:pPr>
            <a:r>
              <a:rPr lang="en-US" sz="1600" b="1" i="1" u="sng" dirty="0" smtClean="0">
                <a:solidFill>
                  <a:srgbClr val="A40000"/>
                </a:solidFill>
                <a:latin typeface="Calibri" panose="020F0502020204030204" pitchFamily="34" charset="0"/>
                <a:cs typeface="Myriad Pro Semibold"/>
              </a:rPr>
              <a:t>Fit to kinematic (</a:t>
            </a:r>
            <a:r>
              <a:rPr lang="en-US" sz="1600" b="1" i="1" u="sng" dirty="0" err="1" smtClean="0">
                <a:solidFill>
                  <a:srgbClr val="A40000"/>
                </a:solidFill>
                <a:latin typeface="Calibri" panose="020F0502020204030204" pitchFamily="34" charset="0"/>
                <a:cs typeface="Myriad Pro Semibold"/>
              </a:rPr>
              <a:t>p</a:t>
            </a:r>
            <a:r>
              <a:rPr lang="en-US" sz="1600" b="1" i="1" u="sng" baseline="-25000" dirty="0" err="1" smtClean="0">
                <a:solidFill>
                  <a:srgbClr val="A40000"/>
                </a:solidFill>
                <a:latin typeface="Calibri" panose="020F0502020204030204" pitchFamily="34" charset="0"/>
                <a:cs typeface="Myriad Pro Semibold"/>
              </a:rPr>
              <a:t>T</a:t>
            </a:r>
            <a:r>
              <a:rPr lang="en-US" sz="1600" b="1" i="1" u="sng" dirty="0" smtClean="0">
                <a:solidFill>
                  <a:srgbClr val="A40000"/>
                </a:solidFill>
                <a:latin typeface="Calibri" panose="020F0502020204030204" pitchFamily="34" charset="0"/>
                <a:cs typeface="Myriad Pro Semibold"/>
              </a:rPr>
              <a:t>)  templates</a:t>
            </a:r>
            <a:r>
              <a:rPr lang="en-US" sz="1600" b="1" dirty="0" smtClean="0">
                <a:solidFill>
                  <a:srgbClr val="A40000"/>
                </a:solidFill>
                <a:latin typeface="Calibri" panose="020F0502020204030204" pitchFamily="34" charset="0"/>
                <a:cs typeface="Myriad Pro Semibold"/>
              </a:rPr>
              <a:t> </a:t>
            </a:r>
            <a:r>
              <a:rPr lang="en-US" sz="1600" b="1" dirty="0">
                <a:solidFill>
                  <a:srgbClr val="A40000"/>
                </a:solidFill>
                <a:latin typeface="Calibri" panose="020F0502020204030204" pitchFamily="34" charset="0"/>
                <a:cs typeface="Myriad Pro Semibold"/>
              </a:rPr>
              <a:t>obtained from simulations of various </a:t>
            </a:r>
          </a:p>
          <a:p>
            <a:pPr marL="0" indent="0">
              <a:buSzPct val="50000"/>
              <a:buNone/>
            </a:pPr>
            <a:r>
              <a:rPr lang="en-US" sz="1600" b="1" dirty="0">
                <a:solidFill>
                  <a:srgbClr val="A40000"/>
                </a:solidFill>
                <a:latin typeface="Calibri" panose="020F0502020204030204" pitchFamily="34" charset="0"/>
                <a:cs typeface="Myriad Pro Semibold"/>
              </a:rPr>
              <a:t>b-hadron decays into ψ(2S) and X(3872</a:t>
            </a:r>
            <a:r>
              <a:rPr lang="en-US" sz="1600" b="1" dirty="0" smtClean="0">
                <a:solidFill>
                  <a:srgbClr val="A40000"/>
                </a:solidFill>
                <a:latin typeface="Calibri" panose="020F0502020204030204" pitchFamily="34" charset="0"/>
                <a:cs typeface="Myriad Pro Semibold"/>
              </a:rPr>
              <a:t>)</a:t>
            </a:r>
            <a:endParaRPr lang="en-US" sz="1600" b="1" dirty="0">
              <a:solidFill>
                <a:srgbClr val="A40000"/>
              </a:solidFill>
              <a:latin typeface="Calibri" panose="020F0502020204030204" pitchFamily="34" charset="0"/>
              <a:cs typeface="Myriad Pro Semibold"/>
            </a:endParaRPr>
          </a:p>
          <a:p>
            <a:pPr marL="0" indent="0">
              <a:buSzPct val="50000"/>
              <a:buNone/>
            </a:pPr>
            <a:r>
              <a:rPr lang="en-US" sz="1600" b="1" i="1" u="sng" dirty="0" smtClean="0">
                <a:solidFill>
                  <a:srgbClr val="A40000"/>
                </a:solidFill>
                <a:latin typeface="Wingdings"/>
                <a:ea typeface="Wingdings"/>
                <a:cs typeface="Wingdings"/>
                <a:sym typeface="Wingdings"/>
              </a:rPr>
              <a:t></a:t>
            </a:r>
            <a:r>
              <a:rPr lang="en-US" sz="1600" b="1" i="1" u="sng" dirty="0" smtClean="0">
                <a:solidFill>
                  <a:srgbClr val="A40000"/>
                </a:solidFill>
                <a:latin typeface="Calibri"/>
                <a:ea typeface="Wingdings"/>
                <a:cs typeface="Calibri"/>
                <a:sym typeface="Wingdings"/>
              </a:rPr>
              <a:t>Extract overall </a:t>
            </a:r>
            <a:r>
              <a:rPr lang="en-US" sz="1600" b="1" i="1" u="sng" dirty="0">
                <a:solidFill>
                  <a:srgbClr val="A40000"/>
                </a:solidFill>
                <a:latin typeface="Calibri" panose="020F0502020204030204" pitchFamily="34" charset="0"/>
                <a:cs typeface="Myriad Pro Semibold"/>
                <a:sym typeface="Wingdings"/>
              </a:rPr>
              <a:t>n</a:t>
            </a:r>
            <a:r>
              <a:rPr lang="en-US" sz="1600" b="1" i="1" u="sng" dirty="0" smtClean="0">
                <a:solidFill>
                  <a:srgbClr val="A40000"/>
                </a:solidFill>
                <a:latin typeface="Calibri" panose="020F0502020204030204" pitchFamily="34" charset="0"/>
                <a:cs typeface="Myriad Pro Semibold"/>
              </a:rPr>
              <a:t>on- prompt  X(3872) : ψ(2S</a:t>
            </a:r>
            <a:r>
              <a:rPr lang="en-US" sz="1600" b="1" i="1" u="sng" dirty="0">
                <a:solidFill>
                  <a:srgbClr val="A40000"/>
                </a:solidFill>
                <a:latin typeface="Calibri" panose="020F0502020204030204" pitchFamily="34" charset="0"/>
                <a:cs typeface="Myriad Pro Semibold"/>
              </a:rPr>
              <a:t>) </a:t>
            </a:r>
            <a:r>
              <a:rPr lang="en-US" sz="1600" b="1" i="1" u="sng" dirty="0" smtClean="0">
                <a:solidFill>
                  <a:srgbClr val="A40000"/>
                </a:solidFill>
                <a:latin typeface="Calibri" panose="020F0502020204030204" pitchFamily="34" charset="0"/>
                <a:cs typeface="Myriad Pro Semibold"/>
              </a:rPr>
              <a:t>ratio</a:t>
            </a:r>
            <a:r>
              <a:rPr lang="en-US" sz="1600" b="1" dirty="0" smtClean="0">
                <a:solidFill>
                  <a:srgbClr val="A40000"/>
                </a:solidFill>
                <a:latin typeface="Calibri" panose="020F0502020204030204" pitchFamily="34" charset="0"/>
                <a:cs typeface="Myriad Pro Semibold"/>
              </a:rPr>
              <a:t> </a:t>
            </a:r>
            <a:endParaRPr lang="en-US" sz="1600" b="1" dirty="0" smtClean="0">
              <a:solidFill>
                <a:srgbClr val="3F3F3F"/>
              </a:solidFill>
              <a:latin typeface="Calibri" panose="020F0502020204030204" pitchFamily="34" charset="0"/>
              <a:cs typeface="Myriad Pro Semibold"/>
            </a:endParaRPr>
          </a:p>
          <a:p>
            <a:pPr marL="0" indent="0">
              <a:buSzPct val="50000"/>
              <a:buNone/>
            </a:pPr>
            <a:endParaRPr lang="en-US" sz="1600" b="1" dirty="0" smtClean="0">
              <a:solidFill>
                <a:srgbClr val="A40000"/>
              </a:solidFill>
              <a:latin typeface="Calibri" panose="020F0502020204030204" pitchFamily="34" charset="0"/>
              <a:cs typeface="Myriad Pro Semibold"/>
            </a:endParaRPr>
          </a:p>
          <a:p>
            <a:pPr marL="0" indent="0">
              <a:buSzPct val="50000"/>
              <a:buNone/>
            </a:pPr>
            <a:endParaRPr lang="en-US" sz="1600" b="1" dirty="0">
              <a:solidFill>
                <a:srgbClr val="A40000"/>
              </a:solidFill>
              <a:latin typeface="Calibri" panose="020F0502020204030204" pitchFamily="34" charset="0"/>
              <a:cs typeface="Myriad Pro Semibold"/>
            </a:endParaRPr>
          </a:p>
          <a:p>
            <a:pPr lvl="1">
              <a:buSzPct val="50000"/>
              <a:buFont typeface="Wingdings" charset="2"/>
              <a:buChar char="u"/>
            </a:pPr>
            <a:endParaRPr lang="en-US" sz="1700" b="1" dirty="0">
              <a:solidFill>
                <a:srgbClr val="3F3F3F"/>
              </a:solidFill>
              <a:latin typeface="Myriad Pro Semibold"/>
              <a:cs typeface="Myriad Pro Semibold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942846" y="5931282"/>
            <a:ext cx="671525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>
              <a:buSzPct val="50000"/>
              <a:buNone/>
            </a:pPr>
            <a:r>
              <a:rPr lang="en-US" b="1" i="1" u="sng" dirty="0">
                <a:solidFill>
                  <a:srgbClr val="A40000"/>
                </a:solidFill>
                <a:latin typeface="Calibri" panose="020F0502020204030204" pitchFamily="34" charset="0"/>
                <a:cs typeface="Myriad Pro Semibold"/>
              </a:rPr>
              <a:t>Two-lifetime fit results quoted from now on, unless stated otherwise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382343" y="2776252"/>
            <a:ext cx="277758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Non-prompt, single lifetime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0503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fig_06b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2649251"/>
            <a:ext cx="3027062" cy="3690905"/>
          </a:xfrm>
          <a:prstGeom prst="rect">
            <a:avLst/>
          </a:prstGeom>
        </p:spPr>
      </p:pic>
      <p:pic>
        <p:nvPicPr>
          <p:cNvPr id="3" name="Picture 2" descr="fig_06a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97202" y="743821"/>
            <a:ext cx="2846798" cy="3471109"/>
          </a:xfrm>
          <a:prstGeom prst="rect">
            <a:avLst/>
          </a:prstGeom>
        </p:spPr>
      </p:pic>
      <p:sp>
        <p:nvSpPr>
          <p:cNvPr id="9" name="Content Placeholder 2"/>
          <p:cNvSpPr txBox="1">
            <a:spLocks/>
          </p:cNvSpPr>
          <p:nvPr/>
        </p:nvSpPr>
        <p:spPr>
          <a:xfrm>
            <a:off x="2971801" y="2649251"/>
            <a:ext cx="5943600" cy="3875600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SzPct val="50000"/>
              <a:buNone/>
            </a:pPr>
            <a:r>
              <a:rPr lang="en-US" sz="1800" b="1" i="1" u="sng" dirty="0" smtClean="0">
                <a:solidFill>
                  <a:srgbClr val="A40000"/>
                </a:solidFill>
                <a:latin typeface="Calibri" panose="020F0502020204030204" pitchFamily="34" charset="0"/>
                <a:cs typeface="Myriad Pro Semibold"/>
              </a:rPr>
              <a:t>Non prompt:</a:t>
            </a:r>
            <a:r>
              <a:rPr lang="en-US" sz="1800" b="1" i="1" dirty="0" smtClean="0">
                <a:solidFill>
                  <a:srgbClr val="A40000"/>
                </a:solidFill>
                <a:latin typeface="Calibri" panose="020F0502020204030204" pitchFamily="34" charset="0"/>
                <a:cs typeface="Myriad Pro Semibold"/>
              </a:rPr>
              <a:t>  </a:t>
            </a:r>
          </a:p>
          <a:p>
            <a:pPr marL="0" indent="0">
              <a:buSzPct val="50000"/>
              <a:buNone/>
            </a:pPr>
            <a:r>
              <a:rPr lang="en-US" sz="1800" b="1" dirty="0" smtClean="0">
                <a:solidFill>
                  <a:srgbClr val="A40000"/>
                </a:solidFill>
                <a:latin typeface="Calibri" panose="020F0502020204030204" pitchFamily="34" charset="0"/>
                <a:cs typeface="Myriad Pro Semibold"/>
              </a:rPr>
              <a:t>use the fitted kinematic template </a:t>
            </a:r>
          </a:p>
          <a:p>
            <a:pPr marL="0" indent="0">
              <a:buSzPct val="50000"/>
              <a:buNone/>
            </a:pPr>
            <a:r>
              <a:rPr lang="en-US" sz="1800" b="1" dirty="0" smtClean="0">
                <a:solidFill>
                  <a:srgbClr val="A40000"/>
                </a:solidFill>
                <a:latin typeface="Calibri" panose="020F0502020204030204" pitchFamily="34" charset="0"/>
                <a:cs typeface="Myriad Pro Semibold"/>
              </a:rPr>
              <a:t>to recalculate from FONLL </a:t>
            </a:r>
            <a:r>
              <a:rPr lang="en-US" sz="1800" b="1" dirty="0">
                <a:solidFill>
                  <a:srgbClr val="A40000"/>
                </a:solidFill>
                <a:latin typeface="Calibri" panose="020F0502020204030204" pitchFamily="34" charset="0"/>
                <a:cs typeface="Myriad Pro Semibold"/>
              </a:rPr>
              <a:t>ψ(2S</a:t>
            </a:r>
            <a:r>
              <a:rPr lang="en-US" sz="1800" b="1" dirty="0" smtClean="0">
                <a:solidFill>
                  <a:srgbClr val="A40000"/>
                </a:solidFill>
                <a:latin typeface="Calibri" panose="020F0502020204030204" pitchFamily="34" charset="0"/>
                <a:cs typeface="Myriad Pro Semibold"/>
              </a:rPr>
              <a:t>)</a:t>
            </a:r>
          </a:p>
          <a:p>
            <a:pPr marL="0" indent="0">
              <a:buSzPct val="50000"/>
              <a:buNone/>
            </a:pPr>
            <a:r>
              <a:rPr lang="en-US" sz="1800" b="1" dirty="0" smtClean="0">
                <a:solidFill>
                  <a:srgbClr val="A40000"/>
                </a:solidFill>
                <a:latin typeface="Calibri" panose="020F0502020204030204" pitchFamily="34" charset="0"/>
                <a:cs typeface="Myriad Pro Semibold"/>
              </a:rPr>
              <a:t>prediction </a:t>
            </a:r>
            <a:r>
              <a:rPr lang="en-US" sz="1800" b="1" dirty="0">
                <a:solidFill>
                  <a:srgbClr val="A40000"/>
                </a:solidFill>
                <a:latin typeface="Calibri" panose="020F0502020204030204" pitchFamily="34" charset="0"/>
                <a:cs typeface="Myriad Pro Semibold"/>
              </a:rPr>
              <a:t>	</a:t>
            </a:r>
            <a:r>
              <a:rPr lang="en-US" sz="1800" b="1" dirty="0" smtClean="0">
                <a:solidFill>
                  <a:srgbClr val="A40000"/>
                </a:solidFill>
                <a:latin typeface="Calibri" panose="020F0502020204030204" pitchFamily="34" charset="0"/>
                <a:cs typeface="Myriad Pro Semibold"/>
              </a:rPr>
              <a:t>		</a:t>
            </a:r>
          </a:p>
          <a:p>
            <a:pPr marL="0" indent="0">
              <a:buSzPct val="50000"/>
              <a:buNone/>
            </a:pPr>
            <a:endParaRPr lang="en-US" sz="1800" b="1" dirty="0" smtClean="0">
              <a:solidFill>
                <a:srgbClr val="A40000"/>
              </a:solidFill>
              <a:latin typeface="Calibri" panose="020F0502020204030204" pitchFamily="34" charset="0"/>
              <a:cs typeface="Myriad Pro Semibold"/>
            </a:endParaRPr>
          </a:p>
          <a:p>
            <a:pPr marL="0" indent="0">
              <a:buSzPct val="50000"/>
              <a:buNone/>
            </a:pPr>
            <a:endParaRPr lang="en-US" sz="1800" b="1" dirty="0">
              <a:solidFill>
                <a:srgbClr val="A40000"/>
              </a:solidFill>
              <a:latin typeface="Calibri" panose="020F0502020204030204" pitchFamily="34" charset="0"/>
              <a:cs typeface="Myriad Pro Semibold"/>
            </a:endParaRPr>
          </a:p>
          <a:p>
            <a:pPr marL="0" indent="0">
              <a:buSzPct val="50000"/>
              <a:buNone/>
            </a:pPr>
            <a:r>
              <a:rPr lang="en-US" sz="1800" b="1" dirty="0" smtClean="0">
                <a:solidFill>
                  <a:srgbClr val="A40000"/>
                </a:solidFill>
                <a:latin typeface="Calibri" panose="020F0502020204030204" pitchFamily="34" charset="0"/>
                <a:cs typeface="Myriad Pro Semibold"/>
              </a:rPr>
              <a:t>PBR </a:t>
            </a:r>
            <a:r>
              <a:rPr lang="en-US" sz="1800" b="1" dirty="0" smtClean="0">
                <a:solidFill>
                  <a:srgbClr val="A40000"/>
                </a:solidFill>
                <a:latin typeface="Calibri" panose="020F0502020204030204" pitchFamily="34" charset="0"/>
                <a:cs typeface="Myriad Pro Semibold"/>
              </a:rPr>
              <a:t>not measured </a:t>
            </a:r>
            <a:r>
              <a:rPr lang="en-US" sz="1800" b="1" dirty="0" smtClean="0">
                <a:solidFill>
                  <a:srgbClr val="A40000"/>
                </a:solidFill>
                <a:latin typeface="Calibri" panose="020F0502020204030204" pitchFamily="34" charset="0"/>
                <a:cs typeface="Myriad Pro Semibold"/>
              </a:rPr>
              <a:t>– </a:t>
            </a:r>
            <a:r>
              <a:rPr lang="en-US" sz="1800" b="1" dirty="0" smtClean="0">
                <a:solidFill>
                  <a:srgbClr val="A40000"/>
                </a:solidFill>
                <a:latin typeface="Calibri" panose="020F0502020204030204" pitchFamily="34" charset="0"/>
                <a:cs typeface="Myriad Pro Semibold"/>
              </a:rPr>
              <a:t>estimate </a:t>
            </a:r>
          </a:p>
          <a:p>
            <a:pPr marL="0" indent="0">
              <a:buSzPct val="50000"/>
              <a:buNone/>
            </a:pPr>
            <a:r>
              <a:rPr lang="en-US" sz="1800" b="1" dirty="0" smtClean="0">
                <a:solidFill>
                  <a:srgbClr val="A40000"/>
                </a:solidFill>
                <a:latin typeface="Calibri" panose="020F0502020204030204" pitchFamily="34" charset="0"/>
                <a:cs typeface="Myriad Pro Semibold"/>
              </a:rPr>
              <a:t>from </a:t>
            </a:r>
            <a:r>
              <a:rPr lang="en-US" sz="1800" b="1" dirty="0" err="1" smtClean="0">
                <a:solidFill>
                  <a:srgbClr val="A40000"/>
                </a:solidFill>
                <a:latin typeface="Calibri" panose="020F0502020204030204" pitchFamily="34" charset="0"/>
                <a:cs typeface="Myriad Pro Semibold"/>
              </a:rPr>
              <a:t>Artoisenet</a:t>
            </a:r>
            <a:r>
              <a:rPr lang="en-US" sz="1800" b="1" dirty="0" smtClean="0">
                <a:solidFill>
                  <a:srgbClr val="A40000"/>
                </a:solidFill>
                <a:latin typeface="Calibri" panose="020F0502020204030204" pitchFamily="34" charset="0"/>
                <a:cs typeface="Myriad Pro Semibold"/>
              </a:rPr>
              <a:t>, </a:t>
            </a:r>
            <a:r>
              <a:rPr lang="en-US" sz="1800" b="1" dirty="0" err="1" smtClean="0">
                <a:solidFill>
                  <a:srgbClr val="A40000"/>
                </a:solidFill>
                <a:latin typeface="Calibri" panose="020F0502020204030204" pitchFamily="34" charset="0"/>
                <a:cs typeface="Myriad Pro Semibold"/>
              </a:rPr>
              <a:t>Braaten</a:t>
            </a:r>
            <a:r>
              <a:rPr lang="en-US" sz="1800" b="1" dirty="0" smtClean="0">
                <a:solidFill>
                  <a:srgbClr val="A40000"/>
                </a:solidFill>
                <a:latin typeface="Calibri" panose="020F0502020204030204" pitchFamily="34" charset="0"/>
                <a:cs typeface="Myriad Pro Semibold"/>
              </a:rPr>
              <a:t> </a:t>
            </a:r>
          </a:p>
          <a:p>
            <a:pPr marL="0" indent="0">
              <a:buSzPct val="50000"/>
              <a:buNone/>
            </a:pPr>
            <a:r>
              <a:rPr lang="en-US" sz="1800" b="1" dirty="0" smtClean="0">
                <a:solidFill>
                  <a:srgbClr val="A40000"/>
                </a:solidFill>
                <a:latin typeface="Calibri" panose="020F0502020204030204" pitchFamily="34" charset="0"/>
                <a:cs typeface="Myriad Pro Semibold"/>
              </a:rPr>
              <a:t>based </a:t>
            </a:r>
            <a:r>
              <a:rPr lang="en-US" sz="1800" b="1" dirty="0">
                <a:solidFill>
                  <a:srgbClr val="A40000"/>
                </a:solidFill>
                <a:latin typeface="Calibri" panose="020F0502020204030204" pitchFamily="34" charset="0"/>
                <a:cs typeface="Myriad Pro Semibold"/>
              </a:rPr>
              <a:t>on </a:t>
            </a:r>
            <a:r>
              <a:rPr lang="en-US" sz="1800" b="1" dirty="0" err="1">
                <a:solidFill>
                  <a:srgbClr val="A40000"/>
                </a:solidFill>
                <a:latin typeface="Calibri" panose="020F0502020204030204" pitchFamily="34" charset="0"/>
                <a:cs typeface="Myriad Pro Semibold"/>
              </a:rPr>
              <a:t>Tevatron</a:t>
            </a:r>
            <a:r>
              <a:rPr lang="en-US" sz="1800" b="1" dirty="0">
                <a:solidFill>
                  <a:srgbClr val="A40000"/>
                </a:solidFill>
                <a:latin typeface="Calibri" panose="020F0502020204030204" pitchFamily="34" charset="0"/>
                <a:cs typeface="Myriad Pro Semibold"/>
              </a:rPr>
              <a:t> </a:t>
            </a:r>
            <a:r>
              <a:rPr lang="en-US" sz="1800" b="1" dirty="0" smtClean="0">
                <a:solidFill>
                  <a:srgbClr val="A40000"/>
                </a:solidFill>
                <a:latin typeface="Calibri" panose="020F0502020204030204" pitchFamily="34" charset="0"/>
                <a:cs typeface="Myriad Pro Semibold"/>
              </a:rPr>
              <a:t>data   </a:t>
            </a:r>
            <a:r>
              <a:rPr lang="en-US" sz="1600" b="1" dirty="0" smtClean="0">
                <a:solidFill>
                  <a:srgbClr val="A40000"/>
                </a:solidFill>
                <a:latin typeface="Calibri" panose="020F0502020204030204" pitchFamily="34" charset="0"/>
                <a:cs typeface="Myriad Pro Semibold"/>
              </a:rPr>
              <a:t> </a:t>
            </a:r>
            <a:r>
              <a:rPr lang="en-US" sz="1600" b="1" dirty="0" smtClean="0">
                <a:solidFill>
                  <a:srgbClr val="0070C0"/>
                </a:solidFill>
                <a:latin typeface="Calibri" panose="020F0502020204030204" pitchFamily="34" charset="0"/>
                <a:cs typeface="Myriad Pro Semibold"/>
              </a:rPr>
              <a:t>[hep-ph:0911.2016]</a:t>
            </a:r>
            <a:r>
              <a:rPr lang="en-US" sz="1800" b="1" dirty="0" smtClean="0">
                <a:solidFill>
                  <a:srgbClr val="0070C0"/>
                </a:solidFill>
                <a:latin typeface="Calibri" panose="020F0502020204030204" pitchFamily="34" charset="0"/>
                <a:cs typeface="Myriad Pro Semibold"/>
              </a:rPr>
              <a:t> 		</a:t>
            </a:r>
          </a:p>
          <a:p>
            <a:pPr marL="0" indent="0">
              <a:buSzPct val="50000"/>
              <a:buNone/>
            </a:pPr>
            <a:r>
              <a:rPr lang="en-US" sz="1800" b="1" dirty="0">
                <a:solidFill>
                  <a:srgbClr val="0070C0"/>
                </a:solidFill>
                <a:latin typeface="Calibri" panose="020F0502020204030204" pitchFamily="34" charset="0"/>
                <a:cs typeface="Myriad Pro Semibold"/>
              </a:rPr>
              <a:t>	</a:t>
            </a:r>
            <a:r>
              <a:rPr lang="en-US" sz="1800" b="1" dirty="0" smtClean="0">
                <a:solidFill>
                  <a:srgbClr val="0070C0"/>
                </a:solidFill>
                <a:latin typeface="Calibri" panose="020F0502020204030204" pitchFamily="34" charset="0"/>
                <a:cs typeface="Myriad Pro Semibold"/>
              </a:rPr>
              <a:t>									</a:t>
            </a:r>
          </a:p>
          <a:p>
            <a:pPr marL="0" indent="0">
              <a:buSzPct val="50000"/>
              <a:buNone/>
            </a:pPr>
            <a:r>
              <a:rPr lang="en-US" sz="1800" b="1" dirty="0">
                <a:solidFill>
                  <a:srgbClr val="0070C0"/>
                </a:solidFill>
                <a:latin typeface="Calibri" panose="020F0502020204030204" pitchFamily="34" charset="0"/>
                <a:cs typeface="Myriad Pro Semibold"/>
              </a:rPr>
              <a:t>	</a:t>
            </a:r>
            <a:r>
              <a:rPr lang="en-US" sz="1800" b="1" dirty="0" smtClean="0">
                <a:solidFill>
                  <a:srgbClr val="0070C0"/>
                </a:solidFill>
                <a:latin typeface="Calibri" panose="020F0502020204030204" pitchFamily="34" charset="0"/>
                <a:cs typeface="Myriad Pro Semibold"/>
              </a:rPr>
              <a:t>									</a:t>
            </a:r>
            <a:r>
              <a:rPr lang="en-US" sz="1800" b="1" dirty="0" smtClean="0">
                <a:solidFill>
                  <a:srgbClr val="A40000"/>
                </a:solidFill>
                <a:latin typeface="Calibri" panose="020F0502020204030204" pitchFamily="34" charset="0"/>
                <a:cs typeface="Myriad Pro Semibold"/>
              </a:rPr>
              <a:t>= 18</a:t>
            </a:r>
            <a:r>
              <a:rPr lang="en-US" sz="1800" b="1" dirty="0" smtClean="0">
                <a:solidFill>
                  <a:srgbClr val="A40000"/>
                </a:solidFill>
                <a:latin typeface="Calibri"/>
                <a:cs typeface="Myriad Pro Semibold"/>
              </a:rPr>
              <a:t>±8 %</a:t>
            </a:r>
            <a:endParaRPr lang="en-US" sz="1800" b="1" dirty="0" smtClean="0">
              <a:solidFill>
                <a:srgbClr val="A40000"/>
              </a:solidFill>
              <a:latin typeface="Calibri" panose="020F0502020204030204" pitchFamily="34" charset="0"/>
              <a:cs typeface="Myriad Pro Semibold"/>
            </a:endParaRPr>
          </a:p>
          <a:p>
            <a:pPr marL="0" indent="0">
              <a:buSzPct val="50000"/>
              <a:buNone/>
            </a:pPr>
            <a:endParaRPr lang="en-US" sz="1800" b="1" dirty="0" smtClean="0">
              <a:solidFill>
                <a:srgbClr val="A40000"/>
              </a:solidFill>
              <a:latin typeface="Calibri" panose="020F0502020204030204" pitchFamily="34" charset="0"/>
              <a:cs typeface="Myriad Pro Semibold"/>
            </a:endParaRPr>
          </a:p>
          <a:p>
            <a:pPr marL="0" indent="0">
              <a:buSzPct val="50000"/>
              <a:buNone/>
            </a:pPr>
            <a:r>
              <a:rPr lang="en-US" sz="1800" b="1" dirty="0" smtClean="0">
                <a:solidFill>
                  <a:srgbClr val="A40000"/>
                </a:solidFill>
                <a:latin typeface="Calibri" panose="020F0502020204030204" pitchFamily="34" charset="0"/>
                <a:cs typeface="Myriad Pro Semibold"/>
              </a:rPr>
              <a:t> Clearly overshoots the data:  </a:t>
            </a:r>
          </a:p>
          <a:p>
            <a:pPr marL="0" indent="0">
              <a:buSzPct val="50000"/>
              <a:buNone/>
            </a:pPr>
            <a:r>
              <a:rPr lang="en-US" sz="1800" b="1" dirty="0" smtClean="0">
                <a:solidFill>
                  <a:srgbClr val="A40000"/>
                </a:solidFill>
                <a:latin typeface="Calibri" panose="020F0502020204030204" pitchFamily="34" charset="0"/>
                <a:cs typeface="Myriad Pro Semibold"/>
              </a:rPr>
              <a:t>factor </a:t>
            </a:r>
            <a:r>
              <a:rPr lang="en-US" sz="1800" b="1" dirty="0" smtClean="0">
                <a:solidFill>
                  <a:srgbClr val="A40000"/>
                </a:solidFill>
                <a:latin typeface="Calibri" panose="020F0502020204030204" pitchFamily="34" charset="0"/>
                <a:cs typeface="Myriad Pro Semibold"/>
              </a:rPr>
              <a:t>of 4 to 8,  increasing with </a:t>
            </a:r>
            <a:r>
              <a:rPr lang="en-US" sz="1800" b="1" dirty="0" err="1" smtClean="0">
                <a:solidFill>
                  <a:srgbClr val="A40000"/>
                </a:solidFill>
                <a:latin typeface="Calibri" panose="020F0502020204030204" pitchFamily="34" charset="0"/>
                <a:cs typeface="Myriad Pro Semibold"/>
              </a:rPr>
              <a:t>pT</a:t>
            </a:r>
            <a:r>
              <a:rPr lang="en-US" sz="1800" b="1" dirty="0" smtClean="0">
                <a:solidFill>
                  <a:srgbClr val="A40000"/>
                </a:solidFill>
                <a:latin typeface="Calibri" panose="020F0502020204030204" pitchFamily="34" charset="0"/>
                <a:cs typeface="Myriad Pro Semibold"/>
              </a:rPr>
              <a:t> </a:t>
            </a:r>
            <a:r>
              <a:rPr lang="en-US" sz="1800" b="1" dirty="0">
                <a:solidFill>
                  <a:srgbClr val="A40000"/>
                </a:solidFill>
                <a:latin typeface="Calibri" panose="020F0502020204030204" pitchFamily="34" charset="0"/>
                <a:cs typeface="Myriad Pro Semibold"/>
              </a:rPr>
              <a:t>	</a:t>
            </a:r>
            <a:endParaRPr lang="en-US" sz="1800" b="1" dirty="0" smtClean="0">
              <a:solidFill>
                <a:srgbClr val="A40000"/>
              </a:solidFill>
              <a:latin typeface="Calibri" panose="020F0502020204030204" pitchFamily="34" charset="0"/>
              <a:cs typeface="Myriad Pro Semibold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63040" y="-49658"/>
            <a:ext cx="6195060" cy="844522"/>
          </a:xfrm>
        </p:spPr>
        <p:txBody>
          <a:bodyPr>
            <a:normAutofit/>
          </a:bodyPr>
          <a:lstStyle/>
          <a:p>
            <a:r>
              <a:rPr lang="en-US" dirty="0" smtClean="0">
                <a:cs typeface="Myriad Pro Semibold"/>
              </a:rPr>
              <a:t>X(3872) cross sections</a:t>
            </a:r>
            <a:endParaRPr lang="en-US" b="1" dirty="0">
              <a:cs typeface="Myriad Pro Semibold"/>
            </a:endParaRPr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6944188" y="2656946"/>
            <a:ext cx="1103972" cy="370641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SzPct val="50000"/>
              <a:buNone/>
            </a:pPr>
            <a:r>
              <a:rPr lang="en-US" sz="2000" b="1" dirty="0" smtClean="0">
                <a:solidFill>
                  <a:srgbClr val="3F3F3F"/>
                </a:solidFill>
                <a:latin typeface="Calibri" panose="020F0502020204030204" pitchFamily="34" charset="0"/>
                <a:cs typeface="Myriad Pro Semibold"/>
              </a:rPr>
              <a:t>Prompt</a:t>
            </a:r>
          </a:p>
        </p:txBody>
      </p:sp>
      <p:sp>
        <p:nvSpPr>
          <p:cNvPr id="14" name="Content Placeholder 2"/>
          <p:cNvSpPr txBox="1">
            <a:spLocks/>
          </p:cNvSpPr>
          <p:nvPr/>
        </p:nvSpPr>
        <p:spPr>
          <a:xfrm>
            <a:off x="1" y="794863"/>
            <a:ext cx="5943600" cy="328727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SzPct val="50000"/>
              <a:buNone/>
            </a:pPr>
            <a:r>
              <a:rPr lang="en-US" sz="1800" b="1" dirty="0" smtClean="0">
                <a:solidFill>
                  <a:srgbClr val="A40000"/>
                </a:solidFill>
                <a:latin typeface="Calibri" panose="020F0502020204030204" pitchFamily="34" charset="0"/>
                <a:cs typeface="Myriad Pro Semibold"/>
              </a:rPr>
              <a:t> </a:t>
            </a:r>
            <a:r>
              <a:rPr lang="en-US" sz="1800" b="1" i="1" u="sng" dirty="0" smtClean="0">
                <a:solidFill>
                  <a:srgbClr val="A40000"/>
                </a:solidFill>
                <a:latin typeface="Calibri" panose="020F0502020204030204" pitchFamily="34" charset="0"/>
                <a:cs typeface="Myriad Pro Semibold"/>
              </a:rPr>
              <a:t>Prompt:</a:t>
            </a:r>
            <a:r>
              <a:rPr lang="en-US" sz="1800" b="1" dirty="0" smtClean="0">
                <a:solidFill>
                  <a:srgbClr val="A40000"/>
                </a:solidFill>
                <a:latin typeface="Calibri" panose="020F0502020204030204" pitchFamily="34" charset="0"/>
                <a:cs typeface="Myriad Pro Semibold"/>
              </a:rPr>
              <a:t>   Described well by NLO NRQCD  </a:t>
            </a:r>
          </a:p>
          <a:p>
            <a:pPr marL="0" indent="0">
              <a:buSzPct val="50000"/>
              <a:buNone/>
            </a:pPr>
            <a:r>
              <a:rPr lang="en-US" sz="1800" b="1" dirty="0">
                <a:solidFill>
                  <a:srgbClr val="A40000"/>
                </a:solidFill>
                <a:latin typeface="Calibri" panose="020F0502020204030204" pitchFamily="34" charset="0"/>
                <a:cs typeface="Myriad Pro Semibold"/>
              </a:rPr>
              <a:t>	</a:t>
            </a:r>
            <a:r>
              <a:rPr lang="en-US" sz="1800" b="1" dirty="0" smtClean="0">
                <a:solidFill>
                  <a:srgbClr val="3F3F3F"/>
                </a:solidFill>
                <a:latin typeface="Calibri" panose="020F0502020204030204" pitchFamily="34" charset="0"/>
                <a:cs typeface="Myriad Pro Semibold"/>
              </a:rPr>
              <a:t>assumes X(3872) is a mix  </a:t>
            </a:r>
            <a:r>
              <a:rPr lang="en-US" sz="1800" b="1" dirty="0">
                <a:solidFill>
                  <a:srgbClr val="3F3F3F"/>
                </a:solidFill>
                <a:latin typeface="Calibri" panose="020F0502020204030204" pitchFamily="34" charset="0"/>
                <a:cs typeface="Myriad Pro Semibold"/>
              </a:rPr>
              <a:t>χ</a:t>
            </a:r>
            <a:r>
              <a:rPr lang="en-US" sz="1800" b="1" baseline="-25000" dirty="0">
                <a:solidFill>
                  <a:srgbClr val="3F3F3F"/>
                </a:solidFill>
                <a:latin typeface="Calibri" panose="020F0502020204030204" pitchFamily="34" charset="0"/>
                <a:cs typeface="Myriad Pro Semibold"/>
              </a:rPr>
              <a:t>c1</a:t>
            </a:r>
            <a:r>
              <a:rPr lang="en-US" sz="1800" b="1" dirty="0">
                <a:solidFill>
                  <a:srgbClr val="3F3F3F"/>
                </a:solidFill>
                <a:latin typeface="Calibri" panose="020F0502020204030204" pitchFamily="34" charset="0"/>
                <a:cs typeface="Myriad Pro Semibold"/>
              </a:rPr>
              <a:t>(2P) </a:t>
            </a:r>
            <a:r>
              <a:rPr lang="en-US" sz="1800" b="1" dirty="0" smtClean="0">
                <a:solidFill>
                  <a:srgbClr val="3F3F3F"/>
                </a:solidFill>
                <a:latin typeface="Calibri" panose="020F0502020204030204" pitchFamily="34" charset="0"/>
                <a:cs typeface="Myriad Pro Semibold"/>
              </a:rPr>
              <a:t>- (</a:t>
            </a:r>
            <a:r>
              <a:rPr lang="en-US" sz="1800" b="1" dirty="0">
                <a:solidFill>
                  <a:srgbClr val="3F3F3F"/>
                </a:solidFill>
                <a:latin typeface="Calibri" panose="020F0502020204030204" pitchFamily="34" charset="0"/>
                <a:cs typeface="Myriad Pro Semibold"/>
              </a:rPr>
              <a:t>D</a:t>
            </a:r>
            <a:r>
              <a:rPr lang="en-US" sz="1800" b="1" baseline="30000" dirty="0">
                <a:solidFill>
                  <a:srgbClr val="3F3F3F"/>
                </a:solidFill>
                <a:latin typeface="Calibri" panose="020F0502020204030204" pitchFamily="34" charset="0"/>
                <a:cs typeface="Myriad Pro Semibold"/>
              </a:rPr>
              <a:t>0 </a:t>
            </a:r>
            <a:r>
              <a:rPr lang="en-US" sz="1800" b="1" dirty="0">
                <a:solidFill>
                  <a:srgbClr val="3F3F3F"/>
                </a:solidFill>
                <a:latin typeface="Calibri" panose="020F0502020204030204" pitchFamily="34" charset="0"/>
                <a:cs typeface="Myriad Pro Semibold"/>
              </a:rPr>
              <a:t>D</a:t>
            </a:r>
            <a:r>
              <a:rPr lang="en-US" sz="1800" b="1" baseline="30000" dirty="0">
                <a:solidFill>
                  <a:srgbClr val="3F3F3F"/>
                </a:solidFill>
                <a:latin typeface="Calibri" panose="020F0502020204030204" pitchFamily="34" charset="0"/>
                <a:cs typeface="Myriad Pro Semibold"/>
              </a:rPr>
              <a:t>0</a:t>
            </a:r>
            <a:r>
              <a:rPr lang="en-US" sz="1800" b="1" dirty="0" smtClean="0">
                <a:solidFill>
                  <a:srgbClr val="3F3F3F"/>
                </a:solidFill>
                <a:latin typeface="Calibri" panose="020F0502020204030204" pitchFamily="34" charset="0"/>
                <a:cs typeface="Myriad Pro Semibold"/>
              </a:rPr>
              <a:t>*)</a:t>
            </a:r>
          </a:p>
          <a:p>
            <a:pPr marL="0" indent="0">
              <a:buSzPct val="50000"/>
              <a:buNone/>
            </a:pPr>
            <a:r>
              <a:rPr lang="en-US" sz="1800" b="1" dirty="0">
                <a:solidFill>
                  <a:srgbClr val="3F3F3F"/>
                </a:solidFill>
                <a:latin typeface="Calibri" panose="020F0502020204030204" pitchFamily="34" charset="0"/>
                <a:cs typeface="Myriad Pro Semibold"/>
              </a:rPr>
              <a:t> 	</a:t>
            </a:r>
            <a:r>
              <a:rPr lang="en-US" sz="1800" b="1" dirty="0" smtClean="0">
                <a:solidFill>
                  <a:srgbClr val="3F3F3F"/>
                </a:solidFill>
                <a:latin typeface="Calibri" panose="020F0502020204030204" pitchFamily="34" charset="0"/>
                <a:cs typeface="Myriad Pro Semibold"/>
              </a:rPr>
              <a:t>with χ</a:t>
            </a:r>
            <a:r>
              <a:rPr lang="en-US" sz="1800" b="1" baseline="-25000" dirty="0" smtClean="0">
                <a:solidFill>
                  <a:srgbClr val="3F3F3F"/>
                </a:solidFill>
                <a:latin typeface="Calibri" panose="020F0502020204030204" pitchFamily="34" charset="0"/>
                <a:cs typeface="Myriad Pro Semibold"/>
              </a:rPr>
              <a:t>c1</a:t>
            </a:r>
            <a:r>
              <a:rPr lang="en-US" sz="1800" b="1" dirty="0" smtClean="0">
                <a:solidFill>
                  <a:srgbClr val="3F3F3F"/>
                </a:solidFill>
                <a:latin typeface="Calibri" panose="020F0502020204030204" pitchFamily="34" charset="0"/>
                <a:cs typeface="Myriad Pro Semibold"/>
              </a:rPr>
              <a:t>(2P) dominant </a:t>
            </a:r>
            <a:r>
              <a:rPr lang="en-US" sz="1800" b="1" dirty="0">
                <a:solidFill>
                  <a:srgbClr val="3F3F3F"/>
                </a:solidFill>
                <a:latin typeface="Calibri" panose="020F0502020204030204" pitchFamily="34" charset="0"/>
                <a:cs typeface="Myriad Pro Semibold"/>
              </a:rPr>
              <a:t>(</a:t>
            </a:r>
            <a:r>
              <a:rPr lang="en-US" sz="1800" b="1" dirty="0" smtClean="0">
                <a:solidFill>
                  <a:srgbClr val="3F3F3F"/>
                </a:solidFill>
                <a:latin typeface="Calibri" panose="020F0502020204030204" pitchFamily="34" charset="0"/>
                <a:cs typeface="Myriad Pro Semibold"/>
              </a:rPr>
              <a:t>production </a:t>
            </a:r>
          </a:p>
          <a:p>
            <a:pPr marL="0" indent="0">
              <a:buSzPct val="50000"/>
              <a:buNone/>
            </a:pPr>
            <a:r>
              <a:rPr lang="en-US" sz="1800" b="1" dirty="0">
                <a:solidFill>
                  <a:srgbClr val="3F3F3F"/>
                </a:solidFill>
                <a:latin typeface="Calibri" panose="020F0502020204030204" pitchFamily="34" charset="0"/>
                <a:cs typeface="Myriad Pro Semibold"/>
              </a:rPr>
              <a:t>	</a:t>
            </a:r>
            <a:r>
              <a:rPr lang="en-US" sz="1800" b="1" dirty="0" smtClean="0">
                <a:solidFill>
                  <a:srgbClr val="3F3F3F"/>
                </a:solidFill>
                <a:latin typeface="Calibri" panose="020F0502020204030204" pitchFamily="34" charset="0"/>
                <a:cs typeface="Myriad Pro Semibold"/>
              </a:rPr>
              <a:t>parameters fitted to CMS data)  </a:t>
            </a:r>
          </a:p>
          <a:p>
            <a:pPr marL="0" indent="0">
              <a:buSzPct val="50000"/>
              <a:buNone/>
            </a:pPr>
            <a:r>
              <a:rPr lang="en-US" sz="1800" b="1" dirty="0">
                <a:solidFill>
                  <a:srgbClr val="3F3F3F"/>
                </a:solidFill>
                <a:latin typeface="Calibri" panose="020F0502020204030204" pitchFamily="34" charset="0"/>
                <a:cs typeface="Myriad Pro Semibold"/>
              </a:rPr>
              <a:t>	</a:t>
            </a:r>
            <a:r>
              <a:rPr lang="en-US" sz="1800" b="1" dirty="0" smtClean="0">
                <a:solidFill>
                  <a:srgbClr val="A40000"/>
                </a:solidFill>
                <a:latin typeface="Calibri" panose="020F0502020204030204" pitchFamily="34" charset="0"/>
                <a:cs typeface="Myriad Pro Semibold"/>
              </a:rPr>
              <a:t>not surprising, CMS and ATLAS consistent</a:t>
            </a:r>
          </a:p>
          <a:p>
            <a:pPr marL="0" indent="0">
              <a:buSzPct val="50000"/>
              <a:buNone/>
            </a:pPr>
            <a:r>
              <a:rPr lang="en-US" sz="1800" b="1" dirty="0" smtClean="0">
                <a:solidFill>
                  <a:srgbClr val="A40000"/>
                </a:solidFill>
                <a:latin typeface="Calibri" panose="020F0502020204030204" pitchFamily="34" charset="0"/>
                <a:cs typeface="Myriad Pro Semibold"/>
              </a:rPr>
              <a:t> </a:t>
            </a:r>
          </a:p>
        </p:txBody>
      </p:sp>
      <p:pic>
        <p:nvPicPr>
          <p:cNvPr id="15361" name="Picture 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1824" y="5014872"/>
            <a:ext cx="4324350" cy="600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Content Placeholder 2"/>
          <p:cNvSpPr txBox="1">
            <a:spLocks/>
          </p:cNvSpPr>
          <p:nvPr/>
        </p:nvSpPr>
        <p:spPr>
          <a:xfrm>
            <a:off x="371724" y="4633185"/>
            <a:ext cx="1576818" cy="381687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SzPct val="50000"/>
              <a:buNone/>
            </a:pPr>
            <a:r>
              <a:rPr lang="en-US" sz="2000" b="1" dirty="0" smtClean="0">
                <a:solidFill>
                  <a:srgbClr val="3F3F3F"/>
                </a:solidFill>
                <a:latin typeface="Calibri" panose="020F0502020204030204" pitchFamily="34" charset="0"/>
                <a:cs typeface="Myriad Pro Semibold"/>
              </a:rPr>
              <a:t>Non-Prompt</a:t>
            </a:r>
          </a:p>
        </p:txBody>
      </p:sp>
      <p:cxnSp>
        <p:nvCxnSpPr>
          <p:cNvPr id="6" name="Straight Arrow Connector 5"/>
          <p:cNvCxnSpPr/>
          <p:nvPr/>
        </p:nvCxnSpPr>
        <p:spPr bwMode="auto">
          <a:xfrm>
            <a:off x="4823522" y="1912035"/>
            <a:ext cx="1327183" cy="456606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" name="Straight Arrow Connector 7"/>
          <p:cNvCxnSpPr/>
          <p:nvPr/>
        </p:nvCxnSpPr>
        <p:spPr bwMode="auto">
          <a:xfrm flipH="1" flipV="1">
            <a:off x="2754260" y="4780088"/>
            <a:ext cx="417564" cy="998825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7" name="Rectangle 6"/>
          <p:cNvSpPr/>
          <p:nvPr/>
        </p:nvSpPr>
        <p:spPr bwMode="auto">
          <a:xfrm>
            <a:off x="2971801" y="4197684"/>
            <a:ext cx="5517146" cy="1417263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2200" b="1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Verdana" pitchFamily="32" charset="0"/>
              <a:ea typeface="MS PGothic" pitchFamily="32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8052874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fig_04b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5168" y="3290948"/>
            <a:ext cx="3389607" cy="2439010"/>
          </a:xfrm>
          <a:prstGeom prst="rect">
            <a:avLst/>
          </a:prstGeom>
        </p:spPr>
      </p:pic>
      <p:sp>
        <p:nvSpPr>
          <p:cNvPr id="11" name="Content Placeholder 2"/>
          <p:cNvSpPr txBox="1">
            <a:spLocks/>
          </p:cNvSpPr>
          <p:nvPr/>
        </p:nvSpPr>
        <p:spPr>
          <a:xfrm>
            <a:off x="0" y="820880"/>
            <a:ext cx="8773886" cy="48394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SzPct val="50000"/>
              <a:buNone/>
            </a:pPr>
            <a:r>
              <a:rPr lang="en-US" sz="1800" b="1" dirty="0" smtClean="0">
                <a:solidFill>
                  <a:srgbClr val="A40000"/>
                </a:solidFill>
                <a:latin typeface="Calibri" panose="020F0502020204030204" pitchFamily="34" charset="0"/>
                <a:cs typeface="Myriad Pro Semibold"/>
              </a:rPr>
              <a:t> 				</a:t>
            </a:r>
            <a:r>
              <a:rPr lang="en-US" sz="1800" b="1" i="1" u="sng" dirty="0" smtClean="0">
                <a:solidFill>
                  <a:srgbClr val="A40000"/>
                </a:solidFill>
                <a:latin typeface="Calibri" panose="020F0502020204030204" pitchFamily="34" charset="0"/>
                <a:cs typeface="Myriad Pro Semibold"/>
              </a:rPr>
              <a:t>Non-prompt fraction of X(3872):   </a:t>
            </a:r>
          </a:p>
          <a:p>
            <a:pPr marL="0" indent="0">
              <a:buSzPct val="50000"/>
              <a:buNone/>
            </a:pPr>
            <a:r>
              <a:rPr lang="en-US" sz="1600" b="1" dirty="0">
                <a:solidFill>
                  <a:srgbClr val="A40000"/>
                </a:solidFill>
                <a:latin typeface="Calibri" panose="020F0502020204030204" pitchFamily="34" charset="0"/>
                <a:cs typeface="Myriad Pro Semibold"/>
              </a:rPr>
              <a:t> </a:t>
            </a:r>
            <a:r>
              <a:rPr lang="en-US" sz="1600" b="1" dirty="0" smtClean="0">
                <a:solidFill>
                  <a:srgbClr val="A40000"/>
                </a:solidFill>
                <a:latin typeface="Calibri" panose="020F0502020204030204" pitchFamily="34" charset="0"/>
                <a:cs typeface="Myriad Pro Semibold"/>
              </a:rPr>
              <a:t>                				</a:t>
            </a:r>
            <a:r>
              <a:rPr lang="en-US" sz="1600" b="1" dirty="0" smtClean="0">
                <a:solidFill>
                  <a:srgbClr val="3F3F3F"/>
                </a:solidFill>
                <a:latin typeface="Calibri" panose="020F0502020204030204" pitchFamily="34" charset="0"/>
                <a:cs typeface="Myriad Pro Semibold"/>
              </a:rPr>
              <a:t>- no visible </a:t>
            </a:r>
            <a:r>
              <a:rPr lang="en-US" sz="1600" b="1" dirty="0" err="1" smtClean="0">
                <a:solidFill>
                  <a:srgbClr val="3F3F3F"/>
                </a:solidFill>
                <a:latin typeface="Calibri" panose="020F0502020204030204" pitchFamily="34" charset="0"/>
                <a:cs typeface="Myriad Pro Semibold"/>
              </a:rPr>
              <a:t>p</a:t>
            </a:r>
            <a:r>
              <a:rPr lang="en-US" sz="1600" b="1" baseline="-25000" dirty="0" err="1" smtClean="0">
                <a:solidFill>
                  <a:srgbClr val="3F3F3F"/>
                </a:solidFill>
                <a:latin typeface="Calibri" panose="020F0502020204030204" pitchFamily="34" charset="0"/>
                <a:cs typeface="Myriad Pro Semibold"/>
              </a:rPr>
              <a:t>T</a:t>
            </a:r>
            <a:r>
              <a:rPr lang="en-US" sz="1600" b="1" dirty="0" smtClean="0">
                <a:solidFill>
                  <a:srgbClr val="3F3F3F"/>
                </a:solidFill>
                <a:latin typeface="Calibri" panose="020F0502020204030204" pitchFamily="34" charset="0"/>
                <a:cs typeface="Myriad Pro Semibold"/>
              </a:rPr>
              <a:t> dependence</a:t>
            </a:r>
          </a:p>
          <a:p>
            <a:pPr marL="0" indent="0">
              <a:buSzPct val="50000"/>
              <a:buNone/>
            </a:pPr>
            <a:r>
              <a:rPr lang="en-US" sz="1600" b="1" dirty="0">
                <a:solidFill>
                  <a:srgbClr val="3F3F3F"/>
                </a:solidFill>
                <a:latin typeface="Calibri" panose="020F0502020204030204" pitchFamily="34" charset="0"/>
                <a:cs typeface="Myriad Pro Semibold"/>
              </a:rPr>
              <a:t>		</a:t>
            </a:r>
            <a:r>
              <a:rPr lang="en-US" sz="1600" b="1" dirty="0" smtClean="0">
                <a:solidFill>
                  <a:srgbClr val="3F3F3F"/>
                </a:solidFill>
                <a:latin typeface="Calibri" panose="020F0502020204030204" pitchFamily="34" charset="0"/>
                <a:cs typeface="Myriad Pro Semibold"/>
              </a:rPr>
              <a:t>			- consistent with CMS result within errors</a:t>
            </a:r>
          </a:p>
          <a:p>
            <a:pPr marL="0" indent="0">
              <a:buSzPct val="50000"/>
              <a:buNone/>
            </a:pPr>
            <a:r>
              <a:rPr lang="en-US" sz="1600" b="1" dirty="0" smtClean="0">
                <a:solidFill>
                  <a:srgbClr val="3F3F3F"/>
                </a:solidFill>
                <a:latin typeface="Calibri" panose="020F0502020204030204" pitchFamily="34" charset="0"/>
                <a:cs typeface="Myriad Pro Semibold"/>
              </a:rPr>
              <a:t>					- Very unlike J/</a:t>
            </a:r>
            <a:r>
              <a:rPr lang="en-US" sz="1600" b="1" dirty="0" err="1" smtClean="0">
                <a:latin typeface="Calibri" panose="020F0502020204030204" pitchFamily="34" charset="0"/>
                <a:cs typeface="Myriad Pro Semibold"/>
              </a:rPr>
              <a:t>ψ’s</a:t>
            </a:r>
            <a:r>
              <a:rPr lang="en-US" sz="1600" b="1" dirty="0" smtClean="0">
                <a:latin typeface="Calibri" panose="020F0502020204030204" pitchFamily="34" charset="0"/>
                <a:cs typeface="Myriad Pro Semibold"/>
              </a:rPr>
              <a:t> strong </a:t>
            </a:r>
            <a:r>
              <a:rPr lang="en-US" sz="1600" b="1" dirty="0" err="1" smtClean="0">
                <a:latin typeface="Calibri" panose="020F0502020204030204" pitchFamily="34" charset="0"/>
                <a:cs typeface="Myriad Pro Semibold"/>
              </a:rPr>
              <a:t>p</a:t>
            </a:r>
            <a:r>
              <a:rPr lang="en-US" sz="1600" b="1" baseline="-25000" dirty="0" err="1" smtClean="0">
                <a:latin typeface="Calibri" panose="020F0502020204030204" pitchFamily="34" charset="0"/>
                <a:cs typeface="Myriad Pro Semibold"/>
              </a:rPr>
              <a:t>T</a:t>
            </a:r>
            <a:r>
              <a:rPr lang="en-US" sz="1600" b="1" dirty="0" smtClean="0">
                <a:latin typeface="Calibri" panose="020F0502020204030204" pitchFamily="34" charset="0"/>
                <a:cs typeface="Myriad Pro Semibold"/>
              </a:rPr>
              <a:t> dependence</a:t>
            </a:r>
          </a:p>
          <a:p>
            <a:pPr marL="0" indent="0">
              <a:buSzPct val="50000"/>
              <a:buNone/>
            </a:pPr>
            <a:r>
              <a:rPr lang="en-US" sz="1600" b="1" dirty="0" smtClean="0">
                <a:solidFill>
                  <a:srgbClr val="3F3F3F"/>
                </a:solidFill>
                <a:latin typeface="Calibri" panose="020F0502020204030204" pitchFamily="34" charset="0"/>
                <a:cs typeface="Myriad Pro Semibold"/>
              </a:rPr>
              <a:t>        </a:t>
            </a:r>
          </a:p>
          <a:p>
            <a:pPr marL="0" indent="0">
              <a:buSzPct val="50000"/>
              <a:buNone/>
            </a:pPr>
            <a:r>
              <a:rPr lang="en-US" sz="1800" b="1" dirty="0" smtClean="0">
                <a:solidFill>
                  <a:srgbClr val="A40000"/>
                </a:solidFill>
                <a:latin typeface="Calibri" panose="020F0502020204030204" pitchFamily="34" charset="0"/>
                <a:cs typeface="Myriad Pro Semibold"/>
              </a:rPr>
              <a:t>Ratio of non-prompt </a:t>
            </a:r>
            <a:r>
              <a:rPr lang="en-US" sz="1800" b="1" dirty="0">
                <a:solidFill>
                  <a:srgbClr val="A40000"/>
                </a:solidFill>
                <a:latin typeface="Calibri" panose="020F0502020204030204" pitchFamily="34" charset="0"/>
                <a:cs typeface="Myriad Pro Semibold"/>
              </a:rPr>
              <a:t>X(3872) </a:t>
            </a:r>
            <a:r>
              <a:rPr lang="en-US" sz="1800" b="1" dirty="0" smtClean="0">
                <a:solidFill>
                  <a:srgbClr val="A40000"/>
                </a:solidFill>
                <a:latin typeface="Calibri" panose="020F0502020204030204" pitchFamily="34" charset="0"/>
                <a:cs typeface="Myriad Pro Semibold"/>
              </a:rPr>
              <a:t> :  ψ(2S)</a:t>
            </a:r>
          </a:p>
          <a:p>
            <a:pPr marL="0" indent="0">
              <a:buSzPct val="50000"/>
              <a:buNone/>
            </a:pPr>
            <a:r>
              <a:rPr lang="en-US" sz="1600" b="1" dirty="0">
                <a:solidFill>
                  <a:srgbClr val="A40000"/>
                </a:solidFill>
                <a:latin typeface="Calibri" panose="020F0502020204030204" pitchFamily="34" charset="0"/>
                <a:cs typeface="Myriad Pro Semibold"/>
              </a:rPr>
              <a:t>	</a:t>
            </a:r>
            <a:r>
              <a:rPr lang="en-US" sz="1600" b="1" dirty="0" smtClean="0">
                <a:solidFill>
                  <a:srgbClr val="A40000"/>
                </a:solidFill>
                <a:latin typeface="Calibri" panose="020F0502020204030204" pitchFamily="34" charset="0"/>
                <a:cs typeface="Myriad Pro Semibold"/>
              </a:rPr>
              <a:t>	</a:t>
            </a:r>
            <a:r>
              <a:rPr lang="en-US" sz="1600" b="1" dirty="0" smtClean="0">
                <a:solidFill>
                  <a:srgbClr val="3F3F3F"/>
                </a:solidFill>
                <a:latin typeface="Calibri" panose="020F0502020204030204" pitchFamily="34" charset="0"/>
                <a:cs typeface="Myriad Pro Semibold"/>
              </a:rPr>
              <a:t>- long-lived part fitted to kinematic template</a:t>
            </a:r>
          </a:p>
          <a:p>
            <a:pPr marL="0" indent="0">
              <a:buSzPct val="50000"/>
              <a:buNone/>
            </a:pPr>
            <a:endParaRPr lang="en-US" sz="1600" b="1" dirty="0">
              <a:solidFill>
                <a:srgbClr val="A40000"/>
              </a:solidFill>
              <a:latin typeface="Calibri" panose="020F0502020204030204" pitchFamily="34" charset="0"/>
              <a:cs typeface="Myriad Pro Semibold"/>
            </a:endParaRPr>
          </a:p>
          <a:p>
            <a:pPr marL="0" indent="0">
              <a:buSzPct val="50000"/>
              <a:buNone/>
            </a:pPr>
            <a:endParaRPr lang="en-US" sz="1600" b="1" dirty="0" smtClean="0">
              <a:solidFill>
                <a:srgbClr val="A40000"/>
              </a:solidFill>
              <a:latin typeface="Calibri" panose="020F0502020204030204" pitchFamily="34" charset="0"/>
              <a:cs typeface="Myriad Pro Semibold"/>
            </a:endParaRPr>
          </a:p>
          <a:p>
            <a:pPr marL="0" indent="0">
              <a:buSzPct val="50000"/>
              <a:buNone/>
            </a:pPr>
            <a:r>
              <a:rPr lang="en-US" sz="1600" b="1" dirty="0" smtClean="0">
                <a:solidFill>
                  <a:srgbClr val="3F3F3F"/>
                </a:solidFill>
                <a:latin typeface="Calibri" panose="020F0502020204030204" pitchFamily="34" charset="0"/>
                <a:cs typeface="Myriad Pro Semibold"/>
              </a:rPr>
              <a:t>		- short-lived part:  assuming non-fragmentation </a:t>
            </a:r>
            <a:r>
              <a:rPr lang="en-US" sz="1600" b="1" dirty="0" err="1" smtClean="0">
                <a:solidFill>
                  <a:srgbClr val="3F3F3F"/>
                </a:solidFill>
                <a:latin typeface="Calibri" panose="020F0502020204030204" pitchFamily="34" charset="0"/>
                <a:cs typeface="Myriad Pro Semibold"/>
              </a:rPr>
              <a:t>B</a:t>
            </a:r>
            <a:r>
              <a:rPr lang="en-US" sz="1600" b="1" baseline="-25000" dirty="0" err="1" smtClean="0">
                <a:solidFill>
                  <a:srgbClr val="3F3F3F"/>
                </a:solidFill>
                <a:latin typeface="Calibri" panose="020F0502020204030204" pitchFamily="34" charset="0"/>
                <a:cs typeface="Myriad Pro Semibold"/>
              </a:rPr>
              <a:t>c</a:t>
            </a:r>
            <a:endParaRPr lang="en-US" sz="1600" b="1" baseline="-25000" dirty="0" smtClean="0">
              <a:solidFill>
                <a:srgbClr val="3F3F3F"/>
              </a:solidFill>
              <a:latin typeface="Calibri" panose="020F0502020204030204" pitchFamily="34" charset="0"/>
              <a:cs typeface="Myriad Pro Semibold"/>
            </a:endParaRPr>
          </a:p>
          <a:p>
            <a:pPr marL="0" indent="0">
              <a:buSzPct val="50000"/>
              <a:buNone/>
            </a:pPr>
            <a:r>
              <a:rPr lang="en-US" sz="1600" b="1" dirty="0">
                <a:solidFill>
                  <a:srgbClr val="3F3F3F"/>
                </a:solidFill>
                <a:latin typeface="Calibri" panose="020F0502020204030204" pitchFamily="34" charset="0"/>
                <a:cs typeface="Myriad Pro Semibold"/>
              </a:rPr>
              <a:t>	</a:t>
            </a:r>
            <a:r>
              <a:rPr lang="en-US" sz="1600" b="1" dirty="0" smtClean="0">
                <a:solidFill>
                  <a:srgbClr val="3F3F3F"/>
                </a:solidFill>
                <a:latin typeface="Calibri" panose="020F0502020204030204" pitchFamily="34" charset="0"/>
                <a:cs typeface="Myriad Pro Semibold"/>
              </a:rPr>
              <a:t>	   dominate at low </a:t>
            </a:r>
            <a:r>
              <a:rPr lang="en-US" sz="1600" b="1" dirty="0" err="1" smtClean="0">
                <a:solidFill>
                  <a:srgbClr val="3F3F3F"/>
                </a:solidFill>
                <a:latin typeface="Calibri" panose="020F0502020204030204" pitchFamily="34" charset="0"/>
                <a:cs typeface="Myriad Pro Semibold"/>
              </a:rPr>
              <a:t>p</a:t>
            </a:r>
            <a:r>
              <a:rPr lang="en-US" sz="1600" b="1" baseline="-25000" dirty="0" err="1" smtClean="0">
                <a:solidFill>
                  <a:srgbClr val="3F3F3F"/>
                </a:solidFill>
                <a:latin typeface="Calibri" panose="020F0502020204030204" pitchFamily="34" charset="0"/>
                <a:cs typeface="Myriad Pro Semibold"/>
              </a:rPr>
              <a:t>T</a:t>
            </a:r>
            <a:r>
              <a:rPr lang="en-US" sz="1600" b="1" baseline="-25000" dirty="0" smtClean="0">
                <a:solidFill>
                  <a:srgbClr val="3F3F3F"/>
                </a:solidFill>
                <a:latin typeface="Calibri" panose="020F0502020204030204" pitchFamily="34" charset="0"/>
                <a:cs typeface="Myriad Pro Semibold"/>
              </a:rPr>
              <a:t>   </a:t>
            </a:r>
            <a:r>
              <a:rPr lang="en-US" sz="1600" b="1" dirty="0" smtClean="0">
                <a:solidFill>
                  <a:srgbClr val="0070C0"/>
                </a:solidFill>
                <a:latin typeface="Calibri" panose="020F0502020204030204" pitchFamily="34" charset="0"/>
                <a:cs typeface="Myriad Pro Semibold"/>
              </a:rPr>
              <a:t>[</a:t>
            </a:r>
            <a:r>
              <a:rPr lang="en-US" sz="1600" b="1" dirty="0" err="1" smtClean="0">
                <a:solidFill>
                  <a:srgbClr val="0070C0"/>
                </a:solidFill>
                <a:latin typeface="Calibri" panose="020F0502020204030204" pitchFamily="34" charset="0"/>
                <a:cs typeface="Myriad Pro Semibold"/>
              </a:rPr>
              <a:t>Berezhnoy</a:t>
            </a:r>
            <a:r>
              <a:rPr lang="en-US" sz="1600" b="1" dirty="0" smtClean="0">
                <a:solidFill>
                  <a:srgbClr val="0070C0"/>
                </a:solidFill>
                <a:latin typeface="Calibri" panose="020F0502020204030204" pitchFamily="34" charset="0"/>
                <a:cs typeface="Myriad Pro Semibold"/>
              </a:rPr>
              <a:t>, </a:t>
            </a:r>
            <a:r>
              <a:rPr lang="en-US" altLang="en-US" sz="1600" b="1" dirty="0" smtClean="0">
                <a:solidFill>
                  <a:srgbClr val="0070C0"/>
                </a:solidFill>
                <a:latin typeface="Calibri" panose="020F0502020204030204" pitchFamily="34" charset="0"/>
                <a:cs typeface="Arial" charset="0"/>
              </a:rPr>
              <a:t>arXiv:1309.1979]</a:t>
            </a:r>
            <a:r>
              <a:rPr lang="en-US" sz="1600" b="1" dirty="0" smtClean="0">
                <a:solidFill>
                  <a:srgbClr val="0070C0"/>
                </a:solidFill>
                <a:latin typeface="Calibri" panose="020F0502020204030204" pitchFamily="34" charset="0"/>
                <a:cs typeface="Myriad Pro Semibold"/>
              </a:rPr>
              <a:t> </a:t>
            </a:r>
            <a:endParaRPr lang="en-US" sz="1600" b="1" dirty="0">
              <a:solidFill>
                <a:srgbClr val="0070C0"/>
              </a:solidFill>
              <a:latin typeface="Calibri" panose="020F0502020204030204" pitchFamily="34" charset="0"/>
              <a:cs typeface="Myriad Pro Semibold"/>
            </a:endParaRPr>
          </a:p>
          <a:p>
            <a:pPr marL="0" indent="0">
              <a:buSzPct val="50000"/>
              <a:buNone/>
            </a:pPr>
            <a:r>
              <a:rPr lang="en-US" sz="1600" b="1" dirty="0" smtClean="0">
                <a:solidFill>
                  <a:srgbClr val="3F3F3F"/>
                </a:solidFill>
                <a:latin typeface="Calibri" panose="020F0502020204030204" pitchFamily="34" charset="0"/>
                <a:cs typeface="Myriad Pro Semibold"/>
              </a:rPr>
              <a:t>		- fit with  a</a:t>
            </a:r>
            <a:r>
              <a:rPr lang="en-US" sz="1600" b="1" dirty="0" smtClean="0">
                <a:solidFill>
                  <a:srgbClr val="3F3F3F"/>
                </a:solidFill>
                <a:latin typeface="Calibri"/>
                <a:cs typeface="Myriad Pro Semibold"/>
              </a:rPr>
              <a:t>·</a:t>
            </a:r>
            <a:r>
              <a:rPr lang="en-US" sz="1600" b="1" dirty="0" smtClean="0">
                <a:solidFill>
                  <a:srgbClr val="3F3F3F"/>
                </a:solidFill>
                <a:latin typeface="Calibri" panose="020F0502020204030204" pitchFamily="34" charset="0"/>
                <a:cs typeface="Myriad Pro Semibold"/>
              </a:rPr>
              <a:t> p</a:t>
            </a:r>
            <a:r>
              <a:rPr lang="en-US" sz="1600" b="1" baseline="-25000" dirty="0" smtClean="0">
                <a:solidFill>
                  <a:srgbClr val="3F3F3F"/>
                </a:solidFill>
                <a:latin typeface="Calibri" panose="020F0502020204030204" pitchFamily="34" charset="0"/>
                <a:cs typeface="Myriad Pro Semibold"/>
              </a:rPr>
              <a:t>T</a:t>
            </a:r>
            <a:r>
              <a:rPr lang="en-US" sz="1600" b="1" baseline="30000" dirty="0" smtClean="0">
                <a:solidFill>
                  <a:srgbClr val="3F3F3F"/>
                </a:solidFill>
                <a:latin typeface="Calibri" panose="020F0502020204030204" pitchFamily="34" charset="0"/>
                <a:cs typeface="Myriad Pro Semibold"/>
              </a:rPr>
              <a:t>-2  </a:t>
            </a:r>
            <a:r>
              <a:rPr lang="en-US" sz="1600" b="1" dirty="0" smtClean="0">
                <a:solidFill>
                  <a:srgbClr val="3F3F3F"/>
                </a:solidFill>
                <a:latin typeface="Calibri" panose="020F0502020204030204" pitchFamily="34" charset="0"/>
                <a:cs typeface="Myriad Pro Semibold"/>
              </a:rPr>
              <a:t>relative to fragmentation production</a:t>
            </a:r>
            <a:endParaRPr lang="en-US" sz="1600" b="1" baseline="30000" dirty="0" smtClean="0">
              <a:solidFill>
                <a:srgbClr val="3F3F3F"/>
              </a:solidFill>
              <a:latin typeface="Calibri" panose="020F0502020204030204" pitchFamily="34" charset="0"/>
              <a:cs typeface="Myriad Pro Semibold"/>
            </a:endParaRPr>
          </a:p>
          <a:p>
            <a:pPr marL="0" indent="0">
              <a:buSzPct val="50000"/>
              <a:buNone/>
            </a:pPr>
            <a:r>
              <a:rPr lang="en-US" sz="1600" b="1" baseline="30000" dirty="0">
                <a:solidFill>
                  <a:srgbClr val="3F3F3F"/>
                </a:solidFill>
                <a:latin typeface="Calibri" panose="020F0502020204030204" pitchFamily="34" charset="0"/>
                <a:cs typeface="Myriad Pro Semibold"/>
              </a:rPr>
              <a:t>	</a:t>
            </a:r>
            <a:r>
              <a:rPr lang="en-US" sz="1600" b="1" baseline="30000" dirty="0" smtClean="0">
                <a:solidFill>
                  <a:srgbClr val="3F3F3F"/>
                </a:solidFill>
                <a:latin typeface="Calibri" panose="020F0502020204030204" pitchFamily="34" charset="0"/>
                <a:cs typeface="Myriad Pro Semibold"/>
              </a:rPr>
              <a:t>	</a:t>
            </a:r>
            <a:r>
              <a:rPr lang="en-US" sz="1600" b="1" dirty="0" smtClean="0">
                <a:solidFill>
                  <a:srgbClr val="3F3F3F"/>
                </a:solidFill>
                <a:latin typeface="Calibri" panose="020F0502020204030204" pitchFamily="34" charset="0"/>
                <a:cs typeface="Arial" charset="0"/>
              </a:rPr>
              <a:t>- integrate the fits to determine the fraction of </a:t>
            </a:r>
          </a:p>
          <a:p>
            <a:pPr marL="0" indent="0">
              <a:buSzPct val="50000"/>
              <a:buNone/>
            </a:pPr>
            <a:r>
              <a:rPr lang="en-US" sz="1600" b="1" dirty="0">
                <a:solidFill>
                  <a:srgbClr val="3F3F3F"/>
                </a:solidFill>
                <a:latin typeface="Calibri" panose="020F0502020204030204" pitchFamily="34" charset="0"/>
                <a:cs typeface="Arial" charset="0"/>
              </a:rPr>
              <a:t>	</a:t>
            </a:r>
            <a:r>
              <a:rPr lang="en-US" sz="1600" b="1" dirty="0" smtClean="0">
                <a:solidFill>
                  <a:srgbClr val="3F3F3F"/>
                </a:solidFill>
                <a:latin typeface="Calibri" panose="020F0502020204030204" pitchFamily="34" charset="0"/>
                <a:cs typeface="Arial" charset="0"/>
              </a:rPr>
              <a:t>	   non-prompt X(3872) that is short-lived, </a:t>
            </a:r>
            <a:endParaRPr lang="en-US" sz="1600" b="1" dirty="0">
              <a:solidFill>
                <a:srgbClr val="3F3F3F"/>
              </a:solidFill>
              <a:latin typeface="Calibri" panose="020F0502020204030204" pitchFamily="34" charset="0"/>
              <a:cs typeface="Arial" charset="0"/>
            </a:endParaRPr>
          </a:p>
          <a:p>
            <a:pPr marL="0" indent="0">
              <a:buSzPct val="50000"/>
              <a:buNone/>
            </a:pPr>
            <a:r>
              <a:rPr lang="en-US" sz="1600" b="1" dirty="0" smtClean="0">
                <a:solidFill>
                  <a:srgbClr val="3F3F3F"/>
                </a:solidFill>
                <a:latin typeface="Calibri" panose="020F0502020204030204" pitchFamily="34" charset="0"/>
                <a:cs typeface="Arial" charset="0"/>
              </a:rPr>
              <a:t>		   for </a:t>
            </a:r>
            <a:r>
              <a:rPr lang="en-US" sz="1600" b="1" dirty="0" err="1" smtClean="0">
                <a:solidFill>
                  <a:srgbClr val="3F3F3F"/>
                </a:solidFill>
                <a:latin typeface="Calibri" panose="020F0502020204030204" pitchFamily="34" charset="0"/>
                <a:cs typeface="Arial" charset="0"/>
              </a:rPr>
              <a:t>pT</a:t>
            </a:r>
            <a:r>
              <a:rPr lang="en-US" sz="1600" b="1" dirty="0" smtClean="0">
                <a:solidFill>
                  <a:srgbClr val="3F3F3F"/>
                </a:solidFill>
                <a:latin typeface="Calibri" panose="020F0502020204030204" pitchFamily="34" charset="0"/>
                <a:cs typeface="Arial" charset="0"/>
              </a:rPr>
              <a:t>&gt;10 GeV:</a:t>
            </a:r>
          </a:p>
          <a:p>
            <a:pPr marL="0" indent="0">
              <a:buSzPct val="50000"/>
              <a:buNone/>
            </a:pPr>
            <a:endParaRPr lang="en-US" sz="1600" b="1" dirty="0">
              <a:solidFill>
                <a:srgbClr val="A40000"/>
              </a:solidFill>
              <a:latin typeface="Calibri" panose="020F0502020204030204" pitchFamily="34" charset="0"/>
              <a:cs typeface="Arial" charset="0"/>
            </a:endParaRPr>
          </a:p>
          <a:p>
            <a:pPr marL="0" indent="0">
              <a:buSzPct val="50000"/>
              <a:buNone/>
            </a:pPr>
            <a:endParaRPr lang="en-US" sz="1600" b="1" dirty="0">
              <a:solidFill>
                <a:srgbClr val="A40000"/>
              </a:solidFill>
              <a:latin typeface="Calibri" panose="020F0502020204030204" pitchFamily="34" charset="0"/>
              <a:cs typeface="Arial" charset="0"/>
            </a:endParaRPr>
          </a:p>
          <a:p>
            <a:pPr marL="0" indent="0">
              <a:buSzPct val="50000"/>
              <a:buNone/>
            </a:pPr>
            <a:endParaRPr lang="en-US" sz="1600" b="1" dirty="0" smtClean="0">
              <a:solidFill>
                <a:srgbClr val="A40000"/>
              </a:solidFill>
              <a:latin typeface="Calibri" panose="020F0502020204030204" pitchFamily="34" charset="0"/>
              <a:cs typeface="Arial" charset="0"/>
            </a:endParaRPr>
          </a:p>
        </p:txBody>
      </p:sp>
      <p:pic>
        <p:nvPicPr>
          <p:cNvPr id="10247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33" y="3631522"/>
            <a:ext cx="957286" cy="8789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63040" y="-49658"/>
            <a:ext cx="6195060" cy="844522"/>
          </a:xfrm>
        </p:spPr>
        <p:txBody>
          <a:bodyPr>
            <a:normAutofit/>
          </a:bodyPr>
          <a:lstStyle/>
          <a:p>
            <a:r>
              <a:rPr lang="en-US" dirty="0" smtClean="0">
                <a:cs typeface="Myriad Pro Semibold"/>
              </a:rPr>
              <a:t>Non-prompt  fraction and ratio </a:t>
            </a:r>
            <a:endParaRPr lang="en-US" b="1" dirty="0">
              <a:cs typeface="Myriad Pro Semibold"/>
            </a:endParaRPr>
          </a:p>
        </p:txBody>
      </p:sp>
      <p:sp>
        <p:nvSpPr>
          <p:cNvPr id="3" name="Rectangle 8"/>
          <p:cNvSpPr>
            <a:spLocks noChangeArrowheads="1"/>
          </p:cNvSpPr>
          <p:nvPr/>
        </p:nvSpPr>
        <p:spPr bwMode="auto">
          <a:xfrm>
            <a:off x="0" y="43934"/>
            <a:ext cx="248786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:</a:t>
            </a:r>
          </a:p>
        </p:txBody>
      </p:sp>
      <p:pic>
        <p:nvPicPr>
          <p:cNvPr id="13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393" y="5480738"/>
            <a:ext cx="6134892" cy="509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1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33" y="2990042"/>
            <a:ext cx="8252853" cy="4200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3" descr="fig_07b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9011" y="794864"/>
            <a:ext cx="3050744" cy="2195179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24393" y="5990425"/>
            <a:ext cx="8950382" cy="516203"/>
          </a:xfrm>
          <a:prstGeom prst="rect">
            <a:avLst/>
          </a:prstGeom>
          <a:noFill/>
          <a:ln>
            <a:solidFill>
              <a:srgbClr val="C70202"/>
            </a:solidFill>
          </a:ln>
        </p:spPr>
        <p:txBody>
          <a:bodyPr wrap="square" rtlCol="0">
            <a:normAutofit fontScale="92500"/>
          </a:bodyPr>
          <a:lstStyle/>
          <a:p>
            <a:r>
              <a:rPr lang="en-US" b="1" dirty="0" err="1" smtClean="0">
                <a:solidFill>
                  <a:srgbClr val="A40000"/>
                </a:solidFill>
                <a:latin typeface="Calibri" panose="020F0502020204030204" pitchFamily="34" charset="0"/>
                <a:cs typeface="Arial" charset="0"/>
              </a:rPr>
              <a:t>B</a:t>
            </a:r>
            <a:r>
              <a:rPr lang="en-US" b="1" baseline="-25000" dirty="0" err="1" smtClean="0">
                <a:solidFill>
                  <a:srgbClr val="A40000"/>
                </a:solidFill>
                <a:latin typeface="Calibri" panose="020F0502020204030204" pitchFamily="34" charset="0"/>
                <a:cs typeface="Arial" charset="0"/>
              </a:rPr>
              <a:t>c</a:t>
            </a:r>
            <a:r>
              <a:rPr lang="en-US" b="1" dirty="0" smtClean="0">
                <a:solidFill>
                  <a:srgbClr val="A40000"/>
                </a:solidFill>
                <a:latin typeface="Calibri" panose="020F0502020204030204" pitchFamily="34" charset="0"/>
                <a:cs typeface="Arial" charset="0"/>
              </a:rPr>
              <a:t> </a:t>
            </a:r>
            <a:r>
              <a:rPr lang="en-US" b="1" dirty="0">
                <a:solidFill>
                  <a:srgbClr val="A40000"/>
                </a:solidFill>
                <a:latin typeface="Calibri" panose="020F0502020204030204" pitchFamily="34" charset="0"/>
                <a:cs typeface="Arial" charset="0"/>
              </a:rPr>
              <a:t>small fraction of b-hadrons at LHC =&gt;  </a:t>
            </a:r>
            <a:r>
              <a:rPr lang="en-US" b="1" dirty="0" smtClean="0">
                <a:solidFill>
                  <a:srgbClr val="A40000"/>
                </a:solidFill>
                <a:latin typeface="Calibri" panose="020F0502020204030204" pitchFamily="34" charset="0"/>
                <a:cs typeface="Arial" charset="0"/>
              </a:rPr>
              <a:t>Indication </a:t>
            </a:r>
            <a:r>
              <a:rPr lang="en-US" b="1" dirty="0">
                <a:solidFill>
                  <a:srgbClr val="A40000"/>
                </a:solidFill>
                <a:latin typeface="Calibri" panose="020F0502020204030204" pitchFamily="34" charset="0"/>
                <a:cs typeface="Arial" charset="0"/>
              </a:rPr>
              <a:t>X(3872) production enhanced in </a:t>
            </a:r>
            <a:r>
              <a:rPr lang="en-US" b="1" dirty="0" err="1">
                <a:solidFill>
                  <a:srgbClr val="A40000"/>
                </a:solidFill>
                <a:latin typeface="Calibri" panose="020F0502020204030204" pitchFamily="34" charset="0"/>
                <a:cs typeface="Arial" charset="0"/>
              </a:rPr>
              <a:t>B</a:t>
            </a:r>
            <a:r>
              <a:rPr lang="en-US" b="1" baseline="-25000" dirty="0" err="1">
                <a:solidFill>
                  <a:srgbClr val="A40000"/>
                </a:solidFill>
                <a:latin typeface="Calibri" panose="020F0502020204030204" pitchFamily="34" charset="0"/>
                <a:cs typeface="Arial" charset="0"/>
              </a:rPr>
              <a:t>c</a:t>
            </a:r>
            <a:r>
              <a:rPr lang="en-US" b="1" dirty="0">
                <a:solidFill>
                  <a:srgbClr val="A40000"/>
                </a:solidFill>
                <a:latin typeface="Calibri" panose="020F0502020204030204" pitchFamily="34" charset="0"/>
                <a:cs typeface="Arial" charset="0"/>
              </a:rPr>
              <a:t> </a:t>
            </a:r>
            <a:r>
              <a:rPr lang="en-US" b="1" dirty="0" smtClean="0">
                <a:solidFill>
                  <a:srgbClr val="A40000"/>
                </a:solidFill>
                <a:latin typeface="Calibri" panose="020F0502020204030204" pitchFamily="34" charset="0"/>
                <a:cs typeface="Arial" charset="0"/>
              </a:rPr>
              <a:t>decays</a:t>
            </a:r>
            <a:endParaRPr lang="en-US" b="1" baseline="30000" dirty="0">
              <a:solidFill>
                <a:srgbClr val="A40000"/>
              </a:solidFill>
              <a:latin typeface="Calibri" panose="020F0502020204030204" pitchFamily="34" charset="0"/>
              <a:cs typeface="Myriad Pro Semibold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71608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63040" y="-49658"/>
            <a:ext cx="6195060" cy="844522"/>
          </a:xfrm>
        </p:spPr>
        <p:txBody>
          <a:bodyPr>
            <a:normAutofit/>
          </a:bodyPr>
          <a:lstStyle/>
          <a:p>
            <a:r>
              <a:rPr lang="en-US" dirty="0" smtClean="0">
                <a:cs typeface="Myriad Pro Semibold"/>
              </a:rPr>
              <a:t>Di-pion mass distributions: results</a:t>
            </a:r>
            <a:endParaRPr lang="en-US" b="1" dirty="0">
              <a:cs typeface="Myriad Pro Semibold"/>
            </a:endParaRPr>
          </a:p>
        </p:txBody>
      </p:sp>
      <p:pic>
        <p:nvPicPr>
          <p:cNvPr id="1331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7438" y="1947726"/>
            <a:ext cx="2865120" cy="6536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Content Placeholder 2"/>
          <p:cNvSpPr txBox="1">
            <a:spLocks/>
          </p:cNvSpPr>
          <p:nvPr/>
        </p:nvSpPr>
        <p:spPr>
          <a:xfrm>
            <a:off x="-1" y="947263"/>
            <a:ext cx="5606144" cy="548619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SzPct val="50000"/>
              <a:buNone/>
            </a:pPr>
            <a:r>
              <a:rPr lang="en-US" sz="1600" b="1" dirty="0">
                <a:solidFill>
                  <a:srgbClr val="A40000"/>
                </a:solidFill>
                <a:latin typeface="Calibri" panose="020F0502020204030204" pitchFamily="34" charset="0"/>
                <a:cs typeface="Myriad Pro Semibold"/>
              </a:rPr>
              <a:t>In ψ(2S) to J/ψπ</a:t>
            </a:r>
            <a:r>
              <a:rPr lang="en-US" sz="1600" b="1" baseline="30000" dirty="0">
                <a:solidFill>
                  <a:srgbClr val="A40000"/>
                </a:solidFill>
                <a:latin typeface="Calibri" panose="020F0502020204030204" pitchFamily="34" charset="0"/>
                <a:cs typeface="Myriad Pro Semibold"/>
              </a:rPr>
              <a:t>+</a:t>
            </a:r>
            <a:r>
              <a:rPr lang="en-US" sz="1600" b="1" dirty="0">
                <a:solidFill>
                  <a:srgbClr val="A40000"/>
                </a:solidFill>
                <a:latin typeface="Calibri" panose="020F0502020204030204" pitchFamily="34" charset="0"/>
                <a:cs typeface="Myriad Pro Semibold"/>
              </a:rPr>
              <a:t>π</a:t>
            </a:r>
            <a:r>
              <a:rPr lang="en-US" sz="1600" b="1" baseline="30000" dirty="0">
                <a:solidFill>
                  <a:srgbClr val="A40000"/>
                </a:solidFill>
                <a:latin typeface="Calibri" panose="020F0502020204030204" pitchFamily="34" charset="0"/>
                <a:cs typeface="Myriad Pro Semibold"/>
              </a:rPr>
              <a:t>-  </a:t>
            </a:r>
            <a:r>
              <a:rPr lang="en-US" sz="1600" b="1" dirty="0">
                <a:solidFill>
                  <a:srgbClr val="A40000"/>
                </a:solidFill>
                <a:latin typeface="Calibri" panose="020F0502020204030204" pitchFamily="34" charset="0"/>
                <a:cs typeface="Myriad Pro Semibold"/>
              </a:rPr>
              <a:t>decays  </a:t>
            </a:r>
          </a:p>
          <a:p>
            <a:pPr marL="0" indent="0">
              <a:buSzPct val="50000"/>
              <a:buNone/>
            </a:pPr>
            <a:r>
              <a:rPr lang="en-US" sz="1600" b="1" dirty="0">
                <a:solidFill>
                  <a:srgbClr val="A40000"/>
                </a:solidFill>
                <a:latin typeface="Calibri" panose="020F0502020204030204" pitchFamily="34" charset="0"/>
                <a:cs typeface="Myriad Pro Semibold"/>
              </a:rPr>
              <a:t>	</a:t>
            </a:r>
            <a:r>
              <a:rPr lang="en-US" sz="1600" b="1" dirty="0">
                <a:solidFill>
                  <a:srgbClr val="3F3F3F"/>
                </a:solidFill>
                <a:latin typeface="Calibri" panose="020F0502020204030204" pitchFamily="34" charset="0"/>
                <a:cs typeface="Myriad Pro Semibold"/>
              </a:rPr>
              <a:t>- </a:t>
            </a:r>
            <a:r>
              <a:rPr lang="en-US" sz="1600" b="1" dirty="0" err="1">
                <a:solidFill>
                  <a:srgbClr val="3F3F3F"/>
                </a:solidFill>
                <a:latin typeface="Calibri" panose="020F0502020204030204" pitchFamily="34" charset="0"/>
                <a:cs typeface="Myriad Pro Semibold"/>
              </a:rPr>
              <a:t>dipion</a:t>
            </a:r>
            <a:r>
              <a:rPr lang="en-US" sz="1600" b="1" dirty="0">
                <a:solidFill>
                  <a:srgbClr val="3F3F3F"/>
                </a:solidFill>
                <a:latin typeface="Calibri" panose="020F0502020204030204" pitchFamily="34" charset="0"/>
                <a:cs typeface="Myriad Pro Semibold"/>
              </a:rPr>
              <a:t> mass distribution peaks at high masses</a:t>
            </a:r>
          </a:p>
          <a:p>
            <a:pPr marL="0" indent="0">
              <a:buSzPct val="50000"/>
              <a:buNone/>
            </a:pPr>
            <a:r>
              <a:rPr lang="en-US" sz="1600" b="1" dirty="0">
                <a:solidFill>
                  <a:srgbClr val="3F3F3F"/>
                </a:solidFill>
                <a:latin typeface="Calibri" panose="020F0502020204030204" pitchFamily="34" charset="0"/>
                <a:cs typeface="Myriad Pro Semibold"/>
              </a:rPr>
              <a:t>	- fit to </a:t>
            </a:r>
            <a:r>
              <a:rPr lang="en-US" sz="1600" b="1" dirty="0" err="1">
                <a:solidFill>
                  <a:srgbClr val="3F3F3F"/>
                </a:solidFill>
                <a:latin typeface="Calibri" panose="020F0502020204030204" pitchFamily="34" charset="0"/>
                <a:cs typeface="Myriad Pro Semibold"/>
              </a:rPr>
              <a:t>Voloshin-Zakharov</a:t>
            </a:r>
            <a:r>
              <a:rPr lang="en-US" sz="1600" b="1" dirty="0">
                <a:solidFill>
                  <a:srgbClr val="3F3F3F"/>
                </a:solidFill>
                <a:latin typeface="Calibri" panose="020F0502020204030204" pitchFamily="34" charset="0"/>
                <a:cs typeface="Myriad Pro Semibold"/>
              </a:rPr>
              <a:t> function</a:t>
            </a:r>
          </a:p>
          <a:p>
            <a:pPr marL="0" indent="0">
              <a:buSzPct val="50000"/>
              <a:buNone/>
            </a:pPr>
            <a:endParaRPr lang="en-US" sz="1600" b="1" dirty="0">
              <a:solidFill>
                <a:srgbClr val="3F3F3F"/>
              </a:solidFill>
              <a:latin typeface="Calibri" panose="020F0502020204030204" pitchFamily="34" charset="0"/>
              <a:cs typeface="Myriad Pro Semibold"/>
            </a:endParaRPr>
          </a:p>
          <a:p>
            <a:pPr marL="0" indent="0">
              <a:buSzPct val="50000"/>
              <a:buNone/>
            </a:pPr>
            <a:endParaRPr lang="en-US" sz="1600" b="1" dirty="0">
              <a:solidFill>
                <a:srgbClr val="3F3F3F"/>
              </a:solidFill>
              <a:latin typeface="Calibri" panose="020F0502020204030204" pitchFamily="34" charset="0"/>
              <a:cs typeface="Myriad Pro Semibold"/>
            </a:endParaRPr>
          </a:p>
          <a:p>
            <a:pPr marL="0" indent="0">
              <a:buSzPct val="50000"/>
              <a:buNone/>
            </a:pPr>
            <a:endParaRPr lang="en-US" sz="1600" b="1" dirty="0">
              <a:solidFill>
                <a:srgbClr val="3F3F3F"/>
              </a:solidFill>
              <a:latin typeface="Calibri" panose="020F0502020204030204" pitchFamily="34" charset="0"/>
              <a:cs typeface="Myriad Pro Semibold"/>
            </a:endParaRPr>
          </a:p>
          <a:p>
            <a:pPr marL="0" indent="0">
              <a:buSzPct val="50000"/>
              <a:buNone/>
            </a:pPr>
            <a:r>
              <a:rPr lang="en-US" sz="1600" b="1" dirty="0">
                <a:solidFill>
                  <a:srgbClr val="3F3F3F"/>
                </a:solidFill>
                <a:latin typeface="Calibri" panose="020F0502020204030204" pitchFamily="34" charset="0"/>
                <a:cs typeface="Myriad Pro Semibold"/>
              </a:rPr>
              <a:t>	-  found  </a:t>
            </a:r>
            <a:r>
              <a:rPr lang="el-GR" sz="1600" b="1" dirty="0" smtClean="0">
                <a:solidFill>
                  <a:srgbClr val="3F3F3F"/>
                </a:solidFill>
                <a:latin typeface="Calibri"/>
                <a:cs typeface="Myriad Pro Semibold"/>
              </a:rPr>
              <a:t>λ</a:t>
            </a:r>
            <a:r>
              <a:rPr lang="en-GB" sz="1600" b="1" dirty="0" smtClean="0">
                <a:solidFill>
                  <a:srgbClr val="3F3F3F"/>
                </a:solidFill>
                <a:latin typeface="Calibri"/>
                <a:cs typeface="Myriad Pro Semibold"/>
              </a:rPr>
              <a:t> = </a:t>
            </a:r>
            <a:r>
              <a:rPr lang="en-US" sz="1600" b="1" dirty="0" smtClean="0">
                <a:solidFill>
                  <a:srgbClr val="3F3F3F"/>
                </a:solidFill>
                <a:latin typeface="Calibri" panose="020F0502020204030204" pitchFamily="34" charset="0"/>
                <a:cs typeface="Myriad Pro Semibold"/>
              </a:rPr>
              <a:t>4.16 </a:t>
            </a:r>
            <a:r>
              <a:rPr lang="en-US" sz="1600" b="1" dirty="0">
                <a:solidFill>
                  <a:srgbClr val="3F3F3F"/>
                </a:solidFill>
                <a:latin typeface="Calibri" panose="020F0502020204030204" pitchFamily="34" charset="0"/>
                <a:cs typeface="Myriad Pro Semibold"/>
              </a:rPr>
              <a:t>± 0.06(stat) ± 0.03(</a:t>
            </a:r>
            <a:r>
              <a:rPr lang="en-US" sz="1600" b="1" dirty="0" err="1">
                <a:solidFill>
                  <a:srgbClr val="3F3F3F"/>
                </a:solidFill>
                <a:latin typeface="Calibri" panose="020F0502020204030204" pitchFamily="34" charset="0"/>
                <a:cs typeface="Myriad Pro Semibold"/>
              </a:rPr>
              <a:t>syst</a:t>
            </a:r>
            <a:r>
              <a:rPr lang="en-US" sz="1600" b="1" dirty="0">
                <a:solidFill>
                  <a:srgbClr val="3F3F3F"/>
                </a:solidFill>
                <a:latin typeface="Calibri" panose="020F0502020204030204" pitchFamily="34" charset="0"/>
                <a:cs typeface="Myriad Pro Semibold"/>
              </a:rPr>
              <a:t>)</a:t>
            </a:r>
          </a:p>
          <a:p>
            <a:pPr marL="0" indent="0">
              <a:buSzPct val="50000"/>
              <a:buNone/>
            </a:pPr>
            <a:r>
              <a:rPr lang="en-US" sz="1600" b="1" dirty="0">
                <a:solidFill>
                  <a:srgbClr val="3F3F3F"/>
                </a:solidFill>
                <a:latin typeface="Calibri" panose="020F0502020204030204" pitchFamily="34" charset="0"/>
                <a:cs typeface="Myriad Pro Semibold"/>
              </a:rPr>
              <a:t>	-  in agreement with previous measurements</a:t>
            </a:r>
          </a:p>
          <a:p>
            <a:pPr marL="0" indent="0">
              <a:buSzPct val="50000"/>
              <a:buNone/>
            </a:pPr>
            <a:endParaRPr lang="en-US" sz="1600" b="1" dirty="0" smtClean="0">
              <a:solidFill>
                <a:srgbClr val="A40000"/>
              </a:solidFill>
              <a:latin typeface="Calibri" panose="020F0502020204030204" pitchFamily="34" charset="0"/>
              <a:cs typeface="Myriad Pro Semibold"/>
            </a:endParaRPr>
          </a:p>
          <a:p>
            <a:pPr marL="0" indent="0">
              <a:buSzPct val="50000"/>
              <a:buNone/>
            </a:pPr>
            <a:endParaRPr lang="en-US" sz="1600" b="1" dirty="0">
              <a:solidFill>
                <a:srgbClr val="A40000"/>
              </a:solidFill>
              <a:latin typeface="Calibri" panose="020F0502020204030204" pitchFamily="34" charset="0"/>
              <a:cs typeface="Myriad Pro Semibold"/>
            </a:endParaRPr>
          </a:p>
          <a:p>
            <a:pPr marL="0" indent="0">
              <a:buSzPct val="50000"/>
              <a:buNone/>
            </a:pPr>
            <a:r>
              <a:rPr lang="en-US" sz="1600" b="1" dirty="0">
                <a:solidFill>
                  <a:srgbClr val="A40000"/>
                </a:solidFill>
                <a:latin typeface="Calibri" panose="020F0502020204030204" pitchFamily="34" charset="0"/>
                <a:cs typeface="Myriad Pro Semibold"/>
              </a:rPr>
              <a:t>In </a:t>
            </a:r>
            <a:r>
              <a:rPr lang="en-US" sz="1600" b="1" dirty="0" smtClean="0">
                <a:solidFill>
                  <a:srgbClr val="A40000"/>
                </a:solidFill>
                <a:latin typeface="Calibri" panose="020F0502020204030204" pitchFamily="34" charset="0"/>
                <a:cs typeface="Myriad Pro Semibold"/>
              </a:rPr>
              <a:t>X(3872) </a:t>
            </a:r>
            <a:r>
              <a:rPr lang="en-US" sz="1600" b="1" dirty="0">
                <a:solidFill>
                  <a:srgbClr val="A40000"/>
                </a:solidFill>
                <a:latin typeface="Calibri" panose="020F0502020204030204" pitchFamily="34" charset="0"/>
                <a:cs typeface="Myriad Pro Semibold"/>
              </a:rPr>
              <a:t>to J/ψπ</a:t>
            </a:r>
            <a:r>
              <a:rPr lang="en-US" sz="1600" b="1" baseline="30000" dirty="0">
                <a:solidFill>
                  <a:srgbClr val="A40000"/>
                </a:solidFill>
                <a:latin typeface="Calibri" panose="020F0502020204030204" pitchFamily="34" charset="0"/>
                <a:cs typeface="Myriad Pro Semibold"/>
              </a:rPr>
              <a:t>+</a:t>
            </a:r>
            <a:r>
              <a:rPr lang="en-US" sz="1600" b="1" dirty="0">
                <a:solidFill>
                  <a:srgbClr val="A40000"/>
                </a:solidFill>
                <a:latin typeface="Calibri" panose="020F0502020204030204" pitchFamily="34" charset="0"/>
                <a:cs typeface="Myriad Pro Semibold"/>
              </a:rPr>
              <a:t>π</a:t>
            </a:r>
            <a:r>
              <a:rPr lang="en-US" sz="1600" b="1" baseline="30000" dirty="0">
                <a:solidFill>
                  <a:srgbClr val="A40000"/>
                </a:solidFill>
                <a:latin typeface="Calibri" panose="020F0502020204030204" pitchFamily="34" charset="0"/>
                <a:cs typeface="Myriad Pro Semibold"/>
              </a:rPr>
              <a:t>-  </a:t>
            </a:r>
            <a:r>
              <a:rPr lang="en-US" sz="1600" b="1" dirty="0">
                <a:solidFill>
                  <a:srgbClr val="A40000"/>
                </a:solidFill>
                <a:latin typeface="Calibri" panose="020F0502020204030204" pitchFamily="34" charset="0"/>
                <a:cs typeface="Myriad Pro Semibold"/>
              </a:rPr>
              <a:t>decays  </a:t>
            </a:r>
          </a:p>
          <a:p>
            <a:pPr marL="0" indent="0">
              <a:buSzPct val="50000"/>
              <a:buNone/>
            </a:pPr>
            <a:r>
              <a:rPr lang="en-US" sz="1600" b="1" dirty="0">
                <a:solidFill>
                  <a:srgbClr val="A40000"/>
                </a:solidFill>
                <a:latin typeface="Calibri" panose="020F0502020204030204" pitchFamily="34" charset="0"/>
                <a:cs typeface="Myriad Pro Semibold"/>
              </a:rPr>
              <a:t>	</a:t>
            </a:r>
            <a:r>
              <a:rPr lang="en-US" sz="1600" b="1" dirty="0">
                <a:solidFill>
                  <a:srgbClr val="3F3F3F"/>
                </a:solidFill>
                <a:latin typeface="Calibri" panose="020F0502020204030204" pitchFamily="34" charset="0"/>
                <a:cs typeface="Myriad Pro Semibold"/>
              </a:rPr>
              <a:t>- </a:t>
            </a:r>
            <a:r>
              <a:rPr lang="en-US" sz="1600" b="1" dirty="0" err="1">
                <a:solidFill>
                  <a:srgbClr val="3F3F3F"/>
                </a:solidFill>
                <a:latin typeface="Calibri" panose="020F0502020204030204" pitchFamily="34" charset="0"/>
                <a:cs typeface="Myriad Pro Semibold"/>
              </a:rPr>
              <a:t>dipion</a:t>
            </a:r>
            <a:r>
              <a:rPr lang="en-US" sz="1600" b="1" dirty="0">
                <a:solidFill>
                  <a:srgbClr val="3F3F3F"/>
                </a:solidFill>
                <a:latin typeface="Calibri" panose="020F0502020204030204" pitchFamily="34" charset="0"/>
                <a:cs typeface="Myriad Pro Semibold"/>
              </a:rPr>
              <a:t> mass distribution </a:t>
            </a:r>
            <a:r>
              <a:rPr lang="en-US" sz="1600" b="1" dirty="0" smtClean="0">
                <a:solidFill>
                  <a:srgbClr val="3F3F3F"/>
                </a:solidFill>
                <a:latin typeface="Calibri" panose="020F0502020204030204" pitchFamily="34" charset="0"/>
                <a:cs typeface="Myriad Pro Semibold"/>
              </a:rPr>
              <a:t>has an even sharper peak </a:t>
            </a:r>
            <a:r>
              <a:rPr lang="en-US" sz="1600" b="1" dirty="0">
                <a:solidFill>
                  <a:srgbClr val="3F3F3F"/>
                </a:solidFill>
                <a:latin typeface="Calibri" panose="020F0502020204030204" pitchFamily="34" charset="0"/>
                <a:cs typeface="Myriad Pro Semibold"/>
              </a:rPr>
              <a:t>at </a:t>
            </a:r>
            <a:r>
              <a:rPr lang="en-US" sz="1600" b="1" dirty="0" smtClean="0">
                <a:solidFill>
                  <a:srgbClr val="3F3F3F"/>
                </a:solidFill>
                <a:latin typeface="Calibri" panose="020F0502020204030204" pitchFamily="34" charset="0"/>
                <a:cs typeface="Myriad Pro Semibold"/>
              </a:rPr>
              <a:t>		high </a:t>
            </a:r>
            <a:r>
              <a:rPr lang="en-US" sz="1600" b="1" dirty="0">
                <a:solidFill>
                  <a:srgbClr val="3F3F3F"/>
                </a:solidFill>
                <a:latin typeface="Calibri" panose="020F0502020204030204" pitchFamily="34" charset="0"/>
                <a:cs typeface="Myriad Pro Semibold"/>
              </a:rPr>
              <a:t>masses</a:t>
            </a:r>
          </a:p>
          <a:p>
            <a:pPr marL="0" indent="0">
              <a:buSzPct val="50000"/>
              <a:buNone/>
            </a:pPr>
            <a:r>
              <a:rPr lang="en-US" sz="1600" b="1" dirty="0">
                <a:solidFill>
                  <a:srgbClr val="3F3F3F"/>
                </a:solidFill>
                <a:latin typeface="Calibri" panose="020F0502020204030204" pitchFamily="34" charset="0"/>
                <a:cs typeface="Myriad Pro Semibold"/>
              </a:rPr>
              <a:t>	</a:t>
            </a:r>
            <a:r>
              <a:rPr lang="en-US" sz="1600" b="1" dirty="0" smtClean="0">
                <a:solidFill>
                  <a:srgbClr val="3F3F3F"/>
                </a:solidFill>
                <a:latin typeface="Calibri" panose="020F0502020204030204" pitchFamily="34" charset="0"/>
                <a:cs typeface="Myriad Pro Semibold"/>
              </a:rPr>
              <a:t>- in agreement with simulation where the di-pion </a:t>
            </a:r>
          </a:p>
          <a:p>
            <a:pPr marL="0" indent="0">
              <a:buSzPct val="50000"/>
              <a:buNone/>
            </a:pPr>
            <a:r>
              <a:rPr lang="en-US" sz="1600" b="1" dirty="0">
                <a:solidFill>
                  <a:srgbClr val="3F3F3F"/>
                </a:solidFill>
                <a:latin typeface="Calibri" panose="020F0502020204030204" pitchFamily="34" charset="0"/>
                <a:cs typeface="Myriad Pro Semibold"/>
              </a:rPr>
              <a:t>	</a:t>
            </a:r>
            <a:r>
              <a:rPr lang="en-US" sz="1600" b="1" dirty="0" smtClean="0">
                <a:solidFill>
                  <a:srgbClr val="3F3F3F"/>
                </a:solidFill>
                <a:latin typeface="Calibri" panose="020F0502020204030204" pitchFamily="34" charset="0"/>
                <a:cs typeface="Myriad Pro Semibold"/>
              </a:rPr>
              <a:t>	system is produced via </a:t>
            </a:r>
            <a:r>
              <a:rPr lang="el-GR" sz="1600" b="1" dirty="0" smtClean="0">
                <a:solidFill>
                  <a:srgbClr val="3F3F3F"/>
                </a:solidFill>
                <a:latin typeface="Calibri"/>
                <a:cs typeface="Myriad Pro Semibold"/>
              </a:rPr>
              <a:t>ρ</a:t>
            </a:r>
            <a:r>
              <a:rPr lang="en-GB" sz="1600" b="1" baseline="30000" dirty="0" smtClean="0">
                <a:solidFill>
                  <a:srgbClr val="3F3F3F"/>
                </a:solidFill>
                <a:latin typeface="Calibri"/>
                <a:cs typeface="Myriad Pro Semibold"/>
              </a:rPr>
              <a:t>0 </a:t>
            </a:r>
            <a:r>
              <a:rPr lang="en-GB" sz="1600" b="1" dirty="0" smtClean="0">
                <a:solidFill>
                  <a:srgbClr val="3F3F3F"/>
                </a:solidFill>
                <a:latin typeface="Calibri"/>
                <a:cs typeface="Myriad Pro Semibold"/>
              </a:rPr>
              <a:t> meson decay</a:t>
            </a:r>
            <a:endParaRPr lang="en-US" sz="1600" b="1" dirty="0">
              <a:solidFill>
                <a:srgbClr val="3F3F3F"/>
              </a:solidFill>
              <a:latin typeface="Calibri" panose="020F0502020204030204" pitchFamily="34" charset="0"/>
              <a:cs typeface="Myriad Pro Semibold"/>
            </a:endParaRPr>
          </a:p>
        </p:txBody>
      </p:sp>
      <p:pic>
        <p:nvPicPr>
          <p:cNvPr id="7" name="Picture 2" descr="http://atlas.web.cern.ch/Atlas/GROUPS/PHYSICS/PAPERS/BPHY-2015-03/fig_09a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18048" y="764347"/>
            <a:ext cx="4025952" cy="28993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4" descr="http://atlas.web.cern.ch/Atlas/GROUPS/PHYSICS/PAPERS/BPHY-2015-03/fig_09b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2992" y="3663649"/>
            <a:ext cx="4041008" cy="2910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388212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ecayDiagr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1216" y="4259462"/>
            <a:ext cx="1989521" cy="2276276"/>
          </a:xfrm>
          <a:prstGeom prst="rect">
            <a:avLst/>
          </a:prstGeom>
        </p:spPr>
      </p:pic>
      <p:sp>
        <p:nvSpPr>
          <p:cNvPr id="4" name="Content Placeholder 3"/>
          <p:cNvSpPr>
            <a:spLocks noGrp="1"/>
          </p:cNvSpPr>
          <p:nvPr>
            <p:ph idx="4294967295"/>
          </p:nvPr>
        </p:nvSpPr>
        <p:spPr>
          <a:xfrm>
            <a:off x="762000" y="1066800"/>
            <a:ext cx="7754938" cy="5468938"/>
          </a:xfrm>
        </p:spPr>
        <p:txBody>
          <a:bodyPr/>
          <a:lstStyle/>
          <a:p>
            <a:pPr>
              <a:buFont typeface="Arial"/>
              <a:buChar char="•"/>
            </a:pPr>
            <a:r>
              <a:rPr lang="en-US" b="1" kern="1200" dirty="0">
                <a:solidFill>
                  <a:srgbClr val="A40000"/>
                </a:solidFill>
                <a:latin typeface="Calibri" panose="020F0502020204030204" pitchFamily="34" charset="0"/>
                <a:ea typeface="ＭＳ Ｐゴシック" charset="0"/>
                <a:cs typeface="Myriad Pro Semibold"/>
              </a:rPr>
              <a:t>D-Zero published evidence for X(5568) in </a:t>
            </a:r>
            <a:r>
              <a:rPr lang="en-GB" b="1" kern="1200" dirty="0" err="1">
                <a:solidFill>
                  <a:srgbClr val="A40000"/>
                </a:solidFill>
                <a:latin typeface="Calibri" panose="020F0502020204030204" pitchFamily="34" charset="0"/>
                <a:ea typeface="ＭＳ Ｐゴシック" charset="0"/>
                <a:cs typeface="Myriad Pro Semibold"/>
              </a:rPr>
              <a:t>B</a:t>
            </a:r>
            <a:r>
              <a:rPr lang="en-GB" b="1" kern="1200" baseline="-25000" dirty="0" err="1">
                <a:solidFill>
                  <a:srgbClr val="A40000"/>
                </a:solidFill>
                <a:latin typeface="Calibri" panose="020F0502020204030204" pitchFamily="34" charset="0"/>
                <a:ea typeface="ＭＳ Ｐゴシック" charset="0"/>
                <a:cs typeface="Myriad Pro Semibold"/>
              </a:rPr>
              <a:t>s</a:t>
            </a:r>
            <a:r>
              <a:rPr lang="el-GR" b="1" kern="1200" baseline="30000" dirty="0">
                <a:solidFill>
                  <a:srgbClr val="A40000"/>
                </a:solidFill>
                <a:latin typeface="Calibri" panose="020F0502020204030204" pitchFamily="34" charset="0"/>
                <a:ea typeface="ＭＳ Ｐゴシック" charset="0"/>
                <a:cs typeface="Myriad Pro Semibold"/>
              </a:rPr>
              <a:t>0</a:t>
            </a:r>
            <a:r>
              <a:rPr lang="el-GR" b="1" kern="1200" dirty="0">
                <a:solidFill>
                  <a:srgbClr val="A40000"/>
                </a:solidFill>
                <a:latin typeface="Calibri" panose="020F0502020204030204" pitchFamily="34" charset="0"/>
                <a:ea typeface="ＭＳ Ｐゴシック" charset="0"/>
                <a:cs typeface="Myriad Pro Semibold"/>
              </a:rPr>
              <a:t>π</a:t>
            </a:r>
            <a:r>
              <a:rPr lang="en-GB" b="1" kern="1200" baseline="30000" dirty="0">
                <a:solidFill>
                  <a:srgbClr val="A40000"/>
                </a:solidFill>
                <a:latin typeface="Calibri" panose="020F0502020204030204" pitchFamily="34" charset="0"/>
                <a:ea typeface="ＭＳ Ｐゴシック" charset="0"/>
                <a:cs typeface="Myriad Pro Semibold"/>
              </a:rPr>
              <a:t>±</a:t>
            </a:r>
            <a:r>
              <a:rPr lang="en-GB" b="1" kern="1200" dirty="0">
                <a:solidFill>
                  <a:srgbClr val="A40000"/>
                </a:solidFill>
                <a:latin typeface="Calibri" panose="020F0502020204030204" pitchFamily="34" charset="0"/>
                <a:ea typeface="ＭＳ Ｐゴシック" charset="0"/>
                <a:cs typeface="Myriad Pro Semibold"/>
              </a:rPr>
              <a:t> spectrum</a:t>
            </a:r>
            <a:endParaRPr lang="en-US" b="1" kern="1200" dirty="0">
              <a:solidFill>
                <a:srgbClr val="A40000"/>
              </a:solidFill>
              <a:latin typeface="Calibri" panose="020F0502020204030204" pitchFamily="34" charset="0"/>
              <a:ea typeface="ＭＳ Ｐゴシック" charset="0"/>
              <a:cs typeface="Myriad Pro Semibold"/>
            </a:endParaRPr>
          </a:p>
          <a:p>
            <a:pPr lvl="1">
              <a:buFont typeface="Arial"/>
              <a:buChar char="•"/>
            </a:pPr>
            <a:r>
              <a:rPr lang="en-GB" b="1" kern="1200" dirty="0" err="1">
                <a:solidFill>
                  <a:srgbClr val="A40000"/>
                </a:solidFill>
                <a:latin typeface="Calibri" panose="020F0502020204030204" pitchFamily="34" charset="0"/>
                <a:ea typeface="ＭＳ Ｐゴシック" charset="0"/>
                <a:cs typeface="Myriad Pro Semibold"/>
              </a:rPr>
              <a:t>B</a:t>
            </a:r>
            <a:r>
              <a:rPr lang="en-GB" b="1" kern="1200" baseline="-25000" dirty="0" err="1">
                <a:solidFill>
                  <a:srgbClr val="A40000"/>
                </a:solidFill>
                <a:latin typeface="Calibri" panose="020F0502020204030204" pitchFamily="34" charset="0"/>
                <a:ea typeface="ＭＳ Ｐゴシック" charset="0"/>
                <a:cs typeface="Myriad Pro Semibold"/>
              </a:rPr>
              <a:t>s</a:t>
            </a:r>
            <a:r>
              <a:rPr lang="el-GR" b="1" kern="1200" baseline="30000" dirty="0">
                <a:solidFill>
                  <a:srgbClr val="A40000"/>
                </a:solidFill>
                <a:latin typeface="Calibri" panose="020F0502020204030204" pitchFamily="34" charset="0"/>
                <a:ea typeface="ＭＳ Ｐゴシック" charset="0"/>
                <a:cs typeface="Myriad Pro Semibold"/>
              </a:rPr>
              <a:t>0</a:t>
            </a:r>
            <a:r>
              <a:rPr lang="en-GB" b="1" kern="1200" dirty="0">
                <a:solidFill>
                  <a:srgbClr val="A40000"/>
                </a:solidFill>
                <a:latin typeface="Calibri" panose="020F0502020204030204" pitchFamily="34" charset="0"/>
                <a:ea typeface="ＭＳ Ｐゴシック" charset="0"/>
                <a:cs typeface="Myriad Pro Semibold"/>
              </a:rPr>
              <a:t> → J/</a:t>
            </a:r>
            <a:r>
              <a:rPr lang="el-GR" b="1" kern="1200" dirty="0">
                <a:solidFill>
                  <a:srgbClr val="A40000"/>
                </a:solidFill>
                <a:latin typeface="Calibri" panose="020F0502020204030204" pitchFamily="34" charset="0"/>
                <a:ea typeface="ＭＳ Ｐゴシック" charset="0"/>
                <a:cs typeface="Myriad Pro Semibold"/>
              </a:rPr>
              <a:t>ψφ, </a:t>
            </a:r>
            <a:r>
              <a:rPr lang="en-GB" b="1" kern="1200" dirty="0" err="1">
                <a:solidFill>
                  <a:srgbClr val="A40000"/>
                </a:solidFill>
                <a:latin typeface="Calibri" panose="020F0502020204030204" pitchFamily="34" charset="0"/>
                <a:ea typeface="ＭＳ Ｐゴシック" charset="0"/>
                <a:cs typeface="Myriad Pro Semibold"/>
              </a:rPr>
              <a:t>B</a:t>
            </a:r>
            <a:r>
              <a:rPr lang="en-GB" b="1" kern="1200" baseline="-25000" dirty="0" err="1">
                <a:solidFill>
                  <a:srgbClr val="A40000"/>
                </a:solidFill>
                <a:latin typeface="Calibri" panose="020F0502020204030204" pitchFamily="34" charset="0"/>
                <a:ea typeface="ＭＳ Ｐゴシック" charset="0"/>
                <a:cs typeface="Myriad Pro Semibold"/>
              </a:rPr>
              <a:t>s</a:t>
            </a:r>
            <a:r>
              <a:rPr lang="el-GR" b="1" kern="1200" baseline="30000" dirty="0">
                <a:solidFill>
                  <a:srgbClr val="A40000"/>
                </a:solidFill>
                <a:latin typeface="Calibri" panose="020F0502020204030204" pitchFamily="34" charset="0"/>
                <a:ea typeface="ＭＳ Ｐゴシック" charset="0"/>
                <a:cs typeface="Myriad Pro Semibold"/>
              </a:rPr>
              <a:t>0</a:t>
            </a:r>
            <a:r>
              <a:rPr lang="en-GB" b="1" kern="1200" dirty="0">
                <a:solidFill>
                  <a:srgbClr val="A40000"/>
                </a:solidFill>
                <a:latin typeface="Calibri" panose="020F0502020204030204" pitchFamily="34" charset="0"/>
                <a:ea typeface="ＭＳ Ｐゴシック" charset="0"/>
                <a:cs typeface="Myriad Pro Semibold"/>
              </a:rPr>
              <a:t>  </a:t>
            </a:r>
            <a:r>
              <a:rPr lang="en-GB" b="1" kern="1200" dirty="0" smtClean="0">
                <a:solidFill>
                  <a:srgbClr val="A40000"/>
                </a:solidFill>
                <a:latin typeface="Calibri" panose="020F0502020204030204" pitchFamily="34" charset="0"/>
                <a:ea typeface="ＭＳ Ｐゴシック" charset="0"/>
                <a:cs typeface="Myriad Pro Semibold"/>
              </a:rPr>
              <a:t>→</a:t>
            </a:r>
            <a:r>
              <a:rPr lang="el-GR" b="1" kern="1200" dirty="0" smtClean="0">
                <a:solidFill>
                  <a:srgbClr val="A40000"/>
                </a:solidFill>
                <a:latin typeface="Calibri" panose="020F0502020204030204" pitchFamily="34" charset="0"/>
                <a:ea typeface="ＭＳ Ｐゴシック" charset="0"/>
                <a:cs typeface="Myriad Pro Semibold"/>
              </a:rPr>
              <a:t>μ</a:t>
            </a:r>
            <a:r>
              <a:rPr lang="en-GB" kern="1200" baseline="30000" dirty="0" smtClean="0">
                <a:solidFill>
                  <a:srgbClr val="A40000"/>
                </a:solidFill>
                <a:latin typeface="Calibri" panose="020F0502020204030204" pitchFamily="34" charset="0"/>
                <a:ea typeface="ＭＳ Ｐゴシック" charset="0"/>
                <a:cs typeface="Myriad Pro Semibold"/>
              </a:rPr>
              <a:t>∓</a:t>
            </a:r>
            <a:r>
              <a:rPr lang="en-GB" b="1" kern="1200" dirty="0" smtClean="0">
                <a:solidFill>
                  <a:srgbClr val="A40000"/>
                </a:solidFill>
                <a:latin typeface="Calibri" panose="020F0502020204030204" pitchFamily="34" charset="0"/>
                <a:ea typeface="ＭＳ Ｐゴシック" charset="0"/>
                <a:cs typeface="Myriad Pro Semibold"/>
              </a:rPr>
              <a:t>D</a:t>
            </a:r>
            <a:r>
              <a:rPr lang="en-GB" b="1" kern="1200" baseline="-25000" dirty="0" smtClean="0">
                <a:solidFill>
                  <a:srgbClr val="A40000"/>
                </a:solidFill>
                <a:latin typeface="Calibri" panose="020F0502020204030204" pitchFamily="34" charset="0"/>
                <a:ea typeface="ＭＳ Ｐゴシック" charset="0"/>
                <a:cs typeface="Myriad Pro Semibold"/>
              </a:rPr>
              <a:t>s</a:t>
            </a:r>
            <a:r>
              <a:rPr lang="el-GR" b="1" kern="1200" baseline="30000" dirty="0">
                <a:solidFill>
                  <a:srgbClr val="A40000"/>
                </a:solidFill>
                <a:latin typeface="Calibri" panose="020F0502020204030204" pitchFamily="34" charset="0"/>
                <a:ea typeface="ＭＳ Ｐゴシック" charset="0"/>
                <a:cs typeface="Myriad Pro Semibold"/>
              </a:rPr>
              <a:t>± </a:t>
            </a:r>
            <a:r>
              <a:rPr lang="en-GB" b="1" kern="1200" dirty="0" smtClean="0">
                <a:solidFill>
                  <a:srgbClr val="A40000"/>
                </a:solidFill>
                <a:latin typeface="Calibri" panose="020F0502020204030204" pitchFamily="34" charset="0"/>
                <a:ea typeface="ＭＳ Ｐゴシック" charset="0"/>
                <a:cs typeface="Myriad Pro Semibold"/>
              </a:rPr>
              <a:t>(</a:t>
            </a:r>
            <a:r>
              <a:rPr lang="el-GR" b="1" kern="1200" dirty="0" smtClean="0">
                <a:solidFill>
                  <a:srgbClr val="A40000"/>
                </a:solidFill>
                <a:latin typeface="Calibri" panose="020F0502020204030204" pitchFamily="34" charset="0"/>
                <a:ea typeface="ＭＳ Ｐゴシック" charset="0"/>
                <a:cs typeface="Myriad Pro Semibold"/>
              </a:rPr>
              <a:t>φπ</a:t>
            </a:r>
            <a:r>
              <a:rPr lang="el-GR" b="1" kern="1200" baseline="30000" dirty="0">
                <a:solidFill>
                  <a:srgbClr val="A40000"/>
                </a:solidFill>
                <a:latin typeface="Calibri" panose="020F0502020204030204" pitchFamily="34" charset="0"/>
                <a:ea typeface="ＭＳ Ｐゴシック" charset="0"/>
                <a:cs typeface="Myriad Pro Semibold"/>
              </a:rPr>
              <a:t>±</a:t>
            </a:r>
            <a:r>
              <a:rPr lang="en-GB" b="1" kern="1200" dirty="0" smtClean="0">
                <a:solidFill>
                  <a:srgbClr val="A40000"/>
                </a:solidFill>
                <a:latin typeface="Calibri" panose="020F0502020204030204" pitchFamily="34" charset="0"/>
                <a:ea typeface="ＭＳ Ｐゴシック" charset="0"/>
                <a:cs typeface="Myriad Pro Semibold"/>
              </a:rPr>
              <a:t>)</a:t>
            </a:r>
            <a:r>
              <a:rPr lang="en-GB" b="1" kern="1200" dirty="0">
                <a:solidFill>
                  <a:srgbClr val="A40000"/>
                </a:solidFill>
                <a:latin typeface="Calibri" panose="020F0502020204030204" pitchFamily="34" charset="0"/>
                <a:ea typeface="ＭＳ Ｐゴシック" charset="0"/>
                <a:cs typeface="Myriad Pro Semibold"/>
              </a:rPr>
              <a:t>X</a:t>
            </a:r>
          </a:p>
          <a:p>
            <a:pPr lvl="1">
              <a:buFont typeface="Arial"/>
              <a:buChar char="•"/>
            </a:pPr>
            <a:r>
              <a:rPr lang="en-GB" b="1" kern="1200" dirty="0">
                <a:solidFill>
                  <a:srgbClr val="A40000"/>
                </a:solidFill>
                <a:latin typeface="Calibri" panose="020F0502020204030204" pitchFamily="34" charset="0"/>
                <a:ea typeface="ＭＳ Ｐゴシック" charset="0"/>
                <a:cs typeface="Myriad Pro Semibold"/>
              </a:rPr>
              <a:t>m=</a:t>
            </a:r>
            <a:r>
              <a:rPr lang="en-GB" b="1" kern="1200" dirty="0" smtClean="0">
                <a:solidFill>
                  <a:srgbClr val="A40000"/>
                </a:solidFill>
                <a:latin typeface="Calibri" panose="020F0502020204030204" pitchFamily="34" charset="0"/>
                <a:ea typeface="ＭＳ Ｐゴシック" charset="0"/>
                <a:cs typeface="Myriad Pro Semibold"/>
              </a:rPr>
              <a:t>5566.9</a:t>
            </a:r>
            <a:r>
              <a:rPr lang="en-GB" b="1" kern="1200" baseline="30000" dirty="0" smtClean="0">
                <a:solidFill>
                  <a:srgbClr val="A40000"/>
                </a:solidFill>
                <a:latin typeface="Calibri" panose="020F0502020204030204" pitchFamily="34" charset="0"/>
                <a:ea typeface="ＭＳ Ｐゴシック" charset="0"/>
                <a:cs typeface="Myriad Pro Semibold"/>
              </a:rPr>
              <a:t>+3.2</a:t>
            </a:r>
            <a:r>
              <a:rPr lang="en-GB" b="1" kern="1200" baseline="-25000" dirty="0" smtClean="0">
                <a:solidFill>
                  <a:srgbClr val="A40000"/>
                </a:solidFill>
                <a:latin typeface="Calibri" panose="020F0502020204030204" pitchFamily="34" charset="0"/>
                <a:ea typeface="ＭＳ Ｐゴシック" charset="0"/>
                <a:cs typeface="Myriad Pro Semibold"/>
              </a:rPr>
              <a:t>-3.1</a:t>
            </a:r>
            <a:r>
              <a:rPr lang="en-GB" b="1" kern="1200" dirty="0" smtClean="0">
                <a:solidFill>
                  <a:srgbClr val="A40000"/>
                </a:solidFill>
                <a:latin typeface="Calibri" panose="020F0502020204030204" pitchFamily="34" charset="0"/>
                <a:ea typeface="ＭＳ Ｐゴシック" charset="0"/>
                <a:cs typeface="Myriad Pro Semibold"/>
              </a:rPr>
              <a:t>(stat)</a:t>
            </a:r>
            <a:r>
              <a:rPr lang="en-GB" b="1" kern="1200" baseline="30000" dirty="0" smtClean="0">
                <a:solidFill>
                  <a:srgbClr val="A40000"/>
                </a:solidFill>
                <a:latin typeface="Calibri" panose="020F0502020204030204" pitchFamily="34" charset="0"/>
                <a:ea typeface="ＭＳ Ｐゴシック" charset="0"/>
                <a:cs typeface="Myriad Pro Semibold"/>
              </a:rPr>
              <a:t>+0.6</a:t>
            </a:r>
            <a:r>
              <a:rPr lang="en-GB" b="1" kern="1200" baseline="-25000" dirty="0" smtClean="0">
                <a:solidFill>
                  <a:srgbClr val="A40000"/>
                </a:solidFill>
                <a:latin typeface="Calibri" panose="020F0502020204030204" pitchFamily="34" charset="0"/>
                <a:ea typeface="ＭＳ Ｐゴシック" charset="0"/>
                <a:cs typeface="Myriad Pro Semibold"/>
              </a:rPr>
              <a:t>-</a:t>
            </a:r>
            <a:r>
              <a:rPr lang="en-GB" b="1" kern="1200" dirty="0" smtClean="0">
                <a:solidFill>
                  <a:srgbClr val="A40000"/>
                </a:solidFill>
                <a:latin typeface="Calibri" panose="020F0502020204030204" pitchFamily="34" charset="0"/>
                <a:ea typeface="ＭＳ Ｐゴシック" charset="0"/>
                <a:cs typeface="Myriad Pro Semibold"/>
              </a:rPr>
              <a:t>1.2(</a:t>
            </a:r>
            <a:r>
              <a:rPr lang="en-GB" b="1" kern="1200" dirty="0" err="1" smtClean="0">
                <a:solidFill>
                  <a:srgbClr val="A40000"/>
                </a:solidFill>
                <a:latin typeface="Calibri" panose="020F0502020204030204" pitchFamily="34" charset="0"/>
                <a:ea typeface="ＭＳ Ｐゴシック" charset="0"/>
                <a:cs typeface="Myriad Pro Semibold"/>
              </a:rPr>
              <a:t>syst</a:t>
            </a:r>
            <a:r>
              <a:rPr lang="en-GB" b="1" kern="1200" dirty="0" smtClean="0">
                <a:solidFill>
                  <a:srgbClr val="A40000"/>
                </a:solidFill>
                <a:latin typeface="Calibri" panose="020F0502020204030204" pitchFamily="34" charset="0"/>
                <a:ea typeface="ＭＳ Ｐゴシック" charset="0"/>
                <a:cs typeface="Myriad Pro Semibold"/>
              </a:rPr>
              <a:t>) MeV</a:t>
            </a:r>
            <a:endParaRPr lang="en-GB" b="1" kern="1200" dirty="0">
              <a:solidFill>
                <a:srgbClr val="A40000"/>
              </a:solidFill>
              <a:latin typeface="Calibri" panose="020F0502020204030204" pitchFamily="34" charset="0"/>
              <a:ea typeface="ＭＳ Ｐゴシック" charset="0"/>
              <a:cs typeface="Myriad Pro Semibold"/>
            </a:endParaRPr>
          </a:p>
          <a:p>
            <a:pPr>
              <a:buFont typeface="Arial"/>
              <a:buChar char="•"/>
            </a:pPr>
            <a:r>
              <a:rPr lang="en-GB" b="1" kern="1200" dirty="0">
                <a:solidFill>
                  <a:srgbClr val="A40000"/>
                </a:solidFill>
                <a:latin typeface="Calibri" panose="020F0502020204030204" pitchFamily="34" charset="0"/>
                <a:ea typeface="ＭＳ Ｐゴシック" charset="0"/>
                <a:cs typeface="Myriad Pro Semibold"/>
              </a:rPr>
              <a:t>Significance </a:t>
            </a:r>
            <a:r>
              <a:rPr lang="en-GB" b="1" kern="1200" dirty="0" smtClean="0">
                <a:solidFill>
                  <a:srgbClr val="A40000"/>
                </a:solidFill>
                <a:latin typeface="Calibri" panose="020F0502020204030204" pitchFamily="34" charset="0"/>
                <a:ea typeface="ＭＳ Ｐゴシック" charset="0"/>
                <a:cs typeface="Myriad Pro Semibold"/>
              </a:rPr>
              <a:t>6.7</a:t>
            </a:r>
            <a:r>
              <a:rPr lang="el-GR" b="1" kern="1200" dirty="0" smtClean="0">
                <a:solidFill>
                  <a:srgbClr val="A40000"/>
                </a:solidFill>
                <a:latin typeface="Calibri" panose="020F0502020204030204" pitchFamily="34" charset="0"/>
                <a:ea typeface="ＭＳ Ｐゴシック" charset="0"/>
                <a:cs typeface="Myriad Pro Semibold"/>
              </a:rPr>
              <a:t>σ</a:t>
            </a:r>
            <a:r>
              <a:rPr lang="en-GB" b="1" kern="1200" dirty="0">
                <a:solidFill>
                  <a:srgbClr val="A40000"/>
                </a:solidFill>
                <a:latin typeface="Calibri" panose="020F0502020204030204" pitchFamily="34" charset="0"/>
                <a:ea typeface="ＭＳ Ｐゴシック" charset="0"/>
                <a:cs typeface="Myriad Pro Semibold"/>
              </a:rPr>
              <a:t>, </a:t>
            </a:r>
            <a:r>
              <a:rPr lang="en-GB" b="1" kern="1200" dirty="0" err="1" smtClean="0">
                <a:solidFill>
                  <a:srgbClr val="A40000"/>
                </a:solidFill>
                <a:latin typeface="Calibri" panose="020F0502020204030204" pitchFamily="34" charset="0"/>
                <a:ea typeface="ＭＳ Ｐゴシック" charset="0"/>
                <a:cs typeface="Myriad Pro Semibold"/>
              </a:rPr>
              <a:t>bsud</a:t>
            </a:r>
            <a:r>
              <a:rPr lang="en-GB" b="1" kern="1200" dirty="0" smtClean="0">
                <a:solidFill>
                  <a:srgbClr val="A40000"/>
                </a:solidFill>
                <a:latin typeface="Calibri" panose="020F0502020204030204" pitchFamily="34" charset="0"/>
                <a:ea typeface="ＭＳ Ｐゴシック" charset="0"/>
                <a:cs typeface="Myriad Pro Semibold"/>
              </a:rPr>
              <a:t> </a:t>
            </a:r>
            <a:r>
              <a:rPr lang="en-GB" b="1" kern="1200" dirty="0">
                <a:solidFill>
                  <a:srgbClr val="A40000"/>
                </a:solidFill>
                <a:latin typeface="Calibri" panose="020F0502020204030204" pitchFamily="34" charset="0"/>
                <a:ea typeface="ＭＳ Ｐゴシック" charset="0"/>
                <a:cs typeface="Myriad Pro Semibold"/>
              </a:rPr>
              <a:t>state</a:t>
            </a:r>
            <a:r>
              <a:rPr lang="en-GB" b="1" kern="1200" dirty="0" smtClean="0">
                <a:solidFill>
                  <a:srgbClr val="A40000"/>
                </a:solidFill>
                <a:latin typeface="Calibri" panose="020F0502020204030204" pitchFamily="34" charset="0"/>
                <a:ea typeface="ＭＳ Ｐゴシック" charset="0"/>
                <a:cs typeface="Myriad Pro Semibold"/>
              </a:rPr>
              <a:t>?</a:t>
            </a:r>
          </a:p>
          <a:p>
            <a:pPr marL="0" indent="0"/>
            <a:r>
              <a:rPr lang="is-IS" sz="2000" b="1" u="sng" kern="1200" dirty="0" smtClean="0">
                <a:solidFill>
                  <a:srgbClr val="0000FF"/>
                </a:solidFill>
                <a:latin typeface="Calibri" panose="020F0502020204030204" pitchFamily="34" charset="0"/>
                <a:ea typeface="ＭＳ Ｐゴシック" charset="0"/>
                <a:cs typeface="Myriad Pro Semibold"/>
              </a:rPr>
              <a:t>PRL 117 (2016) 022003; PRD 97 </a:t>
            </a:r>
            <a:r>
              <a:rPr lang="is-IS" sz="2000" b="1" u="sng" kern="1200" dirty="0">
                <a:solidFill>
                  <a:srgbClr val="0000FF"/>
                </a:solidFill>
                <a:latin typeface="Calibri" panose="020F0502020204030204" pitchFamily="34" charset="0"/>
                <a:ea typeface="ＭＳ Ｐゴシック" charset="0"/>
                <a:cs typeface="Myriad Pro Semibold"/>
              </a:rPr>
              <a:t>(2018) </a:t>
            </a:r>
            <a:r>
              <a:rPr lang="is-IS" sz="2000" b="1" u="sng" kern="1200" dirty="0" smtClean="0">
                <a:solidFill>
                  <a:srgbClr val="0000FF"/>
                </a:solidFill>
                <a:latin typeface="Calibri" panose="020F0502020204030204" pitchFamily="34" charset="0"/>
                <a:ea typeface="ＭＳ Ｐゴシック" charset="0"/>
                <a:cs typeface="Myriad Pro Semibold"/>
              </a:rPr>
              <a:t>092004</a:t>
            </a:r>
            <a:endParaRPr lang="en-GB" sz="2000" b="1" u="sng" kern="1200" dirty="0">
              <a:solidFill>
                <a:srgbClr val="0000FF"/>
              </a:solidFill>
              <a:latin typeface="Calibri" panose="020F0502020204030204" pitchFamily="34" charset="0"/>
              <a:ea typeface="ＭＳ Ｐゴシック" charset="0"/>
              <a:cs typeface="Myriad Pro Semibold"/>
            </a:endParaRPr>
          </a:p>
          <a:p>
            <a:pPr marL="0" indent="0"/>
            <a:endParaRPr lang="en-GB" b="1" kern="1200" dirty="0">
              <a:solidFill>
                <a:srgbClr val="A40000"/>
              </a:solidFill>
              <a:latin typeface="Calibri" panose="020F0502020204030204" pitchFamily="34" charset="0"/>
              <a:ea typeface="ＭＳ Ｐゴシック" charset="0"/>
              <a:cs typeface="Myriad Pro Semibold"/>
            </a:endParaRPr>
          </a:p>
          <a:p>
            <a:endParaRPr lang="en-GB" b="1" kern="1200" dirty="0">
              <a:solidFill>
                <a:srgbClr val="A40000"/>
              </a:solidFill>
              <a:latin typeface="Calibri" panose="020F0502020204030204" pitchFamily="34" charset="0"/>
              <a:ea typeface="ＭＳ Ｐゴシック" charset="0"/>
              <a:cs typeface="Myriad Pro Semibold"/>
            </a:endParaRPr>
          </a:p>
          <a:p>
            <a:pPr>
              <a:buFont typeface="Arial"/>
              <a:buChar char="•"/>
            </a:pPr>
            <a:r>
              <a:rPr lang="en-GB" b="1" kern="1200" dirty="0">
                <a:solidFill>
                  <a:srgbClr val="A40000"/>
                </a:solidFill>
                <a:latin typeface="Calibri" panose="020F0502020204030204" pitchFamily="34" charset="0"/>
                <a:ea typeface="ＭＳ Ｐゴシック" charset="0"/>
                <a:cs typeface="Myriad Pro Semibold"/>
              </a:rPr>
              <a:t>ATLAS </a:t>
            </a:r>
            <a:r>
              <a:rPr lang="mr-IN" b="1" kern="1200" dirty="0">
                <a:solidFill>
                  <a:srgbClr val="A40000"/>
                </a:solidFill>
                <a:latin typeface="Calibri" panose="020F0502020204030204" pitchFamily="34" charset="0"/>
                <a:ea typeface="ＭＳ Ｐゴシック" charset="0"/>
                <a:cs typeface="Myriad Pro Semibold"/>
              </a:rPr>
              <a:t>B</a:t>
            </a:r>
            <a:r>
              <a:rPr lang="mr-IN" b="1" kern="1200" baseline="-25000" dirty="0">
                <a:solidFill>
                  <a:srgbClr val="A40000"/>
                </a:solidFill>
                <a:latin typeface="Calibri" panose="020F0502020204030204" pitchFamily="34" charset="0"/>
                <a:ea typeface="ＭＳ Ｐゴシック" charset="0"/>
                <a:cs typeface="Myriad Pro Semibold"/>
              </a:rPr>
              <a:t>s</a:t>
            </a:r>
            <a:r>
              <a:rPr lang="en-GB" b="1" kern="1200" baseline="30000" dirty="0">
                <a:solidFill>
                  <a:srgbClr val="A40000"/>
                </a:solidFill>
                <a:latin typeface="Calibri" panose="020F0502020204030204" pitchFamily="34" charset="0"/>
                <a:ea typeface="ＭＳ Ｐゴシック" charset="0"/>
                <a:cs typeface="Myriad Pro Semibold"/>
              </a:rPr>
              <a:t>0</a:t>
            </a:r>
            <a:r>
              <a:rPr lang="en-GB" b="1" kern="1200" dirty="0">
                <a:solidFill>
                  <a:srgbClr val="A40000"/>
                </a:solidFill>
                <a:latin typeface="Calibri" panose="020F0502020204030204" pitchFamily="34" charset="0"/>
                <a:ea typeface="ＭＳ Ｐゴシック" charset="0"/>
                <a:cs typeface="Myriad Pro Semibold"/>
              </a:rPr>
              <a:t>→</a:t>
            </a:r>
            <a:r>
              <a:rPr lang="mr-IN" b="1" kern="1200" dirty="0">
                <a:solidFill>
                  <a:srgbClr val="A40000"/>
                </a:solidFill>
                <a:latin typeface="Calibri" panose="020F0502020204030204" pitchFamily="34" charset="0"/>
                <a:ea typeface="ＭＳ Ｐゴシック" charset="0"/>
                <a:cs typeface="Myriad Pro Semibold"/>
              </a:rPr>
              <a:t> J/Ψ</a:t>
            </a:r>
            <a:r>
              <a:rPr lang="en-GB" b="1" kern="1200" dirty="0">
                <a:solidFill>
                  <a:srgbClr val="A40000"/>
                </a:solidFill>
                <a:latin typeface="Calibri" panose="020F0502020204030204" pitchFamily="34" charset="0"/>
                <a:ea typeface="ＭＳ Ｐゴシック" charset="0"/>
                <a:cs typeface="Myriad Pro Semibold"/>
              </a:rPr>
              <a:t>(</a:t>
            </a:r>
            <a:r>
              <a:rPr lang="mr-IN" b="1" kern="1200" dirty="0">
                <a:solidFill>
                  <a:srgbClr val="A40000"/>
                </a:solidFill>
                <a:latin typeface="Calibri" panose="020F0502020204030204" pitchFamily="34" charset="0"/>
                <a:ea typeface="ＭＳ Ｐゴシック" charset="0"/>
                <a:cs typeface="Myriad Pro Semibold"/>
              </a:rPr>
              <a:t>μμ</a:t>
            </a:r>
            <a:r>
              <a:rPr lang="en-GB" b="1" kern="1200" dirty="0">
                <a:solidFill>
                  <a:srgbClr val="A40000"/>
                </a:solidFill>
                <a:latin typeface="Calibri" panose="020F0502020204030204" pitchFamily="34" charset="0"/>
                <a:ea typeface="ＭＳ Ｐゴシック" charset="0"/>
                <a:cs typeface="Myriad Pro Semibold"/>
              </a:rPr>
              <a:t>)</a:t>
            </a:r>
            <a:r>
              <a:rPr lang="mr-IN" b="1" kern="1200" dirty="0">
                <a:solidFill>
                  <a:srgbClr val="A40000"/>
                </a:solidFill>
                <a:latin typeface="Calibri" panose="020F0502020204030204" pitchFamily="34" charset="0"/>
                <a:ea typeface="ＭＳ Ｐゴシック" charset="0"/>
                <a:cs typeface="Myriad Pro Semibold"/>
              </a:rPr>
              <a:t> ɸ </a:t>
            </a:r>
            <a:r>
              <a:rPr lang="en-GB" b="1" kern="1200" dirty="0">
                <a:solidFill>
                  <a:srgbClr val="A40000"/>
                </a:solidFill>
                <a:latin typeface="Calibri" panose="020F0502020204030204" pitchFamily="34" charset="0"/>
                <a:ea typeface="ＭＳ Ｐゴシック" charset="0"/>
                <a:cs typeface="Myriad Pro Semibold"/>
              </a:rPr>
              <a:t>(</a:t>
            </a:r>
            <a:r>
              <a:rPr lang="mr-IN" b="1" kern="1200" dirty="0">
                <a:solidFill>
                  <a:srgbClr val="A40000"/>
                </a:solidFill>
                <a:latin typeface="Calibri" panose="020F0502020204030204" pitchFamily="34" charset="0"/>
                <a:ea typeface="ＭＳ Ｐゴシック" charset="0"/>
                <a:cs typeface="Myriad Pro Semibold"/>
              </a:rPr>
              <a:t>KK</a:t>
            </a:r>
            <a:r>
              <a:rPr lang="en-GB" b="1" kern="1200" dirty="0">
                <a:solidFill>
                  <a:srgbClr val="A40000"/>
                </a:solidFill>
                <a:latin typeface="Calibri" panose="020F0502020204030204" pitchFamily="34" charset="0"/>
                <a:ea typeface="ＭＳ Ｐゴシック" charset="0"/>
                <a:cs typeface="Myriad Pro Semibold"/>
              </a:rPr>
              <a:t>)</a:t>
            </a:r>
            <a:r>
              <a:rPr lang="mr-IN" b="1" kern="1200" dirty="0">
                <a:solidFill>
                  <a:srgbClr val="A40000"/>
                </a:solidFill>
                <a:latin typeface="Calibri" panose="020F0502020204030204" pitchFamily="34" charset="0"/>
                <a:ea typeface="ＭＳ Ｐゴシック" charset="0"/>
                <a:cs typeface="Myriad Pro Semibold"/>
              </a:rPr>
              <a:t/>
            </a:r>
            <a:br>
              <a:rPr lang="mr-IN" b="1" kern="1200" dirty="0">
                <a:solidFill>
                  <a:srgbClr val="A40000"/>
                </a:solidFill>
                <a:latin typeface="Calibri" panose="020F0502020204030204" pitchFamily="34" charset="0"/>
                <a:ea typeface="ＭＳ Ｐゴシック" charset="0"/>
                <a:cs typeface="Myriad Pro Semibold"/>
              </a:rPr>
            </a:br>
            <a:r>
              <a:rPr lang="is-IS" sz="2000" b="1" u="sng" kern="1200" dirty="0">
                <a:solidFill>
                  <a:srgbClr val="0000FF"/>
                </a:solidFill>
                <a:latin typeface="Calibri" panose="020F0502020204030204" pitchFamily="34" charset="0"/>
                <a:ea typeface="ＭＳ Ｐゴシック" charset="0"/>
                <a:cs typeface="Myriad Pro Semibold"/>
              </a:rPr>
              <a:t>PRL 120 (2018) 202007</a:t>
            </a:r>
            <a:endParaRPr lang="en-GB" b="1" u="sng" kern="1200" dirty="0">
              <a:solidFill>
                <a:srgbClr val="0000FF"/>
              </a:solidFill>
              <a:latin typeface="Calibri" panose="020F0502020204030204" pitchFamily="34" charset="0"/>
              <a:ea typeface="ＭＳ Ｐゴシック" charset="0"/>
              <a:cs typeface="Myriad Pro Semibold"/>
            </a:endParaRPr>
          </a:p>
          <a:p>
            <a:endParaRPr lang="en-GB" b="1" kern="1200" dirty="0">
              <a:solidFill>
                <a:srgbClr val="A40000"/>
              </a:solidFill>
              <a:latin typeface="Calibri" panose="020F0502020204030204" pitchFamily="34" charset="0"/>
              <a:ea typeface="ＭＳ Ｐゴシック" charset="0"/>
              <a:cs typeface="Myriad Pro Semibold"/>
            </a:endParaRPr>
          </a:p>
          <a:p>
            <a:pPr>
              <a:buFont typeface="Arial"/>
              <a:buChar char="•"/>
            </a:pPr>
            <a:r>
              <a:rPr lang="en-GB" b="1" kern="1200" dirty="0">
                <a:solidFill>
                  <a:srgbClr val="A40000"/>
                </a:solidFill>
                <a:latin typeface="Calibri" panose="020F0502020204030204" pitchFamily="34" charset="0"/>
                <a:ea typeface="ＭＳ Ｐゴシック" charset="0"/>
                <a:cs typeface="Myriad Pro Semibold"/>
              </a:rPr>
              <a:t>4.9 fb</a:t>
            </a:r>
            <a:r>
              <a:rPr lang="en-GB" b="1" kern="1200" baseline="30000" dirty="0">
                <a:solidFill>
                  <a:srgbClr val="A40000"/>
                </a:solidFill>
                <a:latin typeface="Calibri" panose="020F0502020204030204" pitchFamily="34" charset="0"/>
                <a:ea typeface="ＭＳ Ｐゴシック" charset="0"/>
                <a:cs typeface="Myriad Pro Semibold"/>
              </a:rPr>
              <a:t>-1</a:t>
            </a:r>
            <a:r>
              <a:rPr lang="en-GB" b="1" kern="1200" dirty="0">
                <a:solidFill>
                  <a:srgbClr val="A40000"/>
                </a:solidFill>
                <a:latin typeface="Calibri" panose="020F0502020204030204" pitchFamily="34" charset="0"/>
                <a:ea typeface="ＭＳ Ｐゴシック" charset="0"/>
                <a:cs typeface="Myriad Pro Semibold"/>
              </a:rPr>
              <a:t> at 7 </a:t>
            </a:r>
            <a:r>
              <a:rPr lang="en-GB" b="1" kern="1200" dirty="0" err="1">
                <a:solidFill>
                  <a:srgbClr val="A40000"/>
                </a:solidFill>
                <a:latin typeface="Calibri" panose="020F0502020204030204" pitchFamily="34" charset="0"/>
                <a:ea typeface="ＭＳ Ｐゴシック" charset="0"/>
                <a:cs typeface="Myriad Pro Semibold"/>
              </a:rPr>
              <a:t>TeV</a:t>
            </a:r>
            <a:endParaRPr lang="en-GB" b="1" kern="1200" dirty="0">
              <a:solidFill>
                <a:srgbClr val="A40000"/>
              </a:solidFill>
              <a:latin typeface="Calibri" panose="020F0502020204030204" pitchFamily="34" charset="0"/>
              <a:ea typeface="ＭＳ Ｐゴシック" charset="0"/>
              <a:cs typeface="Myriad Pro Semibold"/>
            </a:endParaRPr>
          </a:p>
          <a:p>
            <a:pPr>
              <a:buFont typeface="Arial"/>
              <a:buChar char="•"/>
            </a:pPr>
            <a:r>
              <a:rPr lang="en-GB" b="1" kern="1200" dirty="0">
                <a:solidFill>
                  <a:srgbClr val="A40000"/>
                </a:solidFill>
                <a:latin typeface="Calibri" panose="020F0502020204030204" pitchFamily="34" charset="0"/>
                <a:ea typeface="ＭＳ Ｐゴシック" charset="0"/>
                <a:cs typeface="Myriad Pro Semibold"/>
              </a:rPr>
              <a:t>19.5 fb</a:t>
            </a:r>
            <a:r>
              <a:rPr lang="en-GB" b="1" kern="1200" baseline="30000" dirty="0">
                <a:solidFill>
                  <a:srgbClr val="A40000"/>
                </a:solidFill>
                <a:latin typeface="Calibri" panose="020F0502020204030204" pitchFamily="34" charset="0"/>
                <a:ea typeface="ＭＳ Ｐゴシック" charset="0"/>
                <a:cs typeface="Myriad Pro Semibold"/>
              </a:rPr>
              <a:t>-1</a:t>
            </a:r>
            <a:r>
              <a:rPr lang="en-GB" b="1" kern="1200" dirty="0">
                <a:solidFill>
                  <a:srgbClr val="A40000"/>
                </a:solidFill>
                <a:latin typeface="Calibri" panose="020F0502020204030204" pitchFamily="34" charset="0"/>
                <a:ea typeface="ＭＳ Ｐゴシック" charset="0"/>
                <a:cs typeface="Myriad Pro Semibold"/>
              </a:rPr>
              <a:t> at 8 </a:t>
            </a:r>
            <a:r>
              <a:rPr lang="en-GB" b="1" kern="1200" dirty="0" err="1">
                <a:solidFill>
                  <a:srgbClr val="A40000"/>
                </a:solidFill>
                <a:latin typeface="Calibri" panose="020F0502020204030204" pitchFamily="34" charset="0"/>
                <a:ea typeface="ＭＳ Ｐゴシック" charset="0"/>
                <a:cs typeface="Myriad Pro Semibold"/>
              </a:rPr>
              <a:t>TeV</a:t>
            </a:r>
            <a:endParaRPr lang="en-GB" b="1" kern="1200" dirty="0">
              <a:solidFill>
                <a:srgbClr val="A40000"/>
              </a:solidFill>
              <a:latin typeface="Calibri" panose="020F0502020204030204" pitchFamily="34" charset="0"/>
              <a:ea typeface="ＭＳ Ｐゴシック" charset="0"/>
              <a:cs typeface="Myriad Pro Semibold"/>
            </a:endParaRPr>
          </a:p>
          <a:p>
            <a:pPr>
              <a:buFont typeface="Arial"/>
              <a:buChar char="•"/>
            </a:pPr>
            <a:endParaRPr lang="mr-IN" b="1" kern="1200" dirty="0">
              <a:solidFill>
                <a:srgbClr val="A40000"/>
              </a:solidFill>
              <a:latin typeface="Calibri" panose="020F0502020204030204" pitchFamily="34" charset="0"/>
              <a:ea typeface="ＭＳ Ｐゴシック" charset="0"/>
              <a:cs typeface="Myriad Pro Semibold"/>
            </a:endParaRPr>
          </a:p>
          <a:p>
            <a:pPr>
              <a:buFont typeface="Arial"/>
              <a:buChar char="•"/>
            </a:pPr>
            <a:endParaRPr lang="en-GB" dirty="0" smtClean="0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870154" y="254668"/>
            <a:ext cx="6685981" cy="519113"/>
          </a:xfrm>
          <a:prstGeom prst="rect">
            <a:avLst/>
          </a:prstGeom>
        </p:spPr>
        <p:txBody>
          <a:bodyPr/>
          <a:lstStyle>
            <a:lvl1pPr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2800" b="1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2800" b="1">
                <a:solidFill>
                  <a:srgbClr val="FFFFFF"/>
                </a:solidFill>
                <a:latin typeface="Arial" charset="0"/>
                <a:ea typeface="MS PGothic" pitchFamily="32" charset="-128"/>
              </a:defRPr>
            </a:lvl2pPr>
            <a:lvl3pPr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2800" b="1">
                <a:solidFill>
                  <a:srgbClr val="FFFFFF"/>
                </a:solidFill>
                <a:latin typeface="Arial" charset="0"/>
                <a:ea typeface="MS PGothic" pitchFamily="32" charset="-128"/>
              </a:defRPr>
            </a:lvl3pPr>
            <a:lvl4pPr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2800" b="1">
                <a:solidFill>
                  <a:srgbClr val="FFFFFF"/>
                </a:solidFill>
                <a:latin typeface="Arial" charset="0"/>
                <a:ea typeface="MS PGothic" pitchFamily="32" charset="-128"/>
              </a:defRPr>
            </a:lvl4pPr>
            <a:lvl5pPr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2800" b="1">
                <a:solidFill>
                  <a:srgbClr val="FFFFFF"/>
                </a:solidFill>
                <a:latin typeface="Arial" charset="0"/>
                <a:ea typeface="MS PGothic" pitchFamily="32" charset="-128"/>
              </a:defRPr>
            </a:lvl5pPr>
            <a:lvl6pPr marL="25146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800" b="1">
                <a:solidFill>
                  <a:srgbClr val="FFFFFF"/>
                </a:solidFill>
                <a:latin typeface="Arial" charset="0"/>
                <a:ea typeface="MS PGothic" pitchFamily="32" charset="-128"/>
              </a:defRPr>
            </a:lvl6pPr>
            <a:lvl7pPr marL="29718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800" b="1">
                <a:solidFill>
                  <a:srgbClr val="FFFFFF"/>
                </a:solidFill>
                <a:latin typeface="Arial" charset="0"/>
                <a:ea typeface="MS PGothic" pitchFamily="32" charset="-128"/>
              </a:defRPr>
            </a:lvl7pPr>
            <a:lvl8pPr marL="34290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800" b="1">
                <a:solidFill>
                  <a:srgbClr val="FFFFFF"/>
                </a:solidFill>
                <a:latin typeface="Arial" charset="0"/>
                <a:ea typeface="MS PGothic" pitchFamily="32" charset="-128"/>
              </a:defRPr>
            </a:lvl8pPr>
            <a:lvl9pPr marL="38862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800" b="1">
                <a:solidFill>
                  <a:srgbClr val="FFFFFF"/>
                </a:solidFill>
                <a:latin typeface="Arial" charset="0"/>
                <a:ea typeface="MS PGothic" pitchFamily="32" charset="-128"/>
              </a:defRPr>
            </a:lvl9pPr>
          </a:lstStyle>
          <a:p>
            <a:r>
              <a:rPr lang="en-GB" dirty="0" smtClean="0"/>
              <a:t>Structure in the B</a:t>
            </a:r>
            <a:r>
              <a:rPr lang="en-GB" baseline="-25000" dirty="0"/>
              <a:t>s</a:t>
            </a:r>
            <a:r>
              <a:rPr lang="en-GB" baseline="30000" dirty="0" smtClean="0"/>
              <a:t>0</a:t>
            </a:r>
            <a:r>
              <a:rPr lang="el-GR" dirty="0" smtClean="0"/>
              <a:t>π</a:t>
            </a:r>
            <a:r>
              <a:rPr lang="en-GB" baseline="30000" dirty="0" smtClean="0"/>
              <a:t>±</a:t>
            </a:r>
            <a:r>
              <a:rPr lang="en-GB" dirty="0" smtClean="0"/>
              <a:t> Spectrum?</a:t>
            </a:r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43053" y="1497262"/>
            <a:ext cx="2466427" cy="3261524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6630737" y="5293895"/>
            <a:ext cx="262123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err="1">
                <a:latin typeface="Calibri" panose="020F0502020204030204" pitchFamily="34" charset="0"/>
                <a:cs typeface="Myriad Pro Semibold"/>
              </a:rPr>
              <a:t>M</a:t>
            </a:r>
            <a:r>
              <a:rPr lang="en-GB" b="1" baseline="-25000" dirty="0" err="1">
                <a:latin typeface="Calibri" panose="020F0502020204030204" pitchFamily="34" charset="0"/>
                <a:cs typeface="Myriad Pro Semibold"/>
              </a:rPr>
              <a:t>fit</a:t>
            </a:r>
            <a:r>
              <a:rPr lang="en-GB" b="1" dirty="0">
                <a:latin typeface="Calibri" panose="020F0502020204030204" pitchFamily="34" charset="0"/>
                <a:cs typeface="Myriad Pro Semibold"/>
              </a:rPr>
              <a:t>(B</a:t>
            </a:r>
            <a:r>
              <a:rPr lang="en-GB" b="1" baseline="-25000" dirty="0">
                <a:latin typeface="Calibri" panose="020F0502020204030204" pitchFamily="34" charset="0"/>
                <a:cs typeface="Myriad Pro Semibold"/>
              </a:rPr>
              <a:t>s</a:t>
            </a:r>
            <a:r>
              <a:rPr lang="en-GB" b="1" baseline="30000" dirty="0">
                <a:latin typeface="Calibri" panose="020F0502020204030204" pitchFamily="34" charset="0"/>
                <a:cs typeface="Myriad Pro Semibold"/>
              </a:rPr>
              <a:t>0</a:t>
            </a:r>
            <a:r>
              <a:rPr lang="en-GB" b="1" dirty="0">
                <a:latin typeface="Calibri" panose="020F0502020204030204" pitchFamily="34" charset="0"/>
                <a:cs typeface="Myriad Pro Semibold"/>
              </a:rPr>
              <a:t>)=5366.6±0.1 MeV</a:t>
            </a:r>
          </a:p>
          <a:p>
            <a:r>
              <a:rPr lang="en-GB" b="1" dirty="0">
                <a:latin typeface="Calibri" panose="020F0502020204030204" pitchFamily="34" charset="0"/>
                <a:cs typeface="Myriad Pro Semibold"/>
              </a:rPr>
              <a:t>N(B</a:t>
            </a:r>
            <a:r>
              <a:rPr lang="en-GB" b="1" baseline="-25000" dirty="0">
                <a:latin typeface="Calibri" panose="020F0502020204030204" pitchFamily="34" charset="0"/>
                <a:cs typeface="Myriad Pro Semibold"/>
              </a:rPr>
              <a:t>s</a:t>
            </a:r>
            <a:r>
              <a:rPr lang="en-GB" b="1" baseline="30000" dirty="0">
                <a:latin typeface="Calibri" panose="020F0502020204030204" pitchFamily="34" charset="0"/>
                <a:cs typeface="Myriad Pro Semibold"/>
              </a:rPr>
              <a:t>0</a:t>
            </a:r>
            <a:r>
              <a:rPr lang="en-GB" b="1" dirty="0">
                <a:latin typeface="Calibri" panose="020F0502020204030204" pitchFamily="34" charset="0"/>
                <a:cs typeface="Myriad Pro Semibold"/>
              </a:rPr>
              <a:t>)=52750±280 (stat)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72101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fig_0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7916" y="3850105"/>
            <a:ext cx="3742399" cy="2685633"/>
          </a:xfrm>
          <a:prstGeom prst="rect">
            <a:avLst/>
          </a:prstGeom>
        </p:spPr>
      </p:pic>
      <p:sp>
        <p:nvSpPr>
          <p:cNvPr id="2" name="Content Placeholder 1"/>
          <p:cNvSpPr>
            <a:spLocks noGrp="1"/>
          </p:cNvSpPr>
          <p:nvPr>
            <p:ph idx="4294967295"/>
          </p:nvPr>
        </p:nvSpPr>
        <p:spPr>
          <a:xfrm>
            <a:off x="762000" y="1066800"/>
            <a:ext cx="7754938" cy="5468938"/>
          </a:xfrm>
        </p:spPr>
        <p:txBody>
          <a:bodyPr/>
          <a:lstStyle/>
          <a:p>
            <a:pPr>
              <a:buFont typeface="Wingdings" charset="2"/>
              <a:buChar char="Ø"/>
            </a:pPr>
            <a:r>
              <a:rPr lang="en-US" b="1" kern="1200" dirty="0">
                <a:solidFill>
                  <a:srgbClr val="A40000"/>
                </a:solidFill>
                <a:latin typeface="Calibri" panose="020F0502020204030204" pitchFamily="34" charset="0"/>
                <a:ea typeface="ＭＳ Ｐゴシック" charset="0"/>
                <a:cs typeface="Myriad Pro Semibold"/>
              </a:rPr>
              <a:t>J/</a:t>
            </a:r>
            <a:r>
              <a:rPr lang="el-GR" b="1" kern="1200" dirty="0">
                <a:solidFill>
                  <a:srgbClr val="A40000"/>
                </a:solidFill>
                <a:latin typeface="Calibri" panose="020F0502020204030204" pitchFamily="34" charset="0"/>
                <a:ea typeface="ＭＳ Ｐゴシック" charset="0"/>
                <a:cs typeface="Myriad Pro Semibold"/>
              </a:rPr>
              <a:t>ψ</a:t>
            </a:r>
            <a:r>
              <a:rPr lang="en-GB" b="1" kern="1200" dirty="0">
                <a:solidFill>
                  <a:srgbClr val="A40000"/>
                </a:solidFill>
                <a:latin typeface="Calibri" panose="020F0502020204030204" pitchFamily="34" charset="0"/>
                <a:ea typeface="ＭＳ Ｐゴシック" charset="0"/>
                <a:cs typeface="Myriad Pro Semibold"/>
              </a:rPr>
              <a:t> candidates selected as before</a:t>
            </a:r>
          </a:p>
          <a:p>
            <a:pPr>
              <a:buFont typeface="Wingdings" charset="2"/>
              <a:buChar char="Ø"/>
            </a:pPr>
            <a:r>
              <a:rPr lang="el-GR" b="1" kern="1200" dirty="0">
                <a:solidFill>
                  <a:srgbClr val="A40000"/>
                </a:solidFill>
                <a:latin typeface="Calibri" panose="020F0502020204030204" pitchFamily="34" charset="0"/>
                <a:ea typeface="ＭＳ Ｐゴシック" charset="0"/>
                <a:cs typeface="Myriad Pro Semibold"/>
              </a:rPr>
              <a:t>Φ</a:t>
            </a:r>
            <a:r>
              <a:rPr lang="en-GB" b="1" kern="1200" dirty="0">
                <a:solidFill>
                  <a:srgbClr val="A40000"/>
                </a:solidFill>
                <a:latin typeface="Calibri" panose="020F0502020204030204" pitchFamily="34" charset="0"/>
                <a:ea typeface="ＭＳ Ｐゴシック" charset="0"/>
                <a:cs typeface="Myriad Pro Semibold"/>
              </a:rPr>
              <a:t> from oppositely charged </a:t>
            </a:r>
            <a:r>
              <a:rPr lang="en-GB" b="1" kern="1200" dirty="0" err="1">
                <a:solidFill>
                  <a:srgbClr val="A40000"/>
                </a:solidFill>
                <a:latin typeface="Calibri" panose="020F0502020204030204" pitchFamily="34" charset="0"/>
                <a:ea typeface="ＭＳ Ｐゴシック" charset="0"/>
                <a:cs typeface="Myriad Pro Semibold"/>
              </a:rPr>
              <a:t>kaon</a:t>
            </a:r>
            <a:r>
              <a:rPr lang="en-GB" b="1" kern="1200" dirty="0">
                <a:solidFill>
                  <a:srgbClr val="A40000"/>
                </a:solidFill>
                <a:latin typeface="Calibri" panose="020F0502020204030204" pitchFamily="34" charset="0"/>
                <a:ea typeface="ＭＳ Ｐゴシック" charset="0"/>
                <a:cs typeface="Myriad Pro Semibold"/>
              </a:rPr>
              <a:t> candidates</a:t>
            </a:r>
          </a:p>
          <a:p>
            <a:pPr>
              <a:buFont typeface="Wingdings" charset="2"/>
              <a:buChar char="Ø"/>
            </a:pPr>
            <a:r>
              <a:rPr lang="en-GB" b="1" kern="1200" dirty="0">
                <a:solidFill>
                  <a:srgbClr val="A40000"/>
                </a:solidFill>
                <a:latin typeface="Calibri" panose="020F0502020204030204" pitchFamily="34" charset="0"/>
                <a:ea typeface="ＭＳ Ｐゴシック" charset="0"/>
                <a:cs typeface="Myriad Pro Semibold"/>
              </a:rPr>
              <a:t>Fit to common vertex assuming </a:t>
            </a:r>
            <a:r>
              <a:rPr lang="en-US" b="1" kern="1200" dirty="0">
                <a:solidFill>
                  <a:srgbClr val="A40000"/>
                </a:solidFill>
                <a:latin typeface="Calibri" panose="020F0502020204030204" pitchFamily="34" charset="0"/>
                <a:ea typeface="ＭＳ Ｐゴシック" charset="0"/>
                <a:cs typeface="Myriad Pro Semibold"/>
              </a:rPr>
              <a:t>J/</a:t>
            </a:r>
            <a:r>
              <a:rPr lang="el-GR" b="1" kern="1200" dirty="0">
                <a:solidFill>
                  <a:srgbClr val="A40000"/>
                </a:solidFill>
                <a:latin typeface="Calibri" panose="020F0502020204030204" pitchFamily="34" charset="0"/>
                <a:ea typeface="ＭＳ Ｐゴシック" charset="0"/>
                <a:cs typeface="Myriad Pro Semibold"/>
              </a:rPr>
              <a:t>ψ</a:t>
            </a:r>
            <a:r>
              <a:rPr lang="en-GB" b="1" kern="1200" dirty="0">
                <a:solidFill>
                  <a:srgbClr val="A40000"/>
                </a:solidFill>
                <a:latin typeface="Calibri" panose="020F0502020204030204" pitchFamily="34" charset="0"/>
                <a:ea typeface="ＭＳ Ｐゴシック" charset="0"/>
                <a:cs typeface="Myriad Pro Semibold"/>
              </a:rPr>
              <a:t> </a:t>
            </a:r>
            <a:r>
              <a:rPr lang="en-GB" b="1" kern="1200" dirty="0" smtClean="0">
                <a:solidFill>
                  <a:srgbClr val="A40000"/>
                </a:solidFill>
                <a:latin typeface="Calibri" panose="020F0502020204030204" pitchFamily="34" charset="0"/>
                <a:ea typeface="ＭＳ Ｐゴシック" charset="0"/>
                <a:cs typeface="Myriad Pro Semibold"/>
              </a:rPr>
              <a:t>mass </a:t>
            </a:r>
            <a:r>
              <a:rPr lang="en-GB" b="1" kern="1200" dirty="0">
                <a:solidFill>
                  <a:srgbClr val="A40000"/>
                </a:solidFill>
                <a:latin typeface="Calibri" panose="020F0502020204030204" pitchFamily="34" charset="0"/>
                <a:ea typeface="ＭＳ Ｐゴシック" charset="0"/>
                <a:cs typeface="Myriad Pro Semibold"/>
              </a:rPr>
              <a:t>using </a:t>
            </a:r>
            <a:r>
              <a:rPr lang="en-GB" b="1" kern="1200" dirty="0" err="1">
                <a:solidFill>
                  <a:srgbClr val="A40000"/>
                </a:solidFill>
                <a:latin typeface="Calibri" panose="020F0502020204030204" pitchFamily="34" charset="0"/>
                <a:ea typeface="ＭＳ Ｐゴシック" charset="0"/>
                <a:cs typeface="Myriad Pro Semibold"/>
              </a:rPr>
              <a:t>unbinned</a:t>
            </a:r>
            <a:r>
              <a:rPr lang="en-GB" b="1" kern="1200" dirty="0">
                <a:solidFill>
                  <a:srgbClr val="A40000"/>
                </a:solidFill>
                <a:latin typeface="Calibri" panose="020F0502020204030204" pitchFamily="34" charset="0"/>
                <a:ea typeface="ＭＳ Ｐゴシック" charset="0"/>
                <a:cs typeface="Myriad Pro Semibold"/>
              </a:rPr>
              <a:t> max likelihood for </a:t>
            </a:r>
            <a:r>
              <a:rPr lang="en-GB" b="1" kern="1200" dirty="0" err="1">
                <a:solidFill>
                  <a:srgbClr val="A40000"/>
                </a:solidFill>
                <a:latin typeface="Calibri" panose="020F0502020204030204" pitchFamily="34" charset="0"/>
                <a:ea typeface="ＭＳ Ｐゴシック" charset="0"/>
                <a:cs typeface="Myriad Pro Semibold"/>
              </a:rPr>
              <a:t>B</a:t>
            </a:r>
            <a:r>
              <a:rPr lang="en-GB" b="1" kern="1200" baseline="-25000" dirty="0" err="1">
                <a:solidFill>
                  <a:srgbClr val="A40000"/>
                </a:solidFill>
                <a:latin typeface="Calibri" panose="020F0502020204030204" pitchFamily="34" charset="0"/>
                <a:ea typeface="ＭＳ Ｐゴシック" charset="0"/>
                <a:cs typeface="Myriad Pro Semibold"/>
              </a:rPr>
              <a:t>s</a:t>
            </a:r>
            <a:endParaRPr lang="en-GB" b="1" kern="1200" baseline="-25000" dirty="0">
              <a:solidFill>
                <a:srgbClr val="A40000"/>
              </a:solidFill>
              <a:latin typeface="Calibri" panose="020F0502020204030204" pitchFamily="34" charset="0"/>
              <a:ea typeface="ＭＳ Ｐゴシック" charset="0"/>
              <a:cs typeface="Myriad Pro Semibold"/>
            </a:endParaRPr>
          </a:p>
          <a:p>
            <a:pPr lvl="1">
              <a:buFont typeface="Arial"/>
              <a:buChar char="•"/>
            </a:pPr>
            <a:r>
              <a:rPr lang="en-GB" b="1" kern="1200" dirty="0">
                <a:solidFill>
                  <a:srgbClr val="A40000"/>
                </a:solidFill>
                <a:latin typeface="Calibri" panose="020F0502020204030204" pitchFamily="34" charset="0"/>
                <a:ea typeface="ＭＳ Ｐゴシック" charset="0"/>
                <a:cs typeface="Myriad Pro Semibold"/>
              </a:rPr>
              <a:t>Mass fit model: double </a:t>
            </a:r>
            <a:r>
              <a:rPr lang="en-GB" b="1" kern="1200" dirty="0" err="1">
                <a:solidFill>
                  <a:srgbClr val="A40000"/>
                </a:solidFill>
                <a:latin typeface="Calibri" panose="020F0502020204030204" pitchFamily="34" charset="0"/>
                <a:ea typeface="ＭＳ Ｐゴシック" charset="0"/>
                <a:cs typeface="Myriad Pro Semibold"/>
              </a:rPr>
              <a:t>gaussian</a:t>
            </a:r>
            <a:r>
              <a:rPr lang="en-GB" b="1" kern="1200" dirty="0">
                <a:solidFill>
                  <a:srgbClr val="A40000"/>
                </a:solidFill>
                <a:latin typeface="Calibri" panose="020F0502020204030204" pitchFamily="34" charset="0"/>
                <a:ea typeface="ＭＳ Ｐゴシック" charset="0"/>
                <a:cs typeface="Myriad Pro Semibold"/>
              </a:rPr>
              <a:t> signal</a:t>
            </a:r>
          </a:p>
          <a:p>
            <a:pPr>
              <a:buFont typeface="Arial"/>
              <a:buChar char="•"/>
            </a:pPr>
            <a:r>
              <a:rPr lang="en-GB" b="1" kern="1200" dirty="0">
                <a:solidFill>
                  <a:srgbClr val="A40000"/>
                </a:solidFill>
                <a:latin typeface="Calibri" panose="020F0502020204030204" pitchFamily="34" charset="0"/>
                <a:ea typeface="ＭＳ Ｐゴシック" charset="0"/>
                <a:cs typeface="Myriad Pro Semibold"/>
              </a:rPr>
              <a:t>Exponential background</a:t>
            </a:r>
          </a:p>
          <a:p>
            <a:pPr>
              <a:buFont typeface="Arial"/>
              <a:buChar char="•"/>
            </a:pPr>
            <a:r>
              <a:rPr lang="en-GB" b="1" kern="1200" dirty="0">
                <a:solidFill>
                  <a:srgbClr val="A40000"/>
                </a:solidFill>
                <a:latin typeface="Calibri" panose="020F0502020204030204" pitchFamily="34" charset="0"/>
                <a:ea typeface="ＭＳ Ｐゴシック" charset="0"/>
                <a:cs typeface="Myriad Pro Semibold"/>
              </a:rPr>
              <a:t>Signal range 5346.6-5386.6 </a:t>
            </a:r>
            <a:r>
              <a:rPr lang="en-GB" b="1" kern="1200" dirty="0" smtClean="0">
                <a:solidFill>
                  <a:srgbClr val="A40000"/>
                </a:solidFill>
                <a:latin typeface="Calibri" panose="020F0502020204030204" pitchFamily="34" charset="0"/>
                <a:ea typeface="ＭＳ Ｐゴシック" charset="0"/>
                <a:cs typeface="Myriad Pro Semibold"/>
              </a:rPr>
              <a:t>MeV</a:t>
            </a:r>
          </a:p>
          <a:p>
            <a:pPr marL="0" indent="0"/>
            <a:r>
              <a:rPr lang="en-GB" b="1" kern="1200" dirty="0">
                <a:solidFill>
                  <a:srgbClr val="A40000"/>
                </a:solidFill>
                <a:latin typeface="Calibri" panose="020F0502020204030204" pitchFamily="34" charset="0"/>
                <a:ea typeface="ＭＳ Ｐゴシック" charset="0"/>
                <a:cs typeface="Myriad Pro Semibold"/>
                <a:sym typeface="Wingdings"/>
              </a:rPr>
              <a:t>Select </a:t>
            </a:r>
            <a:r>
              <a:rPr lang="en-GB" b="1" kern="1200" dirty="0" err="1">
                <a:solidFill>
                  <a:srgbClr val="A40000"/>
                </a:solidFill>
                <a:latin typeface="Calibri" panose="020F0502020204030204" pitchFamily="34" charset="0"/>
                <a:ea typeface="ＭＳ Ｐゴシック" charset="0"/>
                <a:cs typeface="Myriad Pro Semibold"/>
                <a:sym typeface="Wingdings"/>
              </a:rPr>
              <a:t>B</a:t>
            </a:r>
            <a:r>
              <a:rPr lang="en-GB" b="1" kern="1200" baseline="-25000" dirty="0" err="1">
                <a:solidFill>
                  <a:srgbClr val="A40000"/>
                </a:solidFill>
                <a:latin typeface="Calibri" panose="020F0502020204030204" pitchFamily="34" charset="0"/>
                <a:ea typeface="ＭＳ Ｐゴシック" charset="0"/>
                <a:cs typeface="Myriad Pro Semibold"/>
                <a:sym typeface="Wingdings"/>
              </a:rPr>
              <a:t>s</a:t>
            </a:r>
            <a:r>
              <a:rPr lang="en-GB" b="1" kern="1200" dirty="0">
                <a:solidFill>
                  <a:srgbClr val="A40000"/>
                </a:solidFill>
                <a:latin typeface="Calibri" panose="020F0502020204030204" pitchFamily="34" charset="0"/>
                <a:ea typeface="ＭＳ Ｐゴシック" charset="0"/>
                <a:cs typeface="Myriad Pro Semibold"/>
                <a:sym typeface="Wingdings"/>
              </a:rPr>
              <a:t> with </a:t>
            </a:r>
            <a:r>
              <a:rPr lang="el-GR" b="1" kern="1200" dirty="0">
                <a:solidFill>
                  <a:srgbClr val="A40000"/>
                </a:solidFill>
                <a:latin typeface="Calibri" panose="020F0502020204030204" pitchFamily="34" charset="0"/>
                <a:ea typeface="ＭＳ Ｐゴシック" charset="0"/>
                <a:cs typeface="Myriad Pro Semibold"/>
                <a:sym typeface="Wingdings"/>
              </a:rPr>
              <a:t>τ</a:t>
            </a:r>
            <a:r>
              <a:rPr lang="en-GB" b="1" kern="1200" dirty="0">
                <a:solidFill>
                  <a:srgbClr val="A40000"/>
                </a:solidFill>
                <a:latin typeface="Calibri" panose="020F0502020204030204" pitchFamily="34" charset="0"/>
                <a:ea typeface="ＭＳ Ｐゴシック" charset="0"/>
                <a:cs typeface="Myriad Pro Semibold"/>
                <a:sym typeface="Wingdings"/>
              </a:rPr>
              <a:t>&gt;0.2 </a:t>
            </a:r>
            <a:r>
              <a:rPr lang="en-GB" b="1" kern="1200" dirty="0" err="1">
                <a:solidFill>
                  <a:srgbClr val="A40000"/>
                </a:solidFill>
                <a:latin typeface="Calibri" panose="020F0502020204030204" pitchFamily="34" charset="0"/>
                <a:ea typeface="ＭＳ Ｐゴシック" charset="0"/>
                <a:cs typeface="Myriad Pro Semibold"/>
                <a:sym typeface="Wingdings"/>
              </a:rPr>
              <a:t>ps</a:t>
            </a:r>
            <a:endParaRPr lang="en-GB" b="1" kern="1200" dirty="0">
              <a:solidFill>
                <a:srgbClr val="A40000"/>
              </a:solidFill>
              <a:latin typeface="Calibri" panose="020F0502020204030204" pitchFamily="34" charset="0"/>
              <a:ea typeface="ＭＳ Ｐゴシック" charset="0"/>
              <a:cs typeface="Myriad Pro Semibold"/>
            </a:endParaRPr>
          </a:p>
          <a:p>
            <a:pPr marL="0" indent="0"/>
            <a:endParaRPr lang="en-GB" b="1" kern="1200" dirty="0">
              <a:solidFill>
                <a:srgbClr val="A40000"/>
              </a:solidFill>
              <a:latin typeface="Calibri" panose="020F0502020204030204" pitchFamily="34" charset="0"/>
              <a:ea typeface="ＭＳ Ｐゴシック" charset="0"/>
              <a:cs typeface="Myriad Pro Semibold"/>
            </a:endParaRPr>
          </a:p>
          <a:p>
            <a:r>
              <a:rPr lang="en-GB" b="1" kern="1200" dirty="0" err="1">
                <a:latin typeface="Calibri" panose="020F0502020204030204" pitchFamily="34" charset="0"/>
                <a:ea typeface="ＭＳ Ｐゴシック" charset="0"/>
                <a:cs typeface="Myriad Pro Semibold"/>
              </a:rPr>
              <a:t>M</a:t>
            </a:r>
            <a:r>
              <a:rPr lang="en-GB" b="1" kern="1200" baseline="-25000" dirty="0" err="1">
                <a:latin typeface="Calibri" panose="020F0502020204030204" pitchFamily="34" charset="0"/>
                <a:ea typeface="ＭＳ Ｐゴシック" charset="0"/>
                <a:cs typeface="Myriad Pro Semibold"/>
              </a:rPr>
              <a:t>fit</a:t>
            </a:r>
            <a:r>
              <a:rPr lang="en-GB" b="1" kern="1200" dirty="0">
                <a:latin typeface="Calibri" panose="020F0502020204030204" pitchFamily="34" charset="0"/>
                <a:ea typeface="ＭＳ Ｐゴシック" charset="0"/>
                <a:cs typeface="Myriad Pro Semibold"/>
              </a:rPr>
              <a:t>(</a:t>
            </a:r>
            <a:r>
              <a:rPr lang="en-GB" b="1" kern="1200" dirty="0" smtClean="0">
                <a:latin typeface="Calibri" panose="020F0502020204030204" pitchFamily="34" charset="0"/>
                <a:ea typeface="ＭＳ Ｐゴシック" charset="0"/>
                <a:cs typeface="Myriad Pro Semibold"/>
              </a:rPr>
              <a:t>B</a:t>
            </a:r>
            <a:r>
              <a:rPr lang="en-GB" b="1" kern="1200" baseline="-25000" dirty="0" smtClean="0">
                <a:latin typeface="Calibri" panose="020F0502020204030204" pitchFamily="34" charset="0"/>
                <a:ea typeface="ＭＳ Ｐゴシック" charset="0"/>
                <a:cs typeface="Myriad Pro Semibold"/>
              </a:rPr>
              <a:t>s</a:t>
            </a:r>
            <a:r>
              <a:rPr lang="en-GB" b="1" kern="1200" baseline="30000" dirty="0" smtClean="0">
                <a:latin typeface="Calibri" panose="020F0502020204030204" pitchFamily="34" charset="0"/>
                <a:ea typeface="ＭＳ Ｐゴシック" charset="0"/>
                <a:cs typeface="Myriad Pro Semibold"/>
              </a:rPr>
              <a:t>0</a:t>
            </a:r>
            <a:r>
              <a:rPr lang="en-GB" b="1" kern="1200" dirty="0" smtClean="0">
                <a:latin typeface="Calibri" panose="020F0502020204030204" pitchFamily="34" charset="0"/>
                <a:ea typeface="ＭＳ Ｐゴシック" charset="0"/>
                <a:cs typeface="Myriad Pro Semibold"/>
              </a:rPr>
              <a:t>)</a:t>
            </a:r>
            <a:r>
              <a:rPr lang="en-GB" b="1" kern="1200" dirty="0">
                <a:latin typeface="Calibri" panose="020F0502020204030204" pitchFamily="34" charset="0"/>
                <a:ea typeface="ＭＳ Ｐゴシック" charset="0"/>
                <a:cs typeface="Myriad Pro Semibold"/>
              </a:rPr>
              <a:t>=5366.6±0.1 MeV</a:t>
            </a:r>
          </a:p>
          <a:p>
            <a:r>
              <a:rPr lang="en-GB" b="1" kern="1200" dirty="0">
                <a:latin typeface="Calibri" panose="020F0502020204030204" pitchFamily="34" charset="0"/>
                <a:ea typeface="ＭＳ Ｐゴシック" charset="0"/>
                <a:cs typeface="Myriad Pro Semibold"/>
              </a:rPr>
              <a:t>N</a:t>
            </a:r>
            <a:r>
              <a:rPr lang="en-GB" b="1" kern="1200" dirty="0" smtClean="0">
                <a:latin typeface="Calibri" panose="020F0502020204030204" pitchFamily="34" charset="0"/>
                <a:ea typeface="ＭＳ Ｐゴシック" charset="0"/>
                <a:cs typeface="Myriad Pro Semibold"/>
              </a:rPr>
              <a:t>(</a:t>
            </a:r>
            <a:r>
              <a:rPr lang="en-GB" b="1" kern="1200" dirty="0">
                <a:latin typeface="Calibri" panose="020F0502020204030204" pitchFamily="34" charset="0"/>
                <a:ea typeface="ＭＳ Ｐゴシック" charset="0"/>
                <a:cs typeface="Myriad Pro Semibold"/>
              </a:rPr>
              <a:t>B</a:t>
            </a:r>
            <a:r>
              <a:rPr lang="en-GB" b="1" kern="1200" baseline="-25000" dirty="0">
                <a:latin typeface="Calibri" panose="020F0502020204030204" pitchFamily="34" charset="0"/>
                <a:ea typeface="ＭＳ Ｐゴシック" charset="0"/>
                <a:cs typeface="Myriad Pro Semibold"/>
              </a:rPr>
              <a:t>s</a:t>
            </a:r>
            <a:r>
              <a:rPr lang="en-GB" b="1" kern="1200" baseline="30000" dirty="0">
                <a:latin typeface="Calibri" panose="020F0502020204030204" pitchFamily="34" charset="0"/>
                <a:ea typeface="ＭＳ Ｐゴシック" charset="0"/>
                <a:cs typeface="Myriad Pro Semibold"/>
              </a:rPr>
              <a:t>0</a:t>
            </a:r>
            <a:r>
              <a:rPr lang="en-GB" b="1" kern="1200" dirty="0" smtClean="0">
                <a:latin typeface="Calibri" panose="020F0502020204030204" pitchFamily="34" charset="0"/>
                <a:ea typeface="ＭＳ Ｐゴシック" charset="0"/>
                <a:cs typeface="Myriad Pro Semibold"/>
              </a:rPr>
              <a:t>)</a:t>
            </a:r>
            <a:r>
              <a:rPr lang="en-GB" b="1" kern="1200" dirty="0">
                <a:latin typeface="Calibri" panose="020F0502020204030204" pitchFamily="34" charset="0"/>
                <a:ea typeface="ＭＳ Ｐゴシック" charset="0"/>
                <a:cs typeface="Myriad Pro Semibold"/>
              </a:rPr>
              <a:t>=52750</a:t>
            </a:r>
            <a:r>
              <a:rPr lang="en-GB" b="1" kern="1200" dirty="0" smtClean="0">
                <a:latin typeface="Calibri" panose="020F0502020204030204" pitchFamily="34" charset="0"/>
                <a:ea typeface="ＭＳ Ｐゴシック" charset="0"/>
                <a:cs typeface="Myriad Pro Semibold"/>
              </a:rPr>
              <a:t>±280 (stat)</a:t>
            </a:r>
            <a:endParaRPr lang="en-GB" b="1" kern="1200" dirty="0">
              <a:latin typeface="Calibri" panose="020F0502020204030204" pitchFamily="34" charset="0"/>
              <a:ea typeface="ＭＳ Ｐゴシック" charset="0"/>
              <a:cs typeface="Myriad Pro Semibold"/>
            </a:endParaRPr>
          </a:p>
          <a:p>
            <a:endParaRPr lang="en-GB" b="1" kern="1200" dirty="0">
              <a:solidFill>
                <a:srgbClr val="A40000"/>
              </a:solidFill>
              <a:latin typeface="Calibri" panose="020F0502020204030204" pitchFamily="34" charset="0"/>
              <a:ea typeface="ＭＳ Ｐゴシック" charset="0"/>
              <a:cs typeface="Myriad Pro Semibold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870154" y="241300"/>
            <a:ext cx="6685981" cy="519113"/>
          </a:xfrm>
          <a:prstGeom prst="rect">
            <a:avLst/>
          </a:prstGeom>
        </p:spPr>
        <p:txBody>
          <a:bodyPr/>
          <a:lstStyle>
            <a:lvl1pPr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2800" b="1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2800" b="1">
                <a:solidFill>
                  <a:srgbClr val="FFFFFF"/>
                </a:solidFill>
                <a:latin typeface="Arial" charset="0"/>
                <a:ea typeface="MS PGothic" pitchFamily="32" charset="-128"/>
              </a:defRPr>
            </a:lvl2pPr>
            <a:lvl3pPr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2800" b="1">
                <a:solidFill>
                  <a:srgbClr val="FFFFFF"/>
                </a:solidFill>
                <a:latin typeface="Arial" charset="0"/>
                <a:ea typeface="MS PGothic" pitchFamily="32" charset="-128"/>
              </a:defRPr>
            </a:lvl3pPr>
            <a:lvl4pPr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2800" b="1">
                <a:solidFill>
                  <a:srgbClr val="FFFFFF"/>
                </a:solidFill>
                <a:latin typeface="Arial" charset="0"/>
                <a:ea typeface="MS PGothic" pitchFamily="32" charset="-128"/>
              </a:defRPr>
            </a:lvl4pPr>
            <a:lvl5pPr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2800" b="1">
                <a:solidFill>
                  <a:srgbClr val="FFFFFF"/>
                </a:solidFill>
                <a:latin typeface="Arial" charset="0"/>
                <a:ea typeface="MS PGothic" pitchFamily="32" charset="-128"/>
              </a:defRPr>
            </a:lvl5pPr>
            <a:lvl6pPr marL="25146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800" b="1">
                <a:solidFill>
                  <a:srgbClr val="FFFFFF"/>
                </a:solidFill>
                <a:latin typeface="Arial" charset="0"/>
                <a:ea typeface="MS PGothic" pitchFamily="32" charset="-128"/>
              </a:defRPr>
            </a:lvl6pPr>
            <a:lvl7pPr marL="29718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800" b="1">
                <a:solidFill>
                  <a:srgbClr val="FFFFFF"/>
                </a:solidFill>
                <a:latin typeface="Arial" charset="0"/>
                <a:ea typeface="MS PGothic" pitchFamily="32" charset="-128"/>
              </a:defRPr>
            </a:lvl7pPr>
            <a:lvl8pPr marL="34290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800" b="1">
                <a:solidFill>
                  <a:srgbClr val="FFFFFF"/>
                </a:solidFill>
                <a:latin typeface="Arial" charset="0"/>
                <a:ea typeface="MS PGothic" pitchFamily="32" charset="-128"/>
              </a:defRPr>
            </a:lvl8pPr>
            <a:lvl9pPr marL="38862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800" b="1">
                <a:solidFill>
                  <a:srgbClr val="FFFFFF"/>
                </a:solidFill>
                <a:latin typeface="Arial" charset="0"/>
                <a:ea typeface="MS PGothic" pitchFamily="32" charset="-128"/>
              </a:defRPr>
            </a:lvl9pPr>
          </a:lstStyle>
          <a:p>
            <a:r>
              <a:rPr lang="en-GB" dirty="0" smtClean="0"/>
              <a:t>B</a:t>
            </a:r>
            <a:r>
              <a:rPr lang="en-GB" baseline="-25000" dirty="0"/>
              <a:t>s</a:t>
            </a:r>
            <a:r>
              <a:rPr lang="en-GB" baseline="30000" dirty="0" smtClean="0"/>
              <a:t>0</a:t>
            </a:r>
            <a:r>
              <a:rPr lang="en-GB" dirty="0" smtClean="0"/>
              <a:t> Selection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6258588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4294967295"/>
          </p:nvPr>
        </p:nvSpPr>
        <p:spPr>
          <a:xfrm>
            <a:off x="414422" y="1066800"/>
            <a:ext cx="4371474" cy="5468938"/>
          </a:xfrm>
        </p:spPr>
        <p:txBody>
          <a:bodyPr/>
          <a:lstStyle/>
          <a:p>
            <a:pPr>
              <a:buFont typeface="Arial"/>
              <a:buChar char="•"/>
            </a:pPr>
            <a:r>
              <a:rPr lang="en-US" b="1" kern="1200" dirty="0">
                <a:solidFill>
                  <a:srgbClr val="A40000"/>
                </a:solidFill>
                <a:latin typeface="Calibri" panose="020F0502020204030204" pitchFamily="34" charset="0"/>
                <a:ea typeface="ＭＳ Ｐゴシック" charset="0"/>
                <a:cs typeface="Myriad Pro Semibold"/>
              </a:rPr>
              <a:t>Combine </a:t>
            </a:r>
            <a:r>
              <a:rPr lang="en-US" b="1" kern="1200" dirty="0" err="1">
                <a:solidFill>
                  <a:srgbClr val="A40000"/>
                </a:solidFill>
                <a:latin typeface="Calibri" panose="020F0502020204030204" pitchFamily="34" charset="0"/>
                <a:ea typeface="ＭＳ Ｐゴシック" charset="0"/>
                <a:cs typeface="Myriad Pro Semibold"/>
              </a:rPr>
              <a:t>B</a:t>
            </a:r>
            <a:r>
              <a:rPr lang="en-US" b="1" kern="1200" baseline="-25000" dirty="0" err="1">
                <a:solidFill>
                  <a:srgbClr val="A40000"/>
                </a:solidFill>
                <a:latin typeface="Calibri" panose="020F0502020204030204" pitchFamily="34" charset="0"/>
                <a:ea typeface="ＭＳ Ｐゴシック" charset="0"/>
                <a:cs typeface="Myriad Pro Semibold"/>
              </a:rPr>
              <a:t>s</a:t>
            </a:r>
            <a:r>
              <a:rPr lang="en-US" b="1" kern="1200" dirty="0">
                <a:solidFill>
                  <a:srgbClr val="A40000"/>
                </a:solidFill>
                <a:latin typeface="Calibri" panose="020F0502020204030204" pitchFamily="34" charset="0"/>
                <a:ea typeface="ＭＳ Ｐゴシック" charset="0"/>
                <a:cs typeface="Myriad Pro Semibold"/>
              </a:rPr>
              <a:t> candidates with tracks from same primary vertex</a:t>
            </a:r>
          </a:p>
          <a:p>
            <a:pPr lvl="1">
              <a:buFont typeface="Arial"/>
              <a:buChar char="•"/>
            </a:pPr>
            <a:r>
              <a:rPr lang="en-US" b="1" kern="1200" dirty="0">
                <a:solidFill>
                  <a:schemeClr val="tx1"/>
                </a:solidFill>
                <a:latin typeface="Calibri" panose="020F0502020204030204" pitchFamily="34" charset="0"/>
                <a:ea typeface="ＭＳ Ｐゴシック" charset="0"/>
                <a:cs typeface="Myriad Pro Semibold"/>
              </a:rPr>
              <a:t>Pion </a:t>
            </a:r>
            <a:r>
              <a:rPr lang="en-US" b="1" kern="1200" dirty="0" smtClean="0">
                <a:solidFill>
                  <a:schemeClr val="tx1"/>
                </a:solidFill>
                <a:latin typeface="Calibri" panose="020F0502020204030204" pitchFamily="34" charset="0"/>
                <a:ea typeface="ＭＳ Ｐゴシック" charset="0"/>
                <a:cs typeface="Myriad Pro Semibold"/>
              </a:rPr>
              <a:t>hypothesis, </a:t>
            </a:r>
            <a:r>
              <a:rPr lang="en-US" b="1" kern="1200" dirty="0" err="1" smtClean="0">
                <a:solidFill>
                  <a:schemeClr val="tx1"/>
                </a:solidFill>
                <a:latin typeface="Calibri" panose="020F0502020204030204" pitchFamily="34" charset="0"/>
                <a:ea typeface="ＭＳ Ｐゴシック" charset="0"/>
                <a:cs typeface="Myriad Pro Semibold"/>
              </a:rPr>
              <a:t>p</a:t>
            </a:r>
            <a:r>
              <a:rPr lang="en-US" b="1" kern="1200" baseline="-25000" dirty="0" err="1" smtClean="0">
                <a:solidFill>
                  <a:schemeClr val="tx1"/>
                </a:solidFill>
                <a:latin typeface="Calibri" panose="020F0502020204030204" pitchFamily="34" charset="0"/>
                <a:ea typeface="ＭＳ Ｐゴシック" charset="0"/>
                <a:cs typeface="Myriad Pro Semibold"/>
              </a:rPr>
              <a:t>T</a:t>
            </a:r>
            <a:r>
              <a:rPr lang="en-US" b="1" kern="1200" dirty="0" smtClean="0">
                <a:solidFill>
                  <a:schemeClr val="tx1"/>
                </a:solidFill>
                <a:latin typeface="Calibri" panose="020F0502020204030204" pitchFamily="34" charset="0"/>
                <a:ea typeface="ＭＳ Ｐゴシック" charset="0"/>
                <a:cs typeface="Myriad Pro Semibold"/>
              </a:rPr>
              <a:t>&gt;500MeV</a:t>
            </a:r>
            <a:endParaRPr lang="en-US" b="1" kern="1200" dirty="0">
              <a:solidFill>
                <a:schemeClr val="tx1"/>
              </a:solidFill>
              <a:latin typeface="Calibri" panose="020F0502020204030204" pitchFamily="34" charset="0"/>
              <a:ea typeface="ＭＳ Ｐゴシック" charset="0"/>
              <a:cs typeface="Myriad Pro Semibold"/>
            </a:endParaRPr>
          </a:p>
          <a:p>
            <a:pPr lvl="1">
              <a:buFont typeface="Arial"/>
              <a:buChar char="•"/>
            </a:pPr>
            <a:r>
              <a:rPr lang="en-US" b="1" kern="1200" dirty="0">
                <a:solidFill>
                  <a:schemeClr val="tx1"/>
                </a:solidFill>
                <a:latin typeface="Calibri" panose="020F0502020204030204" pitchFamily="34" charset="0"/>
                <a:ea typeface="ＭＳ Ｐゴシック" charset="0"/>
                <a:cs typeface="Myriad Pro Semibold"/>
              </a:rPr>
              <a:t>Extended </a:t>
            </a:r>
            <a:r>
              <a:rPr lang="en-US" b="1" kern="1200" dirty="0" err="1">
                <a:solidFill>
                  <a:schemeClr val="tx1"/>
                </a:solidFill>
                <a:latin typeface="Calibri" panose="020F0502020204030204" pitchFamily="34" charset="0"/>
                <a:ea typeface="ＭＳ Ｐゴシック" charset="0"/>
                <a:cs typeface="Myriad Pro Semibold"/>
              </a:rPr>
              <a:t>unbinned</a:t>
            </a:r>
            <a:r>
              <a:rPr lang="en-US" b="1" kern="1200" dirty="0">
                <a:solidFill>
                  <a:schemeClr val="tx1"/>
                </a:solidFill>
                <a:latin typeface="Calibri" panose="020F0502020204030204" pitchFamily="34" charset="0"/>
                <a:ea typeface="ＭＳ Ｐゴシック" charset="0"/>
                <a:cs typeface="Myriad Pro Semibold"/>
              </a:rPr>
              <a:t> fit:</a:t>
            </a:r>
          </a:p>
          <a:p>
            <a:pPr marL="0" indent="0"/>
            <a:r>
              <a:rPr lang="en-US" b="1" kern="1200" dirty="0" smtClean="0">
                <a:solidFill>
                  <a:srgbClr val="A40000"/>
                </a:solidFill>
                <a:latin typeface="Calibri" panose="020F0502020204030204" pitchFamily="34" charset="0"/>
                <a:ea typeface="ＭＳ Ｐゴシック" charset="0"/>
                <a:cs typeface="Myriad Pro Semibold"/>
              </a:rPr>
              <a:t>m(</a:t>
            </a:r>
            <a:r>
              <a:rPr lang="en-US" b="1" kern="1200" dirty="0" err="1" smtClean="0">
                <a:solidFill>
                  <a:srgbClr val="A40000"/>
                </a:solidFill>
                <a:latin typeface="Calibri" panose="020F0502020204030204" pitchFamily="34" charset="0"/>
                <a:ea typeface="ＭＳ Ｐゴシック" charset="0"/>
                <a:cs typeface="Myriad Pro Semibold"/>
              </a:rPr>
              <a:t>B</a:t>
            </a:r>
            <a:r>
              <a:rPr lang="en-US" b="1" kern="1200" baseline="-25000" dirty="0" err="1" smtClean="0">
                <a:solidFill>
                  <a:srgbClr val="A40000"/>
                </a:solidFill>
                <a:latin typeface="Calibri" panose="020F0502020204030204" pitchFamily="34" charset="0"/>
                <a:ea typeface="ＭＳ Ｐゴシック" charset="0"/>
                <a:cs typeface="Myriad Pro Semibold"/>
              </a:rPr>
              <a:t>s</a:t>
            </a:r>
            <a:r>
              <a:rPr lang="el-GR" b="1" kern="1200" dirty="0" smtClean="0">
                <a:solidFill>
                  <a:srgbClr val="A40000"/>
                </a:solidFill>
                <a:latin typeface="Calibri" panose="020F0502020204030204" pitchFamily="34" charset="0"/>
                <a:ea typeface="ＭＳ Ｐゴシック" charset="0"/>
                <a:cs typeface="Myriad Pro Semibold"/>
              </a:rPr>
              <a:t>π</a:t>
            </a:r>
            <a:r>
              <a:rPr lang="en-GB" b="1" kern="1200" dirty="0" smtClean="0">
                <a:solidFill>
                  <a:srgbClr val="A40000"/>
                </a:solidFill>
                <a:latin typeface="Calibri" panose="020F0502020204030204" pitchFamily="34" charset="0"/>
                <a:ea typeface="ＭＳ Ｐゴシック" charset="0"/>
                <a:cs typeface="Myriad Pro Semibold"/>
              </a:rPr>
              <a:t>) =</a:t>
            </a:r>
          </a:p>
          <a:p>
            <a:pPr marL="0" indent="0"/>
            <a:r>
              <a:rPr lang="en-GB" b="1" kern="1200" dirty="0" smtClean="0">
                <a:solidFill>
                  <a:srgbClr val="A40000"/>
                </a:solidFill>
                <a:latin typeface="Calibri" panose="020F0502020204030204" pitchFamily="34" charset="0"/>
                <a:ea typeface="ＭＳ Ｐゴシック" charset="0"/>
                <a:cs typeface="Myriad Pro Semibold"/>
              </a:rPr>
              <a:t> </a:t>
            </a:r>
            <a:r>
              <a:rPr lang="en-US" b="1" kern="1200" dirty="0" smtClean="0">
                <a:solidFill>
                  <a:srgbClr val="A40000"/>
                </a:solidFill>
                <a:latin typeface="Calibri" panose="020F0502020204030204" pitchFamily="34" charset="0"/>
                <a:ea typeface="ＭＳ Ｐゴシック" charset="0"/>
                <a:cs typeface="Myriad Pro Semibold"/>
              </a:rPr>
              <a:t>m</a:t>
            </a:r>
            <a:r>
              <a:rPr lang="en-US" b="1" kern="1200" dirty="0">
                <a:solidFill>
                  <a:srgbClr val="A40000"/>
                </a:solidFill>
                <a:latin typeface="Calibri" panose="020F0502020204030204" pitchFamily="34" charset="0"/>
                <a:ea typeface="ＭＳ Ｐゴシック" charset="0"/>
                <a:cs typeface="Myriad Pro Semibold"/>
              </a:rPr>
              <a:t>(J/</a:t>
            </a:r>
            <a:r>
              <a:rPr lang="el-GR" b="1" kern="1200" dirty="0">
                <a:solidFill>
                  <a:srgbClr val="A40000"/>
                </a:solidFill>
                <a:latin typeface="Calibri" panose="020F0502020204030204" pitchFamily="34" charset="0"/>
                <a:ea typeface="ＭＳ Ｐゴシック" charset="0"/>
                <a:cs typeface="Myriad Pro Semibold"/>
              </a:rPr>
              <a:t>ψ</a:t>
            </a:r>
            <a:r>
              <a:rPr lang="en-GB" b="1" kern="1200" dirty="0">
                <a:solidFill>
                  <a:srgbClr val="A40000"/>
                </a:solidFill>
                <a:latin typeface="Calibri" panose="020F0502020204030204" pitchFamily="34" charset="0"/>
                <a:ea typeface="ＭＳ Ｐゴシック" charset="0"/>
                <a:cs typeface="Myriad Pro Semibold"/>
              </a:rPr>
              <a:t>KK</a:t>
            </a:r>
            <a:r>
              <a:rPr lang="el-GR" b="1" kern="1200" dirty="0">
                <a:solidFill>
                  <a:srgbClr val="A40000"/>
                </a:solidFill>
                <a:latin typeface="Calibri" panose="020F0502020204030204" pitchFamily="34" charset="0"/>
                <a:ea typeface="ＭＳ Ｐゴシック" charset="0"/>
                <a:cs typeface="Myriad Pro Semibold"/>
              </a:rPr>
              <a:t>π</a:t>
            </a:r>
            <a:r>
              <a:rPr lang="en-GB" b="1" kern="1200" dirty="0">
                <a:solidFill>
                  <a:srgbClr val="A40000"/>
                </a:solidFill>
                <a:latin typeface="Calibri" panose="020F0502020204030204" pitchFamily="34" charset="0"/>
                <a:ea typeface="ＭＳ Ｐゴシック" charset="0"/>
                <a:cs typeface="Myriad Pro Semibold"/>
              </a:rPr>
              <a:t>)-m(</a:t>
            </a:r>
            <a:r>
              <a:rPr lang="en-US" b="1" kern="1200" dirty="0">
                <a:solidFill>
                  <a:srgbClr val="A40000"/>
                </a:solidFill>
                <a:latin typeface="Calibri" panose="020F0502020204030204" pitchFamily="34" charset="0"/>
                <a:ea typeface="ＭＳ Ｐゴシック" charset="0"/>
                <a:cs typeface="Myriad Pro Semibold"/>
              </a:rPr>
              <a:t>J/</a:t>
            </a:r>
            <a:r>
              <a:rPr lang="el-GR" b="1" kern="1200" dirty="0">
                <a:solidFill>
                  <a:srgbClr val="A40000"/>
                </a:solidFill>
                <a:latin typeface="Calibri" panose="020F0502020204030204" pitchFamily="34" charset="0"/>
                <a:ea typeface="ＭＳ Ｐゴシック" charset="0"/>
                <a:cs typeface="Myriad Pro Semibold"/>
              </a:rPr>
              <a:t>ψ</a:t>
            </a:r>
            <a:r>
              <a:rPr lang="en-GB" b="1" kern="1200" dirty="0">
                <a:solidFill>
                  <a:srgbClr val="A40000"/>
                </a:solidFill>
                <a:latin typeface="Calibri" panose="020F0502020204030204" pitchFamily="34" charset="0"/>
                <a:ea typeface="ＭＳ Ｐゴシック" charset="0"/>
                <a:cs typeface="Myriad Pro Semibold"/>
              </a:rPr>
              <a:t>KK)+</a:t>
            </a:r>
            <a:r>
              <a:rPr lang="en-GB" b="1" kern="1200" dirty="0" err="1">
                <a:solidFill>
                  <a:srgbClr val="A40000"/>
                </a:solidFill>
                <a:latin typeface="Calibri" panose="020F0502020204030204" pitchFamily="34" charset="0"/>
                <a:ea typeface="ＭＳ Ｐゴシック" charset="0"/>
                <a:cs typeface="Myriad Pro Semibold"/>
              </a:rPr>
              <a:t>m</a:t>
            </a:r>
            <a:r>
              <a:rPr lang="en-GB" b="1" kern="1200" baseline="-25000" dirty="0" err="1">
                <a:solidFill>
                  <a:srgbClr val="A40000"/>
                </a:solidFill>
                <a:latin typeface="Calibri" panose="020F0502020204030204" pitchFamily="34" charset="0"/>
                <a:ea typeface="ＭＳ Ｐゴシック" charset="0"/>
                <a:cs typeface="Myriad Pro Semibold"/>
              </a:rPr>
              <a:t>fit</a:t>
            </a:r>
            <a:r>
              <a:rPr lang="en-GB" b="1" kern="1200" dirty="0">
                <a:solidFill>
                  <a:srgbClr val="A40000"/>
                </a:solidFill>
                <a:latin typeface="Calibri" panose="020F0502020204030204" pitchFamily="34" charset="0"/>
                <a:ea typeface="ＭＳ Ｐゴシック" charset="0"/>
                <a:cs typeface="Myriad Pro Semibold"/>
              </a:rPr>
              <a:t>(</a:t>
            </a:r>
            <a:r>
              <a:rPr lang="en-GB" b="1" kern="1200" dirty="0" err="1">
                <a:solidFill>
                  <a:srgbClr val="A40000"/>
                </a:solidFill>
                <a:latin typeface="Calibri" panose="020F0502020204030204" pitchFamily="34" charset="0"/>
                <a:ea typeface="ＭＳ Ｐゴシック" charset="0"/>
                <a:cs typeface="Myriad Pro Semibold"/>
              </a:rPr>
              <a:t>B</a:t>
            </a:r>
            <a:r>
              <a:rPr lang="en-GB" b="1" kern="1200" baseline="-25000" dirty="0" err="1">
                <a:solidFill>
                  <a:srgbClr val="A40000"/>
                </a:solidFill>
                <a:latin typeface="Calibri" panose="020F0502020204030204" pitchFamily="34" charset="0"/>
                <a:ea typeface="ＭＳ Ｐゴシック" charset="0"/>
                <a:cs typeface="Myriad Pro Semibold"/>
              </a:rPr>
              <a:t>s</a:t>
            </a:r>
            <a:r>
              <a:rPr lang="en-GB" b="1" kern="1200" dirty="0">
                <a:solidFill>
                  <a:srgbClr val="A40000"/>
                </a:solidFill>
                <a:latin typeface="Calibri" panose="020F0502020204030204" pitchFamily="34" charset="0"/>
                <a:ea typeface="ＭＳ Ｐゴシック" charset="0"/>
                <a:cs typeface="Myriad Pro Semibold"/>
              </a:rPr>
              <a:t>)</a:t>
            </a:r>
          </a:p>
          <a:p>
            <a:pPr>
              <a:buFont typeface="Arial"/>
              <a:buChar char="•"/>
            </a:pPr>
            <a:r>
              <a:rPr lang="en-GB" b="1" kern="1200" dirty="0" smtClean="0">
                <a:solidFill>
                  <a:srgbClr val="A40000"/>
                </a:solidFill>
                <a:latin typeface="Calibri" panose="020F0502020204030204" pitchFamily="34" charset="0"/>
                <a:ea typeface="ＭＳ Ｐゴシック" charset="0"/>
                <a:cs typeface="Myriad Pro Semibold"/>
              </a:rPr>
              <a:t>Consider </a:t>
            </a:r>
            <a:endParaRPr lang="en-GB" b="1" kern="1200" dirty="0">
              <a:solidFill>
                <a:srgbClr val="A40000"/>
              </a:solidFill>
              <a:latin typeface="Calibri" panose="020F0502020204030204" pitchFamily="34" charset="0"/>
              <a:ea typeface="ＭＳ Ｐゴシック" charset="0"/>
              <a:cs typeface="Myriad Pro Semibold"/>
            </a:endParaRPr>
          </a:p>
          <a:p>
            <a:pPr lvl="1">
              <a:buFont typeface="Arial"/>
              <a:buChar char="•"/>
            </a:pPr>
            <a:r>
              <a:rPr lang="en-GB" sz="2400" b="1" kern="1200" dirty="0" err="1">
                <a:latin typeface="Calibri" panose="020F0502020204030204" pitchFamily="34" charset="0"/>
                <a:ea typeface="ＭＳ Ｐゴシック" charset="0"/>
                <a:cs typeface="Myriad Pro Semibold"/>
              </a:rPr>
              <a:t>p</a:t>
            </a:r>
            <a:r>
              <a:rPr lang="en-GB" sz="2400" b="1" kern="1200" baseline="-25000" dirty="0" err="1">
                <a:latin typeface="Calibri" panose="020F0502020204030204" pitchFamily="34" charset="0"/>
                <a:ea typeface="ＭＳ Ｐゴシック" charset="0"/>
                <a:cs typeface="Myriad Pro Semibold"/>
              </a:rPr>
              <a:t>T</a:t>
            </a:r>
            <a:r>
              <a:rPr lang="en-GB" sz="2400" b="1" kern="1200" dirty="0">
                <a:latin typeface="Calibri" panose="020F0502020204030204" pitchFamily="34" charset="0"/>
                <a:ea typeface="ＭＳ Ｐゴシック" charset="0"/>
                <a:cs typeface="Myriad Pro Semibold"/>
              </a:rPr>
              <a:t>(B)&gt;10GeV</a:t>
            </a:r>
          </a:p>
          <a:p>
            <a:pPr lvl="1">
              <a:buFont typeface="Arial"/>
              <a:buChar char="•"/>
            </a:pPr>
            <a:r>
              <a:rPr lang="en-GB" sz="2400" b="1" kern="1200" dirty="0" err="1">
                <a:latin typeface="Calibri" panose="020F0502020204030204" pitchFamily="34" charset="0"/>
                <a:ea typeface="ＭＳ Ｐゴシック" charset="0"/>
                <a:cs typeface="Myriad Pro Semibold"/>
              </a:rPr>
              <a:t>p</a:t>
            </a:r>
            <a:r>
              <a:rPr lang="en-GB" sz="2400" b="1" kern="1200" baseline="-25000" dirty="0" err="1">
                <a:latin typeface="Calibri" panose="020F0502020204030204" pitchFamily="34" charset="0"/>
                <a:ea typeface="ＭＳ Ｐゴシック" charset="0"/>
                <a:cs typeface="Myriad Pro Semibold"/>
              </a:rPr>
              <a:t>T</a:t>
            </a:r>
            <a:r>
              <a:rPr lang="en-GB" sz="2400" b="1" kern="1200" dirty="0">
                <a:latin typeface="Calibri" panose="020F0502020204030204" pitchFamily="34" charset="0"/>
                <a:ea typeface="ＭＳ Ｐゴシック" charset="0"/>
                <a:cs typeface="Myriad Pro Semibold"/>
              </a:rPr>
              <a:t>(B)&gt;15GeV </a:t>
            </a:r>
            <a:r>
              <a:rPr lang="en-GB" sz="2400" dirty="0" smtClean="0"/>
              <a:t> </a:t>
            </a:r>
            <a:endParaRPr lang="en-US" sz="2400" dirty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870154" y="241300"/>
            <a:ext cx="6685981" cy="519113"/>
          </a:xfrm>
          <a:prstGeom prst="rect">
            <a:avLst/>
          </a:prstGeom>
        </p:spPr>
        <p:txBody>
          <a:bodyPr/>
          <a:lstStyle>
            <a:lvl1pPr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2800" b="1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2800" b="1">
                <a:solidFill>
                  <a:srgbClr val="FFFFFF"/>
                </a:solidFill>
                <a:latin typeface="Arial" charset="0"/>
                <a:ea typeface="MS PGothic" pitchFamily="32" charset="-128"/>
              </a:defRPr>
            </a:lvl2pPr>
            <a:lvl3pPr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2800" b="1">
                <a:solidFill>
                  <a:srgbClr val="FFFFFF"/>
                </a:solidFill>
                <a:latin typeface="Arial" charset="0"/>
                <a:ea typeface="MS PGothic" pitchFamily="32" charset="-128"/>
              </a:defRPr>
            </a:lvl3pPr>
            <a:lvl4pPr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2800" b="1">
                <a:solidFill>
                  <a:srgbClr val="FFFFFF"/>
                </a:solidFill>
                <a:latin typeface="Arial" charset="0"/>
                <a:ea typeface="MS PGothic" pitchFamily="32" charset="-128"/>
              </a:defRPr>
            </a:lvl4pPr>
            <a:lvl5pPr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2800" b="1">
                <a:solidFill>
                  <a:srgbClr val="FFFFFF"/>
                </a:solidFill>
                <a:latin typeface="Arial" charset="0"/>
                <a:ea typeface="MS PGothic" pitchFamily="32" charset="-128"/>
              </a:defRPr>
            </a:lvl5pPr>
            <a:lvl6pPr marL="25146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800" b="1">
                <a:solidFill>
                  <a:srgbClr val="FFFFFF"/>
                </a:solidFill>
                <a:latin typeface="Arial" charset="0"/>
                <a:ea typeface="MS PGothic" pitchFamily="32" charset="-128"/>
              </a:defRPr>
            </a:lvl6pPr>
            <a:lvl7pPr marL="29718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800" b="1">
                <a:solidFill>
                  <a:srgbClr val="FFFFFF"/>
                </a:solidFill>
                <a:latin typeface="Arial" charset="0"/>
                <a:ea typeface="MS PGothic" pitchFamily="32" charset="-128"/>
              </a:defRPr>
            </a:lvl7pPr>
            <a:lvl8pPr marL="34290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800" b="1">
                <a:solidFill>
                  <a:srgbClr val="FFFFFF"/>
                </a:solidFill>
                <a:latin typeface="Arial" charset="0"/>
                <a:ea typeface="MS PGothic" pitchFamily="32" charset="-128"/>
              </a:defRPr>
            </a:lvl8pPr>
            <a:lvl9pPr marL="38862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800" b="1">
                <a:solidFill>
                  <a:srgbClr val="FFFFFF"/>
                </a:solidFill>
                <a:latin typeface="Arial" charset="0"/>
                <a:ea typeface="MS PGothic" pitchFamily="32" charset="-128"/>
              </a:defRPr>
            </a:lvl9pPr>
          </a:lstStyle>
          <a:p>
            <a:r>
              <a:rPr lang="en-GB" dirty="0" smtClean="0"/>
              <a:t>Study of B</a:t>
            </a:r>
            <a:r>
              <a:rPr lang="en-GB" baseline="-25000" dirty="0" smtClean="0"/>
              <a:t>s</a:t>
            </a:r>
            <a:r>
              <a:rPr lang="en-GB" baseline="30000" dirty="0" smtClean="0"/>
              <a:t>0</a:t>
            </a:r>
            <a:r>
              <a:rPr lang="el-GR" dirty="0" smtClean="0"/>
              <a:t>π</a:t>
            </a:r>
            <a:r>
              <a:rPr lang="en-GB" baseline="30000" dirty="0" smtClean="0"/>
              <a:t>±</a:t>
            </a:r>
            <a:r>
              <a:rPr lang="en-GB" dirty="0" smtClean="0"/>
              <a:t> Candidates</a:t>
            </a:r>
            <a:endParaRPr lang="en-GB" dirty="0"/>
          </a:p>
        </p:txBody>
      </p:sp>
      <p:grpSp>
        <p:nvGrpSpPr>
          <p:cNvPr id="11" name="Group 10"/>
          <p:cNvGrpSpPr/>
          <p:nvPr/>
        </p:nvGrpSpPr>
        <p:grpSpPr>
          <a:xfrm>
            <a:off x="4932946" y="760414"/>
            <a:ext cx="4033164" cy="5669513"/>
            <a:chOff x="4932946" y="760414"/>
            <a:chExt cx="4033164" cy="5669513"/>
          </a:xfrm>
        </p:grpSpPr>
        <p:pic>
          <p:nvPicPr>
            <p:cNvPr id="8" name="Picture 7" descr="fig_02a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32946" y="760414"/>
              <a:ext cx="4033163" cy="2902084"/>
            </a:xfrm>
            <a:prstGeom prst="rect">
              <a:avLst/>
            </a:prstGeom>
          </p:spPr>
        </p:pic>
        <p:pic>
          <p:nvPicPr>
            <p:cNvPr id="9" name="Picture 8" descr="fig_02b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32946" y="3527842"/>
              <a:ext cx="4033164" cy="290208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6948374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4294967295"/>
          </p:nvPr>
        </p:nvSpPr>
        <p:spPr>
          <a:xfrm>
            <a:off x="4585368" y="1601536"/>
            <a:ext cx="3931570" cy="5468938"/>
          </a:xfrm>
        </p:spPr>
        <p:txBody>
          <a:bodyPr/>
          <a:lstStyle/>
          <a:p>
            <a:pPr marL="0" indent="0" defTabSz="457200">
              <a:spcBef>
                <a:spcPct val="20000"/>
              </a:spcBef>
              <a:buSzPct val="50000"/>
            </a:pPr>
            <a:r>
              <a:rPr lang="en-US" sz="2000" b="1" kern="1200" dirty="0">
                <a:solidFill>
                  <a:srgbClr val="A40000"/>
                </a:solidFill>
                <a:latin typeface="Calibri" panose="020F0502020204030204" pitchFamily="34" charset="0"/>
                <a:cs typeface="Myriad Pro Semibold"/>
              </a:rPr>
              <a:t>N</a:t>
            </a:r>
            <a:r>
              <a:rPr lang="en-US" sz="2000" b="1" kern="1200" dirty="0" smtClean="0">
                <a:solidFill>
                  <a:srgbClr val="A40000"/>
                </a:solidFill>
                <a:latin typeface="Calibri" panose="020F0502020204030204" pitchFamily="34" charset="0"/>
                <a:cs typeface="Myriad Pro Semibold"/>
              </a:rPr>
              <a:t>o </a:t>
            </a:r>
            <a:r>
              <a:rPr lang="en-US" sz="2000" b="1" kern="1200" dirty="0">
                <a:solidFill>
                  <a:srgbClr val="A40000"/>
                </a:solidFill>
                <a:latin typeface="Calibri" panose="020F0502020204030204" pitchFamily="34" charset="0"/>
                <a:cs typeface="Myriad Pro Semibold"/>
              </a:rPr>
              <a:t>significant X(5568) signal </a:t>
            </a:r>
            <a:endParaRPr lang="en-US" sz="2000" b="1" kern="1200" dirty="0" smtClean="0">
              <a:solidFill>
                <a:srgbClr val="A40000"/>
              </a:solidFill>
              <a:latin typeface="Calibri" panose="020F0502020204030204" pitchFamily="34" charset="0"/>
              <a:cs typeface="Myriad Pro Semibold"/>
            </a:endParaRPr>
          </a:p>
          <a:p>
            <a:pPr marL="0" indent="0" defTabSz="457200">
              <a:spcBef>
                <a:spcPct val="20000"/>
              </a:spcBef>
              <a:buSzPct val="50000"/>
            </a:pPr>
            <a:r>
              <a:rPr lang="en-US" sz="2000" b="1" kern="1200" dirty="0" smtClean="0">
                <a:solidFill>
                  <a:srgbClr val="A40000"/>
                </a:solidFill>
                <a:latin typeface="Calibri" panose="020F0502020204030204" pitchFamily="34" charset="0"/>
                <a:cs typeface="Myriad Pro Semibold"/>
              </a:rPr>
              <a:t>Fitted </a:t>
            </a:r>
            <a:r>
              <a:rPr lang="en-US" sz="2000" b="1" kern="1200" dirty="0">
                <a:solidFill>
                  <a:srgbClr val="A40000"/>
                </a:solidFill>
                <a:latin typeface="Calibri" panose="020F0502020204030204" pitchFamily="34" charset="0"/>
                <a:cs typeface="Myriad Pro Semibold"/>
              </a:rPr>
              <a:t>X(5568) </a:t>
            </a:r>
            <a:r>
              <a:rPr lang="en-US" sz="2000" b="1" kern="1200" dirty="0" smtClean="0">
                <a:solidFill>
                  <a:srgbClr val="A40000"/>
                </a:solidFill>
                <a:latin typeface="Calibri" panose="020F0502020204030204" pitchFamily="34" charset="0"/>
                <a:cs typeface="Myriad Pro Semibold"/>
              </a:rPr>
              <a:t>yields &amp; Limits:</a:t>
            </a:r>
          </a:p>
          <a:p>
            <a:pPr marL="0" indent="0" defTabSz="457200">
              <a:spcBef>
                <a:spcPct val="20000"/>
              </a:spcBef>
              <a:buSzPct val="50000"/>
            </a:pPr>
            <a:r>
              <a:rPr lang="en-US" sz="2000" b="1" kern="1200" dirty="0" smtClean="0">
                <a:solidFill>
                  <a:srgbClr val="A40000"/>
                </a:solidFill>
                <a:latin typeface="Calibri" panose="020F0502020204030204" pitchFamily="34" charset="0"/>
                <a:cs typeface="Myriad Pro Semibold"/>
              </a:rPr>
              <a:t> </a:t>
            </a:r>
          </a:p>
          <a:p>
            <a:pPr marL="0" indent="0" defTabSz="457200">
              <a:spcBef>
                <a:spcPct val="20000"/>
              </a:spcBef>
              <a:buSzPct val="50000"/>
            </a:pPr>
            <a:r>
              <a:rPr lang="en-US" sz="2000" b="1" kern="1200" dirty="0" smtClean="0">
                <a:latin typeface="Calibri" panose="020F0502020204030204" pitchFamily="34" charset="0"/>
                <a:cs typeface="Myriad Pro Semibold"/>
              </a:rPr>
              <a:t>	</a:t>
            </a:r>
            <a:r>
              <a:rPr lang="en-US" sz="1800" b="1" kern="1200" dirty="0" err="1" smtClean="0">
                <a:solidFill>
                  <a:srgbClr val="0000FF"/>
                </a:solidFill>
                <a:latin typeface="Calibri" panose="020F0502020204030204" pitchFamily="34" charset="0"/>
                <a:cs typeface="Myriad Pro Semibold"/>
              </a:rPr>
              <a:t>p</a:t>
            </a:r>
            <a:r>
              <a:rPr lang="en-US" sz="1800" b="1" kern="1200" baseline="-25000" dirty="0" err="1" smtClean="0">
                <a:solidFill>
                  <a:srgbClr val="0000FF"/>
                </a:solidFill>
                <a:latin typeface="Calibri" panose="020F0502020204030204" pitchFamily="34" charset="0"/>
                <a:cs typeface="Myriad Pro Semibold"/>
              </a:rPr>
              <a:t>T</a:t>
            </a:r>
            <a:r>
              <a:rPr lang="en-US" sz="1800" b="1" kern="1200" dirty="0">
                <a:solidFill>
                  <a:srgbClr val="0000FF"/>
                </a:solidFill>
                <a:latin typeface="Calibri" panose="020F0502020204030204" pitchFamily="34" charset="0"/>
                <a:cs typeface="Myriad Pro Semibold"/>
              </a:rPr>
              <a:t>(B) &gt; 10 </a:t>
            </a:r>
            <a:r>
              <a:rPr lang="en-US" sz="1800" b="1" kern="1200" dirty="0" err="1" smtClean="0">
                <a:solidFill>
                  <a:srgbClr val="0000FF"/>
                </a:solidFill>
                <a:latin typeface="Calibri" panose="020F0502020204030204" pitchFamily="34" charset="0"/>
                <a:cs typeface="Myriad Pro Semibold"/>
              </a:rPr>
              <a:t>GeV</a:t>
            </a:r>
            <a:r>
              <a:rPr lang="en-US" sz="1800" b="1" kern="1200" dirty="0" smtClean="0">
                <a:solidFill>
                  <a:srgbClr val="0000FF"/>
                </a:solidFill>
                <a:latin typeface="Calibri" panose="020F0502020204030204" pitchFamily="34" charset="0"/>
                <a:cs typeface="Myriad Pro Semibold"/>
              </a:rPr>
              <a:t>:</a:t>
            </a:r>
            <a:endParaRPr lang="en-US" sz="1800" b="1" kern="1200" dirty="0">
              <a:solidFill>
                <a:srgbClr val="0000FF"/>
              </a:solidFill>
              <a:latin typeface="Calibri" panose="020F0502020204030204" pitchFamily="34" charset="0"/>
              <a:cs typeface="Myriad Pro Semibold"/>
            </a:endParaRPr>
          </a:p>
          <a:p>
            <a:pPr lvl="1" defTabSz="457200">
              <a:spcBef>
                <a:spcPct val="20000"/>
              </a:spcBef>
              <a:buSzPct val="50000"/>
              <a:buFont typeface="Wingdings" charset="2"/>
              <a:buChar char="Ø"/>
            </a:pPr>
            <a:r>
              <a:rPr lang="en-US" sz="1800" b="1" kern="1200" dirty="0">
                <a:solidFill>
                  <a:srgbClr val="0000FF"/>
                </a:solidFill>
                <a:latin typeface="Calibri" panose="020F0502020204030204" pitchFamily="34" charset="0"/>
                <a:cs typeface="Myriad Pro Semibold"/>
              </a:rPr>
              <a:t>N(X) = 60 ±</a:t>
            </a:r>
            <a:r>
              <a:rPr lang="en-US" sz="1800" b="1" kern="1200" dirty="0" smtClean="0">
                <a:solidFill>
                  <a:srgbClr val="0000FF"/>
                </a:solidFill>
                <a:latin typeface="Calibri" panose="020F0502020204030204" pitchFamily="34" charset="0"/>
                <a:cs typeface="Myriad Pro Semibold"/>
              </a:rPr>
              <a:t>140 (stat)</a:t>
            </a:r>
          </a:p>
          <a:p>
            <a:pPr lvl="1" defTabSz="457200">
              <a:spcBef>
                <a:spcPct val="20000"/>
              </a:spcBef>
              <a:buSzPct val="50000"/>
              <a:buFont typeface="Wingdings" charset="2"/>
              <a:buChar char="Ø"/>
            </a:pPr>
            <a:r>
              <a:rPr lang="mr-IN" sz="1800" b="1" kern="1200" dirty="0">
                <a:solidFill>
                  <a:srgbClr val="0000FF"/>
                </a:solidFill>
                <a:latin typeface="Calibri"/>
                <a:cs typeface="Calibri"/>
              </a:rPr>
              <a:t>N(X) &lt; 382 </a:t>
            </a:r>
            <a:r>
              <a:rPr lang="en-GB" sz="1800" b="1" kern="1200" dirty="0" smtClean="0">
                <a:solidFill>
                  <a:srgbClr val="0000FF"/>
                </a:solidFill>
                <a:latin typeface="Calibri"/>
                <a:cs typeface="Calibri"/>
              </a:rPr>
              <a:t>@</a:t>
            </a:r>
            <a:r>
              <a:rPr lang="en-GB" sz="1800" b="1" kern="1200" dirty="0">
                <a:solidFill>
                  <a:srgbClr val="0000FF"/>
                </a:solidFill>
                <a:latin typeface="Calibri"/>
                <a:cs typeface="Calibri"/>
              </a:rPr>
              <a:t>95% </a:t>
            </a:r>
            <a:r>
              <a:rPr lang="en-GB" sz="1800" b="1" kern="1200" dirty="0" smtClean="0">
                <a:solidFill>
                  <a:srgbClr val="0000FF"/>
                </a:solidFill>
                <a:latin typeface="Calibri"/>
                <a:cs typeface="Calibri"/>
              </a:rPr>
              <a:t>CL</a:t>
            </a:r>
          </a:p>
          <a:p>
            <a:pPr lvl="1" defTabSz="457200">
              <a:spcBef>
                <a:spcPct val="20000"/>
              </a:spcBef>
              <a:buSzPct val="50000"/>
              <a:buFont typeface="Wingdings" charset="2"/>
              <a:buChar char="Ø"/>
            </a:pPr>
            <a:endParaRPr lang="en-GB" sz="1800" b="1" kern="1200" dirty="0" smtClean="0">
              <a:solidFill>
                <a:srgbClr val="0000FF"/>
              </a:solidFill>
              <a:latin typeface="Calibri"/>
              <a:cs typeface="Calibri"/>
            </a:endParaRPr>
          </a:p>
          <a:p>
            <a:pPr marL="0" indent="0" defTabSz="457200">
              <a:spcBef>
                <a:spcPct val="20000"/>
              </a:spcBef>
              <a:buSzPct val="50000"/>
            </a:pPr>
            <a:r>
              <a:rPr lang="en-US" sz="2000" b="1" kern="1200" dirty="0" smtClean="0">
                <a:latin typeface="Calibri" panose="020F0502020204030204" pitchFamily="34" charset="0"/>
                <a:cs typeface="Myriad Pro Semibold"/>
              </a:rPr>
              <a:t>	</a:t>
            </a:r>
            <a:r>
              <a:rPr lang="en-US" sz="1800" b="1" kern="1200" dirty="0" err="1" smtClean="0">
                <a:solidFill>
                  <a:srgbClr val="650C65"/>
                </a:solidFill>
                <a:latin typeface="Calibri" panose="020F0502020204030204" pitchFamily="34" charset="0"/>
                <a:cs typeface="Myriad Pro Semibold"/>
              </a:rPr>
              <a:t>p</a:t>
            </a:r>
            <a:r>
              <a:rPr lang="en-US" sz="1800" b="1" kern="1200" baseline="-25000" dirty="0" err="1" smtClean="0">
                <a:solidFill>
                  <a:srgbClr val="650C65"/>
                </a:solidFill>
                <a:latin typeface="Calibri" panose="020F0502020204030204" pitchFamily="34" charset="0"/>
                <a:cs typeface="Myriad Pro Semibold"/>
              </a:rPr>
              <a:t>T</a:t>
            </a:r>
            <a:r>
              <a:rPr lang="en-US" sz="1800" b="1" kern="1200" dirty="0">
                <a:solidFill>
                  <a:srgbClr val="650C65"/>
                </a:solidFill>
                <a:latin typeface="Calibri" panose="020F0502020204030204" pitchFamily="34" charset="0"/>
                <a:cs typeface="Myriad Pro Semibold"/>
              </a:rPr>
              <a:t>(B) &gt; </a:t>
            </a:r>
            <a:r>
              <a:rPr lang="en-US" sz="1800" b="1" kern="1200" dirty="0" smtClean="0">
                <a:solidFill>
                  <a:srgbClr val="650C65"/>
                </a:solidFill>
                <a:latin typeface="Calibri" panose="020F0502020204030204" pitchFamily="34" charset="0"/>
                <a:cs typeface="Myriad Pro Semibold"/>
              </a:rPr>
              <a:t>15 </a:t>
            </a:r>
            <a:r>
              <a:rPr lang="en-US" sz="1800" b="1" kern="1200" dirty="0" err="1" smtClean="0">
                <a:solidFill>
                  <a:srgbClr val="650C65"/>
                </a:solidFill>
                <a:latin typeface="Calibri" panose="020F0502020204030204" pitchFamily="34" charset="0"/>
                <a:cs typeface="Myriad Pro Semibold"/>
              </a:rPr>
              <a:t>GeV</a:t>
            </a:r>
            <a:r>
              <a:rPr lang="en-US" sz="1800" b="1" kern="1200" dirty="0" smtClean="0">
                <a:solidFill>
                  <a:srgbClr val="650C65"/>
                </a:solidFill>
                <a:latin typeface="Calibri" panose="020F0502020204030204" pitchFamily="34" charset="0"/>
                <a:cs typeface="Myriad Pro Semibold"/>
              </a:rPr>
              <a:t>:</a:t>
            </a:r>
            <a:endParaRPr lang="en-US" sz="1800" b="1" kern="1200" dirty="0">
              <a:solidFill>
                <a:srgbClr val="650C65"/>
              </a:solidFill>
              <a:latin typeface="Calibri" panose="020F0502020204030204" pitchFamily="34" charset="0"/>
              <a:cs typeface="Myriad Pro Semibold"/>
            </a:endParaRPr>
          </a:p>
          <a:p>
            <a:pPr lvl="1" defTabSz="457200">
              <a:spcBef>
                <a:spcPct val="20000"/>
              </a:spcBef>
              <a:buSzPct val="50000"/>
              <a:buFont typeface="Wingdings" charset="2"/>
              <a:buChar char="Ø"/>
            </a:pPr>
            <a:r>
              <a:rPr lang="en-US" sz="1800" b="1" kern="1200" dirty="0">
                <a:solidFill>
                  <a:srgbClr val="650C65"/>
                </a:solidFill>
                <a:latin typeface="Calibri" panose="020F0502020204030204" pitchFamily="34" charset="0"/>
                <a:cs typeface="Myriad Pro Semibold"/>
              </a:rPr>
              <a:t>N(X) = -30 ±</a:t>
            </a:r>
            <a:r>
              <a:rPr lang="en-US" sz="1800" b="1" kern="1200" dirty="0" smtClean="0">
                <a:solidFill>
                  <a:srgbClr val="650C65"/>
                </a:solidFill>
                <a:latin typeface="Calibri" panose="020F0502020204030204" pitchFamily="34" charset="0"/>
                <a:cs typeface="Myriad Pro Semibold"/>
              </a:rPr>
              <a:t>150 (stat)</a:t>
            </a:r>
          </a:p>
          <a:p>
            <a:pPr lvl="1" defTabSz="457200">
              <a:spcBef>
                <a:spcPct val="20000"/>
              </a:spcBef>
              <a:buSzPct val="50000"/>
              <a:buFont typeface="Wingdings" charset="2"/>
              <a:buChar char="Ø"/>
            </a:pPr>
            <a:r>
              <a:rPr lang="mr-IN" sz="1800" b="1" kern="1200" dirty="0" smtClean="0">
                <a:solidFill>
                  <a:srgbClr val="650C65"/>
                </a:solidFill>
                <a:latin typeface="Calibri"/>
                <a:cs typeface="Calibri"/>
              </a:rPr>
              <a:t>N</a:t>
            </a:r>
            <a:r>
              <a:rPr lang="mr-IN" sz="1800" b="1" kern="1200" dirty="0">
                <a:solidFill>
                  <a:srgbClr val="650C65"/>
                </a:solidFill>
                <a:latin typeface="Calibri"/>
                <a:cs typeface="Calibri"/>
              </a:rPr>
              <a:t>(X) &lt; </a:t>
            </a:r>
            <a:r>
              <a:rPr lang="en-GB" sz="1800" b="1" kern="1200" dirty="0" smtClean="0">
                <a:solidFill>
                  <a:srgbClr val="650C65"/>
                </a:solidFill>
                <a:latin typeface="Calibri"/>
                <a:cs typeface="Calibri"/>
              </a:rPr>
              <a:t>356</a:t>
            </a:r>
            <a:r>
              <a:rPr lang="mr-IN" sz="1800" b="1" kern="1200" dirty="0" smtClean="0">
                <a:solidFill>
                  <a:srgbClr val="650C65"/>
                </a:solidFill>
                <a:latin typeface="Calibri"/>
                <a:cs typeface="Calibri"/>
              </a:rPr>
              <a:t> </a:t>
            </a:r>
            <a:r>
              <a:rPr lang="en-GB" sz="1800" b="1" kern="1200" dirty="0">
                <a:solidFill>
                  <a:srgbClr val="650C65"/>
                </a:solidFill>
                <a:latin typeface="Calibri"/>
                <a:cs typeface="Calibri"/>
              </a:rPr>
              <a:t>(@95% CL</a:t>
            </a:r>
            <a:r>
              <a:rPr lang="en-GB" sz="1800" b="1" kern="1200" dirty="0" smtClean="0">
                <a:solidFill>
                  <a:srgbClr val="650C65"/>
                </a:solidFill>
                <a:latin typeface="Calibri"/>
                <a:cs typeface="Calibri"/>
              </a:rPr>
              <a:t>)</a:t>
            </a:r>
          </a:p>
          <a:p>
            <a:pPr marL="457200" lvl="1" indent="0" defTabSz="457200">
              <a:spcBef>
                <a:spcPct val="20000"/>
              </a:spcBef>
              <a:buSzPct val="50000"/>
            </a:pPr>
            <a:endParaRPr lang="en-GB" sz="1800" b="1" kern="1200" dirty="0">
              <a:solidFill>
                <a:schemeClr val="tx1"/>
              </a:solidFill>
              <a:latin typeface="Calibri"/>
              <a:cs typeface="Calibri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668420" y="1066800"/>
            <a:ext cx="3489159" cy="5363127"/>
            <a:chOff x="668420" y="760414"/>
            <a:chExt cx="4033164" cy="5669513"/>
          </a:xfrm>
        </p:grpSpPr>
        <p:pic>
          <p:nvPicPr>
            <p:cNvPr id="4" name="Picture 3" descr="fig_02a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68420" y="760414"/>
              <a:ext cx="4033163" cy="2902084"/>
            </a:xfrm>
            <a:prstGeom prst="rect">
              <a:avLst/>
            </a:prstGeom>
          </p:spPr>
        </p:pic>
        <p:pic>
          <p:nvPicPr>
            <p:cNvPr id="5" name="Picture 4" descr="fig_02b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68420" y="3527842"/>
              <a:ext cx="4033164" cy="2902085"/>
            </a:xfrm>
            <a:prstGeom prst="rect">
              <a:avLst/>
            </a:prstGeom>
          </p:spPr>
        </p:pic>
      </p:grpSp>
      <p:sp>
        <p:nvSpPr>
          <p:cNvPr id="6" name="TextBox 5"/>
          <p:cNvSpPr txBox="1"/>
          <p:nvPr/>
        </p:nvSpPr>
        <p:spPr>
          <a:xfrm>
            <a:off x="1216526" y="697468"/>
            <a:ext cx="10520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00FF"/>
                </a:solidFill>
              </a:rPr>
              <a:t>D0 signal</a:t>
            </a:r>
            <a:endParaRPr lang="en-US" b="1" dirty="0">
              <a:solidFill>
                <a:srgbClr val="0000FF"/>
              </a:solidFill>
            </a:endParaRPr>
          </a:p>
        </p:txBody>
      </p:sp>
      <p:cxnSp>
        <p:nvCxnSpPr>
          <p:cNvPr id="8" name="Straight Arrow Connector 7"/>
          <p:cNvCxnSpPr>
            <a:stCxn id="6" idx="2"/>
          </p:cNvCxnSpPr>
          <p:nvPr/>
        </p:nvCxnSpPr>
        <p:spPr bwMode="auto">
          <a:xfrm flipH="1">
            <a:off x="1737895" y="1066800"/>
            <a:ext cx="4677" cy="176463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9" name="TextBox 8"/>
          <p:cNvSpPr txBox="1"/>
          <p:nvPr/>
        </p:nvSpPr>
        <p:spPr>
          <a:xfrm>
            <a:off x="3275263" y="187617"/>
            <a:ext cx="255861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49263" eaLnBrk="0" hangingPunct="0">
              <a:buClr>
                <a:srgbClr val="000000"/>
              </a:buClr>
              <a:buSzPct val="100000"/>
              <a:buFont typeface="Times New Roman" pitchFamily="18" charset="0"/>
            </a:pPr>
            <a:r>
              <a:rPr lang="en-US" sz="2800" b="1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Setting Limits</a:t>
            </a:r>
          </a:p>
        </p:txBody>
      </p:sp>
    </p:spTree>
    <p:extLst>
      <p:ext uri="{BB962C8B-B14F-4D97-AF65-F5344CB8AC3E}">
        <p14:creationId xmlns:p14="http://schemas.microsoft.com/office/powerpoint/2010/main" val="4266776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latin typeface="Calibri" panose="020F0502020204030204" pitchFamily="34" charset="0"/>
              </a:rPr>
              <a:t>Outline</a:t>
            </a:r>
            <a:endParaRPr lang="en-GB" dirty="0">
              <a:latin typeface="Calibri" panose="020F0502020204030204" pitchFamily="34" charset="0"/>
            </a:endParaRPr>
          </a:p>
        </p:txBody>
      </p:sp>
      <p:sp>
        <p:nvSpPr>
          <p:cNvPr id="4" name="Content Placeholder 2"/>
          <p:cNvSpPr txBox="1">
            <a:spLocks/>
          </p:cNvSpPr>
          <p:nvPr/>
        </p:nvSpPr>
        <p:spPr bwMode="auto">
          <a:xfrm>
            <a:off x="676699" y="866430"/>
            <a:ext cx="8236725" cy="55823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marL="342900" indent="-342900" algn="l" defTabSz="449263" rtl="0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24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49263" rtl="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2000">
                <a:solidFill>
                  <a:srgbClr val="000000"/>
                </a:solidFill>
                <a:latin typeface="+mn-lt"/>
                <a:ea typeface="+mn-ea"/>
              </a:defRPr>
            </a:lvl2pPr>
            <a:lvl3pPr marL="1143000" indent="-228600" algn="l" defTabSz="449263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2000">
                <a:solidFill>
                  <a:srgbClr val="000000"/>
                </a:solidFill>
                <a:latin typeface="+mn-lt"/>
                <a:ea typeface="+mn-ea"/>
              </a:defRPr>
            </a:lvl3pPr>
            <a:lvl4pPr marL="1600200" indent="-228600" algn="l" defTabSz="449263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2000">
                <a:solidFill>
                  <a:srgbClr val="000000"/>
                </a:solidFill>
                <a:latin typeface="+mn-lt"/>
                <a:ea typeface="+mn-ea"/>
              </a:defRPr>
            </a:lvl4pPr>
            <a:lvl5pPr marL="2057400" indent="-228600" algn="l" defTabSz="449263" rtl="0" eaLnBrk="0" fontAlgn="base" hangingPunct="0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>
                <a:solidFill>
                  <a:srgbClr val="000000"/>
                </a:solidFill>
                <a:latin typeface="+mn-lt"/>
                <a:ea typeface="+mn-ea"/>
              </a:defRPr>
            </a:lvl5pPr>
            <a:lvl6pPr marL="2514600" indent="-228600" algn="l" defTabSz="449263" rtl="0" eaLnBrk="0" fontAlgn="base" hangingPunct="0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>
                <a:solidFill>
                  <a:srgbClr val="000000"/>
                </a:solidFill>
                <a:latin typeface="+mn-lt"/>
                <a:ea typeface="+mn-ea"/>
              </a:defRPr>
            </a:lvl6pPr>
            <a:lvl7pPr marL="2971800" indent="-228600" algn="l" defTabSz="449263" rtl="0" eaLnBrk="0" fontAlgn="base" hangingPunct="0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>
                <a:solidFill>
                  <a:srgbClr val="000000"/>
                </a:solidFill>
                <a:latin typeface="+mn-lt"/>
                <a:ea typeface="+mn-ea"/>
              </a:defRPr>
            </a:lvl7pPr>
            <a:lvl8pPr marL="3429000" indent="-228600" algn="l" defTabSz="449263" rtl="0" eaLnBrk="0" fontAlgn="base" hangingPunct="0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>
                <a:solidFill>
                  <a:srgbClr val="000000"/>
                </a:solidFill>
                <a:latin typeface="+mn-lt"/>
                <a:ea typeface="+mn-ea"/>
              </a:defRPr>
            </a:lvl8pPr>
            <a:lvl9pPr marL="3886200" indent="-228600" algn="l" defTabSz="449263" rtl="0" eaLnBrk="0" fontAlgn="base" hangingPunct="0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>
                <a:solidFill>
                  <a:srgbClr val="000000"/>
                </a:solidFill>
                <a:latin typeface="+mn-lt"/>
                <a:ea typeface="+mn-ea"/>
              </a:defRPr>
            </a:lvl9pPr>
          </a:lstStyle>
          <a:p>
            <a:endParaRPr lang="en-GB" sz="1800" b="1" kern="0" dirty="0" smtClean="0">
              <a:solidFill>
                <a:srgbClr val="8B050C"/>
              </a:solidFill>
              <a:latin typeface="Calibri" panose="020F0502020204030204" pitchFamily="34" charset="0"/>
            </a:endParaRPr>
          </a:p>
          <a:p>
            <a:pPr marL="285750" indent="-285750">
              <a:buClr>
                <a:srgbClr val="8B050C"/>
              </a:buClr>
              <a:buFont typeface="Wingdings" panose="05000000000000000000" pitchFamily="2" charset="2"/>
              <a:buChar char="q"/>
            </a:pPr>
            <a:r>
              <a:rPr lang="en-GB" sz="1800" b="1" kern="0" dirty="0" smtClean="0">
                <a:solidFill>
                  <a:srgbClr val="8B050C"/>
                </a:solidFill>
                <a:latin typeface="Calibri" panose="020F0502020204030204" pitchFamily="34" charset="0"/>
              </a:rPr>
              <a:t>ATLAS detector, (multi-,) </a:t>
            </a:r>
            <a:r>
              <a:rPr lang="en-GB" sz="1800" b="1" kern="0" dirty="0" err="1" smtClean="0">
                <a:solidFill>
                  <a:srgbClr val="8B050C"/>
                </a:solidFill>
                <a:latin typeface="Calibri" panose="020F0502020204030204" pitchFamily="34" charset="0"/>
              </a:rPr>
              <a:t>muon</a:t>
            </a:r>
            <a:r>
              <a:rPr lang="en-GB" sz="1800" b="1" kern="0" dirty="0" smtClean="0">
                <a:solidFill>
                  <a:srgbClr val="8B050C"/>
                </a:solidFill>
                <a:latin typeface="Calibri" panose="020F0502020204030204" pitchFamily="34" charset="0"/>
              </a:rPr>
              <a:t> triggers</a:t>
            </a:r>
          </a:p>
          <a:p>
            <a:pPr marL="0" indent="0">
              <a:buClr>
                <a:srgbClr val="8B050C"/>
              </a:buClr>
            </a:pPr>
            <a:endParaRPr lang="en-GB" sz="1800" b="1" kern="0" dirty="0" smtClean="0">
              <a:solidFill>
                <a:srgbClr val="8B050C"/>
              </a:solidFill>
              <a:latin typeface="Calibri" panose="020F0502020204030204" pitchFamily="34" charset="0"/>
            </a:endParaRPr>
          </a:p>
          <a:p>
            <a:pPr marL="0" indent="0">
              <a:buClr>
                <a:srgbClr val="8B050C"/>
              </a:buClr>
            </a:pPr>
            <a:r>
              <a:rPr lang="en-GB" sz="1800" b="1" kern="0" dirty="0" smtClean="0">
                <a:solidFill>
                  <a:srgbClr val="8B050C"/>
                </a:solidFill>
                <a:latin typeface="Calibri" panose="020F0502020204030204" pitchFamily="34" charset="0"/>
              </a:rPr>
              <a:t>Focus on recent results</a:t>
            </a:r>
            <a:endParaRPr lang="en-GB" sz="1800" b="1" kern="0" dirty="0" smtClean="0">
              <a:solidFill>
                <a:srgbClr val="8B050C"/>
              </a:solidFill>
              <a:latin typeface="Calibri" panose="020F0502020204030204" pitchFamily="34" charset="0"/>
            </a:endParaRPr>
          </a:p>
          <a:p>
            <a:pPr>
              <a:buClr>
                <a:srgbClr val="8B050C"/>
              </a:buClr>
              <a:buFont typeface="Wingdings" panose="05000000000000000000" pitchFamily="2" charset="2"/>
              <a:buChar char="q"/>
            </a:pPr>
            <a:r>
              <a:rPr lang="en-GB" sz="1800" b="1" kern="0" dirty="0">
                <a:solidFill>
                  <a:srgbClr val="8B050C"/>
                </a:solidFill>
                <a:latin typeface="Calibri" panose="020F0502020204030204" pitchFamily="34" charset="0"/>
              </a:rPr>
              <a:t>bb correlation with J/</a:t>
            </a:r>
            <a:r>
              <a:rPr lang="el-GR" sz="1800" b="1" kern="0" dirty="0">
                <a:solidFill>
                  <a:srgbClr val="8B050C"/>
                </a:solidFill>
                <a:latin typeface="Calibri" panose="020F0502020204030204" pitchFamily="34" charset="0"/>
              </a:rPr>
              <a:t>ψ+μ</a:t>
            </a:r>
            <a:r>
              <a:rPr lang="en-GB" sz="1800" b="1" kern="0" dirty="0">
                <a:solidFill>
                  <a:srgbClr val="8B050C"/>
                </a:solidFill>
                <a:latin typeface="Calibri" panose="020F0502020204030204" pitchFamily="34" charset="0"/>
              </a:rPr>
              <a:t>  </a:t>
            </a:r>
            <a:r>
              <a:rPr lang="en-GB" sz="1800" b="1" u="sng" kern="0" dirty="0">
                <a:latin typeface="Calibri" panose="020F0502020204030204" pitchFamily="34" charset="0"/>
              </a:rPr>
              <a:t>JHEP 11 (2017) </a:t>
            </a:r>
            <a:r>
              <a:rPr lang="en-GB" sz="1800" b="1" u="sng" kern="0" dirty="0" smtClean="0">
                <a:latin typeface="Calibri" panose="020F0502020204030204" pitchFamily="34" charset="0"/>
              </a:rPr>
              <a:t>62</a:t>
            </a:r>
            <a:endParaRPr lang="en-GB" sz="1800" b="1" kern="0" dirty="0" smtClean="0">
              <a:solidFill>
                <a:srgbClr val="8B050C"/>
              </a:solidFill>
              <a:latin typeface="Calibri" panose="020F0502020204030204" pitchFamily="34" charset="0"/>
            </a:endParaRPr>
          </a:p>
          <a:p>
            <a:pPr>
              <a:buClr>
                <a:srgbClr val="8B050C"/>
              </a:buClr>
              <a:buFont typeface="Wingdings" panose="05000000000000000000" pitchFamily="2" charset="2"/>
              <a:buChar char="q"/>
            </a:pPr>
            <a:r>
              <a:rPr lang="en-GB" sz="1800" b="1" kern="0" dirty="0" smtClean="0">
                <a:solidFill>
                  <a:srgbClr val="8B050C"/>
                </a:solidFill>
                <a:latin typeface="Calibri" panose="020F0502020204030204" pitchFamily="34" charset="0"/>
              </a:rPr>
              <a:t>X</a:t>
            </a:r>
            <a:r>
              <a:rPr lang="en-GB" sz="1800" b="1" kern="0" dirty="0" smtClean="0">
                <a:solidFill>
                  <a:srgbClr val="8B050C"/>
                </a:solidFill>
                <a:latin typeface="Calibri" panose="020F0502020204030204" pitchFamily="34" charset="0"/>
              </a:rPr>
              <a:t>(3872) production measurement, prompt and non-prompt </a:t>
            </a:r>
            <a:r>
              <a:rPr lang="en-GB" sz="1800" b="1" u="sng" kern="0" dirty="0" smtClean="0">
                <a:latin typeface="Calibri" panose="020F0502020204030204" pitchFamily="34" charset="0"/>
              </a:rPr>
              <a:t>JHEP 01 (2017) 117</a:t>
            </a:r>
          </a:p>
          <a:p>
            <a:pPr>
              <a:buClr>
                <a:srgbClr val="8B050C"/>
              </a:buClr>
              <a:buFont typeface="Wingdings" panose="05000000000000000000" pitchFamily="2" charset="2"/>
              <a:buChar char="q"/>
            </a:pPr>
            <a:r>
              <a:rPr lang="en-GB" sz="1800" b="1" kern="0" dirty="0" err="1">
                <a:solidFill>
                  <a:srgbClr val="8B050C"/>
                </a:solidFill>
                <a:latin typeface="Calibri" panose="020F0502020204030204" pitchFamily="34" charset="0"/>
              </a:rPr>
              <a:t>B</a:t>
            </a:r>
            <a:r>
              <a:rPr lang="en-GB" sz="1800" b="1" kern="0" baseline="-25000" dirty="0" err="1">
                <a:solidFill>
                  <a:srgbClr val="8B050C"/>
                </a:solidFill>
                <a:latin typeface="Calibri" panose="020F0502020204030204" pitchFamily="34" charset="0"/>
              </a:rPr>
              <a:t>s</a:t>
            </a:r>
            <a:r>
              <a:rPr lang="el-GR" sz="1800" b="1" kern="0" dirty="0">
                <a:solidFill>
                  <a:srgbClr val="8B050C"/>
                </a:solidFill>
                <a:latin typeface="Calibri" panose="020F0502020204030204" pitchFamily="34" charset="0"/>
              </a:rPr>
              <a:t>π</a:t>
            </a:r>
            <a:r>
              <a:rPr lang="en-GB" sz="1800" b="1" kern="0" dirty="0">
                <a:solidFill>
                  <a:srgbClr val="8B050C"/>
                </a:solidFill>
                <a:latin typeface="Calibri" panose="020F0502020204030204" pitchFamily="34" charset="0"/>
              </a:rPr>
              <a:t> </a:t>
            </a:r>
            <a:r>
              <a:rPr lang="en-GB" sz="1800" b="1" kern="0" dirty="0" smtClean="0">
                <a:solidFill>
                  <a:srgbClr val="8B050C"/>
                </a:solidFill>
                <a:latin typeface="Calibri" panose="020F0502020204030204" pitchFamily="34" charset="0"/>
              </a:rPr>
              <a:t>states </a:t>
            </a:r>
            <a:r>
              <a:rPr lang="is-IS" sz="1800" b="1" u="sng" kern="0" dirty="0" smtClean="0">
                <a:latin typeface="Calibri" panose="020F0502020204030204" pitchFamily="34" charset="0"/>
              </a:rPr>
              <a:t>PRL 120 (2018) 202007</a:t>
            </a:r>
            <a:endParaRPr lang="en-GB" sz="1800" b="1" u="sng" kern="0" dirty="0">
              <a:latin typeface="Calibri" panose="020F0502020204030204" pitchFamily="34" charset="0"/>
            </a:endParaRPr>
          </a:p>
          <a:p>
            <a:pPr>
              <a:buClr>
                <a:srgbClr val="8B050C"/>
              </a:buClr>
              <a:buFont typeface="Wingdings" panose="05000000000000000000" pitchFamily="2" charset="2"/>
              <a:buChar char="q"/>
            </a:pPr>
            <a:endParaRPr lang="en-GB" sz="1800" b="1" kern="0" dirty="0" smtClean="0">
              <a:solidFill>
                <a:srgbClr val="8B050C"/>
              </a:solidFill>
              <a:latin typeface="Calibri" panose="020F0502020204030204" pitchFamily="34" charset="0"/>
            </a:endParaRPr>
          </a:p>
          <a:p>
            <a:pPr>
              <a:buClr>
                <a:srgbClr val="8B050C"/>
              </a:buClr>
              <a:buFont typeface="Wingdings" panose="05000000000000000000" pitchFamily="2" charset="2"/>
              <a:buChar char="q"/>
            </a:pPr>
            <a:r>
              <a:rPr lang="en-GB" sz="1800" b="1" kern="0" dirty="0" smtClean="0">
                <a:solidFill>
                  <a:srgbClr val="8B050C"/>
                </a:solidFill>
                <a:latin typeface="Calibri" panose="020F0502020204030204" pitchFamily="34" charset="0"/>
              </a:rPr>
              <a:t>Summary and perspectives</a:t>
            </a:r>
          </a:p>
          <a:p>
            <a:pPr>
              <a:buClr>
                <a:srgbClr val="8B050C"/>
              </a:buClr>
              <a:buFont typeface="Wingdings" panose="05000000000000000000" pitchFamily="2" charset="2"/>
              <a:buChar char="q"/>
            </a:pPr>
            <a:endParaRPr lang="en-GB" sz="1800" b="1" kern="0" dirty="0">
              <a:solidFill>
                <a:srgbClr val="8B050C"/>
              </a:solidFill>
              <a:latin typeface="Calibri" panose="020F0502020204030204" pitchFamily="34" charset="0"/>
            </a:endParaRPr>
          </a:p>
          <a:p>
            <a:pPr>
              <a:buClr>
                <a:srgbClr val="8B050C"/>
              </a:buClr>
              <a:buFont typeface="Wingdings" panose="05000000000000000000" pitchFamily="2" charset="2"/>
              <a:buChar char="q"/>
            </a:pPr>
            <a:endParaRPr lang="en-GB" sz="1800" b="1" kern="0" dirty="0" smtClean="0">
              <a:solidFill>
                <a:srgbClr val="8B050C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286147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4294967295"/>
          </p:nvPr>
        </p:nvSpPr>
        <p:spPr>
          <a:xfrm>
            <a:off x="88426" y="1066800"/>
            <a:ext cx="7754938" cy="5468938"/>
          </a:xfrm>
        </p:spPr>
        <p:txBody>
          <a:bodyPr/>
          <a:lstStyle/>
          <a:p>
            <a:pPr marL="0" indent="0" defTabSz="457200" eaLnBrk="1" hangingPunct="1">
              <a:spcBef>
                <a:spcPct val="20000"/>
              </a:spcBef>
              <a:buSzPct val="50000"/>
            </a:pPr>
            <a:r>
              <a:rPr lang="en-US" sz="2000" b="1" kern="1200" dirty="0">
                <a:solidFill>
                  <a:srgbClr val="A40000"/>
                </a:solidFill>
                <a:latin typeface="Calibri" panose="020F0502020204030204" pitchFamily="34" charset="0"/>
                <a:cs typeface="Myriad Pro Semibold"/>
              </a:rPr>
              <a:t>Extract 95% CL upper limit on production</a:t>
            </a:r>
          </a:p>
          <a:p>
            <a:pPr marL="0" indent="0" defTabSz="457200" eaLnBrk="1" hangingPunct="1">
              <a:spcBef>
                <a:spcPct val="20000"/>
              </a:spcBef>
              <a:buSzPct val="50000"/>
            </a:pPr>
            <a:r>
              <a:rPr lang="en-US" sz="2000" b="1" kern="1200" dirty="0">
                <a:solidFill>
                  <a:srgbClr val="A40000"/>
                </a:solidFill>
                <a:latin typeface="Calibri" panose="020F0502020204030204" pitchFamily="34" charset="0"/>
                <a:cs typeface="Myriad Pro Semibold"/>
              </a:rPr>
              <a:t>Measure relative to </a:t>
            </a:r>
            <a:r>
              <a:rPr lang="en-US" sz="2000" b="1" kern="1200" dirty="0" err="1" smtClean="0">
                <a:solidFill>
                  <a:srgbClr val="A40000"/>
                </a:solidFill>
                <a:latin typeface="Calibri" panose="020F0502020204030204" pitchFamily="34" charset="0"/>
                <a:cs typeface="Myriad Pro Semibold"/>
              </a:rPr>
              <a:t>B</a:t>
            </a:r>
            <a:r>
              <a:rPr lang="en-US" sz="2000" b="1" kern="1200" baseline="-25000" dirty="0" err="1" smtClean="0">
                <a:solidFill>
                  <a:srgbClr val="A40000"/>
                </a:solidFill>
                <a:latin typeface="Calibri" panose="020F0502020204030204" pitchFamily="34" charset="0"/>
                <a:cs typeface="Myriad Pro Semibold"/>
              </a:rPr>
              <a:t>s</a:t>
            </a:r>
            <a:r>
              <a:rPr lang="en-US" sz="2000" b="1" kern="1200" dirty="0">
                <a:solidFill>
                  <a:srgbClr val="A40000"/>
                </a:solidFill>
                <a:latin typeface="Calibri" panose="020F0502020204030204" pitchFamily="34" charset="0"/>
                <a:cs typeface="Myriad Pro Semibold"/>
              </a:rPr>
              <a:t> </a:t>
            </a:r>
            <a:r>
              <a:rPr lang="en-US" sz="2000" b="1" kern="1200" dirty="0" smtClean="0">
                <a:solidFill>
                  <a:srgbClr val="A40000"/>
                </a:solidFill>
                <a:latin typeface="Calibri" panose="020F0502020204030204" pitchFamily="34" charset="0"/>
                <a:cs typeface="Myriad Pro Semibold"/>
              </a:rPr>
              <a:t>&gt; given </a:t>
            </a:r>
            <a:r>
              <a:rPr lang="en-US" sz="2000" b="1" kern="1200" dirty="0" err="1">
                <a:solidFill>
                  <a:srgbClr val="A40000"/>
                </a:solidFill>
                <a:latin typeface="Calibri" panose="020F0502020204030204" pitchFamily="34" charset="0"/>
                <a:cs typeface="Myriad Pro Semibold"/>
              </a:rPr>
              <a:t>p</a:t>
            </a:r>
            <a:r>
              <a:rPr lang="en-US" sz="2000" b="1" kern="1200" baseline="-25000" dirty="0" err="1">
                <a:solidFill>
                  <a:srgbClr val="A40000"/>
                </a:solidFill>
                <a:latin typeface="Calibri" panose="020F0502020204030204" pitchFamily="34" charset="0"/>
                <a:cs typeface="Myriad Pro Semibold"/>
              </a:rPr>
              <a:t>T</a:t>
            </a:r>
            <a:r>
              <a:rPr lang="en-US" sz="2000" b="1" kern="1200" dirty="0">
                <a:solidFill>
                  <a:srgbClr val="A40000"/>
                </a:solidFill>
                <a:latin typeface="Calibri" panose="020F0502020204030204" pitchFamily="34" charset="0"/>
                <a:cs typeface="Myriad Pro Semibold"/>
              </a:rPr>
              <a:t>(</a:t>
            </a:r>
            <a:r>
              <a:rPr lang="en-US" sz="2000" b="1" kern="1200" dirty="0" err="1">
                <a:solidFill>
                  <a:srgbClr val="A40000"/>
                </a:solidFill>
                <a:latin typeface="Calibri" panose="020F0502020204030204" pitchFamily="34" charset="0"/>
                <a:cs typeface="Myriad Pro Semibold"/>
              </a:rPr>
              <a:t>Bs</a:t>
            </a:r>
            <a:r>
              <a:rPr lang="en-US" sz="2000" b="1" kern="1200" dirty="0" smtClean="0">
                <a:solidFill>
                  <a:srgbClr val="A40000"/>
                </a:solidFill>
                <a:latin typeface="Calibri" panose="020F0502020204030204" pitchFamily="34" charset="0"/>
                <a:cs typeface="Myriad Pro Semibold"/>
              </a:rPr>
              <a:t>)</a:t>
            </a:r>
            <a:endParaRPr lang="en-US" sz="2000" b="1" kern="1200" dirty="0">
              <a:solidFill>
                <a:srgbClr val="A40000"/>
              </a:solidFill>
              <a:latin typeface="Calibri" panose="020F0502020204030204" pitchFamily="34" charset="0"/>
              <a:cs typeface="Myriad Pro Semibold"/>
            </a:endParaRPr>
          </a:p>
          <a:p>
            <a:pPr marL="0" indent="0"/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79053" y="1999916"/>
            <a:ext cx="5320632" cy="619333"/>
          </a:xfrm>
          <a:prstGeom prst="rect">
            <a:avLst/>
          </a:prstGeom>
        </p:spPr>
      </p:pic>
      <p:pic>
        <p:nvPicPr>
          <p:cNvPr id="5" name="Picture 4" descr="fig_03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064297"/>
            <a:ext cx="4406426" cy="317066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593584" y="1110840"/>
            <a:ext cx="4550416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ct val="20000"/>
              </a:spcBef>
              <a:buClr>
                <a:srgbClr val="000000"/>
              </a:buClr>
              <a:buSzPct val="50000"/>
            </a:pPr>
            <a:r>
              <a:rPr lang="en-US" sz="2000" b="1" dirty="0">
                <a:solidFill>
                  <a:srgbClr val="A40000"/>
                </a:solidFill>
                <a:latin typeface="Calibri" panose="020F0502020204030204" pitchFamily="34" charset="0"/>
                <a:ea typeface="+mn-ea"/>
                <a:cs typeface="Myriad Pro Semibold"/>
              </a:rPr>
              <a:t>Signal: </a:t>
            </a:r>
            <a:r>
              <a:rPr lang="en-US" sz="2000" b="1" dirty="0" err="1">
                <a:solidFill>
                  <a:srgbClr val="A40000"/>
                </a:solidFill>
                <a:latin typeface="Calibri" panose="020F0502020204030204" pitchFamily="34" charset="0"/>
                <a:ea typeface="+mn-ea"/>
                <a:cs typeface="Myriad Pro Semibold"/>
              </a:rPr>
              <a:t>Breit</a:t>
            </a:r>
            <a:r>
              <a:rPr lang="en-US" sz="2000" b="1" dirty="0">
                <a:solidFill>
                  <a:srgbClr val="A40000"/>
                </a:solidFill>
                <a:latin typeface="Calibri" panose="020F0502020204030204" pitchFamily="34" charset="0"/>
                <a:ea typeface="+mn-ea"/>
                <a:cs typeface="Myriad Pro Semibold"/>
              </a:rPr>
              <a:t>-Wigner from D0 observation</a:t>
            </a:r>
          </a:p>
          <a:p>
            <a:pPr>
              <a:spcBef>
                <a:spcPct val="20000"/>
              </a:spcBef>
              <a:buClr>
                <a:srgbClr val="000000"/>
              </a:buClr>
              <a:buSzPct val="50000"/>
            </a:pPr>
            <a:r>
              <a:rPr lang="en-US" sz="2000" b="1" dirty="0">
                <a:solidFill>
                  <a:srgbClr val="A40000"/>
                </a:solidFill>
                <a:latin typeface="Calibri" panose="020F0502020204030204" pitchFamily="34" charset="0"/>
                <a:ea typeface="+mn-ea"/>
                <a:cs typeface="Myriad Pro Semibold"/>
              </a:rPr>
              <a:t>Scan range 5550 </a:t>
            </a:r>
            <a:r>
              <a:rPr lang="mr-IN" sz="2000" b="1" dirty="0">
                <a:solidFill>
                  <a:srgbClr val="A40000"/>
                </a:solidFill>
                <a:latin typeface="Calibri" panose="020F0502020204030204" pitchFamily="34" charset="0"/>
                <a:ea typeface="+mn-ea"/>
                <a:cs typeface="Myriad Pro Semibold"/>
              </a:rPr>
              <a:t>–</a:t>
            </a:r>
            <a:r>
              <a:rPr lang="en-US" sz="2000" b="1" dirty="0">
                <a:solidFill>
                  <a:srgbClr val="A40000"/>
                </a:solidFill>
                <a:latin typeface="Calibri" panose="020F0502020204030204" pitchFamily="34" charset="0"/>
                <a:ea typeface="+mn-ea"/>
                <a:cs typeface="Myriad Pro Semibold"/>
              </a:rPr>
              <a:t> 5700 </a:t>
            </a:r>
            <a:r>
              <a:rPr lang="en-US" sz="2000" b="1" dirty="0" smtClean="0">
                <a:solidFill>
                  <a:srgbClr val="A40000"/>
                </a:solidFill>
                <a:latin typeface="Calibri" panose="020F0502020204030204" pitchFamily="34" charset="0"/>
                <a:ea typeface="+mn-ea"/>
                <a:cs typeface="Myriad Pro Semibold"/>
              </a:rPr>
              <a:t>MeV</a:t>
            </a:r>
          </a:p>
          <a:p>
            <a:pPr>
              <a:spcBef>
                <a:spcPct val="20000"/>
              </a:spcBef>
              <a:buClr>
                <a:srgbClr val="000000"/>
              </a:buClr>
              <a:buSzPct val="50000"/>
            </a:pPr>
            <a:endParaRPr lang="en-US" sz="2000" b="1" dirty="0">
              <a:solidFill>
                <a:srgbClr val="A40000"/>
              </a:solidFill>
              <a:latin typeface="Calibri" panose="020F0502020204030204" pitchFamily="34" charset="0"/>
              <a:ea typeface="+mn-ea"/>
              <a:cs typeface="Myriad Pro Semibold"/>
            </a:endParaRPr>
          </a:p>
          <a:p>
            <a:pPr>
              <a:spcBef>
                <a:spcPct val="20000"/>
              </a:spcBef>
              <a:buClr>
                <a:srgbClr val="000000"/>
              </a:buClr>
              <a:buSzPct val="50000"/>
            </a:pPr>
            <a:endParaRPr lang="en-US" sz="2000" b="1" dirty="0">
              <a:solidFill>
                <a:srgbClr val="A40000"/>
              </a:solidFill>
              <a:latin typeface="Calibri" panose="020F0502020204030204" pitchFamily="34" charset="0"/>
              <a:ea typeface="+mn-ea"/>
              <a:cs typeface="Myriad Pro Semibold"/>
            </a:endParaRPr>
          </a:p>
          <a:p>
            <a:pPr>
              <a:spcBef>
                <a:spcPct val="20000"/>
              </a:spcBef>
              <a:buClr>
                <a:srgbClr val="000000"/>
              </a:buClr>
              <a:buSzPct val="50000"/>
            </a:pPr>
            <a:r>
              <a:rPr lang="en-US" sz="2000" b="1" dirty="0">
                <a:solidFill>
                  <a:srgbClr val="A40000"/>
                </a:solidFill>
                <a:latin typeface="Calibri" panose="020F0502020204030204" pitchFamily="34" charset="0"/>
                <a:ea typeface="+mn-ea"/>
                <a:cs typeface="Myriad Pro Semibold"/>
              </a:rPr>
              <a:t>Systematic uncertainties includes</a:t>
            </a:r>
          </a:p>
          <a:p>
            <a:pPr>
              <a:spcBef>
                <a:spcPct val="20000"/>
              </a:spcBef>
              <a:buClr>
                <a:srgbClr val="000000"/>
              </a:buClr>
              <a:buSzPct val="50000"/>
            </a:pPr>
            <a:r>
              <a:rPr lang="en-US" sz="2000" b="1" u="sng" dirty="0">
                <a:solidFill>
                  <a:srgbClr val="A40000"/>
                </a:solidFill>
                <a:latin typeface="Calibri" panose="020F0502020204030204" pitchFamily="34" charset="0"/>
                <a:ea typeface="+mn-ea"/>
                <a:cs typeface="Myriad Pro Semibold"/>
              </a:rPr>
              <a:t>Event by event </a:t>
            </a:r>
            <a:r>
              <a:rPr lang="en-US" sz="2000" b="1" dirty="0">
                <a:solidFill>
                  <a:srgbClr val="A40000"/>
                </a:solidFill>
                <a:latin typeface="Calibri" panose="020F0502020204030204" pitchFamily="34" charset="0"/>
                <a:ea typeface="+mn-ea"/>
                <a:cs typeface="Myriad Pro Semibold"/>
              </a:rPr>
              <a:t>resolutions and relative efficiencies needed</a:t>
            </a:r>
          </a:p>
        </p:txBody>
      </p:sp>
      <p:sp>
        <p:nvSpPr>
          <p:cNvPr id="3" name="Rectangle 2"/>
          <p:cNvSpPr/>
          <p:nvPr/>
        </p:nvSpPr>
        <p:spPr>
          <a:xfrm>
            <a:off x="4572000" y="3655752"/>
            <a:ext cx="4572000" cy="269612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Bef>
                <a:spcPct val="20000"/>
              </a:spcBef>
              <a:buSzPct val="50000"/>
            </a:pPr>
            <a:r>
              <a:rPr lang="en-US" b="1" dirty="0" err="1">
                <a:solidFill>
                  <a:srgbClr val="0000FF"/>
                </a:solidFill>
                <a:latin typeface="Calibri" panose="020F0502020204030204" pitchFamily="34" charset="0"/>
                <a:cs typeface="Myriad Pro Semibold"/>
              </a:rPr>
              <a:t>p</a:t>
            </a:r>
            <a:r>
              <a:rPr lang="en-US" b="1" baseline="-25000" dirty="0" err="1">
                <a:solidFill>
                  <a:srgbClr val="0000FF"/>
                </a:solidFill>
                <a:latin typeface="Calibri" panose="020F0502020204030204" pitchFamily="34" charset="0"/>
                <a:cs typeface="Myriad Pro Semibold"/>
              </a:rPr>
              <a:t>T</a:t>
            </a:r>
            <a:r>
              <a:rPr lang="en-US" b="1" dirty="0">
                <a:solidFill>
                  <a:srgbClr val="0000FF"/>
                </a:solidFill>
                <a:latin typeface="Calibri" panose="020F0502020204030204" pitchFamily="34" charset="0"/>
                <a:cs typeface="Myriad Pro Semibold"/>
              </a:rPr>
              <a:t>(B) &gt; 10 </a:t>
            </a:r>
            <a:r>
              <a:rPr lang="en-US" b="1" dirty="0" err="1">
                <a:solidFill>
                  <a:srgbClr val="0000FF"/>
                </a:solidFill>
                <a:latin typeface="Calibri" panose="020F0502020204030204" pitchFamily="34" charset="0"/>
                <a:cs typeface="Myriad Pro Semibold"/>
              </a:rPr>
              <a:t>GeV</a:t>
            </a:r>
            <a:r>
              <a:rPr lang="en-US" b="1" dirty="0" smtClean="0">
                <a:solidFill>
                  <a:srgbClr val="0000FF"/>
                </a:solidFill>
                <a:latin typeface="Calibri" panose="020F0502020204030204" pitchFamily="34" charset="0"/>
                <a:cs typeface="Myriad Pro Semibold"/>
              </a:rPr>
              <a:t>:</a:t>
            </a:r>
          </a:p>
          <a:p>
            <a:pPr>
              <a:spcBef>
                <a:spcPct val="20000"/>
              </a:spcBef>
              <a:buSzPct val="50000"/>
            </a:pPr>
            <a:endParaRPr lang="en-US" b="1" dirty="0">
              <a:solidFill>
                <a:srgbClr val="0000FF"/>
              </a:solidFill>
              <a:latin typeface="Calibri" panose="020F0502020204030204" pitchFamily="34" charset="0"/>
              <a:cs typeface="Myriad Pro Semibold"/>
            </a:endParaRPr>
          </a:p>
          <a:p>
            <a:pPr lvl="1">
              <a:spcBef>
                <a:spcPct val="20000"/>
              </a:spcBef>
              <a:buSzPct val="50000"/>
              <a:buFont typeface="Wingdings" charset="2"/>
              <a:buChar char="Ø"/>
            </a:pPr>
            <a:r>
              <a:rPr lang="el-GR" b="1" dirty="0" smtClean="0">
                <a:solidFill>
                  <a:srgbClr val="0000FF"/>
                </a:solidFill>
                <a:latin typeface="Calibri" panose="020F0502020204030204" pitchFamily="34" charset="0"/>
                <a:cs typeface="Myriad Pro Semibold"/>
              </a:rPr>
              <a:t>ρ</a:t>
            </a:r>
            <a:r>
              <a:rPr lang="en-GB" b="1" baseline="-25000" dirty="0">
                <a:solidFill>
                  <a:srgbClr val="0000FF"/>
                </a:solidFill>
                <a:latin typeface="Calibri" panose="020F0502020204030204" pitchFamily="34" charset="0"/>
                <a:cs typeface="Myriad Pro Semibold"/>
              </a:rPr>
              <a:t>X</a:t>
            </a:r>
            <a:r>
              <a:rPr lang="en-US" b="1" dirty="0" smtClean="0">
                <a:solidFill>
                  <a:srgbClr val="0000FF"/>
                </a:solidFill>
                <a:latin typeface="Calibri" panose="020F0502020204030204" pitchFamily="34" charset="0"/>
                <a:cs typeface="Myriad Pro Semibold"/>
              </a:rPr>
              <a:t>  &lt; 0.015 @95% CL</a:t>
            </a:r>
            <a:endParaRPr lang="en-US" b="1" dirty="0">
              <a:solidFill>
                <a:srgbClr val="0000FF"/>
              </a:solidFill>
              <a:latin typeface="Calibri" panose="020F0502020204030204" pitchFamily="34" charset="0"/>
              <a:cs typeface="Myriad Pro Semibold"/>
            </a:endParaRPr>
          </a:p>
          <a:p>
            <a:pPr lvl="1">
              <a:spcBef>
                <a:spcPct val="20000"/>
              </a:spcBef>
              <a:buSzPct val="50000"/>
              <a:buFont typeface="Wingdings" charset="2"/>
              <a:buChar char="Ø"/>
            </a:pPr>
            <a:endParaRPr lang="en-GB" b="1" dirty="0">
              <a:solidFill>
                <a:srgbClr val="0000FF"/>
              </a:solidFill>
              <a:latin typeface="Calibri"/>
              <a:cs typeface="Calibri"/>
            </a:endParaRPr>
          </a:p>
          <a:p>
            <a:pPr>
              <a:spcBef>
                <a:spcPct val="20000"/>
              </a:spcBef>
              <a:buSzPct val="50000"/>
            </a:pPr>
            <a:r>
              <a:rPr lang="en-US" b="1" dirty="0" err="1" smtClean="0">
                <a:solidFill>
                  <a:srgbClr val="650C65"/>
                </a:solidFill>
                <a:latin typeface="Calibri" panose="020F0502020204030204" pitchFamily="34" charset="0"/>
                <a:cs typeface="Myriad Pro Semibold"/>
              </a:rPr>
              <a:t>p</a:t>
            </a:r>
            <a:r>
              <a:rPr lang="en-US" b="1" baseline="-25000" dirty="0" err="1" smtClean="0">
                <a:solidFill>
                  <a:srgbClr val="650C65"/>
                </a:solidFill>
                <a:latin typeface="Calibri" panose="020F0502020204030204" pitchFamily="34" charset="0"/>
                <a:cs typeface="Myriad Pro Semibold"/>
              </a:rPr>
              <a:t>T</a:t>
            </a:r>
            <a:r>
              <a:rPr lang="en-US" b="1" dirty="0">
                <a:solidFill>
                  <a:srgbClr val="650C65"/>
                </a:solidFill>
                <a:latin typeface="Calibri" panose="020F0502020204030204" pitchFamily="34" charset="0"/>
                <a:cs typeface="Myriad Pro Semibold"/>
              </a:rPr>
              <a:t>(B) &gt; 15 </a:t>
            </a:r>
            <a:r>
              <a:rPr lang="en-US" b="1" dirty="0" err="1">
                <a:solidFill>
                  <a:srgbClr val="650C65"/>
                </a:solidFill>
                <a:latin typeface="Calibri" panose="020F0502020204030204" pitchFamily="34" charset="0"/>
                <a:cs typeface="Myriad Pro Semibold"/>
              </a:rPr>
              <a:t>GeV</a:t>
            </a:r>
            <a:r>
              <a:rPr lang="en-US" b="1" dirty="0" smtClean="0">
                <a:solidFill>
                  <a:srgbClr val="650C65"/>
                </a:solidFill>
                <a:latin typeface="Calibri" panose="020F0502020204030204" pitchFamily="34" charset="0"/>
                <a:cs typeface="Myriad Pro Semibold"/>
              </a:rPr>
              <a:t>:</a:t>
            </a:r>
          </a:p>
          <a:p>
            <a:pPr>
              <a:spcBef>
                <a:spcPct val="20000"/>
              </a:spcBef>
              <a:buSzPct val="50000"/>
            </a:pPr>
            <a:endParaRPr lang="en-US" b="1" dirty="0">
              <a:solidFill>
                <a:srgbClr val="650C65"/>
              </a:solidFill>
              <a:latin typeface="Calibri" panose="020F0502020204030204" pitchFamily="34" charset="0"/>
              <a:cs typeface="Myriad Pro Semibold"/>
            </a:endParaRPr>
          </a:p>
          <a:p>
            <a:pPr lvl="1" indent="-285750">
              <a:spcBef>
                <a:spcPct val="20000"/>
              </a:spcBef>
              <a:buSzPct val="50000"/>
              <a:buFont typeface="Wingdings" charset="2"/>
              <a:buChar char="Ø"/>
            </a:pPr>
            <a:r>
              <a:rPr lang="el-GR" b="1" dirty="0">
                <a:solidFill>
                  <a:srgbClr val="650C65"/>
                </a:solidFill>
                <a:latin typeface="Calibri"/>
                <a:cs typeface="Calibri"/>
              </a:rPr>
              <a:t>ρ</a:t>
            </a:r>
            <a:r>
              <a:rPr lang="en-GB" b="1" baseline="-25000" dirty="0">
                <a:solidFill>
                  <a:srgbClr val="650C65"/>
                </a:solidFill>
                <a:latin typeface="Calibri"/>
                <a:cs typeface="Calibri"/>
              </a:rPr>
              <a:t>X</a:t>
            </a:r>
            <a:r>
              <a:rPr lang="en-US" b="1" dirty="0">
                <a:solidFill>
                  <a:srgbClr val="650C65"/>
                </a:solidFill>
                <a:latin typeface="Calibri"/>
                <a:cs typeface="Calibri"/>
              </a:rPr>
              <a:t>  &lt; 0.016 @95% CL</a:t>
            </a:r>
          </a:p>
          <a:p>
            <a:pPr lvl="1">
              <a:spcBef>
                <a:spcPct val="20000"/>
              </a:spcBef>
              <a:buSzPct val="50000"/>
            </a:pPr>
            <a:endParaRPr lang="en-GB" b="1" dirty="0">
              <a:latin typeface="Calibri"/>
              <a:cs typeface="Calibri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818105" y="187617"/>
            <a:ext cx="471375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49263" eaLnBrk="0" hangingPunct="0">
              <a:buClr>
                <a:srgbClr val="000000"/>
              </a:buClr>
              <a:buSzPct val="100000"/>
              <a:buFont typeface="Times New Roman" pitchFamily="18" charset="0"/>
            </a:pPr>
            <a:r>
              <a:rPr lang="en-US" sz="2800" b="1" dirty="0" smtClean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Relative Production </a:t>
            </a:r>
            <a:r>
              <a:rPr lang="en-US" sz="2800" b="1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Limits</a:t>
            </a:r>
          </a:p>
        </p:txBody>
      </p:sp>
    </p:spTree>
    <p:extLst>
      <p:ext uri="{BB962C8B-B14F-4D97-AF65-F5344CB8AC3E}">
        <p14:creationId xmlns:p14="http://schemas.microsoft.com/office/powerpoint/2010/main" val="4235113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 recent searches </a:t>
            </a:r>
            <a:r>
              <a:rPr lang="en-US" dirty="0" err="1" smtClean="0"/>
              <a:t>eslewhere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947" y="3703053"/>
            <a:ext cx="3590428" cy="2366210"/>
          </a:xfrm>
          <a:prstGeom prst="rect">
            <a:avLst/>
          </a:prstGeom>
        </p:spPr>
      </p:pic>
      <p:pic>
        <p:nvPicPr>
          <p:cNvPr id="7" name="Picture 6" descr="LHCbMasspTgt10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02101" y="932783"/>
            <a:ext cx="5428832" cy="3836289"/>
          </a:xfrm>
          <a:prstGeom prst="rect">
            <a:avLst/>
          </a:prstGeom>
        </p:spPr>
      </p:pic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08627054"/>
              </p:ext>
            </p:extLst>
          </p:nvPr>
        </p:nvGraphicFramePr>
        <p:xfrm>
          <a:off x="4745790" y="3671792"/>
          <a:ext cx="3557253" cy="2194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10465"/>
                <a:gridCol w="2546788"/>
              </a:tblGrid>
              <a:tr h="257057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l-GR" dirty="0" smtClean="0"/>
                        <a:t>ρ</a:t>
                      </a:r>
                      <a:r>
                        <a:rPr lang="en-GB" baseline="-25000" dirty="0" smtClean="0"/>
                        <a:t>X </a:t>
                      </a:r>
                      <a:r>
                        <a:rPr lang="en-GB" baseline="0" dirty="0" smtClean="0"/>
                        <a:t>(</a:t>
                      </a:r>
                      <a:r>
                        <a:rPr lang="en-GB" baseline="0" dirty="0" err="1" smtClean="0"/>
                        <a:t>p</a:t>
                      </a:r>
                      <a:r>
                        <a:rPr lang="en-GB" baseline="-25000" dirty="0" err="1" smtClean="0"/>
                        <a:t>T</a:t>
                      </a:r>
                      <a:r>
                        <a:rPr lang="en-GB" baseline="0" dirty="0" smtClean="0"/>
                        <a:t>&gt;10 </a:t>
                      </a:r>
                      <a:r>
                        <a:rPr lang="en-GB" baseline="0" dirty="0" err="1" smtClean="0"/>
                        <a:t>GeV</a:t>
                      </a:r>
                      <a:r>
                        <a:rPr lang="en-GB" baseline="0" dirty="0" smtClean="0"/>
                        <a:t>)</a:t>
                      </a:r>
                      <a:endParaRPr lang="en-US" baseline="0" dirty="0"/>
                    </a:p>
                  </a:txBody>
                  <a:tcPr/>
                </a:tc>
              </a:tr>
              <a:tr h="257057">
                <a:tc>
                  <a:txBody>
                    <a:bodyPr/>
                    <a:lstStyle/>
                    <a:p>
                      <a:r>
                        <a:rPr lang="en-US" dirty="0" smtClean="0"/>
                        <a:t>D-Zero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(8.6±1.9±1.4)%</a:t>
                      </a:r>
                    </a:p>
                  </a:txBody>
                  <a:tcPr/>
                </a:tc>
              </a:tr>
              <a:tr h="257057">
                <a:tc>
                  <a:txBody>
                    <a:bodyPr/>
                    <a:lstStyle/>
                    <a:p>
                      <a:r>
                        <a:rPr lang="en-US" dirty="0" smtClean="0"/>
                        <a:t>ATLAS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&lt;1.5%</a:t>
                      </a:r>
                      <a:endParaRPr lang="en-US" dirty="0"/>
                    </a:p>
                  </a:txBody>
                  <a:tcPr/>
                </a:tc>
              </a:tr>
              <a:tr h="257057">
                <a:tc>
                  <a:txBody>
                    <a:bodyPr/>
                    <a:lstStyle/>
                    <a:p>
                      <a:r>
                        <a:rPr lang="en-US" dirty="0" smtClean="0"/>
                        <a:t>CMS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&lt;1.1%</a:t>
                      </a:r>
                      <a:endParaRPr lang="en-US" dirty="0"/>
                    </a:p>
                  </a:txBody>
                  <a:tcPr/>
                </a:tc>
              </a:tr>
              <a:tr h="257057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LHCb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&lt;2.4%</a:t>
                      </a:r>
                      <a:endParaRPr lang="en-US" dirty="0"/>
                    </a:p>
                  </a:txBody>
                  <a:tcPr/>
                </a:tc>
              </a:tr>
              <a:tr h="257057">
                <a:tc>
                  <a:txBody>
                    <a:bodyPr/>
                    <a:lstStyle/>
                    <a:p>
                      <a:r>
                        <a:rPr lang="en-US" dirty="0" smtClean="0"/>
                        <a:t>CDF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&lt;6.7%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4358105" y="5967300"/>
            <a:ext cx="42370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ct val="20000"/>
              </a:spcBef>
              <a:buClr>
                <a:srgbClr val="000000"/>
              </a:buClr>
              <a:buSzPct val="50000"/>
            </a:pPr>
            <a:r>
              <a:rPr lang="en-US" sz="2000" b="1" dirty="0">
                <a:solidFill>
                  <a:srgbClr val="A40000"/>
                </a:solidFill>
                <a:latin typeface="Calibri" panose="020F0502020204030204" pitchFamily="34" charset="0"/>
                <a:ea typeface="+mn-ea"/>
                <a:cs typeface="Myriad Pro Semibold"/>
              </a:rPr>
              <a:t>No significant X(5568) signal observed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029368" y="4077368"/>
            <a:ext cx="5565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CDF</a:t>
            </a:r>
            <a:endParaRPr lang="en-US" dirty="0"/>
          </a:p>
        </p:txBody>
      </p:sp>
      <p:pic>
        <p:nvPicPr>
          <p:cNvPr id="10" name="Content Placeholder 9" descr="CMS-BPH-16-002_Figure_003-a.png"/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81" b="881"/>
          <a:stretch>
            <a:fillRect/>
          </a:stretch>
        </p:blipFill>
        <p:spPr>
          <a:xfrm>
            <a:off x="254000" y="1093204"/>
            <a:ext cx="3328738" cy="2347493"/>
          </a:xfrm>
        </p:spPr>
      </p:pic>
    </p:spTree>
    <p:extLst>
      <p:ext uri="{BB962C8B-B14F-4D97-AF65-F5344CB8AC3E}">
        <p14:creationId xmlns:p14="http://schemas.microsoft.com/office/powerpoint/2010/main" val="1986259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latin typeface="Calibri" panose="020F0502020204030204" pitchFamily="34" charset="0"/>
              </a:rPr>
              <a:t>P</a:t>
            </a:r>
            <a:r>
              <a:rPr lang="en-GB" dirty="0" smtClean="0">
                <a:latin typeface="Calibri" panose="020F0502020204030204" pitchFamily="34" charset="0"/>
              </a:rPr>
              <a:t>erspectives</a:t>
            </a:r>
            <a:endParaRPr lang="en-GB" dirty="0">
              <a:latin typeface="Calibri" panose="020F0502020204030204" pitchFamily="34" charset="0"/>
            </a:endParaRPr>
          </a:p>
        </p:txBody>
      </p:sp>
      <p:sp>
        <p:nvSpPr>
          <p:cNvPr id="4" name="Content Placeholder 2"/>
          <p:cNvSpPr txBox="1">
            <a:spLocks/>
          </p:cNvSpPr>
          <p:nvPr/>
        </p:nvSpPr>
        <p:spPr bwMode="auto">
          <a:xfrm>
            <a:off x="676699" y="866430"/>
            <a:ext cx="8236725" cy="55823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marL="342900" indent="-342900" algn="l" defTabSz="449263" rtl="0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24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49263" rtl="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2000">
                <a:solidFill>
                  <a:srgbClr val="000000"/>
                </a:solidFill>
                <a:latin typeface="+mn-lt"/>
                <a:ea typeface="+mn-ea"/>
              </a:defRPr>
            </a:lvl2pPr>
            <a:lvl3pPr marL="1143000" indent="-228600" algn="l" defTabSz="449263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2000">
                <a:solidFill>
                  <a:srgbClr val="000000"/>
                </a:solidFill>
                <a:latin typeface="+mn-lt"/>
                <a:ea typeface="+mn-ea"/>
              </a:defRPr>
            </a:lvl3pPr>
            <a:lvl4pPr marL="1600200" indent="-228600" algn="l" defTabSz="449263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2000">
                <a:solidFill>
                  <a:srgbClr val="000000"/>
                </a:solidFill>
                <a:latin typeface="+mn-lt"/>
                <a:ea typeface="+mn-ea"/>
              </a:defRPr>
            </a:lvl4pPr>
            <a:lvl5pPr marL="2057400" indent="-228600" algn="l" defTabSz="449263" rtl="0" eaLnBrk="0" fontAlgn="base" hangingPunct="0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>
                <a:solidFill>
                  <a:srgbClr val="000000"/>
                </a:solidFill>
                <a:latin typeface="+mn-lt"/>
                <a:ea typeface="+mn-ea"/>
              </a:defRPr>
            </a:lvl5pPr>
            <a:lvl6pPr marL="2514600" indent="-228600" algn="l" defTabSz="449263" rtl="0" eaLnBrk="0" fontAlgn="base" hangingPunct="0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>
                <a:solidFill>
                  <a:srgbClr val="000000"/>
                </a:solidFill>
                <a:latin typeface="+mn-lt"/>
                <a:ea typeface="+mn-ea"/>
              </a:defRPr>
            </a:lvl6pPr>
            <a:lvl7pPr marL="2971800" indent="-228600" algn="l" defTabSz="449263" rtl="0" eaLnBrk="0" fontAlgn="base" hangingPunct="0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>
                <a:solidFill>
                  <a:srgbClr val="000000"/>
                </a:solidFill>
                <a:latin typeface="+mn-lt"/>
                <a:ea typeface="+mn-ea"/>
              </a:defRPr>
            </a:lvl7pPr>
            <a:lvl8pPr marL="3429000" indent="-228600" algn="l" defTabSz="449263" rtl="0" eaLnBrk="0" fontAlgn="base" hangingPunct="0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>
                <a:solidFill>
                  <a:srgbClr val="000000"/>
                </a:solidFill>
                <a:latin typeface="+mn-lt"/>
                <a:ea typeface="+mn-ea"/>
              </a:defRPr>
            </a:lvl8pPr>
            <a:lvl9pPr marL="3886200" indent="-228600" algn="l" defTabSz="449263" rtl="0" eaLnBrk="0" fontAlgn="base" hangingPunct="0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>
                <a:solidFill>
                  <a:srgbClr val="000000"/>
                </a:solidFill>
                <a:latin typeface="+mn-lt"/>
                <a:ea typeface="+mn-ea"/>
              </a:defRPr>
            </a:lvl9pPr>
          </a:lstStyle>
          <a:p>
            <a:endParaRPr lang="en-GB" sz="1800" b="1" kern="0" dirty="0" smtClean="0">
              <a:solidFill>
                <a:srgbClr val="8B050C"/>
              </a:solidFill>
              <a:latin typeface="Calibri" panose="020F0502020204030204" pitchFamily="34" charset="0"/>
            </a:endParaRPr>
          </a:p>
          <a:p>
            <a:pPr>
              <a:buClr>
                <a:srgbClr val="8B050C"/>
              </a:buClr>
              <a:buFont typeface="Wingdings" panose="05000000000000000000" pitchFamily="2" charset="2"/>
              <a:buChar char="q"/>
            </a:pPr>
            <a:r>
              <a:rPr lang="en-GB" sz="1800" b="1" kern="0" dirty="0" smtClean="0">
                <a:solidFill>
                  <a:srgbClr val="8B050C"/>
                </a:solidFill>
                <a:latin typeface="Calibri" panose="020F0502020204030204" pitchFamily="34" charset="0"/>
              </a:rPr>
              <a:t>ATLAS is a “general purpose” experiment, and, due to the universality of the detector and ingenuity of analysers, a number of important contributions to heavy quark physics can be </a:t>
            </a:r>
            <a:r>
              <a:rPr lang="en-GB" sz="1800" b="1" kern="0" dirty="0" smtClean="0">
                <a:solidFill>
                  <a:srgbClr val="8B050C"/>
                </a:solidFill>
                <a:latin typeface="Calibri" panose="020F0502020204030204" pitchFamily="34" charset="0"/>
              </a:rPr>
              <a:t>made</a:t>
            </a:r>
          </a:p>
          <a:p>
            <a:pPr>
              <a:buClr>
                <a:srgbClr val="8B050C"/>
              </a:buClr>
              <a:buFont typeface="Wingdings" panose="05000000000000000000" pitchFamily="2" charset="2"/>
              <a:buChar char="q"/>
            </a:pPr>
            <a:r>
              <a:rPr lang="en-GB" sz="1800" b="1" kern="0" dirty="0" smtClean="0">
                <a:solidFill>
                  <a:srgbClr val="8B050C"/>
                </a:solidFill>
                <a:latin typeface="Calibri" panose="020F0502020204030204" pitchFamily="34" charset="0"/>
              </a:rPr>
              <a:t>Studies of bb production important for model building</a:t>
            </a:r>
            <a:endParaRPr lang="en-GB" sz="1800" b="1" kern="0" dirty="0">
              <a:solidFill>
                <a:srgbClr val="8B050C"/>
              </a:solidFill>
              <a:latin typeface="Calibri" panose="020F0502020204030204" pitchFamily="34" charset="0"/>
            </a:endParaRPr>
          </a:p>
          <a:p>
            <a:pPr>
              <a:buClr>
                <a:srgbClr val="8B050C"/>
              </a:buClr>
              <a:buFont typeface="Wingdings" panose="05000000000000000000" pitchFamily="2" charset="2"/>
              <a:buChar char="q"/>
            </a:pPr>
            <a:r>
              <a:rPr lang="en-GB" sz="1800" b="1" kern="0" dirty="0" smtClean="0">
                <a:solidFill>
                  <a:srgbClr val="8B050C"/>
                </a:solidFill>
                <a:latin typeface="Calibri" panose="020F0502020204030204" pitchFamily="34" charset="0"/>
              </a:rPr>
              <a:t>X(3872) production have been studied in some detail, with potentially interesting results</a:t>
            </a:r>
          </a:p>
          <a:p>
            <a:pPr>
              <a:buClr>
                <a:srgbClr val="8B050C"/>
              </a:buClr>
              <a:buFont typeface="Wingdings" panose="05000000000000000000" pitchFamily="2" charset="2"/>
              <a:buChar char="q"/>
            </a:pPr>
            <a:r>
              <a:rPr lang="en-GB" sz="1800" b="1" kern="0" dirty="0" smtClean="0">
                <a:solidFill>
                  <a:srgbClr val="8B050C"/>
                </a:solidFill>
                <a:latin typeface="Calibri" panose="020F0502020204030204" pitchFamily="34" charset="0"/>
              </a:rPr>
              <a:t>No evidence for the X(5568) in the </a:t>
            </a:r>
            <a:r>
              <a:rPr lang="en-GB" sz="1800" b="1" kern="0" dirty="0" err="1" smtClean="0">
                <a:solidFill>
                  <a:srgbClr val="8B050C"/>
                </a:solidFill>
                <a:latin typeface="Calibri" panose="020F0502020204030204" pitchFamily="34" charset="0"/>
              </a:rPr>
              <a:t>B</a:t>
            </a:r>
            <a:r>
              <a:rPr lang="en-GB" sz="1800" b="1" kern="0" baseline="-25000" dirty="0" err="1" smtClean="0">
                <a:solidFill>
                  <a:srgbClr val="8B050C"/>
                </a:solidFill>
                <a:latin typeface="Calibri" panose="020F0502020204030204" pitchFamily="34" charset="0"/>
              </a:rPr>
              <a:t>s</a:t>
            </a:r>
            <a:r>
              <a:rPr lang="en-GB" sz="1800" b="1" kern="0" dirty="0" smtClean="0">
                <a:solidFill>
                  <a:srgbClr val="8B050C"/>
                </a:solidFill>
                <a:latin typeface="Calibri" panose="020F0502020204030204" pitchFamily="34" charset="0"/>
              </a:rPr>
              <a:t>(J/</a:t>
            </a:r>
            <a:r>
              <a:rPr lang="el-GR" sz="1800" b="1" kern="0" dirty="0" smtClean="0">
                <a:solidFill>
                  <a:srgbClr val="8B050C"/>
                </a:solidFill>
                <a:latin typeface="Calibri" panose="020F0502020204030204" pitchFamily="34" charset="0"/>
              </a:rPr>
              <a:t>ψφ</a:t>
            </a:r>
            <a:r>
              <a:rPr lang="en-GB" sz="1800" b="1" kern="0" dirty="0" smtClean="0">
                <a:solidFill>
                  <a:srgbClr val="8B050C"/>
                </a:solidFill>
                <a:latin typeface="Calibri" panose="020F0502020204030204" pitchFamily="34" charset="0"/>
              </a:rPr>
              <a:t>)</a:t>
            </a:r>
            <a:r>
              <a:rPr lang="el-GR" sz="1800" b="1" kern="0" dirty="0" smtClean="0">
                <a:solidFill>
                  <a:srgbClr val="8B050C"/>
                </a:solidFill>
                <a:latin typeface="Calibri" panose="020F0502020204030204" pitchFamily="34" charset="0"/>
              </a:rPr>
              <a:t>π</a:t>
            </a:r>
            <a:r>
              <a:rPr lang="en-GB" sz="1800" b="1" kern="0" dirty="0" smtClean="0">
                <a:solidFill>
                  <a:srgbClr val="8B050C"/>
                </a:solidFill>
                <a:latin typeface="Calibri" panose="020F0502020204030204" pitchFamily="34" charset="0"/>
              </a:rPr>
              <a:t> channel, upper limit set</a:t>
            </a:r>
          </a:p>
          <a:p>
            <a:pPr>
              <a:buClr>
                <a:srgbClr val="8B050C"/>
              </a:buClr>
              <a:buFont typeface="Wingdings" panose="05000000000000000000" pitchFamily="2" charset="2"/>
              <a:buChar char="q"/>
            </a:pPr>
            <a:endParaRPr lang="en-GB" sz="1800" b="1" kern="0" dirty="0" smtClean="0">
              <a:solidFill>
                <a:srgbClr val="8B050C"/>
              </a:solidFill>
              <a:latin typeface="Calibri" panose="020F0502020204030204" pitchFamily="34" charset="0"/>
            </a:endParaRPr>
          </a:p>
          <a:p>
            <a:pPr>
              <a:buClr>
                <a:srgbClr val="8B050C"/>
              </a:buClr>
              <a:buFont typeface="Wingdings" panose="05000000000000000000" pitchFamily="2" charset="2"/>
              <a:buChar char="q"/>
            </a:pPr>
            <a:r>
              <a:rPr lang="en-GB" sz="1800" b="1" kern="0" dirty="0" smtClean="0">
                <a:latin typeface="Calibri" panose="020F0502020204030204" pitchFamily="34" charset="0"/>
              </a:rPr>
              <a:t>A large amount of data collected at 13 </a:t>
            </a:r>
            <a:r>
              <a:rPr lang="en-GB" sz="1800" b="1" kern="0" dirty="0" err="1" smtClean="0">
                <a:latin typeface="Calibri" panose="020F0502020204030204" pitchFamily="34" charset="0"/>
              </a:rPr>
              <a:t>TeV</a:t>
            </a:r>
            <a:r>
              <a:rPr lang="en-GB" sz="1800" b="1" kern="0" dirty="0" smtClean="0">
                <a:latin typeface="Calibri" panose="020F0502020204030204" pitchFamily="34" charset="0"/>
              </a:rPr>
              <a:t> are still being studied, with new challenges </a:t>
            </a:r>
            <a:r>
              <a:rPr lang="en-GB" sz="1800" b="1" kern="0" dirty="0">
                <a:latin typeface="Calibri" panose="020F0502020204030204" pitchFamily="34" charset="0"/>
              </a:rPr>
              <a:t> </a:t>
            </a:r>
            <a:r>
              <a:rPr lang="en-GB" sz="1800" b="1" kern="0" dirty="0" smtClean="0">
                <a:latin typeface="Calibri" panose="020F0502020204030204" pitchFamily="34" charset="0"/>
              </a:rPr>
              <a:t>related to increasing trigger thresholds and increased high pileup</a:t>
            </a:r>
          </a:p>
          <a:p>
            <a:pPr marL="0" indent="0">
              <a:buClr>
                <a:srgbClr val="8B050C"/>
              </a:buClr>
            </a:pPr>
            <a:endParaRPr lang="en-GB" sz="1800" b="1" kern="0" dirty="0">
              <a:solidFill>
                <a:srgbClr val="8B050C"/>
              </a:solidFill>
              <a:latin typeface="Calibri" panose="020F0502020204030204" pitchFamily="34" charset="0"/>
            </a:endParaRPr>
          </a:p>
        </p:txBody>
      </p:sp>
      <p:pic>
        <p:nvPicPr>
          <p:cNvPr id="3" name="Picture 2" descr="fig_49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9278" y="4299685"/>
            <a:ext cx="2979985" cy="2149100"/>
          </a:xfrm>
          <a:prstGeom prst="rect">
            <a:avLst/>
          </a:prstGeom>
        </p:spPr>
      </p:pic>
      <p:pic>
        <p:nvPicPr>
          <p:cNvPr id="5" name="Picture 4" descr="intlumivsyear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710744" y="3911214"/>
            <a:ext cx="2120722" cy="29544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98854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latin typeface="Calibri" panose="020F0502020204030204" pitchFamily="34" charset="0"/>
              </a:rPr>
              <a:t>                                                     </a:t>
            </a:r>
            <a:endParaRPr lang="en-GB" dirty="0">
              <a:latin typeface="Calibri" panose="020F0502020204030204" pitchFamily="34" charset="0"/>
            </a:endParaRPr>
          </a:p>
        </p:txBody>
      </p:sp>
      <p:sp>
        <p:nvSpPr>
          <p:cNvPr id="4" name="Content Placeholder 2"/>
          <p:cNvSpPr txBox="1">
            <a:spLocks/>
          </p:cNvSpPr>
          <p:nvPr/>
        </p:nvSpPr>
        <p:spPr bwMode="auto">
          <a:xfrm>
            <a:off x="451411" y="2729062"/>
            <a:ext cx="8236725" cy="1122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marL="342900" indent="-342900" algn="l" defTabSz="449263" rtl="0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24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49263" rtl="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2000">
                <a:solidFill>
                  <a:srgbClr val="000000"/>
                </a:solidFill>
                <a:latin typeface="+mn-lt"/>
                <a:ea typeface="+mn-ea"/>
              </a:defRPr>
            </a:lvl2pPr>
            <a:lvl3pPr marL="1143000" indent="-228600" algn="l" defTabSz="449263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2000">
                <a:solidFill>
                  <a:srgbClr val="000000"/>
                </a:solidFill>
                <a:latin typeface="+mn-lt"/>
                <a:ea typeface="+mn-ea"/>
              </a:defRPr>
            </a:lvl3pPr>
            <a:lvl4pPr marL="1600200" indent="-228600" algn="l" defTabSz="449263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2000">
                <a:solidFill>
                  <a:srgbClr val="000000"/>
                </a:solidFill>
                <a:latin typeface="+mn-lt"/>
                <a:ea typeface="+mn-ea"/>
              </a:defRPr>
            </a:lvl4pPr>
            <a:lvl5pPr marL="2057400" indent="-228600" algn="l" defTabSz="449263" rtl="0" eaLnBrk="0" fontAlgn="base" hangingPunct="0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>
                <a:solidFill>
                  <a:srgbClr val="000000"/>
                </a:solidFill>
                <a:latin typeface="+mn-lt"/>
                <a:ea typeface="+mn-ea"/>
              </a:defRPr>
            </a:lvl5pPr>
            <a:lvl6pPr marL="2514600" indent="-228600" algn="l" defTabSz="449263" rtl="0" eaLnBrk="0" fontAlgn="base" hangingPunct="0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>
                <a:solidFill>
                  <a:srgbClr val="000000"/>
                </a:solidFill>
                <a:latin typeface="+mn-lt"/>
                <a:ea typeface="+mn-ea"/>
              </a:defRPr>
            </a:lvl6pPr>
            <a:lvl7pPr marL="2971800" indent="-228600" algn="l" defTabSz="449263" rtl="0" eaLnBrk="0" fontAlgn="base" hangingPunct="0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>
                <a:solidFill>
                  <a:srgbClr val="000000"/>
                </a:solidFill>
                <a:latin typeface="+mn-lt"/>
                <a:ea typeface="+mn-ea"/>
              </a:defRPr>
            </a:lvl7pPr>
            <a:lvl8pPr marL="3429000" indent="-228600" algn="l" defTabSz="449263" rtl="0" eaLnBrk="0" fontAlgn="base" hangingPunct="0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>
                <a:solidFill>
                  <a:srgbClr val="000000"/>
                </a:solidFill>
                <a:latin typeface="+mn-lt"/>
                <a:ea typeface="+mn-ea"/>
              </a:defRPr>
            </a:lvl8pPr>
            <a:lvl9pPr marL="3886200" indent="-228600" algn="l" defTabSz="449263" rtl="0" eaLnBrk="0" fontAlgn="base" hangingPunct="0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>
                <a:solidFill>
                  <a:srgbClr val="000000"/>
                </a:solidFill>
                <a:latin typeface="+mn-lt"/>
                <a:ea typeface="+mn-ea"/>
              </a:defRPr>
            </a:lvl9pPr>
          </a:lstStyle>
          <a:p>
            <a:pPr algn="ctr"/>
            <a:r>
              <a:rPr lang="en-GB" sz="8000" b="1" kern="0" dirty="0" smtClean="0">
                <a:solidFill>
                  <a:srgbClr val="8B050C"/>
                </a:solidFill>
                <a:latin typeface="Calibri" panose="020F0502020204030204" pitchFamily="34" charset="0"/>
              </a:rPr>
              <a:t>THANK YOU!</a:t>
            </a:r>
          </a:p>
        </p:txBody>
      </p:sp>
    </p:spTree>
    <p:extLst>
      <p:ext uri="{BB962C8B-B14F-4D97-AF65-F5344CB8AC3E}">
        <p14:creationId xmlns:p14="http://schemas.microsoft.com/office/powerpoint/2010/main" val="19472035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atlas.web.cern.ch/Atlas/GROUPS/DATAPREPARATION/PublicPlots/2017/DataSummary/figs/intlumivsyear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34609" y="760413"/>
            <a:ext cx="4026866" cy="28936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latin typeface="Calibri" panose="020F0502020204030204" pitchFamily="34" charset="0"/>
              </a:rPr>
              <a:t>LHC luminosity over the years</a:t>
            </a:r>
            <a:endParaRPr lang="en-GB" dirty="0">
              <a:latin typeface="Calibri" panose="020F0502020204030204" pitchFamily="34" charset="0"/>
            </a:endParaRPr>
          </a:p>
        </p:txBody>
      </p:sp>
      <p:sp>
        <p:nvSpPr>
          <p:cNvPr id="4" name="Content Placeholder 2"/>
          <p:cNvSpPr txBox="1">
            <a:spLocks/>
          </p:cNvSpPr>
          <p:nvPr/>
        </p:nvSpPr>
        <p:spPr bwMode="auto">
          <a:xfrm>
            <a:off x="0" y="500856"/>
            <a:ext cx="4754204" cy="42244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marL="342900" indent="-342900" algn="l" defTabSz="449263" rtl="0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24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49263" rtl="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2000">
                <a:solidFill>
                  <a:srgbClr val="000000"/>
                </a:solidFill>
                <a:latin typeface="+mn-lt"/>
                <a:ea typeface="+mn-ea"/>
              </a:defRPr>
            </a:lvl2pPr>
            <a:lvl3pPr marL="1143000" indent="-228600" algn="l" defTabSz="449263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2000">
                <a:solidFill>
                  <a:srgbClr val="000000"/>
                </a:solidFill>
                <a:latin typeface="+mn-lt"/>
                <a:ea typeface="+mn-ea"/>
              </a:defRPr>
            </a:lvl3pPr>
            <a:lvl4pPr marL="1600200" indent="-228600" algn="l" defTabSz="449263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2000">
                <a:solidFill>
                  <a:srgbClr val="000000"/>
                </a:solidFill>
                <a:latin typeface="+mn-lt"/>
                <a:ea typeface="+mn-ea"/>
              </a:defRPr>
            </a:lvl4pPr>
            <a:lvl5pPr marL="2057400" indent="-228600" algn="l" defTabSz="449263" rtl="0" eaLnBrk="0" fontAlgn="base" hangingPunct="0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>
                <a:solidFill>
                  <a:srgbClr val="000000"/>
                </a:solidFill>
                <a:latin typeface="+mn-lt"/>
                <a:ea typeface="+mn-ea"/>
              </a:defRPr>
            </a:lvl5pPr>
            <a:lvl6pPr marL="2514600" indent="-228600" algn="l" defTabSz="449263" rtl="0" eaLnBrk="0" fontAlgn="base" hangingPunct="0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>
                <a:solidFill>
                  <a:srgbClr val="000000"/>
                </a:solidFill>
                <a:latin typeface="+mn-lt"/>
                <a:ea typeface="+mn-ea"/>
              </a:defRPr>
            </a:lvl6pPr>
            <a:lvl7pPr marL="2971800" indent="-228600" algn="l" defTabSz="449263" rtl="0" eaLnBrk="0" fontAlgn="base" hangingPunct="0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>
                <a:solidFill>
                  <a:srgbClr val="000000"/>
                </a:solidFill>
                <a:latin typeface="+mn-lt"/>
                <a:ea typeface="+mn-ea"/>
              </a:defRPr>
            </a:lvl7pPr>
            <a:lvl8pPr marL="3429000" indent="-228600" algn="l" defTabSz="449263" rtl="0" eaLnBrk="0" fontAlgn="base" hangingPunct="0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>
                <a:solidFill>
                  <a:srgbClr val="000000"/>
                </a:solidFill>
                <a:latin typeface="+mn-lt"/>
                <a:ea typeface="+mn-ea"/>
              </a:defRPr>
            </a:lvl8pPr>
            <a:lvl9pPr marL="3886200" indent="-228600" algn="l" defTabSz="449263" rtl="0" eaLnBrk="0" fontAlgn="base" hangingPunct="0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>
                <a:solidFill>
                  <a:srgbClr val="000000"/>
                </a:solidFill>
                <a:latin typeface="+mn-lt"/>
                <a:ea typeface="+mn-ea"/>
              </a:defRPr>
            </a:lvl9pPr>
          </a:lstStyle>
          <a:p>
            <a:endParaRPr lang="en-GB" sz="1800" b="1" kern="0" dirty="0" smtClean="0">
              <a:solidFill>
                <a:srgbClr val="8B050C"/>
              </a:solidFill>
              <a:latin typeface="Calibri" panose="020F0502020204030204" pitchFamily="34" charset="0"/>
            </a:endParaRPr>
          </a:p>
          <a:p>
            <a:pPr>
              <a:buClr>
                <a:srgbClr val="8B050C"/>
              </a:buClr>
              <a:buFont typeface="Wingdings" panose="05000000000000000000" pitchFamily="2" charset="2"/>
              <a:buChar char="q"/>
            </a:pPr>
            <a:r>
              <a:rPr lang="en-GB" sz="1800" b="1" kern="0" dirty="0" smtClean="0">
                <a:solidFill>
                  <a:srgbClr val="8B050C"/>
                </a:solidFill>
                <a:latin typeface="Calibri" panose="020F0502020204030204" pitchFamily="34" charset="0"/>
              </a:rPr>
              <a:t>ATLAS as a detector is optimised for “high </a:t>
            </a:r>
            <a:r>
              <a:rPr lang="en-GB" sz="1800" b="1" kern="0" dirty="0" err="1" smtClean="0">
                <a:solidFill>
                  <a:srgbClr val="8B050C"/>
                </a:solidFill>
                <a:latin typeface="Calibri" panose="020F0502020204030204" pitchFamily="34" charset="0"/>
              </a:rPr>
              <a:t>pT</a:t>
            </a:r>
            <a:r>
              <a:rPr lang="en-GB" sz="1800" b="1" kern="0" dirty="0" smtClean="0">
                <a:solidFill>
                  <a:srgbClr val="8B050C"/>
                </a:solidFill>
                <a:latin typeface="Calibri" panose="020F0502020204030204" pitchFamily="34" charset="0"/>
              </a:rPr>
              <a:t>” physics – Higgs and BSM searches</a:t>
            </a:r>
          </a:p>
          <a:p>
            <a:pPr>
              <a:buClr>
                <a:srgbClr val="8B050C"/>
              </a:buClr>
              <a:buFont typeface="Wingdings" panose="05000000000000000000" pitchFamily="2" charset="2"/>
              <a:buChar char="q"/>
            </a:pPr>
            <a:endParaRPr lang="en-GB" sz="1800" b="1" kern="0" dirty="0" smtClean="0">
              <a:solidFill>
                <a:srgbClr val="8B050C"/>
              </a:solidFill>
              <a:latin typeface="Calibri" panose="020F0502020204030204" pitchFamily="34" charset="0"/>
            </a:endParaRPr>
          </a:p>
          <a:p>
            <a:pPr>
              <a:buClr>
                <a:srgbClr val="8B050C"/>
              </a:buClr>
              <a:buFont typeface="Wingdings" panose="05000000000000000000" pitchFamily="2" charset="2"/>
              <a:buChar char="q"/>
            </a:pPr>
            <a:r>
              <a:rPr lang="en-GB" sz="1800" b="1" kern="0" dirty="0" smtClean="0">
                <a:solidFill>
                  <a:srgbClr val="8B050C"/>
                </a:solidFill>
                <a:latin typeface="Calibri" panose="020F0502020204030204" pitchFamily="34" charset="0"/>
              </a:rPr>
              <a:t>In early years of LHC luminosity was not as high, could afford </a:t>
            </a:r>
            <a:r>
              <a:rPr lang="en-GB" sz="1800" b="1" kern="0" dirty="0" err="1" smtClean="0">
                <a:solidFill>
                  <a:srgbClr val="8B050C"/>
                </a:solidFill>
                <a:latin typeface="Calibri" panose="020F0502020204030204" pitchFamily="34" charset="0"/>
              </a:rPr>
              <a:t>dimuon</a:t>
            </a:r>
            <a:r>
              <a:rPr lang="en-GB" sz="1800" b="1" kern="0" dirty="0" smtClean="0">
                <a:solidFill>
                  <a:srgbClr val="8B050C"/>
                </a:solidFill>
                <a:latin typeface="Calibri" panose="020F0502020204030204" pitchFamily="34" charset="0"/>
              </a:rPr>
              <a:t> triggers with low thresholds</a:t>
            </a:r>
          </a:p>
          <a:p>
            <a:pPr>
              <a:buClr>
                <a:srgbClr val="8B050C"/>
              </a:buClr>
              <a:buFont typeface="Wingdings" panose="05000000000000000000" pitchFamily="2" charset="2"/>
              <a:buChar char="q"/>
            </a:pPr>
            <a:endParaRPr lang="en-GB" sz="1800" b="1" kern="0" dirty="0" smtClean="0">
              <a:solidFill>
                <a:srgbClr val="8B050C"/>
              </a:solidFill>
              <a:latin typeface="Calibri" panose="020F0502020204030204" pitchFamily="34" charset="0"/>
            </a:endParaRPr>
          </a:p>
          <a:p>
            <a:pPr>
              <a:buClr>
                <a:srgbClr val="8B050C"/>
              </a:buClr>
              <a:buFont typeface="Wingdings" panose="05000000000000000000" pitchFamily="2" charset="2"/>
              <a:buChar char="q"/>
            </a:pPr>
            <a:r>
              <a:rPr lang="en-GB" sz="1800" b="1" kern="0" dirty="0" smtClean="0">
                <a:solidFill>
                  <a:srgbClr val="8B050C"/>
                </a:solidFill>
                <a:latin typeface="Calibri" panose="020F0502020204030204" pitchFamily="34" charset="0"/>
              </a:rPr>
              <a:t>Many </a:t>
            </a:r>
            <a:r>
              <a:rPr lang="en-GB" sz="1800" b="1" kern="0" dirty="0" err="1" smtClean="0">
                <a:solidFill>
                  <a:srgbClr val="8B050C"/>
                </a:solidFill>
                <a:latin typeface="Calibri" panose="020F0502020204030204" pitchFamily="34" charset="0"/>
              </a:rPr>
              <a:t>quarkonium</a:t>
            </a:r>
            <a:r>
              <a:rPr lang="en-GB" sz="1800" b="1" kern="0" dirty="0" smtClean="0">
                <a:solidFill>
                  <a:srgbClr val="8B050C"/>
                </a:solidFill>
                <a:latin typeface="Calibri" panose="020F0502020204030204" pitchFamily="34" charset="0"/>
              </a:rPr>
              <a:t>-related measurements made, including some rather unexpected “first observations</a:t>
            </a:r>
            <a:endParaRPr lang="en-GB" sz="1800" b="1" kern="0" dirty="0">
              <a:solidFill>
                <a:srgbClr val="8B050C"/>
              </a:solidFill>
              <a:latin typeface="Calibri" panose="020F0502020204030204" pitchFamily="34" charset="0"/>
            </a:endParaRPr>
          </a:p>
          <a:p>
            <a:pPr>
              <a:buClr>
                <a:srgbClr val="8B050C"/>
              </a:buClr>
              <a:buFont typeface="Wingdings" panose="05000000000000000000" pitchFamily="2" charset="2"/>
              <a:buChar char="q"/>
            </a:pPr>
            <a:endParaRPr lang="en-GB" sz="1800" b="1" kern="0" dirty="0" smtClean="0">
              <a:solidFill>
                <a:srgbClr val="8B050C"/>
              </a:solidFill>
              <a:latin typeface="Calibri" panose="020F0502020204030204" pitchFamily="34" charset="0"/>
            </a:endParaRPr>
          </a:p>
          <a:p>
            <a:pPr>
              <a:buClr>
                <a:srgbClr val="8B050C"/>
              </a:buClr>
              <a:buFont typeface="Wingdings" panose="05000000000000000000" pitchFamily="2" charset="2"/>
              <a:buChar char="q"/>
            </a:pPr>
            <a:r>
              <a:rPr lang="en-GB" sz="1800" b="1" kern="0" dirty="0" smtClean="0">
                <a:solidFill>
                  <a:srgbClr val="8B050C"/>
                </a:solidFill>
                <a:latin typeface="Calibri" panose="020F0502020204030204" pitchFamily="34" charset="0"/>
              </a:rPr>
              <a:t>In Run 2 many successful low-</a:t>
            </a:r>
            <a:r>
              <a:rPr lang="en-GB" sz="1800" b="1" kern="0" dirty="0" err="1" smtClean="0">
                <a:solidFill>
                  <a:srgbClr val="8B050C"/>
                </a:solidFill>
                <a:latin typeface="Calibri" panose="020F0502020204030204" pitchFamily="34" charset="0"/>
              </a:rPr>
              <a:t>pT</a:t>
            </a:r>
            <a:r>
              <a:rPr lang="en-GB" sz="1800" b="1" kern="0" dirty="0" smtClean="0">
                <a:solidFill>
                  <a:srgbClr val="8B050C"/>
                </a:solidFill>
                <a:latin typeface="Calibri" panose="020F0502020204030204" pitchFamily="34" charset="0"/>
              </a:rPr>
              <a:t> </a:t>
            </a:r>
            <a:r>
              <a:rPr lang="en-GB" sz="1800" b="1" kern="0" dirty="0" err="1" smtClean="0">
                <a:solidFill>
                  <a:srgbClr val="8B050C"/>
                </a:solidFill>
                <a:latin typeface="Calibri" panose="020F0502020204030204" pitchFamily="34" charset="0"/>
              </a:rPr>
              <a:t>dimuon</a:t>
            </a:r>
            <a:r>
              <a:rPr lang="en-GB" sz="1800" b="1" kern="0" dirty="0" smtClean="0">
                <a:solidFill>
                  <a:srgbClr val="8B050C"/>
                </a:solidFill>
                <a:latin typeface="Calibri" panose="020F0502020204030204" pitchFamily="34" charset="0"/>
              </a:rPr>
              <a:t> triggers are heavily </a:t>
            </a:r>
            <a:r>
              <a:rPr lang="en-GB" sz="1800" b="1" kern="0" dirty="0" err="1" smtClean="0">
                <a:solidFill>
                  <a:srgbClr val="8B050C"/>
                </a:solidFill>
                <a:latin typeface="Calibri" panose="020F0502020204030204" pitchFamily="34" charset="0"/>
              </a:rPr>
              <a:t>prescaled</a:t>
            </a:r>
            <a:r>
              <a:rPr lang="en-GB" sz="1800" b="1" kern="0" dirty="0" smtClean="0">
                <a:solidFill>
                  <a:srgbClr val="8B050C"/>
                </a:solidFill>
                <a:latin typeface="Calibri" panose="020F0502020204030204" pitchFamily="34" charset="0"/>
              </a:rPr>
              <a:t>, and muon trigger thresholds creep higher and higher</a:t>
            </a:r>
            <a:endParaRPr lang="en-GB" sz="1800" b="1" kern="0" dirty="0">
              <a:solidFill>
                <a:srgbClr val="8B050C"/>
              </a:solidFill>
              <a:latin typeface="Calibri" panose="020F0502020204030204" pitchFamily="34" charset="0"/>
            </a:endParaRPr>
          </a:p>
          <a:p>
            <a:pPr>
              <a:buClr>
                <a:srgbClr val="8B050C"/>
              </a:buClr>
              <a:buFont typeface="Wingdings" panose="05000000000000000000" pitchFamily="2" charset="2"/>
              <a:buChar char="q"/>
            </a:pPr>
            <a:endParaRPr lang="en-GB" sz="1800" b="1" kern="0" dirty="0" smtClean="0">
              <a:solidFill>
                <a:srgbClr val="8B050C"/>
              </a:solidFill>
              <a:latin typeface="Calibri" panose="020F0502020204030204" pitchFamily="34" charset="0"/>
            </a:endParaRPr>
          </a:p>
          <a:p>
            <a:pPr>
              <a:buClr>
                <a:srgbClr val="8B050C"/>
              </a:buClr>
              <a:buFont typeface="Wingdings" panose="05000000000000000000" pitchFamily="2" charset="2"/>
              <a:buChar char="q"/>
            </a:pPr>
            <a:r>
              <a:rPr lang="en-GB" sz="1800" b="1" kern="0" dirty="0" smtClean="0">
                <a:solidFill>
                  <a:srgbClr val="8B050C"/>
                </a:solidFill>
                <a:latin typeface="Calibri" panose="020F0502020204030204" pitchFamily="34" charset="0"/>
              </a:rPr>
              <a:t>Need to be more and more creative and inventive to maintain interest in the area of heavy flavour physics </a:t>
            </a:r>
          </a:p>
        </p:txBody>
      </p:sp>
      <p:pic>
        <p:nvPicPr>
          <p:cNvPr id="1028" name="Picture 4" descr="https://atlas.web.cern.ch/Atlas/GROUPS/DATAPREPARATION/PublicPlots/2017/DataSummary/figs/mu_2015_2017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03218" y="3829878"/>
            <a:ext cx="3717474" cy="26713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958789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fig_06a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041" y="828344"/>
            <a:ext cx="2606446" cy="2591675"/>
          </a:xfrm>
          <a:prstGeom prst="rect">
            <a:avLst/>
          </a:prstGeom>
        </p:spPr>
      </p:pic>
      <p:pic>
        <p:nvPicPr>
          <p:cNvPr id="5" name="Picture 4" descr="fig_06b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78487" y="904783"/>
            <a:ext cx="2529572" cy="2515236"/>
          </a:xfrm>
          <a:prstGeom prst="rect">
            <a:avLst/>
          </a:prstGeom>
        </p:spPr>
      </p:pic>
      <p:pic>
        <p:nvPicPr>
          <p:cNvPr id="6" name="Picture 5" descr="fig_06c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4437" y="3420019"/>
            <a:ext cx="2714050" cy="2698669"/>
          </a:xfrm>
          <a:prstGeom prst="rect">
            <a:avLst/>
          </a:prstGeom>
        </p:spPr>
      </p:pic>
      <p:pic>
        <p:nvPicPr>
          <p:cNvPr id="7" name="Picture 6" descr="fig_06d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11508" y="3561880"/>
            <a:ext cx="2596551" cy="255680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867069" y="1118265"/>
            <a:ext cx="287141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Pythia</a:t>
            </a:r>
            <a:r>
              <a:rPr lang="en-US" dirty="0" smtClean="0"/>
              <a:t> 8 does not reproduce well the shape of the angular distributions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5867069" y="2347513"/>
            <a:ext cx="287141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</a:t>
            </a:r>
            <a:r>
              <a:rPr lang="en-US" dirty="0" err="1" smtClean="0"/>
              <a:t>pT</a:t>
            </a:r>
            <a:r>
              <a:rPr lang="en-US" dirty="0" smtClean="0"/>
              <a:t>-based scale splitting kernels (Opt 1 and 4) give a better description at low </a:t>
            </a:r>
            <a:r>
              <a:rPr lang="el-GR" dirty="0" smtClean="0"/>
              <a:t>Δ</a:t>
            </a:r>
            <a:r>
              <a:rPr lang="en-GB" dirty="0" smtClean="0"/>
              <a:t>R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5867069" y="3784921"/>
            <a:ext cx="287141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Overall the kernel of Opt 4 does best</a:t>
            </a:r>
            <a:endParaRPr lang="en-US" dirty="0"/>
          </a:p>
        </p:txBody>
      </p:sp>
      <p:sp>
        <p:nvSpPr>
          <p:cNvPr id="13" name="Title 1"/>
          <p:cNvSpPr txBox="1">
            <a:spLocks/>
          </p:cNvSpPr>
          <p:nvPr/>
        </p:nvSpPr>
        <p:spPr bwMode="auto">
          <a:xfrm>
            <a:off x="1463040" y="-49658"/>
            <a:ext cx="6195060" cy="8445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  <a:normAutofit/>
          </a:bodyPr>
          <a:lstStyle>
            <a:lvl1pPr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2800" b="1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2800" b="1">
                <a:solidFill>
                  <a:srgbClr val="FFFFFF"/>
                </a:solidFill>
                <a:latin typeface="Arial" charset="0"/>
                <a:ea typeface="MS PGothic" pitchFamily="32" charset="-128"/>
              </a:defRPr>
            </a:lvl2pPr>
            <a:lvl3pPr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2800" b="1">
                <a:solidFill>
                  <a:srgbClr val="FFFFFF"/>
                </a:solidFill>
                <a:latin typeface="Arial" charset="0"/>
                <a:ea typeface="MS PGothic" pitchFamily="32" charset="-128"/>
              </a:defRPr>
            </a:lvl3pPr>
            <a:lvl4pPr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2800" b="1">
                <a:solidFill>
                  <a:srgbClr val="FFFFFF"/>
                </a:solidFill>
                <a:latin typeface="Arial" charset="0"/>
                <a:ea typeface="MS PGothic" pitchFamily="32" charset="-128"/>
              </a:defRPr>
            </a:lvl4pPr>
            <a:lvl5pPr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2800" b="1">
                <a:solidFill>
                  <a:srgbClr val="FFFFFF"/>
                </a:solidFill>
                <a:latin typeface="Arial" charset="0"/>
                <a:ea typeface="MS PGothic" pitchFamily="32" charset="-128"/>
              </a:defRPr>
            </a:lvl5pPr>
            <a:lvl6pPr marL="25146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800" b="1">
                <a:solidFill>
                  <a:srgbClr val="FFFFFF"/>
                </a:solidFill>
                <a:latin typeface="Arial" charset="0"/>
                <a:ea typeface="MS PGothic" pitchFamily="32" charset="-128"/>
              </a:defRPr>
            </a:lvl6pPr>
            <a:lvl7pPr marL="29718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800" b="1">
                <a:solidFill>
                  <a:srgbClr val="FFFFFF"/>
                </a:solidFill>
                <a:latin typeface="Arial" charset="0"/>
                <a:ea typeface="MS PGothic" pitchFamily="32" charset="-128"/>
              </a:defRPr>
            </a:lvl7pPr>
            <a:lvl8pPr marL="34290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800" b="1">
                <a:solidFill>
                  <a:srgbClr val="FFFFFF"/>
                </a:solidFill>
                <a:latin typeface="Arial" charset="0"/>
                <a:ea typeface="MS PGothic" pitchFamily="32" charset="-128"/>
              </a:defRPr>
            </a:lvl8pPr>
            <a:lvl9pPr marL="38862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800" b="1">
                <a:solidFill>
                  <a:srgbClr val="FFFFFF"/>
                </a:solidFill>
                <a:latin typeface="Arial" charset="0"/>
                <a:ea typeface="MS PGothic" pitchFamily="32" charset="-128"/>
              </a:defRPr>
            </a:lvl9pPr>
          </a:lstStyle>
          <a:p>
            <a:r>
              <a:rPr lang="en-US" dirty="0" smtClean="0">
                <a:cs typeface="Myriad Pro Semibold"/>
              </a:rPr>
              <a:t>Comparisons with </a:t>
            </a:r>
            <a:r>
              <a:rPr lang="en-US" dirty="0" err="1" smtClean="0">
                <a:cs typeface="Myriad Pro Semibold"/>
              </a:rPr>
              <a:t>Pythia</a:t>
            </a:r>
            <a:endParaRPr lang="en-US" dirty="0">
              <a:cs typeface="Myriad Pro Semibold"/>
            </a:endParaRPr>
          </a:p>
        </p:txBody>
      </p:sp>
    </p:spTree>
    <p:extLst>
      <p:ext uri="{BB962C8B-B14F-4D97-AF65-F5344CB8AC3E}">
        <p14:creationId xmlns:p14="http://schemas.microsoft.com/office/powerpoint/2010/main" val="17999092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5867069" y="1118265"/>
            <a:ext cx="287141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Herwig</a:t>
            </a:r>
            <a:r>
              <a:rPr lang="en-US" dirty="0" smtClean="0"/>
              <a:t>++ is better than  </a:t>
            </a:r>
            <a:r>
              <a:rPr lang="en-US" dirty="0" err="1" smtClean="0"/>
              <a:t>Pythia</a:t>
            </a:r>
            <a:r>
              <a:rPr lang="en-US" dirty="0" smtClean="0"/>
              <a:t> 8 for the </a:t>
            </a:r>
            <a:r>
              <a:rPr lang="el-GR" dirty="0" smtClean="0"/>
              <a:t>Δ</a:t>
            </a:r>
            <a:r>
              <a:rPr lang="en-GB" dirty="0" smtClean="0"/>
              <a:t>R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5867069" y="2085204"/>
            <a:ext cx="287141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4- and 5-flavour MadGraph5 predictions sit either side of the data; the 4-flavour prediction is closer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5867069" y="3476316"/>
            <a:ext cx="287141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The 5-flavour Sherpa prediction is similar (but worse) than madGraph5</a:t>
            </a:r>
            <a:endParaRPr lang="en-US" dirty="0"/>
          </a:p>
        </p:txBody>
      </p:sp>
      <p:sp>
        <p:nvSpPr>
          <p:cNvPr id="13" name="Title 1"/>
          <p:cNvSpPr txBox="1">
            <a:spLocks/>
          </p:cNvSpPr>
          <p:nvPr/>
        </p:nvSpPr>
        <p:spPr bwMode="auto">
          <a:xfrm>
            <a:off x="1463040" y="-49658"/>
            <a:ext cx="6195060" cy="8445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  <a:normAutofit/>
          </a:bodyPr>
          <a:lstStyle>
            <a:lvl1pPr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2800" b="1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2800" b="1">
                <a:solidFill>
                  <a:srgbClr val="FFFFFF"/>
                </a:solidFill>
                <a:latin typeface="Arial" charset="0"/>
                <a:ea typeface="MS PGothic" pitchFamily="32" charset="-128"/>
              </a:defRPr>
            </a:lvl2pPr>
            <a:lvl3pPr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2800" b="1">
                <a:solidFill>
                  <a:srgbClr val="FFFFFF"/>
                </a:solidFill>
                <a:latin typeface="Arial" charset="0"/>
                <a:ea typeface="MS PGothic" pitchFamily="32" charset="-128"/>
              </a:defRPr>
            </a:lvl3pPr>
            <a:lvl4pPr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2800" b="1">
                <a:solidFill>
                  <a:srgbClr val="FFFFFF"/>
                </a:solidFill>
                <a:latin typeface="Arial" charset="0"/>
                <a:ea typeface="MS PGothic" pitchFamily="32" charset="-128"/>
              </a:defRPr>
            </a:lvl4pPr>
            <a:lvl5pPr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2800" b="1">
                <a:solidFill>
                  <a:srgbClr val="FFFFFF"/>
                </a:solidFill>
                <a:latin typeface="Arial" charset="0"/>
                <a:ea typeface="MS PGothic" pitchFamily="32" charset="-128"/>
              </a:defRPr>
            </a:lvl5pPr>
            <a:lvl6pPr marL="25146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800" b="1">
                <a:solidFill>
                  <a:srgbClr val="FFFFFF"/>
                </a:solidFill>
                <a:latin typeface="Arial" charset="0"/>
                <a:ea typeface="MS PGothic" pitchFamily="32" charset="-128"/>
              </a:defRPr>
            </a:lvl6pPr>
            <a:lvl7pPr marL="29718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800" b="1">
                <a:solidFill>
                  <a:srgbClr val="FFFFFF"/>
                </a:solidFill>
                <a:latin typeface="Arial" charset="0"/>
                <a:ea typeface="MS PGothic" pitchFamily="32" charset="-128"/>
              </a:defRPr>
            </a:lvl7pPr>
            <a:lvl8pPr marL="34290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800" b="1">
                <a:solidFill>
                  <a:srgbClr val="FFFFFF"/>
                </a:solidFill>
                <a:latin typeface="Arial" charset="0"/>
                <a:ea typeface="MS PGothic" pitchFamily="32" charset="-128"/>
              </a:defRPr>
            </a:lvl8pPr>
            <a:lvl9pPr marL="38862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800" b="1">
                <a:solidFill>
                  <a:srgbClr val="FFFFFF"/>
                </a:solidFill>
                <a:latin typeface="Arial" charset="0"/>
                <a:ea typeface="MS PGothic" pitchFamily="32" charset="-128"/>
              </a:defRPr>
            </a:lvl9pPr>
          </a:lstStyle>
          <a:p>
            <a:r>
              <a:rPr lang="en-US" dirty="0" smtClean="0">
                <a:cs typeface="Myriad Pro Semibold"/>
              </a:rPr>
              <a:t>Comparisons with Other Models</a:t>
            </a:r>
            <a:endParaRPr lang="en-US" dirty="0">
              <a:cs typeface="Myriad Pro Semibold"/>
            </a:endParaRPr>
          </a:p>
        </p:txBody>
      </p:sp>
      <p:pic>
        <p:nvPicPr>
          <p:cNvPr id="2" name="Picture 1" descr="fig_07a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461" y="807286"/>
            <a:ext cx="2818240" cy="2802269"/>
          </a:xfrm>
          <a:prstGeom prst="rect">
            <a:avLst/>
          </a:prstGeom>
        </p:spPr>
      </p:pic>
      <p:pic>
        <p:nvPicPr>
          <p:cNvPr id="3" name="Picture 2" descr="fig_07b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36335" y="794864"/>
            <a:ext cx="2830734" cy="2814691"/>
          </a:xfrm>
          <a:prstGeom prst="rect">
            <a:avLst/>
          </a:prstGeom>
        </p:spPr>
      </p:pic>
      <p:pic>
        <p:nvPicPr>
          <p:cNvPr id="11" name="Picture 10" descr="fig_07c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67" y="3521920"/>
            <a:ext cx="2958541" cy="2941775"/>
          </a:xfrm>
          <a:prstGeom prst="rect">
            <a:avLst/>
          </a:prstGeom>
        </p:spPr>
      </p:pic>
      <p:pic>
        <p:nvPicPr>
          <p:cNvPr id="12" name="Picture 11" descr="fig_07d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83701" y="3521920"/>
            <a:ext cx="2958541" cy="2941775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5867069" y="4709368"/>
            <a:ext cx="2871413" cy="1754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Difference between 4-flavour and 5-flavour predictions are larger in the high-</a:t>
            </a:r>
            <a:r>
              <a:rPr lang="en-GB" dirty="0" err="1" smtClean="0"/>
              <a:t>pT</a:t>
            </a:r>
            <a:r>
              <a:rPr lang="en-GB" dirty="0" smtClean="0"/>
              <a:t> </a:t>
            </a:r>
            <a:r>
              <a:rPr lang="el-GR" dirty="0" smtClean="0"/>
              <a:t>Δ</a:t>
            </a:r>
            <a:r>
              <a:rPr lang="en-GB" dirty="0" smtClean="0"/>
              <a:t>R distribution; the 4-flavour version is still closer to data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402076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 txBox="1">
            <a:spLocks/>
          </p:cNvSpPr>
          <p:nvPr/>
        </p:nvSpPr>
        <p:spPr bwMode="auto">
          <a:xfrm>
            <a:off x="1463040" y="-49658"/>
            <a:ext cx="6195060" cy="8445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  <a:normAutofit/>
          </a:bodyPr>
          <a:lstStyle>
            <a:lvl1pPr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2800" b="1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2800" b="1">
                <a:solidFill>
                  <a:srgbClr val="FFFFFF"/>
                </a:solidFill>
                <a:latin typeface="Arial" charset="0"/>
                <a:ea typeface="MS PGothic" pitchFamily="32" charset="-128"/>
              </a:defRPr>
            </a:lvl2pPr>
            <a:lvl3pPr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2800" b="1">
                <a:solidFill>
                  <a:srgbClr val="FFFFFF"/>
                </a:solidFill>
                <a:latin typeface="Arial" charset="0"/>
                <a:ea typeface="MS PGothic" pitchFamily="32" charset="-128"/>
              </a:defRPr>
            </a:lvl3pPr>
            <a:lvl4pPr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2800" b="1">
                <a:solidFill>
                  <a:srgbClr val="FFFFFF"/>
                </a:solidFill>
                <a:latin typeface="Arial" charset="0"/>
                <a:ea typeface="MS PGothic" pitchFamily="32" charset="-128"/>
              </a:defRPr>
            </a:lvl4pPr>
            <a:lvl5pPr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2800" b="1">
                <a:solidFill>
                  <a:srgbClr val="FFFFFF"/>
                </a:solidFill>
                <a:latin typeface="Arial" charset="0"/>
                <a:ea typeface="MS PGothic" pitchFamily="32" charset="-128"/>
              </a:defRPr>
            </a:lvl5pPr>
            <a:lvl6pPr marL="25146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800" b="1">
                <a:solidFill>
                  <a:srgbClr val="FFFFFF"/>
                </a:solidFill>
                <a:latin typeface="Arial" charset="0"/>
                <a:ea typeface="MS PGothic" pitchFamily="32" charset="-128"/>
              </a:defRPr>
            </a:lvl6pPr>
            <a:lvl7pPr marL="29718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800" b="1">
                <a:solidFill>
                  <a:srgbClr val="FFFFFF"/>
                </a:solidFill>
                <a:latin typeface="Arial" charset="0"/>
                <a:ea typeface="MS PGothic" pitchFamily="32" charset="-128"/>
              </a:defRPr>
            </a:lvl7pPr>
            <a:lvl8pPr marL="34290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800" b="1">
                <a:solidFill>
                  <a:srgbClr val="FFFFFF"/>
                </a:solidFill>
                <a:latin typeface="Arial" charset="0"/>
                <a:ea typeface="MS PGothic" pitchFamily="32" charset="-128"/>
              </a:defRPr>
            </a:lvl8pPr>
            <a:lvl9pPr marL="38862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800" b="1">
                <a:solidFill>
                  <a:srgbClr val="FFFFFF"/>
                </a:solidFill>
                <a:latin typeface="Arial" charset="0"/>
                <a:ea typeface="MS PGothic" pitchFamily="32" charset="-128"/>
              </a:defRPr>
            </a:lvl9pPr>
          </a:lstStyle>
          <a:p>
            <a:r>
              <a:rPr lang="en-US" dirty="0" smtClean="0">
                <a:cs typeface="Myriad Pro Semibold"/>
              </a:rPr>
              <a:t>Other results</a:t>
            </a:r>
            <a:endParaRPr lang="en-US" dirty="0">
              <a:cs typeface="Myriad Pro Semibold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867069" y="1118265"/>
            <a:ext cx="287141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Similar picture for </a:t>
            </a:r>
            <a:r>
              <a:rPr lang="en-GB" dirty="0" err="1" smtClean="0"/>
              <a:t>rapidities</a:t>
            </a:r>
            <a:r>
              <a:rPr lang="en-GB" dirty="0" smtClean="0"/>
              <a:t>, </a:t>
            </a:r>
            <a:r>
              <a:rPr lang="en-GB" dirty="0" err="1" smtClean="0"/>
              <a:t>pT</a:t>
            </a:r>
            <a:r>
              <a:rPr lang="en-GB" dirty="0" smtClean="0"/>
              <a:t>, mass </a:t>
            </a:r>
            <a:r>
              <a:rPr lang="en-GB" dirty="0" err="1" smtClean="0"/>
              <a:t>etc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5867069" y="1919535"/>
            <a:ext cx="3276931" cy="1754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err="1" smtClean="0"/>
              <a:t>Fiducial</a:t>
            </a:r>
            <a:r>
              <a:rPr lang="en-GB" dirty="0" smtClean="0"/>
              <a:t> cross section is also measured</a:t>
            </a:r>
          </a:p>
          <a:p>
            <a:r>
              <a:rPr lang="en-US" dirty="0" smtClean="0"/>
              <a:t>17.7± 0.1 (stat) ± 2.0 (</a:t>
            </a:r>
            <a:r>
              <a:rPr lang="en-US" dirty="0" err="1" smtClean="0"/>
              <a:t>syst</a:t>
            </a:r>
            <a:r>
              <a:rPr lang="en-US" dirty="0" smtClean="0"/>
              <a:t>) </a:t>
            </a:r>
            <a:r>
              <a:rPr lang="en-US" dirty="0" err="1" smtClean="0"/>
              <a:t>nb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Good understanding of systematics</a:t>
            </a:r>
            <a:endParaRPr lang="en-US" dirty="0"/>
          </a:p>
        </p:txBody>
      </p:sp>
      <p:pic>
        <p:nvPicPr>
          <p:cNvPr id="4" name="Picture 3" descr="fig_08a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561" y="885626"/>
            <a:ext cx="2668320" cy="2653198"/>
          </a:xfrm>
          <a:prstGeom prst="rect">
            <a:avLst/>
          </a:prstGeom>
        </p:spPr>
      </p:pic>
      <p:pic>
        <p:nvPicPr>
          <p:cNvPr id="5" name="Picture 4" descr="fig_08b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1604" y="885626"/>
            <a:ext cx="2703340" cy="2668771"/>
          </a:xfrm>
          <a:prstGeom prst="rect">
            <a:avLst/>
          </a:prstGeom>
        </p:spPr>
      </p:pic>
      <p:pic>
        <p:nvPicPr>
          <p:cNvPr id="6" name="Picture 5" descr="fig_08c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561" y="3492851"/>
            <a:ext cx="2668320" cy="2636896"/>
          </a:xfrm>
          <a:prstGeom prst="rect">
            <a:avLst/>
          </a:prstGeom>
        </p:spPr>
      </p:pic>
      <p:pic>
        <p:nvPicPr>
          <p:cNvPr id="7" name="Picture 6" descr="fig_08d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1603" y="3492851"/>
            <a:ext cx="2703341" cy="2688020"/>
          </a:xfrm>
          <a:prstGeom prst="rect">
            <a:avLst/>
          </a:prstGeom>
        </p:spPr>
      </p:pic>
      <p:pic>
        <p:nvPicPr>
          <p:cNvPr id="18" name="Picture 17" descr="fig_05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24945" y="3673862"/>
            <a:ext cx="3532624" cy="22330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21950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63040" y="-49658"/>
            <a:ext cx="6195060" cy="844522"/>
          </a:xfrm>
        </p:spPr>
        <p:txBody>
          <a:bodyPr>
            <a:normAutofit/>
          </a:bodyPr>
          <a:lstStyle/>
          <a:p>
            <a:r>
              <a:rPr lang="en-US" dirty="0" smtClean="0">
                <a:cs typeface="Myriad Pro Semibold"/>
              </a:rPr>
              <a:t>Mass fits in lifetime windows</a:t>
            </a:r>
            <a:endParaRPr lang="en-US" b="1" dirty="0">
              <a:cs typeface="Myriad Pro Semibold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23610" y="1871735"/>
            <a:ext cx="2958208" cy="44679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9" descr="Screen Shot 2016-04-20 at 21.20.24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11154" y="1083413"/>
            <a:ext cx="5824961" cy="686051"/>
          </a:xfrm>
          <a:prstGeom prst="rect">
            <a:avLst/>
          </a:prstGeom>
        </p:spPr>
      </p:pic>
      <p:sp>
        <p:nvSpPr>
          <p:cNvPr id="11" name="Content Placeholder 2"/>
          <p:cNvSpPr txBox="1">
            <a:spLocks/>
          </p:cNvSpPr>
          <p:nvPr/>
        </p:nvSpPr>
        <p:spPr>
          <a:xfrm>
            <a:off x="0" y="794864"/>
            <a:ext cx="9143999" cy="2965606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SzPct val="50000"/>
              <a:buNone/>
            </a:pPr>
            <a:r>
              <a:rPr lang="en-US" sz="1800" b="1" dirty="0" smtClean="0">
                <a:solidFill>
                  <a:srgbClr val="A40000"/>
                </a:solidFill>
                <a:latin typeface="Calibri" panose="020F0502020204030204" pitchFamily="34" charset="0"/>
                <a:cs typeface="Myriad Pro Semibold"/>
              </a:rPr>
              <a:t>Mass fits: double-Gaussian signal peaks on a smooth background:</a:t>
            </a:r>
          </a:p>
          <a:p>
            <a:pPr marL="0" indent="0">
              <a:buSzPct val="50000"/>
              <a:buNone/>
            </a:pPr>
            <a:endParaRPr lang="en-US" sz="1800" b="1" dirty="0">
              <a:solidFill>
                <a:srgbClr val="A40000"/>
              </a:solidFill>
              <a:latin typeface="Calibri" panose="020F0502020204030204" pitchFamily="34" charset="0"/>
              <a:cs typeface="Myriad Pro Semibold"/>
            </a:endParaRPr>
          </a:p>
          <a:p>
            <a:pPr marL="0" indent="0">
              <a:buSzPct val="50000"/>
              <a:buNone/>
            </a:pPr>
            <a:endParaRPr lang="en-US" sz="1800" b="1" dirty="0" smtClean="0">
              <a:solidFill>
                <a:srgbClr val="A40000"/>
              </a:solidFill>
              <a:latin typeface="Calibri" panose="020F0502020204030204" pitchFamily="34" charset="0"/>
              <a:cs typeface="Myriad Pro Semibold"/>
            </a:endParaRPr>
          </a:p>
          <a:p>
            <a:pPr marL="0" indent="0">
              <a:buSzPct val="50000"/>
              <a:buNone/>
            </a:pPr>
            <a:r>
              <a:rPr lang="en-US" sz="1800" b="1" dirty="0" smtClean="0">
                <a:solidFill>
                  <a:srgbClr val="A40000"/>
                </a:solidFill>
                <a:latin typeface="Calibri" panose="020F0502020204030204" pitchFamily="34" charset="0"/>
                <a:cs typeface="Myriad Pro Semibold"/>
              </a:rPr>
              <a:t>Fraction of narrow Gaussian f</a:t>
            </a:r>
            <a:r>
              <a:rPr lang="en-US" sz="1800" b="1" baseline="-25000" dirty="0" smtClean="0">
                <a:solidFill>
                  <a:srgbClr val="A40000"/>
                </a:solidFill>
                <a:latin typeface="Calibri" panose="020F0502020204030204" pitchFamily="34" charset="0"/>
                <a:cs typeface="Myriad Pro Semibold"/>
              </a:rPr>
              <a:t>12</a:t>
            </a:r>
            <a:r>
              <a:rPr lang="en-US" sz="1800" b="1" dirty="0" smtClean="0">
                <a:solidFill>
                  <a:srgbClr val="A40000"/>
                </a:solidFill>
                <a:latin typeface="Calibri" panose="020F0502020204030204" pitchFamily="34" charset="0"/>
                <a:cs typeface="Myriad Pro Semibold"/>
              </a:rPr>
              <a:t> shared between </a:t>
            </a:r>
          </a:p>
          <a:p>
            <a:pPr marL="0" indent="0">
              <a:buSzPct val="50000"/>
              <a:buNone/>
            </a:pPr>
            <a:r>
              <a:rPr lang="en-US" sz="1800" b="1" dirty="0" smtClean="0">
                <a:solidFill>
                  <a:srgbClr val="A40000"/>
                </a:solidFill>
                <a:latin typeface="Calibri" panose="020F0502020204030204" pitchFamily="34" charset="0"/>
                <a:cs typeface="Myriad Pro Semibold"/>
              </a:rPr>
              <a:t>ψ(2S</a:t>
            </a:r>
            <a:r>
              <a:rPr lang="en-US" sz="1800" b="1" dirty="0">
                <a:solidFill>
                  <a:srgbClr val="A40000"/>
                </a:solidFill>
                <a:latin typeface="Calibri" panose="020F0502020204030204" pitchFamily="34" charset="0"/>
                <a:cs typeface="Myriad Pro Semibold"/>
              </a:rPr>
              <a:t>) and X(3872</a:t>
            </a:r>
            <a:r>
              <a:rPr lang="en-US" sz="1800" b="1" dirty="0" smtClean="0">
                <a:solidFill>
                  <a:srgbClr val="A40000"/>
                </a:solidFill>
                <a:latin typeface="Calibri" panose="020F0502020204030204" pitchFamily="34" charset="0"/>
                <a:cs typeface="Myriad Pro Semibold"/>
              </a:rPr>
              <a:t>)</a:t>
            </a:r>
          </a:p>
          <a:p>
            <a:pPr marL="0" indent="0">
              <a:buSzPct val="50000"/>
              <a:buNone/>
            </a:pPr>
            <a:endParaRPr lang="en-US" sz="1800" b="1" dirty="0">
              <a:solidFill>
                <a:srgbClr val="A40000"/>
              </a:solidFill>
              <a:latin typeface="Calibri" panose="020F0502020204030204" pitchFamily="34" charset="0"/>
              <a:cs typeface="Myriad Pro Semibold"/>
            </a:endParaRPr>
          </a:p>
          <a:p>
            <a:pPr marL="0" indent="0">
              <a:buSzPct val="50000"/>
              <a:buNone/>
            </a:pPr>
            <a:r>
              <a:rPr lang="en-US" sz="1800" b="1" dirty="0" smtClean="0">
                <a:solidFill>
                  <a:srgbClr val="A40000"/>
                </a:solidFill>
                <a:latin typeface="Calibri" panose="020F0502020204030204" pitchFamily="34" charset="0"/>
                <a:cs typeface="Myriad Pro Semibold"/>
              </a:rPr>
              <a:t>Resolution parameters linked by  </a:t>
            </a:r>
          </a:p>
          <a:p>
            <a:pPr marL="0" indent="0">
              <a:buSzPct val="50000"/>
              <a:buNone/>
            </a:pPr>
            <a:r>
              <a:rPr lang="en-US" sz="1800" b="1" dirty="0" smtClean="0">
                <a:solidFill>
                  <a:srgbClr val="A40000"/>
                </a:solidFill>
                <a:latin typeface="Calibri" panose="020F0502020204030204" pitchFamily="34" charset="0"/>
                <a:cs typeface="Myriad Pro Semibold"/>
              </a:rPr>
              <a:t> </a:t>
            </a:r>
          </a:p>
          <a:p>
            <a:pPr marL="0" indent="0">
              <a:buSzPct val="50000"/>
              <a:buNone/>
            </a:pPr>
            <a:r>
              <a:rPr lang="en-US" sz="1800" b="1" dirty="0" smtClean="0">
                <a:solidFill>
                  <a:srgbClr val="3F3F3F"/>
                </a:solidFill>
                <a:latin typeface="Calibri" panose="020F0502020204030204" pitchFamily="34" charset="0"/>
                <a:cs typeface="Myriad Pro Semibold"/>
              </a:rPr>
              <a:t>Values of parameters  </a:t>
            </a:r>
            <a:r>
              <a:rPr lang="en-US" sz="1800" b="1" dirty="0" smtClean="0">
                <a:solidFill>
                  <a:srgbClr val="A40000"/>
                </a:solidFill>
                <a:latin typeface="Calibri" panose="020F0502020204030204" pitchFamily="34" charset="0"/>
                <a:cs typeface="Myriad Pro Semibold"/>
              </a:rPr>
              <a:t>f</a:t>
            </a:r>
            <a:r>
              <a:rPr lang="en-US" sz="1800" b="1" baseline="-25000" dirty="0" smtClean="0">
                <a:solidFill>
                  <a:srgbClr val="A40000"/>
                </a:solidFill>
                <a:latin typeface="Calibri" panose="020F0502020204030204" pitchFamily="34" charset="0"/>
                <a:cs typeface="Myriad Pro Semibold"/>
              </a:rPr>
              <a:t>12  </a:t>
            </a:r>
            <a:r>
              <a:rPr lang="en-US" sz="1800" b="1" dirty="0" smtClean="0">
                <a:solidFill>
                  <a:srgbClr val="3F3F3F"/>
                </a:solidFill>
                <a:latin typeface="Calibri" panose="020F0502020204030204" pitchFamily="34" charset="0"/>
                <a:cs typeface="Myriad Pro Semibold"/>
              </a:rPr>
              <a:t>and</a:t>
            </a:r>
            <a:r>
              <a:rPr lang="en-US" sz="1800" b="1" dirty="0" smtClean="0">
                <a:solidFill>
                  <a:srgbClr val="A40000"/>
                </a:solidFill>
                <a:latin typeface="Calibri" panose="020F0502020204030204" pitchFamily="34" charset="0"/>
                <a:cs typeface="Myriad Pro Semibold"/>
              </a:rPr>
              <a:t> </a:t>
            </a:r>
            <a:r>
              <a:rPr lang="el-GR" sz="1800" b="1" dirty="0" smtClean="0">
                <a:solidFill>
                  <a:srgbClr val="A40000"/>
                </a:solidFill>
                <a:latin typeface="Calibri"/>
                <a:cs typeface="Myriad Pro Semibold"/>
              </a:rPr>
              <a:t>κ</a:t>
            </a:r>
            <a:r>
              <a:rPr lang="en-GB" sz="1800" b="1" dirty="0" smtClean="0">
                <a:solidFill>
                  <a:srgbClr val="A40000"/>
                </a:solidFill>
                <a:latin typeface="Calibri"/>
                <a:cs typeface="Myriad Pro Semibold"/>
              </a:rPr>
              <a:t> </a:t>
            </a:r>
            <a:r>
              <a:rPr lang="en-US" sz="1800" b="1" dirty="0" smtClean="0">
                <a:solidFill>
                  <a:srgbClr val="3F3F3F"/>
                </a:solidFill>
                <a:latin typeface="Calibri" panose="020F0502020204030204" pitchFamily="34" charset="0"/>
                <a:cs typeface="Myriad Pro Semibold"/>
              </a:rPr>
              <a:t>determined from global fits</a:t>
            </a:r>
          </a:p>
          <a:p>
            <a:pPr marL="0" indent="0">
              <a:buSzPct val="50000"/>
              <a:buNone/>
            </a:pPr>
            <a:r>
              <a:rPr lang="en-US" sz="1800" b="1" dirty="0">
                <a:solidFill>
                  <a:srgbClr val="3F3F3F"/>
                </a:solidFill>
                <a:latin typeface="Calibri" panose="020F0502020204030204" pitchFamily="34" charset="0"/>
                <a:cs typeface="Myriad Pro Semibold"/>
              </a:rPr>
              <a:t>V</a:t>
            </a:r>
            <a:r>
              <a:rPr lang="en-US" sz="1800" b="1" dirty="0" smtClean="0">
                <a:solidFill>
                  <a:srgbClr val="3F3F3F"/>
                </a:solidFill>
                <a:latin typeface="Calibri" panose="020F0502020204030204" pitchFamily="34" charset="0"/>
                <a:cs typeface="Myriad Pro Semibold"/>
              </a:rPr>
              <a:t>erified with MC and varied during systematic studies</a:t>
            </a:r>
          </a:p>
        </p:txBody>
      </p:sp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97884" y="2503168"/>
            <a:ext cx="1046929" cy="2660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Content Placeholder 2"/>
          <p:cNvSpPr txBox="1">
            <a:spLocks/>
          </p:cNvSpPr>
          <p:nvPr/>
        </p:nvSpPr>
        <p:spPr>
          <a:xfrm rot="16200000">
            <a:off x="4321060" y="4448745"/>
            <a:ext cx="2207945" cy="60279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SzPct val="50000"/>
              <a:buNone/>
            </a:pPr>
            <a:r>
              <a:rPr lang="en-US" sz="2400" b="1" dirty="0" err="1" smtClean="0">
                <a:solidFill>
                  <a:srgbClr val="3F3F3F"/>
                </a:solidFill>
                <a:latin typeface="Calibri" panose="020F0502020204030204" pitchFamily="34" charset="0"/>
                <a:cs typeface="Myriad Pro Semibold"/>
              </a:rPr>
              <a:t>p</a:t>
            </a:r>
            <a:r>
              <a:rPr lang="en-US" sz="2400" b="1" baseline="-25000" dirty="0" err="1" smtClean="0">
                <a:solidFill>
                  <a:srgbClr val="3F3F3F"/>
                </a:solidFill>
                <a:latin typeface="Calibri" panose="020F0502020204030204" pitchFamily="34" charset="0"/>
                <a:cs typeface="Myriad Pro Semibold"/>
              </a:rPr>
              <a:t>T</a:t>
            </a:r>
            <a:r>
              <a:rPr lang="en-US" sz="2400" b="1" dirty="0" smtClean="0">
                <a:solidFill>
                  <a:srgbClr val="3F3F3F"/>
                </a:solidFill>
                <a:latin typeface="Calibri" panose="020F0502020204030204" pitchFamily="34" charset="0"/>
                <a:cs typeface="Myriad Pro Semibold"/>
              </a:rPr>
              <a:t>:  12-16 GeV</a:t>
            </a:r>
          </a:p>
        </p:txBody>
      </p:sp>
      <p:sp>
        <p:nvSpPr>
          <p:cNvPr id="14" name="Content Placeholder 2"/>
          <p:cNvSpPr txBox="1">
            <a:spLocks/>
          </p:cNvSpPr>
          <p:nvPr/>
        </p:nvSpPr>
        <p:spPr>
          <a:xfrm>
            <a:off x="6423660" y="6125666"/>
            <a:ext cx="2468880" cy="50182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SzPct val="50000"/>
              <a:buNone/>
            </a:pPr>
            <a:r>
              <a:rPr lang="en-US" sz="2400" b="1" dirty="0">
                <a:solidFill>
                  <a:srgbClr val="A40000"/>
                </a:solidFill>
                <a:latin typeface="Calibri" panose="020F0502020204030204" pitchFamily="34" charset="0"/>
                <a:cs typeface="Myriad Pro Semibold"/>
              </a:rPr>
              <a:t>P</a:t>
            </a:r>
            <a:r>
              <a:rPr lang="en-US" sz="2400" b="1" dirty="0" smtClean="0">
                <a:solidFill>
                  <a:srgbClr val="A40000"/>
                </a:solidFill>
                <a:latin typeface="Calibri" panose="020F0502020204030204" pitchFamily="34" charset="0"/>
                <a:cs typeface="Myriad Pro Semibold"/>
              </a:rPr>
              <a:t>ull distributions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20701" y="3630172"/>
            <a:ext cx="3400648" cy="2886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6400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12" descr="http://atlas.web.cern.ch/Atlas/GROUPS/PHYSICS/PAPERS/BPHY-2015-03/fig_03b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01181" y="3426280"/>
            <a:ext cx="3742819" cy="26954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10" descr="http://atlas.web.cern.ch/Atlas/GROUPS/PHYSICS/PAPERS/BPHY-2015-03/fig_03a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01181" y="730878"/>
            <a:ext cx="3742819" cy="26954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63040" y="-49658"/>
            <a:ext cx="6195060" cy="844522"/>
          </a:xfrm>
        </p:spPr>
        <p:txBody>
          <a:bodyPr>
            <a:normAutofit/>
          </a:bodyPr>
          <a:lstStyle/>
          <a:p>
            <a:r>
              <a:rPr lang="en-US" dirty="0" smtClean="0">
                <a:cs typeface="Myriad Pro Semibold"/>
              </a:rPr>
              <a:t>Single lifetime fit - results</a:t>
            </a:r>
            <a:endParaRPr lang="en-US" b="1" dirty="0">
              <a:cs typeface="Myriad Pro Semibold"/>
            </a:endParaRP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0" y="989197"/>
            <a:ext cx="6128657" cy="536865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SzPct val="50000"/>
              <a:buNone/>
            </a:pPr>
            <a:r>
              <a:rPr lang="en-US" sz="1600" b="1" i="1" u="sng" dirty="0" smtClean="0">
                <a:solidFill>
                  <a:srgbClr val="A40000"/>
                </a:solidFill>
                <a:latin typeface="Calibri" panose="020F0502020204030204" pitchFamily="34" charset="0"/>
                <a:cs typeface="Myriad Pro Semibold"/>
              </a:rPr>
              <a:t>Assumption:</a:t>
            </a:r>
            <a:r>
              <a:rPr lang="en-US" sz="1600" b="1" dirty="0" smtClean="0">
                <a:solidFill>
                  <a:srgbClr val="A40000"/>
                </a:solidFill>
                <a:latin typeface="Calibri" panose="020F0502020204030204" pitchFamily="34" charset="0"/>
                <a:cs typeface="Myriad Pro Semibold"/>
              </a:rPr>
              <a:t>  non-prompt ψ(2S</a:t>
            </a:r>
            <a:r>
              <a:rPr lang="en-US" sz="1600" b="1" dirty="0">
                <a:solidFill>
                  <a:srgbClr val="A40000"/>
                </a:solidFill>
                <a:latin typeface="Calibri" panose="020F0502020204030204" pitchFamily="34" charset="0"/>
                <a:cs typeface="Myriad Pro Semibold"/>
              </a:rPr>
              <a:t>) and X(3872</a:t>
            </a:r>
            <a:r>
              <a:rPr lang="en-US" sz="1600" b="1" dirty="0" smtClean="0">
                <a:solidFill>
                  <a:srgbClr val="A40000"/>
                </a:solidFill>
                <a:latin typeface="Calibri" panose="020F0502020204030204" pitchFamily="34" charset="0"/>
                <a:cs typeface="Myriad Pro Semibold"/>
              </a:rPr>
              <a:t>)  are  produced            from the same mix of parent b-hadrons:</a:t>
            </a:r>
          </a:p>
          <a:p>
            <a:pPr marL="0" indent="0">
              <a:buSzPct val="50000"/>
              <a:buNone/>
            </a:pPr>
            <a:r>
              <a:rPr lang="en-US" sz="1600" b="1" dirty="0">
                <a:solidFill>
                  <a:srgbClr val="A40000"/>
                </a:solidFill>
                <a:latin typeface="Calibri" panose="020F0502020204030204" pitchFamily="34" charset="0"/>
                <a:cs typeface="Myriad Pro Semibold"/>
              </a:rPr>
              <a:t>	</a:t>
            </a:r>
            <a:r>
              <a:rPr lang="en-US" sz="1600" b="1" dirty="0" smtClean="0">
                <a:solidFill>
                  <a:srgbClr val="3F3F3F"/>
                </a:solidFill>
                <a:latin typeface="Calibri" panose="020F0502020204030204" pitchFamily="34" charset="0"/>
                <a:cs typeface="Myriad Pro Semibold"/>
              </a:rPr>
              <a:t>- same lifetimes for </a:t>
            </a:r>
            <a:r>
              <a:rPr lang="en-US" sz="1600" b="1" dirty="0">
                <a:solidFill>
                  <a:srgbClr val="3F3F3F"/>
                </a:solidFill>
                <a:latin typeface="Calibri" panose="020F0502020204030204" pitchFamily="34" charset="0"/>
                <a:cs typeface="Myriad Pro Semibold"/>
              </a:rPr>
              <a:t>ψ(2S) and X(3872) </a:t>
            </a:r>
            <a:r>
              <a:rPr lang="en-US" sz="1600" b="1" dirty="0" smtClean="0">
                <a:solidFill>
                  <a:srgbClr val="3F3F3F"/>
                </a:solidFill>
                <a:latin typeface="Calibri" panose="020F0502020204030204" pitchFamily="34" charset="0"/>
                <a:cs typeface="Myriad Pro Semibold"/>
              </a:rPr>
              <a:t>in each </a:t>
            </a:r>
            <a:r>
              <a:rPr lang="en-US" sz="1600" b="1" dirty="0" err="1" smtClean="0">
                <a:solidFill>
                  <a:srgbClr val="3F3F3F"/>
                </a:solidFill>
                <a:latin typeface="Calibri" panose="020F0502020204030204" pitchFamily="34" charset="0"/>
                <a:cs typeface="Myriad Pro Semibold"/>
              </a:rPr>
              <a:t>p</a:t>
            </a:r>
            <a:r>
              <a:rPr lang="en-US" sz="1600" b="1" baseline="-25000" dirty="0" err="1" smtClean="0">
                <a:solidFill>
                  <a:srgbClr val="3F3F3F"/>
                </a:solidFill>
                <a:latin typeface="Calibri" panose="020F0502020204030204" pitchFamily="34" charset="0"/>
                <a:cs typeface="Myriad Pro Semibold"/>
              </a:rPr>
              <a:t>T</a:t>
            </a:r>
            <a:r>
              <a:rPr lang="en-US" sz="1600" b="1" dirty="0" smtClean="0">
                <a:solidFill>
                  <a:srgbClr val="3F3F3F"/>
                </a:solidFill>
                <a:latin typeface="Calibri" panose="020F0502020204030204" pitchFamily="34" charset="0"/>
                <a:cs typeface="Myriad Pro Semibold"/>
              </a:rPr>
              <a:t> bin</a:t>
            </a:r>
          </a:p>
          <a:p>
            <a:pPr marL="0" indent="0">
              <a:buSzPct val="50000"/>
              <a:buNone/>
            </a:pPr>
            <a:r>
              <a:rPr lang="en-US" sz="1600" b="1" dirty="0">
                <a:solidFill>
                  <a:srgbClr val="3F3F3F"/>
                </a:solidFill>
                <a:latin typeface="Calibri" panose="020F0502020204030204" pitchFamily="34" charset="0"/>
                <a:cs typeface="Myriad Pro Semibold"/>
              </a:rPr>
              <a:t>	</a:t>
            </a:r>
            <a:r>
              <a:rPr lang="en-US" sz="1600" b="1" dirty="0" smtClean="0">
                <a:solidFill>
                  <a:srgbClr val="3F3F3F"/>
                </a:solidFill>
                <a:latin typeface="Calibri" panose="020F0502020204030204" pitchFamily="34" charset="0"/>
                <a:cs typeface="Myriad Pro Semibold"/>
              </a:rPr>
              <a:t>- </a:t>
            </a:r>
            <a:r>
              <a:rPr lang="en-US" sz="1600" b="1" dirty="0" err="1" smtClean="0">
                <a:solidFill>
                  <a:srgbClr val="3F3F3F"/>
                </a:solidFill>
                <a:latin typeface="Calibri" panose="020F0502020204030204" pitchFamily="34" charset="0"/>
                <a:cs typeface="Myriad Pro Semibold"/>
              </a:rPr>
              <a:t>pT</a:t>
            </a:r>
            <a:r>
              <a:rPr lang="en-US" sz="1600" b="1" dirty="0">
                <a:solidFill>
                  <a:srgbClr val="3F3F3F"/>
                </a:solidFill>
                <a:latin typeface="Calibri" panose="020F0502020204030204" pitchFamily="34" charset="0"/>
                <a:cs typeface="Myriad Pro Semibold"/>
              </a:rPr>
              <a:t> spectra of ψ(2S) and X(3872) </a:t>
            </a:r>
            <a:r>
              <a:rPr lang="en-US" sz="1600" b="1" dirty="0" smtClean="0">
                <a:solidFill>
                  <a:srgbClr val="3F3F3F"/>
                </a:solidFill>
                <a:latin typeface="Calibri" panose="020F0502020204030204" pitchFamily="34" charset="0"/>
                <a:cs typeface="Myriad Pro Semibold"/>
              </a:rPr>
              <a:t> linked through kinematics</a:t>
            </a:r>
          </a:p>
          <a:p>
            <a:pPr marL="0" indent="0">
              <a:buSzPct val="50000"/>
              <a:buNone/>
            </a:pPr>
            <a:r>
              <a:rPr lang="en-US" sz="1600" b="1" dirty="0" smtClean="0">
                <a:solidFill>
                  <a:srgbClr val="3F3F3F"/>
                </a:solidFill>
                <a:latin typeface="Calibri" panose="020F0502020204030204" pitchFamily="34" charset="0"/>
                <a:cs typeface="Myriad Pro Semibold"/>
              </a:rPr>
              <a:t>	</a:t>
            </a:r>
            <a:endParaRPr lang="en-US" sz="1600" b="1" i="1" u="sng" dirty="0">
              <a:solidFill>
                <a:srgbClr val="3F3F3F"/>
              </a:solidFill>
              <a:latin typeface="Calibri" panose="020F0502020204030204" pitchFamily="34" charset="0"/>
              <a:cs typeface="Myriad Pro Semibold"/>
            </a:endParaRPr>
          </a:p>
          <a:p>
            <a:pPr marL="0" indent="0">
              <a:buSzPct val="50000"/>
              <a:buNone/>
            </a:pPr>
            <a:r>
              <a:rPr lang="en-US" sz="1600" b="1" i="1" u="sng" dirty="0" smtClean="0">
                <a:solidFill>
                  <a:srgbClr val="A40000"/>
                </a:solidFill>
                <a:latin typeface="Calibri" panose="020F0502020204030204" pitchFamily="34" charset="0"/>
                <a:cs typeface="Myriad Pro Semibold"/>
              </a:rPr>
              <a:t>Effective lifetimes</a:t>
            </a:r>
            <a:r>
              <a:rPr lang="en-US" sz="1600" b="1" i="1" dirty="0" smtClean="0">
                <a:solidFill>
                  <a:srgbClr val="A40000"/>
                </a:solidFill>
                <a:latin typeface="Calibri" panose="020F0502020204030204" pitchFamily="34" charset="0"/>
                <a:cs typeface="Myriad Pro Semibold"/>
              </a:rPr>
              <a:t>  </a:t>
            </a:r>
          </a:p>
          <a:p>
            <a:pPr marL="0" indent="0">
              <a:buSzPct val="50000"/>
              <a:buNone/>
            </a:pPr>
            <a:r>
              <a:rPr lang="en-US" sz="1600" b="1" i="1" dirty="0">
                <a:solidFill>
                  <a:srgbClr val="A40000"/>
                </a:solidFill>
                <a:latin typeface="Calibri" panose="020F0502020204030204" pitchFamily="34" charset="0"/>
                <a:cs typeface="Myriad Pro Semibold"/>
              </a:rPr>
              <a:t>	</a:t>
            </a:r>
            <a:r>
              <a:rPr lang="en-US" sz="1600" b="1" i="1" dirty="0" smtClean="0">
                <a:solidFill>
                  <a:srgbClr val="3F3F3F"/>
                </a:solidFill>
                <a:latin typeface="Calibri" panose="020F0502020204030204" pitchFamily="34" charset="0"/>
                <a:cs typeface="Myriad Pro Semibold"/>
              </a:rPr>
              <a:t>- </a:t>
            </a:r>
            <a:r>
              <a:rPr lang="en-US" sz="1600" b="1" dirty="0" smtClean="0">
                <a:solidFill>
                  <a:srgbClr val="3F3F3F"/>
                </a:solidFill>
                <a:latin typeface="Calibri" panose="020F0502020204030204" pitchFamily="34" charset="0"/>
                <a:cs typeface="Myriad Pro Semibold"/>
              </a:rPr>
              <a:t>for </a:t>
            </a:r>
            <a:r>
              <a:rPr lang="en-US" sz="1600" b="1" dirty="0">
                <a:solidFill>
                  <a:srgbClr val="3F3F3F"/>
                </a:solidFill>
                <a:latin typeface="Calibri" panose="020F0502020204030204" pitchFamily="34" charset="0"/>
                <a:cs typeface="Myriad Pro Semibold"/>
              </a:rPr>
              <a:t>ψ(2S</a:t>
            </a:r>
            <a:r>
              <a:rPr lang="en-US" sz="1600" b="1" dirty="0" smtClean="0">
                <a:solidFill>
                  <a:srgbClr val="3F3F3F"/>
                </a:solidFill>
                <a:latin typeface="Calibri" panose="020F0502020204030204" pitchFamily="34" charset="0"/>
                <a:cs typeface="Myriad Pro Semibold"/>
              </a:rPr>
              <a:t>) independent of </a:t>
            </a:r>
            <a:r>
              <a:rPr lang="en-US" sz="1600" b="1" dirty="0" err="1" smtClean="0">
                <a:solidFill>
                  <a:srgbClr val="3F3F3F"/>
                </a:solidFill>
                <a:latin typeface="Calibri" panose="020F0502020204030204" pitchFamily="34" charset="0"/>
                <a:cs typeface="Myriad Pro Semibold"/>
              </a:rPr>
              <a:t>p</a:t>
            </a:r>
            <a:r>
              <a:rPr lang="en-US" sz="1600" b="1" baseline="-25000" dirty="0" err="1" smtClean="0">
                <a:solidFill>
                  <a:srgbClr val="3F3F3F"/>
                </a:solidFill>
                <a:latin typeface="Calibri" panose="020F0502020204030204" pitchFamily="34" charset="0"/>
                <a:cs typeface="Myriad Pro Semibold"/>
              </a:rPr>
              <a:t>T</a:t>
            </a:r>
            <a:r>
              <a:rPr lang="en-US" sz="1600" b="1" dirty="0" smtClean="0">
                <a:solidFill>
                  <a:srgbClr val="3F3F3F"/>
                </a:solidFill>
                <a:latin typeface="Calibri" panose="020F0502020204030204" pitchFamily="34" charset="0"/>
                <a:cs typeface="Myriad Pro Semibold"/>
              </a:rPr>
              <a:t> </a:t>
            </a:r>
          </a:p>
          <a:p>
            <a:pPr marL="0" indent="0">
              <a:buSzPct val="50000"/>
              <a:buNone/>
            </a:pPr>
            <a:r>
              <a:rPr lang="en-US" sz="1600" b="1" dirty="0" smtClean="0">
                <a:solidFill>
                  <a:srgbClr val="3F3F3F"/>
                </a:solidFill>
                <a:latin typeface="Calibri" panose="020F0502020204030204" pitchFamily="34" charset="0"/>
                <a:cs typeface="Myriad Pro Semibold"/>
              </a:rPr>
              <a:t>	- for X(3872)  possibly slightly shorter in low  </a:t>
            </a:r>
            <a:r>
              <a:rPr lang="en-US" sz="1600" b="1" dirty="0" err="1" smtClean="0">
                <a:solidFill>
                  <a:srgbClr val="3F3F3F"/>
                </a:solidFill>
                <a:latin typeface="Calibri" panose="020F0502020204030204" pitchFamily="34" charset="0"/>
                <a:cs typeface="Myriad Pro Semibold"/>
              </a:rPr>
              <a:t>p</a:t>
            </a:r>
            <a:r>
              <a:rPr lang="en-US" sz="1600" b="1" baseline="-25000" dirty="0" err="1" smtClean="0">
                <a:solidFill>
                  <a:srgbClr val="3F3F3F"/>
                </a:solidFill>
                <a:latin typeface="Calibri" panose="020F0502020204030204" pitchFamily="34" charset="0"/>
                <a:cs typeface="Myriad Pro Semibold"/>
              </a:rPr>
              <a:t>T</a:t>
            </a:r>
            <a:r>
              <a:rPr lang="en-US" sz="1600" b="1" dirty="0" smtClean="0">
                <a:solidFill>
                  <a:srgbClr val="3F3F3F"/>
                </a:solidFill>
                <a:latin typeface="Calibri" panose="020F0502020204030204" pitchFamily="34" charset="0"/>
                <a:cs typeface="Myriad Pro Semibold"/>
              </a:rPr>
              <a:t> bins</a:t>
            </a:r>
            <a:endParaRPr lang="en-US" sz="1600" b="1" dirty="0">
              <a:solidFill>
                <a:srgbClr val="3F3F3F"/>
              </a:solidFill>
              <a:latin typeface="Calibri" panose="020F0502020204030204" pitchFamily="34" charset="0"/>
              <a:cs typeface="Myriad Pro Semibold"/>
            </a:endParaRPr>
          </a:p>
          <a:p>
            <a:pPr>
              <a:buSzPct val="50000"/>
              <a:buFont typeface="Wingdings" charset="2"/>
              <a:buChar char="u"/>
            </a:pPr>
            <a:endParaRPr lang="en-US" sz="1600" b="1" dirty="0" smtClean="0">
              <a:solidFill>
                <a:srgbClr val="A40000"/>
              </a:solidFill>
              <a:latin typeface="Calibri" panose="020F0502020204030204" pitchFamily="34" charset="0"/>
              <a:cs typeface="Myriad Pro Semibold"/>
            </a:endParaRPr>
          </a:p>
          <a:p>
            <a:pPr marL="0" indent="0">
              <a:buSzPct val="50000"/>
              <a:buNone/>
            </a:pPr>
            <a:r>
              <a:rPr lang="en-US" sz="1600" b="1" i="1" u="sng" dirty="0">
                <a:solidFill>
                  <a:srgbClr val="A40000"/>
                </a:solidFill>
                <a:latin typeface="Calibri" panose="020F0502020204030204" pitchFamily="34" charset="0"/>
                <a:cs typeface="Myriad Pro Semibold"/>
              </a:rPr>
              <a:t>Kinematic template</a:t>
            </a:r>
            <a:r>
              <a:rPr lang="en-US" sz="1600" b="1" dirty="0">
                <a:solidFill>
                  <a:srgbClr val="A40000"/>
                </a:solidFill>
                <a:latin typeface="Calibri" panose="020F0502020204030204" pitchFamily="34" charset="0"/>
                <a:cs typeface="Myriad Pro Semibold"/>
              </a:rPr>
              <a:t> obtained from simulations of various </a:t>
            </a:r>
          </a:p>
          <a:p>
            <a:pPr marL="0" indent="0">
              <a:buSzPct val="50000"/>
              <a:buNone/>
            </a:pPr>
            <a:r>
              <a:rPr lang="en-US" sz="1600" b="1" dirty="0">
                <a:solidFill>
                  <a:srgbClr val="A40000"/>
                </a:solidFill>
                <a:latin typeface="Calibri" panose="020F0502020204030204" pitchFamily="34" charset="0"/>
                <a:cs typeface="Myriad Pro Semibold"/>
              </a:rPr>
              <a:t>b-hadron decays into ψ(2S) and X(3872)</a:t>
            </a:r>
          </a:p>
          <a:p>
            <a:pPr marL="0" indent="0">
              <a:buSzPct val="50000"/>
              <a:buNone/>
            </a:pPr>
            <a:r>
              <a:rPr lang="en-US" sz="1600" b="1" dirty="0">
                <a:solidFill>
                  <a:srgbClr val="3F3F3F"/>
                </a:solidFill>
                <a:latin typeface="Calibri" panose="020F0502020204030204" pitchFamily="34" charset="0"/>
                <a:cs typeface="Myriad Pro Semibold"/>
              </a:rPr>
              <a:t>	- takes into account mass difference  and</a:t>
            </a:r>
          </a:p>
          <a:p>
            <a:pPr marL="0" indent="0">
              <a:buSzPct val="50000"/>
              <a:buNone/>
            </a:pPr>
            <a:r>
              <a:rPr lang="en-US" sz="1600" b="1" dirty="0">
                <a:solidFill>
                  <a:srgbClr val="3F3F3F"/>
                </a:solidFill>
                <a:latin typeface="Calibri" panose="020F0502020204030204" pitchFamily="34" charset="0"/>
                <a:cs typeface="Myriad Pro Semibold"/>
              </a:rPr>
              <a:t>	- possible variation in </a:t>
            </a:r>
            <a:r>
              <a:rPr lang="en-US" sz="1600" b="1" dirty="0" smtClean="0">
                <a:solidFill>
                  <a:srgbClr val="3F3F3F"/>
                </a:solidFill>
                <a:latin typeface="Calibri" panose="020F0502020204030204" pitchFamily="34" charset="0"/>
                <a:cs typeface="Myriad Pro Semibold"/>
              </a:rPr>
              <a:t>mass of hadronic </a:t>
            </a:r>
            <a:r>
              <a:rPr lang="en-US" sz="1600" b="1" dirty="0">
                <a:solidFill>
                  <a:srgbClr val="3F3F3F"/>
                </a:solidFill>
                <a:latin typeface="Calibri" panose="020F0502020204030204" pitchFamily="34" charset="0"/>
                <a:cs typeface="Myriad Pro Semibold"/>
              </a:rPr>
              <a:t>association</a:t>
            </a:r>
          </a:p>
          <a:p>
            <a:pPr marL="0" indent="0">
              <a:buSzPct val="50000"/>
              <a:buNone/>
            </a:pPr>
            <a:endParaRPr lang="en-US" sz="1600" b="1" dirty="0">
              <a:solidFill>
                <a:srgbClr val="A40000"/>
              </a:solidFill>
              <a:latin typeface="Calibri" panose="020F0502020204030204" pitchFamily="34" charset="0"/>
              <a:cs typeface="Myriad Pro Semibold"/>
            </a:endParaRPr>
          </a:p>
          <a:p>
            <a:pPr marL="0" indent="0">
              <a:buSzPct val="50000"/>
              <a:buNone/>
            </a:pPr>
            <a:r>
              <a:rPr lang="en-US" sz="1600" b="1" i="1" u="sng" dirty="0" smtClean="0">
                <a:solidFill>
                  <a:srgbClr val="A40000"/>
                </a:solidFill>
                <a:latin typeface="Calibri" panose="020F0502020204030204" pitchFamily="34" charset="0"/>
                <a:cs typeface="Myriad Pro Semibold"/>
              </a:rPr>
              <a:t>Non- prompt  X(3872) : ψ(2S</a:t>
            </a:r>
            <a:r>
              <a:rPr lang="en-US" sz="1600" b="1" i="1" u="sng" dirty="0">
                <a:solidFill>
                  <a:srgbClr val="A40000"/>
                </a:solidFill>
                <a:latin typeface="Calibri" panose="020F0502020204030204" pitchFamily="34" charset="0"/>
                <a:cs typeface="Myriad Pro Semibold"/>
              </a:rPr>
              <a:t>) </a:t>
            </a:r>
            <a:r>
              <a:rPr lang="en-US" sz="1600" b="1" i="1" u="sng" dirty="0" smtClean="0">
                <a:solidFill>
                  <a:srgbClr val="A40000"/>
                </a:solidFill>
                <a:latin typeface="Calibri" panose="020F0502020204030204" pitchFamily="34" charset="0"/>
                <a:cs typeface="Myriad Pro Semibold"/>
              </a:rPr>
              <a:t>ratio</a:t>
            </a:r>
            <a:r>
              <a:rPr lang="en-US" sz="1600" b="1" dirty="0" smtClean="0">
                <a:solidFill>
                  <a:srgbClr val="A40000"/>
                </a:solidFill>
                <a:latin typeface="Calibri" panose="020F0502020204030204" pitchFamily="34" charset="0"/>
                <a:cs typeface="Myriad Pro Semibold"/>
              </a:rPr>
              <a:t> </a:t>
            </a:r>
          </a:p>
          <a:p>
            <a:pPr marL="0" indent="0">
              <a:buSzPct val="50000"/>
              <a:buNone/>
            </a:pPr>
            <a:r>
              <a:rPr lang="en-US" sz="1600" b="1" dirty="0">
                <a:solidFill>
                  <a:srgbClr val="A40000"/>
                </a:solidFill>
                <a:latin typeface="Calibri" panose="020F0502020204030204" pitchFamily="34" charset="0"/>
                <a:cs typeface="Myriad Pro Semibold"/>
              </a:rPr>
              <a:t>	</a:t>
            </a:r>
            <a:r>
              <a:rPr lang="en-US" sz="1600" b="1" dirty="0" smtClean="0">
                <a:solidFill>
                  <a:srgbClr val="3F3F3F"/>
                </a:solidFill>
                <a:latin typeface="Calibri" panose="020F0502020204030204" pitchFamily="34" charset="0"/>
                <a:cs typeface="Myriad Pro Semibold"/>
              </a:rPr>
              <a:t>- fit to kinematic template </a:t>
            </a:r>
          </a:p>
          <a:p>
            <a:pPr marL="0" indent="0">
              <a:buSzPct val="50000"/>
              <a:buNone/>
            </a:pPr>
            <a:endParaRPr lang="en-US" sz="1600" b="1" dirty="0" smtClean="0">
              <a:solidFill>
                <a:srgbClr val="A40000"/>
              </a:solidFill>
              <a:latin typeface="Calibri" panose="020F0502020204030204" pitchFamily="34" charset="0"/>
              <a:cs typeface="Myriad Pro Semibold"/>
            </a:endParaRPr>
          </a:p>
          <a:p>
            <a:pPr marL="0" indent="0">
              <a:buSzPct val="50000"/>
              <a:buNone/>
            </a:pPr>
            <a:endParaRPr lang="en-US" sz="1600" b="1" dirty="0">
              <a:solidFill>
                <a:srgbClr val="A40000"/>
              </a:solidFill>
              <a:latin typeface="Calibri" panose="020F0502020204030204" pitchFamily="34" charset="0"/>
              <a:cs typeface="Myriad Pro Semibold"/>
            </a:endParaRPr>
          </a:p>
          <a:p>
            <a:pPr lvl="1">
              <a:buSzPct val="50000"/>
              <a:buFont typeface="Wingdings" charset="2"/>
              <a:buChar char="u"/>
            </a:pPr>
            <a:endParaRPr lang="en-US" sz="1700" b="1" dirty="0">
              <a:solidFill>
                <a:srgbClr val="3F3F3F"/>
              </a:solidFill>
              <a:latin typeface="Myriad Pro Semibold"/>
              <a:cs typeface="Myriad Pro Semibold"/>
            </a:endParaRPr>
          </a:p>
        </p:txBody>
      </p:sp>
      <p:pic>
        <p:nvPicPr>
          <p:cNvPr id="11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16706"/>
            <a:ext cx="8341860" cy="5800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937577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 ATLAS detector at LHC</a:t>
            </a:r>
            <a:endParaRPr lang="en-GB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566" y="2138946"/>
            <a:ext cx="6319066" cy="40614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/>
          <p:nvPr/>
        </p:nvSpPr>
        <p:spPr>
          <a:xfrm>
            <a:off x="133684" y="760411"/>
            <a:ext cx="4572000" cy="175432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/>
              <a:t>Inner Detector</a:t>
            </a:r>
          </a:p>
          <a:p>
            <a:r>
              <a:rPr lang="en-US" dirty="0"/>
              <a:t>|</a:t>
            </a:r>
            <a:r>
              <a:rPr lang="en-US" dirty="0" err="1"/>
              <a:t>η</a:t>
            </a:r>
            <a:r>
              <a:rPr lang="en-US" dirty="0"/>
              <a:t>|&lt;2.5, </a:t>
            </a:r>
            <a:r>
              <a:rPr lang="en-US" dirty="0" smtClean="0"/>
              <a:t>Solenoid B=2T</a:t>
            </a:r>
            <a:endParaRPr lang="en-US" dirty="0"/>
          </a:p>
          <a:p>
            <a:r>
              <a:rPr lang="en-US" dirty="0" err="1" smtClean="0"/>
              <a:t>σ</a:t>
            </a:r>
            <a:r>
              <a:rPr lang="en-US" dirty="0"/>
              <a:t>/</a:t>
            </a:r>
            <a:r>
              <a:rPr lang="en-US" dirty="0" err="1"/>
              <a:t>pT</a:t>
            </a:r>
            <a:r>
              <a:rPr lang="en-US" dirty="0"/>
              <a:t> ~ 3.4x10-4 </a:t>
            </a:r>
            <a:r>
              <a:rPr lang="en-US" dirty="0" err="1"/>
              <a:t>pT</a:t>
            </a:r>
            <a:r>
              <a:rPr lang="en-US" dirty="0"/>
              <a:t> + 0.015  for (|</a:t>
            </a:r>
            <a:r>
              <a:rPr lang="en-US" dirty="0" err="1"/>
              <a:t>η</a:t>
            </a:r>
            <a:r>
              <a:rPr lang="en-US" dirty="0"/>
              <a:t>|&lt;1.5)</a:t>
            </a:r>
          </a:p>
          <a:p>
            <a:r>
              <a:rPr lang="en-US" dirty="0"/>
              <a:t>Used for Tracking and </a:t>
            </a:r>
            <a:r>
              <a:rPr lang="en-US" dirty="0" err="1"/>
              <a:t>Vertexing</a:t>
            </a:r>
            <a:r>
              <a:rPr lang="en-US" dirty="0"/>
              <a:t>:</a:t>
            </a:r>
          </a:p>
          <a:p>
            <a:r>
              <a:rPr lang="en-US" dirty="0"/>
              <a:t> Precise momentum </a:t>
            </a:r>
          </a:p>
          <a:p>
            <a:r>
              <a:rPr lang="en-US" dirty="0"/>
              <a:t>    and lifetime measurements</a:t>
            </a:r>
          </a:p>
        </p:txBody>
      </p:sp>
      <p:sp>
        <p:nvSpPr>
          <p:cNvPr id="4" name="Rectangle 3"/>
          <p:cNvSpPr/>
          <p:nvPr/>
        </p:nvSpPr>
        <p:spPr>
          <a:xfrm>
            <a:off x="4705684" y="885599"/>
            <a:ext cx="4572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err="1"/>
              <a:t>Muon</a:t>
            </a:r>
            <a:r>
              <a:rPr lang="en-US" dirty="0"/>
              <a:t> Spectrometer</a:t>
            </a:r>
          </a:p>
          <a:p>
            <a:r>
              <a:rPr lang="en-US" dirty="0"/>
              <a:t>|</a:t>
            </a:r>
            <a:r>
              <a:rPr lang="en-US" dirty="0" err="1"/>
              <a:t>η</a:t>
            </a:r>
            <a:r>
              <a:rPr lang="en-US" dirty="0"/>
              <a:t>|&lt;2.7</a:t>
            </a:r>
          </a:p>
          <a:p>
            <a:r>
              <a:rPr lang="en-US" dirty="0"/>
              <a:t>Toroid B-Field, average ~0.5T</a:t>
            </a:r>
          </a:p>
          <a:p>
            <a:r>
              <a:rPr lang="en-US" dirty="0" err="1"/>
              <a:t>Muon</a:t>
            </a:r>
            <a:r>
              <a:rPr lang="en-US" dirty="0"/>
              <a:t> Momentum resolution </a:t>
            </a:r>
          </a:p>
          <a:p>
            <a:r>
              <a:rPr lang="en-US" dirty="0" err="1"/>
              <a:t>σ</a:t>
            </a:r>
            <a:r>
              <a:rPr lang="en-US" dirty="0"/>
              <a:t>/p&lt; 10% up to  ~ 1 </a:t>
            </a:r>
            <a:r>
              <a:rPr lang="en-US" dirty="0" err="1"/>
              <a:t>TeV</a:t>
            </a:r>
            <a:endParaRPr lang="en-US" dirty="0"/>
          </a:p>
        </p:txBody>
      </p:sp>
      <p:pic>
        <p:nvPicPr>
          <p:cNvPr id="6" name="Picture 5" descr="DiMu_mas_diff_Triggers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90632" y="4505157"/>
            <a:ext cx="2568086" cy="18454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17829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 txBox="1">
            <a:spLocks/>
          </p:cNvSpPr>
          <p:nvPr/>
        </p:nvSpPr>
        <p:spPr>
          <a:xfrm>
            <a:off x="-2" y="947263"/>
            <a:ext cx="8893631" cy="551885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SzPct val="50000"/>
              <a:buNone/>
            </a:pPr>
            <a:r>
              <a:rPr lang="en-US" sz="1600" b="1" i="1" u="sng" dirty="0" smtClean="0">
                <a:solidFill>
                  <a:srgbClr val="A40000"/>
                </a:solidFill>
                <a:latin typeface="Calibri" panose="020F0502020204030204" pitchFamily="34" charset="0"/>
                <a:cs typeface="Myriad Pro Semibold"/>
              </a:rPr>
              <a:t>Alternative lifetime model:</a:t>
            </a:r>
            <a:r>
              <a:rPr lang="en-US" sz="1600" b="1" dirty="0" smtClean="0">
                <a:solidFill>
                  <a:srgbClr val="A40000"/>
                </a:solidFill>
                <a:latin typeface="Calibri" panose="020F0502020204030204" pitchFamily="34" charset="0"/>
                <a:cs typeface="Myriad Pro Semibold"/>
              </a:rPr>
              <a:t>  two-lifetime fit</a:t>
            </a:r>
          </a:p>
          <a:p>
            <a:pPr marL="0" indent="0">
              <a:buSzPct val="50000"/>
              <a:buNone/>
            </a:pPr>
            <a:endParaRPr lang="en-US" sz="1600" b="1" dirty="0">
              <a:solidFill>
                <a:srgbClr val="A40000"/>
              </a:solidFill>
              <a:latin typeface="Calibri" panose="020F0502020204030204" pitchFamily="34" charset="0"/>
              <a:cs typeface="Myriad Pro Semibold"/>
            </a:endParaRPr>
          </a:p>
          <a:p>
            <a:pPr marL="0" indent="0">
              <a:buSzPct val="50000"/>
              <a:buNone/>
            </a:pPr>
            <a:endParaRPr lang="en-US" sz="1600" b="1" dirty="0" smtClean="0">
              <a:solidFill>
                <a:srgbClr val="A40000"/>
              </a:solidFill>
              <a:latin typeface="Calibri" panose="020F0502020204030204" pitchFamily="34" charset="0"/>
              <a:cs typeface="Myriad Pro Semibold"/>
            </a:endParaRPr>
          </a:p>
          <a:p>
            <a:pPr marL="0" indent="0">
              <a:buSzPct val="50000"/>
              <a:buNone/>
            </a:pPr>
            <a:r>
              <a:rPr lang="en-US" sz="1600" b="1" dirty="0" smtClean="0">
                <a:solidFill>
                  <a:srgbClr val="A40000"/>
                </a:solidFill>
                <a:latin typeface="Calibri" panose="020F0502020204030204" pitchFamily="34" charset="0"/>
                <a:cs typeface="Myriad Pro Semibold"/>
              </a:rPr>
              <a:t>	</a:t>
            </a:r>
            <a:r>
              <a:rPr lang="en-US" sz="1600" b="1" dirty="0" smtClean="0">
                <a:solidFill>
                  <a:srgbClr val="3F3F3F"/>
                </a:solidFill>
                <a:latin typeface="Calibri" panose="020F0502020204030204" pitchFamily="34" charset="0"/>
                <a:cs typeface="Myriad Pro Semibold"/>
              </a:rPr>
              <a:t>- non-prompt component  presented as a sum of short-lived and long-lived</a:t>
            </a:r>
          </a:p>
          <a:p>
            <a:pPr marL="0" indent="0">
              <a:buSzPct val="50000"/>
              <a:buNone/>
            </a:pPr>
            <a:r>
              <a:rPr lang="en-US" sz="1600" b="1" dirty="0">
                <a:solidFill>
                  <a:srgbClr val="3F3F3F"/>
                </a:solidFill>
                <a:latin typeface="Calibri" panose="020F0502020204030204" pitchFamily="34" charset="0"/>
                <a:cs typeface="Myriad Pro Semibold"/>
              </a:rPr>
              <a:t>	</a:t>
            </a:r>
            <a:r>
              <a:rPr lang="en-US" sz="1600" b="1" dirty="0" smtClean="0">
                <a:solidFill>
                  <a:srgbClr val="3F3F3F"/>
                </a:solidFill>
                <a:latin typeface="Calibri" panose="020F0502020204030204" pitchFamily="34" charset="0"/>
                <a:cs typeface="Myriad Pro Semibold"/>
              </a:rPr>
              <a:t>- two single-sided exponentials smeared with the same resolution function</a:t>
            </a:r>
          </a:p>
          <a:p>
            <a:pPr marL="0" indent="0">
              <a:buSzPct val="50000"/>
              <a:buNone/>
            </a:pPr>
            <a:r>
              <a:rPr lang="en-US" sz="1600" b="1" dirty="0">
                <a:solidFill>
                  <a:srgbClr val="3F3F3F"/>
                </a:solidFill>
                <a:latin typeface="Calibri" panose="020F0502020204030204" pitchFamily="34" charset="0"/>
                <a:cs typeface="Myriad Pro Semibold"/>
              </a:rPr>
              <a:t>	</a:t>
            </a:r>
            <a:r>
              <a:rPr lang="en-US" sz="1600" b="1" dirty="0" smtClean="0">
                <a:solidFill>
                  <a:srgbClr val="3F3F3F"/>
                </a:solidFill>
                <a:latin typeface="Calibri" panose="020F0502020204030204" pitchFamily="34" charset="0"/>
                <a:cs typeface="Myriad Pro Semibold"/>
              </a:rPr>
              <a:t>- </a:t>
            </a:r>
            <a:r>
              <a:rPr lang="en-US" sz="1600" b="1" dirty="0" err="1" smtClean="0">
                <a:solidFill>
                  <a:srgbClr val="3F3F3F"/>
                </a:solidFill>
                <a:latin typeface="Calibri" panose="020F0502020204030204" pitchFamily="34" charset="0"/>
                <a:cs typeface="Myriad Pro Semibold"/>
              </a:rPr>
              <a:t>f</a:t>
            </a:r>
            <a:r>
              <a:rPr lang="en-US" sz="1600" b="1" baseline="-25000" dirty="0" err="1" smtClean="0">
                <a:solidFill>
                  <a:srgbClr val="3F3F3F"/>
                </a:solidFill>
                <a:latin typeface="Calibri" panose="020F0502020204030204" pitchFamily="34" charset="0"/>
                <a:cs typeface="Myriad Pro Semibold"/>
              </a:rPr>
              <a:t>SL</a:t>
            </a:r>
            <a:r>
              <a:rPr lang="en-US" sz="1600" b="1" dirty="0" smtClean="0">
                <a:solidFill>
                  <a:srgbClr val="3F3F3F"/>
                </a:solidFill>
                <a:latin typeface="Calibri" panose="020F0502020204030204" pitchFamily="34" charset="0"/>
                <a:cs typeface="Myriad Pro Semibold"/>
              </a:rPr>
              <a:t> is a fraction of short-lived within non-prompt – supposedly from </a:t>
            </a:r>
            <a:r>
              <a:rPr lang="en-US" sz="1600" b="1" dirty="0" err="1" smtClean="0">
                <a:solidFill>
                  <a:srgbClr val="3F3F3F"/>
                </a:solidFill>
                <a:latin typeface="Calibri" panose="020F0502020204030204" pitchFamily="34" charset="0"/>
                <a:cs typeface="Myriad Pro Semibold"/>
              </a:rPr>
              <a:t>B</a:t>
            </a:r>
            <a:r>
              <a:rPr lang="en-US" sz="1600" b="1" baseline="-25000" dirty="0" err="1" smtClean="0">
                <a:solidFill>
                  <a:srgbClr val="3F3F3F"/>
                </a:solidFill>
                <a:latin typeface="Calibri" panose="020F0502020204030204" pitchFamily="34" charset="0"/>
                <a:cs typeface="Myriad Pro Semibold"/>
              </a:rPr>
              <a:t>c</a:t>
            </a:r>
            <a:r>
              <a:rPr lang="en-US" sz="1600" b="1" dirty="0" smtClean="0">
                <a:solidFill>
                  <a:srgbClr val="3F3F3F"/>
                </a:solidFill>
                <a:latin typeface="Calibri" panose="020F0502020204030204" pitchFamily="34" charset="0"/>
                <a:cs typeface="Myriad Pro Semibold"/>
              </a:rPr>
              <a:t> decays</a:t>
            </a:r>
          </a:p>
          <a:p>
            <a:pPr marL="0" indent="0">
              <a:buSzPct val="50000"/>
              <a:buNone/>
            </a:pPr>
            <a:r>
              <a:rPr lang="en-US" sz="1600" b="1" dirty="0">
                <a:solidFill>
                  <a:srgbClr val="3F3F3F"/>
                </a:solidFill>
                <a:latin typeface="Calibri" panose="020F0502020204030204" pitchFamily="34" charset="0"/>
                <a:cs typeface="Myriad Pro Semibold"/>
              </a:rPr>
              <a:t>	</a:t>
            </a:r>
            <a:r>
              <a:rPr lang="en-US" sz="1600" b="1" dirty="0" smtClean="0">
                <a:solidFill>
                  <a:srgbClr val="3F3F3F"/>
                </a:solidFill>
                <a:latin typeface="Calibri" panose="020F0502020204030204" pitchFamily="34" charset="0"/>
                <a:cs typeface="Myriad Pro Semibold"/>
              </a:rPr>
              <a:t>- statistical power of data does not allow determination of two free lifetimes</a:t>
            </a:r>
          </a:p>
          <a:p>
            <a:pPr marL="0" indent="0">
              <a:buSzPct val="50000"/>
              <a:buNone/>
            </a:pPr>
            <a:r>
              <a:rPr lang="en-US" sz="1600" b="1" dirty="0">
                <a:solidFill>
                  <a:srgbClr val="3F3F3F"/>
                </a:solidFill>
                <a:latin typeface="Calibri" panose="020F0502020204030204" pitchFamily="34" charset="0"/>
                <a:cs typeface="Myriad Pro Semibold"/>
              </a:rPr>
              <a:t>	</a:t>
            </a:r>
            <a:r>
              <a:rPr lang="en-US" sz="1600" b="1" dirty="0" smtClean="0">
                <a:solidFill>
                  <a:srgbClr val="3F3F3F"/>
                </a:solidFill>
                <a:latin typeface="Calibri" panose="020F0502020204030204" pitchFamily="34" charset="0"/>
                <a:cs typeface="Myriad Pro Semibold"/>
              </a:rPr>
              <a:t>- the two lifetimes fixed, the fraction of short-lived contribution left  free in the fit</a:t>
            </a:r>
          </a:p>
          <a:p>
            <a:pPr marL="0" indent="0">
              <a:buSzPct val="50000"/>
              <a:buNone/>
            </a:pPr>
            <a:endParaRPr lang="en-US" sz="1600" i="1" u="sng" dirty="0">
              <a:solidFill>
                <a:srgbClr val="A40000"/>
              </a:solidFill>
              <a:latin typeface="Calibri" panose="020F0502020204030204" pitchFamily="34" charset="0"/>
              <a:cs typeface="Myriad Pro Semibold"/>
            </a:endParaRPr>
          </a:p>
          <a:p>
            <a:pPr marL="0" indent="0">
              <a:buSzPct val="50000"/>
              <a:buNone/>
            </a:pPr>
            <a:r>
              <a:rPr lang="en-US" sz="1600" b="1" i="1" u="sng" dirty="0" smtClean="0">
                <a:solidFill>
                  <a:srgbClr val="A40000"/>
                </a:solidFill>
                <a:latin typeface="Calibri" panose="020F0502020204030204" pitchFamily="34" charset="0"/>
                <a:cs typeface="Myriad Pro Semibold"/>
              </a:rPr>
              <a:t>Fixing the two lifetimes</a:t>
            </a:r>
            <a:r>
              <a:rPr lang="en-US" sz="1600" b="1" i="1" dirty="0" smtClean="0">
                <a:solidFill>
                  <a:srgbClr val="A40000"/>
                </a:solidFill>
                <a:latin typeface="Calibri" panose="020F0502020204030204" pitchFamily="34" charset="0"/>
                <a:cs typeface="Myriad Pro Semibold"/>
              </a:rPr>
              <a:t>  </a:t>
            </a:r>
          </a:p>
          <a:p>
            <a:pPr marL="0" indent="0">
              <a:buSzPct val="50000"/>
              <a:buNone/>
            </a:pPr>
            <a:r>
              <a:rPr lang="en-US" sz="1600" i="1" dirty="0">
                <a:solidFill>
                  <a:srgbClr val="A40000"/>
                </a:solidFill>
                <a:latin typeface="Calibri" panose="020F0502020204030204" pitchFamily="34" charset="0"/>
                <a:cs typeface="Myriad Pro Semibold"/>
              </a:rPr>
              <a:t>	</a:t>
            </a:r>
            <a:r>
              <a:rPr lang="en-US" sz="1600" b="1" i="1" dirty="0" smtClean="0">
                <a:solidFill>
                  <a:srgbClr val="3F3F3F"/>
                </a:solidFill>
                <a:latin typeface="Calibri" panose="020F0502020204030204" pitchFamily="34" charset="0"/>
                <a:cs typeface="Myriad Pro Semibold"/>
              </a:rPr>
              <a:t>- </a:t>
            </a:r>
            <a:r>
              <a:rPr lang="en-US" sz="1600" b="1" dirty="0" smtClean="0">
                <a:solidFill>
                  <a:srgbClr val="3F3F3F"/>
                </a:solidFill>
                <a:latin typeface="Calibri" panose="020F0502020204030204" pitchFamily="34" charset="0"/>
                <a:cs typeface="Myriad Pro Semibold"/>
              </a:rPr>
              <a:t>effective pseudo-proper lifetime depends on </a:t>
            </a:r>
          </a:p>
          <a:p>
            <a:pPr marL="0" indent="0">
              <a:buSzPct val="50000"/>
              <a:buNone/>
            </a:pPr>
            <a:r>
              <a:rPr lang="en-US" sz="1600" b="1" dirty="0">
                <a:solidFill>
                  <a:srgbClr val="3F3F3F"/>
                </a:solidFill>
                <a:latin typeface="Calibri" panose="020F0502020204030204" pitchFamily="34" charset="0"/>
                <a:cs typeface="Myriad Pro Semibold"/>
              </a:rPr>
              <a:t>	</a:t>
            </a:r>
            <a:r>
              <a:rPr lang="en-US" sz="1600" b="1" dirty="0" smtClean="0">
                <a:solidFill>
                  <a:srgbClr val="3F3F3F"/>
                </a:solidFill>
                <a:latin typeface="Calibri" panose="020F0502020204030204" pitchFamily="34" charset="0"/>
                <a:cs typeface="Myriad Pro Semibold"/>
              </a:rPr>
              <a:t>	parent’s lifetime and decay kinematics</a:t>
            </a:r>
          </a:p>
          <a:p>
            <a:pPr marL="0" indent="0">
              <a:buSzPct val="50000"/>
              <a:buNone/>
            </a:pPr>
            <a:r>
              <a:rPr lang="en-US" sz="1600" b="1" i="1" dirty="0">
                <a:solidFill>
                  <a:srgbClr val="3F3F3F"/>
                </a:solidFill>
                <a:latin typeface="Calibri" panose="020F0502020204030204" pitchFamily="34" charset="0"/>
                <a:cs typeface="Myriad Pro Semibold"/>
              </a:rPr>
              <a:t>	</a:t>
            </a:r>
            <a:r>
              <a:rPr lang="en-US" sz="1600" b="1" i="1" dirty="0" smtClean="0">
                <a:solidFill>
                  <a:srgbClr val="3F3F3F"/>
                </a:solidFill>
                <a:latin typeface="Calibri" panose="020F0502020204030204" pitchFamily="34" charset="0"/>
                <a:cs typeface="Myriad Pro Semibold"/>
              </a:rPr>
              <a:t>-</a:t>
            </a:r>
            <a:r>
              <a:rPr lang="en-US" sz="1600" b="1" i="1" dirty="0">
                <a:solidFill>
                  <a:srgbClr val="3F3F3F"/>
                </a:solidFill>
                <a:latin typeface="Calibri" panose="020F0502020204030204" pitchFamily="34" charset="0"/>
                <a:cs typeface="Myriad Pro Semibold"/>
              </a:rPr>
              <a:t> </a:t>
            </a:r>
            <a:r>
              <a:rPr lang="en-US" sz="1600" b="1" i="1" dirty="0" smtClean="0">
                <a:solidFill>
                  <a:srgbClr val="3F3F3F"/>
                </a:solidFill>
                <a:latin typeface="Calibri" panose="020F0502020204030204" pitchFamily="34" charset="0"/>
                <a:cs typeface="Myriad Pro Semibold"/>
              </a:rPr>
              <a:t> </a:t>
            </a:r>
            <a:r>
              <a:rPr lang="en-US" sz="1600" b="1" dirty="0" err="1" smtClean="0">
                <a:solidFill>
                  <a:srgbClr val="3F3F3F"/>
                </a:solidFill>
                <a:latin typeface="Calibri" panose="020F0502020204030204" pitchFamily="34" charset="0"/>
                <a:cs typeface="Myriad Pro Semibold"/>
              </a:rPr>
              <a:t>τ</a:t>
            </a:r>
            <a:r>
              <a:rPr lang="en-US" sz="1600" b="1" baseline="-25000" dirty="0" err="1" smtClean="0">
                <a:solidFill>
                  <a:srgbClr val="3F3F3F"/>
                </a:solidFill>
                <a:latin typeface="Calibri" panose="020F0502020204030204" pitchFamily="34" charset="0"/>
                <a:cs typeface="Myriad Pro Semibold"/>
              </a:rPr>
              <a:t>LL</a:t>
            </a:r>
            <a:r>
              <a:rPr lang="en-US" sz="1600" b="1" baseline="-25000" dirty="0" smtClean="0">
                <a:solidFill>
                  <a:srgbClr val="3F3F3F"/>
                </a:solidFill>
                <a:latin typeface="Calibri" panose="020F0502020204030204" pitchFamily="34" charset="0"/>
                <a:cs typeface="Myriad Pro Semibold"/>
              </a:rPr>
              <a:t> </a:t>
            </a:r>
            <a:r>
              <a:rPr lang="en-US" sz="1600" b="1" dirty="0">
                <a:solidFill>
                  <a:srgbClr val="3F3F3F"/>
                </a:solidFill>
                <a:latin typeface="Calibri" panose="020F0502020204030204" pitchFamily="34" charset="0"/>
                <a:cs typeface="Myriad Pro Semibold"/>
              </a:rPr>
              <a:t>determined from fits to ψ(2S), allowing for some SL contribution</a:t>
            </a:r>
            <a:endParaRPr lang="en-US" sz="1600" b="1" dirty="0" smtClean="0">
              <a:solidFill>
                <a:srgbClr val="3F3F3F"/>
              </a:solidFill>
              <a:latin typeface="Calibri" panose="020F0502020204030204" pitchFamily="34" charset="0"/>
              <a:cs typeface="Myriad Pro Semibold"/>
            </a:endParaRPr>
          </a:p>
          <a:p>
            <a:pPr marL="0" indent="0">
              <a:buSzPct val="50000"/>
              <a:buNone/>
            </a:pPr>
            <a:r>
              <a:rPr lang="en-US" sz="1600" b="1" dirty="0" smtClean="0">
                <a:solidFill>
                  <a:srgbClr val="3F3F3F"/>
                </a:solidFill>
                <a:latin typeface="Calibri" panose="020F0502020204030204" pitchFamily="34" charset="0"/>
                <a:cs typeface="Myriad Pro Semibold"/>
              </a:rPr>
              <a:t>	- </a:t>
            </a:r>
            <a:r>
              <a:rPr lang="en-US" sz="1600" b="1" i="1" dirty="0">
                <a:solidFill>
                  <a:srgbClr val="3F3F3F"/>
                </a:solidFill>
                <a:latin typeface="Calibri" panose="020F0502020204030204" pitchFamily="34" charset="0"/>
                <a:cs typeface="Myriad Pro Semibold"/>
              </a:rPr>
              <a:t> </a:t>
            </a:r>
            <a:r>
              <a:rPr lang="en-US" sz="1600" b="1" dirty="0" err="1" smtClean="0">
                <a:solidFill>
                  <a:srgbClr val="3F3F3F"/>
                </a:solidFill>
                <a:latin typeface="Calibri" panose="020F0502020204030204" pitchFamily="34" charset="0"/>
                <a:cs typeface="Myriad Pro Semibold"/>
              </a:rPr>
              <a:t>τ</a:t>
            </a:r>
            <a:r>
              <a:rPr lang="en-US" sz="1600" b="1" baseline="-25000" dirty="0" err="1" smtClean="0">
                <a:solidFill>
                  <a:srgbClr val="3F3F3F"/>
                </a:solidFill>
                <a:latin typeface="Calibri" panose="020F0502020204030204" pitchFamily="34" charset="0"/>
                <a:cs typeface="Myriad Pro Semibold"/>
              </a:rPr>
              <a:t>SL</a:t>
            </a:r>
            <a:r>
              <a:rPr lang="en-US" sz="1600" b="1" baseline="-25000" dirty="0" smtClean="0">
                <a:solidFill>
                  <a:srgbClr val="3F3F3F"/>
                </a:solidFill>
                <a:latin typeface="Calibri" panose="020F0502020204030204" pitchFamily="34" charset="0"/>
                <a:cs typeface="Myriad Pro Semibold"/>
              </a:rPr>
              <a:t> </a:t>
            </a:r>
            <a:r>
              <a:rPr lang="en-US" sz="1600" b="1" dirty="0" smtClean="0">
                <a:solidFill>
                  <a:srgbClr val="3F3F3F"/>
                </a:solidFill>
                <a:latin typeface="Calibri" panose="020F0502020204030204" pitchFamily="34" charset="0"/>
                <a:cs typeface="Myriad Pro Semibold"/>
              </a:rPr>
              <a:t>obtained from simulation, varying </a:t>
            </a:r>
            <a:r>
              <a:rPr lang="en-US" sz="1600" b="1" dirty="0" err="1" smtClean="0">
                <a:solidFill>
                  <a:srgbClr val="3F3F3F"/>
                </a:solidFill>
                <a:latin typeface="Calibri" panose="020F0502020204030204" pitchFamily="34" charset="0"/>
                <a:cs typeface="Myriad Pro Semibold"/>
              </a:rPr>
              <a:t>B</a:t>
            </a:r>
            <a:r>
              <a:rPr lang="en-US" sz="1600" b="1" baseline="-25000" dirty="0" err="1" smtClean="0">
                <a:solidFill>
                  <a:srgbClr val="3F3F3F"/>
                </a:solidFill>
                <a:latin typeface="Calibri" panose="020F0502020204030204" pitchFamily="34" charset="0"/>
                <a:cs typeface="Myriad Pro Semibold"/>
              </a:rPr>
              <a:t>c</a:t>
            </a:r>
            <a:r>
              <a:rPr lang="en-US" sz="1600" b="1" dirty="0" smtClean="0">
                <a:solidFill>
                  <a:srgbClr val="3F3F3F"/>
                </a:solidFill>
                <a:latin typeface="Calibri" panose="020F0502020204030204" pitchFamily="34" charset="0"/>
                <a:cs typeface="Myriad Pro Semibold"/>
              </a:rPr>
              <a:t> decay mode</a:t>
            </a:r>
          </a:p>
          <a:p>
            <a:pPr marL="0" indent="0">
              <a:buSzPct val="50000"/>
              <a:buNone/>
            </a:pPr>
            <a:r>
              <a:rPr lang="en-US" sz="1600" b="1" dirty="0">
                <a:solidFill>
                  <a:srgbClr val="3F3F3F"/>
                </a:solidFill>
                <a:latin typeface="Calibri" panose="020F0502020204030204" pitchFamily="34" charset="0"/>
                <a:cs typeface="Myriad Pro Semibold"/>
              </a:rPr>
              <a:t>	</a:t>
            </a:r>
            <a:r>
              <a:rPr lang="en-US" sz="1600" b="1" dirty="0" smtClean="0">
                <a:solidFill>
                  <a:srgbClr val="3F3F3F"/>
                </a:solidFill>
                <a:latin typeface="Calibri" panose="020F0502020204030204" pitchFamily="34" charset="0"/>
                <a:cs typeface="Myriad Pro Semibold"/>
              </a:rPr>
              <a:t>	(low mass association gives shorter effective lifetime)</a:t>
            </a:r>
          </a:p>
          <a:p>
            <a:pPr marL="0" indent="0">
              <a:buSzPct val="50000"/>
              <a:buNone/>
            </a:pPr>
            <a:r>
              <a:rPr lang="en-US" sz="1600" b="1" dirty="0">
                <a:solidFill>
                  <a:srgbClr val="3F3F3F"/>
                </a:solidFill>
                <a:latin typeface="Calibri" panose="020F0502020204030204" pitchFamily="34" charset="0"/>
                <a:cs typeface="Myriad Pro Semibold"/>
              </a:rPr>
              <a:t>	</a:t>
            </a:r>
            <a:r>
              <a:rPr lang="en-US" sz="1600" b="1" dirty="0" smtClean="0">
                <a:solidFill>
                  <a:srgbClr val="3F3F3F"/>
                </a:solidFill>
                <a:latin typeface="Calibri" panose="020F0502020204030204" pitchFamily="34" charset="0"/>
                <a:cs typeface="Myriad Pro Semibold"/>
              </a:rPr>
              <a:t>-  both varied within </a:t>
            </a:r>
            <a:r>
              <a:rPr lang="en-US" sz="1600" b="1" dirty="0">
                <a:solidFill>
                  <a:srgbClr val="3F3F3F"/>
                </a:solidFill>
                <a:latin typeface="Calibri" panose="020F0502020204030204" pitchFamily="34" charset="0"/>
                <a:cs typeface="Myriad Pro Semibold"/>
              </a:rPr>
              <a:t>limits shown during </a:t>
            </a:r>
            <a:r>
              <a:rPr lang="en-US" sz="1600" b="1" dirty="0" smtClean="0">
                <a:solidFill>
                  <a:srgbClr val="3F3F3F"/>
                </a:solidFill>
                <a:latin typeface="Calibri" panose="020F0502020204030204" pitchFamily="34" charset="0"/>
                <a:cs typeface="Myriad Pro Semibold"/>
              </a:rPr>
              <a:t>systematic studies</a:t>
            </a:r>
          </a:p>
          <a:p>
            <a:pPr>
              <a:buSzPct val="50000"/>
              <a:buFont typeface="Wingdings" charset="2"/>
              <a:buChar char="u"/>
            </a:pPr>
            <a:endParaRPr lang="en-US" sz="1600" b="1" dirty="0" smtClean="0">
              <a:solidFill>
                <a:srgbClr val="3F3F3F"/>
              </a:solidFill>
              <a:latin typeface="Calibri" panose="020F0502020204030204" pitchFamily="34" charset="0"/>
              <a:cs typeface="Myriad Pro Semibold"/>
            </a:endParaRPr>
          </a:p>
          <a:p>
            <a:pPr marL="0" indent="0">
              <a:buSzPct val="50000"/>
              <a:buNone/>
            </a:pPr>
            <a:r>
              <a:rPr lang="en-US" sz="1600" b="1" i="1" u="sng" dirty="0" smtClean="0">
                <a:solidFill>
                  <a:srgbClr val="A40000"/>
                </a:solidFill>
                <a:latin typeface="Calibri" panose="020F0502020204030204" pitchFamily="34" charset="0"/>
                <a:cs typeface="Myriad Pro Semibold"/>
              </a:rPr>
              <a:t>Two-lifetime fit results quoted from now on, unless stated otherwise</a:t>
            </a:r>
            <a:endParaRPr lang="en-US" sz="1600" b="1" i="1" u="sng" dirty="0">
              <a:solidFill>
                <a:srgbClr val="A40000"/>
              </a:solidFill>
              <a:latin typeface="Calibri" panose="020F0502020204030204" pitchFamily="34" charset="0"/>
              <a:cs typeface="Myriad Pro Semibold"/>
            </a:endParaRPr>
          </a:p>
          <a:p>
            <a:pPr lvl="1">
              <a:buSzPct val="50000"/>
              <a:buFont typeface="Wingdings" charset="2"/>
              <a:buChar char="u"/>
            </a:pPr>
            <a:endParaRPr lang="en-US" sz="1700" b="1" dirty="0">
              <a:solidFill>
                <a:srgbClr val="3F3F3F"/>
              </a:solidFill>
              <a:latin typeface="Myriad Pro Semibold"/>
              <a:cs typeface="Myriad Pro Semibold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63040" y="-49658"/>
            <a:ext cx="6195060" cy="844522"/>
          </a:xfrm>
        </p:spPr>
        <p:txBody>
          <a:bodyPr>
            <a:normAutofit/>
          </a:bodyPr>
          <a:lstStyle/>
          <a:p>
            <a:r>
              <a:rPr lang="en-US" dirty="0" smtClean="0">
                <a:cs typeface="Myriad Pro Semibold"/>
              </a:rPr>
              <a:t>Two-lifetime fits</a:t>
            </a:r>
            <a:endParaRPr lang="en-US" b="1" dirty="0">
              <a:cs typeface="Myriad Pro Semibold"/>
            </a:endParaRPr>
          </a:p>
        </p:txBody>
      </p:sp>
      <p:pic>
        <p:nvPicPr>
          <p:cNvPr id="5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7870" y="1342481"/>
            <a:ext cx="4115752" cy="410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/>
          <p:nvPr/>
        </p:nvSpPr>
        <p:spPr>
          <a:xfrm>
            <a:off x="6346916" y="3374417"/>
            <a:ext cx="2797084" cy="27084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SzPct val="50000"/>
            </a:pPr>
            <a:r>
              <a:rPr lang="en-US" sz="1700" b="1" dirty="0" smtClean="0">
                <a:solidFill>
                  <a:srgbClr val="A40000"/>
                </a:solidFill>
                <a:latin typeface="Calibri" panose="020F0502020204030204" pitchFamily="34" charset="0"/>
                <a:cs typeface="Myriad Pro Semibold"/>
              </a:rPr>
              <a:t>τ(B</a:t>
            </a:r>
            <a:r>
              <a:rPr lang="en-US" sz="1700" b="1" baseline="30000" dirty="0">
                <a:solidFill>
                  <a:srgbClr val="A40000"/>
                </a:solidFill>
                <a:latin typeface="Calibri" panose="020F0502020204030204" pitchFamily="34" charset="0"/>
                <a:cs typeface="Myriad Pro Semibold"/>
              </a:rPr>
              <a:t>±</a:t>
            </a:r>
            <a:r>
              <a:rPr lang="en-US" sz="1700" b="1" dirty="0">
                <a:solidFill>
                  <a:srgbClr val="A40000"/>
                </a:solidFill>
                <a:latin typeface="Calibri" panose="020F0502020204030204" pitchFamily="34" charset="0"/>
                <a:cs typeface="Myriad Pro Semibold"/>
              </a:rPr>
              <a:t>) = 1.638 ± 0.004 </a:t>
            </a:r>
            <a:r>
              <a:rPr lang="en-US" sz="1700" b="1" dirty="0" err="1" smtClean="0">
                <a:solidFill>
                  <a:srgbClr val="A40000"/>
                </a:solidFill>
                <a:latin typeface="Calibri" panose="020F0502020204030204" pitchFamily="34" charset="0"/>
                <a:cs typeface="Myriad Pro Semibold"/>
              </a:rPr>
              <a:t>ps</a:t>
            </a:r>
            <a:r>
              <a:rPr lang="en-US" sz="1700" b="1" dirty="0" smtClean="0">
                <a:solidFill>
                  <a:srgbClr val="A40000"/>
                </a:solidFill>
                <a:latin typeface="Calibri" panose="020F0502020204030204" pitchFamily="34" charset="0"/>
                <a:cs typeface="Myriad Pro Semibold"/>
              </a:rPr>
              <a:t> </a:t>
            </a:r>
          </a:p>
          <a:p>
            <a:pPr>
              <a:buSzPct val="50000"/>
            </a:pPr>
            <a:r>
              <a:rPr lang="en-US" sz="1700" b="1" dirty="0" smtClean="0">
                <a:solidFill>
                  <a:srgbClr val="A40000"/>
                </a:solidFill>
                <a:latin typeface="Calibri" panose="020F0502020204030204" pitchFamily="34" charset="0"/>
                <a:cs typeface="Myriad Pro Semibold"/>
              </a:rPr>
              <a:t>τ(B</a:t>
            </a:r>
            <a:r>
              <a:rPr lang="en-US" sz="1700" b="1" baseline="30000" dirty="0" smtClean="0">
                <a:solidFill>
                  <a:srgbClr val="A40000"/>
                </a:solidFill>
                <a:latin typeface="Calibri" panose="020F0502020204030204" pitchFamily="34" charset="0"/>
                <a:cs typeface="Myriad Pro Semibold"/>
              </a:rPr>
              <a:t>0</a:t>
            </a:r>
            <a:r>
              <a:rPr lang="en-US" sz="1700" b="1" dirty="0">
                <a:solidFill>
                  <a:srgbClr val="A40000"/>
                </a:solidFill>
                <a:latin typeface="Calibri" panose="020F0502020204030204" pitchFamily="34" charset="0"/>
                <a:cs typeface="Myriad Pro Semibold"/>
              </a:rPr>
              <a:t>) </a:t>
            </a:r>
            <a:r>
              <a:rPr lang="en-US" sz="1700" b="1" dirty="0" smtClean="0">
                <a:solidFill>
                  <a:srgbClr val="A40000"/>
                </a:solidFill>
                <a:latin typeface="Calibri" panose="020F0502020204030204" pitchFamily="34" charset="0"/>
                <a:cs typeface="Myriad Pro Semibold"/>
              </a:rPr>
              <a:t> = </a:t>
            </a:r>
            <a:r>
              <a:rPr lang="en-US" sz="1700" b="1" dirty="0">
                <a:solidFill>
                  <a:srgbClr val="A40000"/>
                </a:solidFill>
                <a:latin typeface="Calibri" panose="020F0502020204030204" pitchFamily="34" charset="0"/>
                <a:cs typeface="Myriad Pro Semibold"/>
              </a:rPr>
              <a:t>1.525 ± 0.009 </a:t>
            </a:r>
            <a:r>
              <a:rPr lang="en-US" sz="1700" b="1" dirty="0" err="1" smtClean="0">
                <a:solidFill>
                  <a:srgbClr val="A40000"/>
                </a:solidFill>
                <a:latin typeface="Calibri" panose="020F0502020204030204" pitchFamily="34" charset="0"/>
                <a:cs typeface="Myriad Pro Semibold"/>
              </a:rPr>
              <a:t>ps</a:t>
            </a:r>
            <a:r>
              <a:rPr lang="en-US" sz="1700" b="1" dirty="0" smtClean="0">
                <a:solidFill>
                  <a:srgbClr val="A40000"/>
                </a:solidFill>
                <a:latin typeface="Calibri" panose="020F0502020204030204" pitchFamily="34" charset="0"/>
                <a:cs typeface="Myriad Pro Semibold"/>
              </a:rPr>
              <a:t> </a:t>
            </a:r>
          </a:p>
          <a:p>
            <a:pPr>
              <a:buSzPct val="50000"/>
            </a:pPr>
            <a:r>
              <a:rPr lang="en-US" sz="1700" b="1" dirty="0" smtClean="0">
                <a:solidFill>
                  <a:srgbClr val="A40000"/>
                </a:solidFill>
                <a:latin typeface="Calibri" panose="020F0502020204030204" pitchFamily="34" charset="0"/>
                <a:cs typeface="Myriad Pro Semibold"/>
              </a:rPr>
              <a:t>τ(B</a:t>
            </a:r>
            <a:r>
              <a:rPr lang="en-US" sz="1700" b="1" baseline="-25000" dirty="0" smtClean="0">
                <a:solidFill>
                  <a:srgbClr val="A40000"/>
                </a:solidFill>
                <a:latin typeface="Calibri" panose="020F0502020204030204" pitchFamily="34" charset="0"/>
                <a:cs typeface="Myriad Pro Semibold"/>
              </a:rPr>
              <a:t>s</a:t>
            </a:r>
            <a:r>
              <a:rPr lang="en-US" sz="1700" b="1" baseline="30000" dirty="0" smtClean="0">
                <a:solidFill>
                  <a:srgbClr val="A40000"/>
                </a:solidFill>
                <a:latin typeface="Calibri" panose="020F0502020204030204" pitchFamily="34" charset="0"/>
                <a:cs typeface="Myriad Pro Semibold"/>
              </a:rPr>
              <a:t>0</a:t>
            </a:r>
            <a:r>
              <a:rPr lang="en-US" sz="1700" b="1" dirty="0">
                <a:solidFill>
                  <a:srgbClr val="A40000"/>
                </a:solidFill>
                <a:latin typeface="Calibri" panose="020F0502020204030204" pitchFamily="34" charset="0"/>
                <a:cs typeface="Myriad Pro Semibold"/>
              </a:rPr>
              <a:t>) = 1.465 ± 0.031 </a:t>
            </a:r>
            <a:r>
              <a:rPr lang="en-US" sz="1700" b="1" dirty="0" err="1" smtClean="0">
                <a:solidFill>
                  <a:srgbClr val="A40000"/>
                </a:solidFill>
                <a:latin typeface="Calibri" panose="020F0502020204030204" pitchFamily="34" charset="0"/>
                <a:cs typeface="Myriad Pro Semibold"/>
              </a:rPr>
              <a:t>ps</a:t>
            </a:r>
            <a:r>
              <a:rPr lang="en-US" sz="1700" b="1" dirty="0" smtClean="0">
                <a:solidFill>
                  <a:srgbClr val="A40000"/>
                </a:solidFill>
                <a:latin typeface="Calibri" panose="020F0502020204030204" pitchFamily="34" charset="0"/>
                <a:cs typeface="Myriad Pro Semibold"/>
              </a:rPr>
              <a:t> </a:t>
            </a:r>
          </a:p>
          <a:p>
            <a:pPr>
              <a:buSzPct val="50000"/>
            </a:pPr>
            <a:r>
              <a:rPr lang="en-US" sz="1700" b="1" dirty="0" smtClean="0">
                <a:solidFill>
                  <a:srgbClr val="A40000"/>
                </a:solidFill>
                <a:latin typeface="Calibri" panose="020F0502020204030204" pitchFamily="34" charset="0"/>
                <a:cs typeface="Myriad Pro Semibold"/>
              </a:rPr>
              <a:t>τ(</a:t>
            </a:r>
            <a:r>
              <a:rPr lang="en-US" sz="1700" b="1" dirty="0" err="1" smtClean="0">
                <a:solidFill>
                  <a:srgbClr val="A40000"/>
                </a:solidFill>
                <a:latin typeface="Calibri" panose="020F0502020204030204" pitchFamily="34" charset="0"/>
                <a:cs typeface="Myriad Pro Semibold"/>
              </a:rPr>
              <a:t>Λ</a:t>
            </a:r>
            <a:r>
              <a:rPr lang="en-US" sz="1700" b="1" baseline="-25000" dirty="0" err="1" smtClean="0">
                <a:solidFill>
                  <a:srgbClr val="A40000"/>
                </a:solidFill>
                <a:latin typeface="Calibri" panose="020F0502020204030204" pitchFamily="34" charset="0"/>
                <a:cs typeface="Myriad Pro Semibold"/>
              </a:rPr>
              <a:t>b</a:t>
            </a:r>
            <a:r>
              <a:rPr lang="en-US" sz="1700" b="1" dirty="0">
                <a:solidFill>
                  <a:srgbClr val="A40000"/>
                </a:solidFill>
                <a:latin typeface="Calibri" panose="020F0502020204030204" pitchFamily="34" charset="0"/>
                <a:cs typeface="Myriad Pro Semibold"/>
              </a:rPr>
              <a:t>) </a:t>
            </a:r>
            <a:r>
              <a:rPr lang="en-US" sz="1700" b="1" dirty="0" smtClean="0">
                <a:solidFill>
                  <a:srgbClr val="A40000"/>
                </a:solidFill>
                <a:latin typeface="Calibri" panose="020F0502020204030204" pitchFamily="34" charset="0"/>
                <a:cs typeface="Myriad Pro Semibold"/>
              </a:rPr>
              <a:t> = </a:t>
            </a:r>
            <a:r>
              <a:rPr lang="en-US" sz="1700" b="1" dirty="0">
                <a:solidFill>
                  <a:srgbClr val="A40000"/>
                </a:solidFill>
                <a:latin typeface="Calibri" panose="020F0502020204030204" pitchFamily="34" charset="0"/>
                <a:cs typeface="Myriad Pro Semibold"/>
              </a:rPr>
              <a:t>1.451 ± 0.013 </a:t>
            </a:r>
            <a:r>
              <a:rPr lang="en-US" sz="1700" b="1" dirty="0" err="1" smtClean="0">
                <a:solidFill>
                  <a:srgbClr val="A40000"/>
                </a:solidFill>
                <a:latin typeface="Calibri" panose="020F0502020204030204" pitchFamily="34" charset="0"/>
                <a:cs typeface="Myriad Pro Semibold"/>
              </a:rPr>
              <a:t>ps</a:t>
            </a:r>
            <a:endParaRPr lang="en-US" sz="1700" b="1" dirty="0">
              <a:solidFill>
                <a:srgbClr val="A40000"/>
              </a:solidFill>
              <a:latin typeface="Calibri" panose="020F0502020204030204" pitchFamily="34" charset="0"/>
              <a:cs typeface="Myriad Pro Semibold"/>
            </a:endParaRPr>
          </a:p>
          <a:p>
            <a:pPr>
              <a:buSzPct val="50000"/>
            </a:pPr>
            <a:endParaRPr lang="en-US" sz="1700" b="1" dirty="0">
              <a:solidFill>
                <a:schemeClr val="tx1">
                  <a:lumMod val="85000"/>
                  <a:lumOff val="15000"/>
                </a:schemeClr>
              </a:solidFill>
              <a:latin typeface="Calibri" panose="020F0502020204030204" pitchFamily="34" charset="0"/>
              <a:cs typeface="Myriad Pro Semibold"/>
            </a:endParaRPr>
          </a:p>
          <a:p>
            <a:pPr>
              <a:buSzPct val="50000"/>
            </a:pPr>
            <a:r>
              <a:rPr lang="en-US" sz="17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Myriad Pro Semibold"/>
              </a:rPr>
              <a:t>	</a:t>
            </a:r>
            <a:r>
              <a:rPr lang="en-US" sz="1700" b="1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Myriad Pro Semibold"/>
              </a:rPr>
              <a:t>τ</a:t>
            </a:r>
            <a:r>
              <a:rPr lang="en-US" sz="1700" b="1" baseline="-250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Myriad Pro Semibold"/>
              </a:rPr>
              <a:t>LL</a:t>
            </a:r>
            <a:r>
              <a:rPr lang="en-US" sz="17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Myriad Pro Semibold"/>
              </a:rPr>
              <a:t>  </a:t>
            </a:r>
            <a:r>
              <a:rPr lang="en-US" sz="17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Myriad Pro Semibold"/>
              </a:rPr>
              <a:t>= </a:t>
            </a:r>
            <a:r>
              <a:rPr lang="en-US" sz="17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Myriad Pro Semibold"/>
              </a:rPr>
              <a:t>1.45 </a:t>
            </a:r>
            <a:r>
              <a:rPr lang="en-US" sz="17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Myriad Pro Semibold"/>
              </a:rPr>
              <a:t>± </a:t>
            </a:r>
            <a:r>
              <a:rPr lang="en-US" sz="17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Myriad Pro Semibold"/>
              </a:rPr>
              <a:t>0.05 </a:t>
            </a:r>
            <a:r>
              <a:rPr lang="en-US" sz="1700" b="1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Myriad Pro Semibold"/>
              </a:rPr>
              <a:t>ps</a:t>
            </a:r>
            <a:endParaRPr lang="en-US" sz="1700" b="1" dirty="0">
              <a:solidFill>
                <a:schemeClr val="tx1">
                  <a:lumMod val="85000"/>
                  <a:lumOff val="15000"/>
                </a:schemeClr>
              </a:solidFill>
              <a:latin typeface="Calibri" panose="020F0502020204030204" pitchFamily="34" charset="0"/>
              <a:cs typeface="Myriad Pro Semibold"/>
            </a:endParaRPr>
          </a:p>
          <a:p>
            <a:pPr>
              <a:buSzPct val="50000"/>
              <a:buFont typeface="Wingdings" charset="2"/>
              <a:buChar char="u"/>
            </a:pPr>
            <a:endParaRPr lang="en-US" sz="1700" b="1" dirty="0" smtClean="0">
              <a:solidFill>
                <a:schemeClr val="tx1">
                  <a:lumMod val="85000"/>
                  <a:lumOff val="15000"/>
                </a:schemeClr>
              </a:solidFill>
              <a:latin typeface="Calibri" panose="020F0502020204030204" pitchFamily="34" charset="0"/>
              <a:cs typeface="Myriad Pro Semibold"/>
            </a:endParaRPr>
          </a:p>
          <a:p>
            <a:pPr>
              <a:buSzPct val="50000"/>
            </a:pPr>
            <a:r>
              <a:rPr lang="en-US" sz="1700" b="1" dirty="0">
                <a:solidFill>
                  <a:srgbClr val="A40000"/>
                </a:solidFill>
                <a:latin typeface="Calibri" panose="020F0502020204030204" pitchFamily="34" charset="0"/>
                <a:cs typeface="Myriad Pro Semibold"/>
              </a:rPr>
              <a:t>τ(</a:t>
            </a:r>
            <a:r>
              <a:rPr lang="en-US" sz="1700" b="1" dirty="0" err="1">
                <a:solidFill>
                  <a:srgbClr val="A40000"/>
                </a:solidFill>
                <a:latin typeface="Calibri" panose="020F0502020204030204" pitchFamily="34" charset="0"/>
                <a:cs typeface="Myriad Pro Semibold"/>
              </a:rPr>
              <a:t>B</a:t>
            </a:r>
            <a:r>
              <a:rPr lang="en-US" sz="1700" b="1" baseline="-25000" dirty="0" err="1">
                <a:solidFill>
                  <a:srgbClr val="A40000"/>
                </a:solidFill>
                <a:latin typeface="Calibri" panose="020F0502020204030204" pitchFamily="34" charset="0"/>
                <a:cs typeface="Myriad Pro Semibold"/>
              </a:rPr>
              <a:t>c</a:t>
            </a:r>
            <a:r>
              <a:rPr lang="en-US" sz="1700" b="1" dirty="0">
                <a:solidFill>
                  <a:srgbClr val="A40000"/>
                </a:solidFill>
                <a:latin typeface="Calibri" panose="020F0502020204030204" pitchFamily="34" charset="0"/>
                <a:cs typeface="Myriad Pro Semibold"/>
              </a:rPr>
              <a:t>) 0.507 +/-0.009 </a:t>
            </a:r>
            <a:r>
              <a:rPr lang="en-US" sz="1700" b="1" dirty="0" err="1">
                <a:solidFill>
                  <a:srgbClr val="A40000"/>
                </a:solidFill>
                <a:latin typeface="Calibri" panose="020F0502020204030204" pitchFamily="34" charset="0"/>
                <a:cs typeface="Myriad Pro Semibold"/>
              </a:rPr>
              <a:t>ps</a:t>
            </a:r>
            <a:endParaRPr lang="en-US" sz="1700" b="1" dirty="0">
              <a:solidFill>
                <a:srgbClr val="A40000"/>
              </a:solidFill>
              <a:latin typeface="Calibri" panose="020F0502020204030204" pitchFamily="34" charset="0"/>
              <a:cs typeface="Myriad Pro Semibold"/>
            </a:endParaRPr>
          </a:p>
          <a:p>
            <a:pPr>
              <a:buSzPct val="50000"/>
            </a:pPr>
            <a:endParaRPr lang="en-US" sz="1700" b="1" dirty="0" smtClean="0">
              <a:solidFill>
                <a:schemeClr val="tx1">
                  <a:lumMod val="85000"/>
                  <a:lumOff val="15000"/>
                </a:schemeClr>
              </a:solidFill>
              <a:latin typeface="Calibri" panose="020F0502020204030204" pitchFamily="34" charset="0"/>
              <a:cs typeface="Myriad Pro Semibold"/>
            </a:endParaRPr>
          </a:p>
          <a:p>
            <a:pPr>
              <a:buSzPct val="50000"/>
            </a:pPr>
            <a:r>
              <a:rPr lang="en-US" sz="17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Myriad Pro Semibold"/>
              </a:rPr>
              <a:t>	</a:t>
            </a:r>
            <a:r>
              <a:rPr lang="en-US" sz="1700" b="1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Myriad Pro Semibold"/>
              </a:rPr>
              <a:t>τ</a:t>
            </a:r>
            <a:r>
              <a:rPr lang="en-US" sz="1700" b="1" baseline="-250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Myriad Pro Semibold"/>
              </a:rPr>
              <a:t>SL</a:t>
            </a:r>
            <a:r>
              <a:rPr lang="en-US" sz="17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Myriad Pro Semibold"/>
              </a:rPr>
              <a:t>  </a:t>
            </a:r>
            <a:r>
              <a:rPr lang="en-US" sz="17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Myriad Pro Semibold"/>
              </a:rPr>
              <a:t>= </a:t>
            </a:r>
            <a:r>
              <a:rPr lang="en-US" sz="17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Myriad Pro Semibold"/>
              </a:rPr>
              <a:t>0.40 </a:t>
            </a:r>
            <a:r>
              <a:rPr lang="en-US" sz="17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Myriad Pro Semibold"/>
              </a:rPr>
              <a:t>± 0.05 </a:t>
            </a:r>
            <a:r>
              <a:rPr lang="en-US" sz="1700" b="1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Myriad Pro Semibold"/>
              </a:rPr>
              <a:t>ps</a:t>
            </a:r>
            <a:endParaRPr lang="en-US" sz="1700" b="1" dirty="0" smtClean="0">
              <a:solidFill>
                <a:schemeClr val="tx1">
                  <a:lumMod val="85000"/>
                  <a:lumOff val="15000"/>
                </a:schemeClr>
              </a:solidFill>
              <a:latin typeface="Calibri" panose="020F0502020204030204" pitchFamily="34" charset="0"/>
              <a:cs typeface="Myriad Pro Semibold"/>
            </a:endParaRPr>
          </a:p>
        </p:txBody>
      </p:sp>
      <p:sp>
        <p:nvSpPr>
          <p:cNvPr id="6" name="Rectangle 5"/>
          <p:cNvSpPr/>
          <p:nvPr/>
        </p:nvSpPr>
        <p:spPr bwMode="auto">
          <a:xfrm>
            <a:off x="6787243" y="4693558"/>
            <a:ext cx="2111829" cy="322337"/>
          </a:xfrm>
          <a:prstGeom prst="rect">
            <a:avLst/>
          </a:prstGeom>
          <a:noFill/>
          <a:ln w="28575" cap="flat" cmpd="sng" algn="ctr">
            <a:solidFill>
              <a:srgbClr val="A4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GB" sz="2200" b="1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Verdana" pitchFamily="32" charset="0"/>
              <a:ea typeface="MS PGothic" pitchFamily="32" charset="-128"/>
            </a:endParaRPr>
          </a:p>
        </p:txBody>
      </p:sp>
      <p:sp>
        <p:nvSpPr>
          <p:cNvPr id="7" name="Rectangle 6"/>
          <p:cNvSpPr/>
          <p:nvPr/>
        </p:nvSpPr>
        <p:spPr bwMode="auto">
          <a:xfrm>
            <a:off x="6765743" y="5727554"/>
            <a:ext cx="2111829" cy="322337"/>
          </a:xfrm>
          <a:prstGeom prst="rect">
            <a:avLst/>
          </a:prstGeom>
          <a:noFill/>
          <a:ln w="28575" cap="flat" cmpd="sng" algn="ctr">
            <a:solidFill>
              <a:srgbClr val="A4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GB" sz="2200" b="1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Verdana" pitchFamily="32" charset="0"/>
              <a:ea typeface="MS PGothic" pitchFamily="32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0168631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63040" y="-49658"/>
            <a:ext cx="6195060" cy="844522"/>
          </a:xfrm>
        </p:spPr>
        <p:txBody>
          <a:bodyPr>
            <a:normAutofit/>
          </a:bodyPr>
          <a:lstStyle/>
          <a:p>
            <a:r>
              <a:rPr lang="en-US" dirty="0">
                <a:cs typeface="Myriad Pro Semibold"/>
              </a:rPr>
              <a:t>Summary of X(3872</a:t>
            </a:r>
            <a:r>
              <a:rPr lang="en-US" dirty="0" smtClean="0">
                <a:cs typeface="Myriad Pro Semibold"/>
              </a:rPr>
              <a:t>) results </a:t>
            </a:r>
            <a:endParaRPr lang="en-US" b="1" dirty="0">
              <a:cs typeface="Myriad Pro Semibold"/>
            </a:endParaRPr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0" y="794864"/>
            <a:ext cx="9144000" cy="621553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SzPct val="50000"/>
              <a:buFont typeface="Wingdings" panose="05000000000000000000" pitchFamily="2" charset="2"/>
              <a:buChar char="q"/>
            </a:pPr>
            <a:r>
              <a:rPr lang="en-US" sz="1800" b="1" dirty="0" smtClean="0">
                <a:solidFill>
                  <a:srgbClr val="3333CC"/>
                </a:solidFill>
                <a:latin typeface="Calibri" panose="020F0502020204030204" pitchFamily="34" charset="0"/>
                <a:cs typeface="Myriad Pro Semibold"/>
              </a:rPr>
              <a:t>Prompt production is described reasonably well by NRQCD with previously determined Long Distance MEs.</a:t>
            </a:r>
          </a:p>
          <a:p>
            <a:pPr>
              <a:buSzPct val="50000"/>
              <a:buFont typeface="Wingdings" panose="05000000000000000000" pitchFamily="2" charset="2"/>
              <a:buChar char="q"/>
            </a:pPr>
            <a:r>
              <a:rPr lang="en-US" sz="1800" b="1" dirty="0" smtClean="0">
                <a:solidFill>
                  <a:srgbClr val="A40000"/>
                </a:solidFill>
                <a:latin typeface="Calibri" panose="020F0502020204030204" pitchFamily="34" charset="0"/>
                <a:cs typeface="Myriad Pro Semibold"/>
              </a:rPr>
              <a:t>Two lifetime models for non-prompt production: </a:t>
            </a:r>
          </a:p>
          <a:p>
            <a:pPr>
              <a:buSzPct val="50000"/>
              <a:buFont typeface="Wingdings" panose="05000000000000000000" pitchFamily="2" charset="2"/>
              <a:buChar char="q"/>
            </a:pPr>
            <a:r>
              <a:rPr lang="en-US" sz="1800" b="1" dirty="0">
                <a:solidFill>
                  <a:srgbClr val="A40000"/>
                </a:solidFill>
                <a:latin typeface="Calibri" panose="020F0502020204030204" pitchFamily="34" charset="0"/>
                <a:cs typeface="Myriad Pro Semibold"/>
              </a:rPr>
              <a:t>	</a:t>
            </a:r>
            <a:r>
              <a:rPr lang="en-US" sz="1800" b="1" dirty="0" smtClean="0">
                <a:solidFill>
                  <a:srgbClr val="A40000"/>
                </a:solidFill>
                <a:latin typeface="Calibri" panose="020F0502020204030204" pitchFamily="34" charset="0"/>
                <a:cs typeface="Myriad Pro Semibold"/>
              </a:rPr>
              <a:t>	single-lifetime model (with fitted effective lifetime)</a:t>
            </a:r>
          </a:p>
          <a:p>
            <a:pPr>
              <a:buSzPct val="50000"/>
              <a:buFont typeface="Wingdings" panose="05000000000000000000" pitchFamily="2" charset="2"/>
              <a:buChar char="q"/>
            </a:pPr>
            <a:r>
              <a:rPr lang="en-US" sz="1800" b="1" dirty="0">
                <a:solidFill>
                  <a:srgbClr val="A40000"/>
                </a:solidFill>
                <a:latin typeface="Calibri" panose="020F0502020204030204" pitchFamily="34" charset="0"/>
                <a:cs typeface="Myriad Pro Semibold"/>
              </a:rPr>
              <a:t>	</a:t>
            </a:r>
            <a:r>
              <a:rPr lang="en-US" sz="1800" b="1" dirty="0" smtClean="0">
                <a:solidFill>
                  <a:srgbClr val="A40000"/>
                </a:solidFill>
                <a:latin typeface="Calibri" panose="020F0502020204030204" pitchFamily="34" charset="0"/>
                <a:cs typeface="Myriad Pro Semibold"/>
              </a:rPr>
              <a:t>	two-lifetime model (two fixed lifetimes, fitted fraction), needed for X(3872) </a:t>
            </a:r>
          </a:p>
          <a:p>
            <a:pPr>
              <a:buSzPct val="50000"/>
              <a:buFont typeface="Wingdings" panose="05000000000000000000" pitchFamily="2" charset="2"/>
              <a:buChar char="q"/>
            </a:pPr>
            <a:r>
              <a:rPr lang="en-US" sz="1800" b="1" dirty="0" smtClean="0">
                <a:solidFill>
                  <a:srgbClr val="3333CC"/>
                </a:solidFill>
                <a:latin typeface="Calibri" panose="020F0502020204030204" pitchFamily="34" charset="0"/>
                <a:cs typeface="Myriad Pro Semibold"/>
              </a:rPr>
              <a:t>Cross section results, non-prompt fractions largely indifferent to lifetime model</a:t>
            </a:r>
          </a:p>
          <a:p>
            <a:pPr>
              <a:buSzPct val="50000"/>
              <a:buFont typeface="Wingdings" panose="05000000000000000000" pitchFamily="2" charset="2"/>
              <a:buChar char="q"/>
            </a:pPr>
            <a:r>
              <a:rPr lang="en-US" sz="1800" b="1" dirty="0" smtClean="0">
                <a:solidFill>
                  <a:srgbClr val="A40000"/>
                </a:solidFill>
                <a:latin typeface="Calibri" panose="020F0502020204030204" pitchFamily="34" charset="0"/>
                <a:cs typeface="Myriad Pro Semibold"/>
              </a:rPr>
              <a:t>Branching fraction ratios measured in the two models are only slightly different:</a:t>
            </a:r>
          </a:p>
          <a:p>
            <a:pPr>
              <a:buSzPct val="50000"/>
              <a:buFont typeface="Wingdings" panose="05000000000000000000" pitchFamily="2" charset="2"/>
              <a:buChar char="q"/>
            </a:pPr>
            <a:endParaRPr lang="en-US" sz="1800" b="1" dirty="0" smtClean="0">
              <a:solidFill>
                <a:srgbClr val="A40000"/>
              </a:solidFill>
              <a:latin typeface="Calibri" panose="020F0502020204030204" pitchFamily="34" charset="0"/>
              <a:cs typeface="Myriad Pro Semibold"/>
            </a:endParaRPr>
          </a:p>
          <a:p>
            <a:pPr>
              <a:buSzPct val="50000"/>
              <a:buFont typeface="Wingdings" panose="05000000000000000000" pitchFamily="2" charset="2"/>
              <a:buChar char="q"/>
            </a:pPr>
            <a:endParaRPr lang="en-US" sz="1800" b="1" dirty="0">
              <a:solidFill>
                <a:srgbClr val="A40000"/>
              </a:solidFill>
              <a:latin typeface="Calibri" panose="020F0502020204030204" pitchFamily="34" charset="0"/>
              <a:cs typeface="Myriad Pro Semibold"/>
            </a:endParaRPr>
          </a:p>
          <a:p>
            <a:pPr marL="0" indent="0">
              <a:buSzPct val="50000"/>
              <a:buNone/>
            </a:pPr>
            <a:r>
              <a:rPr lang="en-US" sz="1800" b="1" dirty="0">
                <a:solidFill>
                  <a:srgbClr val="A40000"/>
                </a:solidFill>
                <a:latin typeface="Calibri" panose="020F0502020204030204" pitchFamily="34" charset="0"/>
                <a:cs typeface="Myriad Pro Semibold"/>
              </a:rPr>
              <a:t> </a:t>
            </a:r>
            <a:r>
              <a:rPr lang="en-US" sz="1800" b="1" dirty="0" smtClean="0">
                <a:solidFill>
                  <a:srgbClr val="A40000"/>
                </a:solidFill>
                <a:latin typeface="Calibri" panose="020F0502020204030204" pitchFamily="34" charset="0"/>
                <a:cs typeface="Myriad Pro Semibold"/>
              </a:rPr>
              <a:t>      Both smaller </a:t>
            </a:r>
            <a:r>
              <a:rPr lang="en-US" sz="1800" b="1" dirty="0">
                <a:solidFill>
                  <a:srgbClr val="A40000"/>
                </a:solidFill>
                <a:latin typeface="Calibri" panose="020F0502020204030204" pitchFamily="34" charset="0"/>
                <a:cs typeface="Myriad Pro Semibold"/>
              </a:rPr>
              <a:t>than 18 </a:t>
            </a:r>
            <a:r>
              <a:rPr lang="en-US" sz="1800" b="1" dirty="0">
                <a:solidFill>
                  <a:srgbClr val="A40000"/>
                </a:solidFill>
                <a:latin typeface="Calibri"/>
                <a:cs typeface="Myriad Pro Semibold"/>
              </a:rPr>
              <a:t>± 8 % estimated from </a:t>
            </a:r>
            <a:r>
              <a:rPr lang="en-US" sz="1800" b="1" dirty="0" err="1">
                <a:solidFill>
                  <a:srgbClr val="A40000"/>
                </a:solidFill>
                <a:latin typeface="Calibri"/>
                <a:cs typeface="Myriad Pro Semibold"/>
              </a:rPr>
              <a:t>Tevatron</a:t>
            </a:r>
            <a:r>
              <a:rPr lang="en-US" sz="1800" b="1" dirty="0">
                <a:solidFill>
                  <a:srgbClr val="A40000"/>
                </a:solidFill>
                <a:latin typeface="Calibri"/>
                <a:cs typeface="Myriad Pro Semibold"/>
              </a:rPr>
              <a:t> data</a:t>
            </a:r>
            <a:r>
              <a:rPr lang="en-US" sz="1800" b="1" dirty="0" smtClean="0">
                <a:solidFill>
                  <a:srgbClr val="A40000"/>
                </a:solidFill>
                <a:latin typeface="Calibri"/>
                <a:cs typeface="Myriad Pro Semibold"/>
              </a:rPr>
              <a:t>, implicit </a:t>
            </a:r>
            <a:r>
              <a:rPr lang="en-US" sz="1800" b="1" dirty="0">
                <a:solidFill>
                  <a:srgbClr val="A40000"/>
                </a:solidFill>
                <a:latin typeface="Calibri"/>
                <a:cs typeface="Myriad Pro Semibold"/>
              </a:rPr>
              <a:t>same-parent-mix assumption</a:t>
            </a:r>
            <a:r>
              <a:rPr lang="en-US" sz="1800" b="1" dirty="0" smtClean="0">
                <a:solidFill>
                  <a:srgbClr val="A40000"/>
                </a:solidFill>
                <a:latin typeface="Calibri"/>
                <a:cs typeface="Myriad Pro Semibold"/>
              </a:rPr>
              <a:t>.</a:t>
            </a:r>
            <a:endParaRPr lang="en-US" sz="1800" b="1" dirty="0">
              <a:solidFill>
                <a:srgbClr val="A40000"/>
              </a:solidFill>
              <a:latin typeface="Calibri" panose="020F0502020204030204" pitchFamily="34" charset="0"/>
              <a:cs typeface="Myriad Pro Semibold"/>
            </a:endParaRPr>
          </a:p>
          <a:p>
            <a:pPr>
              <a:buSzPct val="50000"/>
              <a:buFont typeface="Wingdings" panose="05000000000000000000" pitchFamily="2" charset="2"/>
              <a:buChar char="q"/>
            </a:pPr>
            <a:r>
              <a:rPr lang="en-US" sz="1800" b="1" dirty="0" smtClean="0">
                <a:solidFill>
                  <a:srgbClr val="3333CC"/>
                </a:solidFill>
                <a:latin typeface="Calibri" panose="020F0502020204030204" pitchFamily="34" charset="0"/>
                <a:cs typeface="Myriad Pro Semibold"/>
              </a:rPr>
              <a:t>Two-lifetime model allows for a significant fraction of non-prompt X(3872) to be produced in decays of </a:t>
            </a:r>
            <a:r>
              <a:rPr lang="en-US" sz="1800" b="1" dirty="0" err="1" smtClean="0">
                <a:solidFill>
                  <a:srgbClr val="3333CC"/>
                </a:solidFill>
                <a:latin typeface="Calibri" panose="020F0502020204030204" pitchFamily="34" charset="0"/>
                <a:cs typeface="Myriad Pro Semibold"/>
              </a:rPr>
              <a:t>B</a:t>
            </a:r>
            <a:r>
              <a:rPr lang="en-US" sz="1800" b="1" baseline="-25000" dirty="0" err="1" smtClean="0">
                <a:solidFill>
                  <a:srgbClr val="3333CC"/>
                </a:solidFill>
                <a:latin typeface="Calibri" panose="020F0502020204030204" pitchFamily="34" charset="0"/>
                <a:cs typeface="Myriad Pro Semibold"/>
              </a:rPr>
              <a:t>c</a:t>
            </a:r>
            <a:r>
              <a:rPr lang="en-US" sz="1800" b="1" dirty="0" smtClean="0">
                <a:solidFill>
                  <a:srgbClr val="3333CC"/>
                </a:solidFill>
                <a:latin typeface="Calibri" panose="020F0502020204030204" pitchFamily="34" charset="0"/>
                <a:cs typeface="Myriad Pro Semibold"/>
              </a:rPr>
              <a:t>, which have shorter lifetime and expected to have steeper </a:t>
            </a:r>
            <a:r>
              <a:rPr lang="en-US" sz="1800" b="1" dirty="0" err="1" smtClean="0">
                <a:solidFill>
                  <a:srgbClr val="3333CC"/>
                </a:solidFill>
                <a:latin typeface="Calibri" panose="020F0502020204030204" pitchFamily="34" charset="0"/>
                <a:cs typeface="Myriad Pro Semibold"/>
              </a:rPr>
              <a:t>p</a:t>
            </a:r>
            <a:r>
              <a:rPr lang="en-US" sz="1800" b="1" baseline="-25000" dirty="0" err="1" smtClean="0">
                <a:solidFill>
                  <a:srgbClr val="3333CC"/>
                </a:solidFill>
                <a:latin typeface="Calibri" panose="020F0502020204030204" pitchFamily="34" charset="0"/>
                <a:cs typeface="Myriad Pro Semibold"/>
              </a:rPr>
              <a:t>T</a:t>
            </a:r>
            <a:r>
              <a:rPr lang="en-US" sz="1800" b="1" dirty="0" smtClean="0">
                <a:solidFill>
                  <a:srgbClr val="3333CC"/>
                </a:solidFill>
                <a:latin typeface="Calibri" panose="020F0502020204030204" pitchFamily="34" charset="0"/>
                <a:cs typeface="Myriad Pro Semibold"/>
              </a:rPr>
              <a:t> dependence.</a:t>
            </a:r>
            <a:endParaRPr lang="en-US" sz="1800" b="1" dirty="0">
              <a:solidFill>
                <a:srgbClr val="3333CC"/>
              </a:solidFill>
              <a:latin typeface="Calibri" panose="020F0502020204030204" pitchFamily="34" charset="0"/>
              <a:cs typeface="Myriad Pro Semibold"/>
            </a:endParaRPr>
          </a:p>
          <a:p>
            <a:pPr>
              <a:buSzPct val="50000"/>
              <a:buFont typeface="Wingdings" panose="05000000000000000000" pitchFamily="2" charset="2"/>
              <a:buChar char="q"/>
            </a:pPr>
            <a:r>
              <a:rPr lang="en-US" sz="1800" b="1" dirty="0" smtClean="0">
                <a:solidFill>
                  <a:srgbClr val="A40000"/>
                </a:solidFill>
                <a:latin typeface="Calibri" panose="020F0502020204030204" pitchFamily="34" charset="0"/>
                <a:cs typeface="Myriad Pro Semibold"/>
              </a:rPr>
              <a:t>In this model the fraction of non-prompt X(3872) produced from </a:t>
            </a:r>
            <a:r>
              <a:rPr lang="en-US" sz="1800" b="1" dirty="0" err="1" smtClean="0">
                <a:solidFill>
                  <a:srgbClr val="A40000"/>
                </a:solidFill>
                <a:latin typeface="Calibri" panose="020F0502020204030204" pitchFamily="34" charset="0"/>
                <a:cs typeface="Myriad Pro Semibold"/>
              </a:rPr>
              <a:t>B</a:t>
            </a:r>
            <a:r>
              <a:rPr lang="en-US" sz="1800" b="1" baseline="-25000" dirty="0" err="1" smtClean="0">
                <a:solidFill>
                  <a:srgbClr val="A40000"/>
                </a:solidFill>
                <a:latin typeface="Calibri" panose="020F0502020204030204" pitchFamily="34" charset="0"/>
                <a:cs typeface="Myriad Pro Semibold"/>
              </a:rPr>
              <a:t>c</a:t>
            </a:r>
            <a:r>
              <a:rPr lang="en-US" sz="1800" b="1" dirty="0" smtClean="0">
                <a:solidFill>
                  <a:srgbClr val="A40000"/>
                </a:solidFill>
                <a:latin typeface="Calibri" panose="020F0502020204030204" pitchFamily="34" charset="0"/>
                <a:cs typeface="Myriad Pro Semibold"/>
              </a:rPr>
              <a:t> decays is measured to </a:t>
            </a:r>
            <a:r>
              <a:rPr lang="en-US" sz="1800" b="1" dirty="0">
                <a:solidFill>
                  <a:srgbClr val="A40000"/>
                </a:solidFill>
                <a:latin typeface="Calibri" panose="020F0502020204030204" pitchFamily="34" charset="0"/>
                <a:cs typeface="Myriad Pro Semibold"/>
              </a:rPr>
              <a:t>be </a:t>
            </a:r>
            <a:r>
              <a:rPr lang="en-US" sz="1800" b="1" dirty="0" smtClean="0">
                <a:solidFill>
                  <a:srgbClr val="A40000"/>
                </a:solidFill>
                <a:latin typeface="Calibri" panose="020F0502020204030204" pitchFamily="34" charset="0"/>
                <a:cs typeface="Myriad Pro Semibold"/>
              </a:rPr>
              <a:t>(for </a:t>
            </a:r>
            <a:r>
              <a:rPr lang="en-US" sz="1800" b="1" dirty="0" err="1" smtClean="0">
                <a:solidFill>
                  <a:srgbClr val="A40000"/>
                </a:solidFill>
                <a:latin typeface="Calibri" panose="020F0502020204030204" pitchFamily="34" charset="0"/>
                <a:cs typeface="Myriad Pro Semibold"/>
              </a:rPr>
              <a:t>pT</a:t>
            </a:r>
            <a:r>
              <a:rPr lang="en-US" sz="1800" b="1" dirty="0" smtClean="0">
                <a:solidFill>
                  <a:srgbClr val="A40000"/>
                </a:solidFill>
                <a:latin typeface="Calibri" panose="020F0502020204030204" pitchFamily="34" charset="0"/>
                <a:cs typeface="Myriad Pro Semibold"/>
              </a:rPr>
              <a:t>&gt;10 GeV)</a:t>
            </a:r>
          </a:p>
          <a:p>
            <a:pPr>
              <a:buSzPct val="50000"/>
              <a:buFont typeface="Wingdings" panose="05000000000000000000" pitchFamily="2" charset="2"/>
              <a:buChar char="q"/>
            </a:pPr>
            <a:endParaRPr lang="en-US" sz="1800" b="1" dirty="0">
              <a:solidFill>
                <a:srgbClr val="A40000"/>
              </a:solidFill>
              <a:latin typeface="Calibri" panose="020F0502020204030204" pitchFamily="34" charset="0"/>
              <a:cs typeface="Myriad Pro Semibold"/>
            </a:endParaRPr>
          </a:p>
          <a:p>
            <a:pPr>
              <a:buSzPct val="50000"/>
              <a:buFont typeface="Wingdings" panose="05000000000000000000" pitchFamily="2" charset="2"/>
              <a:buChar char="q"/>
            </a:pPr>
            <a:endParaRPr lang="en-US" sz="1800" b="1" dirty="0" smtClean="0">
              <a:solidFill>
                <a:srgbClr val="A40000"/>
              </a:solidFill>
              <a:latin typeface="Calibri" panose="020F0502020204030204" pitchFamily="34" charset="0"/>
              <a:cs typeface="Myriad Pro Semibold"/>
            </a:endParaRPr>
          </a:p>
          <a:p>
            <a:pPr>
              <a:buSzPct val="50000"/>
              <a:buFont typeface="Wingdings" panose="05000000000000000000" pitchFamily="2" charset="2"/>
              <a:buChar char="q"/>
            </a:pPr>
            <a:endParaRPr lang="en-US" sz="1800" b="1" dirty="0" smtClean="0">
              <a:solidFill>
                <a:srgbClr val="A40000"/>
              </a:solidFill>
              <a:latin typeface="Calibri" panose="020F0502020204030204" pitchFamily="34" charset="0"/>
              <a:cs typeface="Myriad Pro Semibold"/>
            </a:endParaRPr>
          </a:p>
          <a:p>
            <a:pPr marL="0" indent="0">
              <a:buSzPct val="50000"/>
              <a:buNone/>
            </a:pPr>
            <a:endParaRPr lang="en-US" sz="1600" b="1" dirty="0">
              <a:solidFill>
                <a:srgbClr val="A40000"/>
              </a:solidFill>
              <a:latin typeface="Calibri" panose="020F0502020204030204" pitchFamily="34" charset="0"/>
              <a:cs typeface="Myriad Pro Semibold"/>
            </a:endParaRPr>
          </a:p>
        </p:txBody>
      </p:sp>
      <p:pic>
        <p:nvPicPr>
          <p:cNvPr id="8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53" y="3108967"/>
            <a:ext cx="8252853" cy="5311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5411" y="5656201"/>
            <a:ext cx="6989125" cy="5575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391248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latin typeface="Calibri" panose="020F0502020204030204" pitchFamily="34" charset="0"/>
              </a:rPr>
              <a:t>                                                     </a:t>
            </a:r>
            <a:endParaRPr lang="en-GB" dirty="0">
              <a:latin typeface="Calibri" panose="020F0502020204030204" pitchFamily="34" charset="0"/>
            </a:endParaRPr>
          </a:p>
        </p:txBody>
      </p:sp>
      <p:pic>
        <p:nvPicPr>
          <p:cNvPr id="3074" name="Picture 2" descr="https://atlas.web.cern.ch/Atlas/GROUPS/PHYSICS/PAPERS/BPHY-2015-03/tab_06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094004"/>
            <a:ext cx="9079311" cy="45650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itle 1"/>
          <p:cNvSpPr txBox="1">
            <a:spLocks/>
          </p:cNvSpPr>
          <p:nvPr/>
        </p:nvSpPr>
        <p:spPr bwMode="auto">
          <a:xfrm>
            <a:off x="1002675" y="217556"/>
            <a:ext cx="6685981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>
            <a:lvl1pPr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2800" b="1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2800" b="1">
                <a:solidFill>
                  <a:srgbClr val="FFFFFF"/>
                </a:solidFill>
                <a:latin typeface="Arial" charset="0"/>
                <a:ea typeface="MS PGothic" pitchFamily="32" charset="-128"/>
              </a:defRPr>
            </a:lvl2pPr>
            <a:lvl3pPr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2800" b="1">
                <a:solidFill>
                  <a:srgbClr val="FFFFFF"/>
                </a:solidFill>
                <a:latin typeface="Arial" charset="0"/>
                <a:ea typeface="MS PGothic" pitchFamily="32" charset="-128"/>
              </a:defRPr>
            </a:lvl3pPr>
            <a:lvl4pPr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2800" b="1">
                <a:solidFill>
                  <a:srgbClr val="FFFFFF"/>
                </a:solidFill>
                <a:latin typeface="Arial" charset="0"/>
                <a:ea typeface="MS PGothic" pitchFamily="32" charset="-128"/>
              </a:defRPr>
            </a:lvl4pPr>
            <a:lvl5pPr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2800" b="1">
                <a:solidFill>
                  <a:srgbClr val="FFFFFF"/>
                </a:solidFill>
                <a:latin typeface="Arial" charset="0"/>
                <a:ea typeface="MS PGothic" pitchFamily="32" charset="-128"/>
              </a:defRPr>
            </a:lvl5pPr>
            <a:lvl6pPr marL="25146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800" b="1">
                <a:solidFill>
                  <a:srgbClr val="FFFFFF"/>
                </a:solidFill>
                <a:latin typeface="Arial" charset="0"/>
                <a:ea typeface="MS PGothic" pitchFamily="32" charset="-128"/>
              </a:defRPr>
            </a:lvl6pPr>
            <a:lvl7pPr marL="29718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800" b="1">
                <a:solidFill>
                  <a:srgbClr val="FFFFFF"/>
                </a:solidFill>
                <a:latin typeface="Arial" charset="0"/>
                <a:ea typeface="MS PGothic" pitchFamily="32" charset="-128"/>
              </a:defRPr>
            </a:lvl7pPr>
            <a:lvl8pPr marL="34290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800" b="1">
                <a:solidFill>
                  <a:srgbClr val="FFFFFF"/>
                </a:solidFill>
                <a:latin typeface="Arial" charset="0"/>
                <a:ea typeface="MS PGothic" pitchFamily="32" charset="-128"/>
              </a:defRPr>
            </a:lvl8pPr>
            <a:lvl9pPr marL="38862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800" b="1">
                <a:solidFill>
                  <a:srgbClr val="FFFFFF"/>
                </a:solidFill>
                <a:latin typeface="Arial" charset="0"/>
                <a:ea typeface="MS PGothic" pitchFamily="32" charset="-128"/>
              </a:defRPr>
            </a:lvl9pPr>
          </a:lstStyle>
          <a:p>
            <a:r>
              <a:rPr lang="en-GB" sz="2400" b="0" kern="0" dirty="0" smtClean="0">
                <a:latin typeface="Calibri" panose="020F0502020204030204" pitchFamily="34" charset="0"/>
              </a:rPr>
              <a:t>Backup:   Table of results for </a:t>
            </a:r>
            <a:r>
              <a:rPr lang="el-GR" sz="2400" b="0" kern="0" dirty="0" smtClean="0">
                <a:latin typeface="Calibri" panose="020F0502020204030204" pitchFamily="34" charset="0"/>
              </a:rPr>
              <a:t>ψ</a:t>
            </a:r>
            <a:r>
              <a:rPr lang="en-GB" sz="2400" b="0" kern="0" dirty="0" smtClean="0">
                <a:latin typeface="Calibri" panose="020F0502020204030204" pitchFamily="34" charset="0"/>
              </a:rPr>
              <a:t>(2S) and X(3872)</a:t>
            </a:r>
            <a:endParaRPr lang="en-GB" sz="2400" b="0" kern="0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1377336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Muon</a:t>
            </a:r>
            <a:r>
              <a:rPr lang="en-GB" dirty="0" smtClean="0"/>
              <a:t> and </a:t>
            </a:r>
            <a:r>
              <a:rPr lang="en-GB" dirty="0" err="1" smtClean="0"/>
              <a:t>dimuon</a:t>
            </a:r>
            <a:r>
              <a:rPr lang="en-GB" dirty="0" smtClean="0"/>
              <a:t> triggers in ATLAS</a:t>
            </a:r>
            <a:endParaRPr lang="en-GB" dirty="0"/>
          </a:p>
        </p:txBody>
      </p:sp>
      <p:sp>
        <p:nvSpPr>
          <p:cNvPr id="4" name="Rectangle 3"/>
          <p:cNvSpPr/>
          <p:nvPr/>
        </p:nvSpPr>
        <p:spPr>
          <a:xfrm>
            <a:off x="124412" y="6138582"/>
            <a:ext cx="569579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 smtClean="0">
                <a:solidFill>
                  <a:srgbClr val="8B050C"/>
                </a:solidFill>
                <a:latin typeface="Century Gothic" panose="020B0502020202020204" pitchFamily="34" charset="0"/>
                <a:cs typeface="Century Gothic" charset="0"/>
              </a:rPr>
              <a:t>History of 20</a:t>
            </a:r>
            <a:r>
              <a:rPr lang="en-GB" b="1" baseline="30000" dirty="0" smtClean="0">
                <a:solidFill>
                  <a:srgbClr val="8B050C"/>
                </a:solidFill>
                <a:latin typeface="Century Gothic" panose="020B0502020202020204" pitchFamily="34" charset="0"/>
                <a:cs typeface="Century Gothic" charset="0"/>
              </a:rPr>
              <a:t>th</a:t>
            </a:r>
            <a:r>
              <a:rPr lang="en-GB" b="1" dirty="0" smtClean="0">
                <a:solidFill>
                  <a:srgbClr val="8B050C"/>
                </a:solidFill>
                <a:latin typeface="Century Gothic" panose="020B0502020202020204" pitchFamily="34" charset="0"/>
                <a:cs typeface="Century Gothic" charset="0"/>
              </a:rPr>
              <a:t> century particle physics in one plot</a:t>
            </a:r>
            <a:endParaRPr lang="en-GB" dirty="0"/>
          </a:p>
        </p:txBody>
      </p:sp>
      <p:pic>
        <p:nvPicPr>
          <p:cNvPr id="3" name="Picture 2" descr="DiMu_mas_diff_Triggers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220" y="760413"/>
            <a:ext cx="7537457" cy="5416364"/>
          </a:xfrm>
          <a:prstGeom prst="rect">
            <a:avLst/>
          </a:prstGeom>
        </p:spPr>
      </p:pic>
      <p:sp>
        <p:nvSpPr>
          <p:cNvPr id="5" name="Content Placeholder 2"/>
          <p:cNvSpPr txBox="1">
            <a:spLocks/>
          </p:cNvSpPr>
          <p:nvPr/>
        </p:nvSpPr>
        <p:spPr>
          <a:xfrm>
            <a:off x="0" y="5573828"/>
            <a:ext cx="4709160" cy="18681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SzPct val="50000"/>
              <a:buNone/>
            </a:pPr>
            <a:r>
              <a:rPr lang="en-US" sz="1800" b="1" dirty="0" err="1" smtClean="0">
                <a:solidFill>
                  <a:srgbClr val="A40000"/>
                </a:solidFill>
                <a:latin typeface="Calibri" panose="020F0502020204030204" pitchFamily="34" charset="0"/>
                <a:cs typeface="Myriad Pro Semibold"/>
              </a:rPr>
              <a:t>Muon</a:t>
            </a:r>
            <a:r>
              <a:rPr lang="en-US" sz="1800" b="1" dirty="0" smtClean="0">
                <a:solidFill>
                  <a:srgbClr val="A40000"/>
                </a:solidFill>
                <a:latin typeface="Calibri" panose="020F0502020204030204" pitchFamily="34" charset="0"/>
                <a:cs typeface="Myriad Pro Semibold"/>
              </a:rPr>
              <a:t>  trigger for these analyses:</a:t>
            </a:r>
            <a:endParaRPr lang="en-US" sz="1800" b="1" dirty="0">
              <a:solidFill>
                <a:srgbClr val="A40000"/>
              </a:solidFill>
              <a:latin typeface="Calibri" panose="020F0502020204030204" pitchFamily="34" charset="0"/>
              <a:cs typeface="Myriad Pro Semibold"/>
            </a:endParaRPr>
          </a:p>
          <a:p>
            <a:pPr lvl="1">
              <a:buSzPct val="50000"/>
              <a:buFont typeface="Wingdings" charset="2"/>
              <a:buChar char="u"/>
            </a:pPr>
            <a:r>
              <a:rPr lang="en-US" sz="1600" b="1" dirty="0" smtClean="0">
                <a:solidFill>
                  <a:srgbClr val="3F3F3F"/>
                </a:solidFill>
                <a:latin typeface="Calibri" panose="020F0502020204030204" pitchFamily="34" charset="0"/>
                <a:cs typeface="Myriad Pro Semibold"/>
              </a:rPr>
              <a:t>2 </a:t>
            </a:r>
            <a:r>
              <a:rPr lang="en-US" sz="1600" b="1" dirty="0" err="1" smtClean="0">
                <a:solidFill>
                  <a:srgbClr val="3F3F3F"/>
                </a:solidFill>
                <a:latin typeface="Calibri" panose="020F0502020204030204" pitchFamily="34" charset="0"/>
                <a:cs typeface="Myriad Pro Semibold"/>
              </a:rPr>
              <a:t>muons</a:t>
            </a:r>
            <a:r>
              <a:rPr lang="en-US" sz="1600" b="1" dirty="0" smtClean="0">
                <a:solidFill>
                  <a:srgbClr val="3F3F3F"/>
                </a:solidFill>
                <a:latin typeface="Calibri" panose="020F0502020204030204" pitchFamily="34" charset="0"/>
                <a:cs typeface="Myriad Pro Semibold"/>
              </a:rPr>
              <a:t>, </a:t>
            </a:r>
            <a:r>
              <a:rPr lang="en-US" sz="1600" b="1" dirty="0">
                <a:solidFill>
                  <a:srgbClr val="3F3F3F"/>
                </a:solidFill>
                <a:latin typeface="Calibri" panose="020F0502020204030204" pitchFamily="34" charset="0"/>
                <a:cs typeface="Myriad Pro Semibold"/>
              </a:rPr>
              <a:t>p</a:t>
            </a:r>
            <a:r>
              <a:rPr lang="en-US" sz="1600" b="1" baseline="-25000" dirty="0">
                <a:solidFill>
                  <a:srgbClr val="3F3F3F"/>
                </a:solidFill>
                <a:latin typeface="Calibri" panose="020F0502020204030204" pitchFamily="34" charset="0"/>
                <a:cs typeface="Myriad Pro Semibold"/>
              </a:rPr>
              <a:t>T</a:t>
            </a:r>
            <a:r>
              <a:rPr lang="en-US" sz="1600" b="1" dirty="0">
                <a:solidFill>
                  <a:srgbClr val="3F3F3F"/>
                </a:solidFill>
                <a:latin typeface="Calibri" panose="020F0502020204030204" pitchFamily="34" charset="0"/>
                <a:cs typeface="Myriad Pro Semibold"/>
              </a:rPr>
              <a:t> &gt; 4</a:t>
            </a:r>
            <a:r>
              <a:rPr lang="en-US" sz="1600" b="1" dirty="0" smtClean="0">
                <a:solidFill>
                  <a:srgbClr val="3F3F3F"/>
                </a:solidFill>
                <a:latin typeface="Calibri" panose="020F0502020204030204" pitchFamily="34" charset="0"/>
                <a:cs typeface="Myriad Pro Semibold"/>
              </a:rPr>
              <a:t> </a:t>
            </a:r>
            <a:r>
              <a:rPr lang="en-US" sz="1600" b="1" dirty="0">
                <a:solidFill>
                  <a:srgbClr val="3F3F3F"/>
                </a:solidFill>
                <a:latin typeface="Calibri" panose="020F0502020204030204" pitchFamily="34" charset="0"/>
                <a:cs typeface="Myriad Pro Semibold"/>
              </a:rPr>
              <a:t>GeV, |</a:t>
            </a:r>
            <a:r>
              <a:rPr lang="en-US" sz="1600" b="1" dirty="0" err="1">
                <a:solidFill>
                  <a:srgbClr val="3F3F3F"/>
                </a:solidFill>
                <a:latin typeface="Calibri" panose="020F0502020204030204" pitchFamily="34" charset="0"/>
                <a:cs typeface="Myriad Pro Semibold"/>
              </a:rPr>
              <a:t>η</a:t>
            </a:r>
            <a:r>
              <a:rPr lang="en-US" sz="1600" b="1" dirty="0">
                <a:solidFill>
                  <a:srgbClr val="3F3F3F"/>
                </a:solidFill>
                <a:latin typeface="Calibri" panose="020F0502020204030204" pitchFamily="34" charset="0"/>
                <a:cs typeface="Myriad Pro Semibold"/>
              </a:rPr>
              <a:t>| &lt; </a:t>
            </a:r>
            <a:r>
              <a:rPr lang="en-US" sz="1600" b="1" dirty="0" smtClean="0">
                <a:solidFill>
                  <a:srgbClr val="3F3F3F"/>
                </a:solidFill>
                <a:latin typeface="Calibri" panose="020F0502020204030204" pitchFamily="34" charset="0"/>
                <a:cs typeface="Myriad Pro Semibold"/>
              </a:rPr>
              <a:t>2.5</a:t>
            </a:r>
            <a:endParaRPr lang="en-US" sz="1600" b="1" dirty="0">
              <a:solidFill>
                <a:srgbClr val="3F3F3F"/>
              </a:solidFill>
              <a:latin typeface="Calibri" panose="020F0502020204030204" pitchFamily="34" charset="0"/>
              <a:cs typeface="Myriad Pro Semibold"/>
            </a:endParaRPr>
          </a:p>
        </p:txBody>
      </p:sp>
    </p:spTree>
    <p:extLst>
      <p:ext uri="{BB962C8B-B14F-4D97-AF65-F5344CB8AC3E}">
        <p14:creationId xmlns:p14="http://schemas.microsoft.com/office/powerpoint/2010/main" val="30513098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bb production at the LHC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2733" y="1066800"/>
            <a:ext cx="8641846" cy="5468938"/>
          </a:xfrm>
        </p:spPr>
        <p:txBody>
          <a:bodyPr/>
          <a:lstStyle/>
          <a:p>
            <a:r>
              <a:rPr lang="en-US" dirty="0" err="1" smtClean="0"/>
              <a:t>Flavour</a:t>
            </a:r>
            <a:r>
              <a:rPr lang="en-US" dirty="0" smtClean="0"/>
              <a:t> creation            Gluon splitting          </a:t>
            </a:r>
            <a:r>
              <a:rPr lang="en-US" dirty="0" err="1" smtClean="0"/>
              <a:t>Flavour</a:t>
            </a:r>
            <a:r>
              <a:rPr lang="en-US" dirty="0" smtClean="0"/>
              <a:t> Excitation 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             </a:t>
            </a:r>
            <a:r>
              <a:rPr lang="en-GB" dirty="0" smtClean="0"/>
              <a:t>Need </a:t>
            </a:r>
            <a:r>
              <a:rPr lang="en-GB" dirty="0"/>
              <a:t>to tag both </a:t>
            </a:r>
            <a:r>
              <a:rPr lang="en-GB" dirty="0" smtClean="0"/>
              <a:t>b’s </a:t>
            </a:r>
            <a:r>
              <a:rPr lang="en-GB" dirty="0"/>
              <a:t>without losses when </a:t>
            </a:r>
            <a:r>
              <a:rPr lang="en-GB" dirty="0" err="1"/>
              <a:t>colinear</a:t>
            </a:r>
            <a:endParaRPr lang="en-GB" dirty="0"/>
          </a:p>
          <a:p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00" y="1577612"/>
            <a:ext cx="2425700" cy="14097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47514" y="1758001"/>
            <a:ext cx="2463800" cy="9271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76179" y="1758001"/>
            <a:ext cx="2438400" cy="10795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72732" y="3099330"/>
            <a:ext cx="33332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Large </a:t>
            </a:r>
            <a:r>
              <a:rPr lang="el-GR" dirty="0" smtClean="0"/>
              <a:t>Δφ, </a:t>
            </a:r>
            <a:r>
              <a:rPr lang="en-GB" dirty="0" smtClean="0"/>
              <a:t>back-2-back </a:t>
            </a:r>
            <a:r>
              <a:rPr lang="en-GB" dirty="0" err="1" smtClean="0"/>
              <a:t>pT</a:t>
            </a:r>
            <a:r>
              <a:rPr lang="en-GB" dirty="0" smtClean="0"/>
              <a:t> balance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4062191" y="3099330"/>
            <a:ext cx="18867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Small </a:t>
            </a:r>
            <a:r>
              <a:rPr lang="el-GR" dirty="0" smtClean="0"/>
              <a:t>Δφ, </a:t>
            </a:r>
            <a:r>
              <a:rPr lang="en-GB" dirty="0" err="1" smtClean="0"/>
              <a:t>colinear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6812080" y="3099330"/>
            <a:ext cx="20006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Large </a:t>
            </a:r>
            <a:r>
              <a:rPr lang="el-GR" smtClean="0"/>
              <a:t>Δη, </a:t>
            </a:r>
            <a:r>
              <a:rPr lang="en-GB" dirty="0" smtClean="0"/>
              <a:t>broad </a:t>
            </a:r>
            <a:r>
              <a:rPr lang="el-GR" dirty="0" smtClean="0"/>
              <a:t>Δφ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568862" y="5870083"/>
            <a:ext cx="797275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000" b="1" dirty="0" smtClean="0"/>
              <a:t>Unlike methods using b-jets, J/</a:t>
            </a:r>
            <a:r>
              <a:rPr lang="el-GR" sz="2000" b="1" dirty="0" smtClean="0"/>
              <a:t>ψ+μ</a:t>
            </a:r>
            <a:r>
              <a:rPr lang="en-GB" sz="2000" b="1" dirty="0" smtClean="0"/>
              <a:t> works for large and small separations</a:t>
            </a:r>
            <a:endParaRPr lang="en-US" sz="2000" b="1" dirty="0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4481168"/>
            <a:ext cx="9144000" cy="861480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1501278" y="760413"/>
            <a:ext cx="589371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400" b="1" dirty="0" smtClean="0">
                <a:solidFill>
                  <a:srgbClr val="0000FF"/>
                </a:solidFill>
              </a:rPr>
              <a:t>Needed for </a:t>
            </a:r>
            <a:r>
              <a:rPr lang="en-GB" sz="2400" b="1" dirty="0" err="1" smtClean="0">
                <a:solidFill>
                  <a:srgbClr val="0000FF"/>
                </a:solidFill>
              </a:rPr>
              <a:t>H</a:t>
            </a:r>
            <a:r>
              <a:rPr lang="en-GB" sz="2400" b="1" dirty="0" err="1" smtClean="0">
                <a:solidFill>
                  <a:srgbClr val="0000FF"/>
                </a:solidFill>
                <a:latin typeface="Wingdings"/>
                <a:ea typeface="Wingdings"/>
                <a:cs typeface="Wingdings"/>
                <a:sym typeface="Wingdings"/>
              </a:rPr>
              <a:t></a:t>
            </a:r>
            <a:r>
              <a:rPr lang="en-GB" sz="2400" b="1" dirty="0" err="1" smtClean="0">
                <a:solidFill>
                  <a:srgbClr val="0000FF"/>
                </a:solidFill>
              </a:rPr>
              <a:t>bb</a:t>
            </a:r>
            <a:r>
              <a:rPr lang="en-GB" sz="2400" b="1" dirty="0" smtClean="0">
                <a:solidFill>
                  <a:srgbClr val="0000FF"/>
                </a:solidFill>
              </a:rPr>
              <a:t> and new physics searches</a:t>
            </a:r>
            <a:endParaRPr lang="en-US" sz="2400" b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48484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63040" y="-49658"/>
            <a:ext cx="6195060" cy="844522"/>
          </a:xfrm>
        </p:spPr>
        <p:txBody>
          <a:bodyPr>
            <a:normAutofit/>
          </a:bodyPr>
          <a:lstStyle/>
          <a:p>
            <a:r>
              <a:rPr lang="en-US" dirty="0" smtClean="0">
                <a:cs typeface="Myriad Pro Semibold"/>
              </a:rPr>
              <a:t>bb Event selection &amp; analysis</a:t>
            </a:r>
            <a:endParaRPr lang="en-US" b="1" dirty="0">
              <a:cs typeface="Myriad Pro Semibold"/>
            </a:endParaRP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0" y="756762"/>
            <a:ext cx="9144000" cy="20435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SzPct val="50000"/>
              <a:buNone/>
            </a:pPr>
            <a:r>
              <a:rPr lang="en-US" sz="1800" b="1" dirty="0" smtClean="0">
                <a:solidFill>
                  <a:srgbClr val="0000FF"/>
                </a:solidFill>
                <a:latin typeface="Calibri" panose="020F0502020204030204" pitchFamily="34" charset="0"/>
                <a:cs typeface="Myriad Pro Semibold"/>
              </a:rPr>
              <a:t> </a:t>
            </a: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4624952" y="1190717"/>
            <a:ext cx="4585444" cy="13533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SzPct val="50000"/>
              <a:buNone/>
            </a:pPr>
            <a:r>
              <a:rPr lang="en-US" sz="1800" b="1" dirty="0" smtClean="0">
                <a:solidFill>
                  <a:srgbClr val="A40000"/>
                </a:solidFill>
                <a:latin typeface="Calibri" panose="020F0502020204030204" pitchFamily="34" charset="0"/>
                <a:cs typeface="Myriad Pro Semibold"/>
              </a:rPr>
              <a:t>Additional </a:t>
            </a:r>
            <a:r>
              <a:rPr lang="en-US" sz="1800" b="1" dirty="0" err="1" smtClean="0">
                <a:solidFill>
                  <a:srgbClr val="A40000"/>
                </a:solidFill>
                <a:latin typeface="Calibri" panose="020F0502020204030204" pitchFamily="34" charset="0"/>
                <a:cs typeface="Myriad Pro Semibold"/>
              </a:rPr>
              <a:t>muons</a:t>
            </a:r>
            <a:endParaRPr lang="en-US" sz="1800" b="1" dirty="0" smtClean="0">
              <a:solidFill>
                <a:srgbClr val="A40000"/>
              </a:solidFill>
              <a:latin typeface="Calibri" panose="020F0502020204030204" pitchFamily="34" charset="0"/>
              <a:cs typeface="Myriad Pro Semibold"/>
            </a:endParaRPr>
          </a:p>
          <a:p>
            <a:pPr lvl="1">
              <a:buSzPct val="50000"/>
              <a:buFont typeface="Wingdings" charset="2"/>
              <a:buChar char="u"/>
            </a:pPr>
            <a:r>
              <a:rPr lang="en-US" sz="1600" b="1" dirty="0">
                <a:solidFill>
                  <a:srgbClr val="3F3F3F"/>
                </a:solidFill>
                <a:latin typeface="Calibri" panose="020F0502020204030204" pitchFamily="34" charset="0"/>
                <a:cs typeface="Myriad Pro Semibold"/>
              </a:rPr>
              <a:t>|</a:t>
            </a:r>
            <a:r>
              <a:rPr lang="en-US" sz="1600" b="1" dirty="0" err="1">
                <a:solidFill>
                  <a:srgbClr val="3F3F3F"/>
                </a:solidFill>
                <a:latin typeface="Calibri" panose="020F0502020204030204" pitchFamily="34" charset="0"/>
                <a:cs typeface="Myriad Pro Semibold"/>
              </a:rPr>
              <a:t>η</a:t>
            </a:r>
            <a:r>
              <a:rPr lang="en-US" sz="1600" b="1" dirty="0">
                <a:solidFill>
                  <a:srgbClr val="3F3F3F"/>
                </a:solidFill>
                <a:latin typeface="Calibri" panose="020F0502020204030204" pitchFamily="34" charset="0"/>
                <a:cs typeface="Myriad Pro Semibold"/>
              </a:rPr>
              <a:t>| &lt; </a:t>
            </a:r>
            <a:r>
              <a:rPr lang="en-US" sz="1600" b="1" dirty="0" smtClean="0">
                <a:solidFill>
                  <a:srgbClr val="3F3F3F"/>
                </a:solidFill>
                <a:latin typeface="Calibri" panose="020F0502020204030204" pitchFamily="34" charset="0"/>
                <a:cs typeface="Myriad Pro Semibold"/>
              </a:rPr>
              <a:t>2.5</a:t>
            </a:r>
          </a:p>
          <a:p>
            <a:pPr lvl="1">
              <a:buSzPct val="50000"/>
              <a:buFont typeface="Wingdings" charset="2"/>
              <a:buChar char="u"/>
            </a:pPr>
            <a:r>
              <a:rPr lang="en-US" sz="1600" b="1" dirty="0" smtClean="0">
                <a:solidFill>
                  <a:srgbClr val="3F3F3F"/>
                </a:solidFill>
                <a:latin typeface="Calibri" panose="020F0502020204030204" pitchFamily="34" charset="0"/>
                <a:cs typeface="Myriad Pro Semibold"/>
              </a:rPr>
              <a:t>‘Fakes’ mainly J/</a:t>
            </a:r>
            <a:r>
              <a:rPr lang="el-GR" sz="1600" b="1" dirty="0" smtClean="0">
                <a:solidFill>
                  <a:srgbClr val="3F3F3F"/>
                </a:solidFill>
                <a:latin typeface="Calibri" panose="020F0502020204030204" pitchFamily="34" charset="0"/>
                <a:cs typeface="Myriad Pro Semibold"/>
              </a:rPr>
              <a:t>ψ</a:t>
            </a:r>
            <a:r>
              <a:rPr lang="en-GB" sz="1600" b="1" dirty="0" smtClean="0">
                <a:solidFill>
                  <a:srgbClr val="3F3F3F"/>
                </a:solidFill>
                <a:latin typeface="Calibri" panose="020F0502020204030204" pitchFamily="34" charset="0"/>
                <a:cs typeface="Myriad Pro Semibold"/>
              </a:rPr>
              <a:t>+K, control with BDT trained on Monte Carlo</a:t>
            </a:r>
            <a:endParaRPr lang="en-US" sz="1600" b="1" dirty="0" smtClean="0">
              <a:solidFill>
                <a:srgbClr val="3F3F3F"/>
              </a:solidFill>
              <a:latin typeface="Calibri" panose="020F0502020204030204" pitchFamily="34" charset="0"/>
              <a:cs typeface="Myriad Pro Semibold"/>
            </a:endParaRPr>
          </a:p>
          <a:p>
            <a:pPr>
              <a:buSzPct val="50000"/>
              <a:buFont typeface="Wingdings" charset="2"/>
              <a:buChar char="u"/>
            </a:pPr>
            <a:endParaRPr lang="en-US" sz="700" b="1" dirty="0">
              <a:solidFill>
                <a:srgbClr val="A40000"/>
              </a:solidFill>
              <a:latin typeface="Calibri" panose="020F0502020204030204" pitchFamily="34" charset="0"/>
              <a:cs typeface="Myriad Pro Semibold"/>
            </a:endParaRPr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506396" y="1190717"/>
            <a:ext cx="5001122" cy="12009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SzPct val="50000"/>
              <a:buNone/>
            </a:pPr>
            <a:r>
              <a:rPr lang="en-US" sz="1800" b="1" dirty="0" smtClean="0">
                <a:solidFill>
                  <a:srgbClr val="A40000"/>
                </a:solidFill>
                <a:latin typeface="Calibri" panose="020F0502020204030204" pitchFamily="34" charset="0"/>
                <a:cs typeface="Myriad Pro Semibold"/>
              </a:rPr>
              <a:t>J/</a:t>
            </a:r>
            <a:r>
              <a:rPr lang="en-US" sz="1800" b="1" dirty="0" err="1" smtClean="0">
                <a:solidFill>
                  <a:srgbClr val="A40000"/>
                </a:solidFill>
                <a:latin typeface="Calibri" panose="020F0502020204030204" pitchFamily="34" charset="0"/>
                <a:cs typeface="Myriad Pro Semibold"/>
              </a:rPr>
              <a:t>ψ</a:t>
            </a:r>
            <a:r>
              <a:rPr lang="en-US" sz="1800" b="1" dirty="0" smtClean="0">
                <a:solidFill>
                  <a:srgbClr val="A40000"/>
                </a:solidFill>
                <a:latin typeface="Calibri" panose="020F0502020204030204" pitchFamily="34" charset="0"/>
                <a:cs typeface="Myriad Pro Semibold"/>
              </a:rPr>
              <a:t> </a:t>
            </a:r>
            <a:r>
              <a:rPr lang="en-US" sz="1800" b="1" dirty="0" err="1" smtClean="0">
                <a:solidFill>
                  <a:srgbClr val="A40000"/>
                </a:solidFill>
                <a:latin typeface="Calibri" panose="020F0502020204030204" pitchFamily="34" charset="0"/>
                <a:cs typeface="Myriad Pro Semibold"/>
              </a:rPr>
              <a:t>muons</a:t>
            </a:r>
            <a:r>
              <a:rPr lang="en-US" sz="1800" b="1" dirty="0" smtClean="0">
                <a:solidFill>
                  <a:srgbClr val="A40000"/>
                </a:solidFill>
                <a:latin typeface="Calibri" panose="020F0502020204030204" pitchFamily="34" charset="0"/>
                <a:cs typeface="Myriad Pro Semibold"/>
              </a:rPr>
              <a:t>:</a:t>
            </a:r>
          </a:p>
          <a:p>
            <a:pPr lvl="1">
              <a:buSzPct val="50000"/>
              <a:buFont typeface="Wingdings" charset="2"/>
              <a:buChar char="u"/>
            </a:pPr>
            <a:r>
              <a:rPr lang="en-US" sz="1600" b="1" dirty="0">
                <a:solidFill>
                  <a:srgbClr val="3F3F3F"/>
                </a:solidFill>
                <a:latin typeface="Calibri" panose="020F0502020204030204" pitchFamily="34" charset="0"/>
                <a:cs typeface="Myriad Pro Semibold"/>
              </a:rPr>
              <a:t>|</a:t>
            </a:r>
            <a:r>
              <a:rPr lang="en-US" sz="1600" b="1" dirty="0" err="1">
                <a:solidFill>
                  <a:srgbClr val="3F3F3F"/>
                </a:solidFill>
                <a:latin typeface="Calibri" panose="020F0502020204030204" pitchFamily="34" charset="0"/>
                <a:cs typeface="Myriad Pro Semibold"/>
              </a:rPr>
              <a:t>η</a:t>
            </a:r>
            <a:r>
              <a:rPr lang="en-US" sz="1600" b="1" dirty="0">
                <a:solidFill>
                  <a:srgbClr val="3F3F3F"/>
                </a:solidFill>
                <a:latin typeface="Calibri" panose="020F0502020204030204" pitchFamily="34" charset="0"/>
                <a:cs typeface="Myriad Pro Semibold"/>
              </a:rPr>
              <a:t>| &lt; </a:t>
            </a:r>
            <a:r>
              <a:rPr lang="en-US" sz="1600" b="1" dirty="0" smtClean="0">
                <a:solidFill>
                  <a:srgbClr val="3F3F3F"/>
                </a:solidFill>
                <a:latin typeface="Calibri" panose="020F0502020204030204" pitchFamily="34" charset="0"/>
                <a:cs typeface="Myriad Pro Semibold"/>
              </a:rPr>
              <a:t>2.3</a:t>
            </a:r>
            <a:endParaRPr lang="en-US" sz="1600" b="1" dirty="0">
              <a:solidFill>
                <a:srgbClr val="3F3F3F"/>
              </a:solidFill>
              <a:latin typeface="Calibri" panose="020F0502020204030204" pitchFamily="34" charset="0"/>
              <a:cs typeface="Myriad Pro Semibold"/>
            </a:endParaRPr>
          </a:p>
          <a:p>
            <a:pPr lvl="1">
              <a:buSzPct val="50000"/>
              <a:buFont typeface="Wingdings" charset="2"/>
              <a:buChar char="u"/>
            </a:pPr>
            <a:r>
              <a:rPr lang="en-US" sz="1600" b="1" dirty="0" smtClean="0">
                <a:solidFill>
                  <a:srgbClr val="3F3F3F"/>
                </a:solidFill>
                <a:latin typeface="Calibri" panose="020F0502020204030204" pitchFamily="34" charset="0"/>
                <a:cs typeface="Myriad Pro Semibold"/>
              </a:rPr>
              <a:t>2.6 &lt; m(</a:t>
            </a:r>
            <a:r>
              <a:rPr lang="el-GR" sz="1600" b="1" dirty="0" smtClean="0">
                <a:solidFill>
                  <a:srgbClr val="3F3F3F"/>
                </a:solidFill>
                <a:latin typeface="Calibri" panose="020F0502020204030204" pitchFamily="34" charset="0"/>
                <a:cs typeface="Myriad Pro Semibold"/>
              </a:rPr>
              <a:t>μμ</a:t>
            </a:r>
            <a:r>
              <a:rPr lang="en-US" sz="1600" b="1" dirty="0" smtClean="0">
                <a:solidFill>
                  <a:srgbClr val="3F3F3F"/>
                </a:solidFill>
                <a:latin typeface="Calibri" panose="020F0502020204030204" pitchFamily="34" charset="0"/>
                <a:cs typeface="Myriad Pro Semibold"/>
              </a:rPr>
              <a:t>) &lt; 3.5 </a:t>
            </a:r>
            <a:r>
              <a:rPr lang="en-US" sz="1600" b="1" dirty="0" err="1" smtClean="0">
                <a:solidFill>
                  <a:srgbClr val="3F3F3F"/>
                </a:solidFill>
                <a:latin typeface="Calibri" panose="020F0502020204030204" pitchFamily="34" charset="0"/>
                <a:cs typeface="Myriad Pro Semibold"/>
              </a:rPr>
              <a:t>GeV</a:t>
            </a:r>
            <a:endParaRPr lang="en-US" sz="1600" b="1" dirty="0">
              <a:solidFill>
                <a:srgbClr val="3F3F3F"/>
              </a:solidFill>
              <a:latin typeface="Calibri" panose="020F0502020204030204" pitchFamily="34" charset="0"/>
              <a:cs typeface="Myriad Pro Semibold"/>
            </a:endParaRPr>
          </a:p>
          <a:p>
            <a:pPr lvl="1">
              <a:buSzPct val="50000"/>
              <a:buFont typeface="Wingdings" charset="2"/>
              <a:buChar char="u"/>
            </a:pPr>
            <a:endParaRPr lang="en-US" sz="1600" b="1" dirty="0">
              <a:solidFill>
                <a:srgbClr val="3F3F3F"/>
              </a:solidFill>
              <a:latin typeface="Calibri" panose="020F0502020204030204" pitchFamily="34" charset="0"/>
              <a:cs typeface="Myriad Pro Semibold"/>
            </a:endParaRPr>
          </a:p>
          <a:p>
            <a:pPr lvl="1">
              <a:buSzPct val="50000"/>
              <a:buFont typeface="Wingdings" charset="2"/>
              <a:buChar char="u"/>
            </a:pPr>
            <a:endParaRPr lang="en-US" sz="1600" b="1" dirty="0" smtClean="0">
              <a:solidFill>
                <a:srgbClr val="3F3F3F"/>
              </a:solidFill>
              <a:latin typeface="Calibri" panose="020F0502020204030204" pitchFamily="34" charset="0"/>
              <a:cs typeface="Myriad Pro Semibold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506396" y="2154204"/>
            <a:ext cx="273748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SzPct val="50000"/>
            </a:pPr>
            <a:r>
              <a:rPr lang="en-US" b="1" dirty="0" smtClean="0">
                <a:solidFill>
                  <a:srgbClr val="0000FF"/>
                </a:solidFill>
                <a:latin typeface="Calibri" panose="020F0502020204030204" pitchFamily="34" charset="0"/>
                <a:cs typeface="Myriad Pro Semibold"/>
              </a:rPr>
              <a:t>1.9 M </a:t>
            </a:r>
            <a:r>
              <a:rPr lang="en-US" b="1" dirty="0">
                <a:solidFill>
                  <a:srgbClr val="0000FF"/>
                </a:solidFill>
                <a:latin typeface="Calibri" panose="020F0502020204030204" pitchFamily="34" charset="0"/>
                <a:cs typeface="Myriad Pro Semibold"/>
              </a:rPr>
              <a:t>J</a:t>
            </a:r>
            <a:r>
              <a:rPr lang="en-US" b="1" dirty="0" smtClean="0">
                <a:solidFill>
                  <a:srgbClr val="0000FF"/>
                </a:solidFill>
                <a:latin typeface="Calibri" panose="020F0502020204030204" pitchFamily="34" charset="0"/>
                <a:cs typeface="Myriad Pro Semibold"/>
              </a:rPr>
              <a:t>/</a:t>
            </a:r>
            <a:r>
              <a:rPr lang="en-US" b="1" dirty="0">
                <a:solidFill>
                  <a:srgbClr val="0000FF"/>
                </a:solidFill>
                <a:latin typeface="Calibri" panose="020F0502020204030204" pitchFamily="34" charset="0"/>
                <a:cs typeface="Myriad Pro Semibold"/>
              </a:rPr>
              <a:t>ψ </a:t>
            </a:r>
            <a:r>
              <a:rPr lang="en-US" b="1" dirty="0" smtClean="0">
                <a:solidFill>
                  <a:srgbClr val="0000FF"/>
                </a:solidFill>
                <a:latin typeface="Calibri" panose="020F0502020204030204" pitchFamily="34" charset="0"/>
                <a:cs typeface="Myriad Pro Semibold"/>
              </a:rPr>
              <a:t>candidates</a:t>
            </a:r>
          </a:p>
          <a:p>
            <a:pPr>
              <a:buSzPct val="50000"/>
            </a:pPr>
            <a:endParaRPr lang="en-US" b="1" dirty="0" smtClean="0">
              <a:solidFill>
                <a:srgbClr val="A40000"/>
              </a:solidFill>
              <a:latin typeface="Calibri" panose="020F0502020204030204" pitchFamily="34" charset="0"/>
              <a:cs typeface="Myriad Pro Semibold"/>
            </a:endParaRPr>
          </a:p>
        </p:txBody>
      </p:sp>
      <p:sp>
        <p:nvSpPr>
          <p:cNvPr id="14" name="Content Placeholder 2"/>
          <p:cNvSpPr txBox="1">
            <a:spLocks/>
          </p:cNvSpPr>
          <p:nvPr/>
        </p:nvSpPr>
        <p:spPr>
          <a:xfrm>
            <a:off x="0" y="5287124"/>
            <a:ext cx="6588737" cy="18681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1" indent="0">
              <a:buSzPct val="50000"/>
              <a:buNone/>
            </a:pPr>
            <a:endParaRPr lang="en-US" sz="1600" b="1" dirty="0">
              <a:solidFill>
                <a:srgbClr val="A40000"/>
              </a:solidFill>
              <a:latin typeface="Calibri" panose="020F0502020204030204" pitchFamily="34" charset="0"/>
              <a:cs typeface="Myriad Pro Semibold"/>
            </a:endParaRPr>
          </a:p>
        </p:txBody>
      </p:sp>
      <p:sp>
        <p:nvSpPr>
          <p:cNvPr id="15" name="Content Placeholder 2"/>
          <p:cNvSpPr txBox="1">
            <a:spLocks/>
          </p:cNvSpPr>
          <p:nvPr/>
        </p:nvSpPr>
        <p:spPr>
          <a:xfrm>
            <a:off x="175895" y="3006335"/>
            <a:ext cx="5001122" cy="757777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SzPct val="50000"/>
              <a:buNone/>
            </a:pPr>
            <a:r>
              <a:rPr lang="en-US" sz="1800" b="1" dirty="0" smtClean="0">
                <a:solidFill>
                  <a:srgbClr val="A40000"/>
                </a:solidFill>
                <a:latin typeface="Calibri" panose="020F0502020204030204" pitchFamily="34" charset="0"/>
                <a:cs typeface="Myriad Pro Semibold"/>
              </a:rPr>
              <a:t>Use pseudo proper lifetime of J/</a:t>
            </a:r>
            <a:r>
              <a:rPr lang="en-US" sz="1800" b="1" dirty="0" err="1" smtClean="0">
                <a:solidFill>
                  <a:srgbClr val="A40000"/>
                </a:solidFill>
                <a:latin typeface="Calibri" panose="020F0502020204030204" pitchFamily="34" charset="0"/>
                <a:cs typeface="Myriad Pro Semibold"/>
              </a:rPr>
              <a:t>ψ</a:t>
            </a:r>
            <a:r>
              <a:rPr lang="en-US" sz="1800" b="1" dirty="0" smtClean="0">
                <a:solidFill>
                  <a:srgbClr val="A40000"/>
                </a:solidFill>
                <a:latin typeface="Calibri" panose="020F0502020204030204" pitchFamily="34" charset="0"/>
                <a:cs typeface="Myriad Pro Semibold"/>
              </a:rPr>
              <a:t> to separate prompt/non prompt J/</a:t>
            </a:r>
            <a:r>
              <a:rPr lang="en-US" sz="1800" b="1" dirty="0" err="1" smtClean="0">
                <a:solidFill>
                  <a:srgbClr val="A40000"/>
                </a:solidFill>
                <a:latin typeface="Calibri" panose="020F0502020204030204" pitchFamily="34" charset="0"/>
                <a:cs typeface="Myriad Pro Semibold"/>
              </a:rPr>
              <a:t>ψ</a:t>
            </a:r>
            <a:r>
              <a:rPr lang="en-US" sz="1800" b="1" dirty="0" smtClean="0">
                <a:solidFill>
                  <a:srgbClr val="A40000"/>
                </a:solidFill>
                <a:latin typeface="Calibri" panose="020F0502020204030204" pitchFamily="34" charset="0"/>
                <a:cs typeface="Myriad Pro Semibold"/>
              </a:rPr>
              <a:t> &amp; background, in mass/lifetime fit</a:t>
            </a:r>
            <a:endParaRPr lang="en-US" sz="1600" b="1" dirty="0">
              <a:solidFill>
                <a:srgbClr val="3F3F3F"/>
              </a:solidFill>
              <a:latin typeface="Calibri" panose="020F0502020204030204" pitchFamily="34" charset="0"/>
              <a:cs typeface="Myriad Pro Semibold"/>
            </a:endParaRPr>
          </a:p>
          <a:p>
            <a:pPr lvl="1">
              <a:buSzPct val="50000"/>
              <a:buFont typeface="Wingdings" charset="2"/>
              <a:buChar char="u"/>
            </a:pPr>
            <a:endParaRPr lang="en-US" sz="1600" b="1" dirty="0">
              <a:solidFill>
                <a:srgbClr val="3F3F3F"/>
              </a:solidFill>
              <a:latin typeface="Calibri" panose="020F0502020204030204" pitchFamily="34" charset="0"/>
              <a:cs typeface="Myriad Pro Semibold"/>
            </a:endParaRPr>
          </a:p>
          <a:p>
            <a:pPr lvl="1">
              <a:buSzPct val="50000"/>
              <a:buFont typeface="Wingdings" charset="2"/>
              <a:buChar char="u"/>
            </a:pPr>
            <a:endParaRPr lang="en-US" sz="1600" b="1" dirty="0" smtClean="0">
              <a:solidFill>
                <a:srgbClr val="3F3F3F"/>
              </a:solidFill>
              <a:latin typeface="Calibri" panose="020F0502020204030204" pitchFamily="34" charset="0"/>
              <a:cs typeface="Myriad Pro Semibold"/>
            </a:endParaRPr>
          </a:p>
        </p:txBody>
      </p:sp>
      <p:sp>
        <p:nvSpPr>
          <p:cNvPr id="17" name="Content Placeholder 2"/>
          <p:cNvSpPr txBox="1">
            <a:spLocks/>
          </p:cNvSpPr>
          <p:nvPr/>
        </p:nvSpPr>
        <p:spPr>
          <a:xfrm>
            <a:off x="0" y="5327594"/>
            <a:ext cx="4849399" cy="10082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SzPct val="50000"/>
              <a:buNone/>
            </a:pPr>
            <a:r>
              <a:rPr lang="en-US" sz="1800" b="1" dirty="0" smtClean="0">
                <a:solidFill>
                  <a:srgbClr val="A40000"/>
                </a:solidFill>
                <a:latin typeface="Calibri" panose="020F0502020204030204" pitchFamily="34" charset="0"/>
                <a:cs typeface="Myriad Pro Semibold"/>
              </a:rPr>
              <a:t>Use 3</a:t>
            </a:r>
            <a:r>
              <a:rPr lang="en-US" sz="1800" b="1" baseline="30000" dirty="0" smtClean="0">
                <a:solidFill>
                  <a:srgbClr val="A40000"/>
                </a:solidFill>
                <a:latin typeface="Calibri" panose="020F0502020204030204" pitchFamily="34" charset="0"/>
                <a:cs typeface="Myriad Pro Semibold"/>
              </a:rPr>
              <a:t>rd</a:t>
            </a:r>
            <a:r>
              <a:rPr lang="en-US" sz="1800" b="1" dirty="0" smtClean="0">
                <a:solidFill>
                  <a:srgbClr val="A40000"/>
                </a:solidFill>
                <a:latin typeface="Calibri" panose="020F0502020204030204" pitchFamily="34" charset="0"/>
                <a:cs typeface="Myriad Pro Semibold"/>
              </a:rPr>
              <a:t> </a:t>
            </a:r>
            <a:r>
              <a:rPr lang="en-US" sz="1800" b="1" dirty="0" err="1" smtClean="0">
                <a:solidFill>
                  <a:srgbClr val="A40000"/>
                </a:solidFill>
                <a:latin typeface="Calibri" panose="020F0502020204030204" pitchFamily="34" charset="0"/>
                <a:cs typeface="Myriad Pro Semibold"/>
              </a:rPr>
              <a:t>muon</a:t>
            </a:r>
            <a:r>
              <a:rPr lang="en-US" sz="1800" b="1" dirty="0" smtClean="0">
                <a:solidFill>
                  <a:srgbClr val="A40000"/>
                </a:solidFill>
                <a:latin typeface="Calibri" panose="020F0502020204030204" pitchFamily="34" charset="0"/>
                <a:cs typeface="Myriad Pro Semibold"/>
              </a:rPr>
              <a:t> impact parameter and BDT to templates from MC to extract signal/prompt/fake contributions</a:t>
            </a:r>
            <a:endParaRPr lang="en-US" sz="1600" b="1" dirty="0">
              <a:solidFill>
                <a:srgbClr val="3F3F3F"/>
              </a:solidFill>
              <a:latin typeface="Calibri" panose="020F0502020204030204" pitchFamily="34" charset="0"/>
              <a:cs typeface="Myriad Pro Semibold"/>
            </a:endParaRPr>
          </a:p>
          <a:p>
            <a:pPr lvl="1">
              <a:buSzPct val="50000"/>
              <a:buFont typeface="Wingdings" charset="2"/>
              <a:buChar char="u"/>
            </a:pPr>
            <a:endParaRPr lang="en-US" sz="1600" b="1" dirty="0">
              <a:solidFill>
                <a:srgbClr val="3F3F3F"/>
              </a:solidFill>
              <a:latin typeface="Calibri" panose="020F0502020204030204" pitchFamily="34" charset="0"/>
              <a:cs typeface="Myriad Pro Semibold"/>
            </a:endParaRPr>
          </a:p>
          <a:p>
            <a:pPr lvl="1">
              <a:buSzPct val="50000"/>
              <a:buFont typeface="Wingdings" charset="2"/>
              <a:buChar char="u"/>
            </a:pPr>
            <a:endParaRPr lang="en-US" sz="1600" b="1" dirty="0" smtClean="0">
              <a:solidFill>
                <a:srgbClr val="3F3F3F"/>
              </a:solidFill>
              <a:latin typeface="Calibri" panose="020F0502020204030204" pitchFamily="34" charset="0"/>
              <a:cs typeface="Myriad Pro Semibold"/>
            </a:endParaRPr>
          </a:p>
        </p:txBody>
      </p:sp>
      <p:pic>
        <p:nvPicPr>
          <p:cNvPr id="8" name="Picture 7" descr="fig_01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895" y="3716584"/>
            <a:ext cx="4363897" cy="1675325"/>
          </a:xfrm>
          <a:prstGeom prst="rect">
            <a:avLst/>
          </a:prstGeom>
        </p:spPr>
      </p:pic>
      <p:pic>
        <p:nvPicPr>
          <p:cNvPr id="9" name="Picture 8" descr="fig_03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39792" y="4748809"/>
            <a:ext cx="4604208" cy="1771213"/>
          </a:xfrm>
          <a:prstGeom prst="rect">
            <a:avLst/>
          </a:prstGeom>
        </p:spPr>
      </p:pic>
      <p:sp>
        <p:nvSpPr>
          <p:cNvPr id="16" name="Content Placeholder 2"/>
          <p:cNvSpPr>
            <a:spLocks noGrp="1"/>
          </p:cNvSpPr>
          <p:nvPr>
            <p:ph idx="4294967295"/>
          </p:nvPr>
        </p:nvSpPr>
        <p:spPr>
          <a:xfrm>
            <a:off x="5897411" y="2671106"/>
            <a:ext cx="2330291" cy="1045478"/>
          </a:xfrm>
        </p:spPr>
        <p:txBody>
          <a:bodyPr/>
          <a:lstStyle/>
          <a:p>
            <a:r>
              <a:rPr lang="el-GR" b="1" i="1" dirty="0" smtClean="0">
                <a:latin typeface="Times New Roman"/>
                <a:cs typeface="Times New Roman"/>
              </a:rPr>
              <a:t>τ</a:t>
            </a:r>
            <a:r>
              <a:rPr lang="en-GB" b="1" i="1" baseline="-25000" dirty="0" err="1" smtClean="0">
                <a:latin typeface="Times New Roman"/>
                <a:cs typeface="Times New Roman"/>
              </a:rPr>
              <a:t>eff</a:t>
            </a:r>
            <a:r>
              <a:rPr lang="en-GB" b="1" i="1" dirty="0" smtClean="0">
                <a:latin typeface="Times New Roman"/>
                <a:cs typeface="Times New Roman"/>
              </a:rPr>
              <a:t> = </a:t>
            </a:r>
            <a:r>
              <a:rPr lang="en-GB" b="1" i="1" dirty="0" err="1" smtClean="0">
                <a:solidFill>
                  <a:srgbClr val="660066"/>
                </a:solidFill>
                <a:latin typeface="Times New Roman"/>
                <a:cs typeface="Times New Roman"/>
              </a:rPr>
              <a:t>L</a:t>
            </a:r>
            <a:r>
              <a:rPr lang="en-GB" b="1" i="1" baseline="-25000" dirty="0" err="1" smtClean="0">
                <a:solidFill>
                  <a:srgbClr val="660066"/>
                </a:solidFill>
                <a:latin typeface="Times New Roman"/>
                <a:cs typeface="Times New Roman"/>
              </a:rPr>
              <a:t>xy</a:t>
            </a:r>
            <a:r>
              <a:rPr lang="en-GB" b="1" i="1" dirty="0" smtClean="0">
                <a:latin typeface="Times New Roman"/>
                <a:cs typeface="Times New Roman"/>
              </a:rPr>
              <a:t> </a:t>
            </a:r>
            <a:r>
              <a:rPr lang="en-GB" b="1" i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m(</a:t>
            </a:r>
            <a:r>
              <a:rPr lang="el-GR" b="1" i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μμ</a:t>
            </a:r>
            <a:r>
              <a:rPr lang="el-GR" b="1" i="1" dirty="0" smtClean="0">
                <a:latin typeface="Times New Roman"/>
                <a:cs typeface="Times New Roman"/>
              </a:rPr>
              <a:t>)</a:t>
            </a:r>
            <a:endParaRPr lang="en-GB" b="1" i="1" dirty="0" smtClean="0">
              <a:latin typeface="Times New Roman"/>
              <a:cs typeface="Times New Roman"/>
            </a:endParaRPr>
          </a:p>
          <a:p>
            <a:r>
              <a:rPr lang="en-US" b="1" i="1" dirty="0" smtClean="0">
                <a:latin typeface="Times New Roman"/>
                <a:cs typeface="Times New Roman"/>
              </a:rPr>
              <a:t>           c </a:t>
            </a:r>
            <a:r>
              <a:rPr lang="en-US" b="1" i="1" dirty="0" err="1" smtClean="0">
                <a:solidFill>
                  <a:srgbClr val="0000FF"/>
                </a:solidFill>
                <a:latin typeface="Times New Roman"/>
                <a:cs typeface="Times New Roman"/>
              </a:rPr>
              <a:t>p</a:t>
            </a:r>
            <a:r>
              <a:rPr lang="en-US" b="1" i="1" baseline="-25000" dirty="0" err="1" smtClean="0">
                <a:solidFill>
                  <a:srgbClr val="0000FF"/>
                </a:solidFill>
                <a:latin typeface="Times New Roman"/>
                <a:cs typeface="Times New Roman"/>
              </a:rPr>
              <a:t>T</a:t>
            </a:r>
            <a:r>
              <a:rPr lang="en-US" b="1" i="1" dirty="0" smtClean="0">
                <a:solidFill>
                  <a:srgbClr val="0000FF"/>
                </a:solidFill>
                <a:latin typeface="Times New Roman"/>
                <a:cs typeface="Times New Roman"/>
              </a:rPr>
              <a:t>(</a:t>
            </a:r>
            <a:r>
              <a:rPr lang="el-GR" b="1" i="1" dirty="0" smtClean="0">
                <a:solidFill>
                  <a:srgbClr val="0000FF"/>
                </a:solidFill>
                <a:latin typeface="Times New Roman"/>
                <a:cs typeface="Times New Roman"/>
              </a:rPr>
              <a:t>μμ</a:t>
            </a:r>
            <a:r>
              <a:rPr lang="en-GB" b="1" i="1" dirty="0" smtClean="0">
                <a:latin typeface="Times New Roman"/>
                <a:cs typeface="Times New Roman"/>
              </a:rPr>
              <a:t>)</a:t>
            </a:r>
          </a:p>
        </p:txBody>
      </p:sp>
      <p:cxnSp>
        <p:nvCxnSpPr>
          <p:cNvPr id="18" name="Straight Connector 17"/>
          <p:cNvCxnSpPr/>
          <p:nvPr/>
        </p:nvCxnSpPr>
        <p:spPr bwMode="auto">
          <a:xfrm>
            <a:off x="6624524" y="3188155"/>
            <a:ext cx="1369995" cy="0"/>
          </a:xfrm>
          <a:prstGeom prst="line">
            <a:avLst/>
          </a:prstGeom>
          <a:ln>
            <a:headEnd type="none" w="med" len="med"/>
            <a:tailEnd type="none" w="med" len="med"/>
          </a:ln>
          <a:extLst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 bwMode="auto">
          <a:xfrm>
            <a:off x="6728762" y="4182706"/>
            <a:ext cx="1369995" cy="0"/>
          </a:xfrm>
          <a:prstGeom prst="line">
            <a:avLst/>
          </a:prstGeom>
          <a:ln>
            <a:headEnd type="none" w="med" len="med"/>
            <a:tailEnd type="none" w="med" len="med"/>
          </a:ln>
          <a:extLst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/>
        </p:nvSpPr>
        <p:spPr>
          <a:xfrm>
            <a:off x="6983371" y="4058020"/>
            <a:ext cx="101114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i="1" dirty="0" err="1">
                <a:solidFill>
                  <a:srgbClr val="0000FF"/>
                </a:solidFill>
                <a:latin typeface="Times New Roman"/>
                <a:cs typeface="Times New Roman"/>
              </a:rPr>
              <a:t>p</a:t>
            </a:r>
            <a:r>
              <a:rPr lang="en-US" sz="2400" b="1" i="1" baseline="-25000" dirty="0" err="1">
                <a:solidFill>
                  <a:srgbClr val="0000FF"/>
                </a:solidFill>
                <a:latin typeface="Times New Roman"/>
                <a:cs typeface="Times New Roman"/>
              </a:rPr>
              <a:t>T</a:t>
            </a:r>
            <a:r>
              <a:rPr lang="en-US" sz="2400" b="1" i="1" dirty="0">
                <a:solidFill>
                  <a:srgbClr val="0000FF"/>
                </a:solidFill>
                <a:latin typeface="Times New Roman"/>
                <a:cs typeface="Times New Roman"/>
              </a:rPr>
              <a:t>(</a:t>
            </a:r>
            <a:r>
              <a:rPr lang="el-GR" sz="2400" b="1" i="1" dirty="0">
                <a:solidFill>
                  <a:srgbClr val="0000FF"/>
                </a:solidFill>
                <a:latin typeface="Times New Roman"/>
                <a:cs typeface="Times New Roman"/>
              </a:rPr>
              <a:t>μμ</a:t>
            </a:r>
            <a:r>
              <a:rPr lang="en-GB" sz="2400" b="1" i="1" dirty="0" smtClean="0">
                <a:solidFill>
                  <a:srgbClr val="0000FF"/>
                </a:solidFill>
                <a:latin typeface="Times New Roman"/>
                <a:cs typeface="Times New Roman"/>
              </a:rPr>
              <a:t>)</a:t>
            </a:r>
            <a:endParaRPr lang="en-US" sz="2400" b="1" i="1" dirty="0">
              <a:latin typeface="Times New Roman"/>
              <a:cs typeface="Times New Roman"/>
            </a:endParaRPr>
          </a:p>
        </p:txBody>
      </p:sp>
      <p:cxnSp>
        <p:nvCxnSpPr>
          <p:cNvPr id="21" name="Straight Arrow Connector 20"/>
          <p:cNvCxnSpPr/>
          <p:nvPr/>
        </p:nvCxnSpPr>
        <p:spPr bwMode="auto">
          <a:xfrm>
            <a:off x="6728762" y="3923670"/>
            <a:ext cx="287170" cy="0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rgbClr val="660066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3" name="Straight Arrow Connector 22"/>
          <p:cNvCxnSpPr/>
          <p:nvPr/>
        </p:nvCxnSpPr>
        <p:spPr bwMode="auto">
          <a:xfrm>
            <a:off x="7223770" y="3923670"/>
            <a:ext cx="287170" cy="0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rgbClr val="0000FF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5" name="TextBox 24"/>
          <p:cNvSpPr txBox="1"/>
          <p:nvPr/>
        </p:nvSpPr>
        <p:spPr>
          <a:xfrm>
            <a:off x="6003835" y="3813374"/>
            <a:ext cx="2245510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i="1" dirty="0" err="1">
                <a:solidFill>
                  <a:srgbClr val="660066"/>
                </a:solidFill>
                <a:latin typeface="Times New Roman"/>
                <a:cs typeface="Times New Roman"/>
              </a:rPr>
              <a:t>L</a:t>
            </a:r>
            <a:r>
              <a:rPr lang="en-GB" sz="2400" b="1" i="1" baseline="-25000" dirty="0" err="1">
                <a:solidFill>
                  <a:srgbClr val="660066"/>
                </a:solidFill>
                <a:latin typeface="Times New Roman"/>
                <a:cs typeface="Times New Roman"/>
              </a:rPr>
              <a:t>xy</a:t>
            </a:r>
            <a:r>
              <a:rPr lang="en-GB" sz="2400" b="1" i="1" dirty="0">
                <a:latin typeface="Times New Roman"/>
                <a:cs typeface="Times New Roman"/>
              </a:rPr>
              <a:t> = L . </a:t>
            </a:r>
            <a:r>
              <a:rPr lang="en-US" sz="2400" b="1" i="1" dirty="0" err="1">
                <a:solidFill>
                  <a:srgbClr val="0000FF"/>
                </a:solidFill>
                <a:latin typeface="Times New Roman"/>
                <a:cs typeface="Times New Roman"/>
              </a:rPr>
              <a:t>p</a:t>
            </a:r>
            <a:r>
              <a:rPr lang="en-US" sz="2400" b="1" i="1" baseline="-25000" dirty="0" err="1">
                <a:solidFill>
                  <a:srgbClr val="0000FF"/>
                </a:solidFill>
                <a:latin typeface="Times New Roman"/>
                <a:cs typeface="Times New Roman"/>
              </a:rPr>
              <a:t>T</a:t>
            </a:r>
            <a:r>
              <a:rPr lang="en-US" sz="2400" b="1" i="1" dirty="0">
                <a:solidFill>
                  <a:srgbClr val="0000FF"/>
                </a:solidFill>
                <a:latin typeface="Times New Roman"/>
                <a:cs typeface="Times New Roman"/>
              </a:rPr>
              <a:t>(</a:t>
            </a:r>
            <a:r>
              <a:rPr lang="el-GR" sz="2400" b="1" i="1" dirty="0">
                <a:solidFill>
                  <a:srgbClr val="0000FF"/>
                </a:solidFill>
                <a:latin typeface="Times New Roman"/>
                <a:cs typeface="Times New Roman"/>
              </a:rPr>
              <a:t>μμ</a:t>
            </a:r>
            <a:r>
              <a:rPr lang="en-GB" sz="2400" b="1" i="1" dirty="0">
                <a:solidFill>
                  <a:srgbClr val="0000FF"/>
                </a:solidFill>
                <a:latin typeface="Times New Roman"/>
                <a:cs typeface="Times New Roman"/>
              </a:rPr>
              <a:t>)</a:t>
            </a:r>
            <a:endParaRPr lang="en-US" sz="2400" b="1" i="1" dirty="0">
              <a:latin typeface="Times New Roman"/>
              <a:cs typeface="Times New Roman"/>
            </a:endParaRPr>
          </a:p>
          <a:p>
            <a:endParaRPr lang="en-US" dirty="0"/>
          </a:p>
        </p:txBody>
      </p:sp>
      <p:sp>
        <p:nvSpPr>
          <p:cNvPr id="5" name="Rectangle 4"/>
          <p:cNvSpPr/>
          <p:nvPr/>
        </p:nvSpPr>
        <p:spPr bwMode="auto">
          <a:xfrm>
            <a:off x="293508" y="1178276"/>
            <a:ext cx="8569755" cy="1622259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2200" b="1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Verdana" pitchFamily="32" charset="0"/>
              <a:ea typeface="MS PGothic" pitchFamily="32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1853124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63040" y="-49658"/>
            <a:ext cx="6195060" cy="844522"/>
          </a:xfrm>
        </p:spPr>
        <p:txBody>
          <a:bodyPr>
            <a:normAutofit/>
          </a:bodyPr>
          <a:lstStyle/>
          <a:p>
            <a:r>
              <a:rPr lang="en-US" dirty="0" smtClean="0">
                <a:cs typeface="Myriad Pro Semibold"/>
              </a:rPr>
              <a:t>Backgrounds and Corrections</a:t>
            </a:r>
            <a:endParaRPr lang="en-US" b="1" dirty="0">
              <a:cs typeface="Myriad Pro Semibold"/>
            </a:endParaRP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39508" y="756762"/>
            <a:ext cx="9104492" cy="20435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SzPct val="50000"/>
              <a:buNone/>
            </a:pPr>
            <a:r>
              <a:rPr lang="en-US" sz="1800" b="1" dirty="0" smtClean="0">
                <a:solidFill>
                  <a:srgbClr val="A40000"/>
                </a:solidFill>
                <a:latin typeface="Calibri" panose="020F0502020204030204" pitchFamily="34" charset="0"/>
                <a:cs typeface="Myriad Pro Semibold"/>
              </a:rPr>
              <a:t>The mean number of </a:t>
            </a:r>
            <a:r>
              <a:rPr lang="en-US" sz="1800" b="1" dirty="0" err="1" smtClean="0">
                <a:solidFill>
                  <a:srgbClr val="A40000"/>
                </a:solidFill>
                <a:latin typeface="Calibri" panose="020F0502020204030204" pitchFamily="34" charset="0"/>
                <a:cs typeface="Myriad Pro Semibold"/>
              </a:rPr>
              <a:t>pp</a:t>
            </a:r>
            <a:r>
              <a:rPr lang="en-US" sz="1800" b="1" dirty="0" smtClean="0">
                <a:solidFill>
                  <a:srgbClr val="A40000"/>
                </a:solidFill>
                <a:latin typeface="Calibri" panose="020F0502020204030204" pitchFamily="34" charset="0"/>
                <a:cs typeface="Myriad Pro Semibold"/>
              </a:rPr>
              <a:t> interactions pre crossing (pileup) at 8 </a:t>
            </a:r>
            <a:r>
              <a:rPr lang="en-US" sz="1800" b="1" dirty="0" err="1" smtClean="0">
                <a:solidFill>
                  <a:srgbClr val="A40000"/>
                </a:solidFill>
                <a:latin typeface="Calibri" panose="020F0502020204030204" pitchFamily="34" charset="0"/>
                <a:cs typeface="Myriad Pro Semibold"/>
              </a:rPr>
              <a:t>TeV</a:t>
            </a:r>
            <a:r>
              <a:rPr lang="en-US" sz="1800" b="1" dirty="0" smtClean="0">
                <a:solidFill>
                  <a:srgbClr val="A40000"/>
                </a:solidFill>
                <a:latin typeface="Calibri" panose="020F0502020204030204" pitchFamily="34" charset="0"/>
                <a:cs typeface="Myriad Pro Semibold"/>
              </a:rPr>
              <a:t> was 20.7</a:t>
            </a:r>
          </a:p>
          <a:p>
            <a:pPr marL="0" indent="0">
              <a:buSzPct val="50000"/>
              <a:buNone/>
            </a:pPr>
            <a:r>
              <a:rPr lang="en-US" sz="1800" b="1" dirty="0" smtClean="0">
                <a:solidFill>
                  <a:srgbClr val="A40000"/>
                </a:solidFill>
                <a:latin typeface="Calibri" panose="020F0502020204030204" pitchFamily="34" charset="0"/>
                <a:cs typeface="Myriad Pro Semibold"/>
              </a:rPr>
              <a:t> </a:t>
            </a:r>
          </a:p>
        </p:txBody>
      </p:sp>
      <p:sp>
        <p:nvSpPr>
          <p:cNvPr id="14" name="Content Placeholder 2"/>
          <p:cNvSpPr txBox="1">
            <a:spLocks/>
          </p:cNvSpPr>
          <p:nvPr/>
        </p:nvSpPr>
        <p:spPr>
          <a:xfrm>
            <a:off x="0" y="5287124"/>
            <a:ext cx="6588737" cy="18681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1" indent="0">
              <a:buSzPct val="50000"/>
              <a:buNone/>
            </a:pPr>
            <a:endParaRPr lang="en-US" sz="1600" b="1" dirty="0">
              <a:solidFill>
                <a:srgbClr val="A40000"/>
              </a:solidFill>
              <a:latin typeface="Calibri" panose="020F0502020204030204" pitchFamily="34" charset="0"/>
              <a:cs typeface="Myriad Pro Semibold"/>
            </a:endParaRPr>
          </a:p>
        </p:txBody>
      </p:sp>
      <p:sp>
        <p:nvSpPr>
          <p:cNvPr id="15" name="Content Placeholder 2"/>
          <p:cNvSpPr txBox="1">
            <a:spLocks/>
          </p:cNvSpPr>
          <p:nvPr/>
        </p:nvSpPr>
        <p:spPr>
          <a:xfrm>
            <a:off x="175895" y="3132513"/>
            <a:ext cx="5001122" cy="884957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SzPct val="50000"/>
              <a:buNone/>
            </a:pPr>
            <a:r>
              <a:rPr lang="en-US" sz="1800" b="1" dirty="0">
                <a:solidFill>
                  <a:srgbClr val="A40000"/>
                </a:solidFill>
                <a:latin typeface="Calibri" panose="020F0502020204030204" pitchFamily="34" charset="0"/>
                <a:cs typeface="Myriad Pro Semibold"/>
              </a:rPr>
              <a:t>S</a:t>
            </a:r>
            <a:r>
              <a:rPr lang="en-US" sz="1800" b="1" dirty="0" smtClean="0">
                <a:solidFill>
                  <a:srgbClr val="A40000"/>
                </a:solidFill>
                <a:latin typeface="Calibri" panose="020F0502020204030204" pitchFamily="34" charset="0"/>
                <a:cs typeface="Myriad Pro Semibold"/>
              </a:rPr>
              <a:t>pread </a:t>
            </a:r>
            <a:r>
              <a:rPr lang="en-US" sz="1800" b="1" dirty="0" smtClean="0">
                <a:solidFill>
                  <a:srgbClr val="A40000"/>
                </a:solidFill>
                <a:latin typeface="Calibri" panose="020F0502020204030204" pitchFamily="34" charset="0"/>
                <a:cs typeface="Myriad Pro Semibold"/>
              </a:rPr>
              <a:t>along the z axis, so fit </a:t>
            </a:r>
            <a:r>
              <a:rPr lang="el-GR" sz="1800" b="1" dirty="0" smtClean="0">
                <a:solidFill>
                  <a:srgbClr val="A40000"/>
                </a:solidFill>
                <a:latin typeface="Calibri" panose="020F0502020204030204" pitchFamily="34" charset="0"/>
                <a:cs typeface="Myriad Pro Semibold"/>
              </a:rPr>
              <a:t>Δ</a:t>
            </a:r>
            <a:r>
              <a:rPr lang="en-GB" sz="1800" b="1" dirty="0" smtClean="0">
                <a:solidFill>
                  <a:srgbClr val="A40000"/>
                </a:solidFill>
                <a:latin typeface="Calibri" panose="020F0502020204030204" pitchFamily="34" charset="0"/>
                <a:cs typeface="Myriad Pro Semibold"/>
              </a:rPr>
              <a:t>z between the third and either of J/</a:t>
            </a:r>
            <a:r>
              <a:rPr lang="en-US" sz="1600" b="1" dirty="0" err="1" smtClean="0">
                <a:solidFill>
                  <a:srgbClr val="A40000"/>
                </a:solidFill>
                <a:latin typeface="Calibri" panose="020F0502020204030204" pitchFamily="34" charset="0"/>
                <a:cs typeface="Myriad Pro Semibold"/>
              </a:rPr>
              <a:t>ψ</a:t>
            </a:r>
            <a:r>
              <a:rPr lang="en-US" sz="1600" b="1" dirty="0" smtClean="0">
                <a:solidFill>
                  <a:srgbClr val="A40000"/>
                </a:solidFill>
                <a:latin typeface="Calibri" panose="020F0502020204030204" pitchFamily="34" charset="0"/>
                <a:cs typeface="Myriad Pro Semibold"/>
              </a:rPr>
              <a:t> </a:t>
            </a:r>
            <a:r>
              <a:rPr lang="en-US" sz="1800" b="1" dirty="0" err="1" smtClean="0">
                <a:solidFill>
                  <a:srgbClr val="A40000"/>
                </a:solidFill>
                <a:latin typeface="Calibri" panose="020F0502020204030204" pitchFamily="34" charset="0"/>
                <a:cs typeface="Myriad Pro Semibold"/>
              </a:rPr>
              <a:t>muons</a:t>
            </a:r>
            <a:r>
              <a:rPr lang="en-US" sz="1800" b="1" dirty="0" smtClean="0">
                <a:solidFill>
                  <a:srgbClr val="A40000"/>
                </a:solidFill>
                <a:latin typeface="Calibri" panose="020F0502020204030204" pitchFamily="34" charset="0"/>
                <a:cs typeface="Myriad Pro Semibold"/>
              </a:rPr>
              <a:t> to control pile-up </a:t>
            </a:r>
            <a:r>
              <a:rPr lang="en-US" sz="1800" b="1" dirty="0" smtClean="0">
                <a:solidFill>
                  <a:srgbClr val="A40000"/>
                </a:solidFill>
                <a:latin typeface="Calibri" panose="020F0502020204030204" pitchFamily="34" charset="0"/>
                <a:cs typeface="Myriad Pro Semibold"/>
              </a:rPr>
              <a:t>and </a:t>
            </a:r>
            <a:r>
              <a:rPr lang="en-US" sz="1800" b="1" dirty="0" smtClean="0">
                <a:solidFill>
                  <a:srgbClr val="A40000"/>
                </a:solidFill>
                <a:latin typeface="Calibri" panose="020F0502020204030204" pitchFamily="34" charset="0"/>
                <a:cs typeface="Myriad Pro Semibold"/>
              </a:rPr>
              <a:t>for control sample for BDT </a:t>
            </a:r>
            <a:r>
              <a:rPr lang="en-US" sz="1800" b="1" dirty="0" err="1" smtClean="0">
                <a:solidFill>
                  <a:srgbClr val="A40000"/>
                </a:solidFill>
                <a:latin typeface="Calibri" panose="020F0502020204030204" pitchFamily="34" charset="0"/>
                <a:cs typeface="Myriad Pro Semibold"/>
              </a:rPr>
              <a:t>etc</a:t>
            </a:r>
            <a:endParaRPr lang="en-US" sz="1800" b="1" dirty="0">
              <a:solidFill>
                <a:srgbClr val="3F3F3F"/>
              </a:solidFill>
              <a:latin typeface="Calibri" panose="020F0502020204030204" pitchFamily="34" charset="0"/>
              <a:cs typeface="Myriad Pro Semibold"/>
            </a:endParaRPr>
          </a:p>
          <a:p>
            <a:pPr lvl="1">
              <a:buSzPct val="50000"/>
              <a:buFont typeface="Wingdings" charset="2"/>
              <a:buChar char="u"/>
            </a:pPr>
            <a:endParaRPr lang="en-US" sz="1600" b="1" dirty="0" smtClean="0">
              <a:solidFill>
                <a:srgbClr val="3F3F3F"/>
              </a:solidFill>
              <a:latin typeface="Calibri" panose="020F0502020204030204" pitchFamily="34" charset="0"/>
              <a:cs typeface="Myriad Pro Semibold"/>
            </a:endParaRPr>
          </a:p>
        </p:txBody>
      </p:sp>
      <p:sp>
        <p:nvSpPr>
          <p:cNvPr id="17" name="Content Placeholder 2"/>
          <p:cNvSpPr txBox="1">
            <a:spLocks/>
          </p:cNvSpPr>
          <p:nvPr/>
        </p:nvSpPr>
        <p:spPr>
          <a:xfrm>
            <a:off x="272529" y="4529347"/>
            <a:ext cx="5470296" cy="1821292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SzPct val="50000"/>
              <a:buNone/>
            </a:pPr>
            <a:r>
              <a:rPr lang="en-US" sz="1800" b="1" dirty="0" smtClean="0">
                <a:solidFill>
                  <a:srgbClr val="A40000"/>
                </a:solidFill>
                <a:latin typeface="Calibri" panose="020F0502020204030204" pitchFamily="34" charset="0"/>
                <a:cs typeface="Myriad Pro Semibold"/>
              </a:rPr>
              <a:t>Irreducible backgrounds:</a:t>
            </a:r>
          </a:p>
          <a:p>
            <a:pPr marL="0" indent="0">
              <a:buSzPct val="50000"/>
              <a:buNone/>
            </a:pPr>
            <a:r>
              <a:rPr lang="en-US" sz="1800" b="1" dirty="0" err="1" smtClean="0">
                <a:solidFill>
                  <a:srgbClr val="A40000"/>
                </a:solidFill>
                <a:latin typeface="Calibri" panose="020F0502020204030204" pitchFamily="34" charset="0"/>
                <a:cs typeface="Myriad Pro Semibold"/>
              </a:rPr>
              <a:t>B</a:t>
            </a:r>
            <a:r>
              <a:rPr lang="en-US" sz="1800" b="1" baseline="-25000" dirty="0" err="1" smtClean="0">
                <a:solidFill>
                  <a:srgbClr val="A40000"/>
                </a:solidFill>
                <a:latin typeface="Calibri" panose="020F0502020204030204" pitchFamily="34" charset="0"/>
                <a:cs typeface="Myriad Pro Semibold"/>
              </a:rPr>
              <a:t>c</a:t>
            </a:r>
            <a:r>
              <a:rPr lang="en-US" sz="1800" b="1" dirty="0" smtClean="0">
                <a:solidFill>
                  <a:srgbClr val="A40000"/>
                </a:solidFill>
                <a:latin typeface="Calibri" panose="020F0502020204030204" pitchFamily="34" charset="0"/>
                <a:cs typeface="Myriad Pro Semibold"/>
              </a:rPr>
              <a:t>/</a:t>
            </a:r>
            <a:r>
              <a:rPr lang="en-US" sz="1800" b="1" dirty="0" err="1" smtClean="0">
                <a:solidFill>
                  <a:srgbClr val="A40000"/>
                </a:solidFill>
                <a:latin typeface="Calibri" panose="020F0502020204030204" pitchFamily="34" charset="0"/>
                <a:cs typeface="Myriad Pro Semibold"/>
              </a:rPr>
              <a:t>B</a:t>
            </a:r>
            <a:r>
              <a:rPr lang="en-US" sz="1800" b="1" baseline="-25000" dirty="0" err="1" smtClean="0">
                <a:solidFill>
                  <a:srgbClr val="A40000"/>
                </a:solidFill>
                <a:latin typeface="Calibri" panose="020F0502020204030204" pitchFamily="34" charset="0"/>
                <a:cs typeface="Myriad Pro Semibold"/>
              </a:rPr>
              <a:t>s</a:t>
            </a:r>
            <a:r>
              <a:rPr lang="en-US" sz="1800" b="1" dirty="0" err="1" smtClean="0">
                <a:solidFill>
                  <a:srgbClr val="A40000"/>
                </a:solidFill>
                <a:latin typeface="Wingdings"/>
                <a:ea typeface="Wingdings"/>
                <a:cs typeface="Wingdings"/>
                <a:sym typeface="Wingdings"/>
              </a:rPr>
              <a:t></a:t>
            </a:r>
            <a:r>
              <a:rPr lang="en-US" sz="1800" b="1" dirty="0" err="1" smtClean="0">
                <a:solidFill>
                  <a:srgbClr val="A40000"/>
                </a:solidFill>
                <a:latin typeface="Calibri"/>
                <a:ea typeface="Wingdings"/>
                <a:cs typeface="Wingdings"/>
                <a:sym typeface="Wingdings"/>
              </a:rPr>
              <a:t>J</a:t>
            </a:r>
            <a:r>
              <a:rPr lang="en-US" sz="1800" b="1" dirty="0" smtClean="0">
                <a:solidFill>
                  <a:srgbClr val="A40000"/>
                </a:solidFill>
                <a:latin typeface="Calibri"/>
                <a:ea typeface="Wingdings"/>
                <a:cs typeface="Wingdings"/>
                <a:sym typeface="Wingdings"/>
              </a:rPr>
              <a:t>/</a:t>
            </a:r>
            <a:r>
              <a:rPr lang="el-GR" sz="1800" b="1" dirty="0" smtClean="0">
                <a:solidFill>
                  <a:srgbClr val="A40000"/>
                </a:solidFill>
                <a:latin typeface="Calibri"/>
                <a:ea typeface="Wingdings"/>
                <a:cs typeface="Wingdings"/>
                <a:sym typeface="Wingdings"/>
              </a:rPr>
              <a:t>ψ+μ</a:t>
            </a:r>
            <a:r>
              <a:rPr lang="el-GR" sz="1800" b="1" dirty="0">
                <a:solidFill>
                  <a:srgbClr val="A40000"/>
                </a:solidFill>
                <a:latin typeface="Calibri" panose="020F0502020204030204" pitchFamily="34" charset="0"/>
                <a:cs typeface="Myriad Pro Semibold"/>
                <a:sym typeface="Wingdings"/>
              </a:rPr>
              <a:t>+</a:t>
            </a:r>
            <a:r>
              <a:rPr lang="en-GB" sz="1800" b="1" dirty="0">
                <a:solidFill>
                  <a:srgbClr val="A40000"/>
                </a:solidFill>
                <a:latin typeface="Calibri" panose="020F0502020204030204" pitchFamily="34" charset="0"/>
                <a:cs typeface="Myriad Pro Semibold"/>
                <a:sym typeface="Wingdings"/>
              </a:rPr>
              <a:t>X        </a:t>
            </a:r>
            <a:r>
              <a:rPr lang="en-GB" sz="1800" b="1" dirty="0" smtClean="0">
                <a:solidFill>
                  <a:schemeClr val="accent4"/>
                </a:solidFill>
                <a:latin typeface="Calibri"/>
                <a:ea typeface="Wingdings"/>
                <a:cs typeface="Wingdings"/>
                <a:sym typeface="Wingdings"/>
              </a:rPr>
              <a:t>(control with 4</a:t>
            </a:r>
            <a:r>
              <a:rPr lang="el-GR" sz="1800" b="1" dirty="0" smtClean="0">
                <a:solidFill>
                  <a:schemeClr val="accent4"/>
                </a:solidFill>
                <a:latin typeface="Calibri"/>
                <a:ea typeface="Wingdings"/>
                <a:cs typeface="Wingdings"/>
                <a:sym typeface="Wingdings"/>
              </a:rPr>
              <a:t>μ</a:t>
            </a:r>
            <a:r>
              <a:rPr lang="en-GB" sz="1800" b="1" dirty="0" smtClean="0">
                <a:solidFill>
                  <a:schemeClr val="accent4"/>
                </a:solidFill>
                <a:latin typeface="Calibri"/>
                <a:ea typeface="Wingdings"/>
                <a:cs typeface="Wingdings"/>
                <a:sym typeface="Wingdings"/>
              </a:rPr>
              <a:t> sample &amp; MC)</a:t>
            </a:r>
          </a:p>
          <a:p>
            <a:pPr marL="0" indent="0">
              <a:buSzPct val="50000"/>
              <a:buNone/>
            </a:pPr>
            <a:r>
              <a:rPr lang="en-GB" sz="1800" b="1" dirty="0">
                <a:solidFill>
                  <a:srgbClr val="A40000"/>
                </a:solidFill>
                <a:latin typeface="Calibri" panose="020F0502020204030204" pitchFamily="34" charset="0"/>
                <a:cs typeface="Myriad Pro Semibold"/>
                <a:sym typeface="Wingdings"/>
              </a:rPr>
              <a:t>Punch through            </a:t>
            </a:r>
            <a:r>
              <a:rPr lang="en-GB" sz="1800" b="1" dirty="0" smtClean="0">
                <a:solidFill>
                  <a:schemeClr val="accent4"/>
                </a:solidFill>
                <a:latin typeface="Calibri"/>
                <a:ea typeface="Wingdings"/>
                <a:cs typeface="Wingdings"/>
                <a:sym typeface="Wingdings"/>
              </a:rPr>
              <a:t>(</a:t>
            </a:r>
            <a:r>
              <a:rPr lang="en-GB" sz="1800" b="1" dirty="0">
                <a:solidFill>
                  <a:schemeClr val="accent4"/>
                </a:solidFill>
                <a:latin typeface="Calibri"/>
                <a:ea typeface="Wingdings"/>
                <a:cs typeface="Wingdings"/>
                <a:sym typeface="Wingdings"/>
              </a:rPr>
              <a:t>control with </a:t>
            </a:r>
            <a:r>
              <a:rPr lang="en-GB" sz="1800" b="1" dirty="0" smtClean="0">
                <a:solidFill>
                  <a:schemeClr val="accent4"/>
                </a:solidFill>
                <a:latin typeface="Calibri"/>
                <a:ea typeface="Wingdings"/>
                <a:cs typeface="Wingdings"/>
                <a:sym typeface="Wingdings"/>
              </a:rPr>
              <a:t>fake </a:t>
            </a:r>
            <a:r>
              <a:rPr lang="el-GR" sz="1800" b="1" dirty="0" smtClean="0">
                <a:solidFill>
                  <a:schemeClr val="accent4"/>
                </a:solidFill>
                <a:latin typeface="Calibri"/>
                <a:ea typeface="Wingdings"/>
                <a:cs typeface="Wingdings"/>
                <a:sym typeface="Wingdings"/>
              </a:rPr>
              <a:t>μ</a:t>
            </a:r>
            <a:r>
              <a:rPr lang="en-GB" sz="1800" b="1" dirty="0" smtClean="0">
                <a:solidFill>
                  <a:schemeClr val="accent4"/>
                </a:solidFill>
                <a:latin typeface="Calibri"/>
                <a:ea typeface="Wingdings"/>
                <a:cs typeface="Wingdings"/>
                <a:sym typeface="Wingdings"/>
              </a:rPr>
              <a:t> </a:t>
            </a:r>
            <a:r>
              <a:rPr lang="en-GB" sz="1800" b="1" dirty="0">
                <a:solidFill>
                  <a:schemeClr val="accent4"/>
                </a:solidFill>
                <a:latin typeface="Calibri"/>
                <a:ea typeface="Wingdings"/>
                <a:cs typeface="Wingdings"/>
                <a:sym typeface="Wingdings"/>
              </a:rPr>
              <a:t>sample &amp;</a:t>
            </a:r>
            <a:r>
              <a:rPr lang="en-GB" sz="1800" b="1" dirty="0" smtClean="0">
                <a:solidFill>
                  <a:schemeClr val="accent4"/>
                </a:solidFill>
                <a:latin typeface="Calibri"/>
                <a:ea typeface="Wingdings"/>
                <a:cs typeface="Wingdings"/>
                <a:sym typeface="Wingdings"/>
              </a:rPr>
              <a:t> </a:t>
            </a:r>
            <a:r>
              <a:rPr lang="en-GB" sz="1800" b="1" dirty="0">
                <a:solidFill>
                  <a:schemeClr val="accent4"/>
                </a:solidFill>
                <a:latin typeface="Calibri"/>
                <a:ea typeface="Wingdings"/>
                <a:cs typeface="Wingdings"/>
                <a:sym typeface="Wingdings"/>
              </a:rPr>
              <a:t>MC</a:t>
            </a:r>
            <a:r>
              <a:rPr lang="en-GB" sz="1800" b="1" dirty="0" smtClean="0">
                <a:solidFill>
                  <a:schemeClr val="accent4"/>
                </a:solidFill>
                <a:latin typeface="Calibri"/>
                <a:ea typeface="Wingdings"/>
                <a:cs typeface="Wingdings"/>
                <a:sym typeface="Wingdings"/>
              </a:rPr>
              <a:t>)</a:t>
            </a:r>
          </a:p>
          <a:p>
            <a:pPr marL="0" indent="0">
              <a:buSzPct val="50000"/>
              <a:buNone/>
            </a:pPr>
            <a:r>
              <a:rPr lang="en-GB" sz="1800" b="1" dirty="0">
                <a:solidFill>
                  <a:srgbClr val="A40000"/>
                </a:solidFill>
                <a:latin typeface="Calibri"/>
                <a:ea typeface="Wingdings"/>
                <a:cs typeface="Wingdings"/>
                <a:sym typeface="Wingdings"/>
              </a:rPr>
              <a:t>B+D</a:t>
            </a:r>
            <a:r>
              <a:rPr lang="en-US" sz="1800" b="1" dirty="0">
                <a:solidFill>
                  <a:srgbClr val="A40000"/>
                </a:solidFill>
                <a:latin typeface="Wingdings"/>
                <a:ea typeface="Wingdings"/>
                <a:cs typeface="Wingdings"/>
                <a:sym typeface="Wingdings"/>
              </a:rPr>
              <a:t></a:t>
            </a:r>
            <a:r>
              <a:rPr lang="en-US" sz="1800" b="1" dirty="0">
                <a:solidFill>
                  <a:srgbClr val="A40000"/>
                </a:solidFill>
                <a:latin typeface="Calibri"/>
                <a:ea typeface="Wingdings"/>
                <a:cs typeface="Wingdings"/>
                <a:sym typeface="Wingdings"/>
              </a:rPr>
              <a:t>J/</a:t>
            </a:r>
            <a:r>
              <a:rPr lang="el-GR" sz="1800" b="1" dirty="0">
                <a:solidFill>
                  <a:srgbClr val="A40000"/>
                </a:solidFill>
                <a:latin typeface="Calibri"/>
                <a:ea typeface="Wingdings"/>
                <a:cs typeface="Wingdings"/>
                <a:sym typeface="Wingdings"/>
              </a:rPr>
              <a:t>ψ+μ</a:t>
            </a:r>
            <a:r>
              <a:rPr lang="el-GR" sz="1800" b="1" dirty="0">
                <a:solidFill>
                  <a:srgbClr val="A40000"/>
                </a:solidFill>
                <a:latin typeface="Calibri" panose="020F0502020204030204" pitchFamily="34" charset="0"/>
                <a:cs typeface="Myriad Pro Semibold"/>
                <a:sym typeface="Wingdings"/>
              </a:rPr>
              <a:t>+</a:t>
            </a:r>
            <a:r>
              <a:rPr lang="en-GB" sz="1800" b="1" dirty="0" smtClean="0">
                <a:solidFill>
                  <a:srgbClr val="A40000"/>
                </a:solidFill>
                <a:latin typeface="Calibri" panose="020F0502020204030204" pitchFamily="34" charset="0"/>
                <a:cs typeface="Myriad Pro Semibold"/>
                <a:sym typeface="Wingdings"/>
              </a:rPr>
              <a:t>X           </a:t>
            </a:r>
            <a:r>
              <a:rPr lang="en-GB" sz="1800" b="1" dirty="0" smtClean="0">
                <a:solidFill>
                  <a:schemeClr val="accent4"/>
                </a:solidFill>
                <a:latin typeface="Calibri"/>
                <a:ea typeface="Wingdings"/>
                <a:cs typeface="Wingdings"/>
                <a:sym typeface="Wingdings"/>
              </a:rPr>
              <a:t>(MC</a:t>
            </a:r>
            <a:r>
              <a:rPr lang="en-GB" sz="1800" b="1" dirty="0">
                <a:solidFill>
                  <a:schemeClr val="accent4"/>
                </a:solidFill>
                <a:latin typeface="Calibri"/>
                <a:ea typeface="Wingdings"/>
                <a:cs typeface="Wingdings"/>
                <a:sym typeface="Wingdings"/>
              </a:rPr>
              <a:t>)</a:t>
            </a:r>
          </a:p>
          <a:p>
            <a:pPr marL="0" indent="0">
              <a:buSzPct val="50000"/>
              <a:buNone/>
            </a:pPr>
            <a:r>
              <a:rPr lang="en-GB" sz="1800" b="1" dirty="0" smtClean="0">
                <a:solidFill>
                  <a:schemeClr val="accent4"/>
                </a:solidFill>
                <a:latin typeface="Calibri"/>
                <a:ea typeface="Wingdings"/>
                <a:cs typeface="Wingdings"/>
                <a:sym typeface="Wingdings"/>
              </a:rPr>
              <a:t>Standard efficiency correction maps from tag and probe and MC to scale between energies</a:t>
            </a:r>
          </a:p>
          <a:p>
            <a:pPr marL="0" indent="0">
              <a:buSzPct val="50000"/>
              <a:buNone/>
            </a:pPr>
            <a:r>
              <a:rPr lang="en-GB" sz="1800" b="1" dirty="0" smtClean="0">
                <a:solidFill>
                  <a:schemeClr val="accent4"/>
                </a:solidFill>
                <a:latin typeface="Calibri"/>
                <a:ea typeface="Wingdings"/>
                <a:cs typeface="Wingdings"/>
                <a:sym typeface="Wingdings"/>
              </a:rPr>
              <a:t>Additional (small) corrections for overlapping </a:t>
            </a:r>
            <a:r>
              <a:rPr lang="en-GB" sz="1800" b="1" dirty="0" err="1" smtClean="0">
                <a:solidFill>
                  <a:schemeClr val="accent4"/>
                </a:solidFill>
                <a:latin typeface="Calibri"/>
                <a:ea typeface="Wingdings"/>
                <a:cs typeface="Wingdings"/>
                <a:sym typeface="Wingdings"/>
              </a:rPr>
              <a:t>muon</a:t>
            </a:r>
            <a:r>
              <a:rPr lang="en-GB" sz="1800" b="1" dirty="0" smtClean="0">
                <a:solidFill>
                  <a:schemeClr val="accent4"/>
                </a:solidFill>
                <a:latin typeface="Calibri"/>
                <a:ea typeface="Wingdings"/>
                <a:cs typeface="Wingdings"/>
                <a:sym typeface="Wingdings"/>
              </a:rPr>
              <a:t> </a:t>
            </a:r>
            <a:r>
              <a:rPr lang="en-GB" sz="1800" b="1" dirty="0" err="1" smtClean="0">
                <a:solidFill>
                  <a:schemeClr val="accent4"/>
                </a:solidFill>
                <a:latin typeface="Calibri"/>
                <a:ea typeface="Wingdings"/>
                <a:cs typeface="Wingdings"/>
                <a:sym typeface="Wingdings"/>
              </a:rPr>
              <a:t>RoIs</a:t>
            </a:r>
            <a:endParaRPr lang="en-GB" sz="1800" b="1" dirty="0" smtClean="0">
              <a:solidFill>
                <a:schemeClr val="accent4"/>
              </a:solidFill>
              <a:latin typeface="Calibri"/>
              <a:ea typeface="Wingdings"/>
              <a:cs typeface="Wingdings"/>
              <a:sym typeface="Wingdings"/>
            </a:endParaRPr>
          </a:p>
          <a:p>
            <a:pPr marL="0" indent="0">
              <a:buSzPct val="50000"/>
              <a:buNone/>
            </a:pPr>
            <a:endParaRPr lang="en-US" sz="1600" b="1" dirty="0">
              <a:solidFill>
                <a:schemeClr val="accent4"/>
              </a:solidFill>
              <a:latin typeface="Calibri"/>
              <a:cs typeface="Myriad Pro Semibold"/>
            </a:endParaRPr>
          </a:p>
          <a:p>
            <a:pPr lvl="1">
              <a:buSzPct val="50000"/>
              <a:buFont typeface="Wingdings" charset="2"/>
              <a:buChar char="u"/>
            </a:pPr>
            <a:endParaRPr lang="en-US" sz="1600" b="1" dirty="0">
              <a:solidFill>
                <a:srgbClr val="3F3F3F"/>
              </a:solidFill>
              <a:latin typeface="Calibri" panose="020F0502020204030204" pitchFamily="34" charset="0"/>
              <a:cs typeface="Myriad Pro Semibold"/>
            </a:endParaRPr>
          </a:p>
          <a:p>
            <a:pPr lvl="1">
              <a:buSzPct val="50000"/>
              <a:buFont typeface="Wingdings" charset="2"/>
              <a:buChar char="u"/>
            </a:pPr>
            <a:endParaRPr lang="en-US" sz="1600" b="1" dirty="0" smtClean="0">
              <a:solidFill>
                <a:srgbClr val="3F3F3F"/>
              </a:solidFill>
              <a:latin typeface="Calibri" panose="020F0502020204030204" pitchFamily="34" charset="0"/>
              <a:cs typeface="Myriad Pro Semibold"/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9162" y="1206597"/>
            <a:ext cx="5283663" cy="1925916"/>
          </a:xfrm>
          <a:prstGeom prst="rect">
            <a:avLst/>
          </a:prstGeom>
        </p:spPr>
      </p:pic>
      <p:pic>
        <p:nvPicPr>
          <p:cNvPr id="12" name="Picture 11" descr="fig_02b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6094" y="2086227"/>
            <a:ext cx="2942705" cy="2124874"/>
          </a:xfrm>
          <a:prstGeom prst="rect">
            <a:avLst/>
          </a:prstGeom>
        </p:spPr>
      </p:pic>
      <p:pic>
        <p:nvPicPr>
          <p:cNvPr id="13" name="Picture 12" descr="fig_04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42825" y="4348808"/>
            <a:ext cx="3458033" cy="21916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64517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fig_06a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041" y="828344"/>
            <a:ext cx="2606446" cy="2591675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867069" y="1780069"/>
            <a:ext cx="2871413" cy="5355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 err="1" smtClean="0"/>
              <a:t>Pythia</a:t>
            </a:r>
            <a:r>
              <a:rPr lang="en-US" dirty="0" smtClean="0"/>
              <a:t> 8 </a:t>
            </a:r>
            <a:r>
              <a:rPr lang="en-US" dirty="0" smtClean="0"/>
              <a:t>poorly reproduces </a:t>
            </a:r>
            <a:r>
              <a:rPr lang="en-US" dirty="0" smtClean="0"/>
              <a:t>shape of the angular </a:t>
            </a:r>
            <a:r>
              <a:rPr lang="en-US" dirty="0" smtClean="0"/>
              <a:t>distributions</a:t>
            </a:r>
          </a:p>
          <a:p>
            <a:pPr marL="285750" indent="-285750">
              <a:buFont typeface="Arial"/>
              <a:buChar char="•"/>
            </a:pPr>
            <a:r>
              <a:rPr lang="en-US" dirty="0"/>
              <a:t>The </a:t>
            </a:r>
            <a:r>
              <a:rPr lang="en-US" dirty="0" err="1"/>
              <a:t>pT</a:t>
            </a:r>
            <a:r>
              <a:rPr lang="en-US" dirty="0"/>
              <a:t>-based scale splitting kernels </a:t>
            </a:r>
            <a:r>
              <a:rPr lang="en-US" dirty="0" smtClean="0"/>
              <a:t>give better </a:t>
            </a:r>
            <a:r>
              <a:rPr lang="en-US" dirty="0"/>
              <a:t>description at low </a:t>
            </a:r>
            <a:r>
              <a:rPr lang="el-GR" dirty="0"/>
              <a:t>Δ</a:t>
            </a:r>
            <a:r>
              <a:rPr lang="en-GB" dirty="0"/>
              <a:t>R </a:t>
            </a:r>
            <a:r>
              <a:rPr lang="mr-IN" dirty="0"/>
              <a:t>–</a:t>
            </a:r>
            <a:r>
              <a:rPr lang="en-GB" dirty="0"/>
              <a:t> Opt 4 best </a:t>
            </a:r>
            <a:r>
              <a:rPr lang="en-GB" dirty="0" smtClean="0"/>
              <a:t>overall</a:t>
            </a:r>
          </a:p>
          <a:p>
            <a:pPr marL="285750" indent="-285750">
              <a:buFont typeface="Arial"/>
              <a:buChar char="•"/>
            </a:pPr>
            <a:r>
              <a:rPr lang="en-US" dirty="0" err="1">
                <a:solidFill>
                  <a:srgbClr val="0000FF"/>
                </a:solidFill>
              </a:rPr>
              <a:t>Herwig</a:t>
            </a:r>
            <a:r>
              <a:rPr lang="en-US" dirty="0">
                <a:solidFill>
                  <a:srgbClr val="0000FF"/>
                </a:solidFill>
              </a:rPr>
              <a:t>++ is better than  </a:t>
            </a:r>
            <a:r>
              <a:rPr lang="en-US" dirty="0" err="1">
                <a:solidFill>
                  <a:srgbClr val="0000FF"/>
                </a:solidFill>
              </a:rPr>
              <a:t>Pythia</a:t>
            </a:r>
            <a:r>
              <a:rPr lang="en-US" dirty="0">
                <a:solidFill>
                  <a:srgbClr val="0000FF"/>
                </a:solidFill>
              </a:rPr>
              <a:t> 8 for the </a:t>
            </a:r>
            <a:r>
              <a:rPr lang="el-GR" dirty="0">
                <a:solidFill>
                  <a:srgbClr val="0000FF"/>
                </a:solidFill>
              </a:rPr>
              <a:t>Δ</a:t>
            </a:r>
            <a:r>
              <a:rPr lang="en-GB" dirty="0">
                <a:solidFill>
                  <a:srgbClr val="0000FF"/>
                </a:solidFill>
              </a:rPr>
              <a:t>R</a:t>
            </a:r>
            <a:endParaRPr lang="en-US" dirty="0">
              <a:solidFill>
                <a:srgbClr val="0000FF"/>
              </a:solidFill>
            </a:endParaRPr>
          </a:p>
          <a:p>
            <a:pPr marL="285750" indent="-285750">
              <a:buFont typeface="Arial"/>
              <a:buChar char="•"/>
            </a:pPr>
            <a:r>
              <a:rPr lang="en-GB" dirty="0">
                <a:solidFill>
                  <a:srgbClr val="660066"/>
                </a:solidFill>
              </a:rPr>
              <a:t>4- and 5-flavour MadGraph5 predictions sit either side of the data; </a:t>
            </a:r>
            <a:r>
              <a:rPr lang="en-GB" dirty="0" smtClean="0">
                <a:solidFill>
                  <a:srgbClr val="660066"/>
                </a:solidFill>
              </a:rPr>
              <a:t>4</a:t>
            </a:r>
            <a:r>
              <a:rPr lang="en-GB" dirty="0">
                <a:solidFill>
                  <a:srgbClr val="660066"/>
                </a:solidFill>
              </a:rPr>
              <a:t>-flavour </a:t>
            </a:r>
            <a:r>
              <a:rPr lang="en-GB" dirty="0" smtClean="0">
                <a:solidFill>
                  <a:srgbClr val="660066"/>
                </a:solidFill>
              </a:rPr>
              <a:t>is closer</a:t>
            </a:r>
          </a:p>
          <a:p>
            <a:pPr marL="285750" indent="-285750">
              <a:buFont typeface="Arial"/>
              <a:buChar char="•"/>
            </a:pPr>
            <a:r>
              <a:rPr lang="en-GB" dirty="0" smtClean="0">
                <a:solidFill>
                  <a:srgbClr val="008000"/>
                </a:solidFill>
              </a:rPr>
              <a:t>5-flavour SHERPA &amp; </a:t>
            </a:r>
            <a:r>
              <a:rPr lang="en-GB" dirty="0" err="1" smtClean="0">
                <a:solidFill>
                  <a:srgbClr val="008000"/>
                </a:solidFill>
              </a:rPr>
              <a:t>MadGraph</a:t>
            </a:r>
            <a:r>
              <a:rPr lang="en-GB" dirty="0" smtClean="0">
                <a:solidFill>
                  <a:srgbClr val="008000"/>
                </a:solidFill>
              </a:rPr>
              <a:t> similar</a:t>
            </a:r>
          </a:p>
          <a:p>
            <a:pPr marL="285750" indent="-285750">
              <a:buFont typeface="Arial"/>
              <a:buChar char="•"/>
            </a:pPr>
            <a:r>
              <a:rPr lang="en-GB" dirty="0" smtClean="0">
                <a:solidFill>
                  <a:srgbClr val="FF0000"/>
                </a:solidFill>
              </a:rPr>
              <a:t>Good understanding of systematics</a:t>
            </a:r>
            <a:endParaRPr lang="en-US" dirty="0">
              <a:solidFill>
                <a:srgbClr val="FF0000"/>
              </a:solidFill>
            </a:endParaRPr>
          </a:p>
          <a:p>
            <a:pPr marL="285750" indent="-285750">
              <a:buFont typeface="Arial"/>
              <a:buChar char="•"/>
            </a:pPr>
            <a:endParaRPr lang="en-US" dirty="0"/>
          </a:p>
          <a:p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5867069" y="856739"/>
            <a:ext cx="287141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Choose </a:t>
            </a:r>
            <a:r>
              <a:rPr lang="el-GR" dirty="0" smtClean="0"/>
              <a:t>Δ</a:t>
            </a:r>
            <a:r>
              <a:rPr lang="en-GB" dirty="0" smtClean="0"/>
              <a:t>R as an example </a:t>
            </a:r>
            <a:r>
              <a:rPr lang="mr-IN" dirty="0" smtClean="0"/>
              <a:t>–</a:t>
            </a:r>
            <a:r>
              <a:rPr lang="en-GB" dirty="0" smtClean="0"/>
              <a:t> many more observables studied</a:t>
            </a:r>
            <a:endParaRPr lang="en-US" dirty="0"/>
          </a:p>
        </p:txBody>
      </p:sp>
      <p:sp>
        <p:nvSpPr>
          <p:cNvPr id="13" name="Title 1"/>
          <p:cNvSpPr txBox="1">
            <a:spLocks/>
          </p:cNvSpPr>
          <p:nvPr/>
        </p:nvSpPr>
        <p:spPr bwMode="auto">
          <a:xfrm>
            <a:off x="1463040" y="-49658"/>
            <a:ext cx="6195060" cy="8445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  <a:normAutofit/>
          </a:bodyPr>
          <a:lstStyle>
            <a:lvl1pPr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2800" b="1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2800" b="1">
                <a:solidFill>
                  <a:srgbClr val="FFFFFF"/>
                </a:solidFill>
                <a:latin typeface="Arial" charset="0"/>
                <a:ea typeface="MS PGothic" pitchFamily="32" charset="-128"/>
              </a:defRPr>
            </a:lvl2pPr>
            <a:lvl3pPr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2800" b="1">
                <a:solidFill>
                  <a:srgbClr val="FFFFFF"/>
                </a:solidFill>
                <a:latin typeface="Arial" charset="0"/>
                <a:ea typeface="MS PGothic" pitchFamily="32" charset="-128"/>
              </a:defRPr>
            </a:lvl3pPr>
            <a:lvl4pPr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2800" b="1">
                <a:solidFill>
                  <a:srgbClr val="FFFFFF"/>
                </a:solidFill>
                <a:latin typeface="Arial" charset="0"/>
                <a:ea typeface="MS PGothic" pitchFamily="32" charset="-128"/>
              </a:defRPr>
            </a:lvl4pPr>
            <a:lvl5pPr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2800" b="1">
                <a:solidFill>
                  <a:srgbClr val="FFFFFF"/>
                </a:solidFill>
                <a:latin typeface="Arial" charset="0"/>
                <a:ea typeface="MS PGothic" pitchFamily="32" charset="-128"/>
              </a:defRPr>
            </a:lvl5pPr>
            <a:lvl6pPr marL="25146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800" b="1">
                <a:solidFill>
                  <a:srgbClr val="FFFFFF"/>
                </a:solidFill>
                <a:latin typeface="Arial" charset="0"/>
                <a:ea typeface="MS PGothic" pitchFamily="32" charset="-128"/>
              </a:defRPr>
            </a:lvl6pPr>
            <a:lvl7pPr marL="29718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800" b="1">
                <a:solidFill>
                  <a:srgbClr val="FFFFFF"/>
                </a:solidFill>
                <a:latin typeface="Arial" charset="0"/>
                <a:ea typeface="MS PGothic" pitchFamily="32" charset="-128"/>
              </a:defRPr>
            </a:lvl7pPr>
            <a:lvl8pPr marL="34290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800" b="1">
                <a:solidFill>
                  <a:srgbClr val="FFFFFF"/>
                </a:solidFill>
                <a:latin typeface="Arial" charset="0"/>
                <a:ea typeface="MS PGothic" pitchFamily="32" charset="-128"/>
              </a:defRPr>
            </a:lvl8pPr>
            <a:lvl9pPr marL="38862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800" b="1">
                <a:solidFill>
                  <a:srgbClr val="FFFFFF"/>
                </a:solidFill>
                <a:latin typeface="Arial" charset="0"/>
                <a:ea typeface="MS PGothic" pitchFamily="32" charset="-128"/>
              </a:defRPr>
            </a:lvl9pPr>
          </a:lstStyle>
          <a:p>
            <a:r>
              <a:rPr lang="en-US" dirty="0" smtClean="0">
                <a:cs typeface="Myriad Pro Semibold"/>
              </a:rPr>
              <a:t>Comparisons with </a:t>
            </a:r>
            <a:r>
              <a:rPr lang="en-US" dirty="0" smtClean="0">
                <a:cs typeface="Myriad Pro Semibold"/>
              </a:rPr>
              <a:t>Models</a:t>
            </a:r>
            <a:endParaRPr lang="en-US" dirty="0">
              <a:cs typeface="Myriad Pro Semibold"/>
            </a:endParaRPr>
          </a:p>
        </p:txBody>
      </p:sp>
      <p:pic>
        <p:nvPicPr>
          <p:cNvPr id="11" name="Picture 10" descr="fig_07a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95917" y="828344"/>
            <a:ext cx="2612142" cy="2597339"/>
          </a:xfrm>
          <a:prstGeom prst="rect">
            <a:avLst/>
          </a:prstGeom>
        </p:spPr>
      </p:pic>
      <p:pic>
        <p:nvPicPr>
          <p:cNvPr id="12" name="Picture 11" descr="fig_05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3040" y="3420019"/>
            <a:ext cx="3532624" cy="2233077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811348" y="5534712"/>
            <a:ext cx="47524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err="1"/>
              <a:t>Fiducial</a:t>
            </a:r>
            <a:r>
              <a:rPr lang="en-GB" dirty="0"/>
              <a:t> cross section is also measured</a:t>
            </a:r>
          </a:p>
          <a:p>
            <a:r>
              <a:rPr lang="en-US" dirty="0"/>
              <a:t>17.7± 0.1 (stat) ± 2.0 (</a:t>
            </a:r>
            <a:r>
              <a:rPr lang="en-US" dirty="0" err="1"/>
              <a:t>syst</a:t>
            </a:r>
            <a:r>
              <a:rPr lang="en-US" dirty="0"/>
              <a:t>) </a:t>
            </a:r>
            <a:r>
              <a:rPr lang="en-US" dirty="0" err="1"/>
              <a:t>nb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5855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63040" y="-49658"/>
            <a:ext cx="6195060" cy="844522"/>
          </a:xfrm>
        </p:spPr>
        <p:txBody>
          <a:bodyPr>
            <a:normAutofit/>
          </a:bodyPr>
          <a:lstStyle/>
          <a:p>
            <a:r>
              <a:rPr lang="en-US" dirty="0" smtClean="0">
                <a:cs typeface="Myriad Pro Semibold"/>
              </a:rPr>
              <a:t>What is X(3872)?</a:t>
            </a:r>
            <a:endParaRPr lang="en-US" b="1" dirty="0">
              <a:cs typeface="Myriad Pro Semibold"/>
            </a:endParaRPr>
          </a:p>
        </p:txBody>
      </p:sp>
      <p:pic>
        <p:nvPicPr>
          <p:cNvPr id="3" name="Picture 2" descr="Screen Shot 2015-06-11 at 17.23.09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1622" y="971312"/>
            <a:ext cx="2362377" cy="2691316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7344249" y="817424"/>
            <a:ext cx="140653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b="1" dirty="0" err="1" smtClean="0">
                <a:solidFill>
                  <a:srgbClr val="0070C0"/>
                </a:solidFill>
                <a:latin typeface="Calibri" panose="020F0502020204030204" pitchFamily="34" charset="0"/>
              </a:rPr>
              <a:t>hep</a:t>
            </a:r>
            <a:r>
              <a:rPr lang="en-US" sz="1400" b="1" dirty="0" smtClean="0">
                <a:solidFill>
                  <a:srgbClr val="0070C0"/>
                </a:solidFill>
                <a:latin typeface="Calibri" panose="020F0502020204030204" pitchFamily="34" charset="0"/>
              </a:rPr>
              <a:t>-ex/0309032</a:t>
            </a:r>
            <a:endParaRPr lang="en-US" sz="1400" b="1" dirty="0">
              <a:solidFill>
                <a:srgbClr val="0070C0"/>
              </a:solidFill>
              <a:latin typeface="Calibri" panose="020F0502020204030204" pitchFamily="34" charset="0"/>
            </a:endParaRPr>
          </a:p>
        </p:txBody>
      </p:sp>
      <p:sp>
        <p:nvSpPr>
          <p:cNvPr id="7" name="Content Placeholder 2"/>
          <p:cNvSpPr>
            <a:spLocks noGrp="1"/>
          </p:cNvSpPr>
          <p:nvPr>
            <p:ph idx="4294967295"/>
          </p:nvPr>
        </p:nvSpPr>
        <p:spPr>
          <a:xfrm>
            <a:off x="127066" y="817424"/>
            <a:ext cx="6654556" cy="4017466"/>
          </a:xfrm>
        </p:spPr>
        <p:txBody>
          <a:bodyPr>
            <a:normAutofit fontScale="92500"/>
          </a:bodyPr>
          <a:lstStyle/>
          <a:p>
            <a:pPr marL="0" indent="0">
              <a:buSzPct val="50000"/>
            </a:pPr>
            <a:r>
              <a:rPr lang="en-US" sz="1600" b="1" dirty="0" smtClean="0">
                <a:solidFill>
                  <a:srgbClr val="8B050C"/>
                </a:solidFill>
                <a:cs typeface="Myriad Pro Semibold"/>
              </a:rPr>
              <a:t>‘Exotic’ resonance first observed by Belle in </a:t>
            </a:r>
            <a:r>
              <a:rPr lang="en-US" sz="1600" b="1" dirty="0">
                <a:solidFill>
                  <a:srgbClr val="8B050C"/>
                </a:solidFill>
                <a:cs typeface="Myriad Pro Semibold"/>
              </a:rPr>
              <a:t>2003 in J/ψπ</a:t>
            </a:r>
            <a:r>
              <a:rPr lang="en-US" sz="1600" b="1" baseline="30000" dirty="0">
                <a:solidFill>
                  <a:srgbClr val="8B050C"/>
                </a:solidFill>
                <a:cs typeface="Myriad Pro Semibold"/>
              </a:rPr>
              <a:t>+</a:t>
            </a:r>
            <a:r>
              <a:rPr lang="en-US" sz="1600" b="1" dirty="0">
                <a:solidFill>
                  <a:srgbClr val="8B050C"/>
                </a:solidFill>
                <a:cs typeface="Myriad Pro Semibold"/>
              </a:rPr>
              <a:t>π</a:t>
            </a:r>
            <a:r>
              <a:rPr lang="en-US" sz="1600" b="1" baseline="30000" dirty="0">
                <a:solidFill>
                  <a:srgbClr val="8B050C"/>
                </a:solidFill>
                <a:cs typeface="Myriad Pro Semibold"/>
              </a:rPr>
              <a:t>-   </a:t>
            </a:r>
            <a:r>
              <a:rPr lang="en-US" sz="1600" b="1" dirty="0">
                <a:solidFill>
                  <a:srgbClr val="8B050C"/>
                </a:solidFill>
                <a:cs typeface="Myriad Pro Semibold"/>
              </a:rPr>
              <a:t>final state </a:t>
            </a:r>
            <a:r>
              <a:rPr lang="en-US" sz="1600" b="1" dirty="0" smtClean="0">
                <a:solidFill>
                  <a:srgbClr val="8B050C"/>
                </a:solidFill>
                <a:cs typeface="Myriad Pro Semibold"/>
              </a:rPr>
              <a:t>  </a:t>
            </a:r>
          </a:p>
          <a:p>
            <a:pPr marL="0" indent="0">
              <a:buSzPct val="50000"/>
            </a:pPr>
            <a:r>
              <a:rPr lang="en-US" sz="1600" b="1" dirty="0" smtClean="0">
                <a:solidFill>
                  <a:srgbClr val="8B050C"/>
                </a:solidFill>
                <a:cs typeface="Myriad Pro Semibold"/>
              </a:rPr>
              <a:t>Subsequently confirmed by </a:t>
            </a:r>
            <a:r>
              <a:rPr lang="en-US" sz="1600" b="1" dirty="0" err="1" smtClean="0">
                <a:solidFill>
                  <a:srgbClr val="8B050C"/>
                </a:solidFill>
                <a:cs typeface="Myriad Pro Semibold"/>
              </a:rPr>
              <a:t>BaBar</a:t>
            </a:r>
            <a:r>
              <a:rPr lang="en-US" sz="1600" b="1" dirty="0" smtClean="0">
                <a:solidFill>
                  <a:srgbClr val="8B050C"/>
                </a:solidFill>
                <a:cs typeface="Myriad Pro Semibold"/>
              </a:rPr>
              <a:t>, CDF, D0 and now LHC experiments</a:t>
            </a:r>
          </a:p>
          <a:p>
            <a:pPr marL="0" indent="0">
              <a:buSzPct val="50000"/>
            </a:pPr>
            <a:r>
              <a:rPr lang="en-US" sz="1600" b="1" dirty="0" smtClean="0">
                <a:solidFill>
                  <a:srgbClr val="8B050C"/>
                </a:solidFill>
                <a:cs typeface="Myriad Pro Semibold"/>
              </a:rPr>
              <a:t>Current world average X(3872) mass very close  to the </a:t>
            </a:r>
            <a:r>
              <a:rPr lang="en-US" sz="1600" b="1" dirty="0">
                <a:solidFill>
                  <a:srgbClr val="8B050C"/>
                </a:solidFill>
                <a:cs typeface="Myriad Pro Semibold"/>
              </a:rPr>
              <a:t>D</a:t>
            </a:r>
            <a:r>
              <a:rPr lang="en-US" sz="1600" b="1" baseline="30000" dirty="0">
                <a:solidFill>
                  <a:srgbClr val="8B050C"/>
                </a:solidFill>
                <a:cs typeface="Myriad Pro Semibold"/>
              </a:rPr>
              <a:t>0 </a:t>
            </a:r>
            <a:r>
              <a:rPr lang="en-US" sz="1600" b="1" dirty="0" smtClean="0">
                <a:solidFill>
                  <a:srgbClr val="8B050C"/>
                </a:solidFill>
                <a:cs typeface="Myriad Pro Semibold"/>
              </a:rPr>
              <a:t>D</a:t>
            </a:r>
            <a:r>
              <a:rPr lang="en-US" sz="1600" b="1" baseline="30000" dirty="0" smtClean="0">
                <a:solidFill>
                  <a:srgbClr val="8B050C"/>
                </a:solidFill>
                <a:cs typeface="Myriad Pro Semibold"/>
              </a:rPr>
              <a:t>0</a:t>
            </a:r>
            <a:r>
              <a:rPr lang="en-US" sz="1600" b="1" dirty="0">
                <a:solidFill>
                  <a:srgbClr val="8B050C"/>
                </a:solidFill>
                <a:cs typeface="Myriad Pro Semibold"/>
              </a:rPr>
              <a:t>* </a:t>
            </a:r>
            <a:r>
              <a:rPr lang="en-US" sz="1600" b="1" dirty="0" smtClean="0">
                <a:solidFill>
                  <a:srgbClr val="8B050C"/>
                </a:solidFill>
                <a:cs typeface="Myriad Pro Semibold"/>
              </a:rPr>
              <a:t>threshold </a:t>
            </a:r>
          </a:p>
          <a:p>
            <a:pPr marL="0" indent="0">
              <a:buSzPct val="50000"/>
            </a:pPr>
            <a:r>
              <a:rPr lang="en-US" sz="1600" b="1" dirty="0" smtClean="0">
                <a:solidFill>
                  <a:srgbClr val="8B050C"/>
                </a:solidFill>
                <a:cs typeface="Myriad Pro Semibold"/>
              </a:rPr>
              <a:t>What is it? No clear picture yet!</a:t>
            </a:r>
          </a:p>
          <a:p>
            <a:pPr marL="457200" lvl="1" indent="0">
              <a:buSzPct val="50000"/>
            </a:pPr>
            <a:r>
              <a:rPr lang="en-US" sz="1600" i="1" u="sng" dirty="0" smtClean="0">
                <a:solidFill>
                  <a:srgbClr val="3F3F3F"/>
                </a:solidFill>
                <a:cs typeface="Myriad Pro Semibold"/>
              </a:rPr>
              <a:t>Loosely bound D</a:t>
            </a:r>
            <a:r>
              <a:rPr lang="en-US" sz="1600" i="1" u="sng" baseline="30000" dirty="0" smtClean="0">
                <a:solidFill>
                  <a:srgbClr val="3F3F3F"/>
                </a:solidFill>
                <a:cs typeface="Myriad Pro Semibold"/>
              </a:rPr>
              <a:t>0 </a:t>
            </a:r>
            <a:r>
              <a:rPr lang="en-US" sz="1600" i="1" u="sng" dirty="0" smtClean="0">
                <a:solidFill>
                  <a:srgbClr val="3F3F3F"/>
                </a:solidFill>
                <a:cs typeface="Myriad Pro Semibold"/>
              </a:rPr>
              <a:t>– D</a:t>
            </a:r>
            <a:r>
              <a:rPr lang="en-US" sz="1600" i="1" u="sng" baseline="30000" dirty="0" smtClean="0">
                <a:solidFill>
                  <a:srgbClr val="3F3F3F"/>
                </a:solidFill>
                <a:cs typeface="Myriad Pro Semibold"/>
              </a:rPr>
              <a:t>0</a:t>
            </a:r>
            <a:r>
              <a:rPr lang="en-US" sz="1600" i="1" u="sng" dirty="0" smtClean="0">
                <a:solidFill>
                  <a:srgbClr val="3F3F3F"/>
                </a:solidFill>
                <a:cs typeface="Myriad Pro Semibold"/>
              </a:rPr>
              <a:t>* molecule?</a:t>
            </a:r>
            <a:r>
              <a:rPr lang="en-US" sz="1600" i="1" dirty="0" smtClean="0">
                <a:solidFill>
                  <a:srgbClr val="3F3F3F"/>
                </a:solidFill>
                <a:cs typeface="Myriad Pro Semibold"/>
              </a:rPr>
              <a:t> </a:t>
            </a:r>
            <a:r>
              <a:rPr lang="en-US" sz="1600" i="1" dirty="0" smtClean="0">
                <a:solidFill>
                  <a:srgbClr val="3F3F3F"/>
                </a:solidFill>
                <a:cs typeface="Myriad Pro Semibold"/>
              </a:rPr>
              <a:t> </a:t>
            </a:r>
            <a:r>
              <a:rPr lang="en-US" sz="1600" dirty="0" smtClean="0">
                <a:solidFill>
                  <a:srgbClr val="3F3F3F"/>
                </a:solidFill>
                <a:cs typeface="Myriad Pro Semibold"/>
              </a:rPr>
              <a:t>Unlikely:  NRQCD </a:t>
            </a:r>
            <a:r>
              <a:rPr lang="en-US" sz="1600" dirty="0" smtClean="0">
                <a:solidFill>
                  <a:srgbClr val="3F3F3F"/>
                </a:solidFill>
                <a:cs typeface="Myriad Pro Semibold"/>
              </a:rPr>
              <a:t>with this premise over-predicts production compared to CMS 2011 measurement</a:t>
            </a:r>
          </a:p>
          <a:p>
            <a:pPr marL="457200" lvl="1" indent="0">
              <a:buSzPct val="50000"/>
            </a:pPr>
            <a:r>
              <a:rPr lang="en-US" sz="1600" i="1" u="sng" dirty="0" smtClean="0">
                <a:solidFill>
                  <a:srgbClr val="3F3F3F"/>
                </a:solidFill>
                <a:cs typeface="Myriad Pro Semibold"/>
              </a:rPr>
              <a:t>New excited </a:t>
            </a:r>
            <a:r>
              <a:rPr lang="en-US" sz="1600" i="1" u="sng" dirty="0" err="1" smtClean="0">
                <a:solidFill>
                  <a:srgbClr val="3F3F3F"/>
                </a:solidFill>
                <a:cs typeface="Myriad Pro Semibold"/>
              </a:rPr>
              <a:t>charmonium</a:t>
            </a:r>
            <a:r>
              <a:rPr lang="en-US" sz="1600" i="1" u="sng" dirty="0" smtClean="0">
                <a:solidFill>
                  <a:srgbClr val="3F3F3F"/>
                </a:solidFill>
                <a:cs typeface="Myriad Pro Semibold"/>
              </a:rPr>
              <a:t> state?</a:t>
            </a:r>
            <a:r>
              <a:rPr lang="en-US" sz="1600" dirty="0" smtClean="0">
                <a:solidFill>
                  <a:srgbClr val="3F3F3F"/>
                </a:solidFill>
                <a:cs typeface="Myriad Pro Semibold"/>
              </a:rPr>
              <a:t>  Unlikely: </a:t>
            </a:r>
            <a:r>
              <a:rPr lang="en-US" sz="1600" dirty="0" err="1" smtClean="0">
                <a:solidFill>
                  <a:srgbClr val="3F3F3F"/>
                </a:solidFill>
                <a:cs typeface="Myriad Pro Semibold"/>
              </a:rPr>
              <a:t>LHCb</a:t>
            </a:r>
            <a:r>
              <a:rPr lang="en-US" sz="1600" dirty="0" smtClean="0">
                <a:solidFill>
                  <a:srgbClr val="3F3F3F"/>
                </a:solidFill>
                <a:cs typeface="Myriad Pro Semibold"/>
              </a:rPr>
              <a:t> measured J</a:t>
            </a:r>
            <a:r>
              <a:rPr lang="en-US" sz="1600" baseline="30000" dirty="0" smtClean="0">
                <a:solidFill>
                  <a:srgbClr val="3F3F3F"/>
                </a:solidFill>
                <a:cs typeface="Myriad Pro Semibold"/>
              </a:rPr>
              <a:t>PC</a:t>
            </a:r>
            <a:r>
              <a:rPr lang="en-US" sz="1600" dirty="0" smtClean="0">
                <a:solidFill>
                  <a:srgbClr val="3F3F3F"/>
                </a:solidFill>
                <a:cs typeface="Myriad Pro Semibold"/>
              </a:rPr>
              <a:t> = 1</a:t>
            </a:r>
            <a:r>
              <a:rPr lang="en-US" sz="1600" baseline="30000" dirty="0" smtClean="0">
                <a:solidFill>
                  <a:srgbClr val="3F3F3F"/>
                </a:solidFill>
                <a:cs typeface="Myriad Pro Semibold"/>
              </a:rPr>
              <a:t>++</a:t>
            </a:r>
            <a:r>
              <a:rPr lang="en-US" sz="1600" dirty="0" smtClean="0">
                <a:solidFill>
                  <a:srgbClr val="3F3F3F"/>
                </a:solidFill>
                <a:cs typeface="Myriad Pro Semibold"/>
              </a:rPr>
              <a:t>,  no such state expected around that mass</a:t>
            </a:r>
          </a:p>
          <a:p>
            <a:pPr marL="457200" lvl="1" indent="0">
              <a:buSzPct val="50000"/>
            </a:pPr>
            <a:r>
              <a:rPr lang="en-US" sz="1600" i="1" u="sng" dirty="0">
                <a:solidFill>
                  <a:srgbClr val="3F3F3F"/>
                </a:solidFill>
                <a:cs typeface="Myriad Pro Semibold"/>
              </a:rPr>
              <a:t>A</a:t>
            </a:r>
            <a:r>
              <a:rPr lang="en-US" sz="1600" i="1" u="sng" dirty="0" smtClean="0">
                <a:solidFill>
                  <a:srgbClr val="3F3F3F"/>
                </a:solidFill>
                <a:cs typeface="Myriad Pro Semibold"/>
              </a:rPr>
              <a:t> mix of these two, χ</a:t>
            </a:r>
            <a:r>
              <a:rPr lang="en-US" sz="1600" i="1" u="sng" baseline="-25000" dirty="0" smtClean="0">
                <a:solidFill>
                  <a:srgbClr val="3F3F3F"/>
                </a:solidFill>
                <a:cs typeface="Myriad Pro Semibold"/>
              </a:rPr>
              <a:t>c1</a:t>
            </a:r>
            <a:r>
              <a:rPr lang="en-US" sz="1600" i="1" u="sng" dirty="0" smtClean="0">
                <a:solidFill>
                  <a:srgbClr val="3F3F3F"/>
                </a:solidFill>
                <a:cs typeface="Myriad Pro Semibold"/>
              </a:rPr>
              <a:t>(2P) -(D</a:t>
            </a:r>
            <a:r>
              <a:rPr lang="en-US" sz="1600" i="1" u="sng" baseline="30000" dirty="0" smtClean="0">
                <a:solidFill>
                  <a:srgbClr val="3F3F3F"/>
                </a:solidFill>
                <a:cs typeface="Myriad Pro Semibold"/>
              </a:rPr>
              <a:t>0 </a:t>
            </a:r>
            <a:r>
              <a:rPr lang="en-US" sz="1600" i="1" u="sng" dirty="0" smtClean="0">
                <a:solidFill>
                  <a:srgbClr val="3F3F3F"/>
                </a:solidFill>
                <a:cs typeface="Myriad Pro Semibold"/>
              </a:rPr>
              <a:t>D</a:t>
            </a:r>
            <a:r>
              <a:rPr lang="en-US" sz="1600" i="1" u="sng" baseline="30000" dirty="0" smtClean="0">
                <a:solidFill>
                  <a:srgbClr val="3F3F3F"/>
                </a:solidFill>
                <a:cs typeface="Myriad Pro Semibold"/>
              </a:rPr>
              <a:t>0</a:t>
            </a:r>
            <a:r>
              <a:rPr lang="en-US" sz="1600" i="1" u="sng" dirty="0" smtClean="0">
                <a:solidFill>
                  <a:srgbClr val="3F3F3F"/>
                </a:solidFill>
                <a:cs typeface="Myriad Pro Semibold"/>
              </a:rPr>
              <a:t>*), with hadronic decays dominated by the </a:t>
            </a:r>
            <a:r>
              <a:rPr lang="en-US" sz="1600" i="1" u="sng" dirty="0">
                <a:solidFill>
                  <a:srgbClr val="3F3F3F"/>
                </a:solidFill>
                <a:cs typeface="Myriad Pro Semibold"/>
              </a:rPr>
              <a:t>χ</a:t>
            </a:r>
            <a:r>
              <a:rPr lang="en-US" sz="1600" i="1" u="sng" baseline="-25000" dirty="0">
                <a:solidFill>
                  <a:srgbClr val="3F3F3F"/>
                </a:solidFill>
                <a:cs typeface="Myriad Pro Semibold"/>
              </a:rPr>
              <a:t>c1</a:t>
            </a:r>
            <a:r>
              <a:rPr lang="en-US" sz="1600" i="1" u="sng" dirty="0">
                <a:solidFill>
                  <a:srgbClr val="3F3F3F"/>
                </a:solidFill>
                <a:cs typeface="Myriad Pro Semibold"/>
              </a:rPr>
              <a:t>(2P) </a:t>
            </a:r>
            <a:r>
              <a:rPr lang="en-US" sz="1600" i="1" u="sng" dirty="0" smtClean="0">
                <a:solidFill>
                  <a:srgbClr val="3F3F3F"/>
                </a:solidFill>
                <a:cs typeface="Myriad Pro Semibold"/>
              </a:rPr>
              <a:t>component? </a:t>
            </a:r>
            <a:r>
              <a:rPr lang="en-US" sz="1600" i="1" dirty="0" smtClean="0">
                <a:solidFill>
                  <a:srgbClr val="3F3F3F"/>
                </a:solidFill>
                <a:cs typeface="Myriad Pro Semibold"/>
              </a:rPr>
              <a:t>  </a:t>
            </a:r>
            <a:r>
              <a:rPr lang="en-US" sz="1600" dirty="0" smtClean="0">
                <a:solidFill>
                  <a:srgbClr val="3F3F3F"/>
                </a:solidFill>
                <a:cs typeface="Myriad Pro Semibold"/>
              </a:rPr>
              <a:t>Maybe, if the mixture is determined through fit to CMS results (</a:t>
            </a:r>
            <a:r>
              <a:rPr lang="is-IS" sz="1600" dirty="0" smtClean="0"/>
              <a:t>PRD </a:t>
            </a:r>
            <a:r>
              <a:rPr lang="is-IS" sz="1600" dirty="0"/>
              <a:t>96, 074014 (2017)</a:t>
            </a:r>
            <a:r>
              <a:rPr lang="en-US" sz="1600" dirty="0" smtClean="0">
                <a:solidFill>
                  <a:srgbClr val="3F3F3F"/>
                </a:solidFill>
              </a:rPr>
              <a:t>)</a:t>
            </a:r>
          </a:p>
          <a:p>
            <a:pPr marL="457200" lvl="1" indent="0">
              <a:buSzPct val="50000"/>
            </a:pPr>
            <a:r>
              <a:rPr lang="en-US" sz="1600" i="1" u="sng" dirty="0" err="1">
                <a:solidFill>
                  <a:srgbClr val="3F3F3F"/>
                </a:solidFill>
                <a:cs typeface="Myriad Pro Semibold"/>
              </a:rPr>
              <a:t>Tetraquark</a:t>
            </a:r>
            <a:r>
              <a:rPr lang="en-US" sz="1600" i="1" u="sng" dirty="0">
                <a:solidFill>
                  <a:srgbClr val="3F3F3F"/>
                </a:solidFill>
                <a:cs typeface="Myriad Pro Semibold"/>
              </a:rPr>
              <a:t> (</a:t>
            </a:r>
            <a:r>
              <a:rPr lang="en-US" sz="1600" i="1" u="sng" dirty="0" err="1">
                <a:solidFill>
                  <a:srgbClr val="3F3F3F"/>
                </a:solidFill>
                <a:cs typeface="Myriad Pro Semibold"/>
              </a:rPr>
              <a:t>diquark</a:t>
            </a:r>
            <a:r>
              <a:rPr lang="en-US" sz="1600" i="1" u="sng" dirty="0">
                <a:solidFill>
                  <a:srgbClr val="3F3F3F"/>
                </a:solidFill>
                <a:cs typeface="Myriad Pro Semibold"/>
              </a:rPr>
              <a:t> – </a:t>
            </a:r>
            <a:r>
              <a:rPr lang="en-US" sz="1600" i="1" u="sng" dirty="0" err="1">
                <a:solidFill>
                  <a:srgbClr val="3F3F3F"/>
                </a:solidFill>
                <a:cs typeface="Myriad Pro Semibold"/>
              </a:rPr>
              <a:t>diantiquark</a:t>
            </a:r>
            <a:r>
              <a:rPr lang="en-US" sz="1600" i="1" u="sng" dirty="0" smtClean="0">
                <a:solidFill>
                  <a:srgbClr val="3F3F3F"/>
                </a:solidFill>
                <a:cs typeface="Myriad Pro Semibold"/>
              </a:rPr>
              <a:t>)? </a:t>
            </a:r>
            <a:r>
              <a:rPr lang="en-US" sz="1600" i="1" dirty="0" smtClean="0">
                <a:solidFill>
                  <a:srgbClr val="3F3F3F"/>
                </a:solidFill>
                <a:cs typeface="Myriad Pro Semibold"/>
              </a:rPr>
              <a:t>  </a:t>
            </a:r>
            <a:r>
              <a:rPr lang="en-US" sz="1600" dirty="0" smtClean="0">
                <a:solidFill>
                  <a:srgbClr val="3F3F3F"/>
                </a:solidFill>
                <a:cs typeface="Myriad Pro Semibold"/>
              </a:rPr>
              <a:t>Possible, but hard to make any solid predictions</a:t>
            </a:r>
          </a:p>
          <a:p>
            <a:pPr marL="457200" lvl="1" indent="0">
              <a:buSzPct val="50000"/>
            </a:pPr>
            <a:endParaRPr lang="en-US" sz="1600" dirty="0">
              <a:cs typeface="Myriad Pro Semibold"/>
            </a:endParaRPr>
          </a:p>
          <a:p>
            <a:pPr marL="457200" lvl="1" indent="0">
              <a:buSzPct val="50000"/>
            </a:pPr>
            <a:endParaRPr lang="en-US" sz="1400" dirty="0">
              <a:cs typeface="Myriad Pro Semibold"/>
            </a:endParaRPr>
          </a:p>
          <a:p>
            <a:pPr marL="457200" lvl="1" indent="0">
              <a:buSzPct val="50000"/>
            </a:pPr>
            <a:endParaRPr lang="en-US" sz="1300" b="1" dirty="0" smtClean="0">
              <a:solidFill>
                <a:srgbClr val="A40000"/>
              </a:solidFill>
              <a:cs typeface="Myriad Pro Semibold"/>
            </a:endParaRPr>
          </a:p>
          <a:p>
            <a:pPr lvl="1">
              <a:buSzPct val="50000"/>
              <a:buFont typeface="Wingdings" charset="2"/>
              <a:buChar char="u"/>
            </a:pPr>
            <a:endParaRPr lang="en-US" sz="1200" dirty="0" smtClean="0">
              <a:solidFill>
                <a:schemeClr val="tx1">
                  <a:lumMod val="85000"/>
                  <a:lumOff val="15000"/>
                </a:schemeClr>
              </a:solidFill>
              <a:latin typeface="Myriad Pro Semibold"/>
              <a:cs typeface="Myriad Pro Semibold"/>
            </a:endParaRPr>
          </a:p>
          <a:p>
            <a:pPr lvl="1">
              <a:buSzPct val="50000"/>
              <a:buFont typeface="Wingdings" charset="2"/>
              <a:buChar char="u"/>
            </a:pPr>
            <a:endParaRPr lang="en-US" sz="1200" dirty="0" smtClean="0">
              <a:solidFill>
                <a:schemeClr val="tx1">
                  <a:lumMod val="85000"/>
                  <a:lumOff val="15000"/>
                </a:schemeClr>
              </a:solidFill>
              <a:latin typeface="Myriad Pro Semibold"/>
              <a:cs typeface="Myriad Pro Semibold"/>
            </a:endParaRPr>
          </a:p>
          <a:p>
            <a:pPr lvl="1">
              <a:buSzPct val="50000"/>
              <a:buFont typeface="Wingdings" charset="2"/>
              <a:buChar char="u"/>
            </a:pPr>
            <a:endParaRPr lang="en-US" sz="1200" dirty="0" smtClean="0">
              <a:solidFill>
                <a:schemeClr val="tx1">
                  <a:lumMod val="85000"/>
                  <a:lumOff val="15000"/>
                </a:schemeClr>
              </a:solidFill>
              <a:latin typeface="Myriad Pro Semibold"/>
              <a:cs typeface="Myriad Pro Semibold"/>
            </a:endParaRPr>
          </a:p>
          <a:p>
            <a:pPr marL="457200" lvl="1" indent="0">
              <a:buSzPct val="50000"/>
              <a:buNone/>
            </a:pPr>
            <a:endParaRPr lang="en-US" sz="1200" dirty="0" smtClean="0">
              <a:solidFill>
                <a:schemeClr val="tx1">
                  <a:lumMod val="85000"/>
                  <a:lumOff val="15000"/>
                </a:schemeClr>
              </a:solidFill>
              <a:latin typeface="Myriad Pro Semibold"/>
              <a:cs typeface="Myriad Pro Semibold"/>
            </a:endParaRPr>
          </a:p>
          <a:p>
            <a:pPr marL="457200" lvl="1" indent="0">
              <a:buSzPct val="50000"/>
              <a:buNone/>
            </a:pPr>
            <a:endParaRPr lang="en-US" sz="1200" dirty="0" smtClean="0">
              <a:solidFill>
                <a:schemeClr val="tx1">
                  <a:lumMod val="85000"/>
                  <a:lumOff val="15000"/>
                </a:schemeClr>
              </a:solidFill>
              <a:latin typeface="Myriad Pro Semibold"/>
              <a:cs typeface="Myriad Pro Semibold"/>
            </a:endParaRPr>
          </a:p>
          <a:p>
            <a:pPr lvl="1">
              <a:buSzPct val="50000"/>
              <a:buFont typeface="Wingdings" charset="2"/>
              <a:buChar char="u"/>
            </a:pPr>
            <a:endParaRPr lang="en-US" sz="1200" dirty="0" smtClean="0">
              <a:solidFill>
                <a:schemeClr val="tx1">
                  <a:lumMod val="85000"/>
                  <a:lumOff val="15000"/>
                </a:schemeClr>
              </a:solidFill>
              <a:latin typeface="Myriad Pro Semibold"/>
              <a:cs typeface="Myriad Pro Semibold"/>
            </a:endParaRPr>
          </a:p>
          <a:p>
            <a:pPr marL="457200" lvl="1" indent="0">
              <a:buSzPct val="50000"/>
              <a:buNone/>
            </a:pPr>
            <a:endParaRPr lang="en-US" sz="1200" dirty="0" smtClean="0">
              <a:solidFill>
                <a:schemeClr val="tx1">
                  <a:lumMod val="85000"/>
                  <a:lumOff val="15000"/>
                </a:schemeClr>
              </a:solidFill>
              <a:latin typeface="Myriad Pro Semibold"/>
              <a:cs typeface="Myriad Pro Semibold"/>
            </a:endParaRPr>
          </a:p>
          <a:p>
            <a:pPr>
              <a:buSzPct val="50000"/>
              <a:buFont typeface="Wingdings" charset="2"/>
              <a:buChar char="u"/>
            </a:pPr>
            <a:endParaRPr lang="en-US" sz="1600" dirty="0" smtClean="0">
              <a:solidFill>
                <a:schemeClr val="tx1">
                  <a:lumMod val="85000"/>
                  <a:lumOff val="15000"/>
                </a:schemeClr>
              </a:solidFill>
              <a:latin typeface="Myriad Pro Semibold"/>
              <a:cs typeface="Myriad Pro Semibold"/>
            </a:endParaRPr>
          </a:p>
          <a:p>
            <a:pPr>
              <a:buSzPct val="50000"/>
              <a:buFont typeface="Wingdings" charset="2"/>
              <a:buChar char="u"/>
            </a:pPr>
            <a:endParaRPr lang="en-US" sz="1600" dirty="0" smtClean="0">
              <a:solidFill>
                <a:schemeClr val="tx1">
                  <a:lumMod val="85000"/>
                  <a:lumOff val="15000"/>
                </a:schemeClr>
              </a:solidFill>
              <a:latin typeface="Myriad Pro Semibold"/>
              <a:cs typeface="Myriad Pro Semibold"/>
            </a:endParaRPr>
          </a:p>
          <a:p>
            <a:pPr>
              <a:buSzPct val="50000"/>
              <a:buFont typeface="Wingdings" charset="2"/>
              <a:buChar char="u"/>
            </a:pPr>
            <a:endParaRPr lang="en-US" sz="1600" dirty="0" smtClean="0">
              <a:solidFill>
                <a:schemeClr val="tx1">
                  <a:lumMod val="85000"/>
                  <a:lumOff val="15000"/>
                </a:schemeClr>
              </a:solidFill>
              <a:latin typeface="Myriad Pro Semibold"/>
              <a:cs typeface="Myriad Pro Semibold"/>
            </a:endParaRPr>
          </a:p>
          <a:p>
            <a:pPr>
              <a:buSzPct val="50000"/>
              <a:buFont typeface="Wingdings" charset="2"/>
              <a:buChar char="u"/>
            </a:pPr>
            <a:endParaRPr lang="en-US" sz="1600" dirty="0" smtClean="0">
              <a:solidFill>
                <a:schemeClr val="tx1">
                  <a:lumMod val="85000"/>
                  <a:lumOff val="15000"/>
                </a:schemeClr>
              </a:solidFill>
              <a:latin typeface="Myriad Pro Semibold"/>
              <a:cs typeface="Myriad Pro Semibold"/>
            </a:endParaRPr>
          </a:p>
          <a:p>
            <a:pPr>
              <a:buSzPct val="50000"/>
              <a:buFont typeface="Wingdings" charset="2"/>
              <a:buChar char="u"/>
            </a:pPr>
            <a:endParaRPr lang="en-US" sz="1600" dirty="0" smtClean="0">
              <a:solidFill>
                <a:schemeClr val="tx1">
                  <a:lumMod val="85000"/>
                  <a:lumOff val="15000"/>
                </a:schemeClr>
              </a:solidFill>
              <a:latin typeface="Myriad Pro Semibold"/>
              <a:cs typeface="Myriad Pro Semibold"/>
            </a:endParaRPr>
          </a:p>
          <a:p>
            <a:pPr>
              <a:buSzPct val="50000"/>
              <a:buFont typeface="Wingdings" charset="2"/>
              <a:buChar char="u"/>
            </a:pPr>
            <a:endParaRPr lang="en-US" sz="1600" dirty="0" smtClean="0">
              <a:solidFill>
                <a:schemeClr val="tx1">
                  <a:lumMod val="85000"/>
                  <a:lumOff val="15000"/>
                </a:schemeClr>
              </a:solidFill>
              <a:latin typeface="Myriad Pro Semibold"/>
              <a:cs typeface="Myriad Pro Semibold"/>
            </a:endParaRPr>
          </a:p>
          <a:p>
            <a:pPr>
              <a:buSzPct val="50000"/>
              <a:buFont typeface="Wingdings" charset="2"/>
              <a:buChar char="u"/>
            </a:pPr>
            <a:endParaRPr lang="en-US" sz="1600" dirty="0" smtClean="0">
              <a:solidFill>
                <a:srgbClr val="3F3F3F"/>
              </a:solidFill>
              <a:effectLst/>
              <a:latin typeface="Myriad Pro Semibold"/>
              <a:cs typeface="Myriad Pro Semibold"/>
            </a:endParaRPr>
          </a:p>
          <a:p>
            <a:pPr marL="0" indent="0">
              <a:buSzPct val="50000"/>
              <a:buNone/>
            </a:pPr>
            <a:endParaRPr lang="en-US" sz="1600" dirty="0" smtClean="0">
              <a:solidFill>
                <a:srgbClr val="3F3F3F"/>
              </a:solidFill>
              <a:latin typeface="Myriad Pro Semibold"/>
              <a:cs typeface="Myriad Pro Semibold"/>
            </a:endParaRPr>
          </a:p>
        </p:txBody>
      </p:sp>
      <p:pic>
        <p:nvPicPr>
          <p:cNvPr id="8" name="Picture 7" descr="Screen Shot 2014-12-18 at 19.01.31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35" y="4294671"/>
            <a:ext cx="2880810" cy="1298897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468880" y="4647713"/>
            <a:ext cx="667512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>
              <a:buSzPct val="50000"/>
            </a:pPr>
            <a:endParaRPr lang="en-US" sz="2000" b="1" dirty="0" smtClean="0">
              <a:solidFill>
                <a:srgbClr val="A40000"/>
              </a:solidFill>
              <a:latin typeface="Calibri" panose="020F0502020204030204" pitchFamily="34" charset="0"/>
              <a:cs typeface="Myriad Pro Semibold"/>
            </a:endParaRPr>
          </a:p>
          <a:p>
            <a:pPr lvl="1">
              <a:buSzPct val="50000"/>
            </a:pPr>
            <a:r>
              <a:rPr lang="en-US" sz="2000" b="1" dirty="0">
                <a:solidFill>
                  <a:srgbClr val="A40000"/>
                </a:solidFill>
                <a:latin typeface="Calibri" panose="020F0502020204030204" pitchFamily="34" charset="0"/>
                <a:cs typeface="Myriad Pro Semibold"/>
              </a:rPr>
              <a:t>M</a:t>
            </a:r>
            <a:r>
              <a:rPr lang="en-US" sz="2000" b="1" dirty="0" smtClean="0">
                <a:solidFill>
                  <a:srgbClr val="A40000"/>
                </a:solidFill>
                <a:latin typeface="Calibri" panose="020F0502020204030204" pitchFamily="34" charset="0"/>
                <a:cs typeface="Myriad Pro Semibold"/>
              </a:rPr>
              <a:t>easuring X(3872) and the well-studied </a:t>
            </a:r>
            <a:r>
              <a:rPr lang="en-US" sz="2000" b="1" dirty="0">
                <a:solidFill>
                  <a:srgbClr val="A40000"/>
                </a:solidFill>
                <a:latin typeface="Calibri" panose="020F0502020204030204" pitchFamily="34" charset="0"/>
                <a:cs typeface="Myriad Pro Semibold"/>
              </a:rPr>
              <a:t>ψ(2S) </a:t>
            </a:r>
            <a:r>
              <a:rPr lang="en-US" sz="2000" b="1" dirty="0" smtClean="0">
                <a:solidFill>
                  <a:srgbClr val="A40000"/>
                </a:solidFill>
                <a:latin typeface="Calibri" panose="020F0502020204030204" pitchFamily="34" charset="0"/>
                <a:cs typeface="Myriad Pro Semibold"/>
              </a:rPr>
              <a:t>in the same analysis and in </a:t>
            </a:r>
            <a:r>
              <a:rPr lang="en-US" sz="2000" b="1" dirty="0">
                <a:solidFill>
                  <a:srgbClr val="A40000"/>
                </a:solidFill>
                <a:latin typeface="Calibri" panose="020F0502020204030204" pitchFamily="34" charset="0"/>
                <a:cs typeface="Myriad Pro Semibold"/>
              </a:rPr>
              <a:t>the same final state J/ψπ</a:t>
            </a:r>
            <a:r>
              <a:rPr lang="en-US" sz="2000" b="1" baseline="30000" dirty="0">
                <a:solidFill>
                  <a:srgbClr val="A40000"/>
                </a:solidFill>
                <a:latin typeface="Calibri" panose="020F0502020204030204" pitchFamily="34" charset="0"/>
                <a:cs typeface="Myriad Pro Semibold"/>
              </a:rPr>
              <a:t>+</a:t>
            </a:r>
            <a:r>
              <a:rPr lang="en-US" sz="2000" b="1" dirty="0">
                <a:solidFill>
                  <a:srgbClr val="A40000"/>
                </a:solidFill>
                <a:latin typeface="Calibri" panose="020F0502020204030204" pitchFamily="34" charset="0"/>
                <a:cs typeface="Myriad Pro Semibold"/>
              </a:rPr>
              <a:t>π</a:t>
            </a:r>
            <a:r>
              <a:rPr lang="en-US" sz="2000" b="1" baseline="30000" dirty="0">
                <a:solidFill>
                  <a:srgbClr val="A40000"/>
                </a:solidFill>
                <a:latin typeface="Calibri" panose="020F0502020204030204" pitchFamily="34" charset="0"/>
                <a:cs typeface="Myriad Pro Semibold"/>
              </a:rPr>
              <a:t>- </a:t>
            </a:r>
            <a:r>
              <a:rPr lang="en-US" sz="2000" b="1" dirty="0" smtClean="0">
                <a:solidFill>
                  <a:srgbClr val="A40000"/>
                </a:solidFill>
                <a:latin typeface="Calibri" panose="020F0502020204030204" pitchFamily="34" charset="0"/>
                <a:cs typeface="Myriad Pro Semibold"/>
              </a:rPr>
              <a:t>helps </a:t>
            </a:r>
            <a:r>
              <a:rPr lang="en-US" sz="2000" b="1" dirty="0">
                <a:solidFill>
                  <a:srgbClr val="A40000"/>
                </a:solidFill>
                <a:latin typeface="Calibri" panose="020F0502020204030204" pitchFamily="34" charset="0"/>
                <a:cs typeface="Myriad Pro Semibold"/>
              </a:rPr>
              <a:t>reduce systematics for various ratios and </a:t>
            </a:r>
            <a:r>
              <a:rPr lang="en-US" sz="2000" b="1" dirty="0" smtClean="0">
                <a:solidFill>
                  <a:srgbClr val="A40000"/>
                </a:solidFill>
                <a:latin typeface="Calibri" panose="020F0502020204030204" pitchFamily="34" charset="0"/>
                <a:cs typeface="Myriad Pro Semibold"/>
              </a:rPr>
              <a:t>comparisons </a:t>
            </a:r>
            <a:endParaRPr lang="en-US" sz="2000" b="1" dirty="0">
              <a:solidFill>
                <a:srgbClr val="A40000"/>
              </a:solidFill>
              <a:latin typeface="Calibri" panose="020F0502020204030204" pitchFamily="34" charset="0"/>
              <a:cs typeface="Myriad Pro Semibold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658100" y="1125201"/>
            <a:ext cx="138266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>
              <a:buSzPct val="50000"/>
            </a:pPr>
            <a:r>
              <a:rPr lang="en-US" sz="2000" b="1" dirty="0" smtClean="0">
                <a:solidFill>
                  <a:srgbClr val="002060"/>
                </a:solidFill>
                <a:latin typeface="Calibri" panose="020F0502020204030204" pitchFamily="34" charset="0"/>
                <a:cs typeface="Myriad Pro Semibold"/>
              </a:rPr>
              <a:t>Belle</a:t>
            </a:r>
          </a:p>
        </p:txBody>
      </p:sp>
    </p:spTree>
    <p:extLst>
      <p:ext uri="{BB962C8B-B14F-4D97-AF65-F5344CB8AC3E}">
        <p14:creationId xmlns:p14="http://schemas.microsoft.com/office/powerpoint/2010/main" val="21081115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2_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Arial"/>
        <a:ea typeface="MS PGothic"/>
        <a:cs typeface=""/>
      </a:majorFont>
      <a:minorFont>
        <a:latin typeface="Arial"/>
        <a:ea typeface="MS PGothic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200" b="1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Verdana" pitchFamily="32" charset="0"/>
            <a:ea typeface="MS PGothic" pitchFamily="32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200" b="1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Verdana" pitchFamily="32" charset="0"/>
            <a:ea typeface="MS PGothic" pitchFamily="32" charset="-128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105845</TotalTime>
  <Words>2246</Words>
  <Application>Microsoft Macintosh PowerPoint</Application>
  <PresentationFormat>On-screen Show (4:3)</PresentationFormat>
  <Paragraphs>421</Paragraphs>
  <Slides>32</Slides>
  <Notes>14</Notes>
  <HiddenSlides>13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3" baseType="lpstr">
      <vt:lpstr>2_Office Theme</vt:lpstr>
      <vt:lpstr>PowerPoint Presentation</vt:lpstr>
      <vt:lpstr>Outline</vt:lpstr>
      <vt:lpstr>The ATLAS detector at LHC</vt:lpstr>
      <vt:lpstr>Muon and dimuon triggers in ATLAS</vt:lpstr>
      <vt:lpstr>bb production at the LHC</vt:lpstr>
      <vt:lpstr>bb Event selection &amp; analysis</vt:lpstr>
      <vt:lpstr>Backgrounds and Corrections</vt:lpstr>
      <vt:lpstr>PowerPoint Presentation</vt:lpstr>
      <vt:lpstr>What is X(3872)?</vt:lpstr>
      <vt:lpstr>Outline of the X(3872) Analysis</vt:lpstr>
      <vt:lpstr>Event selection</vt:lpstr>
      <vt:lpstr>Single or Double lifetime hypothesis</vt:lpstr>
      <vt:lpstr>X(3872) cross sections</vt:lpstr>
      <vt:lpstr>Non-prompt  fraction and ratio </vt:lpstr>
      <vt:lpstr>Di-pion mass distributions: results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Other recent searches eslewhere</vt:lpstr>
      <vt:lpstr>Perspectives</vt:lpstr>
      <vt:lpstr>                                                     </vt:lpstr>
      <vt:lpstr>LHC luminosity over the years</vt:lpstr>
      <vt:lpstr>PowerPoint Presentation</vt:lpstr>
      <vt:lpstr>PowerPoint Presentation</vt:lpstr>
      <vt:lpstr>PowerPoint Presentation</vt:lpstr>
      <vt:lpstr>Mass fits in lifetime windows</vt:lpstr>
      <vt:lpstr>Single lifetime fit - results</vt:lpstr>
      <vt:lpstr>Two-lifetime fits</vt:lpstr>
      <vt:lpstr>Summary of X(3872) results </vt:lpstr>
      <vt:lpstr>                                                     </vt:lpstr>
    </vt:vector>
  </TitlesOfParts>
  <Company>University of Manchester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Production of quarkonium states at ATLAS</dc:title>
  <dc:creator>VK</dc:creator>
  <dc:description>LHCP2014 New York -- June 1st--6th 2014</dc:description>
  <cp:lastModifiedBy>Roger Jones</cp:lastModifiedBy>
  <cp:revision>1512</cp:revision>
  <cp:lastPrinted>2018-07-03T09:44:01Z</cp:lastPrinted>
  <dcterms:created xsi:type="dcterms:W3CDTF">2012-05-25T13:28:06Z</dcterms:created>
  <dcterms:modified xsi:type="dcterms:W3CDTF">2018-07-07T01:36:19Z</dcterms:modified>
  <cp:category>ATLAS presentation</cp:category>
</cp:coreProperties>
</file>