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61" r:id="rId2"/>
    <p:sldId id="327" r:id="rId3"/>
    <p:sldId id="398" r:id="rId4"/>
    <p:sldId id="328" r:id="rId5"/>
    <p:sldId id="407" r:id="rId6"/>
    <p:sldId id="377" r:id="rId7"/>
    <p:sldId id="401" r:id="rId8"/>
    <p:sldId id="399" r:id="rId9"/>
    <p:sldId id="395" r:id="rId10"/>
    <p:sldId id="347" r:id="rId11"/>
    <p:sldId id="404" r:id="rId12"/>
    <p:sldId id="400" r:id="rId13"/>
    <p:sldId id="344" r:id="rId14"/>
    <p:sldId id="397" r:id="rId15"/>
    <p:sldId id="360" r:id="rId16"/>
    <p:sldId id="367" r:id="rId17"/>
    <p:sldId id="339" r:id="rId18"/>
    <p:sldId id="386" r:id="rId19"/>
    <p:sldId id="406" r:id="rId20"/>
    <p:sldId id="388" r:id="rId21"/>
    <p:sldId id="385" r:id="rId22"/>
    <p:sldId id="409" r:id="rId23"/>
    <p:sldId id="341" r:id="rId24"/>
    <p:sldId id="408" r:id="rId25"/>
    <p:sldId id="40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才" initials="孟才" lastIdx="1" clrIdx="0">
    <p:extLst>
      <p:ext uri="{19B8F6BF-5375-455C-9EA6-DF929625EA0E}">
        <p15:presenceInfo xmlns:p15="http://schemas.microsoft.com/office/powerpoint/2012/main" userId="9dded5530b46db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87500" autoAdjust="0"/>
  </p:normalViewPr>
  <p:slideViewPr>
    <p:cSldViewPr snapToGrid="0">
      <p:cViewPr varScale="1">
        <p:scale>
          <a:sx n="80" d="100"/>
          <a:sy n="80" d="100"/>
        </p:scale>
        <p:origin x="8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6650D-9494-41FF-9806-8B83AE6D8378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EF94D-5812-4AAB-BFF2-D0A300FCB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69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A4537-8308-4F40-AB51-228B839276B7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6EE03-0A88-4680-904D-DAEB55ADA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28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751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baseline="0" dirty="0" smtClean="0"/>
              <a:t>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377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440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80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505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028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814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785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960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053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98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3626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6790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4138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en-US" altLang="zh-CN" dirty="0" smtClean="0"/>
              <a:t>Next is the linac design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434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525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35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339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531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389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523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09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96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1" name="组合 2"/>
          <p:cNvGrpSpPr>
            <a:grpSpLocks/>
          </p:cNvGrpSpPr>
          <p:nvPr userDrawn="1"/>
        </p:nvGrpSpPr>
        <p:grpSpPr bwMode="auto">
          <a:xfrm>
            <a:off x="0" y="1643081"/>
            <a:ext cx="12192000" cy="2500294"/>
            <a:chOff x="0" y="1643074"/>
            <a:chExt cx="9144000" cy="2500282"/>
          </a:xfrm>
        </p:grpSpPr>
        <p:sp>
          <p:nvSpPr>
            <p:cNvPr id="12" name="矩形 11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lnSpc>
                <a:spcPct val="20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4286252"/>
            <a:ext cx="8534400" cy="7269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altLang="zh-CN" dirty="0" smtClean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2"/>
          </p:nvPr>
        </p:nvSpPr>
        <p:spPr>
          <a:xfrm>
            <a:off x="2663182" y="5227563"/>
            <a:ext cx="6865639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4" y="436172"/>
            <a:ext cx="3768517" cy="73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7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8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29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24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92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30481"/>
            <a:ext cx="4831080" cy="89407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Wingdings" panose="05000000000000000000" pitchFamily="2" charset="2"/>
              <a:buChar char="p"/>
              <a:defRPr/>
            </a:lvl4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5730240" y="233680"/>
            <a:ext cx="6147435" cy="69088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2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dirty="0" smtClean="0"/>
              <a:t>编辑母版文本样式</a:t>
            </a:r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0" y="6502300"/>
            <a:ext cx="12192000" cy="29310"/>
          </a:xfrm>
          <a:prstGeom prst="rect">
            <a:avLst/>
          </a:prstGeom>
          <a:solidFill>
            <a:srgbClr val="1D77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sz="1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7763780" y="6534224"/>
            <a:ext cx="3268563" cy="313416"/>
            <a:chOff x="2784098" y="6454578"/>
            <a:chExt cx="6359904" cy="399511"/>
          </a:xfrm>
        </p:grpSpPr>
        <p:sp>
          <p:nvSpPr>
            <p:cNvPr id="14" name="文本框 13"/>
            <p:cNvSpPr txBox="1"/>
            <p:nvPr/>
          </p:nvSpPr>
          <p:spPr>
            <a:xfrm>
              <a:off x="2784098" y="6461765"/>
              <a:ext cx="6359904" cy="392324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baseline="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CEPC Injector </a:t>
              </a:r>
              <a:r>
                <a:rPr lang="en-US" altLang="zh-CN" sz="1400" b="1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Linac</a:t>
              </a:r>
              <a:r>
                <a:rPr lang="en-US" altLang="zh-CN" sz="1400" b="1" baseline="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design</a:t>
              </a:r>
              <a:endParaRPr lang="zh-CN" altLang="en-US" sz="1400" b="1" dirty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5" name="直角三角形 14"/>
            <p:cNvSpPr/>
            <p:nvPr/>
          </p:nvSpPr>
          <p:spPr>
            <a:xfrm flipV="1">
              <a:off x="2784098" y="6454578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9" name="页脚占位符 28"/>
          <p:cNvSpPr>
            <a:spLocks noGrp="1"/>
          </p:cNvSpPr>
          <p:nvPr>
            <p:ph type="ftr" sz="quarter" idx="15"/>
          </p:nvPr>
        </p:nvSpPr>
        <p:spPr>
          <a:xfrm>
            <a:off x="-1" y="6502300"/>
            <a:ext cx="6952891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1" name="矩形 30"/>
          <p:cNvSpPr/>
          <p:nvPr userDrawn="1"/>
        </p:nvSpPr>
        <p:spPr>
          <a:xfrm>
            <a:off x="17252" y="6539837"/>
            <a:ext cx="6935637" cy="307782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ICHEP2018, July 4-11, COEX, SEOUL, KOREA</a:t>
            </a:r>
            <a:endParaRPr lang="zh-CN" altLang="en-US" sz="1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矩形 31"/>
          <p:cNvSpPr/>
          <p:nvPr userDrawn="1"/>
        </p:nvSpPr>
        <p:spPr>
          <a:xfrm>
            <a:off x="11291976" y="6542580"/>
            <a:ext cx="793631" cy="305039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71D156-31C7-4A0D-88C3-08F7D3EE48DA}" type="slidenum">
              <a:rPr lang="en-US" altLang="zh-CN" sz="1400" b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zh-CN" altLang="en-US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3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743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586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697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6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045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75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09040"/>
            <a:ext cx="10515600" cy="496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2"/>
          <p:cNvGrpSpPr>
            <a:grpSpLocks/>
          </p:cNvGrpSpPr>
          <p:nvPr userDrawn="1"/>
        </p:nvGrpSpPr>
        <p:grpSpPr bwMode="auto">
          <a:xfrm>
            <a:off x="0" y="0"/>
            <a:ext cx="12192000" cy="1026160"/>
            <a:chOff x="0" y="1643074"/>
            <a:chExt cx="9144000" cy="2500282"/>
          </a:xfrm>
        </p:grpSpPr>
        <p:sp>
          <p:nvSpPr>
            <p:cNvPr id="9" name="矩形 8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590" y="-24685"/>
            <a:ext cx="1636420" cy="96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10" Type="http://schemas.openxmlformats.org/officeDocument/2006/relationships/image" Target="../media/image9.wmf"/><Relationship Id="rId4" Type="http://schemas.openxmlformats.org/officeDocument/2006/relationships/image" Target="../media/image10.png"/><Relationship Id="rId9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7645" y="2290713"/>
            <a:ext cx="11444141" cy="151771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</a:t>
            </a:r>
            <a:r>
              <a:rPr lang="en-US" altLang="zh-CN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Injector </a:t>
            </a:r>
            <a:r>
              <a:rPr lang="en-US" altLang="zh-CN" sz="5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sz="5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Design </a:t>
            </a:r>
            <a:endParaRPr lang="zh-CN" altLang="en-US" sz="31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9650" y="4846243"/>
            <a:ext cx="7366818" cy="14281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Xiaoping 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Cai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Meng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Guoxi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Pei, Jingru Zhang,,</a:t>
            </a:r>
            <a:b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Dou Wang, </a:t>
            </a:r>
            <a:r>
              <a:rPr lang="en-US" altLang="zh-CN" sz="20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Chenghui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Yu, Jie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Gao, Shilun Pei, </a:t>
            </a:r>
            <a:r>
              <a:rPr lang="en-US" altLang="zh-CN" sz="2000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Yunlong</a:t>
            </a:r>
            <a:r>
              <a:rPr lang="en-US" altLang="zh-CN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</a:t>
            </a:r>
            <a:endParaRPr lang="en-US" altLang="zh-CN" sz="20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High Energy Physics, CAS, Beijing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69303" y="281908"/>
            <a:ext cx="5634612" cy="1161290"/>
            <a:chOff x="4088105" y="224034"/>
            <a:chExt cx="5634612" cy="116129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105" y="224034"/>
              <a:ext cx="1972060" cy="116129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038182" y="389339"/>
              <a:ext cx="36845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latin typeface="华文行楷" panose="02010800040101010101" pitchFamily="2" charset="-122"/>
                  <a:ea typeface="华文行楷" panose="02010800040101010101" pitchFamily="2" charset="-122"/>
                </a:rPr>
                <a:t>环形正负电子对撞机</a:t>
              </a:r>
              <a:endParaRPr lang="en-US" altLang="zh-CN" sz="2800" dirty="0" smtClean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r>
                <a:rPr lang="en-US" altLang="zh-CN" sz="2000" dirty="0" smtClean="0"/>
                <a:t>Circular Electron Positron Collider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2917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Source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Positron source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70338" y="1045029"/>
            <a:ext cx="5107949" cy="5641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dirty="0" smtClean="0"/>
              <a:t>Layout of positron source</a:t>
            </a:r>
          </a:p>
          <a:p>
            <a:pPr lvl="1"/>
            <a:r>
              <a:rPr lang="en-US" altLang="zh-CN" dirty="0" smtClean="0"/>
              <a:t>Target</a:t>
            </a:r>
            <a:r>
              <a:rPr lang="en-US" altLang="zh-CN" dirty="0">
                <a:sym typeface="Wingdings" panose="05000000000000000000" pitchFamily="2" charset="2"/>
              </a:rPr>
              <a:t> </a:t>
            </a:r>
            <a:r>
              <a:rPr lang="en-US" altLang="zh-CN" dirty="0" smtClean="0">
                <a:sym typeface="Wingdings" panose="05000000000000000000" pitchFamily="2" charset="2"/>
              </a:rPr>
              <a:t>(Conventional)</a:t>
            </a:r>
            <a:endParaRPr lang="en-US" altLang="zh-CN" dirty="0" smtClean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 smtClean="0"/>
              <a:t>tungsten@15 </a:t>
            </a:r>
            <a:r>
              <a:rPr lang="en-US" altLang="zh-CN" dirty="0"/>
              <a:t>mm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/>
              <a:t>Beam size: 0.5 </a:t>
            </a:r>
            <a:r>
              <a:rPr lang="en-US" altLang="zh-CN" dirty="0" smtClean="0"/>
              <a:t>mm</a:t>
            </a:r>
          </a:p>
          <a:p>
            <a:pPr lvl="1"/>
            <a:r>
              <a:rPr lang="en-US" altLang="zh-CN" dirty="0" smtClean="0"/>
              <a:t>Electron Beam</a:t>
            </a:r>
            <a:endParaRPr lang="en-US" altLang="zh-CN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 smtClean="0"/>
              <a:t>4GeV/10nC/100Hz</a:t>
            </a:r>
            <a:endParaRPr lang="en-US" altLang="zh-CN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 smtClean="0"/>
              <a:t>Beam power 4kW</a:t>
            </a:r>
          </a:p>
          <a:p>
            <a:pPr lvl="1"/>
            <a:r>
              <a:rPr lang="en-US" altLang="zh-CN" dirty="0"/>
              <a:t>Energy deposition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zh-CN" dirty="0"/>
              <a:t>0.784 GeV/e- @ FLUKA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altLang="zh-CN" dirty="0"/>
              <a:t>784 W </a:t>
            </a:r>
            <a:r>
              <a:rPr lang="en-US" altLang="zh-CN" dirty="0">
                <a:sym typeface="Wingdings" panose="05000000000000000000" pitchFamily="2" charset="2"/>
              </a:rPr>
              <a:t> </a:t>
            </a:r>
            <a:r>
              <a:rPr lang="en-US" altLang="zh-CN" dirty="0"/>
              <a:t>water </a:t>
            </a:r>
            <a:r>
              <a:rPr lang="en-US" altLang="zh-CN" dirty="0" smtClean="0"/>
              <a:t>cooling</a:t>
            </a:r>
          </a:p>
          <a:p>
            <a:pPr lvl="1"/>
            <a:r>
              <a:rPr lang="en-US" altLang="zh-CN" dirty="0" smtClean="0"/>
              <a:t>AMD </a:t>
            </a:r>
            <a:r>
              <a:rPr lang="en-US" altLang="zh-CN" dirty="0"/>
              <a:t>(Adiabatic Matching Device)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 smtClean="0"/>
              <a:t>Flux Concentrator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 smtClean="0"/>
              <a:t>Length</a:t>
            </a:r>
            <a:r>
              <a:rPr lang="en-US" altLang="zh-CN" dirty="0"/>
              <a:t>: 100mm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/>
              <a:t>Aperture: 8mm</a:t>
            </a:r>
            <a:r>
              <a:rPr lang="en-US" altLang="zh-CN" dirty="0">
                <a:sym typeface="Wingdings" panose="05000000000000000000" pitchFamily="2" charset="2"/>
              </a:rPr>
              <a:t>26mm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dirty="0">
                <a:sym typeface="Wingdings" panose="05000000000000000000" pitchFamily="2" charset="2"/>
              </a:rPr>
              <a:t>Magnetic field: (5.5T0T) + 0.5T</a:t>
            </a:r>
          </a:p>
          <a:p>
            <a:pPr lvl="1">
              <a:lnSpc>
                <a:spcPct val="100000"/>
              </a:lnSpc>
            </a:pPr>
            <a:endParaRPr lang="en-US" altLang="zh-CN" dirty="0"/>
          </a:p>
        </p:txBody>
      </p:sp>
      <p:pic>
        <p:nvPicPr>
          <p:cNvPr id="11" name="内容占位符 10" descr="D:\IHEPBOX\My_work\CEPC&amp;SPPC\Lattice structure\visio\PSPAS.pn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881" y="1045029"/>
            <a:ext cx="7195143" cy="1741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6" t="4211" r="7143"/>
          <a:stretch/>
        </p:blipFill>
        <p:spPr bwMode="auto">
          <a:xfrm>
            <a:off x="6156355" y="2775234"/>
            <a:ext cx="2327770" cy="19947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图片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125" y="2775235"/>
            <a:ext cx="3110845" cy="1994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内容占位符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699" y="4882482"/>
            <a:ext cx="2594395" cy="15780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846" y="4882482"/>
            <a:ext cx="2091197" cy="1568398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831677"/>
              </p:ext>
            </p:extLst>
          </p:nvPr>
        </p:nvGraphicFramePr>
        <p:xfrm>
          <a:off x="5305286" y="4882482"/>
          <a:ext cx="1971095" cy="1568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BMP 图像" r:id="rId9" imgW="1771560" imgH="1409760" progId="Paint.Picture">
                  <p:embed/>
                </p:oleObj>
              </mc:Choice>
              <mc:Fallback>
                <p:oleObj name="BMP 图像" r:id="rId9" imgW="1771560" imgH="140976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05286" y="4882482"/>
                        <a:ext cx="1971095" cy="15683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431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D:\IHEPBOX\My_work\CEPC&amp;SPPC\Linac_dynamic\Positron_linac\Positron_source\Pre_accelerating_section\4GeV_pre_accelerating_section\AMD_2period\Positron_yield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" r="6430"/>
          <a:stretch/>
        </p:blipFill>
        <p:spPr bwMode="auto">
          <a:xfrm>
            <a:off x="5082978" y="3257410"/>
            <a:ext cx="3359713" cy="24175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内容占位符 10" descr="D:\IHEPBOX\My_work\CEPC&amp;SPPC\Lattice structure\visio\PSPA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690" y="1152765"/>
            <a:ext cx="4622276" cy="17417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" y="1056637"/>
            <a:ext cx="5959155" cy="5513845"/>
          </a:xfrm>
        </p:spPr>
        <p:txBody>
          <a:bodyPr>
            <a:normAutofit/>
          </a:bodyPr>
          <a:lstStyle/>
          <a:p>
            <a:r>
              <a:rPr lang="en-US" altLang="zh-CN" dirty="0"/>
              <a:t>Layout of positron </a:t>
            </a:r>
            <a:r>
              <a:rPr lang="en-US" altLang="zh-CN" dirty="0" smtClean="0"/>
              <a:t>source</a:t>
            </a:r>
          </a:p>
          <a:p>
            <a:pPr lvl="1"/>
            <a:r>
              <a:rPr lang="en-US" altLang="zh-CN" dirty="0" smtClean="0">
                <a:sym typeface="Wingdings" panose="05000000000000000000" pitchFamily="2" charset="2"/>
              </a:rPr>
              <a:t>Capture </a:t>
            </a:r>
            <a:r>
              <a:rPr lang="en-US" altLang="zh-CN" dirty="0">
                <a:sym typeface="Wingdings" panose="05000000000000000000" pitchFamily="2" charset="2"/>
              </a:rPr>
              <a:t>&amp; Pre-accelerating structure</a:t>
            </a:r>
          </a:p>
          <a:p>
            <a:pPr lvl="2"/>
            <a:r>
              <a:rPr lang="en-US" altLang="zh-CN" dirty="0">
                <a:sym typeface="Wingdings" panose="05000000000000000000" pitchFamily="2" charset="2"/>
              </a:rPr>
              <a:t>Length:2 m</a:t>
            </a:r>
          </a:p>
          <a:p>
            <a:pPr lvl="2"/>
            <a:r>
              <a:rPr lang="en-US" altLang="zh-CN" b="1" dirty="0">
                <a:sym typeface="Wingdings" panose="05000000000000000000" pitchFamily="2" charset="2"/>
              </a:rPr>
              <a:t>Aperture</a:t>
            </a:r>
            <a:r>
              <a:rPr lang="en-US" altLang="zh-CN" dirty="0">
                <a:sym typeface="Wingdings" panose="05000000000000000000" pitchFamily="2" charset="2"/>
              </a:rPr>
              <a:t>: 25 mm</a:t>
            </a:r>
          </a:p>
          <a:p>
            <a:pPr lvl="2"/>
            <a:r>
              <a:rPr lang="en-US" altLang="zh-CN" dirty="0">
                <a:sym typeface="Wingdings" panose="05000000000000000000" pitchFamily="2" charset="2"/>
              </a:rPr>
              <a:t>Gradient: 22 </a:t>
            </a:r>
            <a:r>
              <a:rPr lang="en-US" altLang="zh-CN" dirty="0" smtClean="0">
                <a:sym typeface="Wingdings" panose="05000000000000000000" pitchFamily="2" charset="2"/>
              </a:rPr>
              <a:t>MV/m</a:t>
            </a:r>
          </a:p>
          <a:p>
            <a:pPr lvl="1"/>
            <a:r>
              <a:rPr lang="en-US" altLang="zh-CN" dirty="0" smtClean="0">
                <a:sym typeface="Wingdings" panose="05000000000000000000" pitchFamily="2" charset="2"/>
              </a:rPr>
              <a:t>Chicane</a:t>
            </a:r>
          </a:p>
          <a:p>
            <a:pPr lvl="2"/>
            <a:r>
              <a:rPr lang="en-US" altLang="zh-CN" dirty="0" smtClean="0">
                <a:sym typeface="Wingdings" panose="05000000000000000000" pitchFamily="2" charset="2"/>
              </a:rPr>
              <a:t>Wasted electron separation</a:t>
            </a:r>
          </a:p>
          <a:p>
            <a:pPr lvl="1">
              <a:lnSpc>
                <a:spcPct val="110000"/>
              </a:lnSpc>
            </a:pPr>
            <a:r>
              <a:rPr lang="en-US" altLang="zh-CN" dirty="0" smtClean="0"/>
              <a:t>Norm</a:t>
            </a:r>
            <a:r>
              <a:rPr lang="en-US" altLang="zh-CN" dirty="0"/>
              <a:t>. RMS. Emittance</a:t>
            </a:r>
          </a:p>
          <a:p>
            <a:pPr lvl="2">
              <a:lnSpc>
                <a:spcPct val="110000"/>
              </a:lnSpc>
            </a:pPr>
            <a:r>
              <a:rPr lang="en-US" altLang="zh-CN" dirty="0">
                <a:sym typeface="Wingdings" panose="05000000000000000000" pitchFamily="2" charset="2"/>
              </a:rPr>
              <a:t>~2400 mm-mrad~</a:t>
            </a:r>
            <a:r>
              <a:rPr lang="en-US" altLang="zh-CN" dirty="0" smtClean="0">
                <a:sym typeface="Wingdings" panose="05000000000000000000" pitchFamily="2" charset="2"/>
              </a:rPr>
              <a:t>120nm@10GeV</a:t>
            </a:r>
            <a:endParaRPr lang="en-US" altLang="zh-CN" dirty="0"/>
          </a:p>
          <a:p>
            <a:pPr lvl="1">
              <a:lnSpc>
                <a:spcPct val="110000"/>
              </a:lnSpc>
            </a:pPr>
            <a:r>
              <a:rPr lang="en-US" altLang="zh-CN" dirty="0"/>
              <a:t>Energy:  &gt;200 </a:t>
            </a:r>
            <a:r>
              <a:rPr lang="en-US" altLang="zh-CN" dirty="0" smtClean="0"/>
              <a:t>MeV</a:t>
            </a:r>
          </a:p>
          <a:p>
            <a:pPr lvl="1">
              <a:lnSpc>
                <a:spcPct val="110000"/>
              </a:lnSpc>
            </a:pPr>
            <a:r>
              <a:rPr lang="en-US" altLang="zh-CN" dirty="0" smtClean="0"/>
              <a:t>Positron yield</a:t>
            </a:r>
            <a:endParaRPr lang="en-US" altLang="zh-CN" dirty="0"/>
          </a:p>
          <a:p>
            <a:pPr marL="1257300" lvl="2" indent="-342900">
              <a:lnSpc>
                <a:spcPct val="110000"/>
              </a:lnSpc>
            </a:pPr>
            <a:r>
              <a:rPr lang="en-US" altLang="zh-CN" dirty="0"/>
              <a:t>Ne+/Ne- &gt; </a:t>
            </a:r>
            <a:r>
              <a:rPr lang="en-US" altLang="zh-CN" b="1" dirty="0">
                <a:solidFill>
                  <a:srgbClr val="FF0000"/>
                </a:solidFill>
              </a:rPr>
              <a:t>0.5 </a:t>
            </a:r>
            <a:r>
              <a:rPr lang="en-US" altLang="zh-CN" b="1" dirty="0"/>
              <a:t> </a:t>
            </a:r>
            <a:r>
              <a:rPr lang="en-US" altLang="zh-CN" dirty="0"/>
              <a:t>@</a:t>
            </a:r>
            <a:r>
              <a:rPr lang="en-US" altLang="zh-CN" b="1" dirty="0"/>
              <a:t> </a:t>
            </a:r>
            <a:r>
              <a:rPr lang="en-US" altLang="zh-CN" sz="1600" dirty="0"/>
              <a:t>[-8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altLang="zh-CN" sz="1600" dirty="0"/>
              <a:t>,12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altLang="zh-CN" sz="1600" dirty="0"/>
              <a:t>,235MeV, 265MeV</a:t>
            </a:r>
            <a:r>
              <a:rPr lang="en-US" altLang="zh-CN" sz="1600" dirty="0" smtClean="0"/>
              <a:t>]</a:t>
            </a:r>
            <a:endParaRPr lang="en-US" altLang="zh-CN" dirty="0">
              <a:sym typeface="Wingdings" panose="05000000000000000000" pitchFamily="2" charset="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Positron source</a:t>
            </a:r>
            <a:endParaRPr lang="zh-CN" altLang="en-US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333918"/>
              </p:ext>
            </p:extLst>
          </p:nvPr>
        </p:nvGraphicFramePr>
        <p:xfrm>
          <a:off x="9910238" y="1198489"/>
          <a:ext cx="2380722" cy="1695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Visio" r:id="rId6" imgW="5086333" imgH="3657600" progId="Visio.Drawing.15">
                  <p:embed/>
                </p:oleObj>
              </mc:Choice>
              <mc:Fallback>
                <p:oleObj name="Visio" r:id="rId6" imgW="5086333" imgH="3657600" progId="Visio.Drawing.15">
                  <p:embed/>
                  <p:pic>
                    <p:nvPicPr>
                      <p:cNvPr id="13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10238" y="1198489"/>
                        <a:ext cx="2380722" cy="1695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8442691" y="3257410"/>
            <a:ext cx="3863827" cy="2426488"/>
            <a:chOff x="5918429" y="3778179"/>
            <a:chExt cx="4598769" cy="28800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8"/>
            <a:srcRect t="3838" b="-1"/>
            <a:stretch/>
          </p:blipFill>
          <p:spPr>
            <a:xfrm>
              <a:off x="5918429" y="3778179"/>
              <a:ext cx="1520063" cy="28800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05352" y="3778179"/>
              <a:ext cx="3211846" cy="28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153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5" t="19890" r="11582" b="19837"/>
          <a:stretch/>
        </p:blipFill>
        <p:spPr>
          <a:xfrm>
            <a:off x="4143385" y="1253763"/>
            <a:ext cx="7979485" cy="43210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00639" y="1055803"/>
            <a:ext cx="4379843" cy="562780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Main parameters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Layout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of </a:t>
            </a:r>
            <a:r>
              <a:rPr lang="en-US" altLang="zh-CN" dirty="0" err="1" smtClean="0">
                <a:solidFill>
                  <a:schemeClr val="bg1">
                    <a:lumMod val="95000"/>
                  </a:schemeClr>
                </a:solidFill>
              </a:rPr>
              <a:t>Linac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Source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 source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Positron source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Linac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Electron/Positron mode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Error study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Electron linac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95250" y="2788549"/>
            <a:ext cx="722947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Focusing device: </a:t>
            </a:r>
            <a:r>
              <a:rPr lang="en-US" altLang="zh-CN" sz="2800" b="1" i="1" dirty="0" smtClean="0">
                <a:solidFill>
                  <a:srgbClr val="0070C0"/>
                </a:solidFill>
              </a:rPr>
              <a:t>Triplet</a:t>
            </a:r>
            <a:endParaRPr lang="en-US" altLang="zh-CN" sz="2400" b="1" i="1" dirty="0" smtClean="0">
              <a:solidFill>
                <a:srgbClr val="0070C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i="1" dirty="0" smtClean="0"/>
              <a:t>1 triplet+4 Acc. Stru.</a:t>
            </a:r>
            <a:r>
              <a:rPr lang="en-US" altLang="zh-CN" sz="2400" dirty="0" smtClean="0">
                <a:sym typeface="Wingdings" panose="05000000000000000000" pitchFamily="2" charset="2"/>
              </a:rPr>
              <a:t></a:t>
            </a:r>
            <a:r>
              <a:rPr lang="en-US" altLang="zh-CN" sz="2400" i="1" dirty="0" smtClean="0">
                <a:sym typeface="Wingdings" panose="05000000000000000000" pitchFamily="2" charset="2"/>
              </a:rPr>
              <a:t>1 triplet+8 Acc. </a:t>
            </a:r>
            <a:r>
              <a:rPr lang="en-US" altLang="zh-CN" sz="2400" i="1" dirty="0" err="1" smtClean="0">
                <a:sym typeface="Wingdings" panose="05000000000000000000" pitchFamily="2" charset="2"/>
              </a:rPr>
              <a:t>Stru</a:t>
            </a:r>
            <a:r>
              <a:rPr lang="en-US" altLang="zh-CN" sz="2400" i="1" dirty="0" smtClean="0">
                <a:sym typeface="Wingdings" panose="05000000000000000000" pitchFamily="2" charset="2"/>
              </a:rPr>
              <a:t>.</a:t>
            </a:r>
            <a:endParaRPr lang="en-US" altLang="zh-CN" sz="24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Operation mode 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High charge mode (positron production)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4GeV &amp; 10 nC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FF0000"/>
                </a:solidFill>
              </a:rPr>
              <a:t>ESBS+FAS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Low charge mode (electron injection)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10 GeV &amp; 3 nC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sz="2400" b="1" dirty="0" smtClean="0">
                <a:solidFill>
                  <a:srgbClr val="FF0000"/>
                </a:solidFill>
              </a:rPr>
              <a:t>ESBS+FAS+EBTL+TAS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400" dirty="0"/>
          </a:p>
        </p:txBody>
      </p:sp>
      <p:pic>
        <p:nvPicPr>
          <p:cNvPr id="7" name="图片 6" descr="D:\IHEPBOX\My_work\CEPC&amp;SPPC\Lattice structure\on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28" y="3579194"/>
            <a:ext cx="5432667" cy="1918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内容占位符 1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1006217"/>
            <a:ext cx="10515600" cy="1933736"/>
          </a:xfrm>
        </p:spPr>
      </p:pic>
    </p:spTree>
    <p:extLst>
      <p:ext uri="{BB962C8B-B14F-4D97-AF65-F5344CB8AC3E}">
        <p14:creationId xmlns:p14="http://schemas.microsoft.com/office/powerpoint/2010/main" val="4353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3970452" y="375080"/>
            <a:ext cx="6564198" cy="549480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Electron linac</a:t>
            </a:r>
            <a:r>
              <a:rPr lang="en-US" altLang="zh-CN" dirty="0" smtClean="0">
                <a:sym typeface="Wingdings" panose="05000000000000000000" pitchFamily="2" charset="2"/>
              </a:rPr>
              <a:t></a:t>
            </a:r>
            <a:r>
              <a:rPr lang="en-US" altLang="zh-CN" dirty="0" smtClean="0"/>
              <a:t> </a:t>
            </a:r>
            <a:r>
              <a:rPr lang="en-US" altLang="zh-CN" i="1" dirty="0">
                <a:solidFill>
                  <a:srgbClr val="FF0000"/>
                </a:solidFill>
              </a:rPr>
              <a:t>Electron injection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0" y="1033343"/>
            <a:ext cx="10515600" cy="4967923"/>
          </a:xfrm>
        </p:spPr>
        <p:txBody>
          <a:bodyPr/>
          <a:lstStyle/>
          <a:p>
            <a:r>
              <a:rPr lang="en-US" altLang="zh-CN" dirty="0" smtClean="0"/>
              <a:t>Low </a:t>
            </a:r>
            <a:r>
              <a:rPr lang="en-US" altLang="zh-CN" dirty="0"/>
              <a:t>charge mode</a:t>
            </a:r>
          </a:p>
          <a:p>
            <a:pPr lvl="1"/>
            <a:r>
              <a:rPr lang="en-US" altLang="zh-CN" dirty="0" smtClean="0"/>
              <a:t>10 </a:t>
            </a:r>
            <a:r>
              <a:rPr lang="en-US" altLang="zh-CN" dirty="0" smtClean="0"/>
              <a:t>GeV with 3 </a:t>
            </a:r>
            <a:r>
              <a:rPr lang="en-US" altLang="zh-CN" dirty="0" err="1"/>
              <a:t>nC</a:t>
            </a:r>
            <a:r>
              <a:rPr lang="en-US" altLang="zh-CN" dirty="0"/>
              <a:t> </a:t>
            </a:r>
            <a:r>
              <a:rPr lang="en-US" altLang="zh-CN" dirty="0" smtClean="0"/>
              <a:t>charge </a:t>
            </a:r>
            <a:endParaRPr lang="en-US" altLang="zh-CN" dirty="0"/>
          </a:p>
          <a:p>
            <a:pPr lvl="1"/>
            <a:r>
              <a:rPr lang="en-US" altLang="zh-CN" dirty="0"/>
              <a:t>Energy spread (rms): 0.15%</a:t>
            </a:r>
          </a:p>
          <a:p>
            <a:pPr lvl="1"/>
            <a:r>
              <a:rPr lang="en-US" altLang="zh-CN" dirty="0"/>
              <a:t>Emittance (rms): 5 nm </a:t>
            </a:r>
          </a:p>
          <a:p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4063" r="8689"/>
          <a:stretch/>
        </p:blipFill>
        <p:spPr bwMode="auto">
          <a:xfrm>
            <a:off x="4276725" y="1163419"/>
            <a:ext cx="7920000" cy="48990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9851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3970452" y="375080"/>
            <a:ext cx="6564198" cy="549480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Electron linac</a:t>
            </a:r>
            <a:r>
              <a:rPr lang="en-US" altLang="zh-CN" dirty="0" smtClean="0">
                <a:sym typeface="Wingdings" panose="05000000000000000000" pitchFamily="2" charset="2"/>
              </a:rPr>
              <a:t></a:t>
            </a:r>
            <a:r>
              <a:rPr lang="en-US" altLang="zh-CN" dirty="0" smtClean="0"/>
              <a:t> </a:t>
            </a:r>
            <a:r>
              <a:rPr lang="en-US" altLang="zh-CN" i="1" dirty="0" smtClean="0">
                <a:solidFill>
                  <a:srgbClr val="FF0000"/>
                </a:solidFill>
              </a:rPr>
              <a:t>Positron </a:t>
            </a:r>
            <a:r>
              <a:rPr lang="en-US" altLang="zh-CN" i="1" dirty="0">
                <a:solidFill>
                  <a:srgbClr val="FF0000"/>
                </a:solidFill>
              </a:rPr>
              <a:t>production</a:t>
            </a:r>
            <a:r>
              <a:rPr lang="en-US" altLang="zh-CN" i="1" dirty="0" smtClean="0">
                <a:solidFill>
                  <a:srgbClr val="FF0000"/>
                </a:solidFill>
              </a:rPr>
              <a:t> 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0" y="1033343"/>
            <a:ext cx="10515600" cy="4967923"/>
          </a:xfrm>
        </p:spPr>
        <p:txBody>
          <a:bodyPr/>
          <a:lstStyle/>
          <a:p>
            <a:r>
              <a:rPr lang="en-US" altLang="zh-CN" dirty="0" smtClean="0"/>
              <a:t>High charge mode</a:t>
            </a:r>
          </a:p>
          <a:p>
            <a:pPr lvl="1"/>
            <a:r>
              <a:rPr lang="en-US" altLang="zh-CN" dirty="0" smtClean="0"/>
              <a:t>4 </a:t>
            </a:r>
            <a:r>
              <a:rPr lang="en-US" altLang="zh-CN" dirty="0" smtClean="0"/>
              <a:t>GeV with 10 </a:t>
            </a:r>
            <a:r>
              <a:rPr lang="en-US" altLang="zh-CN" dirty="0" err="1" smtClean="0"/>
              <a:t>nC</a:t>
            </a:r>
            <a:r>
              <a:rPr lang="en-US" altLang="zh-CN" dirty="0" smtClean="0"/>
              <a:t> charge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Energy spread (rms): 0.6%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6986" r="7639"/>
          <a:stretch/>
        </p:blipFill>
        <p:spPr>
          <a:xfrm>
            <a:off x="4272000" y="1125289"/>
            <a:ext cx="7920000" cy="47622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3973" r="7220"/>
          <a:stretch/>
        </p:blipFill>
        <p:spPr>
          <a:xfrm>
            <a:off x="525529" y="2613520"/>
            <a:ext cx="3825162" cy="388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0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10"/>
          <a:stretch/>
        </p:blipFill>
        <p:spPr>
          <a:xfrm>
            <a:off x="472440" y="1029186"/>
            <a:ext cx="11566689" cy="1782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300" y="2942984"/>
            <a:ext cx="5029200" cy="329430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PSPAS</a:t>
            </a:r>
            <a:r>
              <a:rPr lang="en-US" altLang="zh-CN" dirty="0" smtClean="0">
                <a:sym typeface="Wingdings" panose="05000000000000000000" pitchFamily="2" charset="2"/>
              </a:rPr>
              <a:t></a:t>
            </a:r>
            <a:r>
              <a:rPr lang="en-US" altLang="zh-CN" dirty="0" smtClean="0"/>
              <a:t>SAS (DR) +TAS</a:t>
            </a:r>
          </a:p>
          <a:p>
            <a:pPr lvl="1"/>
            <a:r>
              <a:rPr lang="en-US" altLang="zh-CN" b="1" dirty="0" smtClean="0">
                <a:solidFill>
                  <a:srgbClr val="0070C0"/>
                </a:solidFill>
              </a:rPr>
              <a:t>SAS</a:t>
            </a:r>
            <a:r>
              <a:rPr lang="en-US" altLang="zh-CN" dirty="0" smtClean="0">
                <a:solidFill>
                  <a:srgbClr val="0070C0"/>
                </a:solidFill>
              </a:rPr>
              <a:t>: 200 MeV</a:t>
            </a:r>
            <a:r>
              <a:rPr lang="en-US" altLang="zh-CN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4 GeV</a:t>
            </a:r>
          </a:p>
          <a:p>
            <a:pPr lvl="1"/>
            <a:r>
              <a:rPr lang="en-US" altLang="zh-CN" dirty="0" smtClean="0">
                <a:solidFill>
                  <a:srgbClr val="FF0000"/>
                </a:solidFill>
                <a:sym typeface="Wingdings" panose="05000000000000000000" pitchFamily="2" charset="2"/>
              </a:rPr>
              <a:t>Damping Ring </a:t>
            </a:r>
            <a:r>
              <a:rPr lang="en-US" altLang="zh-CN" dirty="0" smtClean="0">
                <a:solidFill>
                  <a:srgbClr val="0070C0"/>
                </a:solidFill>
                <a:sym typeface="Wingdings" panose="05000000000000000000" pitchFamily="2" charset="2"/>
              </a:rPr>
              <a:t>@ 1.1 GeV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  <a:sym typeface="Wingdings" panose="05000000000000000000" pitchFamily="2" charset="2"/>
              </a:rPr>
              <a:t>TAS: 4GeV10 GeV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r>
              <a:rPr lang="en-US" altLang="zh-CN" dirty="0"/>
              <a:t>Transverse focusing </a:t>
            </a:r>
            <a:r>
              <a:rPr lang="en-US" altLang="zh-CN" dirty="0" smtClean="0"/>
              <a:t>devices</a:t>
            </a:r>
            <a:endParaRPr lang="en-US" altLang="zh-CN" dirty="0"/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FODO structure at low energy</a:t>
            </a:r>
            <a:endParaRPr lang="en-US" altLang="zh-CN" dirty="0">
              <a:solidFill>
                <a:srgbClr val="0070C0"/>
              </a:solidFill>
            </a:endParaRP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Triplet at high energy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/>
              <a:t>Positron linac</a:t>
            </a:r>
            <a:endParaRPr lang="zh-CN" altLang="en-US" dirty="0"/>
          </a:p>
          <a:p>
            <a:endParaRPr lang="zh-CN" altLang="en-US" dirty="0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785617"/>
              </p:ext>
            </p:extLst>
          </p:nvPr>
        </p:nvGraphicFramePr>
        <p:xfrm>
          <a:off x="5288244" y="2879103"/>
          <a:ext cx="6736559" cy="1724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Visio" r:id="rId5" imgW="34160327" imgH="8739930" progId="Visio.Drawing.15">
                  <p:embed/>
                </p:oleObj>
              </mc:Choice>
              <mc:Fallback>
                <p:oleObj name="Visio" r:id="rId5" imgW="34160327" imgH="8739930" progId="Visio.Drawing.15">
                  <p:embed/>
                  <p:pic>
                    <p:nvPicPr>
                      <p:cNvPr id="7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8244" y="2879103"/>
                        <a:ext cx="6736559" cy="17245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图片 10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5" t="3936" r="8341"/>
          <a:stretch/>
        </p:blipFill>
        <p:spPr bwMode="auto">
          <a:xfrm>
            <a:off x="4807408" y="4670580"/>
            <a:ext cx="7217395" cy="17537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593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Positron linac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0" y="1119582"/>
            <a:ext cx="4324350" cy="4197135"/>
          </a:xfrm>
        </p:spPr>
        <p:txBody>
          <a:bodyPr>
            <a:normAutofit/>
          </a:bodyPr>
          <a:lstStyle/>
          <a:p>
            <a:r>
              <a:rPr lang="en-US" altLang="zh-CN" dirty="0"/>
              <a:t>Positron </a:t>
            </a:r>
            <a:r>
              <a:rPr lang="en-US" altLang="zh-CN" dirty="0" smtClean="0"/>
              <a:t>linac</a:t>
            </a:r>
            <a:endParaRPr lang="en-US" altLang="zh-CN" dirty="0"/>
          </a:p>
          <a:p>
            <a:pPr lvl="1"/>
            <a:r>
              <a:rPr lang="en-US" altLang="zh-CN" dirty="0" smtClean="0"/>
              <a:t>10 </a:t>
            </a:r>
            <a:r>
              <a:rPr lang="en-US" altLang="zh-CN" dirty="0" smtClean="0"/>
              <a:t>GeV with 3 </a:t>
            </a:r>
            <a:r>
              <a:rPr lang="en-US" altLang="zh-CN" dirty="0" err="1" smtClean="0"/>
              <a:t>nC</a:t>
            </a:r>
            <a:r>
              <a:rPr lang="en-US" altLang="zh-CN" dirty="0" smtClean="0"/>
              <a:t> charge </a:t>
            </a:r>
            <a:endParaRPr lang="en-US" altLang="zh-CN" dirty="0"/>
          </a:p>
          <a:p>
            <a:pPr lvl="1"/>
            <a:r>
              <a:rPr lang="en-US" altLang="zh-CN" dirty="0"/>
              <a:t>Energy spread (rms): </a:t>
            </a:r>
            <a:r>
              <a:rPr lang="en-US" altLang="zh-CN" dirty="0" smtClean="0"/>
              <a:t>0.16%</a:t>
            </a:r>
            <a:endParaRPr lang="en-US" altLang="zh-CN" dirty="0"/>
          </a:p>
          <a:p>
            <a:pPr lvl="1"/>
            <a:r>
              <a:rPr lang="en-US" altLang="zh-CN" dirty="0" smtClean="0"/>
              <a:t>Emittance with DR </a:t>
            </a:r>
            <a:r>
              <a:rPr lang="en-US" altLang="zh-CN" dirty="0"/>
              <a:t>(rms): </a:t>
            </a:r>
            <a:r>
              <a:rPr lang="en-US" altLang="zh-CN" dirty="0" smtClean="0"/>
              <a:t>40(H)/24nm(V)  </a:t>
            </a:r>
            <a:endParaRPr lang="en-US" altLang="zh-CN" dirty="0"/>
          </a:p>
          <a:p>
            <a:pPr marL="285750" indent="-285750"/>
            <a:endParaRPr lang="zh-CN" altLang="en-US" dirty="0"/>
          </a:p>
          <a:p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" t="4134" r="8504" b="3101"/>
          <a:stretch/>
        </p:blipFill>
        <p:spPr bwMode="auto">
          <a:xfrm>
            <a:off x="4076701" y="1478258"/>
            <a:ext cx="8115300" cy="4665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49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41952"/>
            <a:ext cx="6967330" cy="378404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</a:pPr>
            <a:r>
              <a:rPr lang="en-US" altLang="zh-CN" sz="2400" dirty="0" smtClean="0"/>
              <a:t>Whole </a:t>
            </a:r>
            <a:r>
              <a:rPr lang="en-US" altLang="zh-CN" sz="2400" dirty="0" err="1" smtClean="0"/>
              <a:t>Linac</a:t>
            </a:r>
            <a:endParaRPr lang="en-US" altLang="zh-CN" sz="2400" dirty="0"/>
          </a:p>
          <a:p>
            <a:pPr marL="800100" lvl="1" indent="-285750">
              <a:lnSpc>
                <a:spcPct val="110000"/>
              </a:lnSpc>
            </a:pPr>
            <a:r>
              <a:rPr lang="en-US" altLang="zh-CN" sz="2000" dirty="0"/>
              <a:t>One-to-one correction </a:t>
            </a:r>
            <a:r>
              <a:rPr lang="en-US" altLang="zh-CN" sz="2000" dirty="0" smtClean="0"/>
              <a:t>method for both e- and e+</a:t>
            </a:r>
            <a:endParaRPr lang="en-US" altLang="zh-CN" sz="2000" dirty="0"/>
          </a:p>
          <a:p>
            <a:pPr marL="800100" lvl="1" indent="-285750">
              <a:lnSpc>
                <a:spcPct val="110000"/>
              </a:lnSpc>
            </a:pPr>
            <a:r>
              <a:rPr lang="en-US" altLang="zh-CN" sz="2000" dirty="0"/>
              <a:t>Errors: Gaussian distribution, 3</a:t>
            </a:r>
            <a:r>
              <a:rPr lang="el-GR" altLang="zh-CN" sz="2000" dirty="0"/>
              <a:t>σ</a:t>
            </a:r>
            <a:r>
              <a:rPr lang="en-US" altLang="zh-CN" sz="2000" dirty="0"/>
              <a:t> truncated   </a:t>
            </a:r>
          </a:p>
          <a:p>
            <a:pPr marL="342900" indent="-342900">
              <a:lnSpc>
                <a:spcPct val="100000"/>
              </a:lnSpc>
            </a:pPr>
            <a:r>
              <a:rPr lang="en-US" altLang="zh-CN" sz="2400" dirty="0"/>
              <a:t>Beam </a:t>
            </a:r>
            <a:r>
              <a:rPr lang="en-US" altLang="zh-CN" sz="2400" dirty="0" smtClean="0"/>
              <a:t>orbit</a:t>
            </a:r>
            <a:endParaRPr lang="en-US" altLang="zh-CN" sz="2000" dirty="0" smtClean="0"/>
          </a:p>
          <a:p>
            <a:pPr marL="800100" lvl="1" indent="-342900">
              <a:lnSpc>
                <a:spcPct val="100000"/>
              </a:lnSpc>
            </a:pPr>
            <a:r>
              <a:rPr lang="en-US" altLang="zh-CN" sz="2000" dirty="0" smtClean="0"/>
              <a:t>&lt;</a:t>
            </a:r>
            <a:r>
              <a:rPr lang="en-US" altLang="zh-CN" sz="2000" dirty="0" smtClean="0"/>
              <a:t>1mm</a:t>
            </a:r>
          </a:p>
          <a:p>
            <a:pPr marL="800100" lvl="1" indent="-342900">
              <a:lnSpc>
                <a:spcPct val="100000"/>
              </a:lnSpc>
            </a:pPr>
            <a:r>
              <a:rPr lang="en-US" altLang="zh-CN" sz="2000" dirty="0" smtClean="0"/>
              <a:t>&lt;0.5mm at high energy region</a:t>
            </a:r>
            <a:endParaRPr lang="en-US" altLang="zh-CN" sz="2000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4278512" y="384447"/>
            <a:ext cx="6147435" cy="690880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Misalignment errors with </a:t>
            </a:r>
            <a:r>
              <a:rPr lang="en-US" altLang="zh-CN" b="1" dirty="0">
                <a:solidFill>
                  <a:srgbClr val="FF0000"/>
                </a:solidFill>
              </a:rPr>
              <a:t>correction</a:t>
            </a:r>
            <a:endParaRPr lang="zh-CN" altLang="en-US" b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182116"/>
              </p:ext>
            </p:extLst>
          </p:nvPr>
        </p:nvGraphicFramePr>
        <p:xfrm>
          <a:off x="346542" y="3907576"/>
          <a:ext cx="5820866" cy="2202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91116">
                  <a:extLst>
                    <a:ext uri="{9D8B030D-6E8A-4147-A177-3AD203B41FA5}">
                      <a16:colId xmlns:a16="http://schemas.microsoft.com/office/drawing/2014/main" xmlns="" val="4010507939"/>
                    </a:ext>
                  </a:extLst>
                </a:gridCol>
                <a:gridCol w="1002427">
                  <a:extLst>
                    <a:ext uri="{9D8B030D-6E8A-4147-A177-3AD203B41FA5}">
                      <a16:colId xmlns:a16="http://schemas.microsoft.com/office/drawing/2014/main" xmlns="" val="2463993266"/>
                    </a:ext>
                  </a:extLst>
                </a:gridCol>
                <a:gridCol w="1427323">
                  <a:extLst>
                    <a:ext uri="{9D8B030D-6E8A-4147-A177-3AD203B41FA5}">
                      <a16:colId xmlns:a16="http://schemas.microsoft.com/office/drawing/2014/main" xmlns="" val="4008314574"/>
                    </a:ext>
                  </a:extLst>
                </a:gridCol>
              </a:tblGrid>
              <a:tr h="4405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100" dirty="0">
                          <a:effectLst/>
                        </a:rPr>
                        <a:t>Error description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>
                          <a:effectLst/>
                        </a:rPr>
                        <a:t>Unit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>
                          <a:effectLst/>
                        </a:rPr>
                        <a:t>Value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67273601"/>
                  </a:ext>
                </a:extLst>
              </a:tr>
              <a:tr h="4405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Translational error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>
                          <a:effectLst/>
                        </a:rPr>
                        <a:t>mm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>
                          <a:effectLst/>
                        </a:rPr>
                        <a:t>0.1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38605720"/>
                  </a:ext>
                </a:extLst>
              </a:tr>
              <a:tr h="4405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Rotation error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mrad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0.2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80993842"/>
                  </a:ext>
                </a:extLst>
              </a:tr>
              <a:tr h="4405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2000" kern="100" dirty="0">
                          <a:effectLst/>
                        </a:rPr>
                        <a:t>Magnetic element field error 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%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0.1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63200366"/>
                  </a:ext>
                </a:extLst>
              </a:tr>
              <a:tr h="440512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BPM uncertainty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mm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0.1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703712625"/>
                  </a:ext>
                </a:extLst>
              </a:tr>
            </a:tbl>
          </a:graphicData>
        </a:graphic>
      </p:graphicFrame>
      <p:pic>
        <p:nvPicPr>
          <p:cNvPr id="8" name="图片 7"/>
          <p:cNvPicPr/>
          <p:nvPr/>
        </p:nvPicPr>
        <p:blipFill rotWithShape="1">
          <a:blip r:embed="rId3"/>
          <a:srcRect l="7883" r="8645"/>
          <a:stretch/>
        </p:blipFill>
        <p:spPr bwMode="auto">
          <a:xfrm>
            <a:off x="6513951" y="3827192"/>
            <a:ext cx="5109328" cy="27255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7067" t="2786" r="8317"/>
          <a:stretch/>
        </p:blipFill>
        <p:spPr>
          <a:xfrm>
            <a:off x="6513950" y="1041952"/>
            <a:ext cx="5109328" cy="27852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811973" y="2037502"/>
            <a:ext cx="5132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e-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71898" y="4826000"/>
            <a:ext cx="5934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e+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3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1" y="1169913"/>
            <a:ext cx="5566575" cy="5474389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4GeV </a:t>
            </a:r>
            <a:r>
              <a:rPr lang="en-US" altLang="zh-CN" sz="2400" dirty="0" smtClean="0"/>
              <a:t>Electron </a:t>
            </a:r>
            <a:r>
              <a:rPr lang="en-US" altLang="zh-CN" sz="2400" dirty="0" err="1" smtClean="0"/>
              <a:t>Linac</a:t>
            </a:r>
            <a:r>
              <a:rPr lang="en-US" altLang="zh-CN" sz="2400" dirty="0" smtClean="0"/>
              <a:t> with high charge  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Method: First orbit correction + multi-particles simulation</a:t>
            </a:r>
          </a:p>
          <a:p>
            <a:pPr lvl="1"/>
            <a:r>
              <a:rPr lang="en-US" altLang="zh-CN" dirty="0" smtClean="0"/>
              <a:t>Low charge </a:t>
            </a:r>
            <a:endParaRPr lang="en-US" altLang="zh-CN" dirty="0"/>
          </a:p>
          <a:p>
            <a:pPr lvl="2"/>
            <a:r>
              <a:rPr lang="en-US" altLang="zh-CN" dirty="0"/>
              <a:t>Beam orbit can be controlled </a:t>
            </a:r>
            <a:r>
              <a:rPr lang="en-US" altLang="zh-CN" dirty="0" smtClean="0"/>
              <a:t>well</a:t>
            </a:r>
          </a:p>
          <a:p>
            <a:pPr lvl="1"/>
            <a:r>
              <a:rPr lang="en-US" altLang="zh-CN" dirty="0" smtClean="0"/>
              <a:t>High charge </a:t>
            </a:r>
          </a:p>
          <a:p>
            <a:pPr lvl="2"/>
            <a:r>
              <a:rPr lang="en-US" altLang="zh-CN" dirty="0" smtClean="0"/>
              <a:t>Misalignments of Acc. Tubes</a:t>
            </a:r>
          </a:p>
          <a:p>
            <a:pPr lvl="2"/>
            <a:r>
              <a:rPr lang="en-US" altLang="zh-CN" b="1" dirty="0" smtClean="0">
                <a:solidFill>
                  <a:srgbClr val="0070C0"/>
                </a:solidFill>
              </a:rPr>
              <a:t>Wakefield</a:t>
            </a:r>
            <a:endParaRPr lang="en-US" altLang="zh-CN" b="1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dirty="0" smtClean="0"/>
              <a:t>In </a:t>
            </a:r>
            <a:r>
              <a:rPr lang="en-US" altLang="zh-CN" dirty="0" smtClean="0"/>
              <a:t>a real operation</a:t>
            </a:r>
            <a:r>
              <a:rPr lang="en-US" altLang="zh-CN" dirty="0" smtClean="0"/>
              <a:t>, correction </a:t>
            </a:r>
            <a:r>
              <a:rPr lang="en-US" altLang="zh-CN" dirty="0"/>
              <a:t>is based on multi-particles </a:t>
            </a:r>
            <a:r>
              <a:rPr lang="en-US" altLang="zh-CN" dirty="0" smtClean="0"/>
              <a:t>orbit, so the orbit and emittance growth can be controlled better. 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4132288" y="380089"/>
            <a:ext cx="6748669" cy="690880"/>
          </a:xfrm>
        </p:spPr>
        <p:txBody>
          <a:bodyPr/>
          <a:lstStyle/>
          <a:p>
            <a:r>
              <a:rPr lang="en-US" altLang="zh-CN" sz="3000" dirty="0"/>
              <a:t>Misalignment errors with </a:t>
            </a:r>
            <a:r>
              <a:rPr lang="en-US" altLang="zh-CN" sz="3000" dirty="0">
                <a:solidFill>
                  <a:srgbClr val="FF0000"/>
                </a:solidFill>
              </a:rPr>
              <a:t>correction</a:t>
            </a:r>
            <a:endParaRPr lang="zh-CN" altLang="en-US" sz="3000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8" r="8125"/>
          <a:stretch/>
        </p:blipFill>
        <p:spPr>
          <a:xfrm>
            <a:off x="5612296" y="1169913"/>
            <a:ext cx="6480000" cy="238888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/>
          <a:srcRect l="7611" r="8092"/>
          <a:stretch/>
        </p:blipFill>
        <p:spPr>
          <a:xfrm>
            <a:off x="5612296" y="3756684"/>
            <a:ext cx="6480000" cy="2658743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72440" y="30481"/>
            <a:ext cx="4831080" cy="894079"/>
          </a:xfrm>
        </p:spPr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368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5" t="19890" r="11582" b="19837"/>
          <a:stretch/>
        </p:blipFill>
        <p:spPr>
          <a:xfrm>
            <a:off x="4143385" y="1291471"/>
            <a:ext cx="7979485" cy="43210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0639" y="1055803"/>
            <a:ext cx="4379843" cy="562780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/>
              <a:t>Introduction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Main parameters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Layout </a:t>
            </a:r>
            <a:r>
              <a:rPr lang="en-US" altLang="zh-CN" dirty="0"/>
              <a:t>of </a:t>
            </a:r>
            <a:r>
              <a:rPr lang="en-US" altLang="zh-CN" dirty="0" err="1" smtClean="0"/>
              <a:t>Linac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smtClean="0"/>
              <a:t>Source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Electron source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Positron source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Linac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Electron/Positron mode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Error study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1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Field errors</a:t>
            </a:r>
            <a:endParaRPr lang="zh-CN" altLang="en-US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182217" y="1059953"/>
            <a:ext cx="6248400" cy="270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Simulation condition</a:t>
            </a:r>
          </a:p>
          <a:p>
            <a:pPr lvl="1">
              <a:lnSpc>
                <a:spcPct val="100000"/>
              </a:lnSpc>
            </a:pPr>
            <a:r>
              <a:rPr lang="en-US" altLang="zh-CN" sz="2200" dirty="0"/>
              <a:t>5</a:t>
            </a:r>
            <a:r>
              <a:rPr lang="en-US" altLang="zh-CN" sz="2200" dirty="0" smtClean="0"/>
              <a:t>000 seeds</a:t>
            </a:r>
          </a:p>
          <a:p>
            <a:pPr marL="742950" lvl="1" indent="-285750">
              <a:lnSpc>
                <a:spcPct val="100000"/>
              </a:lnSpc>
            </a:pPr>
            <a:r>
              <a:rPr lang="en-US" altLang="zh-CN" sz="2200" dirty="0" smtClean="0"/>
              <a:t>Accelerating structure</a:t>
            </a:r>
          </a:p>
          <a:p>
            <a:pPr marL="1200150" lvl="2" indent="-285750">
              <a:lnSpc>
                <a:spcPct val="100000"/>
              </a:lnSpc>
            </a:pPr>
            <a:r>
              <a:rPr lang="en-US" altLang="zh-CN" dirty="0" smtClean="0"/>
              <a:t>phase errors and amp errors</a:t>
            </a:r>
          </a:p>
          <a:p>
            <a:pPr marL="1200150" lvl="2" indent="-285750">
              <a:lnSpc>
                <a:spcPct val="100000"/>
              </a:lnSpc>
            </a:pPr>
            <a:r>
              <a:rPr lang="en-US" altLang="zh-CN" dirty="0" smtClean="0"/>
              <a:t>4 accelerating structures in one KLY</a:t>
            </a:r>
          </a:p>
          <a:p>
            <a:pPr marL="1200150" lvl="2" indent="-285750">
              <a:lnSpc>
                <a:spcPct val="100000"/>
              </a:lnSpc>
            </a:pPr>
            <a:r>
              <a:rPr lang="en-US" altLang="zh-CN" dirty="0" smtClean="0"/>
              <a:t>3</a:t>
            </a:r>
            <a:r>
              <a:rPr lang="el-GR" altLang="zh-CN" dirty="0" smtClean="0"/>
              <a:t>σ</a:t>
            </a:r>
            <a:r>
              <a:rPr lang="en-US" altLang="zh-CN" dirty="0" smtClean="0"/>
              <a:t>--Gaussian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518412" y="1059953"/>
            <a:ext cx="4936435" cy="2219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Energy jitter: 0.2%</a:t>
            </a:r>
          </a:p>
          <a:p>
            <a:r>
              <a:rPr lang="en-US" altLang="zh-CN" dirty="0" smtClean="0"/>
              <a:t>Energy spread &lt; 0.2%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Phase </a:t>
            </a:r>
            <a:r>
              <a:rPr lang="en-US" altLang="zh-CN" dirty="0">
                <a:solidFill>
                  <a:srgbClr val="0070C0"/>
                </a:solidFill>
              </a:rPr>
              <a:t>errors: 0.5 degree (rms)</a:t>
            </a:r>
          </a:p>
          <a:p>
            <a:pPr lvl="1"/>
            <a:r>
              <a:rPr lang="en-US" altLang="zh-CN" dirty="0">
                <a:solidFill>
                  <a:srgbClr val="0070C0"/>
                </a:solidFill>
              </a:rPr>
              <a:t>Grad. errors:   0.5%  (rms)</a:t>
            </a:r>
          </a:p>
          <a:p>
            <a:pPr lvl="1"/>
            <a:endParaRPr lang="zh-CN" altLang="en-US" dirty="0"/>
          </a:p>
        </p:txBody>
      </p:sp>
      <p:pic>
        <p:nvPicPr>
          <p:cNvPr id="9" name="图片 8" descr="H:\CEPC\5、CDR-Injector\Visio graph\zhangjingru\design\design1-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2" y="3637926"/>
            <a:ext cx="4220538" cy="2795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内容占位符 9"/>
          <p:cNvPicPr>
            <a:picLocks noGrp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7" t="3069" r="8061"/>
          <a:stretch/>
        </p:blipFill>
        <p:spPr bwMode="auto">
          <a:xfrm>
            <a:off x="4307341" y="3173774"/>
            <a:ext cx="7749541" cy="31303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841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979" y="3693376"/>
            <a:ext cx="4051300" cy="247269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Linac design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Damping Ring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520996"/>
              </p:ext>
            </p:extLst>
          </p:nvPr>
        </p:nvGraphicFramePr>
        <p:xfrm>
          <a:off x="260702" y="1334227"/>
          <a:ext cx="5042197" cy="47182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88121">
                  <a:extLst>
                    <a:ext uri="{9D8B030D-6E8A-4147-A177-3AD203B41FA5}">
                      <a16:colId xmlns:a16="http://schemas.microsoft.com/office/drawing/2014/main" xmlns="" val="1362802618"/>
                    </a:ext>
                  </a:extLst>
                </a:gridCol>
                <a:gridCol w="1225608">
                  <a:extLst>
                    <a:ext uri="{9D8B030D-6E8A-4147-A177-3AD203B41FA5}">
                      <a16:colId xmlns:a16="http://schemas.microsoft.com/office/drawing/2014/main" xmlns="" val="433638623"/>
                    </a:ext>
                  </a:extLst>
                </a:gridCol>
                <a:gridCol w="1328468">
                  <a:extLst>
                    <a:ext uri="{9D8B030D-6E8A-4147-A177-3AD203B41FA5}">
                      <a16:colId xmlns:a16="http://schemas.microsoft.com/office/drawing/2014/main" xmlns="" val="3522656195"/>
                    </a:ext>
                  </a:extLst>
                </a:gridCol>
              </a:tblGrid>
              <a:tr h="223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DR V1.0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Unit</a:t>
                      </a:r>
                      <a:endParaRPr lang="zh-CN" sz="1800" b="1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Value</a:t>
                      </a:r>
                      <a:endParaRPr lang="zh-CN" sz="1800" b="1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17921284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Energy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GeV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1.1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15302843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Circumference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M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58.5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3517506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Repetition frequency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Hz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100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20321772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Bending radius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M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3.6</a:t>
                      </a:r>
                      <a:r>
                        <a:rPr lang="en-US" altLang="zh-CN" sz="1800" kern="1200" dirty="0" smtClean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45846891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Dipole strength B</a:t>
                      </a:r>
                      <a:r>
                        <a:rPr lang="en-GB" sz="1800" baseline="-25000">
                          <a:effectLst/>
                        </a:rPr>
                        <a:t>0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T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1.01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26749466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U</a:t>
                      </a:r>
                      <a:r>
                        <a:rPr lang="en-GB" sz="1800" baseline="-25000" dirty="0">
                          <a:effectLst/>
                        </a:rPr>
                        <a:t>0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keV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35.8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00057731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Damping time x/y/z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err="1">
                          <a:effectLst/>
                        </a:rPr>
                        <a:t>m</a:t>
                      </a:r>
                      <a:r>
                        <a:rPr lang="en-US" sz="1800" kern="1200" dirty="0" err="1" smtClean="0">
                          <a:effectLst/>
                        </a:rPr>
                        <a:t>s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12/12/6 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5506390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800" baseline="-25000">
                          <a:effectLst/>
                        </a:rPr>
                        <a:t>0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%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0.0</a:t>
                      </a:r>
                      <a:r>
                        <a:rPr lang="en-US" altLang="zh-CN" sz="1800" kern="1200" dirty="0" smtClean="0">
                          <a:effectLst/>
                        </a:rPr>
                        <a:t>5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48386979"/>
                  </a:ext>
                </a:extLst>
              </a:tr>
              <a:tr h="32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800" baseline="-25000" dirty="0">
                          <a:effectLst/>
                        </a:rPr>
                        <a:t>0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effectLst/>
                        </a:rPr>
                        <a:t>mm.mrad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287.4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99018181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Nature </a:t>
                      </a: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800" baseline="-25000">
                          <a:effectLst/>
                        </a:rPr>
                        <a:t>z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mm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7 (23ps)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95975331"/>
                  </a:ext>
                </a:extLst>
              </a:tr>
              <a:tr h="270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800" baseline="-25000" dirty="0" err="1">
                          <a:effectLst/>
                        </a:rPr>
                        <a:t>inj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mm.mrad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2500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91732492"/>
                  </a:ext>
                </a:extLst>
              </a:tr>
              <a:tr h="2725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800" baseline="-25000">
                          <a:effectLst/>
                        </a:rPr>
                        <a:t>ext x/y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</a:rPr>
                        <a:t>mm.mrad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7</a:t>
                      </a:r>
                      <a:r>
                        <a:rPr lang="en-US" altLang="zh-CN" sz="1800" kern="1200" dirty="0" smtClean="0">
                          <a:effectLst/>
                        </a:rPr>
                        <a:t>04</a:t>
                      </a:r>
                      <a:r>
                        <a:rPr lang="en-US" sz="1800" kern="1200" dirty="0" smtClean="0">
                          <a:effectLst/>
                        </a:rPr>
                        <a:t>/471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61384299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800" baseline="-25000">
                          <a:effectLst/>
                        </a:rPr>
                        <a:t>inj </a:t>
                      </a:r>
                      <a:r>
                        <a:rPr lang="en-GB" sz="1800">
                          <a:effectLst/>
                        </a:rPr>
                        <a:t>/</a:t>
                      </a:r>
                      <a:r>
                        <a:rPr lang="en-GB" sz="1800">
                          <a:effectLst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800" baseline="-25000">
                          <a:effectLst/>
                        </a:rPr>
                        <a:t>ext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%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effectLst/>
                        </a:rPr>
                        <a:t>0.</a:t>
                      </a:r>
                      <a:r>
                        <a:rPr lang="en-US" altLang="zh-CN" sz="1800" kern="1200" dirty="0" smtClean="0">
                          <a:effectLst/>
                        </a:rPr>
                        <a:t>3</a:t>
                      </a:r>
                      <a:r>
                        <a:rPr lang="en-US" sz="1800" kern="1200" dirty="0" smtClean="0">
                          <a:effectLst/>
                        </a:rPr>
                        <a:t>/0.0</a:t>
                      </a:r>
                      <a:r>
                        <a:rPr lang="en-US" altLang="zh-CN" sz="1800" kern="1200" dirty="0" smtClean="0">
                          <a:effectLst/>
                        </a:rPr>
                        <a:t>6</a:t>
                      </a:r>
                      <a:endParaRPr lang="zh-CN" sz="1800" dirty="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09080947"/>
                  </a:ext>
                </a:extLst>
              </a:tr>
              <a:tr h="268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Energy acceptance by RF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%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1.0</a:t>
                      </a:r>
                      <a:endParaRPr lang="zh-CN" sz="1800">
                        <a:effectLst/>
                        <a:latin typeface="Times" panose="02020603050405020304" pitchFamily="18" charset="0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2364768"/>
                  </a:ext>
                </a:extLst>
              </a:tr>
              <a:tr h="223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</a:t>
                      </a:r>
                      <a:r>
                        <a:rPr lang="en-GB" sz="1800" baseline="-25000">
                          <a:effectLst/>
                        </a:rPr>
                        <a:t>RF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MHz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650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648579919"/>
                  </a:ext>
                </a:extLst>
              </a:tr>
              <a:tr h="223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V</a:t>
                      </a:r>
                      <a:r>
                        <a:rPr lang="en-GB" sz="1800" baseline="-25000">
                          <a:effectLst/>
                        </a:rPr>
                        <a:t>RF</a:t>
                      </a:r>
                      <a:r>
                        <a:rPr lang="en-GB" sz="1800">
                          <a:effectLst/>
                        </a:rPr>
                        <a:t> 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MV</a:t>
                      </a:r>
                      <a:endParaRPr lang="zh-CN" sz="180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1.8</a:t>
                      </a:r>
                      <a:endParaRPr lang="zh-CN" sz="1800" dirty="0">
                        <a:effectLst/>
                        <a:latin typeface="Times New Roman" panose="02020603050405020304" pitchFamily="18" charset="0"/>
                        <a:ea typeface="MS Mincho"/>
                        <a:cs typeface="Times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3082666"/>
                  </a:ext>
                </a:extLst>
              </a:tr>
            </a:tbl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/>
          <a:srcRect l="31612" t="5551" r="32451" b="1903"/>
          <a:stretch/>
        </p:blipFill>
        <p:spPr>
          <a:xfrm>
            <a:off x="5607040" y="3693376"/>
            <a:ext cx="2067229" cy="263145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437738" y="1041556"/>
            <a:ext cx="13655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@ D. Wang</a:t>
            </a:r>
            <a:endParaRPr lang="zh-CN" altLang="en-US" sz="2000" b="1" dirty="0"/>
          </a:p>
        </p:txBody>
      </p:sp>
      <p:pic>
        <p:nvPicPr>
          <p:cNvPr id="10" name="图片 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8"/>
          <a:stretch/>
        </p:blipFill>
        <p:spPr bwMode="auto">
          <a:xfrm>
            <a:off x="6480120" y="1441666"/>
            <a:ext cx="4679950" cy="22517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606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5" t="19890" r="11582" b="19837"/>
          <a:stretch/>
        </p:blipFill>
        <p:spPr>
          <a:xfrm>
            <a:off x="4143385" y="1253763"/>
            <a:ext cx="7979485" cy="43210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00639" y="1055803"/>
            <a:ext cx="4379843" cy="562780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Main parameters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Layout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of </a:t>
            </a:r>
            <a:r>
              <a:rPr lang="en-US" altLang="zh-CN" dirty="0" err="1" smtClean="0">
                <a:solidFill>
                  <a:schemeClr val="bg1">
                    <a:lumMod val="95000"/>
                  </a:schemeClr>
                </a:solidFill>
              </a:rPr>
              <a:t>Linac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Source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 source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Positron source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Linac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Electron/Positron mode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Error study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Summary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543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2439" y="1341120"/>
            <a:ext cx="11593869" cy="49679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dirty="0" smtClean="0"/>
              <a:t>The CEPC linac works with 100 Hz repetition, 10 GeV and one-bunch-per-pulse, which can meet the requirements of Booster;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The linac have the potential to provide positron beam and electron beam </a:t>
            </a:r>
            <a:r>
              <a:rPr lang="en-US" altLang="zh-CN" dirty="0"/>
              <a:t>with bunch charge larger </a:t>
            </a:r>
            <a:r>
              <a:rPr lang="en-US" altLang="zh-CN" dirty="0" smtClean="0"/>
              <a:t>than 3nC;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One preliminary damping ring is proposed, the emittance with </a:t>
            </a:r>
            <a:r>
              <a:rPr lang="en-US" altLang="zh-CN" dirty="0"/>
              <a:t>DR </a:t>
            </a:r>
            <a:r>
              <a:rPr lang="en-US" altLang="zh-CN" dirty="0" smtClean="0"/>
              <a:t>is </a:t>
            </a:r>
            <a:r>
              <a:rPr lang="en-US" altLang="zh-CN" dirty="0"/>
              <a:t>smaller than 40 </a:t>
            </a:r>
            <a:r>
              <a:rPr lang="en-US" altLang="zh-CN" dirty="0" smtClean="0"/>
              <a:t>nm;</a:t>
            </a:r>
          </a:p>
          <a:p>
            <a:pPr>
              <a:lnSpc>
                <a:spcPct val="100000"/>
              </a:lnSpc>
            </a:pPr>
            <a:r>
              <a:rPr lang="en-US" altLang="zh-CN" dirty="0" smtClean="0"/>
              <a:t>Up to now, there’s no bottleneck in linac design and further works continues.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92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24815" y="2586335"/>
            <a:ext cx="49423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000" b="1" i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you!</a:t>
            </a:r>
            <a:endParaRPr lang="zh-CN" altLang="en-US" sz="8000" b="1" i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804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544" y="61768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 aperture with errors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1991544" y="5279488"/>
          <a:ext cx="8352928" cy="979392"/>
        </p:xfrm>
        <a:graphic>
          <a:graphicData uri="http://schemas.openxmlformats.org/drawingml/2006/table">
            <a:tbl>
              <a:tblPr firstRow="1" firstCol="1" bandRow="1"/>
              <a:tblGrid>
                <a:gridCol w="29886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93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93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938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61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96448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DA requirement</a:t>
                      </a:r>
                      <a:endParaRPr lang="zh-CN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DA results</a:t>
                      </a:r>
                      <a:endParaRPr lang="zh-CN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82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H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H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826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10GeV (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 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=120nm)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7.7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14.3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+5mm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8267">
                <a:tc>
                  <a:txBody>
                    <a:bodyPr/>
                    <a:lstStyle/>
                    <a:p>
                      <a:pPr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120GeV (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=3.57nm,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= 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</a:t>
                      </a:r>
                      <a:r>
                        <a:rPr lang="en-GB" sz="1400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x*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0.005)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21.8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x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779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sym typeface="Symbol"/>
                        </a:rPr>
                        <a:t></a:t>
                      </a:r>
                      <a:r>
                        <a:rPr lang="en-GB" sz="1400" baseline="-25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y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+3mm</a:t>
                      </a:r>
                      <a:endParaRPr lang="zh-CN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9525" marR="9525" marT="7144" marB="714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2243572" y="2614527"/>
            <a:ext cx="3708412" cy="2622476"/>
            <a:chOff x="827584" y="3552168"/>
            <a:chExt cx="3528392" cy="2198912"/>
          </a:xfrm>
        </p:grpSpPr>
        <p:pic>
          <p:nvPicPr>
            <p:cNvPr id="3" name="图片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3552168"/>
              <a:ext cx="3528392" cy="2198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123728" y="3748482"/>
              <a:ext cx="720080" cy="25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10GeV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67794" y="5250342"/>
              <a:ext cx="540060" cy="258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BSC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箭头连接符 8"/>
            <p:cNvCxnSpPr/>
            <p:nvPr/>
          </p:nvCxnSpPr>
          <p:spPr>
            <a:xfrm flipV="1">
              <a:off x="2640229" y="5064336"/>
              <a:ext cx="0" cy="1860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6436520" y="2614527"/>
            <a:ext cx="3611303" cy="2620128"/>
            <a:chOff x="4860032" y="3552168"/>
            <a:chExt cx="3456384" cy="2225048"/>
          </a:xfrm>
        </p:grpSpPr>
        <p:pic>
          <p:nvPicPr>
            <p:cNvPr id="4" name="图片 19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3552168"/>
              <a:ext cx="3456384" cy="2225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6095071" y="3748481"/>
              <a:ext cx="768959" cy="2613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120GeV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60858" y="5249173"/>
              <a:ext cx="1019449" cy="235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 damping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V="1">
              <a:off x="6648896" y="4767630"/>
              <a:ext cx="0" cy="417039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1864518" y="970440"/>
            <a:ext cx="8335938" cy="159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only COD corrections, DA is nearly two thirds of bare lattice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120GeV, radiative damping was considered.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requirement @ 10GeV determined by the beam stay clear region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 requirement @ 120GeV: 1) H- quantum lifetime, 2) V- re-injection process from the collider in the on-axis injection scheme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64518" y="6381328"/>
            <a:ext cx="855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for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emittance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150nm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otherwise BSC &gt; beam pipe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33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5" t="19890" r="11582" b="19837"/>
          <a:stretch/>
        </p:blipFill>
        <p:spPr>
          <a:xfrm>
            <a:off x="4143385" y="1253763"/>
            <a:ext cx="7979485" cy="43210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00639" y="1055803"/>
            <a:ext cx="4379843" cy="562780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/>
              <a:t>Introduction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Main parameters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Layout </a:t>
            </a:r>
            <a:r>
              <a:rPr lang="en-US" altLang="zh-CN" dirty="0"/>
              <a:t>of </a:t>
            </a:r>
            <a:r>
              <a:rPr lang="en-US" altLang="zh-CN" dirty="0" err="1" smtClean="0"/>
              <a:t>Linac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Source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 source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Positron source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Linac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Electron/Positron mode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Error study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5667178" y="233680"/>
            <a:ext cx="6147435" cy="690880"/>
          </a:xfrm>
        </p:spPr>
        <p:txBody>
          <a:bodyPr/>
          <a:lstStyle/>
          <a:p>
            <a:pPr marL="0" lvl="1" indent="0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altLang="zh-CN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parameters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606065" y="1055545"/>
            <a:ext cx="11425514" cy="5138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dirty="0" smtClean="0"/>
              <a:t>Linac design goal</a:t>
            </a:r>
          </a:p>
          <a:p>
            <a:pPr lvl="1"/>
            <a:r>
              <a:rPr lang="en-US" altLang="zh-CN" sz="3200" b="1" dirty="0">
                <a:solidFill>
                  <a:srgbClr val="FF0000"/>
                </a:solidFill>
              </a:rPr>
              <a:t>High Availability </a:t>
            </a:r>
            <a:r>
              <a:rPr lang="en-US" altLang="zh-CN" b="1" dirty="0"/>
              <a:t>and</a:t>
            </a:r>
            <a:r>
              <a:rPr lang="en-US" altLang="zh-CN" b="1" dirty="0">
                <a:solidFill>
                  <a:srgbClr val="FF0000"/>
                </a:solidFill>
              </a:rPr>
              <a:t> </a:t>
            </a:r>
            <a:r>
              <a:rPr lang="en-US" altLang="zh-CN" b="1" dirty="0" smtClean="0"/>
              <a:t>Reliability</a:t>
            </a:r>
          </a:p>
          <a:p>
            <a:pPr lvl="2"/>
            <a:r>
              <a:rPr lang="en-US" altLang="zh-CN" b="1" dirty="0" smtClean="0">
                <a:solidFill>
                  <a:srgbClr val="FF0000"/>
                </a:solidFill>
              </a:rPr>
              <a:t>Simple structure and mature technology:</a:t>
            </a:r>
            <a:r>
              <a:rPr lang="en-US" altLang="zh-CN" dirty="0" smtClean="0"/>
              <a:t> S-band accelerating structure as baseline(2856.75MHz)</a:t>
            </a:r>
          </a:p>
          <a:p>
            <a:pPr lvl="1"/>
            <a:r>
              <a:rPr lang="en-US" altLang="zh-CN" dirty="0" smtClean="0"/>
              <a:t>Always </a:t>
            </a:r>
            <a:r>
              <a:rPr lang="en-US" altLang="zh-CN" dirty="0" smtClean="0"/>
              <a:t>should provide </a:t>
            </a:r>
            <a:r>
              <a:rPr lang="en-US" altLang="zh-CN" dirty="0" smtClean="0"/>
              <a:t>beams that can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meet requirements</a:t>
            </a: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/>
              <a:t>of Booster </a:t>
            </a:r>
          </a:p>
          <a:p>
            <a:pPr marL="1144800" lvl="1" indent="-230400"/>
            <a:r>
              <a:rPr lang="en-US" altLang="zh-CN" sz="2000" dirty="0" smtClean="0"/>
              <a:t>Should </a:t>
            </a:r>
            <a:r>
              <a:rPr lang="en-US" altLang="zh-CN" sz="2000" dirty="0"/>
              <a:t>be have </a:t>
            </a:r>
            <a:r>
              <a:rPr lang="en-US" altLang="zh-CN" sz="2000" b="1" dirty="0">
                <a:solidFill>
                  <a:srgbClr val="FF0000"/>
                </a:solidFill>
              </a:rPr>
              <a:t>potential</a:t>
            </a:r>
            <a:r>
              <a:rPr lang="en-US" altLang="zh-CN" sz="2000" dirty="0"/>
              <a:t> to meet the higher requirements and updates in the future</a:t>
            </a:r>
            <a:endParaRPr lang="en-US" altLang="zh-CN" sz="2000" dirty="0" smtClean="0"/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647802"/>
              </p:ext>
            </p:extLst>
          </p:nvPr>
        </p:nvGraphicFramePr>
        <p:xfrm>
          <a:off x="2034842" y="3241404"/>
          <a:ext cx="8431960" cy="294139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1277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33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840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34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53443"/>
              </a:tblGrid>
              <a:tr h="2647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Parameter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Symbol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Unit</a:t>
                      </a:r>
                      <a:endParaRPr lang="zh-CN" sz="18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400" kern="100" dirty="0" smtClean="0">
                          <a:effectLst/>
                        </a:rPr>
                        <a:t>Value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400" kern="100" dirty="0" smtClean="0">
                          <a:effectLst/>
                        </a:rPr>
                        <a:t>Potential</a:t>
                      </a:r>
                      <a:endParaRPr lang="zh-CN" sz="24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sz="2000" kern="100" baseline="30000" dirty="0" smtClean="0">
                          <a:effectLst/>
                        </a:rPr>
                        <a:t>-</a:t>
                      </a:r>
                      <a:r>
                        <a:rPr lang="en-US" sz="2000" kern="100" dirty="0" smtClean="0">
                          <a:effectLst/>
                        </a:rPr>
                        <a:t> /</a:t>
                      </a: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+</a:t>
                      </a:r>
                      <a:r>
                        <a:rPr lang="en-US" altLang="zh-CN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 smtClean="0">
                          <a:effectLst/>
                        </a:rPr>
                        <a:t>beam </a:t>
                      </a:r>
                      <a:r>
                        <a:rPr lang="en-US" sz="2000" kern="100" dirty="0">
                          <a:effectLst/>
                        </a:rPr>
                        <a:t>energy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00" dirty="0" err="1" smtClean="0">
                          <a:effectLst/>
                        </a:rPr>
                        <a:t>E</a:t>
                      </a:r>
                      <a:r>
                        <a:rPr lang="en-US" sz="2000" kern="100" baseline="-25000" dirty="0" err="1" smtClean="0">
                          <a:effectLst/>
                        </a:rPr>
                        <a:t>e</a:t>
                      </a:r>
                      <a:r>
                        <a:rPr lang="en-US" sz="2000" kern="100" baseline="-25000" dirty="0" smtClean="0">
                          <a:effectLst/>
                        </a:rPr>
                        <a:t>-</a:t>
                      </a:r>
                      <a:r>
                        <a:rPr lang="en-US" sz="2000" kern="100" baseline="0" dirty="0" smtClean="0">
                          <a:effectLst/>
                        </a:rPr>
                        <a:t>/</a:t>
                      </a:r>
                      <a:r>
                        <a:rPr lang="en-US" altLang="zh-CN" sz="2000" kern="100" dirty="0" err="1" smtClean="0">
                          <a:effectLst/>
                        </a:rPr>
                        <a:t>E</a:t>
                      </a:r>
                      <a:r>
                        <a:rPr lang="en-US" altLang="zh-CN" sz="2000" kern="100" baseline="-25000" dirty="0" err="1" smtClean="0">
                          <a:effectLst/>
                        </a:rPr>
                        <a:t>e</a:t>
                      </a:r>
                      <a:r>
                        <a:rPr lang="en-US" altLang="zh-CN" sz="2000" kern="100" baseline="-25000" dirty="0" smtClean="0">
                          <a:effectLst/>
                        </a:rPr>
                        <a:t>+</a:t>
                      </a:r>
                      <a:endParaRPr lang="zh-CN" altLang="zh-CN" sz="1800" i="1" kern="10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GeV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10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&gt;10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Repetition rate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f</a:t>
                      </a:r>
                      <a:r>
                        <a:rPr lang="en-US" sz="2000" kern="100" baseline="-25000" dirty="0" err="1">
                          <a:effectLst/>
                        </a:rPr>
                        <a:t>rep</a:t>
                      </a:r>
                      <a:endParaRPr lang="zh-CN" sz="20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Hz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  <a:sym typeface="Wingdings" panose="05000000000000000000" pitchFamily="2" charset="2"/>
                        </a:rPr>
                        <a:t>100</a:t>
                      </a:r>
                      <a:endParaRPr lang="zh-CN" sz="20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b="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063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</a:t>
                      </a:r>
                      <a:r>
                        <a:rPr lang="en-US" altLang="zh-CN" sz="2000" kern="100" dirty="0" smtClean="0">
                          <a:effectLst/>
                        </a:rPr>
                        <a:t> /e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+</a:t>
                      </a:r>
                      <a:r>
                        <a:rPr lang="en-US" altLang="zh-CN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>
                          <a:effectLst/>
                        </a:rPr>
                        <a:t>bunch </a:t>
                      </a:r>
                      <a:r>
                        <a:rPr lang="en-US" sz="2000" kern="100" dirty="0" smtClean="0">
                          <a:effectLst/>
                        </a:rPr>
                        <a:t>population </a:t>
                      </a:r>
                      <a:endParaRPr lang="en-US" sz="2000" kern="100" dirty="0" smtClean="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00" baseline="0" dirty="0" smtClean="0">
                          <a:effectLst/>
                        </a:rPr>
                        <a:t>Ne-/</a:t>
                      </a:r>
                      <a:r>
                        <a:rPr lang="en-US" altLang="zh-CN" sz="2000" kern="100" baseline="0" dirty="0" smtClean="0">
                          <a:effectLst/>
                        </a:rPr>
                        <a:t>Ne+</a:t>
                      </a:r>
                      <a:endParaRPr lang="zh-CN" altLang="zh-CN" sz="1800" i="1" kern="100" baseline="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&gt;9.4×10</a:t>
                      </a:r>
                      <a:r>
                        <a:rPr lang="en-US" sz="2000" kern="100" baseline="30000" dirty="0" smtClean="0">
                          <a:effectLst/>
                        </a:rPr>
                        <a:t>9</a:t>
                      </a:r>
                      <a:endParaRPr lang="zh-CN" sz="20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&gt;1.9×10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10</a:t>
                      </a:r>
                      <a:endParaRPr lang="zh-CN" sz="2000" b="0" kern="100" baseline="300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0631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1600" i="1" kern="100" baseline="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err="1" smtClean="0">
                          <a:effectLst/>
                        </a:rPr>
                        <a:t>nC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&gt;1.5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&gt;3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Energy </a:t>
                      </a:r>
                      <a:r>
                        <a:rPr lang="en-US" sz="2000" kern="100" dirty="0">
                          <a:effectLst/>
                        </a:rPr>
                        <a:t>spread </a:t>
                      </a:r>
                      <a:r>
                        <a:rPr lang="en-US" sz="2000" kern="100" dirty="0" smtClean="0">
                          <a:effectLst/>
                        </a:rPr>
                        <a:t>(</a:t>
                      </a: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</a:t>
                      </a:r>
                      <a:r>
                        <a:rPr lang="en-US" altLang="zh-CN" sz="2000" kern="100" dirty="0" smtClean="0">
                          <a:effectLst/>
                        </a:rPr>
                        <a:t> /e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+</a:t>
                      </a:r>
                      <a:r>
                        <a:rPr lang="en-US" altLang="zh-CN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 smtClean="0">
                          <a:effectLst/>
                        </a:rPr>
                        <a:t>)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σ</a:t>
                      </a:r>
                      <a:r>
                        <a:rPr lang="en-US" sz="2000" kern="100" baseline="-25000" dirty="0" err="1">
                          <a:effectLst/>
                        </a:rPr>
                        <a:t>E</a:t>
                      </a:r>
                      <a:endParaRPr lang="zh-CN" sz="20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effectLst/>
                        </a:rPr>
                        <a:t>&lt;2×10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-3</a:t>
                      </a:r>
                      <a:endParaRPr lang="zh-CN" altLang="zh-CN" sz="2000" b="0" kern="100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698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2000" b="0" kern="100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Emittance (</a:t>
                      </a: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</a:t>
                      </a:r>
                      <a:r>
                        <a:rPr lang="en-US" altLang="zh-CN" sz="2000" kern="100" dirty="0" smtClean="0">
                          <a:effectLst/>
                        </a:rPr>
                        <a:t> /e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+</a:t>
                      </a:r>
                      <a:r>
                        <a:rPr lang="en-US" altLang="zh-CN" sz="2000" kern="100" dirty="0" smtClean="0">
                          <a:effectLst/>
                        </a:rPr>
                        <a:t> </a:t>
                      </a:r>
                      <a:r>
                        <a:rPr lang="en-US" sz="2000" kern="100" dirty="0" smtClean="0">
                          <a:effectLst/>
                        </a:rPr>
                        <a:t>)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 </a:t>
                      </a:r>
                      <a:r>
                        <a:rPr lang="el-GR" sz="2000" kern="100" dirty="0" smtClean="0">
                          <a:effectLst/>
                        </a:rPr>
                        <a:t>ε</a:t>
                      </a:r>
                      <a:r>
                        <a:rPr lang="en-US" sz="2000" kern="100" baseline="-25000" dirty="0" smtClean="0">
                          <a:effectLst/>
                        </a:rPr>
                        <a:t>r</a:t>
                      </a: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i="1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r>
                        <a:rPr lang="en-US" sz="2000" kern="100" dirty="0" smtClean="0">
                          <a:effectLst/>
                        </a:rPr>
                        <a:t>n</a:t>
                      </a:r>
                      <a:r>
                        <a:rPr lang="en-US" altLang="zh-CN" sz="2000" kern="100" dirty="0" smtClean="0">
                          <a:effectLst/>
                        </a:rPr>
                        <a:t>m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effectLst/>
                        </a:rPr>
                        <a:t>&lt;120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&lt;40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3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</a:t>
                      </a:r>
                      <a:r>
                        <a:rPr lang="en-US" altLang="zh-CN" sz="2000" kern="100" dirty="0" smtClean="0">
                          <a:effectLst/>
                        </a:rPr>
                        <a:t> beam</a:t>
                      </a:r>
                      <a:r>
                        <a:rPr lang="en-US" altLang="zh-CN" sz="2000" kern="100" baseline="0" dirty="0" smtClean="0">
                          <a:effectLst/>
                        </a:rPr>
                        <a:t> energy on Target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err="1" smtClean="0">
                          <a:effectLst/>
                        </a:rPr>
                        <a:t>GeV</a:t>
                      </a:r>
                      <a:endParaRPr lang="zh-CN" sz="20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4 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34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effectLst/>
                        </a:rPr>
                        <a:t>e</a:t>
                      </a:r>
                      <a:r>
                        <a:rPr lang="en-US" altLang="zh-CN" sz="2000" kern="100" baseline="30000" dirty="0" smtClean="0">
                          <a:effectLst/>
                        </a:rPr>
                        <a:t>-</a:t>
                      </a:r>
                      <a:r>
                        <a:rPr lang="en-US" altLang="zh-CN" sz="2000" kern="100" dirty="0" smtClean="0">
                          <a:effectLst/>
                        </a:rPr>
                        <a:t> bunch</a:t>
                      </a:r>
                      <a:r>
                        <a:rPr lang="en-US" altLang="zh-CN" sz="2000" kern="100" baseline="0" dirty="0" smtClean="0">
                          <a:effectLst/>
                        </a:rPr>
                        <a:t> charge on Target</a:t>
                      </a:r>
                      <a:endParaRPr lang="zh-CN" altLang="zh-CN" sz="2000" kern="100" dirty="0" smtClean="0"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err="1" smtClean="0">
                          <a:effectLst/>
                        </a:rPr>
                        <a:t>nC</a:t>
                      </a:r>
                      <a:endParaRPr lang="zh-CN" sz="20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2000" kern="100" dirty="0" smtClean="0">
                          <a:effectLst/>
                        </a:rPr>
                        <a:t>10 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indent="6985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cxnSp>
        <p:nvCxnSpPr>
          <p:cNvPr id="10" name="直接箭头连接符 9"/>
          <p:cNvCxnSpPr/>
          <p:nvPr/>
        </p:nvCxnSpPr>
        <p:spPr>
          <a:xfrm flipV="1">
            <a:off x="8735714" y="4663992"/>
            <a:ext cx="389809" cy="618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8735713" y="5302243"/>
            <a:ext cx="389809" cy="618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49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Layout of Linac</a:t>
            </a:r>
            <a:endParaRPr lang="zh-CN" altLang="en-US" b="1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41466" y="3212910"/>
            <a:ext cx="6051654" cy="835278"/>
          </a:xfrm>
        </p:spPr>
        <p:txBody>
          <a:bodyPr>
            <a:normAutofit/>
          </a:bodyPr>
          <a:lstStyle/>
          <a:p>
            <a:pPr marL="342900" indent="-342900"/>
            <a:r>
              <a:rPr lang="en-US" altLang="zh-CN" sz="2400" dirty="0" smtClean="0"/>
              <a:t>ESBS ( </a:t>
            </a:r>
            <a:r>
              <a:rPr lang="en-US" altLang="zh-CN" sz="2400" i="1" dirty="0" smtClean="0"/>
              <a:t>Electron Source and Bunching System</a:t>
            </a:r>
            <a:r>
              <a:rPr lang="en-US" altLang="zh-CN" sz="2400" dirty="0" smtClean="0"/>
              <a:t>)</a:t>
            </a:r>
          </a:p>
          <a:p>
            <a:pPr marL="800100" lvl="1" indent="-342900"/>
            <a:r>
              <a:rPr lang="en-US" altLang="zh-CN" sz="2200" dirty="0" smtClean="0">
                <a:solidFill>
                  <a:srgbClr val="0070C0"/>
                </a:solidFill>
              </a:rPr>
              <a:t> </a:t>
            </a:r>
            <a:r>
              <a:rPr lang="en-US" altLang="zh-CN" sz="2000" dirty="0" smtClean="0">
                <a:solidFill>
                  <a:srgbClr val="0070C0"/>
                </a:solidFill>
              </a:rPr>
              <a:t>50 MeV &amp;&amp; 11nC for positron production</a:t>
            </a:r>
          </a:p>
        </p:txBody>
      </p:sp>
      <p:sp>
        <p:nvSpPr>
          <p:cNvPr id="11" name="右箭头 10"/>
          <p:cNvSpPr/>
          <p:nvPr/>
        </p:nvSpPr>
        <p:spPr>
          <a:xfrm>
            <a:off x="1474769" y="2085277"/>
            <a:ext cx="3048000" cy="29257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895863" y="1951928"/>
            <a:ext cx="552450" cy="5619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4530433" y="1872078"/>
            <a:ext cx="551934" cy="718976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5118609" y="2085277"/>
            <a:ext cx="1062990" cy="29257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5512018" y="1314797"/>
            <a:ext cx="1882984" cy="916865"/>
            <a:chOff x="5361405" y="2974109"/>
            <a:chExt cx="1882984" cy="916865"/>
          </a:xfrm>
        </p:grpSpPr>
        <p:sp>
          <p:nvSpPr>
            <p:cNvPr id="18" name="椭圆 17"/>
            <p:cNvSpPr/>
            <p:nvPr/>
          </p:nvSpPr>
          <p:spPr>
            <a:xfrm rot="5400000">
              <a:off x="5927239" y="3282093"/>
              <a:ext cx="665969" cy="551793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弧形 2"/>
            <p:cNvSpPr/>
            <p:nvPr/>
          </p:nvSpPr>
          <p:spPr>
            <a:xfrm>
              <a:off x="5361405" y="2974109"/>
              <a:ext cx="1229048" cy="788243"/>
            </a:xfrm>
            <a:prstGeom prst="arc">
              <a:avLst>
                <a:gd name="adj1" fmla="val 15865429"/>
                <a:gd name="adj2" fmla="val 1152007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弧形 9"/>
            <p:cNvSpPr/>
            <p:nvPr/>
          </p:nvSpPr>
          <p:spPr>
            <a:xfrm rot="16200000">
              <a:off x="6210615" y="2700011"/>
              <a:ext cx="759676" cy="1307872"/>
            </a:xfrm>
            <a:prstGeom prst="arc">
              <a:avLst>
                <a:gd name="adj1" fmla="val 15305479"/>
                <a:gd name="adj2" fmla="val 0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右箭头 16"/>
          <p:cNvSpPr/>
          <p:nvPr/>
        </p:nvSpPr>
        <p:spPr>
          <a:xfrm>
            <a:off x="6821680" y="2078298"/>
            <a:ext cx="1639146" cy="29257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8468130" y="2078297"/>
            <a:ext cx="3404762" cy="29257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56456" y="1581982"/>
            <a:ext cx="683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ESBS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2302667" y="1728317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FAS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4269495" y="1587980"/>
            <a:ext cx="1136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PSPAS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50344" y="1695168"/>
            <a:ext cx="96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SAS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69999" y="1479023"/>
            <a:ext cx="4812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DR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95752" y="1696122"/>
            <a:ext cx="96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T</a:t>
            </a:r>
            <a:r>
              <a:rPr lang="en-US" altLang="zh-CN" sz="2000" dirty="0" smtClean="0">
                <a:solidFill>
                  <a:srgbClr val="FF0000"/>
                </a:solidFill>
              </a:rPr>
              <a:t>AS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V="1">
            <a:off x="1474769" y="2513903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4453024" y="2443566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6199776" y="2377854"/>
            <a:ext cx="0" cy="4329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V="1">
            <a:off x="8403410" y="2401684"/>
            <a:ext cx="0" cy="4329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11856202" y="2381553"/>
            <a:ext cx="0" cy="4329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474769" y="267994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50MeV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3809227" y="267994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4GeV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6259158" y="267994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1.1GeV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471242" y="267994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4GeV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1093950" y="2679946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10GeV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36" name="直接箭头连接符 35"/>
          <p:cNvCxnSpPr/>
          <p:nvPr/>
        </p:nvCxnSpPr>
        <p:spPr>
          <a:xfrm flipV="1">
            <a:off x="5093881" y="2385005"/>
            <a:ext cx="0" cy="4329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911628" y="2714401"/>
            <a:ext cx="1253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200MeV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68133" y="3356770"/>
            <a:ext cx="530476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FF0000"/>
                </a:solidFill>
              </a:rPr>
              <a:t>SAS (</a:t>
            </a:r>
            <a:r>
              <a:rPr lang="en-US" altLang="zh-CN" sz="2400" i="1" dirty="0">
                <a:solidFill>
                  <a:srgbClr val="FF0000"/>
                </a:solidFill>
              </a:rPr>
              <a:t>the Second Accelerating Section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70C0"/>
                </a:solidFill>
              </a:rPr>
              <a:t>Positron beam to 4 GeV &amp;&amp; 3 nC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rgbClr val="FF0000"/>
                </a:solidFill>
              </a:rPr>
              <a:t>DR (Damping Ring)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70C0"/>
                </a:solidFill>
              </a:rPr>
              <a:t>Positron beam </a:t>
            </a:r>
            <a:r>
              <a:rPr lang="en-US" altLang="zh-CN" sz="2000" dirty="0" smtClean="0">
                <a:solidFill>
                  <a:srgbClr val="0070C0"/>
                </a:solidFill>
              </a:rPr>
              <a:t>1.1GeV, 60m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0" y="1048225"/>
            <a:ext cx="2566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Positron Linac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0" name="内容占位符 4"/>
          <p:cNvSpPr txBox="1">
            <a:spLocks/>
          </p:cNvSpPr>
          <p:nvPr/>
        </p:nvSpPr>
        <p:spPr>
          <a:xfrm>
            <a:off x="141466" y="5071825"/>
            <a:ext cx="6051654" cy="1455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  PSPAS (</a:t>
            </a:r>
            <a:r>
              <a:rPr lang="en-US" altLang="zh-CN" sz="2400" i="1" dirty="0" smtClean="0"/>
              <a:t>Positron Source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and Pre-Accelerating Section</a:t>
            </a:r>
            <a:r>
              <a:rPr lang="en-US" altLang="zh-CN" sz="2400" dirty="0" smtClean="0"/>
              <a:t>)</a:t>
            </a:r>
          </a:p>
          <a:p>
            <a:pPr marL="800100" lvl="1" indent="-342900"/>
            <a:r>
              <a:rPr lang="en-US" altLang="zh-CN" sz="2000" dirty="0" smtClean="0">
                <a:solidFill>
                  <a:srgbClr val="0070C0"/>
                </a:solidFill>
              </a:rPr>
              <a:t>Positron beam larger than 200 MeV &amp;&amp; larger than 3 nC</a:t>
            </a:r>
            <a:endParaRPr lang="zh-CN" altLang="en-US" sz="2000" dirty="0"/>
          </a:p>
        </p:txBody>
      </p:sp>
      <p:sp>
        <p:nvSpPr>
          <p:cNvPr id="41" name="内容占位符 4"/>
          <p:cNvSpPr txBox="1">
            <a:spLocks/>
          </p:cNvSpPr>
          <p:nvPr/>
        </p:nvSpPr>
        <p:spPr>
          <a:xfrm>
            <a:off x="141466" y="4107370"/>
            <a:ext cx="6051654" cy="1156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  FAS (</a:t>
            </a:r>
            <a:r>
              <a:rPr lang="en-US" altLang="zh-CN" sz="2400" i="1" dirty="0" smtClean="0"/>
              <a:t>the First Accelerating Section</a:t>
            </a:r>
            <a:r>
              <a:rPr lang="en-US" altLang="zh-CN" sz="2400" dirty="0" smtClean="0"/>
              <a:t>)</a:t>
            </a:r>
          </a:p>
          <a:p>
            <a:pPr marL="800100" lvl="1" indent="-342900"/>
            <a:r>
              <a:rPr lang="en-US" altLang="zh-CN" sz="2000" dirty="0">
                <a:solidFill>
                  <a:srgbClr val="0070C0"/>
                </a:solidFill>
              </a:rPr>
              <a:t>Electron beam to 4 GeV &amp;&amp; 10nC for positron production</a:t>
            </a:r>
          </a:p>
        </p:txBody>
      </p:sp>
      <p:sp>
        <p:nvSpPr>
          <p:cNvPr id="42" name="矩形 41"/>
          <p:cNvSpPr/>
          <p:nvPr/>
        </p:nvSpPr>
        <p:spPr>
          <a:xfrm>
            <a:off x="6468133" y="4879021"/>
            <a:ext cx="53047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solidFill>
                  <a:srgbClr val="FF0000"/>
                </a:solidFill>
              </a:rPr>
              <a:t>TAS </a:t>
            </a:r>
            <a:r>
              <a:rPr lang="en-US" altLang="zh-CN" sz="2400" dirty="0">
                <a:solidFill>
                  <a:srgbClr val="FF0000"/>
                </a:solidFill>
              </a:rPr>
              <a:t>(</a:t>
            </a:r>
            <a:r>
              <a:rPr lang="en-US" altLang="zh-CN" sz="2400" i="1" dirty="0">
                <a:solidFill>
                  <a:srgbClr val="FF0000"/>
                </a:solidFill>
              </a:rPr>
              <a:t>the Third Accelerating Section</a:t>
            </a:r>
            <a:r>
              <a:rPr lang="en-US" altLang="zh-CN" sz="2400" dirty="0">
                <a:solidFill>
                  <a:srgbClr val="FF0000"/>
                </a:solidFill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70C0"/>
                </a:solidFill>
              </a:rPr>
              <a:t>Positron beam to 10 GeV &amp;&amp; 3 nC</a:t>
            </a:r>
          </a:p>
        </p:txBody>
      </p:sp>
    </p:spTree>
    <p:extLst>
      <p:ext uri="{BB962C8B-B14F-4D97-AF65-F5344CB8AC3E}">
        <p14:creationId xmlns:p14="http://schemas.microsoft.com/office/powerpoint/2010/main" val="423612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7" grpId="0" animBg="1"/>
      <p:bldP spid="19" grpId="0" animBg="1"/>
      <p:bldP spid="20" grpId="0"/>
      <p:bldP spid="21" grpId="0"/>
      <p:bldP spid="22" grpId="0"/>
      <p:bldP spid="23" grpId="0"/>
      <p:bldP spid="24" grpId="0"/>
      <p:bldP spid="32" grpId="0"/>
      <p:bldP spid="33" grpId="0"/>
      <p:bldP spid="34" grpId="0"/>
      <p:bldP spid="35" grpId="0"/>
      <p:bldP spid="37" grpId="0"/>
      <p:bldP spid="38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Layout of Linac</a:t>
            </a:r>
            <a:endParaRPr lang="zh-CN" altLang="en-US" b="1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03697" y="4154690"/>
            <a:ext cx="6705590" cy="982959"/>
          </a:xfrm>
        </p:spPr>
        <p:txBody>
          <a:bodyPr>
            <a:normAutofit/>
          </a:bodyPr>
          <a:lstStyle/>
          <a:p>
            <a:pPr marL="342900" indent="-342900"/>
            <a:r>
              <a:rPr lang="en-US" altLang="zh-CN" sz="2400" dirty="0"/>
              <a:t>ESBS ( </a:t>
            </a:r>
            <a:r>
              <a:rPr lang="en-US" altLang="zh-CN" sz="2400" i="1" dirty="0"/>
              <a:t>Electron Source and Bunching System</a:t>
            </a:r>
            <a:r>
              <a:rPr lang="en-US" altLang="zh-CN" sz="2400" dirty="0" smtClean="0"/>
              <a:t>)</a:t>
            </a:r>
            <a:endParaRPr lang="en-US" altLang="zh-CN" sz="2400" dirty="0"/>
          </a:p>
          <a:p>
            <a:pPr marL="800100" lvl="1" indent="-342900"/>
            <a:r>
              <a:rPr lang="en-US" altLang="zh-CN" sz="2200" dirty="0">
                <a:solidFill>
                  <a:srgbClr val="0070C0"/>
                </a:solidFill>
              </a:rPr>
              <a:t> </a:t>
            </a:r>
            <a:r>
              <a:rPr lang="en-US" altLang="zh-CN" sz="2000" dirty="0">
                <a:solidFill>
                  <a:srgbClr val="0070C0"/>
                </a:solidFill>
              </a:rPr>
              <a:t>50 MeV &amp;&amp; </a:t>
            </a:r>
            <a:r>
              <a:rPr lang="en-US" altLang="zh-CN" sz="2000" dirty="0" smtClean="0">
                <a:solidFill>
                  <a:srgbClr val="0070C0"/>
                </a:solidFill>
              </a:rPr>
              <a:t>3 nC</a:t>
            </a:r>
          </a:p>
        </p:txBody>
      </p:sp>
      <p:sp>
        <p:nvSpPr>
          <p:cNvPr id="11" name="右箭头 10"/>
          <p:cNvSpPr/>
          <p:nvPr/>
        </p:nvSpPr>
        <p:spPr>
          <a:xfrm>
            <a:off x="1303319" y="2571052"/>
            <a:ext cx="3048000" cy="29257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24413" y="2437703"/>
            <a:ext cx="552450" cy="56197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8296680" y="2564072"/>
            <a:ext cx="3404762" cy="292577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85006" y="2067757"/>
            <a:ext cx="683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ESBS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2131217" y="2214092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/>
              <a:t>FAS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9224302" y="2181897"/>
            <a:ext cx="96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T</a:t>
            </a:r>
            <a:r>
              <a:rPr lang="en-US" altLang="zh-CN" sz="2000" dirty="0" smtClean="0"/>
              <a:t>AS</a:t>
            </a:r>
            <a:endParaRPr lang="zh-CN" altLang="en-US" sz="2000" dirty="0"/>
          </a:p>
        </p:txBody>
      </p:sp>
      <p:cxnSp>
        <p:nvCxnSpPr>
          <p:cNvPr id="26" name="直接箭头连接符 25"/>
          <p:cNvCxnSpPr/>
          <p:nvPr/>
        </p:nvCxnSpPr>
        <p:spPr>
          <a:xfrm flipV="1">
            <a:off x="1303319" y="2999678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4281574" y="2929341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11684752" y="2867328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1303319" y="3165721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50MeV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3637777" y="3165721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4GeV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8299792" y="3165721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4GeV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10922500" y="3165721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10GeV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635082" y="4184873"/>
            <a:ext cx="5655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EBTL (</a:t>
            </a:r>
            <a:r>
              <a:rPr lang="en-US" altLang="zh-CN" sz="2400" i="1" dirty="0" smtClean="0"/>
              <a:t>Electron Bypass Transport Line</a:t>
            </a:r>
            <a:r>
              <a:rPr lang="en-US" altLang="zh-CN" sz="2400" dirty="0" smtClean="0"/>
              <a:t>)</a:t>
            </a:r>
            <a:endParaRPr lang="en-US" altLang="zh-CN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70C0"/>
                </a:solidFill>
              </a:rPr>
              <a:t>Electron </a:t>
            </a:r>
            <a:r>
              <a:rPr lang="en-US" altLang="zh-CN" sz="2000" dirty="0">
                <a:solidFill>
                  <a:srgbClr val="0070C0"/>
                </a:solidFill>
              </a:rPr>
              <a:t>beam </a:t>
            </a:r>
            <a:r>
              <a:rPr lang="en-US" altLang="zh-CN" sz="2000" dirty="0" smtClean="0">
                <a:solidFill>
                  <a:srgbClr val="0070C0"/>
                </a:solidFill>
              </a:rPr>
              <a:t>@ </a:t>
            </a:r>
            <a:r>
              <a:rPr lang="en-US" altLang="zh-CN" sz="2000" dirty="0">
                <a:solidFill>
                  <a:srgbClr val="0070C0"/>
                </a:solidFill>
              </a:rPr>
              <a:t>4 GeV &amp;&amp; 3 </a:t>
            </a:r>
            <a:r>
              <a:rPr lang="en-US" altLang="zh-CN" sz="2000" dirty="0" smtClean="0">
                <a:solidFill>
                  <a:srgbClr val="0070C0"/>
                </a:solidFill>
              </a:rPr>
              <a:t>nC</a:t>
            </a:r>
            <a:endParaRPr lang="en-US" altLang="zh-CN" sz="2000" dirty="0">
              <a:solidFill>
                <a:srgbClr val="0070C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0" y="1048225"/>
            <a:ext cx="2548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/>
              <a:t>Electron Linac</a:t>
            </a:r>
            <a:endParaRPr lang="zh-CN" altLang="en-US" sz="3200" b="1" dirty="0"/>
          </a:p>
        </p:txBody>
      </p:sp>
      <p:sp>
        <p:nvSpPr>
          <p:cNvPr id="6" name="右箭头 5"/>
          <p:cNvSpPr/>
          <p:nvPr/>
        </p:nvSpPr>
        <p:spPr>
          <a:xfrm rot="17871275">
            <a:off x="3869356" y="1978674"/>
            <a:ext cx="1309839" cy="2681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4769444" y="1393664"/>
            <a:ext cx="3048000" cy="29257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3949727">
            <a:off x="7411174" y="1983720"/>
            <a:ext cx="1305122" cy="25382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000301" y="1075849"/>
            <a:ext cx="96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EBTL</a:t>
            </a:r>
            <a:endParaRPr lang="zh-CN" altLang="en-US" sz="2000" dirty="0"/>
          </a:p>
        </p:txBody>
      </p:sp>
      <p:cxnSp>
        <p:nvCxnSpPr>
          <p:cNvPr id="53" name="直接箭头连接符 52"/>
          <p:cNvCxnSpPr/>
          <p:nvPr/>
        </p:nvCxnSpPr>
        <p:spPr>
          <a:xfrm flipV="1">
            <a:off x="8296680" y="2836800"/>
            <a:ext cx="0" cy="43298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4225721" y="1837544"/>
            <a:ext cx="4067285" cy="1741632"/>
            <a:chOff x="4225721" y="1837544"/>
            <a:chExt cx="4067285" cy="1741632"/>
          </a:xfrm>
        </p:grpSpPr>
        <p:sp>
          <p:nvSpPr>
            <p:cNvPr id="70" name="等腰三角形 69"/>
            <p:cNvSpPr/>
            <p:nvPr/>
          </p:nvSpPr>
          <p:spPr>
            <a:xfrm rot="5400000">
              <a:off x="4314730" y="2473325"/>
              <a:ext cx="647700" cy="561975"/>
            </a:xfrm>
            <a:prstGeom prst="triangle">
              <a:avLst/>
            </a:prstGeom>
            <a:solidFill>
              <a:schemeClr val="accent4">
                <a:alpha val="20000"/>
              </a:schemeClr>
            </a:solidFill>
            <a:ln>
              <a:solidFill>
                <a:schemeClr val="accent4">
                  <a:shade val="50000"/>
                  <a:alpha val="2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右箭头 70"/>
            <p:cNvSpPr/>
            <p:nvPr/>
          </p:nvSpPr>
          <p:spPr>
            <a:xfrm>
              <a:off x="4950789" y="2608024"/>
              <a:ext cx="1062990" cy="292577"/>
            </a:xfrm>
            <a:prstGeom prst="rightArrow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 rot="10800000">
              <a:off x="5344198" y="1837544"/>
              <a:ext cx="1882984" cy="916865"/>
              <a:chOff x="5361405" y="2974109"/>
              <a:chExt cx="1882984" cy="916865"/>
            </a:xfrm>
          </p:grpSpPr>
          <p:sp>
            <p:nvSpPr>
              <p:cNvPr id="73" name="椭圆 72"/>
              <p:cNvSpPr/>
              <p:nvPr/>
            </p:nvSpPr>
            <p:spPr>
              <a:xfrm rot="5400000">
                <a:off x="5927239" y="3282093"/>
                <a:ext cx="665969" cy="551793"/>
              </a:xfrm>
              <a:prstGeom prst="ellipse">
                <a:avLst/>
              </a:prstGeom>
              <a:noFill/>
              <a:ln w="76200">
                <a:solidFill>
                  <a:srgbClr val="FF000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弧形 73"/>
              <p:cNvSpPr/>
              <p:nvPr/>
            </p:nvSpPr>
            <p:spPr>
              <a:xfrm>
                <a:off x="5361405" y="2974109"/>
                <a:ext cx="1229048" cy="788243"/>
              </a:xfrm>
              <a:prstGeom prst="arc">
                <a:avLst>
                  <a:gd name="adj1" fmla="val 15865429"/>
                  <a:gd name="adj2" fmla="val 1152007"/>
                </a:avLst>
              </a:prstGeom>
              <a:ln w="57150">
                <a:solidFill>
                  <a:srgbClr val="FF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弧形 74"/>
              <p:cNvSpPr/>
              <p:nvPr/>
            </p:nvSpPr>
            <p:spPr>
              <a:xfrm rot="16200000">
                <a:off x="6210615" y="2700011"/>
                <a:ext cx="759676" cy="1307872"/>
              </a:xfrm>
              <a:prstGeom prst="arc">
                <a:avLst>
                  <a:gd name="adj1" fmla="val 15305479"/>
                  <a:gd name="adj2" fmla="val 0"/>
                </a:avLst>
              </a:prstGeom>
              <a:ln w="57150">
                <a:solidFill>
                  <a:srgbClr val="FF0000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右箭头 75"/>
            <p:cNvSpPr/>
            <p:nvPr/>
          </p:nvSpPr>
          <p:spPr>
            <a:xfrm>
              <a:off x="6653860" y="2601045"/>
              <a:ext cx="1639146" cy="292577"/>
            </a:xfrm>
            <a:prstGeom prst="rightArrow">
              <a:avLst/>
            </a:prstGeom>
            <a:solidFill>
              <a:srgbClr val="FF0000">
                <a:alpha val="20000"/>
              </a:srgbClr>
            </a:solidFill>
            <a:ln>
              <a:solidFill>
                <a:srgbClr val="FF0000">
                  <a:alpha val="20000"/>
                </a:srgb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225721" y="2081147"/>
              <a:ext cx="888023" cy="400110"/>
            </a:xfrm>
            <a:prstGeom prst="rect">
              <a:avLst/>
            </a:prstGeom>
            <a:noFill/>
            <a:effectLst>
              <a:glow>
                <a:schemeClr val="accent1"/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PSPAS</a:t>
              </a:r>
              <a:endPara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6882524" y="2217915"/>
              <a:ext cx="9607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SAS</a:t>
              </a:r>
              <a:endPara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6102179" y="2001770"/>
              <a:ext cx="48122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DR</a:t>
              </a:r>
              <a:endPara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80" name="直接箭头连接符 79"/>
            <p:cNvCxnSpPr/>
            <p:nvPr/>
          </p:nvCxnSpPr>
          <p:spPr>
            <a:xfrm flipV="1">
              <a:off x="6031956" y="2900601"/>
              <a:ext cx="0" cy="432985"/>
            </a:xfrm>
            <a:prstGeom prst="straightConnector1">
              <a:avLst/>
            </a:prstGeom>
            <a:ln w="57150">
              <a:solidFill>
                <a:srgbClr val="FF0000">
                  <a:alpha val="2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/>
            <p:nvPr/>
          </p:nvCxnSpPr>
          <p:spPr>
            <a:xfrm flipV="1">
              <a:off x="8202934" y="2834627"/>
              <a:ext cx="0" cy="432985"/>
            </a:xfrm>
            <a:prstGeom prst="straightConnector1">
              <a:avLst/>
            </a:prstGeom>
            <a:ln w="57150">
              <a:solidFill>
                <a:srgbClr val="FF0000">
                  <a:alpha val="2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>
              <a:off x="6091338" y="3202693"/>
              <a:ext cx="869149" cy="369332"/>
            </a:xfrm>
            <a:prstGeom prst="rect">
              <a:avLst/>
            </a:prstGeom>
            <a:noFill/>
            <a:effectLst>
              <a:glow>
                <a:schemeClr val="accent1"/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1.1GeV</a:t>
              </a:r>
              <a:endPara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cxnSp>
          <p:nvCxnSpPr>
            <p:cNvPr id="83" name="直接箭头连接符 82"/>
            <p:cNvCxnSpPr/>
            <p:nvPr/>
          </p:nvCxnSpPr>
          <p:spPr>
            <a:xfrm flipV="1">
              <a:off x="4926061" y="2907752"/>
              <a:ext cx="0" cy="432985"/>
            </a:xfrm>
            <a:prstGeom prst="straightConnector1">
              <a:avLst/>
            </a:prstGeom>
            <a:ln w="57150">
              <a:solidFill>
                <a:srgbClr val="FF0000">
                  <a:alpha val="20000"/>
                </a:srgb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文本框 83"/>
            <p:cNvSpPr txBox="1"/>
            <p:nvPr/>
          </p:nvSpPr>
          <p:spPr>
            <a:xfrm>
              <a:off x="4880668" y="3209844"/>
              <a:ext cx="979755" cy="369332"/>
            </a:xfrm>
            <a:prstGeom prst="rect">
              <a:avLst/>
            </a:prstGeom>
            <a:noFill/>
            <a:effectLst>
              <a:glow>
                <a:schemeClr val="accent1"/>
              </a:glo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200MeV</a:t>
              </a:r>
              <a:endParaRPr lang="zh-CN" altLang="en-US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41" name="内容占位符 4"/>
          <p:cNvSpPr txBox="1">
            <a:spLocks/>
          </p:cNvSpPr>
          <p:nvPr/>
        </p:nvSpPr>
        <p:spPr>
          <a:xfrm>
            <a:off x="94270" y="5123661"/>
            <a:ext cx="6705590" cy="9822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  FAS (</a:t>
            </a:r>
            <a:r>
              <a:rPr lang="en-US" altLang="zh-CN" sz="2400" i="1" dirty="0" smtClean="0"/>
              <a:t>the First Accelerating Section</a:t>
            </a:r>
            <a:r>
              <a:rPr lang="en-US" altLang="zh-CN" sz="2400" dirty="0" smtClean="0"/>
              <a:t>)</a:t>
            </a:r>
          </a:p>
          <a:p>
            <a:pPr marL="800100" lvl="1" indent="-342900"/>
            <a:r>
              <a:rPr lang="en-US" altLang="zh-CN" sz="2000" dirty="0" smtClean="0">
                <a:solidFill>
                  <a:srgbClr val="0070C0"/>
                </a:solidFill>
              </a:rPr>
              <a:t>Electron beam to 4 GeV &amp;&amp; 3 nC</a:t>
            </a:r>
            <a:endParaRPr lang="zh-CN" altLang="en-US" sz="2000" dirty="0"/>
          </a:p>
        </p:txBody>
      </p:sp>
      <p:sp>
        <p:nvSpPr>
          <p:cNvPr id="43" name="矩形 42"/>
          <p:cNvSpPr/>
          <p:nvPr/>
        </p:nvSpPr>
        <p:spPr>
          <a:xfrm>
            <a:off x="6635082" y="5149146"/>
            <a:ext cx="56556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 smtClean="0"/>
              <a:t>TAS </a:t>
            </a:r>
            <a:r>
              <a:rPr lang="en-US" altLang="zh-CN" sz="2400" dirty="0"/>
              <a:t>(</a:t>
            </a:r>
            <a:r>
              <a:rPr lang="en-US" altLang="zh-CN" sz="2400" i="1" dirty="0"/>
              <a:t>the Third Accelerating Section</a:t>
            </a:r>
            <a:r>
              <a:rPr lang="en-US" altLang="zh-CN" sz="240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70C0"/>
                </a:solidFill>
              </a:rPr>
              <a:t>Electron </a:t>
            </a:r>
            <a:r>
              <a:rPr lang="en-US" altLang="zh-CN" sz="2000" dirty="0">
                <a:solidFill>
                  <a:srgbClr val="0070C0"/>
                </a:solidFill>
              </a:rPr>
              <a:t>beam to 10 GeV &amp;&amp; 3 nC</a:t>
            </a:r>
          </a:p>
        </p:txBody>
      </p:sp>
    </p:spTree>
    <p:extLst>
      <p:ext uri="{BB962C8B-B14F-4D97-AF65-F5344CB8AC3E}">
        <p14:creationId xmlns:p14="http://schemas.microsoft.com/office/powerpoint/2010/main" val="418372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/>
      <p:bldP spid="24" grpId="0"/>
      <p:bldP spid="32" grpId="0"/>
      <p:bldP spid="34" grpId="0"/>
      <p:bldP spid="35" grpId="0"/>
      <p:bldP spid="38" grpId="0"/>
      <p:bldP spid="6" grpId="0" animBg="1"/>
      <p:bldP spid="40" grpId="0" animBg="1"/>
      <p:bldP spid="9" grpId="0" animBg="1"/>
      <p:bldP spid="42" grpId="0"/>
      <p:bldP spid="41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/>
              <a:t>Layout of </a:t>
            </a:r>
            <a:r>
              <a:rPr lang="en-US" altLang="zh-CN" dirty="0" smtClean="0"/>
              <a:t>Linac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85074" y="924560"/>
            <a:ext cx="11048935" cy="2495263"/>
            <a:chOff x="593074" y="924560"/>
            <a:chExt cx="11048935" cy="2495263"/>
          </a:xfrm>
        </p:grpSpPr>
        <p:sp>
          <p:nvSpPr>
            <p:cNvPr id="49" name="文本框 48"/>
            <p:cNvSpPr txBox="1"/>
            <p:nvPr/>
          </p:nvSpPr>
          <p:spPr>
            <a:xfrm>
              <a:off x="5643323" y="924560"/>
              <a:ext cx="9607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EBTL</a:t>
              </a:r>
              <a:endParaRPr lang="zh-CN" altLang="en-US" sz="2000" dirty="0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593074" y="1226601"/>
              <a:ext cx="11048935" cy="2193222"/>
              <a:chOff x="354949" y="1226601"/>
              <a:chExt cx="11048935" cy="2193222"/>
            </a:xfrm>
          </p:grpSpPr>
          <p:sp>
            <p:nvSpPr>
              <p:cNvPr id="5" name="右箭头 4"/>
              <p:cNvSpPr/>
              <p:nvPr/>
            </p:nvSpPr>
            <p:spPr>
              <a:xfrm>
                <a:off x="973262" y="2448671"/>
                <a:ext cx="3048000" cy="292577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圆角矩形 5"/>
              <p:cNvSpPr/>
              <p:nvPr/>
            </p:nvSpPr>
            <p:spPr>
              <a:xfrm>
                <a:off x="394356" y="2315322"/>
                <a:ext cx="552450" cy="561975"/>
              </a:xfrm>
              <a:prstGeom prst="round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3981043" y="2313972"/>
                <a:ext cx="647700" cy="561975"/>
              </a:xfrm>
              <a:prstGeom prst="triangl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右箭头 7"/>
              <p:cNvSpPr/>
              <p:nvPr/>
            </p:nvSpPr>
            <p:spPr>
              <a:xfrm>
                <a:off x="4617102" y="2448671"/>
                <a:ext cx="1062990" cy="29257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 rot="10800000">
                <a:off x="5010511" y="1678191"/>
                <a:ext cx="1882984" cy="916865"/>
                <a:chOff x="5361405" y="2974109"/>
                <a:chExt cx="1882984" cy="916865"/>
              </a:xfrm>
            </p:grpSpPr>
            <p:sp>
              <p:nvSpPr>
                <p:cNvPr id="10" name="椭圆 9"/>
                <p:cNvSpPr/>
                <p:nvPr/>
              </p:nvSpPr>
              <p:spPr>
                <a:xfrm rot="5400000">
                  <a:off x="5927239" y="3282093"/>
                  <a:ext cx="665969" cy="551793"/>
                </a:xfrm>
                <a:prstGeom prst="ellipse">
                  <a:avLst/>
                </a:prstGeom>
                <a:noFill/>
                <a:ln w="762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弧形 10"/>
                <p:cNvSpPr/>
                <p:nvPr/>
              </p:nvSpPr>
              <p:spPr>
                <a:xfrm>
                  <a:off x="5361405" y="2974109"/>
                  <a:ext cx="1229048" cy="788243"/>
                </a:xfrm>
                <a:prstGeom prst="arc">
                  <a:avLst>
                    <a:gd name="adj1" fmla="val 15865429"/>
                    <a:gd name="adj2" fmla="val 1152007"/>
                  </a:avLst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弧形 11"/>
                <p:cNvSpPr/>
                <p:nvPr/>
              </p:nvSpPr>
              <p:spPr>
                <a:xfrm rot="16200000">
                  <a:off x="6210615" y="2700011"/>
                  <a:ext cx="759676" cy="1307872"/>
                </a:xfrm>
                <a:prstGeom prst="arc">
                  <a:avLst>
                    <a:gd name="adj1" fmla="val 15305479"/>
                    <a:gd name="adj2" fmla="val 0"/>
                  </a:avLst>
                </a:prstGeom>
                <a:ln w="571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右箭头 12"/>
              <p:cNvSpPr/>
              <p:nvPr/>
            </p:nvSpPr>
            <p:spPr>
              <a:xfrm>
                <a:off x="6320173" y="2441692"/>
                <a:ext cx="1639146" cy="29257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右箭头 13"/>
              <p:cNvSpPr/>
              <p:nvPr/>
            </p:nvSpPr>
            <p:spPr>
              <a:xfrm>
                <a:off x="7966623" y="2441691"/>
                <a:ext cx="3404762" cy="29257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354949" y="1945376"/>
                <a:ext cx="6839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 smtClean="0"/>
                  <a:t>ESBS</a:t>
                </a:r>
                <a:endParaRPr lang="zh-CN" altLang="en-US" dirty="0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801160" y="2091711"/>
                <a:ext cx="5565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dirty="0" smtClean="0"/>
                  <a:t>FAS</a:t>
                </a:r>
                <a:endParaRPr lang="zh-CN" altLang="en-US" dirty="0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4278486" y="2041581"/>
                <a:ext cx="888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rgbClr val="FF0000"/>
                    </a:solidFill>
                  </a:rPr>
                  <a:t>PSPAS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6548837" y="2058562"/>
                <a:ext cx="9607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 smtClean="0">
                    <a:solidFill>
                      <a:srgbClr val="FF0000"/>
                    </a:solidFill>
                  </a:rPr>
                  <a:t>SAS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768492" y="1842417"/>
                <a:ext cx="48122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</a:rPr>
                  <a:t>DR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8894245" y="2059516"/>
                <a:ext cx="9607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FF0000"/>
                    </a:solidFill>
                  </a:rPr>
                  <a:t>T</a:t>
                </a:r>
                <a:r>
                  <a:rPr lang="en-US" altLang="zh-CN" sz="2000" dirty="0" smtClean="0">
                    <a:solidFill>
                      <a:srgbClr val="FF0000"/>
                    </a:solidFill>
                  </a:rPr>
                  <a:t>AS</a:t>
                </a:r>
                <a:endParaRPr lang="zh-CN" altLang="en-US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1" name="直接箭头连接符 20"/>
              <p:cNvCxnSpPr/>
              <p:nvPr/>
            </p:nvCxnSpPr>
            <p:spPr>
              <a:xfrm flipV="1">
                <a:off x="973262" y="2877297"/>
                <a:ext cx="0" cy="43298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21"/>
              <p:cNvCxnSpPr/>
              <p:nvPr/>
            </p:nvCxnSpPr>
            <p:spPr>
              <a:xfrm flipV="1">
                <a:off x="3951517" y="2806960"/>
                <a:ext cx="0" cy="43298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箭头连接符 22"/>
              <p:cNvCxnSpPr/>
              <p:nvPr/>
            </p:nvCxnSpPr>
            <p:spPr>
              <a:xfrm flipV="1">
                <a:off x="5698269" y="2741248"/>
                <a:ext cx="0" cy="43298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箭头连接符 23"/>
              <p:cNvCxnSpPr/>
              <p:nvPr/>
            </p:nvCxnSpPr>
            <p:spPr>
              <a:xfrm flipV="1">
                <a:off x="7901903" y="2688876"/>
                <a:ext cx="0" cy="43298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/>
              <p:cNvCxnSpPr/>
              <p:nvPr/>
            </p:nvCxnSpPr>
            <p:spPr>
              <a:xfrm flipV="1">
                <a:off x="11158754" y="2701403"/>
                <a:ext cx="0" cy="43298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25"/>
              <p:cNvSpPr txBox="1"/>
              <p:nvPr/>
            </p:nvSpPr>
            <p:spPr>
              <a:xfrm>
                <a:off x="973262" y="3043340"/>
                <a:ext cx="8627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50MeV</a:t>
                </a:r>
                <a:endParaRPr lang="zh-CN" altLang="en-US" dirty="0"/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3307720" y="3043340"/>
                <a:ext cx="694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4GeV</a:t>
                </a:r>
                <a:endParaRPr lang="zh-CN" altLang="en-US" dirty="0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757651" y="3043340"/>
                <a:ext cx="8691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</a:rPr>
                  <a:t>1.1GeV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7969735" y="3043340"/>
                <a:ext cx="694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</a:rPr>
                  <a:t>4GeV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0592443" y="3043340"/>
                <a:ext cx="81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</a:rPr>
                  <a:t>10GeV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1" name="直接箭头连接符 30"/>
              <p:cNvCxnSpPr/>
              <p:nvPr/>
            </p:nvCxnSpPr>
            <p:spPr>
              <a:xfrm flipV="1">
                <a:off x="4592374" y="2748399"/>
                <a:ext cx="0" cy="432985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文本框 31"/>
              <p:cNvSpPr txBox="1"/>
              <p:nvPr/>
            </p:nvSpPr>
            <p:spPr>
              <a:xfrm>
                <a:off x="4546981" y="3050491"/>
                <a:ext cx="9797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</a:rPr>
                  <a:t>200MeV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右箭头 45"/>
              <p:cNvSpPr/>
              <p:nvPr/>
            </p:nvSpPr>
            <p:spPr>
              <a:xfrm rot="17871275">
                <a:off x="3582828" y="1811611"/>
                <a:ext cx="1309839" cy="268119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右箭头 46"/>
              <p:cNvSpPr/>
              <p:nvPr/>
            </p:nvSpPr>
            <p:spPr>
              <a:xfrm>
                <a:off x="4482916" y="1226601"/>
                <a:ext cx="3048000" cy="292577"/>
              </a:xfrm>
              <a:prstGeom prst="rightArrow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右箭头 47"/>
              <p:cNvSpPr/>
              <p:nvPr/>
            </p:nvSpPr>
            <p:spPr>
              <a:xfrm rot="3949727">
                <a:off x="7124646" y="1816657"/>
                <a:ext cx="1305122" cy="253822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0" name="直接箭头连接符 49"/>
              <p:cNvCxnSpPr/>
              <p:nvPr/>
            </p:nvCxnSpPr>
            <p:spPr>
              <a:xfrm flipV="1">
                <a:off x="8010152" y="2691509"/>
                <a:ext cx="0" cy="43298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圆角矩形 66"/>
              <p:cNvSpPr/>
              <p:nvPr/>
            </p:nvSpPr>
            <p:spPr>
              <a:xfrm>
                <a:off x="8313762" y="2516231"/>
                <a:ext cx="392971" cy="153506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>
                <a:off x="9239048" y="2516227"/>
                <a:ext cx="392971" cy="153506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>
                <a:off x="10169540" y="2514744"/>
                <a:ext cx="392971" cy="153506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3" name="直接箭头连接符 72"/>
              <p:cNvCxnSpPr/>
              <p:nvPr/>
            </p:nvCxnSpPr>
            <p:spPr>
              <a:xfrm flipV="1">
                <a:off x="11286754" y="2690724"/>
                <a:ext cx="0" cy="432985"/>
              </a:xfrm>
              <a:prstGeom prst="straightConnector1">
                <a:avLst/>
              </a:prstGeom>
              <a:ln w="571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内容占位符 3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27" y="3779013"/>
            <a:ext cx="11988007" cy="2204500"/>
          </a:xfrm>
        </p:spPr>
      </p:pic>
    </p:spTree>
    <p:extLst>
      <p:ext uri="{BB962C8B-B14F-4D97-AF65-F5344CB8AC3E}">
        <p14:creationId xmlns:p14="http://schemas.microsoft.com/office/powerpoint/2010/main" val="393162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5" t="19890" r="11582" b="19837"/>
          <a:stretch/>
        </p:blipFill>
        <p:spPr>
          <a:xfrm>
            <a:off x="4143385" y="1253763"/>
            <a:ext cx="7979485" cy="43210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400639" y="1055803"/>
            <a:ext cx="4379843" cy="5627802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Introduction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Main parameters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Layout 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</a:rPr>
              <a:t>of </a:t>
            </a:r>
            <a:r>
              <a:rPr lang="en-US" altLang="zh-CN" dirty="0" err="1" smtClean="0">
                <a:solidFill>
                  <a:schemeClr val="bg1">
                    <a:lumMod val="95000"/>
                  </a:schemeClr>
                </a:solidFill>
              </a:rPr>
              <a:t>Linac</a:t>
            </a:r>
            <a:endParaRPr lang="en-US" altLang="zh-CN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dirty="0" smtClean="0"/>
              <a:t>Source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Electron source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/>
              <a:t>Positron source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Linac design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Electron/Positron mode</a:t>
            </a:r>
          </a:p>
          <a:p>
            <a:pPr lvl="1"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Error study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</a:rPr>
              <a:t>Summary</a:t>
            </a:r>
            <a:endParaRPr lang="zh-CN" alt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</a:t>
            </a:r>
            <a:r>
              <a:rPr lang="en-US" altLang="zh-CN" dirty="0" smtClean="0"/>
              <a:t>design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1484" y="1089297"/>
            <a:ext cx="5984942" cy="5550989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Thermionic</a:t>
            </a:r>
            <a:r>
              <a:rPr lang="en-US" altLang="zh-CN" dirty="0" smtClean="0"/>
              <a:t> </a:t>
            </a:r>
            <a:r>
              <a:rPr lang="en-US" altLang="zh-CN" b="1" dirty="0"/>
              <a:t>Triode </a:t>
            </a:r>
            <a:r>
              <a:rPr lang="en-US" altLang="zh-CN" dirty="0" smtClean="0"/>
              <a:t>electron gun</a:t>
            </a:r>
          </a:p>
          <a:p>
            <a:r>
              <a:rPr lang="en-US" altLang="zh-CN" dirty="0" smtClean="0">
                <a:solidFill>
                  <a:srgbClr val="0070C0"/>
                </a:solidFill>
              </a:rPr>
              <a:t>Sub-harmonic pre-buncher</a:t>
            </a:r>
          </a:p>
          <a:p>
            <a:pPr lvl="1"/>
            <a:r>
              <a:rPr lang="en-US" altLang="zh-CN" dirty="0" smtClean="0"/>
              <a:t>142.8375 MHz</a:t>
            </a:r>
          </a:p>
          <a:p>
            <a:pPr lvl="1"/>
            <a:r>
              <a:rPr lang="en-US" altLang="zh-CN" dirty="0" smtClean="0"/>
              <a:t>571.35 MHz</a:t>
            </a:r>
          </a:p>
          <a:p>
            <a:r>
              <a:rPr lang="en-US" altLang="zh-CN" dirty="0" smtClean="0">
                <a:solidFill>
                  <a:srgbClr val="0070C0"/>
                </a:solidFill>
              </a:rPr>
              <a:t>Buncher &amp; A0</a:t>
            </a:r>
          </a:p>
          <a:p>
            <a:pPr lvl="1"/>
            <a:r>
              <a:rPr lang="en-US" altLang="zh-CN" dirty="0" smtClean="0"/>
              <a:t>2856.75 MHz</a:t>
            </a:r>
          </a:p>
          <a:p>
            <a:r>
              <a:rPr lang="en-US" altLang="zh-CN" dirty="0" smtClean="0"/>
              <a:t>Emittance</a:t>
            </a:r>
            <a:endParaRPr lang="en-US" altLang="zh-CN" dirty="0"/>
          </a:p>
          <a:p>
            <a:pPr lvl="1"/>
            <a:r>
              <a:rPr lang="en-US" altLang="zh-CN" dirty="0"/>
              <a:t>&lt;100 mm-mrad (</a:t>
            </a:r>
            <a:r>
              <a:rPr lang="en-US" altLang="zh-CN" dirty="0" err="1"/>
              <a:t>Norm.Rms</a:t>
            </a:r>
            <a:r>
              <a:rPr lang="en-US" altLang="zh-CN" dirty="0" smtClean="0"/>
              <a:t>) @11nC</a:t>
            </a:r>
            <a:endParaRPr lang="en-US" altLang="zh-CN" dirty="0"/>
          </a:p>
          <a:p>
            <a:r>
              <a:rPr lang="en-US" altLang="zh-CN" b="1" dirty="0">
                <a:solidFill>
                  <a:srgbClr val="FF0000"/>
                </a:solidFill>
              </a:rPr>
              <a:t>Transmission</a:t>
            </a:r>
            <a:r>
              <a:rPr lang="en-US" altLang="zh-CN" dirty="0"/>
              <a:t> </a:t>
            </a:r>
          </a:p>
          <a:p>
            <a:pPr lvl="1"/>
            <a:r>
              <a:rPr lang="en-US" altLang="zh-CN" dirty="0"/>
              <a:t>~90%</a:t>
            </a:r>
            <a:endParaRPr lang="zh-CN" altLang="en-US" dirty="0"/>
          </a:p>
          <a:p>
            <a:endParaRPr lang="en-US" altLang="zh-CN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smtClean="0"/>
              <a:t>Electron source</a:t>
            </a:r>
            <a:endParaRPr lang="zh-CN" altLang="en-US" dirty="0"/>
          </a:p>
        </p:txBody>
      </p:sp>
      <p:pic>
        <p:nvPicPr>
          <p:cNvPr id="8" name="图片 7"/>
          <p:cNvPicPr/>
          <p:nvPr/>
        </p:nvPicPr>
        <p:blipFill>
          <a:blip r:embed="rId4"/>
          <a:stretch>
            <a:fillRect/>
          </a:stretch>
        </p:blipFill>
        <p:spPr>
          <a:xfrm>
            <a:off x="7391534" y="1323443"/>
            <a:ext cx="4800466" cy="254134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258312" y="1089297"/>
            <a:ext cx="97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Parmela</a:t>
            </a:r>
            <a:endParaRPr lang="zh-CN" altLang="en-US" b="1" dirty="0"/>
          </a:p>
        </p:txBody>
      </p:sp>
      <p:pic>
        <p:nvPicPr>
          <p:cNvPr id="10" name="图片 9"/>
          <p:cNvPicPr/>
          <p:nvPr/>
        </p:nvPicPr>
        <p:blipFill rotWithShape="1">
          <a:blip r:embed="rId5"/>
          <a:srcRect l="6605" t="5076" r="7846"/>
          <a:stretch/>
        </p:blipFill>
        <p:spPr bwMode="auto">
          <a:xfrm>
            <a:off x="7599986" y="4098937"/>
            <a:ext cx="4383562" cy="23660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903099"/>
              </p:ext>
            </p:extLst>
          </p:nvPr>
        </p:nvGraphicFramePr>
        <p:xfrm>
          <a:off x="3258414" y="1877526"/>
          <a:ext cx="4090212" cy="2221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Visio" r:id="rId6" imgW="28735242" imgH="13281818" progId="Visio.Drawing.15">
                  <p:embed/>
                </p:oleObj>
              </mc:Choice>
              <mc:Fallback>
                <p:oleObj name="Visio" r:id="rId6" imgW="28735242" imgH="1328181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8414" y="1877526"/>
                        <a:ext cx="4090212" cy="22214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638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52536</TotalTime>
  <Words>1293</Words>
  <Application>Microsoft Office PowerPoint</Application>
  <PresentationFormat>宽屏</PresentationFormat>
  <Paragraphs>413</Paragraphs>
  <Slides>25</Slides>
  <Notes>23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MS Mincho</vt:lpstr>
      <vt:lpstr>等线</vt:lpstr>
      <vt:lpstr>黑体</vt:lpstr>
      <vt:lpstr>华文行楷</vt:lpstr>
      <vt:lpstr>华文中宋</vt:lpstr>
      <vt:lpstr>楷体</vt:lpstr>
      <vt:lpstr>宋体</vt:lpstr>
      <vt:lpstr>Arial</vt:lpstr>
      <vt:lpstr>Calibri</vt:lpstr>
      <vt:lpstr>Calibri Light</vt:lpstr>
      <vt:lpstr>Comic Sans MS</vt:lpstr>
      <vt:lpstr>Symbol</vt:lpstr>
      <vt:lpstr>Times</vt:lpstr>
      <vt:lpstr>Times New Roman</vt:lpstr>
      <vt:lpstr>Wingdings</vt:lpstr>
      <vt:lpstr>Office 主题</vt:lpstr>
      <vt:lpstr>BMP 图像</vt:lpstr>
      <vt:lpstr>Visio</vt:lpstr>
      <vt:lpstr>CEPC Injector Linac Design </vt:lpstr>
      <vt:lpstr>Outline</vt:lpstr>
      <vt:lpstr>Outline</vt:lpstr>
      <vt:lpstr>Introduction</vt:lpstr>
      <vt:lpstr>Introduction</vt:lpstr>
      <vt:lpstr>Introduction</vt:lpstr>
      <vt:lpstr>Introduction</vt:lpstr>
      <vt:lpstr>Outline</vt:lpstr>
      <vt:lpstr>Source design</vt:lpstr>
      <vt:lpstr>Source design</vt:lpstr>
      <vt:lpstr>Source design</vt:lpstr>
      <vt:lpstr>Outline</vt:lpstr>
      <vt:lpstr>Linac design</vt:lpstr>
      <vt:lpstr>Linac design</vt:lpstr>
      <vt:lpstr>Linac design</vt:lpstr>
      <vt:lpstr>Linac design</vt:lpstr>
      <vt:lpstr>Linac design</vt:lpstr>
      <vt:lpstr>Linac design</vt:lpstr>
      <vt:lpstr>Linac design</vt:lpstr>
      <vt:lpstr>Linac design</vt:lpstr>
      <vt:lpstr>Linac design</vt:lpstr>
      <vt:lpstr>Outline</vt:lpstr>
      <vt:lpstr>Summary</vt:lpstr>
      <vt:lpstr>PowerPoint 演示文稿</vt:lpstr>
      <vt:lpstr>Dynamic aperture with errors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孟才</dc:creator>
  <cp:lastModifiedBy>lixiaoping</cp:lastModifiedBy>
  <cp:revision>484</cp:revision>
  <dcterms:created xsi:type="dcterms:W3CDTF">2016-06-16T12:03:06Z</dcterms:created>
  <dcterms:modified xsi:type="dcterms:W3CDTF">2018-07-06T05:56:37Z</dcterms:modified>
</cp:coreProperties>
</file>