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71" r:id="rId2"/>
    <p:sldId id="272" r:id="rId3"/>
    <p:sldId id="295" r:id="rId4"/>
    <p:sldId id="273" r:id="rId5"/>
    <p:sldId id="261" r:id="rId6"/>
    <p:sldId id="257" r:id="rId7"/>
    <p:sldId id="281" r:id="rId8"/>
    <p:sldId id="262" r:id="rId9"/>
    <p:sldId id="276" r:id="rId10"/>
    <p:sldId id="277" r:id="rId11"/>
    <p:sldId id="267" r:id="rId12"/>
    <p:sldId id="278" r:id="rId13"/>
    <p:sldId id="264" r:id="rId14"/>
    <p:sldId id="265" r:id="rId15"/>
    <p:sldId id="266" r:id="rId16"/>
    <p:sldId id="268" r:id="rId17"/>
    <p:sldId id="269" r:id="rId18"/>
    <p:sldId id="389" r:id="rId19"/>
    <p:sldId id="286" r:id="rId20"/>
    <p:sldId id="290" r:id="rId21"/>
    <p:sldId id="291" r:id="rId22"/>
    <p:sldId id="390" r:id="rId23"/>
    <p:sldId id="292" r:id="rId24"/>
    <p:sldId id="293" r:id="rId25"/>
    <p:sldId id="294" r:id="rId26"/>
    <p:sldId id="280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4" autoAdjust="0"/>
    <p:restoredTop sz="94660"/>
  </p:normalViewPr>
  <p:slideViewPr>
    <p:cSldViewPr>
      <p:cViewPr varScale="1">
        <p:scale>
          <a:sx n="86" d="100"/>
          <a:sy n="86" d="100"/>
        </p:scale>
        <p:origin x="12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28C8C-04B6-41B8-9BF5-22A5B720966C}" type="datetimeFigureOut">
              <a:rPr lang="zh-CN" altLang="en-US" smtClean="0"/>
              <a:t>2018-7-3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903AA-CB84-4D6A-9428-F964F3F2CD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585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903AA-CB84-4D6A-9428-F964F3F2CDC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20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903AA-CB84-4D6A-9428-F964F3F2CDC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968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" y="6137391"/>
            <a:ext cx="1828125" cy="72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BF3B15E-FA6C-48A4-AD95-DDFC21FBC7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20271" y="6541433"/>
            <a:ext cx="2117347" cy="3001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" y="6137391"/>
            <a:ext cx="1828125" cy="720000"/>
          </a:xfrm>
          <a:prstGeom prst="rect">
            <a:avLst/>
          </a:prstGeom>
        </p:spPr>
      </p:pic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457200" y="16428"/>
            <a:ext cx="8229600" cy="1143000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文本占位符 2"/>
          <p:cNvSpPr>
            <a:spLocks noGrp="1"/>
          </p:cNvSpPr>
          <p:nvPr>
            <p:ph idx="1"/>
          </p:nvPr>
        </p:nvSpPr>
        <p:spPr>
          <a:xfrm>
            <a:off x="107504" y="1206083"/>
            <a:ext cx="8928992" cy="494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b="1">
                <a:solidFill>
                  <a:srgbClr val="0000CC"/>
                </a:solidFill>
              </a:defRPr>
            </a:lvl1pPr>
            <a:lvl2pPr>
              <a:defRPr b="1">
                <a:solidFill>
                  <a:srgbClr val="0000CC"/>
                </a:solidFill>
              </a:defRPr>
            </a:lvl2pPr>
            <a:lvl3pPr>
              <a:defRPr b="1">
                <a:solidFill>
                  <a:srgbClr val="0000CC"/>
                </a:solidFill>
              </a:defRPr>
            </a:lvl3pPr>
            <a:lvl4pPr>
              <a:defRPr b="1">
                <a:solidFill>
                  <a:srgbClr val="0000CC"/>
                </a:solidFill>
              </a:defRPr>
            </a:lvl4pPr>
            <a:lvl5pPr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BFCFDBA-C79B-4224-A29C-E17CF5589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20271" y="6541433"/>
            <a:ext cx="2117347" cy="3001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FA6E-0F04-488E-828B-0B9AB05744E0}" type="datetimeFigureOut">
              <a:rPr lang="zh-CN" altLang="en-US" smtClean="0"/>
              <a:t>2018-7-3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5D436-9B53-4F8F-83B6-165B5FA9D2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512" y="1412776"/>
            <a:ext cx="8856984" cy="1470025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CEPC High Efficiency Klystron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3742184"/>
            <a:ext cx="7704856" cy="2351112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3600" dirty="0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Shengchang</a:t>
            </a:r>
            <a:r>
              <a:rPr lang="en-US" altLang="zh-CN" sz="3600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Wang</a:t>
            </a:r>
          </a:p>
          <a:p>
            <a:r>
              <a:rPr lang="en-US" altLang="zh-CN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CEPC klystron development team</a:t>
            </a:r>
          </a:p>
          <a:p>
            <a:endParaRPr lang="en-US" altLang="zh-CN" sz="3600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US" altLang="zh-CN" sz="3600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Institute of High Energy Physics</a:t>
            </a:r>
          </a:p>
          <a:p>
            <a:r>
              <a:rPr lang="en-US" altLang="zh-CN" sz="2800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July 5th</a:t>
            </a:r>
            <a:r>
              <a:rPr lang="it-IT" altLang="zh-CN" sz="2800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2018</a:t>
            </a:r>
            <a:endParaRPr lang="zh-CN" altLang="en-US" sz="2800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40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61"/>
    </mc:Choice>
    <mc:Fallback xmlns="">
      <p:transition spd="slow" advTm="1636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13184" y="908720"/>
            <a:ext cx="8579296" cy="14401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by 2D and cross checked by 3D, very good consistency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regular coils with 1 bucking coil near the gun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Cathode: 32 Gauss, Gain cavity: 180 Gauss, Output cavity: 280 Gauss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19153" y="2258586"/>
            <a:ext cx="7775693" cy="2043802"/>
            <a:chOff x="673396" y="2258586"/>
            <a:chExt cx="7775693" cy="204380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74D30EB7-7900-4393-80DC-DCBED7409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3396" y="2258586"/>
              <a:ext cx="7775693" cy="1837081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65723B6-321D-4E45-BC0D-F3C3B4698F23}"/>
                </a:ext>
              </a:extLst>
            </p:cNvPr>
            <p:cNvSpPr/>
            <p:nvPr/>
          </p:nvSpPr>
          <p:spPr>
            <a:xfrm>
              <a:off x="2918424" y="3933056"/>
              <a:ext cx="32856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rPr>
                <a:t>2D solenoid model</a:t>
              </a:r>
              <a:endParaRPr lang="zh-CN" altLang="en-US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11560" y="4351206"/>
            <a:ext cx="7990878" cy="2183430"/>
            <a:chOff x="757386" y="4351206"/>
            <a:chExt cx="7990878" cy="2183430"/>
          </a:xfrm>
        </p:grpSpPr>
        <p:grpSp>
          <p:nvGrpSpPr>
            <p:cNvPr id="18" name="组合 17"/>
            <p:cNvGrpSpPr/>
            <p:nvPr/>
          </p:nvGrpSpPr>
          <p:grpSpPr>
            <a:xfrm>
              <a:off x="757386" y="4351206"/>
              <a:ext cx="4318670" cy="2183430"/>
              <a:chOff x="757386" y="4351206"/>
              <a:chExt cx="4318670" cy="2183430"/>
            </a:xfrm>
          </p:grpSpPr>
          <p:pic>
            <p:nvPicPr>
              <p:cNvPr id="6" name="内容占位符 3">
                <a:extLst>
                  <a:ext uri="{FF2B5EF4-FFF2-40B4-BE49-F238E27FC236}">
                    <a16:creationId xmlns:a16="http://schemas.microsoft.com/office/drawing/2014/main" id="{EE3887D5-DC51-49E8-B1BB-DCFABAB710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7386" y="4351206"/>
                <a:ext cx="4318670" cy="190786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1273903" y="6165304"/>
                <a:ext cx="32856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3D solenoid model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5148264" y="4351206"/>
              <a:ext cx="3600000" cy="2183430"/>
              <a:chOff x="5148264" y="4351206"/>
              <a:chExt cx="3600000" cy="218343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264" y="4351206"/>
                <a:ext cx="3600000" cy="19894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5305446" y="6165304"/>
                <a:ext cx="32856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On-axis magnetic field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39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39"/>
    </mc:Choice>
    <mc:Fallback xmlns="">
      <p:transition spd="slow" advTm="4893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chain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7504" y="908720"/>
            <a:ext cx="8856984" cy="136815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design and cooling analysis conducted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Grooved nose cone for each cavity to suppress the multi-</a:t>
            </a:r>
            <a:r>
              <a:rPr lang="en-US" altLang="zh-CN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pacting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8213">
            <a:extLst>
              <a:ext uri="{FF2B5EF4-FFF2-40B4-BE49-F238E27FC236}">
                <a16:creationId xmlns:a16="http://schemas.microsoft.com/office/drawing/2014/main" id="{BE867371-6D30-4B97-B17A-7F809E456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6"/>
          <a:stretch>
            <a:fillRect/>
          </a:stretch>
        </p:blipFill>
        <p:spPr bwMode="auto">
          <a:xfrm>
            <a:off x="679456" y="1917032"/>
            <a:ext cx="779031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C65723B6-321D-4E45-BC0D-F3C3B4698F23}"/>
              </a:ext>
            </a:extLst>
          </p:cNvPr>
          <p:cNvSpPr/>
          <p:nvPr/>
        </p:nvSpPr>
        <p:spPr>
          <a:xfrm>
            <a:off x="2870539" y="3284984"/>
            <a:ext cx="3285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rPr>
              <a:t>Cavity chain</a:t>
            </a:r>
            <a:endParaRPr lang="zh-CN" altLang="en-US" dirty="0">
              <a:solidFill>
                <a:srgbClr val="002060"/>
              </a:solidFill>
              <a:latin typeface="Berlin Sans FB" panose="020E0602020502020306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5536" y="3717031"/>
            <a:ext cx="8358152" cy="2880321"/>
            <a:chOff x="395536" y="3933055"/>
            <a:chExt cx="8358152" cy="2880321"/>
          </a:xfrm>
        </p:grpSpPr>
        <p:grpSp>
          <p:nvGrpSpPr>
            <p:cNvPr id="9" name="组合 8"/>
            <p:cNvGrpSpPr/>
            <p:nvPr/>
          </p:nvGrpSpPr>
          <p:grpSpPr>
            <a:xfrm>
              <a:off x="395536" y="3933055"/>
              <a:ext cx="3965664" cy="2880321"/>
              <a:chOff x="395536" y="3933055"/>
              <a:chExt cx="3965664" cy="2880321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9FA8537A-4998-41E0-BE07-05937E3657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34427" y="3933055"/>
                <a:ext cx="3687883" cy="2602255"/>
              </a:xfrm>
              <a:prstGeom prst="rect">
                <a:avLst/>
              </a:prstGeom>
            </p:spPr>
          </p:pic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395536" y="6444044"/>
                <a:ext cx="39656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Klystron cavity chain cooling scheme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788024" y="4289886"/>
              <a:ext cx="3965664" cy="2166659"/>
              <a:chOff x="5004048" y="4295969"/>
              <a:chExt cx="3965664" cy="2166659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10480" y="4295969"/>
                <a:ext cx="3352800" cy="18764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5004048" y="6093296"/>
                <a:ext cx="39656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Grooved nose cone for each cavity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243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95"/>
    </mc:Choice>
    <mc:Fallback xmlns="">
      <p:transition spd="slow" advTm="3769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cavity cooling</a:t>
            </a:r>
            <a:endParaRPr lang="zh-CN" alt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89856" y="1052736"/>
            <a:ext cx="8774632" cy="122413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87% of the total power loss for the cavity chain located at the output cavity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power loss around 3.9kW, cooling capability designed to be 8kW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1520" y="2708920"/>
            <a:ext cx="8640960" cy="2809598"/>
            <a:chOff x="467544" y="3717032"/>
            <a:chExt cx="8640960" cy="2809598"/>
          </a:xfrm>
        </p:grpSpPr>
        <p:grpSp>
          <p:nvGrpSpPr>
            <p:cNvPr id="6" name="组合 5"/>
            <p:cNvGrpSpPr/>
            <p:nvPr/>
          </p:nvGrpSpPr>
          <p:grpSpPr>
            <a:xfrm>
              <a:off x="467544" y="3721678"/>
              <a:ext cx="5206154" cy="2800306"/>
              <a:chOff x="467544" y="3941062"/>
              <a:chExt cx="5206154" cy="2800306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1427803" y="6372036"/>
                <a:ext cx="32856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Cooling pipes distribution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467544" y="3941062"/>
                <a:ext cx="5206154" cy="2520000"/>
                <a:chOff x="395536" y="3941062"/>
                <a:chExt cx="5206154" cy="2520000"/>
              </a:xfrm>
            </p:grpSpPr>
            <p:pic>
              <p:nvPicPr>
                <p:cNvPr id="15" name="图片 14">
                  <a:extLst>
                    <a:ext uri="{FF2B5EF4-FFF2-40B4-BE49-F238E27FC236}">
                      <a16:creationId xmlns:a16="http://schemas.microsoft.com/office/drawing/2014/main" id="{B493A111-FD14-4375-87CF-F5FA7F114C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2886108" y="3941062"/>
                  <a:ext cx="2715582" cy="2520000"/>
                </a:xfrm>
                <a:prstGeom prst="rect">
                  <a:avLst/>
                </a:prstGeom>
              </p:spPr>
            </p:pic>
            <p:pic>
              <p:nvPicPr>
                <p:cNvPr id="14" name="图片 13">
                  <a:extLst>
                    <a:ext uri="{FF2B5EF4-FFF2-40B4-BE49-F238E27FC236}">
                      <a16:creationId xmlns:a16="http://schemas.microsoft.com/office/drawing/2014/main" id="{FED265C4-BDC5-463D-8979-007448A631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395536" y="3941062"/>
                  <a:ext cx="2490572" cy="25200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" name="组合 4"/>
            <p:cNvGrpSpPr/>
            <p:nvPr/>
          </p:nvGrpSpPr>
          <p:grpSpPr>
            <a:xfrm>
              <a:off x="5822867" y="3717032"/>
              <a:ext cx="3285637" cy="2809598"/>
              <a:chOff x="5822867" y="3941062"/>
              <a:chExt cx="3285637" cy="2809598"/>
            </a:xfrm>
          </p:grpSpPr>
          <p:pic>
            <p:nvPicPr>
              <p:cNvPr id="20" name="Picture 4">
                <a:extLst>
                  <a:ext uri="{FF2B5EF4-FFF2-40B4-BE49-F238E27FC236}">
                    <a16:creationId xmlns:a16="http://schemas.microsoft.com/office/drawing/2014/main" id="{8A6DFCE2-4B7B-4ECB-9473-6982B5BDC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0407" y="3941062"/>
                <a:ext cx="2350556" cy="2520000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</p:pic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5822867" y="6381328"/>
                <a:ext cx="328563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Temperature distribution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8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54"/>
    </mc:Choice>
    <mc:Fallback xmlns="">
      <p:transition spd="slow" advTm="3695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Collector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7200" y="908720"/>
            <a:ext cx="8229600" cy="43204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zh-CN" sz="2000" dirty="0">
                <a:solidFill>
                  <a:srgbClr val="0070C0"/>
                </a:solidFill>
                <a:latin typeface="Berlin Sans FB" pitchFamily="34" charset="0"/>
              </a:rPr>
              <a:t>~1.8m long collector to sustain 1.23MW full beam power</a:t>
            </a:r>
            <a:endParaRPr lang="zh-CN" altLang="en-US" sz="2000" dirty="0">
              <a:solidFill>
                <a:srgbClr val="0070C0"/>
              </a:solidFill>
              <a:latin typeface="Berlin Sans FB" pitchFamily="34" charset="0"/>
            </a:endParaRPr>
          </a:p>
        </p:txBody>
      </p:sp>
      <p:graphicFrame>
        <p:nvGraphicFramePr>
          <p:cNvPr id="38" name="表格 37">
            <a:extLst>
              <a:ext uri="{FF2B5EF4-FFF2-40B4-BE49-F238E27FC236}">
                <a16:creationId xmlns:a16="http://schemas.microsoft.com/office/drawing/2014/main" id="{3075A74A-4C7B-49A8-AED7-D9CC840A53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66552"/>
              </p:ext>
            </p:extLst>
          </p:nvPr>
        </p:nvGraphicFramePr>
        <p:xfrm>
          <a:off x="568189" y="5577162"/>
          <a:ext cx="8418195" cy="782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0055">
                  <a:extLst>
                    <a:ext uri="{9D8B030D-6E8A-4147-A177-3AD203B41FA5}">
                      <a16:colId xmlns:a16="http://schemas.microsoft.com/office/drawing/2014/main" val="2436925192"/>
                    </a:ext>
                  </a:extLst>
                </a:gridCol>
                <a:gridCol w="2433955">
                  <a:extLst>
                    <a:ext uri="{9D8B030D-6E8A-4147-A177-3AD203B41FA5}">
                      <a16:colId xmlns:a16="http://schemas.microsoft.com/office/drawing/2014/main" val="2701072871"/>
                    </a:ext>
                  </a:extLst>
                </a:gridCol>
                <a:gridCol w="1878330">
                  <a:extLst>
                    <a:ext uri="{9D8B030D-6E8A-4147-A177-3AD203B41FA5}">
                      <a16:colId xmlns:a16="http://schemas.microsoft.com/office/drawing/2014/main" val="4122283658"/>
                    </a:ext>
                  </a:extLst>
                </a:gridCol>
                <a:gridCol w="2395855">
                  <a:extLst>
                    <a:ext uri="{9D8B030D-6E8A-4147-A177-3AD203B41FA5}">
                      <a16:colId xmlns:a16="http://schemas.microsoft.com/office/drawing/2014/main" val="1287304690"/>
                    </a:ext>
                  </a:extLst>
                </a:gridCol>
              </a:tblGrid>
              <a:tr h="4530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Duty factor (%)</a:t>
                      </a:r>
                      <a:endParaRPr lang="zh-CN" altLang="en-US" sz="1600" b="0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Max. heat flux (W/cm</a:t>
                      </a:r>
                      <a:r>
                        <a:rPr lang="en-US" altLang="zh-CN" sz="1600" b="0" kern="8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b="0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Max. stress (</a:t>
                      </a:r>
                      <a:r>
                        <a:rPr lang="en-US" altLang="zh-CN" sz="1600" b="0" kern="800" baseline="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Mpa</a:t>
                      </a: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b="0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Max. temperature (</a:t>
                      </a:r>
                      <a:r>
                        <a:rPr lang="en-US" altLang="zh-CN" sz="1600" b="0" kern="800" baseline="300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zh-CN" sz="1600" b="0" kern="800" baseline="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6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b="0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291053"/>
                  </a:ext>
                </a:extLst>
              </a:tr>
              <a:tr h="3292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b="1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</a:t>
                      </a:r>
                      <a:endParaRPr lang="zh-CN" altLang="en-US" sz="1600" b="1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25" marR="91425" marT="45649" marB="45649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b="1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</a:t>
                      </a:r>
                      <a:endParaRPr lang="zh-CN" altLang="en-US" sz="1600" b="1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25" marR="91425" marT="45649" marB="45649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170.5</a:t>
                      </a:r>
                      <a:endParaRPr lang="zh-CN" altLang="en-US" sz="1600" b="1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25" marR="91425" marT="45649" marB="45649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169.8</a:t>
                      </a:r>
                      <a:endParaRPr lang="zh-CN" altLang="en-US" sz="1600" b="1" kern="800" baseline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25" marR="91425" marT="45649" marB="45649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874119"/>
                  </a:ext>
                </a:extLst>
              </a:tr>
            </a:tbl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id="{18934E9E-C101-4756-A222-D43775DC3233}"/>
              </a:ext>
            </a:extLst>
          </p:cNvPr>
          <p:cNvGrpSpPr/>
          <p:nvPr/>
        </p:nvGrpSpPr>
        <p:grpSpPr>
          <a:xfrm>
            <a:off x="573425" y="1492272"/>
            <a:ext cx="7997149" cy="3900724"/>
            <a:chOff x="573425" y="1492272"/>
            <a:chExt cx="7997149" cy="3900724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AFDDB2C-C16A-47A4-A9CE-7A91E96D602E}"/>
                </a:ext>
              </a:extLst>
            </p:cNvPr>
            <p:cNvGrpSpPr/>
            <p:nvPr/>
          </p:nvGrpSpPr>
          <p:grpSpPr>
            <a:xfrm>
              <a:off x="573425" y="1492272"/>
              <a:ext cx="7997149" cy="3900724"/>
              <a:chOff x="617294" y="1605733"/>
              <a:chExt cx="7997149" cy="359847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17294" y="1849328"/>
                <a:ext cx="7997149" cy="3354884"/>
                <a:chOff x="535291" y="2209369"/>
                <a:chExt cx="7997149" cy="3354884"/>
              </a:xfrm>
            </p:grpSpPr>
            <p:grpSp>
              <p:nvGrpSpPr>
                <p:cNvPr id="15" name="组合 14"/>
                <p:cNvGrpSpPr/>
                <p:nvPr/>
              </p:nvGrpSpPr>
              <p:grpSpPr>
                <a:xfrm>
                  <a:off x="535291" y="3847846"/>
                  <a:ext cx="3285638" cy="1716407"/>
                  <a:chOff x="309994" y="3847846"/>
                  <a:chExt cx="3285638" cy="1716407"/>
                </a:xfrm>
              </p:grpSpPr>
              <p:sp>
                <p:nvSpPr>
                  <p:cNvPr id="36" name="矩形 35">
                    <a:extLst>
                      <a:ext uri="{FF2B5EF4-FFF2-40B4-BE49-F238E27FC236}">
                        <a16:creationId xmlns:a16="http://schemas.microsoft.com/office/drawing/2014/main" id="{C65723B6-321D-4E45-BC0D-F3C3B4698F23}"/>
                      </a:ext>
                    </a:extLst>
                  </p:cNvPr>
                  <p:cNvSpPr/>
                  <p:nvPr/>
                </p:nvSpPr>
                <p:spPr>
                  <a:xfrm>
                    <a:off x="309995" y="5223538"/>
                    <a:ext cx="3285637" cy="34071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thermal stress distribution</a:t>
                    </a:r>
                    <a:endParaRPr lang="zh-CN" altLang="en-US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7" name="矩形 36">
                    <a:extLst>
                      <a:ext uri="{FF2B5EF4-FFF2-40B4-BE49-F238E27FC236}">
                        <a16:creationId xmlns:a16="http://schemas.microsoft.com/office/drawing/2014/main" id="{C65723B6-321D-4E45-BC0D-F3C3B4698F23}"/>
                      </a:ext>
                    </a:extLst>
                  </p:cNvPr>
                  <p:cNvSpPr/>
                  <p:nvPr/>
                </p:nvSpPr>
                <p:spPr>
                  <a:xfrm>
                    <a:off x="309994" y="3847846"/>
                    <a:ext cx="3285637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Temperature distribution</a:t>
                    </a:r>
                    <a:endParaRPr lang="zh-CN" altLang="en-US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14" name="组合 13"/>
                <p:cNvGrpSpPr/>
                <p:nvPr/>
              </p:nvGrpSpPr>
              <p:grpSpPr>
                <a:xfrm>
                  <a:off x="4149225" y="2209369"/>
                  <a:ext cx="4383215" cy="3240642"/>
                  <a:chOff x="3923928" y="2069858"/>
                  <a:chExt cx="4383215" cy="3240642"/>
                </a:xfrm>
              </p:grpSpPr>
              <p:pic>
                <p:nvPicPr>
                  <p:cNvPr id="205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23928" y="2069858"/>
                    <a:ext cx="4383215" cy="294331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39" name="矩形 38">
                    <a:extLst>
                      <a:ext uri="{FF2B5EF4-FFF2-40B4-BE49-F238E27FC236}">
                        <a16:creationId xmlns:a16="http://schemas.microsoft.com/office/drawing/2014/main" id="{C65723B6-321D-4E45-BC0D-F3C3B4698F23}"/>
                      </a:ext>
                    </a:extLst>
                  </p:cNvPr>
                  <p:cNvSpPr/>
                  <p:nvPr/>
                </p:nvSpPr>
                <p:spPr>
                  <a:xfrm>
                    <a:off x="4472717" y="4941168"/>
                    <a:ext cx="3285637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Mechanical design</a:t>
                    </a:r>
                    <a:endParaRPr lang="zh-CN" altLang="en-US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pic>
            <p:nvPicPr>
              <p:cNvPr id="17" name="图片 2">
                <a:extLst>
                  <a:ext uri="{FF2B5EF4-FFF2-40B4-BE49-F238E27FC236}">
                    <a16:creationId xmlns:a16="http://schemas.microsoft.com/office/drawing/2014/main" id="{D4F98CA3-72C5-4FCA-90CE-34690F4789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2792" y="1605733"/>
                <a:ext cx="1909700" cy="1913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图片 4">
              <a:extLst>
                <a:ext uri="{FF2B5EF4-FFF2-40B4-BE49-F238E27FC236}">
                  <a16:creationId xmlns:a16="http://schemas.microsoft.com/office/drawing/2014/main" id="{E66E6580-4A2B-4CB8-BC39-E1E5F2B22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358" y="3874597"/>
              <a:ext cx="2413769" cy="125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427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530"/>
    </mc:Choice>
    <mc:Fallback xmlns="">
      <p:transition spd="slow" advTm="4453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window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7504" y="1196752"/>
            <a:ext cx="8928992" cy="122413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Relatively simple design with door knob to facilitate the fabrication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&gt;800kW sustainable CW RF power @ 650MHz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&lt;1.05 VSWR @ 650±0.5MHz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023406" y="2771636"/>
            <a:ext cx="4904082" cy="3033628"/>
            <a:chOff x="4095414" y="2780928"/>
            <a:chExt cx="4904082" cy="3033628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C65723B6-321D-4E45-BC0D-F3C3B4698F23}"/>
                </a:ext>
              </a:extLst>
            </p:cNvPr>
            <p:cNvSpPr/>
            <p:nvPr/>
          </p:nvSpPr>
          <p:spPr>
            <a:xfrm>
              <a:off x="4904637" y="5445224"/>
              <a:ext cx="32856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rPr>
                <a:t>Mechanical design</a:t>
              </a:r>
              <a:endParaRPr lang="zh-CN" altLang="en-US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5414" y="2780928"/>
              <a:ext cx="4904082" cy="27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107504" y="2771637"/>
            <a:ext cx="3839716" cy="2898358"/>
            <a:chOff x="251520" y="2858616"/>
            <a:chExt cx="3695700" cy="2779524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C65723B6-321D-4E45-BC0D-F3C3B4698F23}"/>
                </a:ext>
              </a:extLst>
            </p:cNvPr>
            <p:cNvSpPr/>
            <p:nvPr/>
          </p:nvSpPr>
          <p:spPr>
            <a:xfrm>
              <a:off x="456552" y="5283951"/>
              <a:ext cx="3285637" cy="354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rPr>
                <a:t>Temperature distribution</a:t>
              </a:r>
              <a:endParaRPr lang="zh-CN" altLang="en-US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858616"/>
              <a:ext cx="3695700" cy="251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254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09"/>
    </mc:Choice>
    <mc:Fallback xmlns="">
      <p:transition spd="slow" advTm="4680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25760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8496944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 achieved (L×W×H: 5.12m×0.87m×1.56m)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on the manufacturing details being conducted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567713" cy="457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70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04"/>
    </mc:Choice>
    <mc:Fallback xmlns="">
      <p:transition spd="slow" advTm="3700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 sequence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6"/>
          <p:cNvGrpSpPr>
            <a:grpSpLocks/>
          </p:cNvGrpSpPr>
          <p:nvPr/>
        </p:nvGrpSpPr>
        <p:grpSpPr bwMode="auto">
          <a:xfrm>
            <a:off x="6250882" y="1196752"/>
            <a:ext cx="2641598" cy="4943475"/>
            <a:chOff x="6150316" y="1209843"/>
            <a:chExt cx="2862969" cy="5232232"/>
          </a:xfrm>
        </p:grpSpPr>
        <p:pic>
          <p:nvPicPr>
            <p:cNvPr id="15" name="图片 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0316" y="1209843"/>
              <a:ext cx="1600350" cy="523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本框 3"/>
            <p:cNvSpPr txBox="1">
              <a:spLocks noChangeArrowheads="1"/>
            </p:cNvSpPr>
            <p:nvPr/>
          </p:nvSpPr>
          <p:spPr bwMode="auto">
            <a:xfrm>
              <a:off x="7979587" y="5661248"/>
              <a:ext cx="889682" cy="35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16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Gun</a:t>
              </a:r>
              <a:endParaRPr lang="zh-CN" altLang="en-US" sz="16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BB1DA2B9-53DF-4519-8E35-790906497843}"/>
                </a:ext>
              </a:extLst>
            </p:cNvPr>
            <p:cNvCxnSpPr>
              <a:cxnSpLocks/>
            </p:cNvCxnSpPr>
            <p:nvPr/>
          </p:nvCxnSpPr>
          <p:spPr>
            <a:xfrm>
              <a:off x="7136181" y="5588519"/>
              <a:ext cx="1040924" cy="288999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6B7AD65E-EF0A-4639-9B18-C22E24B8D20D}"/>
                </a:ext>
              </a:extLst>
            </p:cNvPr>
            <p:cNvCxnSpPr>
              <a:cxnSpLocks/>
            </p:cNvCxnSpPr>
            <p:nvPr/>
          </p:nvCxnSpPr>
          <p:spPr>
            <a:xfrm>
              <a:off x="7136181" y="3933494"/>
              <a:ext cx="896399" cy="287319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圆角矩形 64">
              <a:extLst>
                <a:ext uri="{FF2B5EF4-FFF2-40B4-BE49-F238E27FC236}">
                  <a16:creationId xmlns:a16="http://schemas.microsoft.com/office/drawing/2014/main" id="{FD03BA29-C0BD-4FE8-B9C4-A8ECD84A6232}"/>
                </a:ext>
              </a:extLst>
            </p:cNvPr>
            <p:cNvSpPr/>
            <p:nvPr/>
          </p:nvSpPr>
          <p:spPr>
            <a:xfrm>
              <a:off x="7884614" y="2708607"/>
              <a:ext cx="683053" cy="36965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圆角矩形 65">
              <a:extLst>
                <a:ext uri="{FF2B5EF4-FFF2-40B4-BE49-F238E27FC236}">
                  <a16:creationId xmlns:a16="http://schemas.microsoft.com/office/drawing/2014/main" id="{1223AA77-8EE8-4CF7-B6B6-407F9E3A07A8}"/>
                </a:ext>
              </a:extLst>
            </p:cNvPr>
            <p:cNvSpPr/>
            <p:nvPr/>
          </p:nvSpPr>
          <p:spPr>
            <a:xfrm>
              <a:off x="7848483" y="5660769"/>
              <a:ext cx="684773" cy="36965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文本框 3"/>
            <p:cNvSpPr txBox="1">
              <a:spLocks noChangeArrowheads="1"/>
            </p:cNvSpPr>
            <p:nvPr/>
          </p:nvSpPr>
          <p:spPr bwMode="auto">
            <a:xfrm>
              <a:off x="7835571" y="4026550"/>
              <a:ext cx="1177714" cy="35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16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Cavities</a:t>
              </a:r>
              <a:endParaRPr lang="zh-CN" altLang="en-US" sz="16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13"/>
          <p:cNvGrpSpPr>
            <a:grpSpLocks/>
          </p:cNvGrpSpPr>
          <p:nvPr/>
        </p:nvGrpSpPr>
        <p:grpSpPr bwMode="auto">
          <a:xfrm>
            <a:off x="173608" y="1988915"/>
            <a:ext cx="1152525" cy="3551237"/>
            <a:chOff x="68375" y="2286624"/>
            <a:chExt cx="1152585" cy="3550896"/>
          </a:xfrm>
        </p:grpSpPr>
        <p:pic>
          <p:nvPicPr>
            <p:cNvPr id="34" name="图片 7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289779"/>
              <a:ext cx="609400" cy="354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图片 7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75" y="2286624"/>
              <a:ext cx="471177" cy="3550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组合 14"/>
          <p:cNvGrpSpPr>
            <a:grpSpLocks/>
          </p:cNvGrpSpPr>
          <p:nvPr/>
        </p:nvGrpSpPr>
        <p:grpSpPr bwMode="auto">
          <a:xfrm>
            <a:off x="3780408" y="1472977"/>
            <a:ext cx="1760537" cy="4341813"/>
            <a:chOff x="3316103" y="1890820"/>
            <a:chExt cx="1759953" cy="4342505"/>
          </a:xfrm>
        </p:grpSpPr>
        <p:pic>
          <p:nvPicPr>
            <p:cNvPr id="37" name="图片 7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103" y="1890820"/>
              <a:ext cx="830973" cy="4342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图片 8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191" y="1891388"/>
              <a:ext cx="967865" cy="434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17"/>
          <p:cNvGrpSpPr>
            <a:grpSpLocks/>
          </p:cNvGrpSpPr>
          <p:nvPr/>
        </p:nvGrpSpPr>
        <p:grpSpPr bwMode="auto">
          <a:xfrm>
            <a:off x="1505520" y="1301527"/>
            <a:ext cx="2058988" cy="4735513"/>
            <a:chOff x="716447" y="1719357"/>
            <a:chExt cx="2058368" cy="4735952"/>
          </a:xfrm>
        </p:grpSpPr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7FC256F-BAC8-4E27-B1DF-7F314B8BC991}"/>
                </a:ext>
              </a:extLst>
            </p:cNvPr>
            <p:cNvCxnSpPr>
              <a:cxnSpLocks/>
            </p:cNvCxnSpPr>
            <p:nvPr/>
          </p:nvCxnSpPr>
          <p:spPr>
            <a:xfrm>
              <a:off x="1762295" y="6260028"/>
              <a:ext cx="625287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>
              <a:spLocks noChangeArrowheads="1"/>
            </p:cNvSpPr>
            <p:nvPr/>
          </p:nvSpPr>
          <p:spPr bwMode="auto">
            <a:xfrm>
              <a:off x="716447" y="6116755"/>
              <a:ext cx="127215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16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center</a:t>
              </a:r>
            </a:p>
          </p:txBody>
        </p:sp>
        <p:grpSp>
          <p:nvGrpSpPr>
            <p:cNvPr id="42" name="组合 15"/>
            <p:cNvGrpSpPr>
              <a:grpSpLocks/>
            </p:cNvGrpSpPr>
            <p:nvPr/>
          </p:nvGrpSpPr>
          <p:grpSpPr bwMode="auto">
            <a:xfrm>
              <a:off x="1762248" y="1719357"/>
              <a:ext cx="1012567" cy="4685430"/>
              <a:chOff x="1619672" y="1719357"/>
              <a:chExt cx="1012567" cy="4685430"/>
            </a:xfrm>
          </p:grpSpPr>
          <p:pic>
            <p:nvPicPr>
              <p:cNvPr id="43" name="图片 8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672" y="1920914"/>
                <a:ext cx="1012567" cy="4282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3EC53BA3-D437-4A53-948C-AEE857CBD4F6}"/>
                  </a:ext>
                </a:extLst>
              </p:cNvPr>
              <p:cNvCxnSpPr/>
              <p:nvPr/>
            </p:nvCxnSpPr>
            <p:spPr>
              <a:xfrm>
                <a:off x="2267224" y="1719357"/>
                <a:ext cx="0" cy="4685147"/>
              </a:xfrm>
              <a:prstGeom prst="line">
                <a:avLst/>
              </a:prstGeom>
              <a:ln w="28575" cap="flat" cmpd="sng" algn="ctr">
                <a:solidFill>
                  <a:srgbClr val="002060"/>
                </a:solidFill>
                <a:prstDash val="lgDashDotDot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组合 85"/>
          <p:cNvGrpSpPr>
            <a:grpSpLocks/>
          </p:cNvGrpSpPr>
          <p:nvPr/>
        </p:nvGrpSpPr>
        <p:grpSpPr bwMode="auto">
          <a:xfrm>
            <a:off x="1176908" y="1341215"/>
            <a:ext cx="1388492" cy="1046162"/>
            <a:chOff x="5627188" y="3121223"/>
            <a:chExt cx="1322719" cy="1243881"/>
          </a:xfrm>
        </p:grpSpPr>
        <p:pic>
          <p:nvPicPr>
            <p:cNvPr id="46" name="图片 8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9197" y="3618234"/>
              <a:ext cx="1250710" cy="746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文本框 3"/>
            <p:cNvSpPr txBox="1">
              <a:spLocks noChangeArrowheads="1"/>
            </p:cNvSpPr>
            <p:nvPr/>
          </p:nvSpPr>
          <p:spPr bwMode="auto">
            <a:xfrm>
              <a:off x="5627188" y="3121223"/>
              <a:ext cx="1191871" cy="402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6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Support</a:t>
              </a:r>
            </a:p>
          </p:txBody>
        </p: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4B1A1309-5F64-4042-9C84-EF817C0A9A73}"/>
                </a:ext>
              </a:extLst>
            </p:cNvPr>
            <p:cNvCxnSpPr>
              <a:cxnSpLocks/>
            </p:cNvCxnSpPr>
            <p:nvPr/>
          </p:nvCxnSpPr>
          <p:spPr>
            <a:xfrm>
              <a:off x="6033997" y="3413789"/>
              <a:ext cx="25710" cy="232167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id="{DD187296-8247-406E-A1CF-084DCD07C8D7}"/>
              </a:ext>
            </a:extLst>
          </p:cNvPr>
          <p:cNvSpPr/>
          <p:nvPr/>
        </p:nvSpPr>
        <p:spPr bwMode="auto">
          <a:xfrm>
            <a:off x="713358" y="2839815"/>
            <a:ext cx="690562" cy="215900"/>
          </a:xfrm>
          <a:prstGeom prst="rect">
            <a:avLst/>
          </a:prstGeom>
          <a:noFill/>
          <a:ln w="254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F3285D2A-F202-4E2C-A29E-91934D8A250E}"/>
              </a:ext>
            </a:extLst>
          </p:cNvPr>
          <p:cNvCxnSpPr>
            <a:cxnSpLocks/>
          </p:cNvCxnSpPr>
          <p:nvPr/>
        </p:nvCxnSpPr>
        <p:spPr>
          <a:xfrm flipH="1">
            <a:off x="1403920" y="2358802"/>
            <a:ext cx="200025" cy="458788"/>
          </a:xfrm>
          <a:prstGeom prst="straightConnector1">
            <a:avLst/>
          </a:prstGeom>
          <a:ln w="1905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右箭头 32">
            <a:extLst>
              <a:ext uri="{FF2B5EF4-FFF2-40B4-BE49-F238E27FC236}">
                <a16:creationId xmlns:a16="http://schemas.microsoft.com/office/drawing/2014/main" id="{ED0B3C19-409D-43DD-B31A-4852CB4D6129}"/>
              </a:ext>
            </a:extLst>
          </p:cNvPr>
          <p:cNvSpPr/>
          <p:nvPr/>
        </p:nvSpPr>
        <p:spPr>
          <a:xfrm>
            <a:off x="1261045" y="3551015"/>
            <a:ext cx="1582738" cy="21907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右箭头 32">
            <a:extLst>
              <a:ext uri="{FF2B5EF4-FFF2-40B4-BE49-F238E27FC236}">
                <a16:creationId xmlns:a16="http://schemas.microsoft.com/office/drawing/2014/main" id="{CB684E54-9599-4A75-8C4C-7FD02F555D05}"/>
              </a:ext>
            </a:extLst>
          </p:cNvPr>
          <p:cNvSpPr/>
          <p:nvPr/>
        </p:nvSpPr>
        <p:spPr>
          <a:xfrm>
            <a:off x="3516883" y="3536727"/>
            <a:ext cx="338137" cy="21907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文本框 3"/>
          <p:cNvSpPr txBox="1">
            <a:spLocks noChangeArrowheads="1"/>
          </p:cNvSpPr>
          <p:nvPr/>
        </p:nvSpPr>
        <p:spPr bwMode="auto">
          <a:xfrm>
            <a:off x="7860369" y="2614747"/>
            <a:ext cx="10321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Collector</a:t>
            </a:r>
            <a:endParaRPr lang="zh-CN" altLang="en-US" sz="14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D65A4AD4-DB7B-41E2-83A9-5B7700B5A6CA}"/>
              </a:ext>
            </a:extLst>
          </p:cNvPr>
          <p:cNvCxnSpPr>
            <a:cxnSpLocks/>
          </p:cNvCxnSpPr>
          <p:nvPr/>
        </p:nvCxnSpPr>
        <p:spPr bwMode="auto">
          <a:xfrm>
            <a:off x="7164288" y="2544540"/>
            <a:ext cx="690562" cy="138881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7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73"/>
    </mc:Choice>
    <mc:Fallback xmlns="">
      <p:transition spd="slow" advTm="3097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Efficiency Consideration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内容占位符 2"/>
          <p:cNvSpPr>
            <a:spLocks noGrp="1"/>
          </p:cNvSpPr>
          <p:nvPr>
            <p:ph idx="4294967295"/>
          </p:nvPr>
        </p:nvSpPr>
        <p:spPr>
          <a:xfrm>
            <a:off x="107504" y="1124744"/>
            <a:ext cx="8928992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design schemes</a:t>
            </a:r>
          </a:p>
          <a:p>
            <a:pPr marL="228600" lvl="1" algn="just">
              <a:spcBef>
                <a:spcPts val="1000"/>
              </a:spcBef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1</a:t>
            </a: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 cavity chain by using the same gun as 1</a:t>
            </a:r>
            <a:r>
              <a:rPr lang="en-US" altLang="zh-CN" sz="20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</a:p>
          <a:p>
            <a:pPr marL="228600" lvl="1" algn="just">
              <a:spcBef>
                <a:spcPts val="1000"/>
              </a:spcBef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2 </a:t>
            </a: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high voltage gun (110kV/9.1A), low perveance</a:t>
            </a:r>
          </a:p>
          <a:p>
            <a:pPr marL="228600" lvl="1" algn="just">
              <a:spcBef>
                <a:spcPts val="1000"/>
              </a:spcBef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3</a:t>
            </a: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MBK, 54kV/20A</a:t>
            </a: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gun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B3DF800-BAE7-45A7-94E2-6E7D785D4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45235"/>
              </p:ext>
            </p:extLst>
          </p:nvPr>
        </p:nvGraphicFramePr>
        <p:xfrm>
          <a:off x="323528" y="3212976"/>
          <a:ext cx="5711826" cy="230293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Parameter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Scheme1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Scheme2</a:t>
                      </a:r>
                      <a:endParaRPr lang="zh-CN" alt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Scheme3</a:t>
                      </a:r>
                      <a:endParaRPr lang="zh-CN" alt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Freq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(MHz)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Voltage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(kV)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81.5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110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54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Current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(A)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15.1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9.1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20(2.5×8)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Beam</a:t>
                      </a:r>
                      <a:r>
                        <a:rPr lang="en-US" altLang="zh-CN" sz="18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No.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Perveance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(µP)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0.65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0.25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1.6(0.2×8)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Efficency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(%)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&gt;70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&gt;80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&gt;80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Power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kW)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800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800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800(100×8)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279" y="3140968"/>
            <a:ext cx="29432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0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748"/>
    </mc:Choice>
    <mc:Fallback xmlns="">
      <p:transition spd="slow" advTm="14674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7D590A-C6F4-4D86-A0E3-1FA9FF42E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C00000"/>
                </a:solidFill>
              </a:rPr>
              <a:t>Progress on scheme 1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" name="内容占位符 6">
            <a:extLst>
              <a:ext uri="{FF2B5EF4-FFF2-40B4-BE49-F238E27FC236}">
                <a16:creationId xmlns:a16="http://schemas.microsoft.com/office/drawing/2014/main" id="{7564F9B7-1393-4E6C-BE5B-2BA7D80A3A1E}"/>
              </a:ext>
            </a:extLst>
          </p:cNvPr>
          <p:cNvSpPr txBox="1">
            <a:spLocks/>
          </p:cNvSpPr>
          <p:nvPr/>
        </p:nvSpPr>
        <p:spPr>
          <a:xfrm>
            <a:off x="222955" y="852977"/>
            <a:ext cx="8496300" cy="924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algn="just">
              <a:spcBef>
                <a:spcPts val="1000"/>
              </a:spcBef>
            </a:pP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electron gun with the 1st tube</a:t>
            </a:r>
          </a:p>
          <a:p>
            <a:pPr marL="228600" lvl="1" algn="just">
              <a:spcBef>
                <a:spcPts val="1000"/>
              </a:spcBef>
            </a:pP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</a:t>
            </a:r>
            <a:endParaRPr lang="zh-CN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1494B08B-BCE0-4970-8E99-9703D14D1CC1}"/>
              </a:ext>
            </a:extLst>
          </p:cNvPr>
          <p:cNvGrpSpPr/>
          <p:nvPr/>
        </p:nvGrpSpPr>
        <p:grpSpPr>
          <a:xfrm>
            <a:off x="301234" y="1716286"/>
            <a:ext cx="8460432" cy="4565608"/>
            <a:chOff x="301234" y="1716286"/>
            <a:chExt cx="8460432" cy="456560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BF7EC8EF-B96E-453A-9445-172B7CA4F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0148" y="4699207"/>
              <a:ext cx="4176321" cy="924005"/>
            </a:xfrm>
            <a:prstGeom prst="rect">
              <a:avLst/>
            </a:prstGeom>
          </p:spPr>
        </p:pic>
        <p:grpSp>
          <p:nvGrpSpPr>
            <p:cNvPr id="76" name="组合 75">
              <a:extLst>
                <a:ext uri="{FF2B5EF4-FFF2-40B4-BE49-F238E27FC236}">
                  <a16:creationId xmlns:a16="http://schemas.microsoft.com/office/drawing/2014/main" id="{66C6E2F1-986A-4F7C-92FC-F44C1BA4FCF8}"/>
                </a:ext>
              </a:extLst>
            </p:cNvPr>
            <p:cNvGrpSpPr/>
            <p:nvPr/>
          </p:nvGrpSpPr>
          <p:grpSpPr>
            <a:xfrm>
              <a:off x="301234" y="1716286"/>
              <a:ext cx="8460432" cy="4565608"/>
              <a:chOff x="35735" y="1666745"/>
              <a:chExt cx="9029658" cy="4873592"/>
            </a:xfrm>
          </p:grpSpPr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B5D67D6C-179F-47D8-B97C-4505B7664952}"/>
                  </a:ext>
                </a:extLst>
              </p:cNvPr>
              <p:cNvSpPr txBox="1"/>
              <p:nvPr/>
            </p:nvSpPr>
            <p:spPr>
              <a:xfrm>
                <a:off x="172321" y="4248547"/>
                <a:ext cx="1940451" cy="36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7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CAV / 82% / 4.0m</a:t>
                </a:r>
                <a:endParaRPr lang="zh-CN" altLang="en-US" sz="16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ACB0E352-4DF7-493B-A0BE-983F395335B8}"/>
                  </a:ext>
                </a:extLst>
              </p:cNvPr>
              <p:cNvSpPr txBox="1"/>
              <p:nvPr/>
            </p:nvSpPr>
            <p:spPr>
              <a:xfrm>
                <a:off x="148033" y="3262671"/>
                <a:ext cx="1940451" cy="36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6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CAV / 80% / 3.7m</a:t>
                </a:r>
                <a:endParaRPr lang="zh-CN" altLang="en-US" sz="16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7F602C0C-5B84-4AFA-A679-57EB98E9FCCA}"/>
                  </a:ext>
                </a:extLst>
              </p:cNvPr>
              <p:cNvSpPr txBox="1"/>
              <p:nvPr/>
            </p:nvSpPr>
            <p:spPr>
              <a:xfrm>
                <a:off x="153551" y="2310509"/>
                <a:ext cx="1909656" cy="36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CAV / 75% / 2.8m</a:t>
                </a:r>
                <a:endParaRPr lang="zh-CN" altLang="en-US" sz="16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C2B0AEBB-8F65-4BB8-8AA5-7D41CD26D032}"/>
                  </a:ext>
                </a:extLst>
              </p:cNvPr>
              <p:cNvSpPr txBox="1"/>
              <p:nvPr/>
            </p:nvSpPr>
            <p:spPr>
              <a:xfrm>
                <a:off x="196963" y="5198144"/>
                <a:ext cx="3899379" cy="3613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10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CAV /2 2</a:t>
                </a:r>
                <a:r>
                  <a:rPr lang="en-US" altLang="zh-CN" sz="1600" baseline="30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nd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harmonic CAV / 80% /2.9m</a:t>
                </a:r>
                <a:endParaRPr lang="zh-CN" altLang="en-US" sz="16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7B32D228-8779-4578-9891-E1D9F4E8FA95}"/>
                  </a:ext>
                </a:extLst>
              </p:cNvPr>
              <p:cNvSpPr/>
              <p:nvPr/>
            </p:nvSpPr>
            <p:spPr>
              <a:xfrm>
                <a:off x="153943" y="6178945"/>
                <a:ext cx="7360304" cy="361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8 CAV/ 2 2</a:t>
                </a:r>
                <a:r>
                  <a:rPr lang="en-US" altLang="zh-CN" sz="1600" baseline="30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nd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harmonic cavities  / 1 3</a:t>
                </a:r>
                <a:r>
                  <a:rPr lang="en-US" altLang="zh-CN" sz="1600" baseline="30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rd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 harmonic cavity / 80% / 2.2m</a:t>
                </a:r>
                <a:endParaRPr lang="zh-CN" altLang="en-US" sz="16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5" name="组合 74">
                <a:extLst>
                  <a:ext uri="{FF2B5EF4-FFF2-40B4-BE49-F238E27FC236}">
                    <a16:creationId xmlns:a16="http://schemas.microsoft.com/office/drawing/2014/main" id="{A0D31CFD-B9AB-43CF-9A36-BC087C5E3437}"/>
                  </a:ext>
                </a:extLst>
              </p:cNvPr>
              <p:cNvGrpSpPr/>
              <p:nvPr/>
            </p:nvGrpSpPr>
            <p:grpSpPr>
              <a:xfrm>
                <a:off x="35735" y="1666745"/>
                <a:ext cx="9029658" cy="4525272"/>
                <a:chOff x="35735" y="1666745"/>
                <a:chExt cx="9029658" cy="4525272"/>
              </a:xfrm>
            </p:grpSpPr>
            <p:grpSp>
              <p:nvGrpSpPr>
                <p:cNvPr id="73" name="组合 72">
                  <a:extLst>
                    <a:ext uri="{FF2B5EF4-FFF2-40B4-BE49-F238E27FC236}">
                      <a16:creationId xmlns:a16="http://schemas.microsoft.com/office/drawing/2014/main" id="{E08C6116-38F9-4865-BB4F-D4C9FFE08CC8}"/>
                    </a:ext>
                  </a:extLst>
                </p:cNvPr>
                <p:cNvGrpSpPr/>
                <p:nvPr/>
              </p:nvGrpSpPr>
              <p:grpSpPr>
                <a:xfrm>
                  <a:off x="35735" y="1666745"/>
                  <a:ext cx="9029658" cy="4525272"/>
                  <a:chOff x="35735" y="1666745"/>
                  <a:chExt cx="9029658" cy="4525272"/>
                </a:xfrm>
              </p:grpSpPr>
              <p:grpSp>
                <p:nvGrpSpPr>
                  <p:cNvPr id="67" name="组合 66">
                    <a:extLst>
                      <a:ext uri="{FF2B5EF4-FFF2-40B4-BE49-F238E27FC236}">
                        <a16:creationId xmlns:a16="http://schemas.microsoft.com/office/drawing/2014/main" id="{186FE61E-67E8-4CD8-BB37-A29AEDCE1817}"/>
                      </a:ext>
                    </a:extLst>
                  </p:cNvPr>
                  <p:cNvGrpSpPr/>
                  <p:nvPr/>
                </p:nvGrpSpPr>
                <p:grpSpPr>
                  <a:xfrm>
                    <a:off x="35735" y="1666745"/>
                    <a:ext cx="4147975" cy="4525272"/>
                    <a:chOff x="35735" y="1666745"/>
                    <a:chExt cx="4147975" cy="4525272"/>
                  </a:xfrm>
                </p:grpSpPr>
                <p:pic>
                  <p:nvPicPr>
                    <p:cNvPr id="52" name="图片 51">
                      <a:extLst>
                        <a:ext uri="{FF2B5EF4-FFF2-40B4-BE49-F238E27FC236}">
                          <a16:creationId xmlns:a16="http://schemas.microsoft.com/office/drawing/2014/main" id="{188EA1AE-5144-468F-9FE4-5CD2D198CE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99444" y="1666745"/>
                      <a:ext cx="2901822" cy="72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图片 52">
                      <a:extLst>
                        <a:ext uri="{FF2B5EF4-FFF2-40B4-BE49-F238E27FC236}">
                          <a16:creationId xmlns:a16="http://schemas.microsoft.com/office/drawing/2014/main" id="{3DD71351-0D69-4049-94CF-22B440DD0C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/>
                    <a:srcRect l="849" r="1"/>
                    <a:stretch/>
                  </p:blipFill>
                  <p:spPr>
                    <a:xfrm>
                      <a:off x="117606" y="2602511"/>
                      <a:ext cx="3629609" cy="72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图片 54">
                      <a:extLst>
                        <a:ext uri="{FF2B5EF4-FFF2-40B4-BE49-F238E27FC236}">
                          <a16:creationId xmlns:a16="http://schemas.microsoft.com/office/drawing/2014/main" id="{FD97D5F7-39CE-4FBE-96F5-1654504A30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/>
                    <a:stretch/>
                  </p:blipFill>
                  <p:spPr>
                    <a:xfrm>
                      <a:off x="35735" y="3535531"/>
                      <a:ext cx="4147975" cy="72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图片 56">
                      <a:extLst>
                        <a:ext uri="{FF2B5EF4-FFF2-40B4-BE49-F238E27FC236}">
                          <a16:creationId xmlns:a16="http://schemas.microsoft.com/office/drawing/2014/main" id="{E9079A58-8442-411F-A9F7-29509A4189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6"/>
                    <a:srcRect l="16978" r="25988"/>
                    <a:stretch/>
                  </p:blipFill>
                  <p:spPr>
                    <a:xfrm>
                      <a:off x="167370" y="4529404"/>
                      <a:ext cx="2897877" cy="72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图片 57">
                      <a:extLst>
                        <a:ext uri="{FF2B5EF4-FFF2-40B4-BE49-F238E27FC236}">
                          <a16:creationId xmlns:a16="http://schemas.microsoft.com/office/drawing/2014/main" id="{F11AA362-5FF0-4AD8-82B3-961610B969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7"/>
                    <a:srcRect l="17637" r="22964" b="12106"/>
                    <a:stretch/>
                  </p:blipFill>
                  <p:spPr>
                    <a:xfrm>
                      <a:off x="167370" y="5472017"/>
                      <a:ext cx="2636676" cy="7200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69" name="图片 68">
                    <a:extLst>
                      <a:ext uri="{FF2B5EF4-FFF2-40B4-BE49-F238E27FC236}">
                        <a16:creationId xmlns:a16="http://schemas.microsoft.com/office/drawing/2014/main" id="{0AC011C8-A7E9-437B-A705-F00693E053B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944" t="-1" r="7827" b="18055"/>
                  <a:stretch/>
                </p:blipFill>
                <p:spPr>
                  <a:xfrm>
                    <a:off x="4453384" y="3557257"/>
                    <a:ext cx="4612009" cy="720000"/>
                  </a:xfrm>
                  <a:prstGeom prst="rect">
                    <a:avLst/>
                  </a:prstGeom>
                </p:spPr>
              </p:pic>
              <p:sp>
                <p:nvSpPr>
                  <p:cNvPr id="70" name="文本框 69">
                    <a:extLst>
                      <a:ext uri="{FF2B5EF4-FFF2-40B4-BE49-F238E27FC236}">
                        <a16:creationId xmlns:a16="http://schemas.microsoft.com/office/drawing/2014/main" id="{C4AC2618-611B-44FD-9E43-35CB6ED47FAA}"/>
                      </a:ext>
                    </a:extLst>
                  </p:cNvPr>
                  <p:cNvSpPr txBox="1"/>
                  <p:nvPr/>
                </p:nvSpPr>
                <p:spPr>
                  <a:xfrm>
                    <a:off x="5069728" y="4288397"/>
                    <a:ext cx="3379319" cy="3613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600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MAGIC_2D   </a:t>
                    </a:r>
                    <a:r>
                      <a:rPr lang="zh-CN" altLang="en-US" sz="1600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 </a:t>
                    </a:r>
                    <a:r>
                      <a:rPr lang="en-US" altLang="zh-CN" sz="1600" dirty="0">
                        <a:solidFill>
                          <a:srgbClr val="002060"/>
                        </a:solidFill>
                        <a:latin typeface="Berlin Sans FB" panose="020E0602020502020306" pitchFamily="34" charset="0"/>
                        <a:ea typeface="微软雅黑" panose="020B0503020204020204" pitchFamily="34" charset="-122"/>
                      </a:rPr>
                      <a:t>74%</a:t>
                    </a:r>
                    <a:endParaRPr lang="zh-CN" altLang="en-US" sz="1600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71" name="图片 70">
                    <a:extLst>
                      <a:ext uri="{FF2B5EF4-FFF2-40B4-BE49-F238E27FC236}">
                        <a16:creationId xmlns:a16="http://schemas.microsoft.com/office/drawing/2014/main" id="{146D3D64-DF37-4EC7-9A05-AD391EF9C69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5284204" y="1716346"/>
                    <a:ext cx="2955192" cy="177233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74" name="箭头: 右 73">
                  <a:extLst>
                    <a:ext uri="{FF2B5EF4-FFF2-40B4-BE49-F238E27FC236}">
                      <a16:creationId xmlns:a16="http://schemas.microsoft.com/office/drawing/2014/main" id="{848D65F5-4A28-4AA9-816C-15D38C64D0F0}"/>
                    </a:ext>
                  </a:extLst>
                </p:cNvPr>
                <p:cNvSpPr/>
                <p:nvPr/>
              </p:nvSpPr>
              <p:spPr>
                <a:xfrm>
                  <a:off x="4161455" y="3573417"/>
                  <a:ext cx="410545" cy="657837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Berlin Sans FB" panose="020E0602020502020306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7852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669"/>
    </mc:Choice>
    <mc:Fallback xmlns="">
      <p:transition spd="slow" advTm="8066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6"/>
          <p:cNvGrpSpPr>
            <a:grpSpLocks/>
          </p:cNvGrpSpPr>
          <p:nvPr/>
        </p:nvGrpSpPr>
        <p:grpSpPr bwMode="auto">
          <a:xfrm>
            <a:off x="2202544" y="4573778"/>
            <a:ext cx="4954811" cy="2181021"/>
            <a:chOff x="1906913" y="4635770"/>
            <a:chExt cx="5229225" cy="2475959"/>
          </a:xfrm>
        </p:grpSpPr>
        <p:grpSp>
          <p:nvGrpSpPr>
            <p:cNvPr id="17424" name="组合 5"/>
            <p:cNvGrpSpPr>
              <a:grpSpLocks/>
            </p:cNvGrpSpPr>
            <p:nvPr/>
          </p:nvGrpSpPr>
          <p:grpSpPr bwMode="auto">
            <a:xfrm>
              <a:off x="1906913" y="4635770"/>
              <a:ext cx="5229225" cy="2178998"/>
              <a:chOff x="3490568" y="4869160"/>
              <a:chExt cx="5229225" cy="2459847"/>
            </a:xfrm>
          </p:grpSpPr>
          <p:pic>
            <p:nvPicPr>
              <p:cNvPr id="174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0568" y="4890607"/>
                <a:ext cx="5229225" cy="2438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427" name="图片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32300" y="4869160"/>
                <a:ext cx="3635375" cy="704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3554" name="矩形 13">
              <a:extLst>
                <a:ext uri="{FF2B5EF4-FFF2-40B4-BE49-F238E27FC236}">
                  <a16:creationId xmlns:a16="http://schemas.microsoft.com/office/drawing/2014/main" id="{1019B7B8-1246-47FD-BDE7-6D32E14B7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6345" y="6727393"/>
              <a:ext cx="2339975" cy="384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  <a:defRPr/>
              </a:pPr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CST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7411" name="组合 4"/>
          <p:cNvGrpSpPr>
            <a:grpSpLocks/>
          </p:cNvGrpSpPr>
          <p:nvPr/>
        </p:nvGrpSpPr>
        <p:grpSpPr bwMode="auto">
          <a:xfrm>
            <a:off x="1043608" y="2564904"/>
            <a:ext cx="7169993" cy="2086492"/>
            <a:chOff x="959884" y="2343247"/>
            <a:chExt cx="7500226" cy="2496984"/>
          </a:xfrm>
        </p:grpSpPr>
        <p:grpSp>
          <p:nvGrpSpPr>
            <p:cNvPr id="17418" name="组合 3"/>
            <p:cNvGrpSpPr>
              <a:grpSpLocks/>
            </p:cNvGrpSpPr>
            <p:nvPr/>
          </p:nvGrpSpPr>
          <p:grpSpPr bwMode="auto">
            <a:xfrm>
              <a:off x="4211960" y="2343247"/>
              <a:ext cx="4248150" cy="2496984"/>
              <a:chOff x="4211960" y="2343247"/>
              <a:chExt cx="4248150" cy="2496984"/>
            </a:xfrm>
          </p:grpSpPr>
          <p:pic>
            <p:nvPicPr>
              <p:cNvPr id="17422" name="图片 17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1960" y="2343247"/>
                <a:ext cx="4248150" cy="216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59" name="矩形 22">
                <a:extLst>
                  <a:ext uri="{FF2B5EF4-FFF2-40B4-BE49-F238E27FC236}">
                    <a16:creationId xmlns:a16="http://schemas.microsoft.com/office/drawing/2014/main" id="{98EAD342-3E6C-4646-BCC1-F315E84BC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127" y="4435071"/>
                <a:ext cx="2305319" cy="405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kumimoji="1" lang="en-US" altLang="zh-CN" sz="1600" kern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  <a:cs typeface="Times New Roman" pitchFamily="18" charset="0"/>
                  </a:rPr>
                  <a:t>EMSYS</a:t>
                </a:r>
                <a:endParaRPr kumimoji="1" lang="zh-CN" altLang="en-US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endParaRPr>
              </a:p>
            </p:txBody>
          </p:sp>
        </p:grpSp>
        <p:grpSp>
          <p:nvGrpSpPr>
            <p:cNvPr id="17419" name="组合 2"/>
            <p:cNvGrpSpPr>
              <a:grpSpLocks/>
            </p:cNvGrpSpPr>
            <p:nvPr/>
          </p:nvGrpSpPr>
          <p:grpSpPr bwMode="auto">
            <a:xfrm>
              <a:off x="959884" y="2343247"/>
              <a:ext cx="3108060" cy="2496984"/>
              <a:chOff x="959884" y="2343247"/>
              <a:chExt cx="3108060" cy="2496984"/>
            </a:xfrm>
          </p:grpSpPr>
          <p:pic>
            <p:nvPicPr>
              <p:cNvPr id="17420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9884" y="2343247"/>
                <a:ext cx="3108060" cy="21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3560" name="矩形 23">
                <a:extLst>
                  <a:ext uri="{FF2B5EF4-FFF2-40B4-BE49-F238E27FC236}">
                    <a16:creationId xmlns:a16="http://schemas.microsoft.com/office/drawing/2014/main" id="{BC4E12A9-56B6-48F3-8B19-0BF74094E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0029" y="4435071"/>
                <a:ext cx="1908398" cy="405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buFont typeface="Arial" charset="0"/>
                  <a:buNone/>
                  <a:defRPr/>
                </a:pPr>
                <a:r>
                  <a:rPr kumimoji="1" lang="en-US" altLang="zh-CN" sz="1600" kern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  <a:cs typeface="Times New Roman" pitchFamily="18" charset="0"/>
                  </a:rPr>
                  <a:t>AJDISK</a:t>
                </a:r>
                <a:endParaRPr kumimoji="1" lang="zh-CN" altLang="en-US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endParaRPr>
              </a:p>
            </p:txBody>
          </p:sp>
        </p:grpSp>
      </p:grpSp>
      <p:sp>
        <p:nvSpPr>
          <p:cNvPr id="17412" name="内容占位符 2"/>
          <p:cNvSpPr txBox="1">
            <a:spLocks/>
          </p:cNvSpPr>
          <p:nvPr/>
        </p:nvSpPr>
        <p:spPr bwMode="auto">
          <a:xfrm>
            <a:off x="323850" y="1052736"/>
            <a:ext cx="8712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CSM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，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2nd and 3rd harmonic cavities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Better bunching with shorter length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AJDISK/EMSYS/CST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86%/81%/77%</a:t>
            </a:r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2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2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06"/>
    </mc:Choice>
    <mc:Fallback xmlns="">
      <p:transition spd="slow" advTm="2670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1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23528" y="980728"/>
            <a:ext cx="8568952" cy="54006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and plan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650MHz/800kW meets CEPC project demands;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 higher efficiency, less energy consumption;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target: &gt;80% efficiency;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prototype development progress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dynamic, beam optic and cooling system;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design, infrastructure preparation;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efficiency consideration(2</a:t>
            </a:r>
            <a:r>
              <a:rPr lang="en-US" altLang="zh-CN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&amp;3</a:t>
            </a:r>
            <a:r>
              <a:rPr lang="en-US" altLang="zh-CN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method </a:t>
            </a:r>
            <a:r>
              <a:rPr lang="en-US" altLang="zh-CN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comparation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kind of gun schemes;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MBK</a:t>
            </a:r>
            <a:endParaRPr lang="en-US" altLang="zh-CN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38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09"/>
    </mc:Choice>
    <mc:Fallback xmlns="">
      <p:transition spd="slow" advTm="10040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 txBox="1">
            <a:spLocks/>
          </p:cNvSpPr>
          <p:nvPr/>
        </p:nvSpPr>
        <p:spPr bwMode="auto">
          <a:xfrm>
            <a:off x="70728" y="1053093"/>
            <a:ext cx="8947860" cy="13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CSM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，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the beam aperture and beam size(from 19.3mm/11.6mm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15.8mm/9.5mm)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KLYC 1D/ KLYC 2D/ EMSYS 82.6%/80.8%/81%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1508" name="组合 2"/>
          <p:cNvGrpSpPr>
            <a:grpSpLocks/>
          </p:cNvGrpSpPr>
          <p:nvPr/>
        </p:nvGrpSpPr>
        <p:grpSpPr bwMode="auto">
          <a:xfrm>
            <a:off x="179388" y="2492896"/>
            <a:ext cx="8839200" cy="1584325"/>
            <a:chOff x="179512" y="2564904"/>
            <a:chExt cx="8839488" cy="1584176"/>
          </a:xfrm>
        </p:grpSpPr>
        <p:pic>
          <p:nvPicPr>
            <p:cNvPr id="21512" name="图片 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564904"/>
              <a:ext cx="4215587" cy="12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3" name="图片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23" b="19566"/>
            <a:stretch>
              <a:fillRect/>
            </a:stretch>
          </p:blipFill>
          <p:spPr bwMode="auto">
            <a:xfrm>
              <a:off x="4427090" y="2564904"/>
              <a:ext cx="4591910" cy="12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矩形 23">
              <a:extLst>
                <a:ext uri="{FF2B5EF4-FFF2-40B4-BE49-F238E27FC236}">
                  <a16:creationId xmlns:a16="http://schemas.microsoft.com/office/drawing/2014/main" id="{2F126CAF-6099-4747-9338-B1C341C6E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708" y="3810975"/>
              <a:ext cx="2124144" cy="33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  <a:defRPr/>
              </a:pPr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KLYC 1D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8" name="矩形 23">
              <a:extLst>
                <a:ext uri="{FF2B5EF4-FFF2-40B4-BE49-F238E27FC236}">
                  <a16:creationId xmlns:a16="http://schemas.microsoft.com/office/drawing/2014/main" id="{D6D3D1E9-184F-4042-A3AA-28D23D3D1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328" y="3810975"/>
              <a:ext cx="2124144" cy="33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KLYC 2D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21509" name="组合 4"/>
          <p:cNvGrpSpPr>
            <a:grpSpLocks/>
          </p:cNvGrpSpPr>
          <p:nvPr/>
        </p:nvGrpSpPr>
        <p:grpSpPr bwMode="auto">
          <a:xfrm>
            <a:off x="1907704" y="4179688"/>
            <a:ext cx="5694834" cy="2596258"/>
            <a:chOff x="2059108" y="3933056"/>
            <a:chExt cx="6005325" cy="2889328"/>
          </a:xfrm>
        </p:grpSpPr>
        <p:pic>
          <p:nvPicPr>
            <p:cNvPr id="21510" name="图片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9108" y="3933056"/>
              <a:ext cx="6005325" cy="256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矩形 23">
              <a:extLst>
                <a:ext uri="{FF2B5EF4-FFF2-40B4-BE49-F238E27FC236}">
                  <a16:creationId xmlns:a16="http://schemas.microsoft.com/office/drawing/2014/main" id="{CD8757D1-C595-4925-BCB6-5D09F532E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972" y="6445613"/>
              <a:ext cx="2125596" cy="338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EMSYS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2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4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22"/>
    </mc:Choice>
    <mc:Fallback xmlns="">
      <p:transition spd="slow" advTm="95822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图片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916832"/>
            <a:ext cx="7199313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4235499"/>
            <a:ext cx="7199313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23">
            <a:extLst>
              <a:ext uri="{FF2B5EF4-FFF2-40B4-BE49-F238E27FC236}">
                <a16:creationId xmlns:a16="http://schemas.microsoft.com/office/drawing/2014/main" id="{0347A1C9-5945-4E7A-9CEC-EA86EADB5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2988" y="3974927"/>
            <a:ext cx="2124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kumimoji="1" lang="en-US" altLang="zh-CN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rPr>
              <a:t>KLYC 1D</a:t>
            </a:r>
            <a:endParaRPr kumimoji="1" lang="zh-CN" altLang="en-US" sz="1600" kern="0" dirty="0">
              <a:solidFill>
                <a:srgbClr val="002060"/>
              </a:solidFill>
              <a:latin typeface="Berlin Sans FB" panose="020E0602020502020306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:a16="http://schemas.microsoft.com/office/drawing/2014/main" id="{1CE00A1B-4C01-47B3-9B24-33EF228AE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2988" y="6207174"/>
            <a:ext cx="2124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kumimoji="1" lang="en-US" altLang="zh-CN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rPr>
              <a:t>KLYC 2D</a:t>
            </a:r>
            <a:endParaRPr kumimoji="1" lang="zh-CN" altLang="en-US" sz="1600" kern="0" dirty="0">
              <a:solidFill>
                <a:srgbClr val="002060"/>
              </a:solidFill>
              <a:latin typeface="Berlin Sans FB" panose="020E0602020502020306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内容占位符 2"/>
          <p:cNvSpPr txBox="1">
            <a:spLocks/>
          </p:cNvSpPr>
          <p:nvPr/>
        </p:nvSpPr>
        <p:spPr bwMode="auto">
          <a:xfrm>
            <a:off x="107504" y="980728"/>
            <a:ext cx="892899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CSM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，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the beam size again (from 9.5mm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8.69mm), KLYC 1D/ KLYC 2D 83.6%/81.5%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2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62"/>
    </mc:Choice>
    <mc:Fallback xmlns="">
      <p:transition spd="slow" advTm="2406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内容占位符 2"/>
          <p:cNvSpPr txBox="1">
            <a:spLocks/>
          </p:cNvSpPr>
          <p:nvPr/>
        </p:nvSpPr>
        <p:spPr bwMode="auto">
          <a:xfrm>
            <a:off x="95186" y="1279622"/>
            <a:ext cx="892899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130kV beam tester, to investigate the technical limit of  electron gun  for a low perveance CW-klystron 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2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B5D6EF5C-1100-4A15-9531-FCA9ECDC2C18}"/>
              </a:ext>
            </a:extLst>
          </p:cNvPr>
          <p:cNvGrpSpPr/>
          <p:nvPr/>
        </p:nvGrpSpPr>
        <p:grpSpPr>
          <a:xfrm>
            <a:off x="95186" y="3284983"/>
            <a:ext cx="9048814" cy="3184105"/>
            <a:chOff x="-188676" y="3168470"/>
            <a:chExt cx="11746850" cy="3374688"/>
          </a:xfrm>
        </p:grpSpPr>
        <p:sp>
          <p:nvSpPr>
            <p:cNvPr id="18" name="矩形 23">
              <a:extLst>
                <a:ext uri="{FF2B5EF4-FFF2-40B4-BE49-F238E27FC236}">
                  <a16:creationId xmlns:a16="http://schemas.microsoft.com/office/drawing/2014/main" id="{0347A1C9-5945-4E7A-9CEC-EA86EADB5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504" y="4414979"/>
              <a:ext cx="2124076" cy="35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  <a:defRPr/>
              </a:pPr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300 Gauss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19" name="矩形 23">
              <a:extLst>
                <a:ext uri="{FF2B5EF4-FFF2-40B4-BE49-F238E27FC236}">
                  <a16:creationId xmlns:a16="http://schemas.microsoft.com/office/drawing/2014/main" id="{1CE00A1B-4C01-47B3-9B24-33EF228AE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505" y="6184340"/>
              <a:ext cx="2124075" cy="35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charset="0"/>
                <a:buNone/>
                <a:defRPr/>
              </a:pPr>
              <a:r>
                <a:rPr kumimoji="1" lang="en-US" altLang="zh-CN" sz="1600" kern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  <a:cs typeface="Times New Roman" pitchFamily="18" charset="0"/>
                </a:rPr>
                <a:t>800 Gauss</a:t>
              </a:r>
              <a:endParaRPr kumimoji="1" lang="zh-CN" altLang="en-US" sz="1600" kern="0" dirty="0">
                <a:solidFill>
                  <a:srgbClr val="002060"/>
                </a:solidFill>
                <a:latin typeface="Berlin Sans FB" panose="020E0602020502020306" pitchFamily="34" charset="0"/>
                <a:ea typeface="微软雅黑" pitchFamily="34" charset="-122"/>
                <a:cs typeface="Times New Roman" pitchFamily="18" charset="0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0720709-9741-497D-86B7-C1D66E26A8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9" r="4655"/>
            <a:stretch/>
          </p:blipFill>
          <p:spPr>
            <a:xfrm>
              <a:off x="-188676" y="3168470"/>
              <a:ext cx="11746850" cy="1323132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3EA1FEFD-FC34-4C10-B22A-481B00D96F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22" r="5843"/>
            <a:stretch/>
          </p:blipFill>
          <p:spPr>
            <a:xfrm>
              <a:off x="155319" y="4888646"/>
              <a:ext cx="11160110" cy="1323131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2069169-15EB-472E-92D4-D2AE0DDC6DBA}"/>
                </a:ext>
              </a:extLst>
            </p:cNvPr>
            <p:cNvSpPr txBox="1"/>
            <p:nvPr/>
          </p:nvSpPr>
          <p:spPr>
            <a:xfrm>
              <a:off x="6228184" y="423031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/>
            </a:p>
          </p:txBody>
        </p:sp>
      </p:grp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A9875C84-C0BF-4301-9B21-EC6E9C6FF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020300"/>
              </p:ext>
            </p:extLst>
          </p:nvPr>
        </p:nvGraphicFramePr>
        <p:xfrm>
          <a:off x="4658590" y="2123145"/>
          <a:ext cx="3580482" cy="11475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346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89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Main parameters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89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power(MW)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altLang="zh-CN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905479"/>
                  </a:ext>
                </a:extLst>
              </a:tr>
              <a:tr h="28689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Vk</a:t>
                      </a:r>
                      <a:r>
                        <a:rPr lang="en-US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(kV)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altLang="zh-CN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130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652304"/>
                  </a:ext>
                </a:extLst>
              </a:tr>
              <a:tr h="28689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0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Ik</a:t>
                      </a:r>
                      <a:r>
                        <a:rPr lang="en-US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(A)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altLang="zh-CN" sz="1800" b="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7.7</a:t>
                      </a:r>
                      <a:endParaRPr lang="zh-CN" sz="1800" b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325173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B1BEBDC9-78FC-4452-8C66-7A6C97056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77" y="2215727"/>
            <a:ext cx="1966106" cy="83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1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87"/>
    </mc:Choice>
    <mc:Fallback xmlns="">
      <p:transition spd="slow" advTm="4188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格 46">
            <a:extLst>
              <a:ext uri="{FF2B5EF4-FFF2-40B4-BE49-F238E27FC236}">
                <a16:creationId xmlns:a16="http://schemas.microsoft.com/office/drawing/2014/main" id="{46761B88-0A47-4402-B5D1-56CB57D45F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723672"/>
              </p:ext>
            </p:extLst>
          </p:nvPr>
        </p:nvGraphicFramePr>
        <p:xfrm>
          <a:off x="539750" y="1095028"/>
          <a:ext cx="3646488" cy="259175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29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6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Parameter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Value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Freq.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(MHz)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650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Voltage</a:t>
                      </a:r>
                      <a:r>
                        <a:rPr lang="zh-CN" alt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(kV)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54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Current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(A)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20(2.5×8)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Beam No.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Pervence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(µP)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1.6(0.2×8)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Beam size(mm)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7.5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Drift tube</a:t>
                      </a:r>
                      <a:r>
                        <a:rPr lang="en-US" altLang="zh-CN" sz="18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(mm)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12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97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Power</a:t>
                      </a:r>
                      <a:r>
                        <a:rPr lang="en-US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kW)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0" kern="8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微软雅黑" pitchFamily="34" charset="-122"/>
                          <a:cs typeface="Arial" panose="020B0604020202020204" pitchFamily="34" charset="0"/>
                        </a:rPr>
                        <a:t>800(100×8)</a:t>
                      </a:r>
                      <a:endParaRPr lang="zh-CN" sz="1800" b="0" kern="8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微软雅黑" pitchFamily="34" charset="-122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8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3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DB8C74B-8A87-4394-BE13-1788A77060F1}"/>
              </a:ext>
            </a:extLst>
          </p:cNvPr>
          <p:cNvGrpSpPr/>
          <p:nvPr/>
        </p:nvGrpSpPr>
        <p:grpSpPr>
          <a:xfrm>
            <a:off x="531621" y="4111071"/>
            <a:ext cx="7839535" cy="2351226"/>
            <a:chOff x="989338" y="4509120"/>
            <a:chExt cx="7216115" cy="2099389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81F6298A-2BEA-4A4F-89FC-DC88BE5012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2678" r="32194"/>
            <a:stretch/>
          </p:blipFill>
          <p:spPr>
            <a:xfrm>
              <a:off x="3392737" y="4509120"/>
              <a:ext cx="2409317" cy="1800000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5E1B52D0-337D-4DC5-9618-DC96F8025F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525" r="32347"/>
            <a:stretch/>
          </p:blipFill>
          <p:spPr>
            <a:xfrm>
              <a:off x="5796136" y="4509120"/>
              <a:ext cx="2409317" cy="1800000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043BAB0B-43C8-4856-8028-4CB6D51772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824" r="12663"/>
            <a:stretch/>
          </p:blipFill>
          <p:spPr>
            <a:xfrm>
              <a:off x="989338" y="4509120"/>
              <a:ext cx="2409317" cy="1800000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E2F5B17D-BE48-43E4-8962-4EF19E5D77F6}"/>
                </a:ext>
              </a:extLst>
            </p:cNvPr>
            <p:cNvSpPr/>
            <p:nvPr/>
          </p:nvSpPr>
          <p:spPr>
            <a:xfrm>
              <a:off x="1780783" y="6306217"/>
              <a:ext cx="959477" cy="30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20000"/>
                </a:spcBef>
                <a:buClr>
                  <a:srgbClr val="00B0F0"/>
                </a:buClr>
                <a:buSzPct val="90000"/>
              </a:pPr>
              <a:r>
                <a:rPr lang="en-US" altLang="zh-CN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rPr>
                <a:t>650MHz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F2DED220-938B-4F6F-9CE7-145A66CB0E9A}"/>
                </a:ext>
              </a:extLst>
            </p:cNvPr>
            <p:cNvSpPr/>
            <p:nvPr/>
          </p:nvSpPr>
          <p:spPr>
            <a:xfrm>
              <a:off x="4173731" y="6296639"/>
              <a:ext cx="969928" cy="30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20000"/>
                </a:spcBef>
                <a:buClr>
                  <a:srgbClr val="00B0F0"/>
                </a:buClr>
                <a:buSzPct val="90000"/>
              </a:pPr>
              <a:r>
                <a:rPr lang="en-US" altLang="zh-CN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rPr>
                <a:t>1300MHz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4096021C-B6D8-4FA6-95BC-17DBF1857875}"/>
                </a:ext>
              </a:extLst>
            </p:cNvPr>
            <p:cNvSpPr/>
            <p:nvPr/>
          </p:nvSpPr>
          <p:spPr>
            <a:xfrm>
              <a:off x="6683331" y="6306217"/>
              <a:ext cx="1036335" cy="30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20000"/>
                </a:spcBef>
                <a:buClr>
                  <a:srgbClr val="00B0F0"/>
                </a:buClr>
                <a:buSzPct val="90000"/>
              </a:pPr>
              <a:r>
                <a:rPr lang="en-US" altLang="zh-CN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rPr>
                <a:t>1950MHz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89303EB3-DEA7-46FA-A416-16B091C6ABBC}"/>
                </a:ext>
              </a:extLst>
            </p:cNvPr>
            <p:cNvSpPr txBox="1"/>
            <p:nvPr/>
          </p:nvSpPr>
          <p:spPr>
            <a:xfrm>
              <a:off x="4211960" y="52292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A493488-71B5-4925-978F-EAF688C625BF}"/>
              </a:ext>
            </a:extLst>
          </p:cNvPr>
          <p:cNvGrpSpPr/>
          <p:nvPr/>
        </p:nvGrpSpPr>
        <p:grpSpPr>
          <a:xfrm>
            <a:off x="4268788" y="1004868"/>
            <a:ext cx="4211566" cy="3106203"/>
            <a:chOff x="4268788" y="1004868"/>
            <a:chExt cx="4211566" cy="3106203"/>
          </a:xfrm>
        </p:grpSpPr>
        <p:grpSp>
          <p:nvGrpSpPr>
            <p:cNvPr id="23582" name="组合 4"/>
            <p:cNvGrpSpPr>
              <a:grpSpLocks/>
            </p:cNvGrpSpPr>
            <p:nvPr/>
          </p:nvGrpSpPr>
          <p:grpSpPr bwMode="auto">
            <a:xfrm>
              <a:off x="4268788" y="1004868"/>
              <a:ext cx="4102368" cy="3106203"/>
              <a:chOff x="4788024" y="1095956"/>
              <a:chExt cx="3837704" cy="3106190"/>
            </a:xfrm>
          </p:grpSpPr>
          <p:pic>
            <p:nvPicPr>
              <p:cNvPr id="23583" name="图片 2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1144" y="2905152"/>
                <a:ext cx="3604584" cy="1296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86" name="图片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1095956"/>
                <a:ext cx="2166745" cy="163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CA77D7E-353D-4902-AEB4-DB37F489CD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732" b="19065"/>
            <a:stretch/>
          </p:blipFill>
          <p:spPr>
            <a:xfrm>
              <a:off x="6553405" y="1105813"/>
              <a:ext cx="1926949" cy="1379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41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277"/>
    </mc:Choice>
    <mc:Fallback xmlns="">
      <p:transition spd="slow" advTm="109277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on scheme 3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内容占位符 2"/>
          <p:cNvSpPr txBox="1">
            <a:spLocks/>
          </p:cNvSpPr>
          <p:nvPr/>
        </p:nvSpPr>
        <p:spPr bwMode="auto">
          <a:xfrm>
            <a:off x="215900" y="930314"/>
            <a:ext cx="8712200" cy="49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COM and CSM</a:t>
            </a:r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，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Dynamics on 54kV/2.5A 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080D52D-4F32-4C8F-A9A1-F21C73E1E810}"/>
              </a:ext>
            </a:extLst>
          </p:cNvPr>
          <p:cNvGrpSpPr/>
          <p:nvPr/>
        </p:nvGrpSpPr>
        <p:grpSpPr>
          <a:xfrm>
            <a:off x="457200" y="1340768"/>
            <a:ext cx="8363272" cy="4904168"/>
            <a:chOff x="457200" y="1633977"/>
            <a:chExt cx="8363272" cy="468200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A23F93C8-07D1-4521-AC41-6001FDB7BD26}"/>
                </a:ext>
              </a:extLst>
            </p:cNvPr>
            <p:cNvGrpSpPr/>
            <p:nvPr/>
          </p:nvGrpSpPr>
          <p:grpSpPr>
            <a:xfrm>
              <a:off x="457200" y="1633977"/>
              <a:ext cx="8363272" cy="4682002"/>
              <a:chOff x="251520" y="1521740"/>
              <a:chExt cx="8757466" cy="5233364"/>
            </a:xfrm>
          </p:grpSpPr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A33A2B02-1693-43A5-B902-28188B0A72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113" r="20687" b="11891"/>
              <a:stretch/>
            </p:blipFill>
            <p:spPr>
              <a:xfrm>
                <a:off x="251520" y="2903813"/>
                <a:ext cx="3929450" cy="720000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A5DE2372-6A3C-4765-9736-60A5852E6F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8339" r="22407" b="9578"/>
              <a:stretch/>
            </p:blipFill>
            <p:spPr>
              <a:xfrm>
                <a:off x="337882" y="1521740"/>
                <a:ext cx="2913491" cy="720000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401C88CC-3721-409D-8F3A-C135B0421A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7919" r="24182" b="9578"/>
              <a:stretch/>
            </p:blipFill>
            <p:spPr>
              <a:xfrm>
                <a:off x="320124" y="2217075"/>
                <a:ext cx="3384377" cy="720000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98B048C7-8FF2-44A7-91BE-F315BFCA16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8628" t="5123" r="24495" b="13019"/>
              <a:stretch/>
            </p:blipFill>
            <p:spPr>
              <a:xfrm>
                <a:off x="266403" y="3590270"/>
                <a:ext cx="4528082" cy="720000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775E0C5F-E258-49D0-85A6-F5CB3E8700E9}"/>
                  </a:ext>
                </a:extLst>
              </p:cNvPr>
              <p:cNvSpPr txBox="1"/>
              <p:nvPr/>
            </p:nvSpPr>
            <p:spPr>
              <a:xfrm>
                <a:off x="303362" y="4298173"/>
                <a:ext cx="5132734" cy="361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eaLnBrk="0" hangingPunct="0">
                  <a:spcBef>
                    <a:spcPct val="20000"/>
                  </a:spcBef>
                  <a:buClr>
                    <a:srgbClr val="00B0F0"/>
                  </a:buClr>
                  <a:buSzPct val="90000"/>
                </a:pP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COM: 5~8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CAV</a:t>
                </a:r>
                <a:r>
                  <a:rPr lang="zh-CN" altLang="en-US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/ 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2.6~4.3m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/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80.7%~88.9%</a:t>
                </a:r>
                <a:endParaRPr lang="zh-CN" altLang="en-US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endParaRPr>
              </a:p>
            </p:txBody>
          </p:sp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022F440E-AD43-49DC-9FA6-FF5FA6E047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8325" r="21334" b="11559"/>
              <a:stretch/>
            </p:blipFill>
            <p:spPr>
              <a:xfrm>
                <a:off x="361549" y="5652406"/>
                <a:ext cx="2482259" cy="720000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id="{74403A24-7D39-4789-9968-BDE8ADE949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7863" t="7130" r="25203" b="11479"/>
              <a:stretch/>
            </p:blipFill>
            <p:spPr>
              <a:xfrm>
                <a:off x="320124" y="4636727"/>
                <a:ext cx="2833326" cy="720000"/>
              </a:xfrm>
              <a:prstGeom prst="rect">
                <a:avLst/>
              </a:prstGeom>
            </p:spPr>
          </p:pic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D25D163D-5095-4545-A914-8A85E64700A4}"/>
                  </a:ext>
                </a:extLst>
              </p:cNvPr>
              <p:cNvSpPr txBox="1"/>
              <p:nvPr/>
            </p:nvSpPr>
            <p:spPr>
              <a:xfrm>
                <a:off x="307812" y="6393824"/>
                <a:ext cx="4336196" cy="361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eaLnBrk="0" hangingPunct="0">
                  <a:spcBef>
                    <a:spcPct val="20000"/>
                  </a:spcBef>
                  <a:buClr>
                    <a:srgbClr val="00B0F0"/>
                  </a:buClr>
                  <a:buSzPct val="90000"/>
                </a:pP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CSM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:</a:t>
                </a:r>
                <a:r>
                  <a:rPr lang="zh-CN" altLang="en-US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7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CAV</a:t>
                </a:r>
                <a:r>
                  <a:rPr lang="zh-CN" altLang="en-US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/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1.8m / 87.6%</a:t>
                </a:r>
                <a:endParaRPr lang="zh-CN" altLang="en-US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427860E3-7723-46D1-8D2A-7A9B740B8530}"/>
                  </a:ext>
                </a:extLst>
              </p:cNvPr>
              <p:cNvSpPr txBox="1"/>
              <p:nvPr/>
            </p:nvSpPr>
            <p:spPr>
              <a:xfrm>
                <a:off x="320124" y="5313852"/>
                <a:ext cx="4179868" cy="361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eaLnBrk="0" hangingPunct="0">
                  <a:spcBef>
                    <a:spcPct val="20000"/>
                  </a:spcBef>
                  <a:buClr>
                    <a:srgbClr val="00B0F0"/>
                  </a:buClr>
                  <a:buSzPct val="90000"/>
                </a:pP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CSM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:</a:t>
                </a:r>
                <a:r>
                  <a:rPr lang="zh-CN" altLang="en-US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8</a:t>
                </a:r>
                <a:r>
                  <a:rPr lang="zh-CN" altLang="en-US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CAV</a:t>
                </a:r>
                <a:r>
                  <a:rPr lang="zh-CN" altLang="en-US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/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2.4m </a:t>
                </a:r>
                <a:r>
                  <a:rPr lang="en-US" altLang="zh-CN" sz="16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/</a:t>
                </a:r>
                <a:r>
                  <a:rPr lang="en-US" altLang="zh-CN" sz="1600" b="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itchFamily="34" charset="-122"/>
                  </a:rPr>
                  <a:t> 88.5%</a:t>
                </a:r>
                <a:endParaRPr lang="zh-CN" altLang="en-US" sz="1600" b="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itchFamily="34" charset="-122"/>
                </a:endParaRPr>
              </a:p>
            </p:txBody>
          </p:sp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id="{2F57F6C1-3111-4E09-907A-9055C985F5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94485" y="1521740"/>
                <a:ext cx="4214501" cy="2817014"/>
              </a:xfrm>
              <a:prstGeom prst="rect">
                <a:avLst/>
              </a:prstGeom>
            </p:spPr>
          </p:pic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9ACA1ED4-166F-4C55-8B02-A516D46EDE13}"/>
                  </a:ext>
                </a:extLst>
              </p:cNvPr>
              <p:cNvSpPr txBox="1"/>
              <p:nvPr/>
            </p:nvSpPr>
            <p:spPr>
              <a:xfrm>
                <a:off x="5787006" y="5510404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D94E8381-E819-4C4A-BF04-EFD1D2C00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95675" y="4941829"/>
              <a:ext cx="4024796" cy="10317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481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116"/>
    </mc:Choice>
    <mc:Fallback xmlns="">
      <p:transition spd="slow" advTm="144116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内容占位符 2"/>
          <p:cNvSpPr txBox="1">
            <a:spLocks/>
          </p:cNvSpPr>
          <p:nvPr/>
        </p:nvSpPr>
        <p:spPr bwMode="auto">
          <a:xfrm>
            <a:off x="179512" y="1196752"/>
            <a:ext cx="8856984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Mechanic design on 1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prototype has been finished.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manufacture of the 1st tube will be completed this year and high power test will be started at the beginning of next year.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3 schemes for the high efficiency design are ongoing based on 3 different gun design.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manufacture of the 2nd prototype will be started based on the successful high power test of the 1st prototype.</a:t>
            </a:r>
          </a:p>
          <a:p>
            <a:pPr algn="just" eaLnBrk="1" hangingPunct="1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MBK design will be gradually stepped up in the near future.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46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310"/>
    </mc:Choice>
    <mc:Fallback xmlns="">
      <p:transition spd="slow" advTm="4531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your attention!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23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1"/>
    </mc:Choice>
    <mc:Fallback xmlns="">
      <p:transition spd="slow" advTm="268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28" y="5375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and plan from 2016 to 2018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4488" y="1052736"/>
            <a:ext cx="8974320" cy="54006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klystron prototypes in 6 FYs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2016: done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the gun and the collector design of the 1st conventional klystron prototype 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Initialize the dynamics design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2017: done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the cavity chain design of 1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mechanical design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2018: being carried out</a:t>
            </a:r>
          </a:p>
          <a:p>
            <a:pPr lvl="1" algn="just"/>
            <a:r>
              <a:rPr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construction</a:t>
            </a:r>
            <a:endParaRPr lang="en-US" altLang="zh-CN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the mechanical design and fabrication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studies on the 2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3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 efficiency klystron</a:t>
            </a:r>
          </a:p>
        </p:txBody>
      </p:sp>
    </p:spTree>
    <p:extLst>
      <p:ext uri="{BB962C8B-B14F-4D97-AF65-F5344CB8AC3E}">
        <p14:creationId xmlns:p14="http://schemas.microsoft.com/office/powerpoint/2010/main" val="68432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03"/>
    </mc:Choice>
    <mc:Fallback xmlns="">
      <p:transition spd="slow" advTm="7920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328" y="1007521"/>
            <a:ext cx="9036496" cy="50857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2019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high power test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fabrication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design of the 3rd high efficiency klystron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2020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high power test(&gt;70% expected efficiency) 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the mechanical design of 3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and start to fabrication</a:t>
            </a:r>
          </a:p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2021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 high power test(&gt;80% expected efficiency) </a:t>
            </a:r>
          </a:p>
          <a:p>
            <a:pPr lvl="1"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klystron prototypes or klystron industrialization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328" y="5375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and plan from 2019 to 2021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00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48"/>
    </mc:Choice>
    <mc:Fallback xmlns="">
      <p:transition spd="slow" advTm="7034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for 1</a:t>
            </a:r>
            <a:r>
              <a:rPr lang="en-US" altLang="zh-CN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</a:t>
            </a:r>
            <a:endParaRPr lang="zh-CN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5187ADE9-93C6-4E33-ADF9-29955C6FA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270922"/>
              </p:ext>
            </p:extLst>
          </p:nvPr>
        </p:nvGraphicFramePr>
        <p:xfrm>
          <a:off x="1907704" y="2204864"/>
          <a:ext cx="5615793" cy="43200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68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5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Main parameters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Goal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 (MHz)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650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90547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Vk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(kV)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81.5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6523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Ik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(A)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15.1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3251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Perveance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(µ</a:t>
                      </a: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Perv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0.65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Efficiency 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&gt;60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Saturated gain 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&gt;45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Output power 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kW)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800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1dB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bandwidth 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MHz)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±0.5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Brillouin</a:t>
                      </a: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magnetic field (</a:t>
                      </a:r>
                      <a:r>
                        <a:rPr lang="en-GB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Gs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106.7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Reduced plasma wavelength(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m)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3.47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 cavities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Normalized drift tube radius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0.63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Normalized beam radius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0.41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Filling factor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0.65</a:t>
                      </a:r>
                      <a:endParaRPr lang="zh-CN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7504" y="100453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method based on 2nd harmonic cavity to investigate the design and manufacture technologies for high power CW klystron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4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87"/>
    </mc:Choice>
    <mc:Fallback xmlns="">
      <p:transition spd="slow" advTm="2138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gun for </a:t>
            </a:r>
            <a:r>
              <a:rPr lang="en-US" altLang="zh-CN" dirty="0">
                <a:solidFill>
                  <a:srgbClr val="C00000"/>
                </a:solidFill>
              </a:rPr>
              <a:t>1</a:t>
            </a:r>
            <a:r>
              <a:rPr lang="en-US" altLang="zh-CN" baseline="30000" dirty="0">
                <a:solidFill>
                  <a:srgbClr val="C00000"/>
                </a:solidFill>
              </a:rPr>
              <a:t>st</a:t>
            </a:r>
            <a:r>
              <a:rPr lang="en-US" altLang="zh-CN" dirty="0">
                <a:solidFill>
                  <a:srgbClr val="C00000"/>
                </a:solidFill>
              </a:rPr>
              <a:t> tube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1" name="内容占位符 2"/>
          <p:cNvSpPr>
            <a:spLocks noGrp="1"/>
          </p:cNvSpPr>
          <p:nvPr>
            <p:ph idx="4294967295"/>
          </p:nvPr>
        </p:nvSpPr>
        <p:spPr>
          <a:xfrm>
            <a:off x="323528" y="980728"/>
            <a:ext cx="8435280" cy="8640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altLang="zh-CN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codes results for beam optics and thermal structure analysis</a:t>
            </a:r>
          </a:p>
        </p:txBody>
      </p:sp>
      <p:graphicFrame>
        <p:nvGraphicFramePr>
          <p:cNvPr id="69" name="表格 68">
            <a:extLst>
              <a:ext uri="{FF2B5EF4-FFF2-40B4-BE49-F238E27FC236}">
                <a16:creationId xmlns:a16="http://schemas.microsoft.com/office/drawing/2014/main" id="{D1ED9D60-2F8F-4E12-910E-68761ACBCE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549967"/>
              </p:ext>
            </p:extLst>
          </p:nvPr>
        </p:nvGraphicFramePr>
        <p:xfrm>
          <a:off x="251632" y="1844824"/>
          <a:ext cx="8449310" cy="18000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2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3760">
                  <a:extLst>
                    <a:ext uri="{9D8B030D-6E8A-4147-A177-3AD203B41FA5}">
                      <a16:colId xmlns:a16="http://schemas.microsoft.com/office/drawing/2014/main" val="753246839"/>
                    </a:ext>
                  </a:extLst>
                </a:gridCol>
                <a:gridCol w="1223010">
                  <a:extLst>
                    <a:ext uri="{9D8B030D-6E8A-4147-A177-3AD203B41FA5}">
                      <a16:colId xmlns:a16="http://schemas.microsoft.com/office/drawing/2014/main" val="878583984"/>
                    </a:ext>
                  </a:extLst>
                </a:gridCol>
                <a:gridCol w="1254760">
                  <a:extLst>
                    <a:ext uri="{9D8B030D-6E8A-4147-A177-3AD203B41FA5}">
                      <a16:colId xmlns:a16="http://schemas.microsoft.com/office/drawing/2014/main" val="2223263737"/>
                    </a:ext>
                  </a:extLst>
                </a:gridCol>
                <a:gridCol w="772160">
                  <a:extLst>
                    <a:ext uri="{9D8B030D-6E8A-4147-A177-3AD203B41FA5}">
                      <a16:colId xmlns:a16="http://schemas.microsoft.com/office/drawing/2014/main" val="1015827399"/>
                    </a:ext>
                  </a:extLst>
                </a:gridCol>
                <a:gridCol w="1496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Main parameters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DGUN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EGUN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MAGIC2D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CST</a:t>
                      </a:r>
                      <a:endParaRPr lang="zh-CN" altLang="en-US" sz="1800" b="1" kern="120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Design goal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waist radius (</a:t>
                      </a: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mm)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17.8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17.48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17.48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17.64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17.5</a:t>
                      </a:r>
                      <a:endParaRPr lang="zh-CN" altLang="en-US" sz="1800" b="1" kern="120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90547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Perveance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(µ</a:t>
                      </a:r>
                      <a:r>
                        <a:rPr lang="en-US" sz="1800" b="1" kern="120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Perv</a:t>
                      </a:r>
                      <a:r>
                        <a:rPr 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0.65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0.64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0.65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6523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Current density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zh-CN" altLang="en-US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</a:t>
                      </a: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0.45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0.39~0.43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&lt;0.5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32517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Current uniformity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9.8%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&lt;10%</a:t>
                      </a:r>
                      <a:endParaRPr lang="zh-CN" altLang="en-US" sz="1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433138" y="3717032"/>
            <a:ext cx="8315326" cy="2812678"/>
            <a:chOff x="433138" y="4072706"/>
            <a:chExt cx="8315326" cy="2812678"/>
          </a:xfrm>
        </p:grpSpPr>
        <p:grpSp>
          <p:nvGrpSpPr>
            <p:cNvPr id="57" name="组合 56"/>
            <p:cNvGrpSpPr/>
            <p:nvPr/>
          </p:nvGrpSpPr>
          <p:grpSpPr>
            <a:xfrm>
              <a:off x="433138" y="4072706"/>
              <a:ext cx="2235076" cy="2812678"/>
              <a:chOff x="433138" y="3933336"/>
              <a:chExt cx="2235076" cy="2812678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138" y="3933336"/>
                <a:ext cx="2235076" cy="252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633656" y="6376682"/>
                <a:ext cx="183404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Beam optics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2892145" y="4072706"/>
              <a:ext cx="3130290" cy="2812678"/>
              <a:chOff x="2901855" y="3933336"/>
              <a:chExt cx="3130290" cy="2812678"/>
            </a:xfrm>
          </p:grpSpPr>
          <p:pic>
            <p:nvPicPr>
              <p:cNvPr id="63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1855" y="3933336"/>
                <a:ext cx="3130290" cy="25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4" name="矩形 63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3215951" y="6376682"/>
                <a:ext cx="250209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Thermal deformation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6246366" y="4072706"/>
              <a:ext cx="2502098" cy="2812678"/>
              <a:chOff x="6246366" y="4072706"/>
              <a:chExt cx="2502098" cy="2812678"/>
            </a:xfrm>
          </p:grpSpPr>
          <p:sp>
            <p:nvSpPr>
              <p:cNvPr id="65" name="矩形 64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6246366" y="6516052"/>
                <a:ext cx="250209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Electric field distribution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7415" y="4072706"/>
                <a:ext cx="2100000" cy="252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78294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42"/>
    </mc:Choice>
    <mc:Fallback xmlns="">
      <p:transition spd="slow" advTm="2554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Beam optics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altLang="zh-CN" dirty="0">
                <a:solidFill>
                  <a:srgbClr val="C00000"/>
                </a:solidFill>
              </a:rPr>
              <a:t>1</a:t>
            </a:r>
            <a:r>
              <a:rPr lang="en-US" altLang="zh-CN" baseline="30000" dirty="0">
                <a:solidFill>
                  <a:srgbClr val="C00000"/>
                </a:solidFill>
              </a:rPr>
              <a:t>st</a:t>
            </a:r>
            <a:r>
              <a:rPr lang="en-US" altLang="zh-CN" dirty="0">
                <a:solidFill>
                  <a:srgbClr val="C00000"/>
                </a:solidFill>
              </a:rPr>
              <a:t> tube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1" name="内容占位符 2"/>
          <p:cNvSpPr>
            <a:spLocks noGrp="1"/>
          </p:cNvSpPr>
          <p:nvPr>
            <p:ph idx="4294967295"/>
          </p:nvPr>
        </p:nvSpPr>
        <p:spPr>
          <a:xfrm>
            <a:off x="457200" y="1124744"/>
            <a:ext cx="822960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trajectory </a:t>
            </a:r>
            <a:r>
              <a:rPr lang="en-US" altLang="zh-CN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laminarity</a:t>
            </a: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the gun to the collector</a:t>
            </a:r>
          </a:p>
          <a:p>
            <a:pPr algn="just"/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Ripple rate less than 5%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19138" y="1988840"/>
            <a:ext cx="7705725" cy="4464496"/>
            <a:chOff x="719138" y="2204864"/>
            <a:chExt cx="7705725" cy="446449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38" y="2204864"/>
              <a:ext cx="7705725" cy="421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65723B6-321D-4E45-BC0D-F3C3B4698F23}"/>
                </a:ext>
              </a:extLst>
            </p:cNvPr>
            <p:cNvSpPr/>
            <p:nvPr/>
          </p:nvSpPr>
          <p:spPr>
            <a:xfrm>
              <a:off x="2317114" y="6300028"/>
              <a:ext cx="450977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rPr>
                <a:t>Electron beam trajectory without RF drive</a:t>
              </a:r>
              <a:endParaRPr lang="zh-CN" altLang="en-US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51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53"/>
    </mc:Choice>
    <mc:Fallback xmlns="">
      <p:transition spd="slow" advTm="2985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7200" y="1196752"/>
            <a:ext cx="8229600" cy="86627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1D optimization on the dynamics and cross checked by 2D&amp;3D</a:t>
            </a:r>
          </a:p>
          <a:p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73%/68%/65% efficiencies for 1D/2D/3D</a:t>
            </a:r>
          </a:p>
        </p:txBody>
      </p:sp>
      <p:grpSp>
        <p:nvGrpSpPr>
          <p:cNvPr id="11" name="组合 9"/>
          <p:cNvGrpSpPr>
            <a:grpSpLocks/>
          </p:cNvGrpSpPr>
          <p:nvPr/>
        </p:nvGrpSpPr>
        <p:grpSpPr bwMode="auto">
          <a:xfrm>
            <a:off x="719459" y="2132856"/>
            <a:ext cx="8101013" cy="4535488"/>
            <a:chOff x="503635" y="2276872"/>
            <a:chExt cx="8100813" cy="4536794"/>
          </a:xfrm>
        </p:grpSpPr>
        <p:grpSp>
          <p:nvGrpSpPr>
            <p:cNvPr id="12" name="组合 4"/>
            <p:cNvGrpSpPr>
              <a:grpSpLocks/>
            </p:cNvGrpSpPr>
            <p:nvPr/>
          </p:nvGrpSpPr>
          <p:grpSpPr bwMode="auto">
            <a:xfrm>
              <a:off x="5192911" y="2655293"/>
              <a:ext cx="3411537" cy="3779953"/>
              <a:chOff x="5561013" y="2525713"/>
              <a:chExt cx="3411537" cy="3779953"/>
            </a:xfrm>
          </p:grpSpPr>
          <p:sp>
            <p:nvSpPr>
              <p:cNvPr id="24" name="矩形 19"/>
              <p:cNvSpPr>
                <a:spLocks noChangeArrowheads="1"/>
              </p:cNvSpPr>
              <p:nvPr/>
            </p:nvSpPr>
            <p:spPr bwMode="auto">
              <a:xfrm>
                <a:off x="5623719" y="5905500"/>
                <a:ext cx="3286125" cy="400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EMSYS</a:t>
                </a:r>
                <a:endParaRPr lang="zh-CN" altLang="en-US" sz="2000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5" name="图片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1013" y="2525713"/>
                <a:ext cx="3411537" cy="2471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图片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8475" y="5043488"/>
                <a:ext cx="3376612" cy="792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3" name="组合 8"/>
            <p:cNvGrpSpPr>
              <a:grpSpLocks/>
            </p:cNvGrpSpPr>
            <p:nvPr/>
          </p:nvGrpSpPr>
          <p:grpSpPr bwMode="auto">
            <a:xfrm>
              <a:off x="503635" y="2276872"/>
              <a:ext cx="4572000" cy="4536794"/>
              <a:chOff x="458788" y="2276872"/>
              <a:chExt cx="4572000" cy="4536794"/>
            </a:xfrm>
          </p:grpSpPr>
          <p:grpSp>
            <p:nvGrpSpPr>
              <p:cNvPr id="14" name="组合 7"/>
              <p:cNvGrpSpPr>
                <a:grpSpLocks/>
              </p:cNvGrpSpPr>
              <p:nvPr/>
            </p:nvGrpSpPr>
            <p:grpSpPr bwMode="auto">
              <a:xfrm>
                <a:off x="458788" y="4392613"/>
                <a:ext cx="4572000" cy="2421053"/>
                <a:chOff x="458788" y="4392613"/>
                <a:chExt cx="4572000" cy="2421053"/>
              </a:xfrm>
            </p:grpSpPr>
            <p:pic>
              <p:nvPicPr>
                <p:cNvPr id="22" name="图片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8788" y="4392613"/>
                  <a:ext cx="4572000" cy="22653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矩形 18"/>
                <p:cNvSpPr>
                  <a:spLocks noChangeArrowheads="1"/>
                </p:cNvSpPr>
                <p:nvPr/>
              </p:nvSpPr>
              <p:spPr bwMode="auto">
                <a:xfrm>
                  <a:off x="1779588" y="6413500"/>
                  <a:ext cx="1930400" cy="400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rPr>
                    <a:t>CST</a:t>
                  </a:r>
                  <a:endParaRPr lang="zh-CN" altLang="en-US" sz="2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5" name="组合 5"/>
              <p:cNvGrpSpPr>
                <a:grpSpLocks/>
              </p:cNvGrpSpPr>
              <p:nvPr/>
            </p:nvGrpSpPr>
            <p:grpSpPr bwMode="auto">
              <a:xfrm>
                <a:off x="614363" y="2276872"/>
                <a:ext cx="4260850" cy="2573454"/>
                <a:chOff x="598488" y="2276872"/>
                <a:chExt cx="4260850" cy="2573454"/>
              </a:xfrm>
            </p:grpSpPr>
            <p:pic>
              <p:nvPicPr>
                <p:cNvPr id="16" name="图片 4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8488" y="2276872"/>
                  <a:ext cx="4260850" cy="2222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矩形 17"/>
                <p:cNvSpPr>
                  <a:spLocks noChangeArrowheads="1"/>
                </p:cNvSpPr>
                <p:nvPr/>
              </p:nvSpPr>
              <p:spPr bwMode="auto">
                <a:xfrm>
                  <a:off x="1762920" y="4450160"/>
                  <a:ext cx="1931987" cy="400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000" dirty="0">
                      <a:solidFill>
                        <a:srgbClr val="002060"/>
                      </a:solidFill>
                      <a:latin typeface="Berlin Sans FB" panose="020E0602020502020306" pitchFamily="34" charset="0"/>
                      <a:ea typeface="微软雅黑" panose="020B0503020204020204" pitchFamily="34" charset="-122"/>
                    </a:rPr>
                    <a:t>AJDISK</a:t>
                  </a:r>
                  <a:endParaRPr lang="zh-CN" altLang="en-US" sz="2000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for </a:t>
            </a:r>
            <a:r>
              <a:rPr lang="en-US" altLang="zh-CN" dirty="0">
                <a:solidFill>
                  <a:srgbClr val="C00000"/>
                </a:solidFill>
              </a:rPr>
              <a:t>1</a:t>
            </a:r>
            <a:r>
              <a:rPr lang="en-US" altLang="zh-CN" baseline="30000" dirty="0">
                <a:solidFill>
                  <a:srgbClr val="C00000"/>
                </a:solidFill>
              </a:rPr>
              <a:t>st</a:t>
            </a:r>
            <a:r>
              <a:rPr lang="en-US" altLang="zh-CN" dirty="0">
                <a:solidFill>
                  <a:srgbClr val="C00000"/>
                </a:solidFill>
              </a:rPr>
              <a:t> tube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2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23"/>
    </mc:Choice>
    <mc:Fallback xmlns="">
      <p:transition spd="slow" advTm="7972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210262" y="1772816"/>
            <a:ext cx="6530090" cy="2386575"/>
            <a:chOff x="899592" y="1727435"/>
            <a:chExt cx="6624736" cy="2518611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CD3F926E-5552-464C-A2A0-9700DCC8C905}"/>
                </a:ext>
              </a:extLst>
            </p:cNvPr>
            <p:cNvGrpSpPr/>
            <p:nvPr/>
          </p:nvGrpSpPr>
          <p:grpSpPr>
            <a:xfrm>
              <a:off x="899592" y="1727435"/>
              <a:ext cx="3285637" cy="2518611"/>
              <a:chOff x="5148064" y="1722669"/>
              <a:chExt cx="3285637" cy="2518611"/>
            </a:xfrm>
          </p:grpSpPr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5148064" y="3851515"/>
                <a:ext cx="3285637" cy="3897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Klystron efficiency curve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791DCF04-4249-4E25-9E93-E8FFB61FA2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50882" y="1722669"/>
                <a:ext cx="2880000" cy="2195450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4238691" y="1729862"/>
              <a:ext cx="3285637" cy="2513757"/>
              <a:chOff x="4238691" y="1737056"/>
              <a:chExt cx="3285637" cy="2513757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1B63CDDE-B9D4-4A5B-9EDB-E30F11F51D6E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1509" y="1737056"/>
                <a:ext cx="2880000" cy="2196000"/>
              </a:xfrm>
              <a:prstGeom prst="rect">
                <a:avLst/>
              </a:prstGeom>
            </p:spPr>
          </p:pic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C65723B6-321D-4E45-BC0D-F3C3B4698F23}"/>
                  </a:ext>
                </a:extLst>
              </p:cNvPr>
              <p:cNvSpPr/>
              <p:nvPr/>
            </p:nvSpPr>
            <p:spPr>
              <a:xfrm>
                <a:off x="4238691" y="3861048"/>
                <a:ext cx="3285637" cy="3897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002060"/>
                    </a:solidFill>
                    <a:latin typeface="Berlin Sans FB" panose="020E0602020502020306" pitchFamily="34" charset="0"/>
                    <a:ea typeface="微软雅黑" panose="020B0503020204020204" pitchFamily="34" charset="-122"/>
                  </a:rPr>
                  <a:t>Klystron gain curve</a:t>
                </a:r>
                <a:endParaRPr lang="zh-CN" altLang="en-US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7200" y="1124744"/>
            <a:ext cx="8229600" cy="64807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1dB bandwidth larger than ±1MHz</a:t>
            </a:r>
          </a:p>
          <a:p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Saturated gain around 48dB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14703DA-1B9B-45AA-9F03-3B67B445A90C}"/>
              </a:ext>
            </a:extLst>
          </p:cNvPr>
          <p:cNvGrpSpPr/>
          <p:nvPr/>
        </p:nvGrpSpPr>
        <p:grpSpPr>
          <a:xfrm>
            <a:off x="2879812" y="4077072"/>
            <a:ext cx="3285637" cy="2664537"/>
            <a:chOff x="5148064" y="4220847"/>
            <a:chExt cx="3285637" cy="2664537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65723B6-321D-4E45-BC0D-F3C3B4698F23}"/>
                </a:ext>
              </a:extLst>
            </p:cNvPr>
            <p:cNvSpPr/>
            <p:nvPr/>
          </p:nvSpPr>
          <p:spPr>
            <a:xfrm>
              <a:off x="5148064" y="6516052"/>
              <a:ext cx="32856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Berlin Sans FB" panose="020E0602020502020306" pitchFamily="34" charset="0"/>
                  <a:ea typeface="微软雅黑" panose="020B0503020204020204" pitchFamily="34" charset="-122"/>
                </a:rPr>
                <a:t>Klystron transfer curve</a:t>
              </a:r>
              <a:endParaRPr lang="zh-CN" altLang="en-US" dirty="0">
                <a:solidFill>
                  <a:srgbClr val="002060"/>
                </a:solidFill>
                <a:latin typeface="Berlin Sans FB" panose="020E0602020502020306" pitchFamily="34" charset="0"/>
                <a:ea typeface="微软雅黑" panose="020B0503020204020204" pitchFamily="34" charset="-122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A356611-361D-4B1C-BA19-9C620BCD6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0882" y="4220847"/>
              <a:ext cx="2880000" cy="2372669"/>
            </a:xfrm>
            <a:prstGeom prst="rect">
              <a:avLst/>
            </a:prstGeom>
          </p:spPr>
        </p:pic>
      </p:grp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for </a:t>
            </a:r>
            <a:r>
              <a:rPr lang="en-US" altLang="zh-CN" dirty="0">
                <a:solidFill>
                  <a:srgbClr val="C00000"/>
                </a:solidFill>
              </a:rPr>
              <a:t>1</a:t>
            </a:r>
            <a:r>
              <a:rPr lang="en-US" altLang="zh-CN" baseline="30000" dirty="0">
                <a:solidFill>
                  <a:srgbClr val="C00000"/>
                </a:solidFill>
              </a:rPr>
              <a:t>st</a:t>
            </a:r>
            <a:r>
              <a:rPr lang="en-US" altLang="zh-CN" dirty="0">
                <a:solidFill>
                  <a:srgbClr val="C00000"/>
                </a:solidFill>
              </a:rPr>
              <a:t> tube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9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841"/>
    </mc:Choice>
    <mc:Fallback xmlns="">
      <p:transition spd="slow" advTm="42841"/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2455</TotalTime>
  <Words>1225</Words>
  <Application>Microsoft Office PowerPoint</Application>
  <PresentationFormat>全屏显示(4:3)</PresentationFormat>
  <Paragraphs>276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宋体</vt:lpstr>
      <vt:lpstr>微软雅黑</vt:lpstr>
      <vt:lpstr>Arial</vt:lpstr>
      <vt:lpstr>Berlin Sans FB</vt:lpstr>
      <vt:lpstr>Calibri</vt:lpstr>
      <vt:lpstr>Calibri Light</vt:lpstr>
      <vt:lpstr>Times New Roman</vt:lpstr>
      <vt:lpstr>Wingdings</vt:lpstr>
      <vt:lpstr>Office 主题</vt:lpstr>
      <vt:lpstr>Progress on CEPC High Efficiency Klystron</vt:lpstr>
      <vt:lpstr>Outline</vt:lpstr>
      <vt:lpstr>Strategy and plan from 2016 to 2018</vt:lpstr>
      <vt:lpstr>Strategy and plan from 2019 to 2021</vt:lpstr>
      <vt:lpstr>Parameters for 1st tube</vt:lpstr>
      <vt:lpstr>Electron gun for 1st tube</vt:lpstr>
      <vt:lpstr>Beam optics for 1st tube</vt:lpstr>
      <vt:lpstr>Dynamics for 1st tube</vt:lpstr>
      <vt:lpstr>Dynamics for 1st tube</vt:lpstr>
      <vt:lpstr>Coils for 1st tube</vt:lpstr>
      <vt:lpstr>Cavity chain for 1st tube</vt:lpstr>
      <vt:lpstr>Output cavity cooling</vt:lpstr>
      <vt:lpstr>Collector for 1st tube</vt:lpstr>
      <vt:lpstr>Output window for 1st tube</vt:lpstr>
      <vt:lpstr>Mechanical design for 1st tube</vt:lpstr>
      <vt:lpstr>Assembly sequence</vt:lpstr>
      <vt:lpstr>High Efficiency Consideration</vt:lpstr>
      <vt:lpstr>Progress on scheme 1</vt:lpstr>
      <vt:lpstr>Progress on scheme 2</vt:lpstr>
      <vt:lpstr>Progress on scheme 2</vt:lpstr>
      <vt:lpstr>Progress on scheme 2</vt:lpstr>
      <vt:lpstr>Progress on scheme 2</vt:lpstr>
      <vt:lpstr>Progress on scheme 3</vt:lpstr>
      <vt:lpstr>Progress on scheme 3</vt:lpstr>
      <vt:lpstr>Summary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plan and progress on the 650MHz/800kW klystron</dc:title>
  <dc:creator>Administrator</dc:creator>
  <cp:lastModifiedBy>王盛昌</cp:lastModifiedBy>
  <cp:revision>207</cp:revision>
  <dcterms:created xsi:type="dcterms:W3CDTF">2018-01-06T00:19:57Z</dcterms:created>
  <dcterms:modified xsi:type="dcterms:W3CDTF">2018-07-03T14:37:21Z</dcterms:modified>
</cp:coreProperties>
</file>