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39"/>
  </p:notesMasterIdLst>
  <p:handoutMasterIdLst>
    <p:handoutMasterId r:id="rId40"/>
  </p:handoutMasterIdLst>
  <p:sldIdLst>
    <p:sldId id="265" r:id="rId3"/>
    <p:sldId id="739" r:id="rId4"/>
    <p:sldId id="359" r:id="rId5"/>
    <p:sldId id="283" r:id="rId6"/>
    <p:sldId id="377" r:id="rId7"/>
    <p:sldId id="328" r:id="rId8"/>
    <p:sldId id="329" r:id="rId9"/>
    <p:sldId id="347" r:id="rId10"/>
    <p:sldId id="310" r:id="rId11"/>
    <p:sldId id="304" r:id="rId12"/>
    <p:sldId id="461" r:id="rId13"/>
    <p:sldId id="463" r:id="rId14"/>
    <p:sldId id="340" r:id="rId15"/>
    <p:sldId id="349" r:id="rId16"/>
    <p:sldId id="748" r:id="rId17"/>
    <p:sldId id="321" r:id="rId18"/>
    <p:sldId id="272" r:id="rId19"/>
    <p:sldId id="319" r:id="rId20"/>
    <p:sldId id="335" r:id="rId21"/>
    <p:sldId id="363" r:id="rId22"/>
    <p:sldId id="743" r:id="rId23"/>
    <p:sldId id="750" r:id="rId24"/>
    <p:sldId id="277" r:id="rId25"/>
    <p:sldId id="344" r:id="rId26"/>
    <p:sldId id="747" r:id="rId27"/>
    <p:sldId id="744" r:id="rId28"/>
    <p:sldId id="745" r:id="rId29"/>
    <p:sldId id="749" r:id="rId30"/>
    <p:sldId id="737" r:id="rId31"/>
    <p:sldId id="350" r:id="rId32"/>
    <p:sldId id="375" r:id="rId33"/>
    <p:sldId id="376" r:id="rId34"/>
    <p:sldId id="362" r:id="rId35"/>
    <p:sldId id="368" r:id="rId36"/>
    <p:sldId id="742" r:id="rId37"/>
    <p:sldId id="516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1EFE"/>
    <a:srgbClr val="002448"/>
    <a:srgbClr val="003870"/>
    <a:srgbClr val="003087"/>
    <a:srgbClr val="004C97"/>
    <a:srgbClr val="404040"/>
    <a:srgbClr val="FFFAE5"/>
    <a:srgbClr val="FEF3C6"/>
    <a:srgbClr val="505050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21" autoAdjust="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138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7/5/18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7/5/18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09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1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30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20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49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E4B2CBE-91EA-A446-89E3-753076E470B5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E2C78CEF-42FE-6B46-BDDD-521A6411B7FE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fld id="{D9A87EAB-AC80-474E-BF2E-DA8DFDDCCDAD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24443897-7452-D649-B1FA-C34944442205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A4D3C95-09FD-1C47-9165-EA89D1F48B18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0F121E5-6262-F94E-839B-1AA525748E42}" type="datetime1">
              <a:rPr lang="en-US" smtClean="0"/>
              <a:t>7/5/18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4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556AF6CE-5449-0A4B-8527-CC2FC50CE792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65D7AC31-0918-3941-A47D-DF5395DD7485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925E4B49-37E2-D746-8E27-8ECFFE63DC00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275EC57-1057-D842-8BA1-B36A384BE2F8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064DBF2-2EE5-5944-B633-72DA51237C1C}" type="datetime1">
              <a:rPr lang="en-US" altLang="en-US" smtClean="0"/>
              <a:t>7/5/18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25.png"/><Relationship Id="rId7" Type="http://schemas.openxmlformats.org/officeDocument/2006/relationships/image" Target="../media/image1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130.png"/><Relationship Id="rId5" Type="http://schemas.openxmlformats.org/officeDocument/2006/relationships/image" Target="../media/image7.png"/><Relationship Id="rId10" Type="http://schemas.openxmlformats.org/officeDocument/2006/relationships/image" Target="../media/image120.png"/><Relationship Id="rId4" Type="http://schemas.openxmlformats.org/officeDocument/2006/relationships/image" Target="../media/image15.jpg"/><Relationship Id="rId9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2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10" Type="http://schemas.openxmlformats.org/officeDocument/2006/relationships/image" Target="../media/image25.jpg"/><Relationship Id="rId4" Type="http://schemas.openxmlformats.org/officeDocument/2006/relationships/image" Target="../media/image22.gif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jpg"/><Relationship Id="rId4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9.emf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7" Type="http://schemas.openxmlformats.org/officeDocument/2006/relationships/image" Target="../media/image76.pn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570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47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52.png"/><Relationship Id="rId12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5.png"/><Relationship Id="rId11" Type="http://schemas.openxmlformats.org/officeDocument/2006/relationships/image" Target="../media/image71.png"/><Relationship Id="rId5" Type="http://schemas.openxmlformats.org/officeDocument/2006/relationships/image" Target="../media/image64.png"/><Relationship Id="rId10" Type="http://schemas.openxmlformats.org/officeDocument/2006/relationships/image" Target="../media/image70.png"/><Relationship Id="rId4" Type="http://schemas.openxmlformats.org/officeDocument/2006/relationships/image" Target="../media/image48.wmf"/><Relationship Id="rId9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NUL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5.pn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NUL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2707722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dirty="0"/>
              <a:t>Superconducting RF Cavities R&amp;D Towards Future High Energy Accelerators</a:t>
            </a:r>
            <a:endParaRPr lang="en-US" altLang="en-US" sz="3600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900967"/>
            <a:ext cx="7526338" cy="315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Mattia Checchin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81EAD5-75CD-448A-B5EE-111137FCABBF}"/>
              </a:ext>
            </a:extLst>
          </p:cNvPr>
          <p:cNvGrpSpPr/>
          <p:nvPr/>
        </p:nvGrpSpPr>
        <p:grpSpPr>
          <a:xfrm>
            <a:off x="0" y="5551251"/>
            <a:ext cx="9144000" cy="1306749"/>
            <a:chOff x="0" y="5551251"/>
            <a:chExt cx="9144000" cy="130674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E6C2AA4-39F4-45EC-981B-50F1B127D0FC}"/>
                </a:ext>
              </a:extLst>
            </p:cNvPr>
            <p:cNvSpPr/>
            <p:nvPr/>
          </p:nvSpPr>
          <p:spPr>
            <a:xfrm>
              <a:off x="0" y="5551251"/>
              <a:ext cx="9144000" cy="1306749"/>
            </a:xfrm>
            <a:prstGeom prst="rect">
              <a:avLst/>
            </a:prstGeom>
            <a:solidFill>
              <a:srgbClr val="003870"/>
            </a:solidFill>
            <a:ln>
              <a:solidFill>
                <a:srgbClr val="0024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E3C98A4-DDAD-4C49-945C-E4E02203E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25" y="5591006"/>
              <a:ext cx="8994551" cy="122325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Trapped flux surface resistance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03163" y="1699924"/>
                <a:ext cx="3990147" cy="3891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  <a:cs typeface="Helvetica" panose="020B0604020202020204" pitchFamily="34" charset="0"/>
                  </a:rPr>
                  <a:t> ⇒ temperature-dependent part of the surface resistance</a:t>
                </a:r>
                <a:endParaRPr lang="en-US" sz="20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algn="just"/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  <a:cs typeface="Helvetica" panose="020B0604020202020204" pitchFamily="34" charset="0"/>
                  </a:rPr>
                  <a:t> ⇒ intrinsic residual</a:t>
                </a: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 resistance</a:t>
                </a:r>
              </a:p>
              <a:p>
                <a:pPr algn="just"/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6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𝑓𝑙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9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9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If pinned, vortices may survive in the Meissner state introducing dissipation</a:t>
                </a:r>
              </a:p>
              <a:p>
                <a:pPr marL="274320" indent="-274320"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</a:t>
                </a:r>
                <a:r>
                  <a:rPr lang="en-US" sz="1800" dirty="0">
                    <a:solidFill>
                      <a:srgbClr val="404040">
                        <a:lumMod val="50000"/>
                      </a:srgbClr>
                    </a:solidFill>
                  </a:rPr>
                  <a:t>flux trapping efficiency</a:t>
                </a:r>
              </a:p>
              <a:p>
                <a:pPr marL="274320" indent="-274320"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—trapped flux sensitivity</a:t>
                </a:r>
              </a:p>
              <a:p>
                <a:pPr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—external magnetic field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63" y="1699924"/>
                <a:ext cx="3990147" cy="3891578"/>
              </a:xfrm>
              <a:prstGeom prst="rect">
                <a:avLst/>
              </a:prstGeom>
              <a:blipFill>
                <a:blip r:embed="rId3"/>
                <a:stretch>
                  <a:fillRect l="-1911" t="-651" r="-1592" b="-1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888648" y="850792"/>
            <a:ext cx="3840480" cy="2944875"/>
            <a:chOff x="4484551" y="2689974"/>
            <a:chExt cx="4562856" cy="34987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4551" y="2689974"/>
              <a:ext cx="4562856" cy="3498791"/>
            </a:xfrm>
            <a:prstGeom prst="rect">
              <a:avLst/>
            </a:prstGeom>
          </p:spPr>
        </p:pic>
        <p:cxnSp>
          <p:nvCxnSpPr>
            <p:cNvPr id="50" name="Straight Connector 49"/>
            <p:cNvCxnSpPr/>
            <p:nvPr/>
          </p:nvCxnSpPr>
          <p:spPr>
            <a:xfrm flipH="1">
              <a:off x="5263896" y="5318636"/>
              <a:ext cx="3727703" cy="0"/>
            </a:xfrm>
            <a:prstGeom prst="line">
              <a:avLst/>
            </a:prstGeom>
            <a:ln w="38100">
              <a:solidFill>
                <a:srgbClr val="00B050"/>
              </a:solidFill>
              <a:prstDash val="solid"/>
              <a:headEnd type="none" w="med" len="med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4747107" y="4972530"/>
                  <a:ext cx="51167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US" sz="28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7107" y="4972530"/>
                  <a:ext cx="511679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 32"/>
            <p:cNvSpPr/>
            <p:nvPr/>
          </p:nvSpPr>
          <p:spPr>
            <a:xfrm>
              <a:off x="5347554" y="2729124"/>
              <a:ext cx="1096380" cy="575927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850" dirty="0">
                  <a:solidFill>
                    <a:srgbClr val="331EFE"/>
                  </a:solidFill>
                </a:rPr>
                <a:t>H. F. Hess </a:t>
              </a:r>
              <a:r>
                <a:rPr lang="nb-NO" sz="850" i="1" dirty="0">
                  <a:solidFill>
                    <a:srgbClr val="331EFE"/>
                  </a:solidFill>
                </a:rPr>
                <a:t>et al.</a:t>
              </a:r>
              <a:r>
                <a:rPr lang="nb-NO" sz="850" dirty="0">
                  <a:solidFill>
                    <a:srgbClr val="331EFE"/>
                  </a:solidFill>
                </a:rPr>
                <a:t>,</a:t>
              </a:r>
              <a:r>
                <a:rPr lang="nb-NO" sz="850" i="1" dirty="0">
                  <a:solidFill>
                    <a:srgbClr val="331EFE"/>
                  </a:solidFill>
                </a:rPr>
                <a:t> </a:t>
              </a:r>
              <a:r>
                <a:rPr lang="en-US" sz="850" dirty="0">
                  <a:solidFill>
                    <a:srgbClr val="331EFE"/>
                  </a:solidFill>
                </a:rPr>
                <a:t>Phys. Rev. Lett. </a:t>
              </a:r>
              <a:r>
                <a:rPr lang="en-US" sz="850" b="1" dirty="0">
                  <a:solidFill>
                    <a:srgbClr val="331EFE"/>
                  </a:solidFill>
                </a:rPr>
                <a:t>62</a:t>
              </a:r>
              <a:r>
                <a:rPr lang="en-US" sz="850" dirty="0">
                  <a:solidFill>
                    <a:srgbClr val="331EFE"/>
                  </a:solidFill>
                </a:rPr>
                <a:t>, 214 (1989) 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5616256" y="4878596"/>
              <a:ext cx="1134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ysClr val="windowText" lastClr="000000"/>
                  </a:solidFill>
                </a:rPr>
                <a:t>Cooldown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6625" y="3323634"/>
              <a:ext cx="1018239" cy="1132791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317877" y="986598"/>
            <a:ext cx="4555157" cy="545186"/>
            <a:chOff x="317877" y="1043160"/>
            <a:chExt cx="4555157" cy="545186"/>
          </a:xfrm>
        </p:grpSpPr>
        <p:sp>
          <p:nvSpPr>
            <p:cNvPr id="12" name="Rectangle 11"/>
            <p:cNvSpPr/>
            <p:nvPr/>
          </p:nvSpPr>
          <p:spPr>
            <a:xfrm>
              <a:off x="3223636" y="1043160"/>
              <a:ext cx="944504" cy="54518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17877" y="1116275"/>
                  <a:ext cx="4555157" cy="3989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just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𝐵𝐶𝑆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𝑓𝑙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77" y="1116275"/>
                  <a:ext cx="4555157" cy="398955"/>
                </a:xfrm>
                <a:prstGeom prst="rect">
                  <a:avLst/>
                </a:prstGeom>
                <a:blipFill>
                  <a:blip r:embed="rId7"/>
                  <a:stretch>
                    <a:fillRect l="-1071" r="-134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0" name="Cube 99"/>
          <p:cNvSpPr>
            <a:spLocks noChangeAspect="1"/>
          </p:cNvSpPr>
          <p:nvPr/>
        </p:nvSpPr>
        <p:spPr>
          <a:xfrm>
            <a:off x="3937975" y="4352834"/>
            <a:ext cx="5109505" cy="1554637"/>
          </a:xfrm>
          <a:prstGeom prst="cube">
            <a:avLst>
              <a:gd name="adj" fmla="val 68224"/>
            </a:avLst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1" name="Straight Arrow Connector 100"/>
          <p:cNvCxnSpPr/>
          <p:nvPr/>
        </p:nvCxnSpPr>
        <p:spPr>
          <a:xfrm flipV="1">
            <a:off x="3943969" y="4007343"/>
            <a:ext cx="1402757" cy="141599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Rectangle 101"/>
              <p:cNvSpPr/>
              <p:nvPr/>
            </p:nvSpPr>
            <p:spPr>
              <a:xfrm>
                <a:off x="5079405" y="3585165"/>
                <a:ext cx="2648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Rectangle 1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405" y="3585165"/>
                <a:ext cx="264808" cy="461665"/>
              </a:xfrm>
              <a:prstGeom prst="rect">
                <a:avLst/>
              </a:prstGeom>
              <a:blipFill>
                <a:blip r:embed="rId8"/>
                <a:stretch>
                  <a:fillRect l="-6818" r="-3863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Straight Connector 102"/>
          <p:cNvCxnSpPr>
            <a:endCxn id="104" idx="2"/>
          </p:cNvCxnSpPr>
          <p:nvPr/>
        </p:nvCxnSpPr>
        <p:spPr>
          <a:xfrm flipV="1">
            <a:off x="5403390" y="4116729"/>
            <a:ext cx="1192794" cy="109539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913305" y="3778175"/>
            <a:ext cx="1365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Pinning points</a:t>
            </a:r>
          </a:p>
        </p:txBody>
      </p:sp>
      <p:cxnSp>
        <p:nvCxnSpPr>
          <p:cNvPr id="105" name="Straight Connector 104"/>
          <p:cNvCxnSpPr>
            <a:endCxn id="104" idx="2"/>
          </p:cNvCxnSpPr>
          <p:nvPr/>
        </p:nvCxnSpPr>
        <p:spPr>
          <a:xfrm flipH="1" flipV="1">
            <a:off x="6596184" y="4116729"/>
            <a:ext cx="1466847" cy="67865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104" idx="2"/>
          </p:cNvCxnSpPr>
          <p:nvPr/>
        </p:nvCxnSpPr>
        <p:spPr>
          <a:xfrm flipH="1" flipV="1">
            <a:off x="6596184" y="4116729"/>
            <a:ext cx="14682" cy="26481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0" name="Group 109"/>
          <p:cNvGrpSpPr>
            <a:grpSpLocks noChangeAspect="1"/>
          </p:cNvGrpSpPr>
          <p:nvPr/>
        </p:nvGrpSpPr>
        <p:grpSpPr>
          <a:xfrm>
            <a:off x="3946431" y="4363629"/>
            <a:ext cx="1627558" cy="1546927"/>
            <a:chOff x="455731" y="2356549"/>
            <a:chExt cx="2325083" cy="2209896"/>
          </a:xfrm>
        </p:grpSpPr>
        <p:sp>
          <p:nvSpPr>
            <p:cNvPr id="111" name="Parallelogram 110"/>
            <p:cNvSpPr/>
            <p:nvPr/>
          </p:nvSpPr>
          <p:spPr>
            <a:xfrm>
              <a:off x="456136" y="2356549"/>
              <a:ext cx="2324678" cy="1524799"/>
            </a:xfrm>
            <a:prstGeom prst="parallelogram">
              <a:avLst>
                <a:gd name="adj" fmla="val 99585"/>
              </a:avLst>
            </a:prstGeom>
            <a:solidFill>
              <a:srgbClr val="FFFF00">
                <a:alpha val="1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55731" y="3883886"/>
              <a:ext cx="803082" cy="682559"/>
            </a:xfrm>
            <a:prstGeom prst="rect">
              <a:avLst/>
            </a:prstGeom>
            <a:solidFill>
              <a:srgbClr val="FFFF00">
                <a:alpha val="1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3" name="Straight Arrow Connector 112"/>
          <p:cNvCxnSpPr/>
          <p:nvPr/>
        </p:nvCxnSpPr>
        <p:spPr>
          <a:xfrm flipV="1">
            <a:off x="3945956" y="5419228"/>
            <a:ext cx="4903404" cy="200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5200035" y="5229259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519939" y="4425384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8063031" y="4806399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>
            <a:grpSpLocks noChangeAspect="1"/>
          </p:cNvGrpSpPr>
          <p:nvPr/>
        </p:nvGrpSpPr>
        <p:grpSpPr>
          <a:xfrm>
            <a:off x="4370453" y="4350230"/>
            <a:ext cx="1208714" cy="1560325"/>
            <a:chOff x="5150404" y="3347801"/>
            <a:chExt cx="1751759" cy="2261341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5360417" y="4880952"/>
              <a:ext cx="0" cy="7281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>
              <a:off x="5380162" y="3347801"/>
              <a:ext cx="1522001" cy="152733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5150404" y="5044357"/>
                  <a:ext cx="450574" cy="3975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0404" y="5044357"/>
                  <a:ext cx="450574" cy="397565"/>
                </a:xfrm>
                <a:prstGeom prst="rect">
                  <a:avLst/>
                </a:prstGeom>
                <a:blipFill>
                  <a:blip r:embed="rId9"/>
                  <a:stretch>
                    <a:fillRect l="-11321" b="-8511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3785920" y="4349749"/>
            <a:ext cx="1223341" cy="1560807"/>
            <a:chOff x="2666358" y="3347801"/>
            <a:chExt cx="1754935" cy="2226328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2896738" y="4888714"/>
              <a:ext cx="0" cy="685415"/>
            </a:xfrm>
            <a:prstGeom prst="line">
              <a:avLst/>
            </a:prstGeom>
            <a:ln w="38100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2888039" y="3347801"/>
              <a:ext cx="1533254" cy="1540913"/>
            </a:xfrm>
            <a:prstGeom prst="line">
              <a:avLst/>
            </a:prstGeom>
            <a:ln w="38100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/>
                <p:cNvSpPr txBox="1"/>
                <p:nvPr/>
              </p:nvSpPr>
              <p:spPr>
                <a:xfrm>
                  <a:off x="2666358" y="5023122"/>
                  <a:ext cx="436130" cy="3881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6358" y="5023122"/>
                  <a:ext cx="436130" cy="388106"/>
                </a:xfrm>
                <a:prstGeom prst="rect">
                  <a:avLst/>
                </a:prstGeom>
                <a:blipFill>
                  <a:blip r:embed="rId10"/>
                  <a:stretch>
                    <a:fillRect l="-11538" b="-10638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5" name="Group 124"/>
          <p:cNvGrpSpPr>
            <a:grpSpLocks noChangeAspect="1"/>
          </p:cNvGrpSpPr>
          <p:nvPr/>
        </p:nvGrpSpPr>
        <p:grpSpPr>
          <a:xfrm>
            <a:off x="4167749" y="4888951"/>
            <a:ext cx="336638" cy="810946"/>
            <a:chOff x="4559577" y="2631454"/>
            <a:chExt cx="561063" cy="1351576"/>
          </a:xfrm>
        </p:grpSpPr>
        <p:grpSp>
          <p:nvGrpSpPr>
            <p:cNvPr id="126" name="Group 125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Arc 129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Arc 126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Arc 127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/>
          <p:cNvGrpSpPr>
            <a:grpSpLocks noChangeAspect="1"/>
          </p:cNvGrpSpPr>
          <p:nvPr/>
        </p:nvGrpSpPr>
        <p:grpSpPr>
          <a:xfrm>
            <a:off x="4373137" y="4684857"/>
            <a:ext cx="336638" cy="810946"/>
            <a:chOff x="4559577" y="2631454"/>
            <a:chExt cx="561063" cy="1351576"/>
          </a:xfrm>
        </p:grpSpPr>
        <p:grpSp>
          <p:nvGrpSpPr>
            <p:cNvPr id="132" name="Group 131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Arc 135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3" name="Arc 132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Arc 133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>
            <a:grpSpLocks noChangeAspect="1"/>
          </p:cNvGrpSpPr>
          <p:nvPr/>
        </p:nvGrpSpPr>
        <p:grpSpPr>
          <a:xfrm>
            <a:off x="5029844" y="4055897"/>
            <a:ext cx="336638" cy="810945"/>
            <a:chOff x="4559577" y="2631454"/>
            <a:chExt cx="561063" cy="1351576"/>
          </a:xfrm>
        </p:grpSpPr>
        <p:grpSp>
          <p:nvGrpSpPr>
            <p:cNvPr id="138" name="Group 137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Arc 141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Arc 138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Arc 139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/>
          <p:cNvGrpSpPr>
            <a:grpSpLocks noChangeAspect="1"/>
          </p:cNvGrpSpPr>
          <p:nvPr/>
        </p:nvGrpSpPr>
        <p:grpSpPr>
          <a:xfrm>
            <a:off x="4818376" y="4256643"/>
            <a:ext cx="336638" cy="810946"/>
            <a:chOff x="4559577" y="2631454"/>
            <a:chExt cx="561063" cy="1351576"/>
          </a:xfrm>
        </p:grpSpPr>
        <p:grpSp>
          <p:nvGrpSpPr>
            <p:cNvPr id="144" name="Group 143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5" name="Arc 144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Arc 145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4586421" y="4463087"/>
            <a:ext cx="336638" cy="810946"/>
            <a:chOff x="4559577" y="2631454"/>
            <a:chExt cx="561063" cy="1351576"/>
          </a:xfrm>
        </p:grpSpPr>
        <p:grpSp>
          <p:nvGrpSpPr>
            <p:cNvPr id="150" name="Group 149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53" name="Oval 152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Arc 153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1" name="Arc 150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Arc 151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5528137" y="5974471"/>
            <a:ext cx="1913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Trapped vortices</a:t>
            </a:r>
          </a:p>
        </p:txBody>
      </p:sp>
      <p:cxnSp>
        <p:nvCxnSpPr>
          <p:cNvPr id="157" name="Straight Connector 156"/>
          <p:cNvCxnSpPr>
            <a:endCxn id="156" idx="0"/>
          </p:cNvCxnSpPr>
          <p:nvPr/>
        </p:nvCxnSpPr>
        <p:spPr>
          <a:xfrm>
            <a:off x="5463360" y="5376721"/>
            <a:ext cx="1021385" cy="59775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56" idx="0"/>
          </p:cNvCxnSpPr>
          <p:nvPr/>
        </p:nvCxnSpPr>
        <p:spPr>
          <a:xfrm flipV="1">
            <a:off x="6484745" y="4600575"/>
            <a:ext cx="111439" cy="137389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156" idx="0"/>
          </p:cNvCxnSpPr>
          <p:nvPr/>
        </p:nvCxnSpPr>
        <p:spPr>
          <a:xfrm flipH="1">
            <a:off x="6484745" y="5008034"/>
            <a:ext cx="1504458" cy="96643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8562765" y="5404092"/>
                <a:ext cx="2648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2765" y="5404092"/>
                <a:ext cx="264808" cy="461665"/>
              </a:xfrm>
              <a:prstGeom prst="rect">
                <a:avLst/>
              </a:prstGeom>
              <a:blipFill>
                <a:blip r:embed="rId11"/>
                <a:stretch>
                  <a:fillRect r="-25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900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43768 0.00069 " pathEditMode="relative" rAng="0" ptsTypes="AA">
                                      <p:cBhvr>
                                        <p:cTn id="19" dur="3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5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.00023 L 0.44202 -0.0007 " pathEditMode="relative" rAng="0" ptsTypes="AA">
                                      <p:cBhvr>
                                        <p:cTn id="21" dur="3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1" y="-4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0.44166 0.0007 " pathEditMode="relative" rAng="0" ptsTypes="AA">
                                      <p:cBhvr>
                                        <p:cTn id="23" dur="3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94444E-6 -7.40741E-7 L 0.10434 -0.00069 " pathEditMode="relative" rAng="0" ptsTypes="AA">
                                      <p:cBhvr>
                                        <p:cTn id="25" dur="83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38889E-6 3.7037E-7 L 0.41667 -0.00046 " pathEditMode="relative" rAng="0" ptsTypes="AA">
                                      <p:cBhvr>
                                        <p:cTn id="27" dur="324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3" y="-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8 -0.00023 L 0.37135 -0.00092 " pathEditMode="relative" rAng="0" ptsTypes="AA">
                                      <p:cBhvr>
                                        <p:cTn id="29" dur="286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76" y="-4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5E-6 3.7037E-7 L 0.41111 0.00347 " pathEditMode="relative" rAng="0" ptsTypes="AA">
                                      <p:cBhvr>
                                        <p:cTn id="31" dur="324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1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2.96296E-6 L 0.15452 0.00278 " pathEditMode="relative" rAng="0" ptsTypes="AA">
                                      <p:cBhvr>
                                        <p:cTn id="33" dur="12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6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62" y="961835"/>
            <a:ext cx="6659884" cy="526963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no field trapped</a:t>
            </a:r>
          </a:p>
        </p:txBody>
      </p:sp>
      <p:sp>
        <p:nvSpPr>
          <p:cNvPr id="3" name="Rectangle 2"/>
          <p:cNvSpPr/>
          <p:nvPr/>
        </p:nvSpPr>
        <p:spPr>
          <a:xfrm>
            <a:off x="2077156" y="3804356"/>
            <a:ext cx="3759200" cy="11966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730978" y="3932336"/>
            <a:ext cx="3759200" cy="11966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0354" y="1534154"/>
            <a:ext cx="4097867" cy="1930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6269D3-38A3-624E-85BC-7E6126C23E6C}"/>
              </a:ext>
            </a:extLst>
          </p:cNvPr>
          <p:cNvSpPr txBox="1"/>
          <p:nvPr/>
        </p:nvSpPr>
        <p:spPr>
          <a:xfrm>
            <a:off x="155772" y="6020893"/>
            <a:ext cx="490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0" lvl="1">
              <a:defRPr sz="1600">
                <a:solidFill>
                  <a:srgbClr val="331EFE"/>
                </a:solidFill>
              </a:defRPr>
            </a:lvl2pPr>
          </a:lstStyle>
          <a:p>
            <a:r>
              <a:rPr lang="en-US" sz="1600" dirty="0">
                <a:solidFill>
                  <a:srgbClr val="331EFE"/>
                </a:solidFill>
              </a:rPr>
              <a:t>Courtesy of M. </a:t>
            </a:r>
            <a:r>
              <a:rPr lang="en-US" sz="1600" dirty="0" err="1">
                <a:solidFill>
                  <a:srgbClr val="331EFE"/>
                </a:solidFill>
              </a:rPr>
              <a:t>Martinello</a:t>
            </a:r>
            <a:endParaRPr lang="en-US" sz="1600" dirty="0">
              <a:solidFill>
                <a:srgbClr val="331EFE"/>
              </a:solidFill>
            </a:endParaRP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DA0C1F7-9A49-244C-A2AE-FF21CE495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it-IT" sz="1200" dirty="0"/>
              <a:t>Mattia Checchin | ICHEP 2018, Seoul, South Korea</a:t>
            </a:r>
            <a:endParaRPr lang="en-US" sz="1200" b="1" dirty="0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0E2D7111-7B03-4B47-85F9-A6E9E519B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6515100"/>
            <a:ext cx="447675" cy="241300"/>
          </a:xfrm>
        </p:spPr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2DDF40-D3C4-1A4A-BF59-FCE5F463FE85}"/>
              </a:ext>
            </a:extLst>
          </p:cNvPr>
          <p:cNvSpPr/>
          <p:nvPr/>
        </p:nvSpPr>
        <p:spPr>
          <a:xfrm>
            <a:off x="2156728" y="2657888"/>
            <a:ext cx="5158472" cy="11966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A149FD-E547-514E-A4EA-259A35D9C816}"/>
              </a:ext>
            </a:extLst>
          </p:cNvPr>
          <p:cNvSpPr/>
          <p:nvPr/>
        </p:nvSpPr>
        <p:spPr>
          <a:xfrm>
            <a:off x="4814760" y="1122484"/>
            <a:ext cx="2675417" cy="514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6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62" y="961835"/>
            <a:ext cx="6659884" cy="526963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10 </a:t>
            </a:r>
            <a:r>
              <a:rPr lang="en-US" dirty="0" err="1"/>
              <a:t>mG</a:t>
            </a:r>
            <a:r>
              <a:rPr lang="en-US" dirty="0"/>
              <a:t> fully trapped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350586" y="3164662"/>
            <a:ext cx="0" cy="6843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79557" y="3303748"/>
            <a:ext cx="2300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  <a:latin typeface="+mn-lt"/>
                <a:ea typeface="+mn-ea"/>
              </a:rPr>
              <a:t>B</a:t>
            </a:r>
            <a:r>
              <a:rPr lang="en-US" baseline="-25000" dirty="0" err="1">
                <a:solidFill>
                  <a:srgbClr val="C00000"/>
                </a:solidFill>
                <a:latin typeface="+mn-lt"/>
                <a:ea typeface="+mn-ea"/>
              </a:rPr>
              <a:t>trap</a:t>
            </a:r>
            <a:r>
              <a:rPr lang="en-US" dirty="0">
                <a:solidFill>
                  <a:srgbClr val="C00000"/>
                </a:solidFill>
                <a:latin typeface="+mn-lt"/>
                <a:ea typeface="+mn-ea"/>
              </a:rPr>
              <a:t>=10.7 </a:t>
            </a:r>
            <a:r>
              <a:rPr lang="en-US" dirty="0" err="1">
                <a:solidFill>
                  <a:srgbClr val="C00000"/>
                </a:solidFill>
                <a:latin typeface="+mn-lt"/>
                <a:ea typeface="+mn-ea"/>
              </a:rPr>
              <a:t>mG</a:t>
            </a:r>
            <a:endParaRPr lang="en-US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03B45-80B8-CB4C-ABA8-16611A907A61}"/>
              </a:ext>
            </a:extLst>
          </p:cNvPr>
          <p:cNvSpPr txBox="1"/>
          <p:nvPr/>
        </p:nvSpPr>
        <p:spPr>
          <a:xfrm>
            <a:off x="155772" y="6020893"/>
            <a:ext cx="490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0" lvl="1">
              <a:defRPr sz="1600">
                <a:solidFill>
                  <a:srgbClr val="331EFE"/>
                </a:solidFill>
              </a:defRPr>
            </a:lvl2pPr>
          </a:lstStyle>
          <a:p>
            <a:r>
              <a:rPr lang="en-US" sz="1600" dirty="0">
                <a:solidFill>
                  <a:srgbClr val="331EFE"/>
                </a:solidFill>
              </a:rPr>
              <a:t>Courtesy of M. </a:t>
            </a:r>
            <a:r>
              <a:rPr lang="en-US" sz="1600" dirty="0" err="1">
                <a:solidFill>
                  <a:srgbClr val="331EFE"/>
                </a:solidFill>
              </a:rPr>
              <a:t>Martinello</a:t>
            </a:r>
            <a:endParaRPr lang="en-US" sz="1600" dirty="0">
              <a:solidFill>
                <a:srgbClr val="331EFE"/>
              </a:solidFill>
            </a:endParaRPr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69F78246-EDB5-E84A-91DB-4FF0BCEA5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it-IT" sz="1200" dirty="0"/>
              <a:t>Mattia Checchin | ICHEP 2018, Seoul, South Korea</a:t>
            </a:r>
            <a:endParaRPr lang="en-US" sz="1200" b="1" dirty="0"/>
          </a:p>
        </p:txBody>
      </p:sp>
      <p:sp>
        <p:nvSpPr>
          <p:cNvPr id="24" name="Slide Number Placeholder 7">
            <a:extLst>
              <a:ext uri="{FF2B5EF4-FFF2-40B4-BE49-F238E27FC236}">
                <a16:creationId xmlns:a16="http://schemas.microsoft.com/office/drawing/2014/main" id="{95C5C780-D16B-254E-BC50-4FDB9681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6515100"/>
            <a:ext cx="447675" cy="241300"/>
          </a:xfrm>
        </p:spPr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BD0FD95-B3C2-C744-B4D5-751F56B5DF97}"/>
              </a:ext>
            </a:extLst>
          </p:cNvPr>
          <p:cNvSpPr/>
          <p:nvPr/>
        </p:nvSpPr>
        <p:spPr>
          <a:xfrm>
            <a:off x="2079653" y="2657887"/>
            <a:ext cx="5235547" cy="18003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9064D1-ACB9-D546-82C4-760D65A2ED19}"/>
              </a:ext>
            </a:extLst>
          </p:cNvPr>
          <p:cNvSpPr/>
          <p:nvPr/>
        </p:nvSpPr>
        <p:spPr>
          <a:xfrm>
            <a:off x="4814760" y="1122484"/>
            <a:ext cx="2675417" cy="6496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825653" y="2233328"/>
            <a:ext cx="0" cy="23806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D87712A-AA9F-CC41-ADD1-1D3D0095B218}"/>
              </a:ext>
            </a:extLst>
          </p:cNvPr>
          <p:cNvGrpSpPr/>
          <p:nvPr/>
        </p:nvGrpSpPr>
        <p:grpSpPr>
          <a:xfrm>
            <a:off x="3967061" y="2971746"/>
            <a:ext cx="4426153" cy="484524"/>
            <a:chOff x="4117812" y="3018269"/>
            <a:chExt cx="4426153" cy="484524"/>
          </a:xfrm>
        </p:grpSpPr>
        <p:sp>
          <p:nvSpPr>
            <p:cNvPr id="21" name="TextBox 20"/>
            <p:cNvSpPr txBox="1"/>
            <p:nvPr/>
          </p:nvSpPr>
          <p:spPr>
            <a:xfrm>
              <a:off x="4117812" y="3018517"/>
              <a:ext cx="2284085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1"/>
                  </a:solidFill>
                </a:rPr>
                <a:t>B</a:t>
              </a:r>
              <a:r>
                <a:rPr lang="en-US" baseline="-25000" dirty="0" err="1">
                  <a:solidFill>
                    <a:schemeClr val="tx1"/>
                  </a:solidFill>
                </a:rPr>
                <a:t>trap</a:t>
              </a:r>
              <a:r>
                <a:rPr lang="en-US" dirty="0">
                  <a:solidFill>
                    <a:schemeClr val="tx1"/>
                  </a:solidFill>
                </a:rPr>
                <a:t>=10.8 </a:t>
              </a:r>
              <a:r>
                <a:rPr lang="en-US" dirty="0" err="1">
                  <a:solidFill>
                    <a:schemeClr val="tx1"/>
                  </a:solidFill>
                </a:rPr>
                <a:t>mG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09034" y="3018269"/>
              <a:ext cx="2234931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S=1.5 </a:t>
              </a:r>
              <a:r>
                <a:rPr lang="en-US" dirty="0" err="1">
                  <a:solidFill>
                    <a:schemeClr val="tx1"/>
                  </a:solidFill>
                </a:rPr>
                <a:t>n</a:t>
              </a:r>
              <a:r>
                <a:rPr lang="en-US" dirty="0" err="1">
                  <a:solidFill>
                    <a:schemeClr val="tx1"/>
                  </a:solidFill>
                  <a:latin typeface="Symbol" panose="05050102010706020507" pitchFamily="18" charset="2"/>
                </a:rPr>
                <a:t>W</a:t>
              </a:r>
              <a:r>
                <a:rPr lang="en-US" dirty="0">
                  <a:solidFill>
                    <a:schemeClr val="tx1"/>
                  </a:solidFill>
                </a:rPr>
                <a:t>/</a:t>
              </a:r>
              <a:r>
                <a:rPr lang="en-US" dirty="0" err="1">
                  <a:solidFill>
                    <a:schemeClr val="tx1"/>
                  </a:solidFill>
                </a:rPr>
                <a:t>mG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7813" y="3036703"/>
              <a:ext cx="4254446" cy="46609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076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trapping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324215" y="1327199"/>
                <a:ext cx="3918768" cy="3893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Large thermal gradients</a:t>
                </a:r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 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efficient flux expulsion</a:t>
                </a:r>
              </a:p>
              <a:p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Small thermal gradients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 poor flux expulsion</a:t>
                </a:r>
              </a:p>
              <a:p>
                <a:pPr lvl="0"/>
                <a:endParaRPr lang="en-US" sz="700" dirty="0">
                  <a:solidFill>
                    <a:srgbClr val="404040">
                      <a:lumMod val="50000"/>
                    </a:srgbClr>
                  </a:solidFill>
                </a:endParaRPr>
              </a:p>
              <a:p>
                <a:pPr marL="347472" indent="-347472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404040">
                        <a:lumMod val="50000"/>
                      </a:srgbClr>
                    </a:solidFill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2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rgbClr val="404040">
                        <a:lumMod val="50000"/>
                      </a:srgbClr>
                    </a:solidFill>
                  </a:rPr>
                  <a:t> variability depending on the material batch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 better flux expulsion in high T annealed materials</a:t>
                </a:r>
              </a:p>
              <a:p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7472" indent="-347472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Preliminary correlation between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and high local misorientation areas</a:t>
                </a: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15" y="1327199"/>
                <a:ext cx="3918768" cy="3893374"/>
              </a:xfrm>
              <a:prstGeom prst="rect">
                <a:avLst/>
              </a:prstGeom>
              <a:blipFill>
                <a:blip r:embed="rId2"/>
                <a:stretch>
                  <a:fillRect l="-1618" t="-977" r="-2913" b="-2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Mattia Checchin | ICHEP 2018, Seoul, South Korea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184317" y="5205593"/>
            <a:ext cx="4411959" cy="116955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331EFE"/>
                </a:solidFill>
              </a:rPr>
              <a:t>M. </a:t>
            </a:r>
            <a:r>
              <a:rPr lang="en-US" sz="1400" dirty="0" err="1">
                <a:solidFill>
                  <a:srgbClr val="331EFE"/>
                </a:solidFill>
              </a:rPr>
              <a:t>Martinello</a:t>
            </a:r>
            <a:r>
              <a:rPr lang="en-US" sz="1400" dirty="0">
                <a:solidFill>
                  <a:srgbClr val="331EFE"/>
                </a:solidFill>
              </a:rPr>
              <a:t>, TTC Workshop, RIKEN, Japan (2018)</a:t>
            </a:r>
          </a:p>
          <a:p>
            <a:pPr eaLnBrk="1" hangingPunct="1"/>
            <a:r>
              <a:rPr lang="en-US" sz="1400" dirty="0">
                <a:solidFill>
                  <a:srgbClr val="331EFE"/>
                </a:solidFill>
              </a:rPr>
              <a:t>S. Posen, TTC Workshop, Milan, Italy (2018)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S. Posen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119</a:t>
            </a:r>
            <a:r>
              <a:rPr lang="en-US" sz="1400" dirty="0">
                <a:solidFill>
                  <a:srgbClr val="0000FF"/>
                </a:solidFill>
              </a:rPr>
              <a:t>, 213903 (2016)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A. </a:t>
            </a:r>
            <a:r>
              <a:rPr lang="en-US" sz="1400" dirty="0" err="1">
                <a:solidFill>
                  <a:srgbClr val="0000FF"/>
                </a:solidFill>
              </a:rPr>
              <a:t>Romanenko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Appl. Phys. Lett. </a:t>
            </a:r>
            <a:r>
              <a:rPr lang="en-US" sz="1400" b="1" dirty="0">
                <a:solidFill>
                  <a:srgbClr val="0000FF"/>
                </a:solidFill>
              </a:rPr>
              <a:t>105</a:t>
            </a:r>
            <a:r>
              <a:rPr lang="en-US" sz="1400" dirty="0">
                <a:solidFill>
                  <a:srgbClr val="0000FF"/>
                </a:solidFill>
              </a:rPr>
              <a:t>, 234103 (2014)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A. </a:t>
            </a:r>
            <a:r>
              <a:rPr lang="en-US" sz="1400" dirty="0" err="1">
                <a:solidFill>
                  <a:srgbClr val="0000FF"/>
                </a:solidFill>
              </a:rPr>
              <a:t>Romanenko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115</a:t>
            </a:r>
            <a:r>
              <a:rPr lang="en-US" sz="1400" dirty="0">
                <a:solidFill>
                  <a:srgbClr val="0000FF"/>
                </a:solidFill>
              </a:rPr>
              <a:t>, 184903 (2014)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2025936-3932-A84F-B2B6-5C19C3FE7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124" y="164947"/>
            <a:ext cx="4394093" cy="3357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154D9A-209C-9146-A0DC-E34F22D473E3}"/>
                  </a:ext>
                </a:extLst>
              </p:cNvPr>
              <p:cNvSpPr/>
              <p:nvPr/>
            </p:nvSpPr>
            <p:spPr>
              <a:xfrm>
                <a:off x="330181" y="828766"/>
                <a:ext cx="3912802" cy="49019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𝑟𝑎𝑝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𝑛𝑐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154D9A-209C-9146-A0DC-E34F22D473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81" y="828766"/>
                <a:ext cx="3912802" cy="490199"/>
              </a:xfrm>
              <a:prstGeom prst="rect">
                <a:avLst/>
              </a:prstGeom>
              <a:blipFill>
                <a:blip r:embed="rId4"/>
                <a:stretch>
                  <a:fillRect t="-115000" b="-1725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8377AC5D-9FF1-F44C-9646-C36896140F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56" y="3940900"/>
            <a:ext cx="2185352" cy="22457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4FFA8A-0E20-954E-87B1-D313ACEB6B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460" y="3940900"/>
            <a:ext cx="2188757" cy="22492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44D5C7-105C-8C43-A2AB-091637C5971A}"/>
              </a:ext>
            </a:extLst>
          </p:cNvPr>
          <p:cNvSpPr txBox="1"/>
          <p:nvPr/>
        </p:nvSpPr>
        <p:spPr>
          <a:xfrm>
            <a:off x="4852148" y="3559803"/>
            <a:ext cx="1801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31EFE"/>
                </a:solidFill>
              </a:rPr>
              <a:t>Good expulsion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1B49C2-ABFD-C749-A666-DCC970D2437D}"/>
              </a:ext>
            </a:extLst>
          </p:cNvPr>
          <p:cNvSpPr txBox="1"/>
          <p:nvPr/>
        </p:nvSpPr>
        <p:spPr>
          <a:xfrm>
            <a:off x="7220344" y="3559803"/>
            <a:ext cx="1633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31EFE"/>
                </a:solidFill>
              </a:rPr>
              <a:t>Bad expulsion</a:t>
            </a:r>
          </a:p>
        </p:txBody>
      </p:sp>
    </p:spTree>
    <p:extLst>
      <p:ext uri="{BB962C8B-B14F-4D97-AF65-F5344CB8AC3E}">
        <p14:creationId xmlns:p14="http://schemas.microsoft.com/office/powerpoint/2010/main" val="3081633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Trapped flux sensitivity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809660" y="94189"/>
            <a:ext cx="4206240" cy="3246713"/>
            <a:chOff x="4652479" y="2830661"/>
            <a:chExt cx="4357848" cy="33637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2479" y="2830661"/>
              <a:ext cx="4357848" cy="336373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325143" y="3342247"/>
              <a:ext cx="9605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Pinning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013168" y="4028989"/>
              <a:ext cx="186706" cy="3203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530530" y="3342247"/>
              <a:ext cx="11406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Flux-flow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7647389" y="4053082"/>
              <a:ext cx="186706" cy="38521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83661" y="829415"/>
                <a:ext cx="4804039" cy="2800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27432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1800" i="1" u="sng" dirty="0">
                    <a:solidFill>
                      <a:srgbClr val="C00000"/>
                    </a:solidFill>
                  </a:rPr>
                  <a:t>pinning regime</a:t>
                </a:r>
                <a:r>
                  <a:rPr lang="en-US" sz="18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18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 increases with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27432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1800" i="1" u="sng" dirty="0">
                    <a:solidFill>
                      <a:srgbClr val="C00000"/>
                    </a:solidFill>
                  </a:rPr>
                  <a:t>flux-flow regime</a:t>
                </a:r>
                <a:r>
                  <a:rPr lang="en-US" sz="18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8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 decreases with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, independent on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18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61" y="829415"/>
                <a:ext cx="4804039" cy="2800960"/>
              </a:xfrm>
              <a:prstGeom prst="rect">
                <a:avLst/>
              </a:prstGeom>
              <a:blipFill>
                <a:blip r:embed="rId3"/>
                <a:stretch>
                  <a:fillRect l="-526" t="-450"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6333" y="3928327"/>
            <a:ext cx="1056109" cy="161786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357" y="3963984"/>
            <a:ext cx="1028702" cy="15758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190" y="3963985"/>
            <a:ext cx="1028893" cy="1576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969195" y="3674511"/>
                <a:ext cx="12005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500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195" y="3674511"/>
                <a:ext cx="1200521" cy="307777"/>
              </a:xfrm>
              <a:prstGeom prst="rect">
                <a:avLst/>
              </a:prstGeom>
              <a:blipFill>
                <a:blip r:embed="rId7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>
            <a:off x="586208" y="4439906"/>
            <a:ext cx="376202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742148" y="3674511"/>
                <a:ext cx="11011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70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148" y="3674511"/>
                <a:ext cx="1101135" cy="307777"/>
              </a:xfrm>
              <a:prstGeom prst="rect">
                <a:avLst/>
              </a:prstGeom>
              <a:blipFill>
                <a:blip r:embed="rId8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28454" y="3671994"/>
                <a:ext cx="10017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5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54" y="3671994"/>
                <a:ext cx="1001749" cy="307777"/>
              </a:xfrm>
              <a:prstGeom prst="rect">
                <a:avLst/>
              </a:prstGeom>
              <a:blipFill>
                <a:blip r:embed="rId9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912173" y="4139445"/>
            <a:ext cx="801823" cy="338554"/>
            <a:chOff x="8389883" y="1238275"/>
            <a:chExt cx="801823" cy="338554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8490232" y="1540211"/>
              <a:ext cx="558351" cy="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389883" y="1238275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Pinning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1932" y="5632255"/>
            <a:ext cx="50003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Appl. Phys. Lett. </a:t>
            </a:r>
            <a:r>
              <a:rPr lang="en-US" sz="1400" b="1" dirty="0">
                <a:solidFill>
                  <a:srgbClr val="331EFE"/>
                </a:solidFill>
              </a:rPr>
              <a:t> 112</a:t>
            </a:r>
            <a:r>
              <a:rPr lang="en-US" sz="1400" dirty="0">
                <a:solidFill>
                  <a:srgbClr val="331EFE"/>
                </a:solidFill>
              </a:rPr>
              <a:t>, 072601 (2018)</a:t>
            </a:r>
          </a:p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</a:t>
            </a:r>
            <a:r>
              <a:rPr lang="en-US" sz="1400" dirty="0" err="1">
                <a:solidFill>
                  <a:srgbClr val="331EFE"/>
                </a:solidFill>
              </a:rPr>
              <a:t>Supercond</a:t>
            </a:r>
            <a:r>
              <a:rPr lang="en-US" sz="1400" dirty="0">
                <a:solidFill>
                  <a:srgbClr val="331EFE"/>
                </a:solidFill>
              </a:rPr>
              <a:t>. Sci. Technol. </a:t>
            </a:r>
            <a:r>
              <a:rPr lang="en-US" sz="1400" b="1" dirty="0">
                <a:solidFill>
                  <a:srgbClr val="331EFE"/>
                </a:solidFill>
              </a:rPr>
              <a:t>30</a:t>
            </a:r>
            <a:r>
              <a:rPr lang="en-US" sz="1400" dirty="0">
                <a:solidFill>
                  <a:srgbClr val="331EFE"/>
                </a:solidFill>
              </a:rPr>
              <a:t>, 034003 (2017)</a:t>
            </a:r>
          </a:p>
          <a:p>
            <a:pPr marL="0" lvl="1"/>
            <a:r>
              <a:rPr lang="en-US" sz="1400" dirty="0">
                <a:solidFill>
                  <a:srgbClr val="331EFE"/>
                </a:solidFill>
              </a:rPr>
              <a:t>M. Martinello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App. Phys. Lett. </a:t>
            </a:r>
            <a:r>
              <a:rPr lang="en-US" sz="1400" b="1" dirty="0">
                <a:solidFill>
                  <a:srgbClr val="331EFE"/>
                </a:solidFill>
              </a:rPr>
              <a:t>109</a:t>
            </a:r>
            <a:r>
              <a:rPr lang="en-US" sz="1400" dirty="0">
                <a:solidFill>
                  <a:srgbClr val="331EFE"/>
                </a:solidFill>
              </a:rPr>
              <a:t>, 062601 (2016)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2340229-FF4D-1C47-A3AE-CA2346477CA9}"/>
              </a:ext>
            </a:extLst>
          </p:cNvPr>
          <p:cNvGrpSpPr/>
          <p:nvPr/>
        </p:nvGrpSpPr>
        <p:grpSpPr>
          <a:xfrm>
            <a:off x="4816241" y="3426147"/>
            <a:ext cx="4166429" cy="3406668"/>
            <a:chOff x="4681605" y="2864436"/>
            <a:chExt cx="4166429" cy="3406668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92F96F5-5198-8E41-B749-399DEBAC8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81605" y="2864436"/>
              <a:ext cx="4166429" cy="340666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17DC2AF-3ED1-9F49-9786-836A4E030FE6}"/>
                </a:ext>
              </a:extLst>
            </p:cNvPr>
            <p:cNvSpPr txBox="1"/>
            <p:nvPr/>
          </p:nvSpPr>
          <p:spPr>
            <a:xfrm>
              <a:off x="5257338" y="4218477"/>
              <a:ext cx="9605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Pinning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F95ED8B-D973-B047-81EB-9E77F59E4B33}"/>
                </a:ext>
              </a:extLst>
            </p:cNvPr>
            <p:cNvCxnSpPr/>
            <p:nvPr/>
          </p:nvCxnSpPr>
          <p:spPr>
            <a:xfrm>
              <a:off x="5765175" y="4961684"/>
              <a:ext cx="186706" cy="3203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200DE13-3D66-2743-ADD6-1AB58D928CDB}"/>
                </a:ext>
              </a:extLst>
            </p:cNvPr>
            <p:cNvSpPr txBox="1"/>
            <p:nvPr/>
          </p:nvSpPr>
          <p:spPr>
            <a:xfrm>
              <a:off x="7647389" y="4413985"/>
              <a:ext cx="11406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Flux-flow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77BCEF3-441E-5444-9F73-74CF877EC044}"/>
                </a:ext>
              </a:extLst>
            </p:cNvPr>
            <p:cNvCxnSpPr/>
            <p:nvPr/>
          </p:nvCxnSpPr>
          <p:spPr>
            <a:xfrm flipH="1" flipV="1">
              <a:off x="7975246" y="3911480"/>
              <a:ext cx="242459" cy="48351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0822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418F127-78E7-4475-8167-FAF938A7F70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89297-1923-49BC-9FD0-8C5D4167E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0" y="2632792"/>
            <a:ext cx="6827520" cy="1592417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High accelerating gradient: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Engineering of the first ~ 100 nm of RF surface</a:t>
            </a:r>
          </a:p>
        </p:txBody>
      </p:sp>
    </p:spTree>
    <p:extLst>
      <p:ext uri="{BB962C8B-B14F-4D97-AF65-F5344CB8AC3E}">
        <p14:creationId xmlns:p14="http://schemas.microsoft.com/office/powerpoint/2010/main" val="171438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C8D5A2-2424-44A2-A4E0-AC3C18DA7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688" y="463464"/>
            <a:ext cx="7776625" cy="59436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9DDCC-EFB1-4082-8307-6D912CE85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Mattia Checchin | ICHEP 2018, Seoul, South Korea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21A34-ADD4-4342-8AD0-0F639DF4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F5A03AC-A0E2-CE4E-A05A-730DDB448BD1}"/>
                  </a:ext>
                </a:extLst>
              </p:cNvPr>
              <p:cNvSpPr txBox="1"/>
              <p:nvPr/>
            </p:nvSpPr>
            <p:spPr>
              <a:xfrm>
                <a:off x="2018610" y="916813"/>
                <a:ext cx="5349541" cy="58477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C00000"/>
                    </a:solidFill>
                  </a:rPr>
                  <a:t>LIMITED TO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40−42 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F5A03AC-A0E2-CE4E-A05A-730DDB448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8610" y="916813"/>
                <a:ext cx="5349541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29E38CE6-9991-4A9F-B841-0B6C8889D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120 C baking</a:t>
            </a:r>
          </a:p>
        </p:txBody>
      </p:sp>
    </p:spTree>
    <p:extLst>
      <p:ext uri="{BB962C8B-B14F-4D97-AF65-F5344CB8AC3E}">
        <p14:creationId xmlns:p14="http://schemas.microsoft.com/office/powerpoint/2010/main" val="1641912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46322F-051A-49D5-AA1B-38E53FC7123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LE-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/>
                  <a:t>SR data on 120 C baked cavities cut-outs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46322F-051A-49D5-AA1B-38E53FC712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44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25170D6-42DB-40D3-9250-D260FD5C1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1375" y="999340"/>
            <a:ext cx="3738508" cy="498792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A221B-D443-486F-A03F-DB9FA4B66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E8303-F4F2-4DEC-8DDF-9F6C435A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E47F8BC-41C0-44B0-A92E-4FDB929B337B}"/>
              </a:ext>
            </a:extLst>
          </p:cNvPr>
          <p:cNvCxnSpPr>
            <a:cxnSpLocks/>
          </p:cNvCxnSpPr>
          <p:nvPr/>
        </p:nvCxnSpPr>
        <p:spPr>
          <a:xfrm flipV="1">
            <a:off x="2874663" y="1473711"/>
            <a:ext cx="2004834" cy="538986"/>
          </a:xfrm>
          <a:prstGeom prst="straightConnector1">
            <a:avLst/>
          </a:prstGeom>
          <a:ln>
            <a:solidFill>
              <a:srgbClr val="0000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CC4F62-EC40-4069-A935-B8E1816302C8}"/>
                  </a:ext>
                </a:extLst>
              </p:cNvPr>
              <p:cNvSpPr txBox="1"/>
              <p:nvPr/>
            </p:nvSpPr>
            <p:spPr>
              <a:xfrm>
                <a:off x="5038645" y="1058213"/>
                <a:ext cx="3723006" cy="83099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00EA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120 C baked cavities show a high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layer at the surface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CC4F62-EC40-4069-A935-B8E181630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645" y="1058213"/>
                <a:ext cx="3723006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0000EA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192BD62D-2F67-4AED-9493-C35A221D8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8735" y="3740876"/>
            <a:ext cx="3871256" cy="22705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E1AD57-D543-4F4D-9FAC-9CF50F2FE9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3293" y="2202020"/>
            <a:ext cx="3289763" cy="134359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EFDB0AA-77EB-4E71-84D0-6721C2082B01}"/>
              </a:ext>
            </a:extLst>
          </p:cNvPr>
          <p:cNvSpPr/>
          <p:nvPr/>
        </p:nvSpPr>
        <p:spPr>
          <a:xfrm>
            <a:off x="228600" y="6035658"/>
            <a:ext cx="8298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331EFE"/>
                </a:solidFill>
              </a:rPr>
              <a:t>A. Romanenko </a:t>
            </a:r>
            <a:r>
              <a:rPr lang="en-US" sz="1400" i="1" dirty="0">
                <a:solidFill>
                  <a:srgbClr val="331EFE"/>
                </a:solidFill>
              </a:rPr>
              <a:t>et al.</a:t>
            </a:r>
            <a:r>
              <a:rPr lang="en-US" sz="1400" dirty="0">
                <a:solidFill>
                  <a:srgbClr val="331EFE"/>
                </a:solidFill>
              </a:rPr>
              <a:t>, Appl. Phys. Lett. </a:t>
            </a:r>
            <a:r>
              <a:rPr lang="en-US" sz="1400" b="1" dirty="0">
                <a:solidFill>
                  <a:srgbClr val="331EFE"/>
                </a:solidFill>
              </a:rPr>
              <a:t>104</a:t>
            </a:r>
            <a:r>
              <a:rPr lang="en-US" sz="1400" dirty="0">
                <a:solidFill>
                  <a:srgbClr val="331EFE"/>
                </a:solidFill>
              </a:rPr>
              <a:t>, 072601 (2014)</a:t>
            </a:r>
          </a:p>
        </p:txBody>
      </p:sp>
    </p:spTree>
    <p:extLst>
      <p:ext uri="{BB962C8B-B14F-4D97-AF65-F5344CB8AC3E}">
        <p14:creationId xmlns:p14="http://schemas.microsoft.com/office/powerpoint/2010/main" val="4008290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F16FDAE-B788-4F7A-B181-4975C6C4F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688" y="463464"/>
            <a:ext cx="7776625" cy="59436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61131-7D77-4D32-A8B1-53E3798D7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508BC-FD01-44DD-A418-B3BA50992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9E513DB-BCAF-43D7-9BE7-A8EB64B0258A}"/>
              </a:ext>
            </a:extLst>
          </p:cNvPr>
          <p:cNvSpPr/>
          <p:nvPr/>
        </p:nvSpPr>
        <p:spPr>
          <a:xfrm>
            <a:off x="6099493" y="3487703"/>
            <a:ext cx="701040" cy="274320"/>
          </a:xfrm>
          <a:prstGeom prst="rightArrow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DA397D5-8150-4F39-8FC8-96DC99D15575}"/>
              </a:ext>
            </a:extLst>
          </p:cNvPr>
          <p:cNvSpPr/>
          <p:nvPr/>
        </p:nvSpPr>
        <p:spPr>
          <a:xfrm rot="10800000">
            <a:off x="6901497" y="2751497"/>
            <a:ext cx="274320" cy="783503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1B76DD-3E0A-4C20-85C0-8A8B9B7F708D}"/>
                  </a:ext>
                </a:extLst>
              </p:cNvPr>
              <p:cNvSpPr txBox="1"/>
              <p:nvPr/>
            </p:nvSpPr>
            <p:spPr>
              <a:xfrm>
                <a:off x="5661231" y="3880835"/>
                <a:ext cx="1646085" cy="61555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~1.2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times higher gradient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1B76DD-3E0A-4C20-85C0-8A8B9B7F7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1231" y="3880835"/>
                <a:ext cx="1646085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48D174-934C-48D1-A2A9-6A5AA2857DBD}"/>
                  </a:ext>
                </a:extLst>
              </p:cNvPr>
              <p:cNvSpPr txBox="1"/>
              <p:nvPr/>
            </p:nvSpPr>
            <p:spPr>
              <a:xfrm>
                <a:off x="7404723" y="2837569"/>
                <a:ext cx="1644686" cy="61555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~2.5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times higher Q-factor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48D174-934C-48D1-A2A9-6A5AA2857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723" y="2837569"/>
                <a:ext cx="1644686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794F96-E487-7C42-A6BB-C855DA1F887D}"/>
                  </a:ext>
                </a:extLst>
              </p:cNvPr>
              <p:cNvSpPr txBox="1"/>
              <p:nvPr/>
            </p:nvSpPr>
            <p:spPr>
              <a:xfrm>
                <a:off x="2414005" y="916813"/>
                <a:ext cx="4315990" cy="58477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C00000"/>
                    </a:solidFill>
                  </a:rPr>
                  <a:t>LIMITED TO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45 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794F96-E487-7C42-A6BB-C855DA1F8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005" y="916813"/>
                <a:ext cx="431599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C717F796-E79C-CB43-910A-1931AD1FF1A5}"/>
              </a:ext>
            </a:extLst>
          </p:cNvPr>
          <p:cNvSpPr/>
          <p:nvPr/>
        </p:nvSpPr>
        <p:spPr>
          <a:xfrm>
            <a:off x="177013" y="6041533"/>
            <a:ext cx="87899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A. </a:t>
            </a:r>
            <a:r>
              <a:rPr lang="en-US" sz="1400" dirty="0" err="1">
                <a:solidFill>
                  <a:srgbClr val="0000FF"/>
                </a:solidFill>
              </a:rPr>
              <a:t>Grassellino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</a:t>
            </a:r>
            <a:r>
              <a:rPr lang="en-US" sz="1400" dirty="0" err="1">
                <a:solidFill>
                  <a:srgbClr val="0000FF"/>
                </a:solidFill>
              </a:rPr>
              <a:t>Supercond</a:t>
            </a:r>
            <a:r>
              <a:rPr lang="en-US" sz="1400" dirty="0">
                <a:solidFill>
                  <a:srgbClr val="0000FF"/>
                </a:solidFill>
              </a:rPr>
              <a:t>. Sci. Technol. </a:t>
            </a:r>
            <a:r>
              <a:rPr lang="en-US" sz="1400" b="1" dirty="0">
                <a:solidFill>
                  <a:srgbClr val="0000FF"/>
                </a:solidFill>
              </a:rPr>
              <a:t>30</a:t>
            </a:r>
            <a:r>
              <a:rPr lang="en-US" sz="1400" dirty="0">
                <a:solidFill>
                  <a:srgbClr val="0000FF"/>
                </a:solidFill>
              </a:rPr>
              <a:t>, 094004 (2017)</a:t>
            </a:r>
            <a:endParaRPr lang="en-US" sz="14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88155-1385-4181-BB1D-6A8AAB3E8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120 C N-infusion</a:t>
            </a:r>
          </a:p>
        </p:txBody>
      </p:sp>
    </p:spTree>
    <p:extLst>
      <p:ext uri="{BB962C8B-B14F-4D97-AF65-F5344CB8AC3E}">
        <p14:creationId xmlns:p14="http://schemas.microsoft.com/office/powerpoint/2010/main" val="4173600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4054050-A687-4C53-BB6C-6158444307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96526"/>
              </p:ext>
            </p:extLst>
          </p:nvPr>
        </p:nvGraphicFramePr>
        <p:xfrm>
          <a:off x="-118458" y="1069561"/>
          <a:ext cx="6488015" cy="4964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14054050-A687-4C53-BB6C-6158444307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8458" y="1069561"/>
                        <a:ext cx="6488015" cy="4964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Impurity profiles in cavity cutouts by TOF-SIMS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19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FCE314E-E585-4211-B34C-2D695D301F47}"/>
              </a:ext>
            </a:extLst>
          </p:cNvPr>
          <p:cNvSpPr/>
          <p:nvPr/>
        </p:nvSpPr>
        <p:spPr>
          <a:xfrm rot="511488">
            <a:off x="1395750" y="3512831"/>
            <a:ext cx="950929" cy="39592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2158E5-B83D-4264-A0AF-558DF26B3883}"/>
              </a:ext>
            </a:extLst>
          </p:cNvPr>
          <p:cNvSpPr txBox="1"/>
          <p:nvPr/>
        </p:nvSpPr>
        <p:spPr>
          <a:xfrm>
            <a:off x="1957783" y="4158882"/>
            <a:ext cx="2901115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Nitrogen diffuses within ~ 20 nm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0E325-C881-44C8-97BB-397697EA7581}"/>
              </a:ext>
            </a:extLst>
          </p:cNvPr>
          <p:cNvSpPr txBox="1"/>
          <p:nvPr/>
        </p:nvSpPr>
        <p:spPr>
          <a:xfrm>
            <a:off x="7332" y="938080"/>
            <a:ext cx="9136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Comparing EP cavity </a:t>
            </a:r>
            <a:r>
              <a:rPr lang="en-US" b="1" u="sng" dirty="0">
                <a:solidFill>
                  <a:srgbClr val="C00000"/>
                </a:solidFill>
              </a:rPr>
              <a:t>cutout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with EP + 120 C 48h N-infused cavity </a:t>
            </a:r>
            <a:r>
              <a:rPr lang="en-US" b="1" u="sng" dirty="0">
                <a:solidFill>
                  <a:srgbClr val="C00000"/>
                </a:solidFill>
              </a:rPr>
              <a:t>cutout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C9353D-9317-492E-98E4-702B5F885D50}"/>
              </a:ext>
            </a:extLst>
          </p:cNvPr>
          <p:cNvSpPr txBox="1"/>
          <p:nvPr/>
        </p:nvSpPr>
        <p:spPr>
          <a:xfrm>
            <a:off x="1472778" y="1967261"/>
            <a:ext cx="664349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Oxide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977172-4A1E-4159-8D5D-47DEDDE8E0F7}"/>
              </a:ext>
            </a:extLst>
          </p:cNvPr>
          <p:cNvCxnSpPr/>
          <p:nvPr/>
        </p:nvCxnSpPr>
        <p:spPr>
          <a:xfrm flipV="1">
            <a:off x="1393240" y="2377902"/>
            <a:ext cx="159077" cy="294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48A81DB-A39A-4F11-AB1E-A4D6786C128E}"/>
              </a:ext>
            </a:extLst>
          </p:cNvPr>
          <p:cNvSpPr/>
          <p:nvPr/>
        </p:nvSpPr>
        <p:spPr>
          <a:xfrm>
            <a:off x="241926" y="5845294"/>
            <a:ext cx="829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331EFE"/>
                </a:solidFill>
              </a:rPr>
              <a:t>A. Romanenko </a:t>
            </a:r>
            <a:r>
              <a:rPr lang="en-US" sz="1400" i="1" dirty="0">
                <a:solidFill>
                  <a:srgbClr val="331EFE"/>
                </a:solidFill>
              </a:rPr>
              <a:t>et al.</a:t>
            </a:r>
            <a:r>
              <a:rPr lang="en-US" sz="1400" dirty="0">
                <a:solidFill>
                  <a:srgbClr val="331EFE"/>
                </a:solidFill>
              </a:rPr>
              <a:t>, IPAC 2018, Vancouver, Canada</a:t>
            </a:r>
          </a:p>
          <a:p>
            <a:pPr algn="just"/>
            <a:r>
              <a:rPr lang="en-US" sz="1400" dirty="0">
                <a:solidFill>
                  <a:srgbClr val="331EFE"/>
                </a:solidFill>
              </a:rPr>
              <a:t>M. Checchin </a:t>
            </a:r>
            <a:r>
              <a:rPr lang="en-US" sz="1400" i="1" dirty="0">
                <a:solidFill>
                  <a:srgbClr val="331EFE"/>
                </a:solidFill>
              </a:rPr>
              <a:t>et al.</a:t>
            </a:r>
            <a:r>
              <a:rPr lang="en-US" sz="1400" dirty="0">
                <a:solidFill>
                  <a:srgbClr val="331EFE"/>
                </a:solidFill>
              </a:rPr>
              <a:t>, IPAC 2018, Vancouver, Canada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D51607-E605-46B3-A1A8-7583A1A38D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843" y="3949805"/>
            <a:ext cx="3289763" cy="13435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762021-8532-4264-9BAE-10941E3BFE13}"/>
              </a:ext>
            </a:extLst>
          </p:cNvPr>
          <p:cNvSpPr txBox="1"/>
          <p:nvPr/>
        </p:nvSpPr>
        <p:spPr>
          <a:xfrm>
            <a:off x="5870049" y="1734864"/>
            <a:ext cx="3045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N-infused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cavities are an example of </a:t>
            </a:r>
            <a:r>
              <a:rPr lang="en-US" b="1" dirty="0">
                <a:solidFill>
                  <a:srgbClr val="C00000"/>
                </a:solidFill>
              </a:rPr>
              <a:t>layered superconductors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N-enriched layer in the first ~ 20 nm</a:t>
            </a:r>
          </a:p>
        </p:txBody>
      </p:sp>
    </p:spTree>
    <p:extLst>
      <p:ext uri="{BB962C8B-B14F-4D97-AF65-F5344CB8AC3E}">
        <p14:creationId xmlns:p14="http://schemas.microsoft.com/office/powerpoint/2010/main" val="2071973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159E0-B19C-1849-83F9-D1C3610D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A8864-4195-7D4E-9DDF-4D2B03F10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450" y="1293900"/>
            <a:ext cx="7329361" cy="2760210"/>
          </a:xfrm>
        </p:spPr>
        <p:txBody>
          <a:bodyPr/>
          <a:lstStyle/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Introduction</a:t>
            </a:r>
          </a:p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High Q-factor</a:t>
            </a:r>
          </a:p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High accelerating gradient</a:t>
            </a:r>
          </a:p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New directions </a:t>
            </a:r>
          </a:p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D2654-CBE0-D74A-B0EA-E647FF3CC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276C17-1590-D94E-8484-662502789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454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DAA9-E4AC-1D4B-8BD7-367480B89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FB360-5EE1-F34A-BD68-61611059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B31226-F10E-EC40-83FF-B2C9D943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A00BD-FF80-E44C-A57B-BC0AF81BCA0F}"/>
              </a:ext>
            </a:extLst>
          </p:cNvPr>
          <p:cNvGrpSpPr>
            <a:grpSpLocks noChangeAspect="1"/>
          </p:cNvGrpSpPr>
          <p:nvPr/>
        </p:nvGrpSpPr>
        <p:grpSpPr>
          <a:xfrm>
            <a:off x="562779" y="3653689"/>
            <a:ext cx="8018441" cy="2011680"/>
            <a:chOff x="228600" y="3556251"/>
            <a:chExt cx="8395486" cy="210627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88DFCF4-586D-FC4C-B680-196D67129997}"/>
                </a:ext>
              </a:extLst>
            </p:cNvPr>
            <p:cNvGrpSpPr/>
            <p:nvPr/>
          </p:nvGrpSpPr>
          <p:grpSpPr>
            <a:xfrm>
              <a:off x="228600" y="3556251"/>
              <a:ext cx="3603710" cy="2106274"/>
              <a:chOff x="228600" y="2577114"/>
              <a:chExt cx="3603710" cy="2106274"/>
            </a:xfrm>
          </p:grpSpPr>
          <p:sp>
            <p:nvSpPr>
              <p:cNvPr id="11" name="Cube 10">
                <a:extLst>
                  <a:ext uri="{FF2B5EF4-FFF2-40B4-BE49-F238E27FC236}">
                    <a16:creationId xmlns:a16="http://schemas.microsoft.com/office/drawing/2014/main" id="{0817B402-A311-5042-9C76-4C6E417F5AB1}"/>
                  </a:ext>
                </a:extLst>
              </p:cNvPr>
              <p:cNvSpPr/>
              <p:nvPr/>
            </p:nvSpPr>
            <p:spPr>
              <a:xfrm>
                <a:off x="228600" y="2770310"/>
                <a:ext cx="3603710" cy="1913078"/>
              </a:xfrm>
              <a:prstGeom prst="cube">
                <a:avLst>
                  <a:gd name="adj" fmla="val 6538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Cube 9">
                <a:extLst>
                  <a:ext uri="{FF2B5EF4-FFF2-40B4-BE49-F238E27FC236}">
                    <a16:creationId xmlns:a16="http://schemas.microsoft.com/office/drawing/2014/main" id="{48E9CC8D-87E4-E840-8101-AEAFE8128F94}"/>
                  </a:ext>
                </a:extLst>
              </p:cNvPr>
              <p:cNvSpPr/>
              <p:nvPr/>
            </p:nvSpPr>
            <p:spPr>
              <a:xfrm>
                <a:off x="228600" y="2577114"/>
                <a:ext cx="3603710" cy="1448474"/>
              </a:xfrm>
              <a:prstGeom prst="cube">
                <a:avLst>
                  <a:gd name="adj" fmla="val 86445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5AF981C4-EAE7-D947-8B97-0A5A26C44952}"/>
                </a:ext>
              </a:extLst>
            </p:cNvPr>
            <p:cNvSpPr/>
            <p:nvPr/>
          </p:nvSpPr>
          <p:spPr>
            <a:xfrm>
              <a:off x="5020376" y="3556251"/>
              <a:ext cx="3603710" cy="2106274"/>
            </a:xfrm>
            <a:prstGeom prst="cube">
              <a:avLst>
                <a:gd name="adj" fmla="val 59625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673FA7-AB4E-4343-9FDB-F9DEBB5E7BB5}"/>
                  </a:ext>
                </a:extLst>
              </p:cNvPr>
              <p:cNvSpPr txBox="1"/>
              <p:nvPr/>
            </p:nvSpPr>
            <p:spPr>
              <a:xfrm>
                <a:off x="228600" y="1144435"/>
                <a:ext cx="8686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latin typeface="Helvetica" pitchFamily="2" charset="0"/>
                  </a:rPr>
                  <a:t>Material analysis suggest that </a:t>
                </a:r>
                <a:r>
                  <a:rPr lang="en-US" dirty="0">
                    <a:solidFill>
                      <a:srgbClr val="C00000"/>
                    </a:solidFill>
                    <a:latin typeface="Helvetica" pitchFamily="2" charset="0"/>
                  </a:rPr>
                  <a:t>cavities baked at 120 C (N-infused and not) show a high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κ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Helvetica" pitchFamily="2" charset="0"/>
                  </a:rPr>
                  <a:t> layer at the surface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673FA7-AB4E-4343-9FDB-F9DEBB5E7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44435"/>
                <a:ext cx="8686800" cy="830997"/>
              </a:xfrm>
              <a:prstGeom prst="rect">
                <a:avLst/>
              </a:prstGeom>
              <a:blipFill>
                <a:blip r:embed="rId2"/>
                <a:stretch>
                  <a:fillRect l="-876" t="-4478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3253918-AE72-3342-A9B6-5DB21D007FA9}"/>
              </a:ext>
            </a:extLst>
          </p:cNvPr>
          <p:cNvSpPr txBox="1"/>
          <p:nvPr/>
        </p:nvSpPr>
        <p:spPr>
          <a:xfrm>
            <a:off x="518734" y="2315599"/>
            <a:ext cx="2383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120 C baked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120 C N-infused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ED79F3-F934-A349-B8DD-B0537D91C924}"/>
              </a:ext>
            </a:extLst>
          </p:cNvPr>
          <p:cNvSpPr txBox="1"/>
          <p:nvPr/>
        </p:nvSpPr>
        <p:spPr>
          <a:xfrm>
            <a:off x="5310801" y="2332443"/>
            <a:ext cx="1515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EP/BCP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N-doped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79D180-68FD-BB4A-9CA3-945B29FDEB9B}"/>
              </a:ext>
            </a:extLst>
          </p:cNvPr>
          <p:cNvCxnSpPr>
            <a:cxnSpLocks/>
          </p:cNvCxnSpPr>
          <p:nvPr/>
        </p:nvCxnSpPr>
        <p:spPr>
          <a:xfrm>
            <a:off x="4709229" y="2071561"/>
            <a:ext cx="7539" cy="4313055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4642BD1-AFFF-AE48-AFB0-8D28AD45AAF1}"/>
              </a:ext>
            </a:extLst>
          </p:cNvPr>
          <p:cNvGrpSpPr/>
          <p:nvPr/>
        </p:nvGrpSpPr>
        <p:grpSpPr>
          <a:xfrm>
            <a:off x="349088" y="3088666"/>
            <a:ext cx="1049941" cy="1128111"/>
            <a:chOff x="204320" y="2497946"/>
            <a:chExt cx="1049941" cy="1128111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7C9AD64F-3A06-004B-BCE8-5BBDBF50D36E}"/>
                </a:ext>
              </a:extLst>
            </p:cNvPr>
            <p:cNvSpPr/>
            <p:nvPr/>
          </p:nvSpPr>
          <p:spPr>
            <a:xfrm rot="7928594" flipH="1">
              <a:off x="840620" y="322272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65A3263-761E-254D-B7FB-17C1588CFF42}"/>
                    </a:ext>
                  </a:extLst>
                </p:cNvPr>
                <p:cNvSpPr txBox="1"/>
                <p:nvPr/>
              </p:nvSpPr>
              <p:spPr>
                <a:xfrm>
                  <a:off x="204320" y="2497946"/>
                  <a:ext cx="104994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High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layer</a:t>
                  </a: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65A3263-761E-254D-B7FB-17C1588CFF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320" y="2497946"/>
                  <a:ext cx="1049941" cy="830997"/>
                </a:xfrm>
                <a:prstGeom prst="rect">
                  <a:avLst/>
                </a:prstGeom>
                <a:blipFill>
                  <a:blip r:embed="rId3"/>
                  <a:stretch>
                    <a:fillRect l="-5952" t="-6061" b="-196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1CB3113-C682-E647-A7C1-8F3B94F38D8A}"/>
              </a:ext>
            </a:extLst>
          </p:cNvPr>
          <p:cNvGrpSpPr/>
          <p:nvPr/>
        </p:nvGrpSpPr>
        <p:grpSpPr>
          <a:xfrm>
            <a:off x="3325848" y="4881459"/>
            <a:ext cx="1383381" cy="1042213"/>
            <a:chOff x="3286276" y="4355475"/>
            <a:chExt cx="1383381" cy="1042213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80FD2BCD-7C68-DC46-9C3C-0556D3FA97F1}"/>
                </a:ext>
              </a:extLst>
            </p:cNvPr>
            <p:cNvSpPr/>
            <p:nvPr/>
          </p:nvSpPr>
          <p:spPr>
            <a:xfrm rot="18377680" flipH="1">
              <a:off x="3477452" y="419868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B9B4E82-56A9-9249-A6CA-AE69EFE9E8E4}"/>
                    </a:ext>
                  </a:extLst>
                </p:cNvPr>
                <p:cNvSpPr txBox="1"/>
                <p:nvPr/>
              </p:nvSpPr>
              <p:spPr>
                <a:xfrm>
                  <a:off x="3286276" y="4566691"/>
                  <a:ext cx="138338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Low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bulk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B9B4E82-56A9-9249-A6CA-AE69EFE9E8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6276" y="4566691"/>
                  <a:ext cx="1383381" cy="830997"/>
                </a:xfrm>
                <a:prstGeom prst="rect">
                  <a:avLst/>
                </a:prstGeom>
                <a:blipFill>
                  <a:blip r:embed="rId4"/>
                  <a:stretch>
                    <a:fillRect t="-4478" b="-194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95376D-B8A0-CB4B-AED7-CAEF1EFC46E1}"/>
              </a:ext>
            </a:extLst>
          </p:cNvPr>
          <p:cNvGrpSpPr/>
          <p:nvPr/>
        </p:nvGrpSpPr>
        <p:grpSpPr>
          <a:xfrm>
            <a:off x="4733495" y="3088665"/>
            <a:ext cx="1383381" cy="1128112"/>
            <a:chOff x="4807211" y="2497945"/>
            <a:chExt cx="1383381" cy="1128112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CAA30CE-2D16-2E4D-BC27-B4664E24AA2F}"/>
                </a:ext>
              </a:extLst>
            </p:cNvPr>
            <p:cNvSpPr/>
            <p:nvPr/>
          </p:nvSpPr>
          <p:spPr>
            <a:xfrm rot="7928594" flipH="1">
              <a:off x="5666001" y="322272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F8ED8B1-51A1-7748-8F53-BBD2FFEFB56A}"/>
                    </a:ext>
                  </a:extLst>
                </p:cNvPr>
                <p:cNvSpPr txBox="1"/>
                <p:nvPr/>
              </p:nvSpPr>
              <p:spPr>
                <a:xfrm>
                  <a:off x="4807211" y="2497945"/>
                  <a:ext cx="138338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Constant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bulk</a:t>
                  </a: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F8ED8B1-51A1-7748-8F53-BBD2FFEFB5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7211" y="2497945"/>
                  <a:ext cx="1383381" cy="830997"/>
                </a:xfrm>
                <a:prstGeom prst="rect">
                  <a:avLst/>
                </a:prstGeom>
                <a:blipFill>
                  <a:blip r:embed="rId5"/>
                  <a:stretch>
                    <a:fillRect l="-3636" t="-7576" r="-10000" b="-196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2EF004-E390-8F48-8E17-79BD03554376}"/>
              </a:ext>
            </a:extLst>
          </p:cNvPr>
          <p:cNvCxnSpPr>
            <a:cxnSpLocks/>
          </p:cNvCxnSpPr>
          <p:nvPr/>
        </p:nvCxnSpPr>
        <p:spPr>
          <a:xfrm flipV="1">
            <a:off x="2601742" y="3756543"/>
            <a:ext cx="920280" cy="904597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DC4EB6C-7FA5-7B4E-8A27-910D707C4468}"/>
                  </a:ext>
                </a:extLst>
              </p:cNvPr>
              <p:cNvSpPr txBox="1"/>
              <p:nvPr/>
            </p:nvSpPr>
            <p:spPr>
              <a:xfrm>
                <a:off x="2592978" y="3773256"/>
                <a:ext cx="5077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DC4EB6C-7FA5-7B4E-8A27-910D707C4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78" y="3773256"/>
                <a:ext cx="507768" cy="369332"/>
              </a:xfrm>
              <a:prstGeom prst="rect">
                <a:avLst/>
              </a:prstGeom>
              <a:blipFill>
                <a:blip r:embed="rId6"/>
                <a:stretch>
                  <a:fillRect l="-20000" r="-250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BEBA88-3AEC-8041-B832-0800DD08390B}"/>
              </a:ext>
            </a:extLst>
          </p:cNvPr>
          <p:cNvCxnSpPr>
            <a:cxnSpLocks/>
          </p:cNvCxnSpPr>
          <p:nvPr/>
        </p:nvCxnSpPr>
        <p:spPr>
          <a:xfrm flipV="1">
            <a:off x="7114228" y="3754932"/>
            <a:ext cx="920280" cy="904597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99F2798-4D72-F34B-9394-A237433673AA}"/>
                  </a:ext>
                </a:extLst>
              </p:cNvPr>
              <p:cNvSpPr txBox="1"/>
              <p:nvPr/>
            </p:nvSpPr>
            <p:spPr>
              <a:xfrm>
                <a:off x="7105464" y="3771645"/>
                <a:ext cx="5077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99F2798-4D72-F34B-9394-A23743367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464" y="3771645"/>
                <a:ext cx="507768" cy="369332"/>
              </a:xfrm>
              <a:prstGeom prst="rect">
                <a:avLst/>
              </a:prstGeom>
              <a:blipFill>
                <a:blip r:embed="rId7"/>
                <a:stretch>
                  <a:fillRect l="-17073" r="-243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4744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DAA9-E4AC-1D4B-8BD7-367480B89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FB360-5EE1-F34A-BD68-61611059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B31226-F10E-EC40-83FF-B2C9D943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A00BD-FF80-E44C-A57B-BC0AF81BCA0F}"/>
              </a:ext>
            </a:extLst>
          </p:cNvPr>
          <p:cNvGrpSpPr>
            <a:grpSpLocks noChangeAspect="1"/>
          </p:cNvGrpSpPr>
          <p:nvPr/>
        </p:nvGrpSpPr>
        <p:grpSpPr>
          <a:xfrm>
            <a:off x="562779" y="3653689"/>
            <a:ext cx="8018441" cy="2011680"/>
            <a:chOff x="228600" y="3556251"/>
            <a:chExt cx="8395486" cy="210627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88DFCF4-586D-FC4C-B680-196D67129997}"/>
                </a:ext>
              </a:extLst>
            </p:cNvPr>
            <p:cNvGrpSpPr/>
            <p:nvPr/>
          </p:nvGrpSpPr>
          <p:grpSpPr>
            <a:xfrm>
              <a:off x="228600" y="3556251"/>
              <a:ext cx="3603710" cy="2106274"/>
              <a:chOff x="228600" y="2577114"/>
              <a:chExt cx="3603710" cy="2106274"/>
            </a:xfrm>
          </p:grpSpPr>
          <p:sp>
            <p:nvSpPr>
              <p:cNvPr id="11" name="Cube 10">
                <a:extLst>
                  <a:ext uri="{FF2B5EF4-FFF2-40B4-BE49-F238E27FC236}">
                    <a16:creationId xmlns:a16="http://schemas.microsoft.com/office/drawing/2014/main" id="{0817B402-A311-5042-9C76-4C6E417F5AB1}"/>
                  </a:ext>
                </a:extLst>
              </p:cNvPr>
              <p:cNvSpPr/>
              <p:nvPr/>
            </p:nvSpPr>
            <p:spPr>
              <a:xfrm>
                <a:off x="228600" y="2770310"/>
                <a:ext cx="3603710" cy="1913078"/>
              </a:xfrm>
              <a:prstGeom prst="cube">
                <a:avLst>
                  <a:gd name="adj" fmla="val 6538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Cube 9">
                <a:extLst>
                  <a:ext uri="{FF2B5EF4-FFF2-40B4-BE49-F238E27FC236}">
                    <a16:creationId xmlns:a16="http://schemas.microsoft.com/office/drawing/2014/main" id="{48E9CC8D-87E4-E840-8101-AEAFE8128F94}"/>
                  </a:ext>
                </a:extLst>
              </p:cNvPr>
              <p:cNvSpPr/>
              <p:nvPr/>
            </p:nvSpPr>
            <p:spPr>
              <a:xfrm>
                <a:off x="228600" y="2577114"/>
                <a:ext cx="3603710" cy="1448474"/>
              </a:xfrm>
              <a:prstGeom prst="cube">
                <a:avLst>
                  <a:gd name="adj" fmla="val 86445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5AF981C4-EAE7-D947-8B97-0A5A26C44952}"/>
                </a:ext>
              </a:extLst>
            </p:cNvPr>
            <p:cNvSpPr/>
            <p:nvPr/>
          </p:nvSpPr>
          <p:spPr>
            <a:xfrm>
              <a:off x="5020376" y="3556251"/>
              <a:ext cx="3603710" cy="2106274"/>
            </a:xfrm>
            <a:prstGeom prst="cube">
              <a:avLst>
                <a:gd name="adj" fmla="val 59625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673FA7-AB4E-4343-9FDB-F9DEBB5E7BB5}"/>
                  </a:ext>
                </a:extLst>
              </p:cNvPr>
              <p:cNvSpPr txBox="1"/>
              <p:nvPr/>
            </p:nvSpPr>
            <p:spPr>
              <a:xfrm>
                <a:off x="228600" y="1144435"/>
                <a:ext cx="8686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latin typeface="Helvetica" pitchFamily="2" charset="0"/>
                  </a:rPr>
                  <a:t>Material analysis suggest that </a:t>
                </a:r>
                <a:r>
                  <a:rPr lang="en-US" dirty="0">
                    <a:solidFill>
                      <a:srgbClr val="C00000"/>
                    </a:solidFill>
                    <a:latin typeface="Helvetica" pitchFamily="2" charset="0"/>
                  </a:rPr>
                  <a:t>cavities baked at 120 C (N-infused and not) show a high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κ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Helvetica" pitchFamily="2" charset="0"/>
                  </a:rPr>
                  <a:t> layer at the surface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673FA7-AB4E-4343-9FDB-F9DEBB5E7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44435"/>
                <a:ext cx="8686800" cy="830997"/>
              </a:xfrm>
              <a:prstGeom prst="rect">
                <a:avLst/>
              </a:prstGeom>
              <a:blipFill>
                <a:blip r:embed="rId2"/>
                <a:stretch>
                  <a:fillRect l="-876" t="-4478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3253918-AE72-3342-A9B6-5DB21D007FA9}"/>
              </a:ext>
            </a:extLst>
          </p:cNvPr>
          <p:cNvSpPr txBox="1"/>
          <p:nvPr/>
        </p:nvSpPr>
        <p:spPr>
          <a:xfrm>
            <a:off x="518734" y="2315599"/>
            <a:ext cx="2383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120 C baked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120 C N-infused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ED79F3-F934-A349-B8DD-B0537D91C924}"/>
              </a:ext>
            </a:extLst>
          </p:cNvPr>
          <p:cNvSpPr txBox="1"/>
          <p:nvPr/>
        </p:nvSpPr>
        <p:spPr>
          <a:xfrm>
            <a:off x="5310801" y="2332443"/>
            <a:ext cx="1515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EP/BCP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N-doped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79D180-68FD-BB4A-9CA3-945B29FDEB9B}"/>
              </a:ext>
            </a:extLst>
          </p:cNvPr>
          <p:cNvCxnSpPr>
            <a:cxnSpLocks/>
          </p:cNvCxnSpPr>
          <p:nvPr/>
        </p:nvCxnSpPr>
        <p:spPr>
          <a:xfrm>
            <a:off x="4709229" y="2071561"/>
            <a:ext cx="7539" cy="4313055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4642BD1-AFFF-AE48-AFB0-8D28AD45AAF1}"/>
              </a:ext>
            </a:extLst>
          </p:cNvPr>
          <p:cNvGrpSpPr/>
          <p:nvPr/>
        </p:nvGrpSpPr>
        <p:grpSpPr>
          <a:xfrm>
            <a:off x="349088" y="3088666"/>
            <a:ext cx="1049941" cy="1128111"/>
            <a:chOff x="204320" y="2497946"/>
            <a:chExt cx="1049941" cy="1128111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7C9AD64F-3A06-004B-BCE8-5BBDBF50D36E}"/>
                </a:ext>
              </a:extLst>
            </p:cNvPr>
            <p:cNvSpPr/>
            <p:nvPr/>
          </p:nvSpPr>
          <p:spPr>
            <a:xfrm rot="7928594" flipH="1">
              <a:off x="840620" y="322272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65A3263-761E-254D-B7FB-17C1588CFF42}"/>
                    </a:ext>
                  </a:extLst>
                </p:cNvPr>
                <p:cNvSpPr txBox="1"/>
                <p:nvPr/>
              </p:nvSpPr>
              <p:spPr>
                <a:xfrm>
                  <a:off x="204320" y="2497946"/>
                  <a:ext cx="104994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High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layer</a:t>
                  </a: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65A3263-761E-254D-B7FB-17C1588CFF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320" y="2497946"/>
                  <a:ext cx="1049941" cy="830997"/>
                </a:xfrm>
                <a:prstGeom prst="rect">
                  <a:avLst/>
                </a:prstGeom>
                <a:blipFill>
                  <a:blip r:embed="rId3"/>
                  <a:stretch>
                    <a:fillRect l="-5952" t="-6061" b="-196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1CB3113-C682-E647-A7C1-8F3B94F38D8A}"/>
              </a:ext>
            </a:extLst>
          </p:cNvPr>
          <p:cNvGrpSpPr/>
          <p:nvPr/>
        </p:nvGrpSpPr>
        <p:grpSpPr>
          <a:xfrm>
            <a:off x="3325848" y="4881459"/>
            <a:ext cx="1383381" cy="1042213"/>
            <a:chOff x="3286276" y="4355475"/>
            <a:chExt cx="1383381" cy="1042213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80FD2BCD-7C68-DC46-9C3C-0556D3FA97F1}"/>
                </a:ext>
              </a:extLst>
            </p:cNvPr>
            <p:cNvSpPr/>
            <p:nvPr/>
          </p:nvSpPr>
          <p:spPr>
            <a:xfrm rot="18377680" flipH="1">
              <a:off x="3477452" y="419868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B9B4E82-56A9-9249-A6CA-AE69EFE9E8E4}"/>
                    </a:ext>
                  </a:extLst>
                </p:cNvPr>
                <p:cNvSpPr txBox="1"/>
                <p:nvPr/>
              </p:nvSpPr>
              <p:spPr>
                <a:xfrm>
                  <a:off x="3286276" y="4566691"/>
                  <a:ext cx="138338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Low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bulk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B9B4E82-56A9-9249-A6CA-AE69EFE9E8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6276" y="4566691"/>
                  <a:ext cx="1383381" cy="830997"/>
                </a:xfrm>
                <a:prstGeom prst="rect">
                  <a:avLst/>
                </a:prstGeom>
                <a:blipFill>
                  <a:blip r:embed="rId4"/>
                  <a:stretch>
                    <a:fillRect t="-4478" b="-194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95376D-B8A0-CB4B-AED7-CAEF1EFC46E1}"/>
              </a:ext>
            </a:extLst>
          </p:cNvPr>
          <p:cNvGrpSpPr/>
          <p:nvPr/>
        </p:nvGrpSpPr>
        <p:grpSpPr>
          <a:xfrm>
            <a:off x="4733495" y="3088665"/>
            <a:ext cx="1383381" cy="1128112"/>
            <a:chOff x="4807211" y="2497945"/>
            <a:chExt cx="1383381" cy="1128112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CAA30CE-2D16-2E4D-BC27-B4664E24AA2F}"/>
                </a:ext>
              </a:extLst>
            </p:cNvPr>
            <p:cNvSpPr/>
            <p:nvPr/>
          </p:nvSpPr>
          <p:spPr>
            <a:xfrm rot="7928594" flipH="1">
              <a:off x="5666001" y="3222725"/>
              <a:ext cx="246542" cy="560121"/>
            </a:xfrm>
            <a:custGeom>
              <a:avLst/>
              <a:gdLst>
                <a:gd name="connsiteX0" fmla="*/ 130523 w 387478"/>
                <a:gd name="connsiteY0" fmla="*/ 1027689 h 1027689"/>
                <a:gd name="connsiteX1" fmla="*/ 9142 w 387478"/>
                <a:gd name="connsiteY1" fmla="*/ 412694 h 1027689"/>
                <a:gd name="connsiteX2" fmla="*/ 349008 w 387478"/>
                <a:gd name="connsiteY2" fmla="*/ 542167 h 1027689"/>
                <a:gd name="connsiteX3" fmla="*/ 365192 w 387478"/>
                <a:gd name="connsiteY3" fmla="*/ 0 h 1027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478" h="1027689">
                  <a:moveTo>
                    <a:pt x="130523" y="1027689"/>
                  </a:moveTo>
                  <a:cubicBezTo>
                    <a:pt x="51625" y="760651"/>
                    <a:pt x="-27272" y="493614"/>
                    <a:pt x="9142" y="412694"/>
                  </a:cubicBezTo>
                  <a:cubicBezTo>
                    <a:pt x="45556" y="331774"/>
                    <a:pt x="289666" y="610949"/>
                    <a:pt x="349008" y="542167"/>
                  </a:cubicBezTo>
                  <a:cubicBezTo>
                    <a:pt x="408350" y="473385"/>
                    <a:pt x="386771" y="236692"/>
                    <a:pt x="365192" y="0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F8ED8B1-51A1-7748-8F53-BBD2FFEFB56A}"/>
                    </a:ext>
                  </a:extLst>
                </p:cNvPr>
                <p:cNvSpPr txBox="1"/>
                <p:nvPr/>
              </p:nvSpPr>
              <p:spPr>
                <a:xfrm>
                  <a:off x="4807211" y="2497945"/>
                  <a:ext cx="138338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Constant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FFC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a14:m>
                  <a:r>
                    <a:rPr lang="en-US" dirty="0">
                      <a:solidFill>
                        <a:srgbClr val="FFC000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 bulk</a:t>
                  </a: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F8ED8B1-51A1-7748-8F53-BBD2FFEFB5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7211" y="2497945"/>
                  <a:ext cx="1383381" cy="830997"/>
                </a:xfrm>
                <a:prstGeom prst="rect">
                  <a:avLst/>
                </a:prstGeom>
                <a:blipFill>
                  <a:blip r:embed="rId5"/>
                  <a:stretch>
                    <a:fillRect l="-3636" t="-7576" r="-10000" b="-196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2EF004-E390-8F48-8E17-79BD03554376}"/>
              </a:ext>
            </a:extLst>
          </p:cNvPr>
          <p:cNvCxnSpPr>
            <a:cxnSpLocks/>
          </p:cNvCxnSpPr>
          <p:nvPr/>
        </p:nvCxnSpPr>
        <p:spPr>
          <a:xfrm flipV="1">
            <a:off x="2601742" y="3756543"/>
            <a:ext cx="920280" cy="904597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DC4EB6C-7FA5-7B4E-8A27-910D707C4468}"/>
                  </a:ext>
                </a:extLst>
              </p:cNvPr>
              <p:cNvSpPr txBox="1"/>
              <p:nvPr/>
            </p:nvSpPr>
            <p:spPr>
              <a:xfrm>
                <a:off x="2592978" y="3773256"/>
                <a:ext cx="5077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DC4EB6C-7FA5-7B4E-8A27-910D707C4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78" y="3773256"/>
                <a:ext cx="507768" cy="369332"/>
              </a:xfrm>
              <a:prstGeom prst="rect">
                <a:avLst/>
              </a:prstGeom>
              <a:blipFill>
                <a:blip r:embed="rId6"/>
                <a:stretch>
                  <a:fillRect l="-20000" r="-250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BEBA88-3AEC-8041-B832-0800DD08390B}"/>
              </a:ext>
            </a:extLst>
          </p:cNvPr>
          <p:cNvCxnSpPr>
            <a:cxnSpLocks/>
          </p:cNvCxnSpPr>
          <p:nvPr/>
        </p:nvCxnSpPr>
        <p:spPr>
          <a:xfrm flipV="1">
            <a:off x="7114228" y="3754932"/>
            <a:ext cx="920280" cy="904597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99F2798-4D72-F34B-9394-A237433673AA}"/>
                  </a:ext>
                </a:extLst>
              </p:cNvPr>
              <p:cNvSpPr txBox="1"/>
              <p:nvPr/>
            </p:nvSpPr>
            <p:spPr>
              <a:xfrm>
                <a:off x="7105464" y="3771645"/>
                <a:ext cx="5077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99F2798-4D72-F34B-9394-A23743367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464" y="3771645"/>
                <a:ext cx="507768" cy="369332"/>
              </a:xfrm>
              <a:prstGeom prst="rect">
                <a:avLst/>
              </a:prstGeom>
              <a:blipFill>
                <a:blip r:embed="rId7"/>
                <a:stretch>
                  <a:fillRect l="-17073" r="-243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0730B9F-6E2D-EB4A-B55A-5332B62C8B1A}"/>
              </a:ext>
            </a:extLst>
          </p:cNvPr>
          <p:cNvSpPr txBox="1"/>
          <p:nvPr/>
        </p:nvSpPr>
        <p:spPr>
          <a:xfrm>
            <a:off x="699514" y="2551837"/>
            <a:ext cx="8034508" cy="1754326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What do we expect in terms of vortex penetration and maximum field limit for high-𝜅 layered materials?</a:t>
            </a:r>
          </a:p>
        </p:txBody>
      </p:sp>
    </p:spTree>
    <p:extLst>
      <p:ext uri="{BB962C8B-B14F-4D97-AF65-F5344CB8AC3E}">
        <p14:creationId xmlns:p14="http://schemas.microsoft.com/office/powerpoint/2010/main" val="1720642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Energy barrier to vortex nucleation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30072" y="3099160"/>
            <a:ext cx="3779108" cy="2897126"/>
            <a:chOff x="-9144" y="3357018"/>
            <a:chExt cx="3779108" cy="289712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144" y="3357018"/>
              <a:ext cx="3779108" cy="289712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484035" y="3377683"/>
              <a:ext cx="12859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Normal-conducting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47673" y="5587011"/>
              <a:ext cx="7104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Meissner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3354CC3-B12A-B042-A3CD-48D24C92F867}"/>
              </a:ext>
            </a:extLst>
          </p:cNvPr>
          <p:cNvCxnSpPr>
            <a:cxnSpLocks/>
          </p:cNvCxnSpPr>
          <p:nvPr/>
        </p:nvCxnSpPr>
        <p:spPr>
          <a:xfrm flipH="1" flipV="1">
            <a:off x="6327945" y="3100202"/>
            <a:ext cx="24304" cy="2526094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Left Brace 3">
            <a:extLst>
              <a:ext uri="{FF2B5EF4-FFF2-40B4-BE49-F238E27FC236}">
                <a16:creationId xmlns:a16="http://schemas.microsoft.com/office/drawing/2014/main" id="{EA29A752-BD96-5F4B-B1FD-BC40BBB50AC5}"/>
              </a:ext>
            </a:extLst>
          </p:cNvPr>
          <p:cNvSpPr/>
          <p:nvPr/>
        </p:nvSpPr>
        <p:spPr>
          <a:xfrm rot="10800000">
            <a:off x="4389906" y="3116386"/>
            <a:ext cx="240216" cy="2509910"/>
          </a:xfrm>
          <a:prstGeom prst="leftBrace">
            <a:avLst>
              <a:gd name="adj1" fmla="val 13582"/>
              <a:gd name="adj2" fmla="val 28296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A09972E-F12B-4345-90FF-165D312D6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3108294"/>
            <a:ext cx="3713632" cy="2971763"/>
          </a:xfrm>
          <a:prstGeom prst="rect">
            <a:avLst/>
          </a:prstGeom>
          <a:ln w="38100">
            <a:noFill/>
            <a:prstDash val="solid"/>
            <a:headEnd type="none" w="med" len="med"/>
            <a:tailEnd type="triangle" w="lg" len="lg"/>
          </a:ln>
        </p:spPr>
      </p:pic>
      <p:sp>
        <p:nvSpPr>
          <p:cNvPr id="23" name="Arc 22">
            <a:extLst>
              <a:ext uri="{FF2B5EF4-FFF2-40B4-BE49-F238E27FC236}">
                <a16:creationId xmlns:a16="http://schemas.microsoft.com/office/drawing/2014/main" id="{5268CD59-64B1-8945-8042-C1F4EF797CC7}"/>
              </a:ext>
            </a:extLst>
          </p:cNvPr>
          <p:cNvSpPr/>
          <p:nvPr/>
        </p:nvSpPr>
        <p:spPr>
          <a:xfrm rot="894840">
            <a:off x="2384353" y="3073504"/>
            <a:ext cx="751907" cy="2270572"/>
          </a:xfrm>
          <a:prstGeom prst="arc">
            <a:avLst>
              <a:gd name="adj1" fmla="val 16637237"/>
              <a:gd name="adj2" fmla="val 4701431"/>
            </a:avLst>
          </a:prstGeom>
          <a:ln w="38100">
            <a:solidFill>
              <a:srgbClr val="00B050"/>
            </a:solidFill>
            <a:prstDash val="solid"/>
            <a:headEnd type="none" w="med" len="med"/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E400C83-366C-B64B-9457-B0BE18191E6B}"/>
                  </a:ext>
                </a:extLst>
              </p:cNvPr>
              <p:cNvSpPr txBox="1"/>
              <p:nvPr/>
            </p:nvSpPr>
            <p:spPr>
              <a:xfrm>
                <a:off x="228600" y="870317"/>
                <a:ext cx="8686800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RF </a:t>
                </a:r>
                <a:r>
                  <a:rPr lang="en-US" sz="2200" dirty="0">
                    <a:solidFill>
                      <a:srgbClr val="C00000"/>
                    </a:solidFill>
                  </a:rPr>
                  <a:t>vortex penetration 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is believed to be the </a:t>
                </a:r>
                <a:r>
                  <a:rPr lang="en-US" sz="2200" dirty="0">
                    <a:solidFill>
                      <a:srgbClr val="C00000"/>
                    </a:solidFill>
                  </a:rPr>
                  <a:t>ultimate gradient limitation 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of SRF cavities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If the superconductor surface is flawless vortex penetration is a kinetic process (nucleation) not thermodynamic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The </a:t>
                </a:r>
                <a:r>
                  <a:rPr lang="en-US" sz="2200" dirty="0">
                    <a:solidFill>
                      <a:srgbClr val="C00000"/>
                    </a:solidFill>
                  </a:rPr>
                  <a:t>energy barrier to vortex nucleation 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keeps the material in a meta-stable Meissner state </a:t>
                </a:r>
                <a:r>
                  <a:rPr lang="en-US" sz="2200" dirty="0">
                    <a:solidFill>
                      <a:srgbClr val="C00000"/>
                    </a:solidFill>
                  </a:rPr>
                  <a:t>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𝑠h</m:t>
                        </m:r>
                      </m:sub>
                    </m:sSub>
                    <m:r>
                      <a:rPr lang="en-US" sz="22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E400C83-366C-B64B-9457-B0BE18191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70317"/>
                <a:ext cx="8686800" cy="2123658"/>
              </a:xfrm>
              <a:prstGeom prst="rect">
                <a:avLst/>
              </a:prstGeom>
              <a:blipFill>
                <a:blip r:embed="rId4"/>
                <a:stretch>
                  <a:fillRect l="-730" t="-1786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142FB3B3-AA8A-9949-A732-9AF48DAB71DC}"/>
              </a:ext>
            </a:extLst>
          </p:cNvPr>
          <p:cNvSpPr/>
          <p:nvPr/>
        </p:nvSpPr>
        <p:spPr>
          <a:xfrm rot="5400000">
            <a:off x="6062499" y="3706335"/>
            <a:ext cx="10246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ysClr val="windowText" lastClr="000000"/>
                </a:solidFill>
              </a:rPr>
              <a:t>Field rise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0B49429-4B44-D848-B9C8-FFD50A043CE3}"/>
              </a:ext>
            </a:extLst>
          </p:cNvPr>
          <p:cNvSpPr/>
          <p:nvPr/>
        </p:nvSpPr>
        <p:spPr>
          <a:xfrm>
            <a:off x="152931" y="6069114"/>
            <a:ext cx="48034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</a:rPr>
              <a:t>C. P. Bean and J. D. Livingston, Phys. Rev. Lett. </a:t>
            </a:r>
            <a:r>
              <a:rPr lang="en-US" sz="1400" b="1" dirty="0">
                <a:solidFill>
                  <a:srgbClr val="331EFE"/>
                </a:solidFill>
              </a:rPr>
              <a:t>12</a:t>
            </a:r>
            <a:r>
              <a:rPr lang="en-US" sz="1400" dirty="0">
                <a:solidFill>
                  <a:srgbClr val="331EFE"/>
                </a:solidFill>
              </a:rPr>
              <a:t>, 14 (1964)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65CECD2-F403-414C-A1C3-5EB4C37BCD10}"/>
              </a:ext>
            </a:extLst>
          </p:cNvPr>
          <p:cNvSpPr/>
          <p:nvPr/>
        </p:nvSpPr>
        <p:spPr>
          <a:xfrm>
            <a:off x="1652267" y="4893422"/>
            <a:ext cx="10246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ysClr val="windowText" lastClr="000000"/>
                </a:solidFill>
              </a:rPr>
              <a:t>Field rise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08FDCD-5343-7046-B0E8-BB2BE2C17338}"/>
              </a:ext>
            </a:extLst>
          </p:cNvPr>
          <p:cNvCxnSpPr>
            <a:cxnSpLocks/>
            <a:stCxn id="25" idx="1"/>
            <a:endCxn id="4" idx="1"/>
          </p:cNvCxnSpPr>
          <p:nvPr/>
        </p:nvCxnSpPr>
        <p:spPr>
          <a:xfrm flipH="1">
            <a:off x="4630122" y="4913652"/>
            <a:ext cx="229614" cy="244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Left Brace 24">
            <a:extLst>
              <a:ext uri="{FF2B5EF4-FFF2-40B4-BE49-F238E27FC236}">
                <a16:creationId xmlns:a16="http://schemas.microsoft.com/office/drawing/2014/main" id="{005CD8A0-5AE4-2040-9823-CA8952EBD568}"/>
              </a:ext>
            </a:extLst>
          </p:cNvPr>
          <p:cNvSpPr/>
          <p:nvPr/>
        </p:nvSpPr>
        <p:spPr>
          <a:xfrm>
            <a:off x="4859736" y="4221083"/>
            <a:ext cx="253870" cy="1385138"/>
          </a:xfrm>
          <a:prstGeom prst="leftBrace">
            <a:avLst>
              <a:gd name="adj1" fmla="val 13582"/>
              <a:gd name="adj2" fmla="val 5000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D4C5B02-8DF8-B046-9361-0F55FF94052E}"/>
              </a:ext>
            </a:extLst>
          </p:cNvPr>
          <p:cNvCxnSpPr>
            <a:cxnSpLocks/>
          </p:cNvCxnSpPr>
          <p:nvPr/>
        </p:nvCxnSpPr>
        <p:spPr>
          <a:xfrm>
            <a:off x="5184848" y="4221083"/>
            <a:ext cx="1049105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8EFEE68-5B56-454A-AB64-261C1ED2AF09}"/>
              </a:ext>
            </a:extLst>
          </p:cNvPr>
          <p:cNvCxnSpPr>
            <a:cxnSpLocks/>
          </p:cNvCxnSpPr>
          <p:nvPr/>
        </p:nvCxnSpPr>
        <p:spPr>
          <a:xfrm>
            <a:off x="5184848" y="5624652"/>
            <a:ext cx="1049105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5005957-8C37-4F4E-A6C5-4CC7783278FC}"/>
              </a:ext>
            </a:extLst>
          </p:cNvPr>
          <p:cNvSpPr txBox="1"/>
          <p:nvPr/>
        </p:nvSpPr>
        <p:spPr>
          <a:xfrm>
            <a:off x="7702711" y="3948158"/>
            <a:ext cx="8771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Meta-stable</a:t>
            </a:r>
          </a:p>
          <a:p>
            <a:pPr algn="ct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Meissner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57523D-2084-3344-9DA6-9A0EE76EA337}"/>
              </a:ext>
            </a:extLst>
          </p:cNvPr>
          <p:cNvCxnSpPr>
            <a:cxnSpLocks/>
          </p:cNvCxnSpPr>
          <p:nvPr/>
        </p:nvCxnSpPr>
        <p:spPr>
          <a:xfrm flipH="1">
            <a:off x="6973837" y="4221083"/>
            <a:ext cx="774405" cy="457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700A3E5-84EA-FC40-A347-E3C464433C9E}"/>
              </a:ext>
            </a:extLst>
          </p:cNvPr>
          <p:cNvSpPr txBox="1"/>
          <p:nvPr/>
        </p:nvSpPr>
        <p:spPr>
          <a:xfrm>
            <a:off x="7376379" y="3571796"/>
            <a:ext cx="5421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Mixed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CD7336-7806-3449-9622-52B096798D8D}"/>
              </a:ext>
            </a:extLst>
          </p:cNvPr>
          <p:cNvCxnSpPr>
            <a:cxnSpLocks/>
          </p:cNvCxnSpPr>
          <p:nvPr/>
        </p:nvCxnSpPr>
        <p:spPr>
          <a:xfrm flipH="1">
            <a:off x="6889367" y="3782346"/>
            <a:ext cx="533884" cy="323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12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77E03-BAC3-4A43-AB8D-F30FE7E81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happen if another interface is added?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4FC237B-2529-40BC-8B77-05AEA3B119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737026"/>
            <a:ext cx="4206230" cy="408527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76F2D-01DB-4850-ABAF-7B0EBFEC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Mattia Checchin | </a:t>
            </a:r>
            <a:r>
              <a:rPr lang="en-US" altLang="en-US" dirty="0">
                <a:latin typeface="Helvetica" panose="020B0604020202020204" pitchFamily="34" charset="0"/>
                <a:ea typeface="MS PGothic" panose="020B0600070205080204" pitchFamily="34" charset="-128"/>
              </a:rPr>
              <a:t>ICHEP 2018, Seoul, South Korea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C4BD4-2E7A-4EA3-B42D-1B335F5A6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07E127-4A60-4E90-9EF7-66B8E9536DD5}"/>
              </a:ext>
            </a:extLst>
          </p:cNvPr>
          <p:cNvSpPr/>
          <p:nvPr/>
        </p:nvSpPr>
        <p:spPr>
          <a:xfrm>
            <a:off x="106680" y="5784198"/>
            <a:ext cx="8389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331EFE"/>
                </a:solidFill>
              </a:rPr>
              <a:t>T. Kubo, in proceedings of LINAC14, Geneva, Switzerland (2014)</a:t>
            </a:r>
          </a:p>
          <a:p>
            <a:pPr algn="just"/>
            <a:r>
              <a:rPr lang="en-US" sz="1400" dirty="0">
                <a:solidFill>
                  <a:srgbClr val="331EFE"/>
                </a:solidFill>
              </a:rPr>
              <a:t>G. S. </a:t>
            </a:r>
            <a:r>
              <a:rPr lang="en-US" sz="1400" dirty="0" err="1">
                <a:solidFill>
                  <a:srgbClr val="331EFE"/>
                </a:solidFill>
              </a:rPr>
              <a:t>Mkrtchyan</a:t>
            </a:r>
            <a:r>
              <a:rPr lang="en-US" sz="1400" dirty="0">
                <a:solidFill>
                  <a:srgbClr val="331EFE"/>
                </a:solidFill>
              </a:rPr>
              <a:t> </a:t>
            </a:r>
            <a:r>
              <a:rPr lang="en-US" sz="1400" i="1" dirty="0">
                <a:solidFill>
                  <a:srgbClr val="331EFE"/>
                </a:solidFill>
              </a:rPr>
              <a:t>et al.</a:t>
            </a:r>
            <a:r>
              <a:rPr lang="en-US" sz="1400" dirty="0">
                <a:solidFill>
                  <a:srgbClr val="331EFE"/>
                </a:solidFill>
              </a:rPr>
              <a:t>, </a:t>
            </a:r>
            <a:r>
              <a:rPr lang="en-US" sz="1400" dirty="0" err="1">
                <a:solidFill>
                  <a:srgbClr val="331EFE"/>
                </a:solidFill>
              </a:rPr>
              <a:t>Zh</a:t>
            </a:r>
            <a:r>
              <a:rPr lang="en-US" sz="1400" dirty="0">
                <a:solidFill>
                  <a:srgbClr val="331EFE"/>
                </a:solidFill>
              </a:rPr>
              <a:t>. </a:t>
            </a:r>
            <a:r>
              <a:rPr lang="en-US" sz="1400" dirty="0" err="1">
                <a:solidFill>
                  <a:srgbClr val="331EFE"/>
                </a:solidFill>
              </a:rPr>
              <a:t>Eksp</a:t>
            </a:r>
            <a:r>
              <a:rPr lang="en-US" sz="1400" dirty="0">
                <a:solidFill>
                  <a:srgbClr val="331EFE"/>
                </a:solidFill>
              </a:rPr>
              <a:t>. </a:t>
            </a:r>
            <a:r>
              <a:rPr lang="en-US" sz="1400" dirty="0" err="1">
                <a:solidFill>
                  <a:srgbClr val="331EFE"/>
                </a:solidFill>
              </a:rPr>
              <a:t>Theor</a:t>
            </a:r>
            <a:r>
              <a:rPr lang="en-US" sz="1400" dirty="0">
                <a:solidFill>
                  <a:srgbClr val="331EFE"/>
                </a:solidFill>
              </a:rPr>
              <a:t>. </a:t>
            </a:r>
            <a:r>
              <a:rPr lang="en-US" sz="1400" dirty="0" err="1">
                <a:solidFill>
                  <a:srgbClr val="331EFE"/>
                </a:solidFill>
              </a:rPr>
              <a:t>Fiz</a:t>
            </a:r>
            <a:r>
              <a:rPr lang="en-US" sz="1400" dirty="0">
                <a:solidFill>
                  <a:srgbClr val="331EFE"/>
                </a:solidFill>
              </a:rPr>
              <a:t>. </a:t>
            </a:r>
            <a:r>
              <a:rPr lang="en-US" sz="1400" b="1" dirty="0">
                <a:solidFill>
                  <a:srgbClr val="331EFE"/>
                </a:solidFill>
              </a:rPr>
              <a:t>63</a:t>
            </a:r>
            <a:r>
              <a:rPr lang="en-US" sz="1400" dirty="0">
                <a:solidFill>
                  <a:srgbClr val="331EFE"/>
                </a:solidFill>
              </a:rPr>
              <a:t>, 667 (1972)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ABD2B20-1C07-4305-A2B8-4195FFA45913}"/>
              </a:ext>
            </a:extLst>
          </p:cNvPr>
          <p:cNvSpPr/>
          <p:nvPr/>
        </p:nvSpPr>
        <p:spPr>
          <a:xfrm rot="10800000">
            <a:off x="1158240" y="3221183"/>
            <a:ext cx="1257300" cy="655320"/>
          </a:xfrm>
          <a:prstGeom prst="rightArrow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D6AC18-3B72-42B2-8DB2-B28806260959}"/>
                  </a:ext>
                </a:extLst>
              </p:cNvPr>
              <p:cNvSpPr txBox="1"/>
              <p:nvPr/>
            </p:nvSpPr>
            <p:spPr>
              <a:xfrm>
                <a:off x="4809488" y="1307118"/>
                <a:ext cx="4159252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vortex is pushed by the S-S boundary to the direction of the material with a larger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A second BL-like barrier is acting at the S-S interface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force acting on the vortex as a function of depth can be calculated in the London and GL framework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D6AC18-3B72-42B2-8DB2-B28806260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488" y="1307118"/>
                <a:ext cx="4159252" cy="4247317"/>
              </a:xfrm>
              <a:prstGeom prst="rect">
                <a:avLst/>
              </a:prstGeom>
              <a:blipFill>
                <a:blip r:embed="rId3"/>
                <a:stretch>
                  <a:fillRect l="-2053" t="-1148" r="-3519" b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D215E93-09E9-4413-A14D-BC9C91EF3424}"/>
              </a:ext>
            </a:extLst>
          </p:cNvPr>
          <p:cNvCxnSpPr/>
          <p:nvPr/>
        </p:nvCxnSpPr>
        <p:spPr>
          <a:xfrm>
            <a:off x="720090" y="1341120"/>
            <a:ext cx="0" cy="3429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A6194C-21EE-4777-87F4-9B30A69E2B56}"/>
              </a:ext>
            </a:extLst>
          </p:cNvPr>
          <p:cNvSpPr txBox="1"/>
          <p:nvPr/>
        </p:nvSpPr>
        <p:spPr>
          <a:xfrm>
            <a:off x="193361" y="779761"/>
            <a:ext cx="1056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Vacuum-S </a:t>
            </a: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interface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630289-DB26-4567-842A-3D294A4D4F2A}"/>
              </a:ext>
            </a:extLst>
          </p:cNvPr>
          <p:cNvCxnSpPr/>
          <p:nvPr/>
        </p:nvCxnSpPr>
        <p:spPr>
          <a:xfrm>
            <a:off x="2579370" y="1341120"/>
            <a:ext cx="0" cy="3429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3BCE997-9B6A-4507-B34E-3D5E11341373}"/>
              </a:ext>
            </a:extLst>
          </p:cNvPr>
          <p:cNvSpPr txBox="1"/>
          <p:nvPr/>
        </p:nvSpPr>
        <p:spPr>
          <a:xfrm>
            <a:off x="2119134" y="779761"/>
            <a:ext cx="923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S-S </a:t>
            </a: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interface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575F266-BEC7-4038-ACA9-CCEB580DAC45}"/>
                  </a:ext>
                </a:extLst>
              </p:cNvPr>
              <p:cNvSpPr txBox="1"/>
              <p:nvPr/>
            </p:nvSpPr>
            <p:spPr>
              <a:xfrm>
                <a:off x="806450" y="1856717"/>
                <a:ext cx="54777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575F266-BEC7-4038-ACA9-CCEB580DA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0" y="1856717"/>
                <a:ext cx="547778" cy="461665"/>
              </a:xfrm>
              <a:prstGeom prst="rect">
                <a:avLst/>
              </a:prstGeom>
              <a:blipFill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E3C49CB-731C-42C2-9551-B745E5FC8E9E}"/>
                  </a:ext>
                </a:extLst>
              </p:cNvPr>
              <p:cNvSpPr txBox="1"/>
              <p:nvPr/>
            </p:nvSpPr>
            <p:spPr>
              <a:xfrm>
                <a:off x="2768767" y="1856716"/>
                <a:ext cx="55489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E3C49CB-731C-42C2-9551-B745E5FC8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8767" y="1856716"/>
                <a:ext cx="554895" cy="461665"/>
              </a:xfrm>
              <a:prstGeom prst="rect">
                <a:avLst/>
              </a:prstGeom>
              <a:blipFill>
                <a:blip r:embed="rId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C1795A3-0215-4265-9631-F00FB959A9F1}"/>
                  </a:ext>
                </a:extLst>
              </p:cNvPr>
              <p:cNvSpPr txBox="1"/>
              <p:nvPr/>
            </p:nvSpPr>
            <p:spPr>
              <a:xfrm>
                <a:off x="1249869" y="3980386"/>
                <a:ext cx="125085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C1795A3-0215-4265-9631-F00FB959A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869" y="3980386"/>
                <a:ext cx="125085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49335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Layer thickness dependence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F06375B-C82C-44C7-B8E6-4879A3574F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953010"/>
            <a:ext cx="3677361" cy="4987925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279E2CA-9AB1-467B-B104-E919A68C73CA}"/>
              </a:ext>
            </a:extLst>
          </p:cNvPr>
          <p:cNvGrpSpPr/>
          <p:nvPr/>
        </p:nvGrpSpPr>
        <p:grpSpPr>
          <a:xfrm>
            <a:off x="4233408" y="2933260"/>
            <a:ext cx="4681992" cy="2932938"/>
            <a:chOff x="4233408" y="3301365"/>
            <a:chExt cx="4681992" cy="29329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374EAE6-58D3-4B48-9134-1F090ADA45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33408" y="3335655"/>
              <a:ext cx="4681992" cy="2898648"/>
              <a:chOff x="0" y="1194435"/>
              <a:chExt cx="9144000" cy="566110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ECB4C22-3116-43CA-87D1-A53E85C0F3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7421"/>
              <a:stretch/>
            </p:blipFill>
            <p:spPr>
              <a:xfrm>
                <a:off x="0" y="1196340"/>
                <a:ext cx="9144000" cy="5659198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937B166-813B-4D86-B359-327159F9CF83}"/>
                  </a:ext>
                </a:extLst>
              </p:cNvPr>
              <p:cNvSpPr/>
              <p:nvPr/>
            </p:nvSpPr>
            <p:spPr>
              <a:xfrm>
                <a:off x="0" y="1194435"/>
                <a:ext cx="2644140" cy="1774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6658CA8-4D39-48A3-97E3-516AFBFF48BA}"/>
                  </a:ext>
                </a:extLst>
              </p:cNvPr>
              <p:cNvSpPr/>
              <p:nvPr/>
            </p:nvSpPr>
            <p:spPr>
              <a:xfrm>
                <a:off x="0" y="2968625"/>
                <a:ext cx="1874520" cy="6432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88EA08-947E-47AD-8BC5-91D9B7468F29}"/>
                </a:ext>
              </a:extLst>
            </p:cNvPr>
            <p:cNvSpPr/>
            <p:nvPr/>
          </p:nvSpPr>
          <p:spPr>
            <a:xfrm>
              <a:off x="5566410" y="3301365"/>
              <a:ext cx="1171494" cy="8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CF6774-83B3-45B3-94D7-1D8215E0E169}"/>
                </a:ext>
              </a:extLst>
            </p:cNvPr>
            <p:cNvSpPr/>
            <p:nvPr/>
          </p:nvSpPr>
          <p:spPr>
            <a:xfrm>
              <a:off x="7016115" y="3302192"/>
              <a:ext cx="1171494" cy="8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52691DD-5EAA-4549-B294-2C29F4CFAE42}"/>
              </a:ext>
            </a:extLst>
          </p:cNvPr>
          <p:cNvSpPr/>
          <p:nvPr/>
        </p:nvSpPr>
        <p:spPr>
          <a:xfrm>
            <a:off x="137160" y="5852778"/>
            <a:ext cx="8389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331EFE"/>
                </a:solidFill>
              </a:rPr>
              <a:t>M. Checchin et al., in proceedings of LINAC16, MSU, East Lansing, USA (2016)</a:t>
            </a:r>
          </a:p>
          <a:p>
            <a:pPr algn="just"/>
            <a:r>
              <a:rPr lang="en-US" sz="1400" dirty="0">
                <a:solidFill>
                  <a:srgbClr val="331EFE"/>
                </a:solidFill>
              </a:rPr>
              <a:t>T. Kubo, LINAC 2014, Geneva, Switzerland (2014)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D35831-5150-4DFD-B1FD-8842C797B437}"/>
              </a:ext>
            </a:extLst>
          </p:cNvPr>
          <p:cNvSpPr txBox="1"/>
          <p:nvPr/>
        </p:nvSpPr>
        <p:spPr>
          <a:xfrm rot="18987166">
            <a:off x="7455008" y="4889703"/>
            <a:ext cx="1588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rPr>
              <a:t>Courtesy of T. Kubo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4B8E195D-8CF4-4086-88D6-1210B70D70A3}"/>
              </a:ext>
            </a:extLst>
          </p:cNvPr>
          <p:cNvSpPr/>
          <p:nvPr/>
        </p:nvSpPr>
        <p:spPr>
          <a:xfrm>
            <a:off x="1158240" y="1493520"/>
            <a:ext cx="121920" cy="6248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C2AEC-F296-43EC-A110-559E15B76FE5}"/>
              </a:ext>
            </a:extLst>
          </p:cNvPr>
          <p:cNvSpPr txBox="1"/>
          <p:nvPr/>
        </p:nvSpPr>
        <p:spPr>
          <a:xfrm>
            <a:off x="1015458" y="112418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BL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3A2950A-48BC-422B-ABBC-71983637A5EA}"/>
              </a:ext>
            </a:extLst>
          </p:cNvPr>
          <p:cNvSpPr/>
          <p:nvPr/>
        </p:nvSpPr>
        <p:spPr>
          <a:xfrm>
            <a:off x="2286000" y="1493520"/>
            <a:ext cx="121920" cy="6248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6A087B-7317-49EB-A364-533AA6345A0C}"/>
              </a:ext>
            </a:extLst>
          </p:cNvPr>
          <p:cNvSpPr txBox="1"/>
          <p:nvPr/>
        </p:nvSpPr>
        <p:spPr>
          <a:xfrm>
            <a:off x="2113563" y="112418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S-S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C4C59F-E3D8-4030-8C4F-56773177C383}"/>
                  </a:ext>
                </a:extLst>
              </p:cNvPr>
              <p:cNvSpPr txBox="1"/>
              <p:nvPr/>
            </p:nvSpPr>
            <p:spPr>
              <a:xfrm>
                <a:off x="4124634" y="1036830"/>
                <a:ext cx="4650757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Wide layer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 two peaks in the force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Thin layer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 forces summation (one peak)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C4C59F-E3D8-4030-8C4F-56773177C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634" y="1036830"/>
                <a:ext cx="4650757" cy="1846659"/>
              </a:xfrm>
              <a:prstGeom prst="rect">
                <a:avLst/>
              </a:prstGeom>
              <a:blipFill>
                <a:blip r:embed="rId4"/>
                <a:stretch>
                  <a:fillRect l="-1835" t="-2640" b="-4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7870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BFB78-2AA9-954C-A65D-01A88E813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of the maximum gradient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7ADEFB-700D-D049-AA44-21E486E09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7A9EB-C8B3-0543-83D9-DF084776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D0F21-8D59-9B47-BE1C-27B123C7DE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73"/>
          <a:stretch/>
        </p:blipFill>
        <p:spPr>
          <a:xfrm>
            <a:off x="114701" y="898216"/>
            <a:ext cx="7124700" cy="520742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24AFA3-8CB9-0349-A3AE-019E35E85AD2}"/>
              </a:ext>
            </a:extLst>
          </p:cNvPr>
          <p:cNvSpPr/>
          <p:nvPr/>
        </p:nvSpPr>
        <p:spPr>
          <a:xfrm>
            <a:off x="3493294" y="5851831"/>
            <a:ext cx="371480" cy="217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9CD21C2-78E6-0142-86CD-94BAF55688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831747"/>
              </p:ext>
            </p:extLst>
          </p:nvPr>
        </p:nvGraphicFramePr>
        <p:xfrm>
          <a:off x="6316879" y="2830749"/>
          <a:ext cx="3229963" cy="247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5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14054050-A687-4C53-BB6C-6158444307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6879" y="2830749"/>
                        <a:ext cx="3229963" cy="2471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6A6E3C06-8C01-5948-9C2E-AB2151DABF7D}"/>
              </a:ext>
            </a:extLst>
          </p:cNvPr>
          <p:cNvSpPr/>
          <p:nvPr/>
        </p:nvSpPr>
        <p:spPr>
          <a:xfrm rot="511488">
            <a:off x="7047372" y="3982123"/>
            <a:ext cx="650767" cy="31967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65B515-9CEF-BE43-A29E-536B7DDBCF1A}"/>
              </a:ext>
            </a:extLst>
          </p:cNvPr>
          <p:cNvCxnSpPr>
            <a:cxnSpLocks/>
          </p:cNvCxnSpPr>
          <p:nvPr/>
        </p:nvCxnSpPr>
        <p:spPr>
          <a:xfrm flipH="1" flipV="1">
            <a:off x="6070061" y="3913248"/>
            <a:ext cx="930152" cy="1723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Right Brace 15">
            <a:extLst>
              <a:ext uri="{FF2B5EF4-FFF2-40B4-BE49-F238E27FC236}">
                <a16:creationId xmlns:a16="http://schemas.microsoft.com/office/drawing/2014/main" id="{48F3B3B9-F38D-1B49-9E7C-39D39B4AD1FA}"/>
              </a:ext>
            </a:extLst>
          </p:cNvPr>
          <p:cNvSpPr/>
          <p:nvPr/>
        </p:nvSpPr>
        <p:spPr>
          <a:xfrm>
            <a:off x="6180138" y="2184851"/>
            <a:ext cx="246818" cy="1149068"/>
          </a:xfrm>
          <a:prstGeom prst="rightBrace">
            <a:avLst>
              <a:gd name="adj1" fmla="val 44397"/>
              <a:gd name="adj2" fmla="val 5000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149738-9C65-8C42-9FBD-A48530DFE6E7}"/>
              </a:ext>
            </a:extLst>
          </p:cNvPr>
          <p:cNvSpPr txBox="1"/>
          <p:nvPr/>
        </p:nvSpPr>
        <p:spPr>
          <a:xfrm>
            <a:off x="6909170" y="1538883"/>
            <a:ext cx="2314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QPs energy, momentum and occupation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017323A-2A1B-AA49-BEAC-376E6D777A35}"/>
              </a:ext>
            </a:extLst>
          </p:cNvPr>
          <p:cNvCxnSpPr>
            <a:cxnSpLocks/>
          </p:cNvCxnSpPr>
          <p:nvPr/>
        </p:nvCxnSpPr>
        <p:spPr>
          <a:xfrm flipV="1">
            <a:off x="6514089" y="2437523"/>
            <a:ext cx="549410" cy="29145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45C08EA-F4B4-E240-8DBE-90A119F9BFAC}"/>
              </a:ext>
            </a:extLst>
          </p:cNvPr>
          <p:cNvSpPr/>
          <p:nvPr/>
        </p:nvSpPr>
        <p:spPr>
          <a:xfrm>
            <a:off x="128719" y="6053319"/>
            <a:ext cx="5482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Adapted from: V. </a:t>
            </a:r>
            <a:r>
              <a:rPr lang="en-US" sz="1400" dirty="0" err="1">
                <a:solidFill>
                  <a:srgbClr val="331EFE"/>
                </a:solidFill>
                <a:latin typeface="Helvetica" pitchFamily="2" charset="0"/>
              </a:rPr>
              <a:t>Ngampruetikorn</a:t>
            </a:r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, </a:t>
            </a:r>
            <a:r>
              <a:rPr lang="en-US" sz="1400" dirty="0">
                <a:solidFill>
                  <a:srgbClr val="331EFE"/>
                </a:solidFill>
              </a:rPr>
              <a:t>TTC Workshop, RIKEN, Japan (2018)</a:t>
            </a:r>
            <a:endParaRPr lang="en-US" sz="1400" dirty="0">
              <a:solidFill>
                <a:srgbClr val="331EFE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171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82FB0-AC50-874D-8146-D8F4DE002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density distribution in the superconductor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3DA65B-1D49-A440-A788-30889004C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1AD76D-445E-8A47-A457-5EFA68F0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4B4567-369C-FC40-958F-3FE755B02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0" y="869979"/>
            <a:ext cx="7124700" cy="5334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B60FBC0-BBAC-4645-BC6F-00DC27A17057}"/>
              </a:ext>
            </a:extLst>
          </p:cNvPr>
          <p:cNvSpPr/>
          <p:nvPr/>
        </p:nvSpPr>
        <p:spPr>
          <a:xfrm>
            <a:off x="4386260" y="5966119"/>
            <a:ext cx="371480" cy="217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C1444D-0413-304B-88E2-ADF36ED2C994}"/>
              </a:ext>
            </a:extLst>
          </p:cNvPr>
          <p:cNvSpPr/>
          <p:nvPr/>
        </p:nvSpPr>
        <p:spPr>
          <a:xfrm>
            <a:off x="128719" y="6053319"/>
            <a:ext cx="4359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V. </a:t>
            </a:r>
            <a:r>
              <a:rPr lang="en-US" sz="1400" dirty="0" err="1">
                <a:solidFill>
                  <a:srgbClr val="331EFE"/>
                </a:solidFill>
                <a:latin typeface="Helvetica" pitchFamily="2" charset="0"/>
              </a:rPr>
              <a:t>Ngampruetikorn</a:t>
            </a:r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, </a:t>
            </a:r>
            <a:r>
              <a:rPr lang="en-US" sz="1400" dirty="0">
                <a:solidFill>
                  <a:srgbClr val="331EFE"/>
                </a:solidFill>
              </a:rPr>
              <a:t>TTC Workshop, RIKEN, Japan (2018)</a:t>
            </a:r>
            <a:endParaRPr lang="en-US" sz="1400" dirty="0">
              <a:solidFill>
                <a:srgbClr val="331EFE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43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33D4E-278F-7947-8233-C405D1CC6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Enhancement of the accelerating gradient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2B807B-7B81-6F48-B9E6-CA67BFFDF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063E4-7F4D-F348-A831-BB2044ED6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2E8615-9845-3D40-BDA3-F2E71CB86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0" y="869979"/>
            <a:ext cx="7124700" cy="5334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4A5A62-8C1B-114E-B7A3-5AB6F1FC14D7}"/>
              </a:ext>
            </a:extLst>
          </p:cNvPr>
          <p:cNvSpPr/>
          <p:nvPr/>
        </p:nvSpPr>
        <p:spPr>
          <a:xfrm>
            <a:off x="4386260" y="5966119"/>
            <a:ext cx="371480" cy="217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B67A7E-7128-0845-B5E9-E0E080E35546}"/>
              </a:ext>
            </a:extLst>
          </p:cNvPr>
          <p:cNvSpPr/>
          <p:nvPr/>
        </p:nvSpPr>
        <p:spPr>
          <a:xfrm>
            <a:off x="128719" y="6053319"/>
            <a:ext cx="4359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V. </a:t>
            </a:r>
            <a:r>
              <a:rPr lang="en-US" sz="1400" dirty="0" err="1">
                <a:solidFill>
                  <a:srgbClr val="331EFE"/>
                </a:solidFill>
                <a:latin typeface="Helvetica" pitchFamily="2" charset="0"/>
              </a:rPr>
              <a:t>Ngampruetikorn</a:t>
            </a:r>
            <a:r>
              <a:rPr lang="en-US" sz="1400" dirty="0">
                <a:solidFill>
                  <a:srgbClr val="331EFE"/>
                </a:solidFill>
                <a:latin typeface="Helvetica" pitchFamily="2" charset="0"/>
              </a:rPr>
              <a:t>, </a:t>
            </a:r>
            <a:r>
              <a:rPr lang="en-US" sz="1400" dirty="0">
                <a:solidFill>
                  <a:srgbClr val="331EFE"/>
                </a:solidFill>
              </a:rPr>
              <a:t>TTC Workshop, RIKEN, Japan (2018)</a:t>
            </a:r>
            <a:endParaRPr lang="en-US" sz="1400" dirty="0">
              <a:solidFill>
                <a:srgbClr val="331EFE"/>
              </a:solidFill>
              <a:effectLst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DE3BC1-4E44-0144-AD23-D54202706AA1}"/>
                  </a:ext>
                </a:extLst>
              </p:cNvPr>
              <p:cNvSpPr txBox="1"/>
              <p:nvPr/>
            </p:nvSpPr>
            <p:spPr>
              <a:xfrm rot="16200000">
                <a:off x="34080" y="3800355"/>
                <a:ext cx="1769395" cy="4850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𝑀𝑉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𝑚𝑇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4.26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DE3BC1-4E44-0144-AD23-D54202706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4080" y="3800355"/>
                <a:ext cx="1769395" cy="485005"/>
              </a:xfrm>
              <a:prstGeom prst="rect">
                <a:avLst/>
              </a:prstGeom>
              <a:blipFill>
                <a:blip r:embed="rId3"/>
                <a:stretch>
                  <a:fillRect r="-10256" b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8472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418F127-78E7-4475-8167-FAF938A7F70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89297-1923-49BC-9FD0-8C5D4167E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0" y="2632792"/>
            <a:ext cx="6827520" cy="1592417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New directions: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and layered superconductors</a:t>
            </a:r>
          </a:p>
        </p:txBody>
      </p:sp>
    </p:spTree>
    <p:extLst>
      <p:ext uri="{BB962C8B-B14F-4D97-AF65-F5344CB8AC3E}">
        <p14:creationId xmlns:p14="http://schemas.microsoft.com/office/powerpoint/2010/main" val="2036355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D7551-4AFC-1E41-B253-9E58A8020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Nb</a:t>
            </a:r>
            <a:r>
              <a:rPr lang="en-US" baseline="-25000" dirty="0"/>
              <a:t>3</a:t>
            </a:r>
            <a:r>
              <a:rPr lang="en-US" dirty="0"/>
              <a:t>Sn?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D067E-C6AC-BF4E-B471-8907BDCE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FEF9E-6D69-C64D-AF64-B379BA72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68013-9FD5-BF45-A578-D9C86BCE66ED}"/>
              </a:ext>
            </a:extLst>
          </p:cNvPr>
          <p:cNvSpPr txBox="1"/>
          <p:nvPr/>
        </p:nvSpPr>
        <p:spPr>
          <a:xfrm>
            <a:off x="116940" y="5983734"/>
            <a:ext cx="5089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0" lvl="1">
              <a:defRPr sz="1600">
                <a:solidFill>
                  <a:srgbClr val="331EFE"/>
                </a:solidFill>
              </a:defRPr>
            </a:lvl2pPr>
          </a:lstStyle>
          <a:p>
            <a:r>
              <a:rPr lang="en-US" sz="1400" dirty="0">
                <a:solidFill>
                  <a:srgbClr val="331EFE"/>
                </a:solidFill>
              </a:rPr>
              <a:t>Adapted from: S. Posen, FCC week, Berlin, Germany (2017)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B60954-89F4-494F-9DD3-74E99C1C8672}"/>
              </a:ext>
            </a:extLst>
          </p:cNvPr>
          <p:cNvSpPr txBox="1"/>
          <p:nvPr/>
        </p:nvSpPr>
        <p:spPr>
          <a:xfrm>
            <a:off x="522693" y="818079"/>
            <a:ext cx="3506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331EFE"/>
                </a:solidFill>
              </a:rPr>
              <a:t>Higher operational temperature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E77F7-A0EC-AA42-B0CA-72E1999CA194}"/>
              </a:ext>
            </a:extLst>
          </p:cNvPr>
          <p:cNvSpPr txBox="1"/>
          <p:nvPr/>
        </p:nvSpPr>
        <p:spPr>
          <a:xfrm>
            <a:off x="5610254" y="818079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331EFE"/>
                </a:solidFill>
              </a:rPr>
              <a:t>Higher superheating field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67009-85CF-A54F-A964-795C7A954B4D}"/>
              </a:ext>
            </a:extLst>
          </p:cNvPr>
          <p:cNvGrpSpPr/>
          <p:nvPr/>
        </p:nvGrpSpPr>
        <p:grpSpPr>
          <a:xfrm>
            <a:off x="372317" y="1247321"/>
            <a:ext cx="4685398" cy="4663440"/>
            <a:chOff x="228600" y="1242318"/>
            <a:chExt cx="4685398" cy="466344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08715D-1B05-7749-9409-890449EF886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8600" y="1242318"/>
              <a:ext cx="4685398" cy="4663440"/>
              <a:chOff x="228600" y="963827"/>
              <a:chExt cx="5051855" cy="502817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1E37898-6CAB-EC4C-8D27-356EDD1B0B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170" t="11039" r="36763" b="7774"/>
              <a:stretch/>
            </p:blipFill>
            <p:spPr>
              <a:xfrm>
                <a:off x="228600" y="963827"/>
                <a:ext cx="5051854" cy="5028178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CFB6040-082A-0E41-B5FF-AAF696CD5DD5}"/>
                  </a:ext>
                </a:extLst>
              </p:cNvPr>
              <p:cNvSpPr/>
              <p:nvPr/>
            </p:nvSpPr>
            <p:spPr>
              <a:xfrm>
                <a:off x="4415481" y="3006811"/>
                <a:ext cx="864974" cy="27667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F2141F5-371E-B241-A5CE-3CE18EDDE8D0}"/>
                </a:ext>
              </a:extLst>
            </p:cNvPr>
            <p:cNvSpPr/>
            <p:nvPr/>
          </p:nvSpPr>
          <p:spPr>
            <a:xfrm>
              <a:off x="2847259" y="1586934"/>
              <a:ext cx="2066738" cy="274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11CD1B-070A-1148-8785-554168E70088}"/>
              </a:ext>
            </a:extLst>
          </p:cNvPr>
          <p:cNvCxnSpPr>
            <a:cxnSpLocks/>
          </p:cNvCxnSpPr>
          <p:nvPr/>
        </p:nvCxnSpPr>
        <p:spPr>
          <a:xfrm flipH="1">
            <a:off x="4572000" y="815340"/>
            <a:ext cx="1" cy="5527403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66AA681-E4E2-1A4F-BE4A-6339418E8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107" y="3175301"/>
            <a:ext cx="4370461" cy="28488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DF7831F-1717-3A44-A627-F4DA808C38AC}"/>
                  </a:ext>
                </a:extLst>
              </p:cNvPr>
              <p:cNvSpPr txBox="1"/>
              <p:nvPr/>
            </p:nvSpPr>
            <p:spPr>
              <a:xfrm>
                <a:off x="4572000" y="5983733"/>
                <a:ext cx="44807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G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.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Catelani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and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J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.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P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.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Sethna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,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Phys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.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Rev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. 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B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b="1" dirty="0">
                          <a:solidFill>
                            <a:srgbClr val="331EFE"/>
                          </a:solidFill>
                        </a:rPr>
                        <m:t>78</m:t>
                      </m:r>
                      <m:r>
                        <m:rPr>
                          <m:nor/>
                        </m:rPr>
                        <a:rPr lang="en-US" sz="1400" dirty="0">
                          <a:solidFill>
                            <a:srgbClr val="331EFE"/>
                          </a:solidFill>
                        </a:rPr>
                        <m:t>, 224509 (2008)</m:t>
                      </m:r>
                    </m:oMath>
                  </m:oMathPara>
                </a14:m>
                <a:endParaRPr lang="en-US" sz="1400" dirty="0">
                  <a:solidFill>
                    <a:srgbClr val="0000EA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DF7831F-1717-3A44-A627-F4DA808C38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5983733"/>
                <a:ext cx="4480714" cy="307777"/>
              </a:xfrm>
              <a:prstGeom prst="rect">
                <a:avLst/>
              </a:prstGeom>
              <a:blipFill>
                <a:blip r:embed="rId4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E0C6819-C20F-BB44-B689-D0A87BA60B02}"/>
                  </a:ext>
                </a:extLst>
              </p:cNvPr>
              <p:cNvSpPr txBox="1"/>
              <p:nvPr/>
            </p:nvSpPr>
            <p:spPr>
              <a:xfrm>
                <a:off x="4656600" y="1218189"/>
                <a:ext cx="383302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accent6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For Nb</a:t>
                </a:r>
                <a:r>
                  <a:rPr lang="en-US" sz="2200" baseline="-25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3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Sn,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2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400 </m:t>
                    </m:r>
                    <m:r>
                      <a:rPr lang="en-US" sz="22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𝑚𝑇</m:t>
                    </m:r>
                  </m:oMath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E0C6819-C20F-BB44-B689-D0A87BA60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600" y="1218189"/>
                <a:ext cx="3833020" cy="1384995"/>
              </a:xfrm>
              <a:prstGeom prst="rect">
                <a:avLst/>
              </a:prstGeom>
              <a:blipFill>
                <a:blip r:embed="rId5"/>
                <a:stretch>
                  <a:fillRect l="-1987" t="-3670" b="-5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7C34650-FB18-E841-A44F-9D00BC19EC04}"/>
                  </a:ext>
                </a:extLst>
              </p:cNvPr>
              <p:cNvSpPr txBox="1"/>
              <p:nvPr/>
            </p:nvSpPr>
            <p:spPr>
              <a:xfrm>
                <a:off x="5926544" y="1690975"/>
                <a:ext cx="16942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𝑠h</m:t>
                        </m:r>
                      </m:sub>
                    </m:sSub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0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0.84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7C34650-FB18-E841-A44F-9D00BC19E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544" y="1690975"/>
                <a:ext cx="1694245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91DB77-7283-EB4F-9C1D-421B4B273F25}"/>
                  </a:ext>
                </a:extLst>
              </p:cNvPr>
              <p:cNvSpPr txBox="1"/>
              <p:nvPr/>
            </p:nvSpPr>
            <p:spPr>
              <a:xfrm>
                <a:off x="4602107" y="2554486"/>
                <a:ext cx="4581832" cy="547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𝑠h</m:t>
                        </m:r>
                      </m:sub>
                      <m:sup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𝑁𝑏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𝑆𝑛</m:t>
                        </m:r>
                      </m:sup>
                    </m:sSubSup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336 </m:t>
                    </m:r>
                    <m:r>
                      <a:rPr lang="en-US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𝑚𝑇</m:t>
                    </m:r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80 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91DB77-7283-EB4F-9C1D-421B4B273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107" y="2554486"/>
                <a:ext cx="4581832" cy="547842"/>
              </a:xfrm>
              <a:prstGeom prst="rect">
                <a:avLst/>
              </a:prstGeom>
              <a:blipFill>
                <a:blip r:embed="rId7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60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State-of-the-art treatments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ICHEP 2018, Seoul, South Korea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300" y="841371"/>
            <a:ext cx="6515401" cy="5403380"/>
          </a:xfrm>
          <a:prstGeom prst="rect">
            <a:avLst/>
          </a:prstGeom>
        </p:spPr>
      </p:pic>
      <p:sp>
        <p:nvSpPr>
          <p:cNvPr id="10" name="Arrow: Right 9"/>
          <p:cNvSpPr/>
          <p:nvPr/>
        </p:nvSpPr>
        <p:spPr>
          <a:xfrm rot="18115334">
            <a:off x="5746051" y="3595343"/>
            <a:ext cx="787004" cy="270345"/>
          </a:xfrm>
          <a:prstGeom prst="rightArrow">
            <a:avLst/>
          </a:prstGeom>
          <a:gradFill>
            <a:gsLst>
              <a:gs pos="0">
                <a:srgbClr val="DE0000"/>
              </a:gs>
              <a:gs pos="100000">
                <a:srgbClr val="FE928A"/>
              </a:gs>
            </a:gsLst>
            <a:lin ang="0" scaled="0"/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/>
          <p:cNvSpPr/>
          <p:nvPr/>
        </p:nvSpPr>
        <p:spPr>
          <a:xfrm rot="16200000">
            <a:off x="3440223" y="2854548"/>
            <a:ext cx="1304250" cy="270345"/>
          </a:xfrm>
          <a:prstGeom prst="rightArrow">
            <a:avLst/>
          </a:prstGeom>
          <a:gradFill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0" scaled="0"/>
          </a:gradFill>
          <a:ln>
            <a:solidFill>
              <a:srgbClr val="005CB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61318" y="3196045"/>
            <a:ext cx="1071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005CB8"/>
                </a:solidFill>
              </a:rPr>
              <a:t>High-Q</a:t>
            </a:r>
            <a:r>
              <a:rPr lang="en-US" sz="1800" baseline="-25000" dirty="0">
                <a:solidFill>
                  <a:srgbClr val="005CB8"/>
                </a:solidFill>
              </a:rPr>
              <a:t>0</a:t>
            </a:r>
          </a:p>
          <a:p>
            <a:pPr algn="ctr"/>
            <a:r>
              <a:rPr lang="en-US" sz="1400" dirty="0">
                <a:solidFill>
                  <a:srgbClr val="005CB8"/>
                </a:solidFill>
              </a:rPr>
              <a:t>(e.g. LCLS-II)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62355" y="2463275"/>
            <a:ext cx="9967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High-Q</a:t>
            </a:r>
            <a:r>
              <a:rPr lang="en-US" sz="1800" baseline="-25000" dirty="0">
                <a:solidFill>
                  <a:srgbClr val="C00000"/>
                </a:solidFill>
              </a:rPr>
              <a:t>0</a:t>
            </a:r>
            <a:endParaRPr lang="en-US" sz="1800" dirty="0">
              <a:solidFill>
                <a:srgbClr val="C00000"/>
              </a:solidFill>
            </a:endParaRPr>
          </a:p>
          <a:p>
            <a:pPr algn="ctr"/>
            <a:r>
              <a:rPr lang="en-US" sz="1800" dirty="0">
                <a:solidFill>
                  <a:srgbClr val="C00000"/>
                </a:solidFill>
              </a:rPr>
              <a:t>High-</a:t>
            </a:r>
            <a:r>
              <a:rPr lang="en-US" sz="1800" dirty="0" err="1">
                <a:solidFill>
                  <a:srgbClr val="C00000"/>
                </a:solidFill>
              </a:rPr>
              <a:t>E</a:t>
            </a:r>
            <a:r>
              <a:rPr lang="en-US" sz="1800" baseline="-25000" dirty="0" err="1">
                <a:solidFill>
                  <a:srgbClr val="C00000"/>
                </a:solidFill>
              </a:rPr>
              <a:t>acc</a:t>
            </a:r>
            <a:endParaRPr lang="en-US" sz="1800" baseline="-25000" dirty="0">
              <a:solidFill>
                <a:srgbClr val="C00000"/>
              </a:solidFill>
            </a:endParaRP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(e.g. ILC)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098C50-B5C6-D048-87B7-7EC764D0443E}"/>
              </a:ext>
            </a:extLst>
          </p:cNvPr>
          <p:cNvSpPr txBox="1"/>
          <p:nvPr/>
        </p:nvSpPr>
        <p:spPr>
          <a:xfrm>
            <a:off x="5547088" y="4469113"/>
            <a:ext cx="996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00BC55"/>
                </a:solidFill>
              </a:rPr>
              <a:t>High-</a:t>
            </a:r>
            <a:r>
              <a:rPr lang="en-US" sz="1800" dirty="0" err="1">
                <a:solidFill>
                  <a:srgbClr val="00BC55"/>
                </a:solidFill>
              </a:rPr>
              <a:t>E</a:t>
            </a:r>
            <a:r>
              <a:rPr lang="en-US" sz="1800" baseline="-25000" dirty="0" err="1">
                <a:solidFill>
                  <a:srgbClr val="00BC55"/>
                </a:solidFill>
              </a:rPr>
              <a:t>acc</a:t>
            </a:r>
            <a:endParaRPr lang="en-US" sz="1800" baseline="-25000" dirty="0">
              <a:solidFill>
                <a:srgbClr val="00BC55"/>
              </a:solidFill>
            </a:endParaRPr>
          </a:p>
          <a:p>
            <a:pPr algn="ctr"/>
            <a:r>
              <a:rPr lang="en-US" sz="1400" dirty="0">
                <a:solidFill>
                  <a:srgbClr val="00BC55"/>
                </a:solidFill>
              </a:rPr>
              <a:t>(e.g. ILC)</a:t>
            </a:r>
          </a:p>
        </p:txBody>
      </p:sp>
    </p:spTree>
    <p:extLst>
      <p:ext uri="{BB962C8B-B14F-4D97-AF65-F5344CB8AC3E}">
        <p14:creationId xmlns:p14="http://schemas.microsoft.com/office/powerpoint/2010/main" val="962505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ACD0-77F2-4E79-987D-BFD918587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layered superconductors?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4038A4F-D856-4F6B-B6F9-0C3CD510B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2035" y="903483"/>
            <a:ext cx="6276206" cy="47968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06EE1-CC3B-4055-9C59-DDA257A2E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Mattia Checchin | ICHEP 2018, Seoul, South Korea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B926F9-34A7-4C0D-8CE6-0E327349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362BED-6984-6E4F-AEC3-AA86018DB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94" y="4884910"/>
            <a:ext cx="3289763" cy="1343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B4A1B851-0FBD-FF41-B6A5-1BC2BECFE6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9860" y="1081852"/>
                <a:ext cx="3221598" cy="3724018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rgbClr val="404040"/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2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MS PGothic" panose="020B0600070205080204" pitchFamily="34" charset="-128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MS PGothic" panose="020B0600070205080204" pitchFamily="34" charset="-128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MS PGothic" panose="020B0600070205080204" pitchFamily="34" charset="-128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MS PGothic" panose="020B0600070205080204" pitchFamily="34" charset="-128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Thin films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(~20 </m:t>
                    </m:r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) of high-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SC materials on top of clean and oxide-free niobium</a:t>
                </a:r>
              </a:p>
              <a:p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Possible candidates:</a:t>
                </a:r>
              </a:p>
              <a:p>
                <a:pPr lvl="1"/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Nb</a:t>
                </a:r>
                <a:r>
                  <a:rPr lang="en-US" sz="18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3</a:t>
                </a: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Sn</a:t>
                </a:r>
              </a:p>
              <a:p>
                <a:pPr lvl="1"/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Nb</a:t>
                </a:r>
                <a:r>
                  <a:rPr lang="en-US" sz="18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3</a:t>
                </a: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Ge</a:t>
                </a:r>
              </a:p>
              <a:p>
                <a:pPr lvl="1"/>
                <a:r>
                  <a:rPr lang="en-US" sz="1800" dirty="0" err="1">
                    <a:solidFill>
                      <a:schemeClr val="accent6">
                        <a:lumMod val="50000"/>
                      </a:schemeClr>
                    </a:solidFill>
                  </a:rPr>
                  <a:t>NbN</a:t>
                </a:r>
                <a:endParaRPr lang="en-US" sz="1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… </a:t>
                </a:r>
              </a:p>
              <a:p>
                <a:r>
                  <a:rPr lang="en-US" sz="2200" dirty="0">
                    <a:solidFill>
                      <a:srgbClr val="C00000"/>
                    </a:solidFill>
                  </a:rPr>
                  <a:t>Expected gradients higher than Nb</a:t>
                </a:r>
                <a:r>
                  <a:rPr lang="en-US" sz="2200" baseline="-25000" dirty="0">
                    <a:solidFill>
                      <a:srgbClr val="C00000"/>
                    </a:solidFill>
                  </a:rPr>
                  <a:t>3</a:t>
                </a:r>
                <a:r>
                  <a:rPr lang="en-US" sz="2200" dirty="0">
                    <a:solidFill>
                      <a:srgbClr val="C00000"/>
                    </a:solidFill>
                  </a:rPr>
                  <a:t>Sn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B4A1B851-0FBD-FF41-B6A5-1BC2BECFE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860" y="1081852"/>
                <a:ext cx="3221598" cy="3724018"/>
              </a:xfrm>
              <a:prstGeom prst="rect">
                <a:avLst/>
              </a:prstGeom>
              <a:blipFill>
                <a:blip r:embed="rId4"/>
                <a:stretch>
                  <a:fillRect l="-5118" t="-1361" b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own Arrow 2">
            <a:extLst>
              <a:ext uri="{FF2B5EF4-FFF2-40B4-BE49-F238E27FC236}">
                <a16:creationId xmlns:a16="http://schemas.microsoft.com/office/drawing/2014/main" id="{5886F7CD-72CA-F443-B93D-D64249AD2F31}"/>
              </a:ext>
            </a:extLst>
          </p:cNvPr>
          <p:cNvSpPr/>
          <p:nvPr/>
        </p:nvSpPr>
        <p:spPr>
          <a:xfrm rot="5400000">
            <a:off x="5352554" y="964708"/>
            <a:ext cx="216748" cy="2106319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DD899D-95AD-E647-9CE8-3AE9C81DC40E}"/>
                  </a:ext>
                </a:extLst>
              </p:cNvPr>
              <p:cNvSpPr txBox="1"/>
              <p:nvPr/>
            </p:nvSpPr>
            <p:spPr>
              <a:xfrm>
                <a:off x="4589407" y="1581528"/>
                <a:ext cx="18103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~ 120 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𝑀𝑉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DD899D-95AD-E647-9CE8-3AE9C81DC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407" y="1581528"/>
                <a:ext cx="1810367" cy="369332"/>
              </a:xfrm>
              <a:prstGeom prst="rect">
                <a:avLst/>
              </a:prstGeom>
              <a:blipFill>
                <a:blip r:embed="rId5"/>
                <a:stretch>
                  <a:fillRect t="-6667" r="-694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BBD6805-7C6A-2A43-BB84-635CDABB3109}"/>
                  </a:ext>
                </a:extLst>
              </p:cNvPr>
              <p:cNvSpPr/>
              <p:nvPr/>
            </p:nvSpPr>
            <p:spPr>
              <a:xfrm>
                <a:off x="4281478" y="5596797"/>
                <a:ext cx="410063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400" dirty="0">
                    <a:solidFill>
                      <a:srgbClr val="331EFE"/>
                    </a:solidFill>
                  </a:rPr>
                  <a:t>Nb</a:t>
                </a:r>
                <a:r>
                  <a:rPr lang="en-US" sz="1400" baseline="-25000" dirty="0">
                    <a:solidFill>
                      <a:srgbClr val="331EFE"/>
                    </a:solidFill>
                  </a:rPr>
                  <a:t>3</a:t>
                </a:r>
                <a:r>
                  <a:rPr lang="en-US" sz="1400" dirty="0">
                    <a:solidFill>
                      <a:srgbClr val="331EFE"/>
                    </a:solidFill>
                  </a:rPr>
                  <a:t>Sn/</a:t>
                </a:r>
                <a:r>
                  <a:rPr lang="en-US" sz="1400" dirty="0" err="1">
                    <a:solidFill>
                      <a:srgbClr val="331EFE"/>
                    </a:solidFill>
                  </a:rPr>
                  <a:t>Nb</a:t>
                </a:r>
                <a:r>
                  <a:rPr lang="en-US" sz="1400" dirty="0">
                    <a:solidFill>
                      <a:srgbClr val="331EFE"/>
                    </a:solidFill>
                  </a:rPr>
                  <a:t> and </a:t>
                </a:r>
                <a:r>
                  <a:rPr lang="en-US" sz="1400" dirty="0" err="1">
                    <a:solidFill>
                      <a:srgbClr val="331EFE"/>
                    </a:solidFill>
                  </a:rPr>
                  <a:t>Nb</a:t>
                </a:r>
                <a:r>
                  <a:rPr lang="en-US" sz="1400" dirty="0">
                    <a:solidFill>
                      <a:srgbClr val="331EFE"/>
                    </a:solidFill>
                  </a:rPr>
                  <a:t>(high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331EF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1400" dirty="0">
                    <a:solidFill>
                      <a:srgbClr val="331EFE"/>
                    </a:solidFill>
                  </a:rPr>
                  <a:t>)/</a:t>
                </a:r>
                <a:r>
                  <a:rPr lang="en-US" sz="1400" dirty="0" err="1">
                    <a:solidFill>
                      <a:srgbClr val="331EFE"/>
                    </a:solidFill>
                  </a:rPr>
                  <a:t>Nb</a:t>
                </a:r>
                <a:r>
                  <a:rPr lang="en-US" sz="1400" dirty="0">
                    <a:solidFill>
                      <a:srgbClr val="331EFE"/>
                    </a:solidFill>
                  </a:rPr>
                  <a:t> predictions based on: </a:t>
                </a:r>
              </a:p>
              <a:p>
                <a:pPr algn="just"/>
                <a:r>
                  <a:rPr lang="en-US" sz="1400" dirty="0">
                    <a:solidFill>
                      <a:srgbClr val="331EFE"/>
                    </a:solidFill>
                  </a:rPr>
                  <a:t>T. Kubo, </a:t>
                </a:r>
                <a:r>
                  <a:rPr lang="fr-FR" sz="1400" dirty="0" err="1">
                    <a:solidFill>
                      <a:srgbClr val="331EFE"/>
                    </a:solidFill>
                  </a:rPr>
                  <a:t>Supercond</a:t>
                </a:r>
                <a:r>
                  <a:rPr lang="fr-FR" sz="1400" dirty="0">
                    <a:solidFill>
                      <a:srgbClr val="331EFE"/>
                    </a:solidFill>
                  </a:rPr>
                  <a:t>. </a:t>
                </a:r>
                <a:r>
                  <a:rPr lang="fr-FR" sz="1400" dirty="0" err="1">
                    <a:solidFill>
                      <a:srgbClr val="331EFE"/>
                    </a:solidFill>
                  </a:rPr>
                  <a:t>Sci</a:t>
                </a:r>
                <a:r>
                  <a:rPr lang="fr-FR" sz="1400" dirty="0">
                    <a:solidFill>
                      <a:srgbClr val="331EFE"/>
                    </a:solidFill>
                  </a:rPr>
                  <a:t>. </a:t>
                </a:r>
                <a:r>
                  <a:rPr lang="fr-FR" sz="1400" dirty="0" err="1">
                    <a:solidFill>
                      <a:srgbClr val="331EFE"/>
                    </a:solidFill>
                  </a:rPr>
                  <a:t>Technol</a:t>
                </a:r>
                <a:r>
                  <a:rPr lang="fr-FR" sz="1400" dirty="0">
                    <a:solidFill>
                      <a:srgbClr val="331EFE"/>
                    </a:solidFill>
                  </a:rPr>
                  <a:t>. </a:t>
                </a:r>
                <a:r>
                  <a:rPr lang="fr-FR" sz="1400" b="1" dirty="0">
                    <a:solidFill>
                      <a:srgbClr val="331EFE"/>
                    </a:solidFill>
                  </a:rPr>
                  <a:t>30</a:t>
                </a:r>
                <a:r>
                  <a:rPr lang="fr-FR" sz="1400" dirty="0">
                    <a:solidFill>
                      <a:srgbClr val="331EFE"/>
                    </a:solidFill>
                  </a:rPr>
                  <a:t>, 023001 (2017)</a:t>
                </a:r>
                <a:endParaRPr lang="en-US" sz="1400" dirty="0">
                  <a:solidFill>
                    <a:srgbClr val="331EFE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BBD6805-7C6A-2A43-BB84-635CDABB31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478" y="5596797"/>
                <a:ext cx="4100639" cy="523220"/>
              </a:xfrm>
              <a:prstGeom prst="rect">
                <a:avLst/>
              </a:prstGeom>
              <a:blipFill>
                <a:blip r:embed="rId6"/>
                <a:stretch>
                  <a:fillRect l="-309" t="-2381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148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418F127-78E7-4475-8167-FAF938A7F70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89297-1923-49BC-9FD0-8C5D4167E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0" y="3156261"/>
            <a:ext cx="6827520" cy="545478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126161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B262-BDF2-48D3-8298-1B7E8CAEE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8C4C1-01C1-4281-9A78-9B64CB36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185" y="949713"/>
            <a:ext cx="7929630" cy="5133676"/>
          </a:xfrm>
        </p:spPr>
        <p:txBody>
          <a:bodyPr/>
          <a:lstStyle/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High Q-factors enable affordable CW accelerators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N-doping decreases T-dependent surface resistance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Trapped flux surface resistance is tunable by acting on sensitivity and expulsion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High gradients enable affordable HE accelerators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120 C baked and N-infused cavities show high gradients and dirty layer at the surface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Engineering of the first ~ 50 nm of material seems beneficial in terms of gradient enhancement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BD773-D9D9-4498-9EE5-07793E72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82CA9-A824-44DE-BE47-04D16844D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851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FFAC229-5134-47D7-A206-17C914E29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688" y="464820"/>
            <a:ext cx="7776625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E7DD39-4909-4430-81DA-5C0DFC225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/>
              <a:t>New exciting results!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FE0F8-E1E1-4648-82D9-41085A51B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Mattia Checchin | ICHEP 2018, Seoul, South Korea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BD685-1AD9-491E-A843-E5DC77853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A462402-AB1B-41F9-9793-5B2E2B6BBA31}"/>
              </a:ext>
            </a:extLst>
          </p:cNvPr>
          <p:cNvSpPr/>
          <p:nvPr/>
        </p:nvSpPr>
        <p:spPr>
          <a:xfrm>
            <a:off x="6328093" y="3487703"/>
            <a:ext cx="701040" cy="274320"/>
          </a:xfrm>
          <a:prstGeom prst="rightArrow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BE44DB-340A-4DB4-9EF7-F2362EFBB426}"/>
                  </a:ext>
                </a:extLst>
              </p:cNvPr>
              <p:cNvSpPr txBox="1"/>
              <p:nvPr/>
            </p:nvSpPr>
            <p:spPr>
              <a:xfrm>
                <a:off x="5889832" y="3880835"/>
                <a:ext cx="1636506" cy="61555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~1.3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times higher gradient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BE44DB-340A-4DB4-9EF7-F2362EFBB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832" y="3880835"/>
                <a:ext cx="1636506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ADC877-3642-7E4B-81C2-9EF0B106E6A1}"/>
                  </a:ext>
                </a:extLst>
              </p:cNvPr>
              <p:cNvSpPr txBox="1"/>
              <p:nvPr/>
            </p:nvSpPr>
            <p:spPr>
              <a:xfrm>
                <a:off x="402333" y="942514"/>
                <a:ext cx="8339334" cy="58477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C00000"/>
                    </a:solidFill>
                  </a:rPr>
                  <a:t>UP TO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49 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3200" dirty="0">
                    <a:solidFill>
                      <a:srgbClr val="C00000"/>
                    </a:solidFill>
                  </a:rPr>
                  <a:t> in ILC-type single-cell cavities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ADC877-3642-7E4B-81C2-9EF0B106E6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33" y="942514"/>
                <a:ext cx="8339334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315493E3-C54D-F84E-93A5-7FCB0BA9B5ED}"/>
              </a:ext>
            </a:extLst>
          </p:cNvPr>
          <p:cNvSpPr/>
          <p:nvPr/>
        </p:nvSpPr>
        <p:spPr>
          <a:xfrm>
            <a:off x="177013" y="6037271"/>
            <a:ext cx="87899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A. </a:t>
            </a:r>
            <a:r>
              <a:rPr lang="en-US" sz="1400" dirty="0" err="1">
                <a:solidFill>
                  <a:srgbClr val="0000FF"/>
                </a:solidFill>
              </a:rPr>
              <a:t>Grassellino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to be published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52633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203EB2-4547-AC49-9739-8D31ADFB693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0B24-9B3C-C04D-AC3A-000F93F4E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45" y="1680275"/>
            <a:ext cx="8332507" cy="1351347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Acknowledgments: </a:t>
            </a:r>
          </a:p>
          <a:p>
            <a:pPr marL="285750" indent="-283464"/>
            <a:r>
              <a:rPr lang="en-US" sz="1600" dirty="0">
                <a:solidFill>
                  <a:schemeClr val="bg1"/>
                </a:solidFill>
              </a:rPr>
              <a:t>M. </a:t>
            </a:r>
            <a:r>
              <a:rPr lang="en-US" sz="1600" dirty="0" err="1">
                <a:solidFill>
                  <a:schemeClr val="bg1"/>
                </a:solidFill>
              </a:rPr>
              <a:t>Martinello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Grassellino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Romanenko</a:t>
            </a:r>
            <a:r>
              <a:rPr lang="en-US" sz="1600" dirty="0">
                <a:solidFill>
                  <a:schemeClr val="bg1"/>
                </a:solidFill>
              </a:rPr>
              <a:t>, S. Posen, A. </a:t>
            </a:r>
            <a:r>
              <a:rPr lang="en-US" sz="1600" dirty="0" err="1">
                <a:solidFill>
                  <a:schemeClr val="bg1"/>
                </a:solidFill>
              </a:rPr>
              <a:t>Melnychuck</a:t>
            </a:r>
            <a:r>
              <a:rPr lang="en-US" sz="1600" dirty="0">
                <a:solidFill>
                  <a:schemeClr val="bg1"/>
                </a:solidFill>
              </a:rPr>
              <a:t>, D. A. </a:t>
            </a:r>
            <a:r>
              <a:rPr lang="en-US" sz="1600" dirty="0" err="1">
                <a:solidFill>
                  <a:schemeClr val="bg1"/>
                </a:solidFill>
              </a:rPr>
              <a:t>Sergatskov</a:t>
            </a:r>
            <a:r>
              <a:rPr lang="en-US" sz="1600" dirty="0">
                <a:solidFill>
                  <a:schemeClr val="bg1"/>
                </a:solidFill>
              </a:rPr>
              <a:t>, S. Aderhold, D. Bice, S. Chandrasekaran, Z.-H. Sung, S. </a:t>
            </a:r>
            <a:r>
              <a:rPr lang="en-US" sz="1600" dirty="0" err="1">
                <a:solidFill>
                  <a:schemeClr val="bg1"/>
                </a:solidFill>
              </a:rPr>
              <a:t>Belomestnykh</a:t>
            </a:r>
            <a:r>
              <a:rPr lang="en-US" sz="1600" dirty="0">
                <a:solidFill>
                  <a:schemeClr val="bg1"/>
                </a:solidFill>
              </a:rPr>
              <a:t> (Fermi National Accelerator Laboratory), </a:t>
            </a:r>
          </a:p>
          <a:p>
            <a:pPr marL="285750" indent="-283464"/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V. </a:t>
            </a:r>
            <a:r>
              <a:rPr lang="en-US" sz="1600" dirty="0" err="1">
                <a:solidFill>
                  <a:schemeClr val="bg1"/>
                </a:solidFill>
                <a:latin typeface="Helvetica" pitchFamily="2" charset="0"/>
              </a:rPr>
              <a:t>Ngampruetikorn</a:t>
            </a:r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, J. </a:t>
            </a:r>
            <a:r>
              <a:rPr lang="en-US" sz="1600" dirty="0" err="1">
                <a:solidFill>
                  <a:schemeClr val="bg1"/>
                </a:solidFill>
                <a:latin typeface="Helvetica" pitchFamily="2" charset="0"/>
              </a:rPr>
              <a:t>Sauls</a:t>
            </a:r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 (Northwestern University)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46E5EF-CBFC-5348-8201-E1800E8C77DC}"/>
              </a:ext>
            </a:extLst>
          </p:cNvPr>
          <p:cNvSpPr txBox="1">
            <a:spLocks/>
          </p:cNvSpPr>
          <p:nvPr/>
        </p:nvSpPr>
        <p:spPr>
          <a:xfrm>
            <a:off x="755391" y="606774"/>
            <a:ext cx="7633219" cy="5454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Thank you for your attention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2D795-53C5-8D4B-BC99-4B39E4AC1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448" y="3252998"/>
            <a:ext cx="5069102" cy="338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941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Qualitative description of the anti-Q-slope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ICHEP 2018, Seoul, South Korea</a:t>
            </a:r>
            <a:endParaRPr lang="en-US" sz="1200" b="1"/>
          </a:p>
        </p:txBody>
      </p:sp>
      <p:grpSp>
        <p:nvGrpSpPr>
          <p:cNvPr id="35" name="Group 34"/>
          <p:cNvGrpSpPr/>
          <p:nvPr/>
        </p:nvGrpSpPr>
        <p:grpSpPr>
          <a:xfrm>
            <a:off x="-252120" y="2204231"/>
            <a:ext cx="4889681" cy="3684987"/>
            <a:chOff x="3180917" y="2652796"/>
            <a:chExt cx="4429882" cy="3383280"/>
          </a:xfrm>
        </p:grpSpPr>
        <p:graphicFrame>
          <p:nvGraphicFramePr>
            <p:cNvPr id="29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7276214"/>
                </p:ext>
              </p:extLst>
            </p:nvPr>
          </p:nvGraphicFramePr>
          <p:xfrm>
            <a:off x="3180917" y="2652796"/>
            <a:ext cx="4429882" cy="3383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72" name="Graph" r:id="rId3" imgW="3870720" imgH="2956320" progId="Origin50.Graph">
                    <p:embed/>
                  </p:oleObj>
                </mc:Choice>
                <mc:Fallback>
                  <p:oleObj name="Graph" r:id="rId3" imgW="3870720" imgH="2956320" progId="Origin50.Graph">
                    <p:embed/>
                    <p:pic>
                      <p:nvPicPr>
                        <p:cNvPr id="29" name="Object 28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180917" y="2652796"/>
                          <a:ext cx="4429882" cy="33832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Straight Arrow Connector 29"/>
            <p:cNvCxnSpPr/>
            <p:nvPr/>
          </p:nvCxnSpPr>
          <p:spPr>
            <a:xfrm>
              <a:off x="5279906" y="4453607"/>
              <a:ext cx="1448329" cy="50900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35</a:t>
            </a:fld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FEFC57A-79D0-1B49-885F-DC51370C0F82}"/>
              </a:ext>
            </a:extLst>
          </p:cNvPr>
          <p:cNvGrpSpPr/>
          <p:nvPr/>
        </p:nvGrpSpPr>
        <p:grpSpPr>
          <a:xfrm>
            <a:off x="181092" y="885930"/>
            <a:ext cx="8686800" cy="476743"/>
            <a:chOff x="86675" y="1289170"/>
            <a:chExt cx="8686800" cy="4767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86675" y="1289170"/>
                  <a:ext cx="86868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𝐵𝐶𝑆</m:t>
                            </m:r>
                          </m:sub>
                        </m:sSub>
                        <m:d>
                          <m:dPr>
                            <m:ctrlP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8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𝑟𝑒𝑠</m:t>
                            </m:r>
                          </m:sub>
                        </m:sSub>
                      </m:oMath>
                    </m:oMathPara>
                  </a14:m>
                  <a:endParaRPr lang="en-US" sz="2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75" y="1289170"/>
                  <a:ext cx="8686800" cy="430887"/>
                </a:xfrm>
                <a:prstGeom prst="rect">
                  <a:avLst/>
                </a:prstGeom>
                <a:blipFill>
                  <a:blip r:embed="rId5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/>
            <p:cNvSpPr/>
            <p:nvPr/>
          </p:nvSpPr>
          <p:spPr>
            <a:xfrm>
              <a:off x="3906504" y="1289170"/>
              <a:ext cx="1299362" cy="476743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0" y="6119336"/>
            <a:ext cx="91440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M. </a:t>
            </a:r>
            <a:r>
              <a:rPr lang="en-US" sz="1400" dirty="0" err="1">
                <a:solidFill>
                  <a:srgbClr val="0000FF"/>
                </a:solidFill>
              </a:rPr>
              <a:t>Martinello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</a:t>
            </a:r>
            <a:r>
              <a:rPr lang="en-US" sz="1400" b="1" dirty="0">
                <a:solidFill>
                  <a:srgbClr val="331EFE"/>
                </a:solidFill>
              </a:rPr>
              <a:t>arXiv:1707.07582v1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>
                <a:solidFill>
                  <a:srgbClr val="0000FF"/>
                </a:solidFill>
              </a:rPr>
              <a:t>A. Grassellino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US" sz="1400" dirty="0" err="1">
                <a:solidFill>
                  <a:srgbClr val="0000FF"/>
                </a:solidFill>
              </a:rPr>
              <a:t>Supercond</a:t>
            </a:r>
            <a:r>
              <a:rPr lang="en-US" sz="1400" dirty="0">
                <a:solidFill>
                  <a:srgbClr val="0000FF"/>
                </a:solidFill>
              </a:rPr>
              <a:t>. Sci. Technol. </a:t>
            </a:r>
            <a:r>
              <a:rPr lang="en-US" sz="1400" b="1" dirty="0">
                <a:solidFill>
                  <a:srgbClr val="0000FF"/>
                </a:solidFill>
              </a:rPr>
              <a:t>26</a:t>
            </a:r>
            <a:r>
              <a:rPr lang="en-US" sz="1400" dirty="0">
                <a:solidFill>
                  <a:srgbClr val="0000FF"/>
                </a:solidFill>
              </a:rPr>
              <a:t> 102001 (2013)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A. Romanenko and A. </a:t>
            </a:r>
            <a:r>
              <a:rPr lang="en-US" sz="1400" dirty="0" err="1">
                <a:solidFill>
                  <a:srgbClr val="0000FF"/>
                </a:solidFill>
              </a:rPr>
              <a:t>Grassellino</a:t>
            </a:r>
            <a:r>
              <a:rPr lang="en-US" sz="1400" dirty="0">
                <a:solidFill>
                  <a:srgbClr val="0000FF"/>
                </a:solidFill>
              </a:rPr>
              <a:t>, Appl. Phys. </a:t>
            </a:r>
            <a:r>
              <a:rPr lang="en-US" sz="1400" dirty="0" err="1">
                <a:solidFill>
                  <a:srgbClr val="0000FF"/>
                </a:solidFill>
              </a:rPr>
              <a:t>Lett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  <a:r>
              <a:rPr lang="en-US" sz="1400" b="1" dirty="0">
                <a:solidFill>
                  <a:srgbClr val="0000FF"/>
                </a:solidFill>
              </a:rPr>
              <a:t>102</a:t>
            </a:r>
            <a:r>
              <a:rPr lang="en-US" sz="1400" dirty="0">
                <a:solidFill>
                  <a:srgbClr val="0000FF"/>
                </a:solidFill>
              </a:rPr>
              <a:t>, 252603 (2013)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54739" y="1493689"/>
                <a:ext cx="350123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cs typeface="Calibri" panose="020F0502020204030204" pitchFamily="34" charset="0"/>
                  </a:rPr>
                  <a:t>Anti-Q-slope emerges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C00000"/>
                    </a:solidFill>
                    <a:cs typeface="Calibri" panose="020F0502020204030204" pitchFamily="34" charset="0"/>
                  </a:rPr>
                  <a:t>decreasing with RF field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39" y="1493689"/>
                <a:ext cx="3501231" cy="1015663"/>
              </a:xfrm>
              <a:prstGeom prst="rect">
                <a:avLst/>
              </a:prstGeom>
              <a:blipFill>
                <a:blip r:embed="rId6"/>
                <a:stretch>
                  <a:fillRect l="-1083" t="-2469" b="-8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06635FC1-868D-3940-8C35-72CEDEB80C8D}"/>
              </a:ext>
            </a:extLst>
          </p:cNvPr>
          <p:cNvGrpSpPr/>
          <p:nvPr/>
        </p:nvGrpSpPr>
        <p:grpSpPr>
          <a:xfrm>
            <a:off x="4419606" y="2883211"/>
            <a:ext cx="4709221" cy="3914201"/>
            <a:chOff x="228600" y="2200216"/>
            <a:chExt cx="4709221" cy="391420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52C5251-CE46-0E40-BBD7-439404835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8600" y="2661638"/>
              <a:ext cx="2053647" cy="201066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1436088-34B5-2C42-BD4A-3F210A151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31797" y="2634874"/>
              <a:ext cx="2053647" cy="201543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B307D2-7A13-8A44-A7FC-324DAE85FE9B}"/>
                </a:ext>
              </a:extLst>
            </p:cNvPr>
            <p:cNvSpPr txBox="1"/>
            <p:nvPr/>
          </p:nvSpPr>
          <p:spPr>
            <a:xfrm>
              <a:off x="228600" y="2203062"/>
              <a:ext cx="1519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u="sng" dirty="0">
                  <a:solidFill>
                    <a:schemeClr val="accent6">
                      <a:lumMod val="50000"/>
                    </a:schemeClr>
                  </a:solidFill>
                </a:rPr>
                <a:t>Equilibrium distribution of QPs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31981B0-FB8B-BD48-8ED3-904A88887311}"/>
                </a:ext>
              </a:extLst>
            </p:cNvPr>
            <p:cNvSpPr txBox="1"/>
            <p:nvPr/>
          </p:nvSpPr>
          <p:spPr>
            <a:xfrm>
              <a:off x="2531797" y="2200216"/>
              <a:ext cx="1748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u="sng" dirty="0">
                  <a:solidFill>
                    <a:schemeClr val="accent6">
                      <a:lumMod val="50000"/>
                    </a:schemeClr>
                  </a:solidFill>
                </a:rPr>
                <a:t>Non-equilibrium distribution of QPs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9161385-E6F2-8B4C-A8C1-C4A380702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342"/>
            <a:stretch/>
          </p:blipFill>
          <p:spPr>
            <a:xfrm>
              <a:off x="851063" y="4696168"/>
              <a:ext cx="3674671" cy="515681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BDB2B7-4BAB-AE4E-A8D2-FC763330FED9}"/>
                </a:ext>
              </a:extLst>
            </p:cNvPr>
            <p:cNvSpPr/>
            <p:nvPr/>
          </p:nvSpPr>
          <p:spPr>
            <a:xfrm>
              <a:off x="2221436" y="4817934"/>
              <a:ext cx="1606765" cy="27100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CE8FD4-C50B-D147-915F-E2AC4395B21F}"/>
                </a:ext>
              </a:extLst>
            </p:cNvPr>
            <p:cNvSpPr txBox="1"/>
            <p:nvPr/>
          </p:nvSpPr>
          <p:spPr>
            <a:xfrm>
              <a:off x="1783053" y="5529642"/>
              <a:ext cx="2609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C00000"/>
                  </a:solidFill>
                </a:rPr>
                <a:t>Smaller with non-equilibrium QPs distribution</a:t>
              </a:r>
            </a:p>
          </p:txBody>
        </p:sp>
        <p:sp>
          <p:nvSpPr>
            <p:cNvPr id="24" name="Arrow: Down 20">
              <a:extLst>
                <a:ext uri="{FF2B5EF4-FFF2-40B4-BE49-F238E27FC236}">
                  <a16:creationId xmlns:a16="http://schemas.microsoft.com/office/drawing/2014/main" id="{15449333-B2FC-2648-9ED2-3D0591548D10}"/>
                </a:ext>
              </a:extLst>
            </p:cNvPr>
            <p:cNvSpPr/>
            <p:nvPr/>
          </p:nvSpPr>
          <p:spPr>
            <a:xfrm>
              <a:off x="2898281" y="5228753"/>
              <a:ext cx="379540" cy="235258"/>
            </a:xfrm>
            <a:prstGeom prst="downArrow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2627216-EC9C-E94B-A0E8-9D26D9F91306}"/>
                </a:ext>
              </a:extLst>
            </p:cNvPr>
            <p:cNvCxnSpPr/>
            <p:nvPr/>
          </p:nvCxnSpPr>
          <p:spPr>
            <a:xfrm flipV="1">
              <a:off x="1630013" y="3998002"/>
              <a:ext cx="0" cy="369455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31D33D4-EF07-884A-87D8-714B84F83626}"/>
                </a:ext>
              </a:extLst>
            </p:cNvPr>
            <p:cNvCxnSpPr/>
            <p:nvPr/>
          </p:nvCxnSpPr>
          <p:spPr>
            <a:xfrm>
              <a:off x="1057359" y="3998002"/>
              <a:ext cx="572654" cy="0"/>
            </a:xfrm>
            <a:prstGeom prst="straightConnector1">
              <a:avLst/>
            </a:prstGeom>
            <a:ln>
              <a:solidFill>
                <a:srgbClr val="0000EA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C49AD7F-9607-6840-8265-87B95F6D3BDD}"/>
                </a:ext>
              </a:extLst>
            </p:cNvPr>
            <p:cNvCxnSpPr/>
            <p:nvPr/>
          </p:nvCxnSpPr>
          <p:spPr>
            <a:xfrm flipV="1">
              <a:off x="3925250" y="3984147"/>
              <a:ext cx="0" cy="369455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D622F19-F075-B443-856A-6555F0BFCAEA}"/>
                </a:ext>
              </a:extLst>
            </p:cNvPr>
            <p:cNvCxnSpPr>
              <a:cxnSpLocks/>
            </p:cNvCxnSpPr>
            <p:nvPr/>
          </p:nvCxnSpPr>
          <p:spPr>
            <a:xfrm>
              <a:off x="3588122" y="3984147"/>
              <a:ext cx="337128" cy="0"/>
            </a:xfrm>
            <a:prstGeom prst="straightConnector1">
              <a:avLst/>
            </a:prstGeom>
            <a:ln>
              <a:solidFill>
                <a:srgbClr val="0000EA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522C386-434D-964D-B5A5-840D6B709CBE}"/>
                    </a:ext>
                  </a:extLst>
                </p:cNvPr>
                <p:cNvSpPr txBox="1"/>
                <p:nvPr/>
              </p:nvSpPr>
              <p:spPr>
                <a:xfrm>
                  <a:off x="1057359" y="3664602"/>
                  <a:ext cx="1494383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0000E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0000EA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+ℏ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>
                    <a:solidFill>
                      <a:srgbClr val="0000EA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522C386-434D-964D-B5A5-840D6B709C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359" y="3664602"/>
                  <a:ext cx="1494383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681" r="-1681" b="-33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5B5903A-C082-754D-9769-9E49071D6905}"/>
                    </a:ext>
                  </a:extLst>
                </p:cNvPr>
                <p:cNvSpPr txBox="1"/>
                <p:nvPr/>
              </p:nvSpPr>
              <p:spPr>
                <a:xfrm>
                  <a:off x="3443438" y="3659248"/>
                  <a:ext cx="1494383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0000E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0000EA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</a:rPr>
                          <m:t>+ℏ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1400" b="0" i="1" smtClean="0">
                            <a:solidFill>
                              <a:srgbClr val="0000E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>
                    <a:solidFill>
                      <a:srgbClr val="0000EA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5B5903A-C082-754D-9769-9E49071D69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438" y="3659248"/>
                  <a:ext cx="1494383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1681" r="-1681" b="-2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6F8B2D9-5795-0544-AF0C-27900C09C8E7}"/>
                  </a:ext>
                </a:extLst>
              </p:cNvPr>
              <p:cNvSpPr txBox="1"/>
              <p:nvPr/>
            </p:nvSpPr>
            <p:spPr>
              <a:xfrm>
                <a:off x="4421440" y="1494698"/>
                <a:ext cx="4722560" cy="12926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QPs driven out-of-equilibrium by microwave absorption (</a:t>
                </a: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if QP relaxation slower than RF)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i="1" dirty="0">
                    <a:solidFill>
                      <a:srgbClr val="C00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decreases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6F8B2D9-5795-0544-AF0C-27900C09C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440" y="1494698"/>
                <a:ext cx="4722560" cy="1292662"/>
              </a:xfrm>
              <a:prstGeom prst="rect">
                <a:avLst/>
              </a:prstGeom>
              <a:blipFill>
                <a:blip r:embed="rId12"/>
                <a:stretch>
                  <a:fillRect l="-1075" t="-1961" b="-68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D1592F-18C5-784B-B610-45F6772DBA5D}"/>
              </a:ext>
            </a:extLst>
          </p:cNvPr>
          <p:cNvCxnSpPr>
            <a:cxnSpLocks/>
          </p:cNvCxnSpPr>
          <p:nvPr/>
        </p:nvCxnSpPr>
        <p:spPr>
          <a:xfrm>
            <a:off x="4279798" y="1493689"/>
            <a:ext cx="0" cy="4564305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8268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F805DA-3235-C64F-A729-C6401037C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2621692" cy="5059363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Substantial improvement in our second year of coating</a:t>
            </a:r>
          </a:p>
          <a:p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Still some Q-slope, not yet flat Q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like Cornell</a:t>
            </a:r>
          </a:p>
          <a:p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Very high Q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at 2.0 K, similar to Wuppertal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043716-37B2-D040-B521-C0DBB61E8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Nb</a:t>
            </a:r>
            <a:r>
              <a:rPr lang="en-US" baseline="-25000" dirty="0"/>
              <a:t>3</a:t>
            </a:r>
            <a:r>
              <a:rPr lang="en-US" dirty="0"/>
              <a:t>Sn results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1D155-C53B-5A45-AC68-D7E25764F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8C009B-CB69-E04A-B9B3-34B26D69E9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charset="0"/>
                <a:ea typeface="Geneva" pitchFamily="121" charset="-128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charset="0"/>
              <a:ea typeface="Geneva" pitchFamily="121" charset="-1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5A85B9-12F1-9744-9CBF-79AA8D07F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738" y="1072153"/>
            <a:ext cx="6290468" cy="47727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14F72C-4A98-1A41-9876-2E7C45ED43C4}"/>
              </a:ext>
            </a:extLst>
          </p:cNvPr>
          <p:cNvSpPr txBox="1"/>
          <p:nvPr/>
        </p:nvSpPr>
        <p:spPr>
          <a:xfrm>
            <a:off x="222250" y="6005275"/>
            <a:ext cx="490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0" lvl="1">
              <a:defRPr sz="1600">
                <a:solidFill>
                  <a:srgbClr val="331EFE"/>
                </a:solidFill>
              </a:defRPr>
            </a:lvl2pPr>
          </a:lstStyle>
          <a:p>
            <a:r>
              <a:rPr lang="en-US" sz="1600" dirty="0">
                <a:solidFill>
                  <a:srgbClr val="331EFE"/>
                </a:solidFill>
              </a:rPr>
              <a:t>S. Posen, TTC Workshop, RIKEN, Japan (2018)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0DCB78E-59B9-5E40-8491-5B5442306220}"/>
              </a:ext>
            </a:extLst>
          </p:cNvPr>
          <p:cNvSpPr txBox="1">
            <a:spLocks/>
          </p:cNvSpPr>
          <p:nvPr/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>
              <a:defRPr sz="1200" dirty="0" smtClean="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r>
              <a:rPr lang="it-IT" dirty="0"/>
              <a:t>Mattia Checchin | ICHEP 2018, Seoul, South Korea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654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899112"/>
            <a:ext cx="9144000" cy="9342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What are we seeking for HE colliders?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t="51263" r="84590"/>
          <a:stretch/>
        </p:blipFill>
        <p:spPr>
          <a:xfrm>
            <a:off x="345517" y="5985600"/>
            <a:ext cx="631685" cy="7392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39700" t="24990" r="45776" b="-1"/>
          <a:stretch/>
        </p:blipFill>
        <p:spPr>
          <a:xfrm>
            <a:off x="3236668" y="5580788"/>
            <a:ext cx="595336" cy="11377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54815" t="14796" r="31132" b="-1"/>
          <a:stretch/>
        </p:blipFill>
        <p:spPr>
          <a:xfrm>
            <a:off x="4169366" y="5424447"/>
            <a:ext cx="576038" cy="12923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68087" t="5308" r="14724" b="-1"/>
          <a:stretch/>
        </p:blipFill>
        <p:spPr>
          <a:xfrm>
            <a:off x="5042834" y="5288532"/>
            <a:ext cx="704586" cy="14363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84953" t="-774" r="1345"/>
          <a:stretch/>
        </p:blipFill>
        <p:spPr>
          <a:xfrm>
            <a:off x="6162845" y="5186703"/>
            <a:ext cx="561697" cy="152856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192695" y="5913730"/>
            <a:ext cx="635970" cy="804830"/>
            <a:chOff x="1192695" y="6038408"/>
            <a:chExt cx="635970" cy="8048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/>
            <a:srcRect l="14542" t="46940" r="72090" b="-2"/>
            <a:stretch/>
          </p:blipFill>
          <p:spPr>
            <a:xfrm>
              <a:off x="1280663" y="6038408"/>
              <a:ext cx="548002" cy="80483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192695" y="6227125"/>
              <a:ext cx="162601" cy="284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44914" y="5658743"/>
            <a:ext cx="621214" cy="1064104"/>
            <a:chOff x="2244914" y="5783421"/>
            <a:chExt cx="621214" cy="106410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27750" t="29847" r="60179" b="-1"/>
            <a:stretch/>
          </p:blipFill>
          <p:spPr>
            <a:xfrm>
              <a:off x="2244914" y="5783421"/>
              <a:ext cx="494802" cy="1064104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2703527" y="6423932"/>
              <a:ext cx="162601" cy="284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 rot="17962999">
            <a:off x="-178382" y="3519945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3 – 4 MV/m</a:t>
            </a:r>
          </a:p>
          <a:p>
            <a:pPr>
              <a:defRPr/>
            </a:pPr>
            <a:r>
              <a:rPr lang="en-US" sz="15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Multipacting</a:t>
            </a:r>
            <a:endParaRPr lang="en-US" sz="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7962999">
            <a:off x="601915" y="3348588"/>
            <a:ext cx="3397579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5 MV/m</a:t>
            </a:r>
          </a:p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Thermal Breakdown</a:t>
            </a:r>
          </a:p>
        </p:txBody>
      </p:sp>
      <p:sp>
        <p:nvSpPr>
          <p:cNvPr id="11" name="Rectangle 10"/>
          <p:cNvSpPr/>
          <p:nvPr/>
        </p:nvSpPr>
        <p:spPr>
          <a:xfrm rot="17962999">
            <a:off x="1722405" y="3524106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10 – 15 MV/m</a:t>
            </a:r>
          </a:p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Field Emission</a:t>
            </a:r>
          </a:p>
        </p:txBody>
      </p:sp>
      <p:sp>
        <p:nvSpPr>
          <p:cNvPr id="12" name="Rectangle 11"/>
          <p:cNvSpPr/>
          <p:nvPr/>
        </p:nvSpPr>
        <p:spPr>
          <a:xfrm rot="17962999">
            <a:off x="2758900" y="3511407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20 - 25 MV/m</a:t>
            </a:r>
          </a:p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Q-SLOPE</a:t>
            </a:r>
          </a:p>
        </p:txBody>
      </p:sp>
      <p:sp>
        <p:nvSpPr>
          <p:cNvPr id="13" name="Rectangle 12"/>
          <p:cNvSpPr/>
          <p:nvPr/>
        </p:nvSpPr>
        <p:spPr>
          <a:xfrm rot="17962999">
            <a:off x="3580291" y="3684826"/>
            <a:ext cx="3019650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35 – 40 MV/m</a:t>
            </a:r>
          </a:p>
        </p:txBody>
      </p:sp>
      <p:sp>
        <p:nvSpPr>
          <p:cNvPr id="14" name="Rectangle 13"/>
          <p:cNvSpPr/>
          <p:nvPr/>
        </p:nvSpPr>
        <p:spPr>
          <a:xfrm rot="17962999">
            <a:off x="4492045" y="3507385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Q &gt; 5e10 </a:t>
            </a:r>
          </a:p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At medium field !! </a:t>
            </a:r>
          </a:p>
        </p:txBody>
      </p:sp>
      <p:sp>
        <p:nvSpPr>
          <p:cNvPr id="24" name="Rectangle 23"/>
          <p:cNvSpPr/>
          <p:nvPr/>
        </p:nvSpPr>
        <p:spPr>
          <a:xfrm rot="17962999">
            <a:off x="5539221" y="3519322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Q &gt; 2e10 </a:t>
            </a:r>
          </a:p>
          <a:p>
            <a:pPr>
              <a:defRPr/>
            </a:pPr>
            <a:r>
              <a:rPr lang="en-US" sz="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charset="0"/>
              </a:rPr>
              <a:t>At high field </a:t>
            </a:r>
          </a:p>
        </p:txBody>
      </p:sp>
      <p:sp>
        <p:nvSpPr>
          <p:cNvPr id="26" name="Pentagon 25"/>
          <p:cNvSpPr/>
          <p:nvPr/>
        </p:nvSpPr>
        <p:spPr>
          <a:xfrm>
            <a:off x="228600" y="5163876"/>
            <a:ext cx="8686800" cy="1553024"/>
          </a:xfrm>
          <a:prstGeom prst="homePlate">
            <a:avLst/>
          </a:prstGeom>
          <a:noFill/>
          <a:ln w="28575">
            <a:solidFill>
              <a:srgbClr val="0006F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164666" y="5009364"/>
            <a:ext cx="86754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1" name="Rectangle 30"/>
          <p:cNvSpPr/>
          <p:nvPr/>
        </p:nvSpPr>
        <p:spPr>
          <a:xfrm rot="17962999">
            <a:off x="6597785" y="3507066"/>
            <a:ext cx="301965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E</a:t>
            </a:r>
            <a:r>
              <a:rPr lang="en-US" sz="1600" b="1" baseline="-250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acc</a:t>
            </a:r>
            <a:r>
              <a:rPr lang="en-US" sz="16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 &gt; 100 MV/m</a:t>
            </a:r>
          </a:p>
          <a:p>
            <a:pPr>
              <a:defRPr/>
            </a:pPr>
            <a:r>
              <a:rPr lang="en-US" sz="16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Q &gt; 5e10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-223157" y="665364"/>
          <a:ext cx="9928460" cy="3355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5" name="Graph" r:id="rId4" imgW="8839080" imgH="2987640" progId="Origin50.Graph">
                  <p:embed/>
                </p:oleObj>
              </mc:Choice>
              <mc:Fallback>
                <p:oleObj name="Graph" r:id="rId4" imgW="8839080" imgH="2987640" progId="Origin50.Graph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23157" y="665364"/>
                        <a:ext cx="9928460" cy="3355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ight Arrow 3"/>
          <p:cNvSpPr/>
          <p:nvPr/>
        </p:nvSpPr>
        <p:spPr>
          <a:xfrm>
            <a:off x="3375581" y="1412556"/>
            <a:ext cx="4656630" cy="268052"/>
          </a:xfrm>
          <a:prstGeom prst="rightArrow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08553" y="1825799"/>
            <a:ext cx="4308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Enabling future efficient and affordable High Energy Machines</a:t>
            </a:r>
          </a:p>
        </p:txBody>
      </p:sp>
    </p:spTree>
    <p:extLst>
      <p:ext uri="{BB962C8B-B14F-4D97-AF65-F5344CB8AC3E}">
        <p14:creationId xmlns:p14="http://schemas.microsoft.com/office/powerpoint/2010/main" val="2930671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ICHEP 2018, Seoul, South Korea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891" y="821340"/>
            <a:ext cx="6427110" cy="538427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Why high Q?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65" y="5102500"/>
            <a:ext cx="1683866" cy="116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51440" y="1821118"/>
            <a:ext cx="2153371" cy="1493746"/>
            <a:chOff x="228600" y="1199913"/>
            <a:chExt cx="2153371" cy="1493746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199913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37" y="1368124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105" y="1533445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878333" y="3529133"/>
            <a:ext cx="1907703" cy="1328425"/>
            <a:chOff x="228600" y="3068831"/>
            <a:chExt cx="1907703" cy="1328425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068831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37" y="3237042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Rectangle 25"/>
          <p:cNvSpPr/>
          <p:nvPr/>
        </p:nvSpPr>
        <p:spPr>
          <a:xfrm>
            <a:off x="2709579" y="5984795"/>
            <a:ext cx="2322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courtesy of A. Grassellino </a:t>
            </a:r>
            <a:endParaRPr lang="en-US" sz="16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79031" y="918101"/>
            <a:ext cx="2861733" cy="633809"/>
            <a:chOff x="228600" y="950647"/>
            <a:chExt cx="2861733" cy="6338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07526" y="1016374"/>
                  <a:ext cx="2703882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𝑑𝑖𝑠𝑠</m:t>
                            </m:r>
                          </m:sub>
                        </m:sSub>
                        <m: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type m:val="lin"/>
                            <m:ctrlPr>
                              <a:rPr lang="en-US" sz="32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𝑎𝑐𝑐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32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526" y="1016374"/>
                  <a:ext cx="2703882" cy="49244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Rectangle 28"/>
            <p:cNvSpPr/>
            <p:nvPr/>
          </p:nvSpPr>
          <p:spPr>
            <a:xfrm>
              <a:off x="228600" y="950647"/>
              <a:ext cx="2861733" cy="63380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 flipV="1">
            <a:off x="485326" y="1684868"/>
            <a:ext cx="0" cy="457784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379" y="5500620"/>
                <a:ext cx="779893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4 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9" y="5500620"/>
                <a:ext cx="779893" cy="369332"/>
              </a:xfrm>
              <a:prstGeom prst="rect">
                <a:avLst/>
              </a:prstGeom>
              <a:blipFill>
                <a:blip r:embed="rId5"/>
                <a:stretch>
                  <a:fillRect l="-9375" r="-7813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5379" y="3908119"/>
                <a:ext cx="779893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9" y="3908119"/>
                <a:ext cx="779893" cy="369332"/>
              </a:xfrm>
              <a:prstGeom prst="rect">
                <a:avLst/>
              </a:prstGeom>
              <a:blipFill>
                <a:blip r:embed="rId6"/>
                <a:stretch>
                  <a:fillRect l="-9375" r="-7813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0420" y="2369383"/>
                <a:ext cx="949812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12 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0" y="2369383"/>
                <a:ext cx="949812" cy="369332"/>
              </a:xfrm>
              <a:prstGeom prst="rect">
                <a:avLst/>
              </a:prstGeom>
              <a:blipFill>
                <a:blip r:embed="rId7"/>
                <a:stretch>
                  <a:fillRect l="-7692" r="-6410"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5242972" y="821340"/>
            <a:ext cx="228620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8 GeV CW SRF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Linac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63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988648"/>
                <a:ext cx="8672513" cy="497355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For example, the ILC:</a:t>
                </a:r>
              </a:p>
              <a:p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From the ILC TDR: </a:t>
                </a:r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“[the cost] is dominated by the SRF components and related systems, together with the conventional facilities. These two elements account for 73% of the total. The main </a:t>
                </a:r>
                <a:r>
                  <a:rPr lang="en-US" sz="1800" i="1" dirty="0" err="1">
                    <a:solidFill>
                      <a:schemeClr val="accent6">
                        <a:lumMod val="50000"/>
                      </a:schemeClr>
                    </a:solidFill>
                  </a:rPr>
                  <a:t>linac</a:t>
                </a:r>
                <a:r>
                  <a:rPr lang="en-US" sz="1800" i="1" dirty="0">
                    <a:solidFill>
                      <a:schemeClr val="accent6">
                        <a:lumMod val="50000"/>
                      </a:schemeClr>
                    </a:solidFill>
                  </a:rPr>
                  <a:t> itself corresponds to 67% of the total project.” </a:t>
                </a:r>
              </a:p>
              <a:p>
                <a:r>
                  <a:rPr lang="en-US" sz="1800" dirty="0">
                    <a:solidFill>
                      <a:srgbClr val="C00000"/>
                    </a:solidFill>
                  </a:rPr>
                  <a:t>Increasing the gradient</a:t>
                </a: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, the number of CMs to reach the design center-of-mass energy is lower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1800" dirty="0">
                    <a:solidFill>
                      <a:srgbClr val="C00000"/>
                    </a:solidFill>
                  </a:rPr>
                  <a:t>cost reduction!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988648"/>
                <a:ext cx="8672513" cy="4973558"/>
              </a:xfrm>
              <a:blipFill>
                <a:blip r:embed="rId3"/>
                <a:stretch>
                  <a:fillRect l="-1754" t="-1531" r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Placeholder 2"/>
          <p:cNvSpPr txBox="1">
            <a:spLocks/>
          </p:cNvSpPr>
          <p:nvPr/>
        </p:nvSpPr>
        <p:spPr>
          <a:xfrm>
            <a:off x="5203090" y="5864483"/>
            <a:ext cx="3513671" cy="374169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1400" dirty="0">
                <a:solidFill>
                  <a:srgbClr val="331EFE"/>
                </a:solidFill>
              </a:rPr>
              <a:t>Main </a:t>
            </a:r>
            <a:r>
              <a:rPr lang="en-US" sz="1400" dirty="0" err="1">
                <a:solidFill>
                  <a:srgbClr val="331EFE"/>
                </a:solidFill>
              </a:rPr>
              <a:t>linac</a:t>
            </a:r>
            <a:r>
              <a:rPr lang="en-US" sz="1400" dirty="0">
                <a:solidFill>
                  <a:srgbClr val="331EFE"/>
                </a:solidFill>
              </a:rPr>
              <a:t> cost breakdown from ILC TDR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502" y="2754469"/>
            <a:ext cx="4948040" cy="29294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611B69-3BA4-4B4E-B82A-461CFBA8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sz="2400" dirty="0"/>
              <a:t>Why high gradient?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DF8560B-0853-A14C-A627-48B5B52AC12E}"/>
              </a:ext>
            </a:extLst>
          </p:cNvPr>
          <p:cNvSpPr txBox="1">
            <a:spLocks/>
          </p:cNvSpPr>
          <p:nvPr/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>
              <a:defRPr sz="1200" dirty="0" smtClean="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r>
              <a:rPr lang="en-US" dirty="0"/>
              <a:t>Mattia Checchin | ICHEP 2018, Seoul, South Korea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E673E94-240E-0545-BE96-0AFB8678E196}"/>
              </a:ext>
            </a:extLst>
          </p:cNvPr>
          <p:cNvGrpSpPr/>
          <p:nvPr/>
        </p:nvGrpSpPr>
        <p:grpSpPr>
          <a:xfrm>
            <a:off x="631561" y="3034237"/>
            <a:ext cx="2861733" cy="633809"/>
            <a:chOff x="228600" y="950647"/>
            <a:chExt cx="2861733" cy="6338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E6CB63C-8874-054B-A8FB-2D85E81C0DEE}"/>
                    </a:ext>
                  </a:extLst>
                </p:cNvPr>
                <p:cNvSpPr txBox="1"/>
                <p:nvPr/>
              </p:nvSpPr>
              <p:spPr>
                <a:xfrm>
                  <a:off x="307526" y="1016374"/>
                  <a:ext cx="2683492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32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𝐶𝑀</m:t>
                            </m:r>
                          </m:sub>
                        </m:sSub>
                        <m: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sz="3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𝑎𝑐𝑐</m:t>
                            </m:r>
                          </m:sub>
                        </m:sSub>
                      </m:oMath>
                    </m:oMathPara>
                  </a14:m>
                  <a:endParaRPr lang="en-US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E6CB63C-8874-054B-A8FB-2D85E81C0D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526" y="1016374"/>
                  <a:ext cx="2683492" cy="492443"/>
                </a:xfrm>
                <a:prstGeom prst="rect">
                  <a:avLst/>
                </a:prstGeom>
                <a:blipFill>
                  <a:blip r:embed="rId5"/>
                  <a:stretch>
                    <a:fillRect l="-1415" t="-7500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7452822-7D15-944E-93D2-9F096CC63B5B}"/>
                </a:ext>
              </a:extLst>
            </p:cNvPr>
            <p:cNvSpPr/>
            <p:nvPr/>
          </p:nvSpPr>
          <p:spPr>
            <a:xfrm>
              <a:off x="228600" y="950647"/>
              <a:ext cx="2861733" cy="63380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A7E5408-5A7E-774A-95C4-7718E5A729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"/>
          <a:stretch/>
        </p:blipFill>
        <p:spPr>
          <a:xfrm>
            <a:off x="131195" y="4043834"/>
            <a:ext cx="4085946" cy="188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4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42528"/>
            <a:ext cx="8915400" cy="5059363"/>
          </a:xfrm>
        </p:spPr>
        <p:txBody>
          <a:bodyPr/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A cost model has been developed based on the ILC TDR and new progress in the SRF technology on cavity achievable efficiency (Q) and acceleration (</a:t>
            </a:r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800" baseline="-25000" dirty="0" err="1">
                <a:solidFill>
                  <a:schemeClr val="accent6">
                    <a:lumMod val="50000"/>
                  </a:schemeClr>
                </a:solidFill>
              </a:rPr>
              <a:t>acc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Achievable cavity Q and acceleration are among the main cost drivers</a:t>
            </a:r>
          </a:p>
          <a:p>
            <a:r>
              <a:rPr lang="en-US" sz="2000" dirty="0">
                <a:solidFill>
                  <a:srgbClr val="C00000"/>
                </a:solidFill>
              </a:rPr>
              <a:t>Improving simultaneously Q and gradient can give substantial cost cut &gt;10% of the total </a:t>
            </a:r>
            <a:r>
              <a:rPr lang="en-US" sz="2000" dirty="0" err="1">
                <a:solidFill>
                  <a:srgbClr val="C00000"/>
                </a:solidFill>
              </a:rPr>
              <a:t>linac</a:t>
            </a:r>
            <a:r>
              <a:rPr lang="en-US" sz="2000" dirty="0">
                <a:solidFill>
                  <a:srgbClr val="C00000"/>
                </a:solidFill>
              </a:rPr>
              <a:t> cost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ILC cost reduction – cost model and R&amp;D pathways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2EF4660-3EB6-4F43-97ED-F51ED9760CDF}"/>
              </a:ext>
            </a:extLst>
          </p:cNvPr>
          <p:cNvGrpSpPr>
            <a:grpSpLocks noChangeAspect="1"/>
          </p:cNvGrpSpPr>
          <p:nvPr/>
        </p:nvGrpSpPr>
        <p:grpSpPr>
          <a:xfrm>
            <a:off x="111796" y="2662356"/>
            <a:ext cx="4321266" cy="3474720"/>
            <a:chOff x="163934" y="1234812"/>
            <a:chExt cx="6252519" cy="5027630"/>
          </a:xfrm>
        </p:grpSpPr>
        <p:pic>
          <p:nvPicPr>
            <p:cNvPr id="10" name="Content Placeholder 12">
              <a:extLst>
                <a:ext uri="{FF2B5EF4-FFF2-40B4-BE49-F238E27FC236}">
                  <a16:creationId xmlns:a16="http://schemas.microsoft.com/office/drawing/2014/main" id="{F44F8BA0-E38F-4ABB-8659-A03D8FA7E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934" y="1234812"/>
              <a:ext cx="6252519" cy="5027630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B1795A3-2BA9-446C-80BC-0FCF0DF83F12}"/>
                </a:ext>
              </a:extLst>
            </p:cNvPr>
            <p:cNvGrpSpPr/>
            <p:nvPr/>
          </p:nvGrpSpPr>
          <p:grpSpPr>
            <a:xfrm>
              <a:off x="1197621" y="4076700"/>
              <a:ext cx="3275319" cy="1417792"/>
              <a:chOff x="1197621" y="4076700"/>
              <a:chExt cx="3275319" cy="141779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73A879D-3CCE-4AB5-8144-2B65C818B5D5}"/>
                  </a:ext>
                </a:extLst>
              </p:cNvPr>
              <p:cNvSpPr/>
              <p:nvPr/>
            </p:nvSpPr>
            <p:spPr>
              <a:xfrm>
                <a:off x="4335780" y="4076700"/>
                <a:ext cx="137160" cy="13716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47376DD-46BC-42B9-8D21-880E35C0E8B2}"/>
                  </a:ext>
                </a:extLst>
              </p:cNvPr>
              <p:cNvCxnSpPr>
                <a:cxnSpLocks/>
                <a:stCxn id="17" idx="4"/>
              </p:cNvCxnSpPr>
              <p:nvPr/>
            </p:nvCxnSpPr>
            <p:spPr>
              <a:xfrm>
                <a:off x="4404360" y="4213860"/>
                <a:ext cx="0" cy="1280632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C512335-A667-4884-B7E2-1CB464D3C5D9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 flipH="1">
                <a:off x="1197621" y="4145280"/>
                <a:ext cx="3138159" cy="0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0736916-6DD1-4F7D-953F-21187F5C9763}"/>
                </a:ext>
              </a:extLst>
            </p:cNvPr>
            <p:cNvGrpSpPr/>
            <p:nvPr/>
          </p:nvGrpSpPr>
          <p:grpSpPr>
            <a:xfrm>
              <a:off x="1197621" y="3205787"/>
              <a:ext cx="1979919" cy="2288705"/>
              <a:chOff x="1197621" y="3205787"/>
              <a:chExt cx="1979919" cy="2288705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FBDDB3F-4C9C-4148-A6D1-FC51558889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7621" y="3205787"/>
                <a:ext cx="1940295" cy="0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08D8D10-A693-4627-ABA4-BCAB6278CB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540" y="3238500"/>
                <a:ext cx="0" cy="2255992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947D7E02-01E3-4119-9A15-9928D154DD37}"/>
                </a:ext>
              </a:extLst>
            </p:cNvPr>
            <p:cNvSpPr/>
            <p:nvPr/>
          </p:nvSpPr>
          <p:spPr>
            <a:xfrm rot="5400000">
              <a:off x="2964180" y="3512820"/>
              <a:ext cx="1005840" cy="243840"/>
            </a:xfrm>
            <a:prstGeom prst="rightArrow">
              <a:avLst/>
            </a:prstGeom>
            <a:gradFill flip="none" rotWithShape="1">
              <a:gsLst>
                <a:gs pos="1100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CD09B64-2F70-4F58-8055-E96E23CF21BA}"/>
                </a:ext>
              </a:extLst>
            </p:cNvPr>
            <p:cNvSpPr txBox="1"/>
            <p:nvPr/>
          </p:nvSpPr>
          <p:spPr>
            <a:xfrm>
              <a:off x="3538646" y="2776834"/>
              <a:ext cx="992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 10%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03113E-A98D-486D-94FC-512E28703EED}"/>
              </a:ext>
            </a:extLst>
          </p:cNvPr>
          <p:cNvGrpSpPr>
            <a:grpSpLocks noChangeAspect="1"/>
          </p:cNvGrpSpPr>
          <p:nvPr/>
        </p:nvGrpSpPr>
        <p:grpSpPr>
          <a:xfrm>
            <a:off x="4594130" y="2662356"/>
            <a:ext cx="4321270" cy="3474720"/>
            <a:chOff x="163934" y="1234812"/>
            <a:chExt cx="6252519" cy="5027630"/>
          </a:xfrm>
        </p:grpSpPr>
        <p:pic>
          <p:nvPicPr>
            <p:cNvPr id="21" name="Content Placeholder 12">
              <a:extLst>
                <a:ext uri="{FF2B5EF4-FFF2-40B4-BE49-F238E27FC236}">
                  <a16:creationId xmlns:a16="http://schemas.microsoft.com/office/drawing/2014/main" id="{C6F0F1E5-1869-4AD2-BDC3-BD513AE88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934" y="1234812"/>
              <a:ext cx="6252519" cy="5027630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AC6A64C-D327-49E5-A43F-870BAB9AD66D}"/>
                </a:ext>
              </a:extLst>
            </p:cNvPr>
            <p:cNvGrpSpPr/>
            <p:nvPr/>
          </p:nvGrpSpPr>
          <p:grpSpPr>
            <a:xfrm>
              <a:off x="1181437" y="4533900"/>
              <a:ext cx="4335706" cy="960592"/>
              <a:chOff x="137234" y="4572000"/>
              <a:chExt cx="4335706" cy="960592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056BBAB-CB5C-4760-9BA2-8EADCDB5999B}"/>
                  </a:ext>
                </a:extLst>
              </p:cNvPr>
              <p:cNvSpPr/>
              <p:nvPr/>
            </p:nvSpPr>
            <p:spPr>
              <a:xfrm>
                <a:off x="4335780" y="4572000"/>
                <a:ext cx="137160" cy="13716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4FC9A31-0A93-4F3F-9006-EA5DA5B6E9E0}"/>
                  </a:ext>
                </a:extLst>
              </p:cNvPr>
              <p:cNvCxnSpPr>
                <a:cxnSpLocks/>
                <a:stCxn id="28" idx="4"/>
              </p:cNvCxnSpPr>
              <p:nvPr/>
            </p:nvCxnSpPr>
            <p:spPr>
              <a:xfrm>
                <a:off x="4404360" y="4709160"/>
                <a:ext cx="0" cy="823432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D42380C-57AB-45E9-9617-57582AC06FF5}"/>
                  </a:ext>
                </a:extLst>
              </p:cNvPr>
              <p:cNvCxnSpPr>
                <a:cxnSpLocks/>
                <a:stCxn id="28" idx="2"/>
              </p:cNvCxnSpPr>
              <p:nvPr/>
            </p:nvCxnSpPr>
            <p:spPr>
              <a:xfrm flipH="1">
                <a:off x="137234" y="4640580"/>
                <a:ext cx="4198546" cy="0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B2CD616-7EEC-4EBD-A0BC-43761D5650AD}"/>
                </a:ext>
              </a:extLst>
            </p:cNvPr>
            <p:cNvGrpSpPr/>
            <p:nvPr/>
          </p:nvGrpSpPr>
          <p:grpSpPr>
            <a:xfrm>
              <a:off x="1181437" y="3205787"/>
              <a:ext cx="1996103" cy="2288705"/>
              <a:chOff x="1181437" y="3205787"/>
              <a:chExt cx="1996103" cy="2288705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71379CB-7451-4E4D-A4EA-C392EB1805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81437" y="3205787"/>
                <a:ext cx="1956479" cy="0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2ACCB483-4E78-49C5-8D93-7FE9BEF10C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540" y="3238500"/>
                <a:ext cx="0" cy="2255992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07790FB0-0044-4E48-80FA-4942406489C3}"/>
                </a:ext>
              </a:extLst>
            </p:cNvPr>
            <p:cNvSpPr/>
            <p:nvPr/>
          </p:nvSpPr>
          <p:spPr>
            <a:xfrm rot="5400000">
              <a:off x="2781300" y="3695700"/>
              <a:ext cx="1371600" cy="243840"/>
            </a:xfrm>
            <a:prstGeom prst="rightArrow">
              <a:avLst/>
            </a:prstGeom>
            <a:gradFill flip="none" rotWithShape="1">
              <a:gsLst>
                <a:gs pos="1100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83E5725-4D1F-4C21-BC42-2AC8C779E064}"/>
                </a:ext>
              </a:extLst>
            </p:cNvPr>
            <p:cNvSpPr txBox="1"/>
            <p:nvPr/>
          </p:nvSpPr>
          <p:spPr>
            <a:xfrm>
              <a:off x="3538646" y="2776834"/>
              <a:ext cx="992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 15%</a:t>
              </a:r>
            </a:p>
          </p:txBody>
        </p:sp>
      </p:grp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7102422B-2F32-A241-9D49-EF459057657E}"/>
              </a:ext>
            </a:extLst>
          </p:cNvPr>
          <p:cNvSpPr txBox="1">
            <a:spLocks/>
          </p:cNvSpPr>
          <p:nvPr/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>
              <a:defRPr sz="1200" dirty="0" smtClean="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r>
              <a:rPr lang="it-IT" dirty="0"/>
              <a:t>Mattia Checchin | ICHEP 2018, Seoul, South Korea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305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418F127-78E7-4475-8167-FAF938A7F70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89297-1923-49BC-9FD0-8C5D4167E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240" y="2632792"/>
            <a:ext cx="6827520" cy="1592417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High Q-factor: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Doping and efficient management of trapped flux</a:t>
            </a:r>
          </a:p>
        </p:txBody>
      </p:sp>
    </p:spTree>
    <p:extLst>
      <p:ext uri="{BB962C8B-B14F-4D97-AF65-F5344CB8AC3E}">
        <p14:creationId xmlns:p14="http://schemas.microsoft.com/office/powerpoint/2010/main" val="3233919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Nitrogen doping of </a:t>
            </a:r>
            <a:r>
              <a:rPr lang="en-US" dirty="0" err="1"/>
              <a:t>Nb</a:t>
            </a:r>
            <a:r>
              <a:rPr lang="en-US" dirty="0"/>
              <a:t> cavities (N-doping)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Checchin | ICHEP 2018, Seoul, South Korea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17475" y="1278564"/>
          <a:ext cx="6130925" cy="4695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8" name="Graph" r:id="rId3" imgW="3906000" imgH="2990520" progId="Origin50.Graph">
                  <p:embed/>
                </p:oleObj>
              </mc:Choice>
              <mc:Fallback>
                <p:oleObj name="Graph" r:id="rId3" imgW="3906000" imgH="299052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475" y="1278564"/>
                        <a:ext cx="6130925" cy="4695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3817937" y="1601163"/>
            <a:ext cx="381000" cy="42118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8" name="TextBox 17"/>
          <p:cNvSpPr txBox="1"/>
          <p:nvPr/>
        </p:nvSpPr>
        <p:spPr>
          <a:xfrm>
            <a:off x="1437480" y="959572"/>
            <a:ext cx="6181866" cy="707886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Q-factor improvement after N-doping – up to 4 times higher Q than standard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cavities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491038" y="2603500"/>
            <a:ext cx="1071562" cy="534363"/>
          </a:xfrm>
          <a:prstGeom prst="straightConnector1">
            <a:avLst/>
          </a:prstGeom>
          <a:ln>
            <a:solidFill>
              <a:srgbClr val="800080"/>
            </a:solidFill>
            <a:tailEnd type="triangle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sp>
        <p:nvSpPr>
          <p:cNvPr id="20" name="TextBox 19"/>
          <p:cNvSpPr txBox="1"/>
          <p:nvPr/>
        </p:nvSpPr>
        <p:spPr>
          <a:xfrm>
            <a:off x="5562600" y="2075086"/>
            <a:ext cx="2997200" cy="1015663"/>
          </a:xfrm>
          <a:prstGeom prst="rect">
            <a:avLst/>
          </a:prstGeom>
          <a:ln>
            <a:solidFill>
              <a:srgbClr val="80008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Typical Q vs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Eacc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curve obtained with 120C bake (standard ILC treatment)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448301" y="3317322"/>
                <a:ext cx="366395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Average Q at 16MV/m:</a:t>
                </a:r>
              </a:p>
              <a:p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Standard ILC  treatment:</a:t>
                </a:r>
              </a:p>
              <a:p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~1.7∙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N-doping:</a:t>
                </a:r>
              </a:p>
              <a:p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3.5</m:t>
                      </m:r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8301" y="3317322"/>
                <a:ext cx="3663950" cy="2554545"/>
              </a:xfrm>
              <a:prstGeom prst="rect">
                <a:avLst/>
              </a:prstGeom>
              <a:blipFill rotWithShape="0">
                <a:blip r:embed="rId6"/>
                <a:stretch>
                  <a:fillRect l="-2662" t="-1909" b="-1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V="1">
            <a:off x="1627187" y="2154624"/>
            <a:ext cx="953618" cy="4394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72490" y="2313876"/>
            <a:ext cx="175913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Anti-Q-slope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1300" y="6006844"/>
            <a:ext cx="66003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A. Grassellino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US" sz="1400" dirty="0" err="1">
                <a:solidFill>
                  <a:srgbClr val="0000FF"/>
                </a:solidFill>
              </a:rPr>
              <a:t>Supercond</a:t>
            </a:r>
            <a:r>
              <a:rPr lang="en-US" sz="1400" dirty="0">
                <a:solidFill>
                  <a:srgbClr val="0000FF"/>
                </a:solidFill>
              </a:rPr>
              <a:t>. Sci. Technol. </a:t>
            </a:r>
            <a:r>
              <a:rPr lang="en-US" sz="1400" b="1" dirty="0">
                <a:solidFill>
                  <a:srgbClr val="0000FF"/>
                </a:solidFill>
              </a:rPr>
              <a:t>26</a:t>
            </a:r>
            <a:r>
              <a:rPr lang="en-US" sz="1400" dirty="0">
                <a:solidFill>
                  <a:srgbClr val="0000FF"/>
                </a:solidFill>
              </a:rPr>
              <a:t>, 102001 (2013) – Rapid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808766337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10610</TotalTime>
  <Words>2139</Words>
  <Application>Microsoft Macintosh PowerPoint</Application>
  <PresentationFormat>On-screen Show (4:3)</PresentationFormat>
  <Paragraphs>358</Paragraphs>
  <Slides>36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ＭＳ Ｐゴシック</vt:lpstr>
      <vt:lpstr>ＭＳ Ｐゴシック</vt:lpstr>
      <vt:lpstr>Arial</vt:lpstr>
      <vt:lpstr>Calibri</vt:lpstr>
      <vt:lpstr>Cambria Math</vt:lpstr>
      <vt:lpstr>Geneva</vt:lpstr>
      <vt:lpstr>Helvetica</vt:lpstr>
      <vt:lpstr>Symbol</vt:lpstr>
      <vt:lpstr>Times New Roman</vt:lpstr>
      <vt:lpstr>Wingdings</vt:lpstr>
      <vt:lpstr>FNAL_TemplateMac_060514</vt:lpstr>
      <vt:lpstr>Fermilab: Footer Only</vt:lpstr>
      <vt:lpstr>Graph</vt:lpstr>
      <vt:lpstr>Superconducting RF Cavities R&amp;D Towards Future High Energy Accelerators</vt:lpstr>
      <vt:lpstr>Outline</vt:lpstr>
      <vt:lpstr>State-of-the-art treatments</vt:lpstr>
      <vt:lpstr>What are we seeking for HE colliders?</vt:lpstr>
      <vt:lpstr>Why high Q?</vt:lpstr>
      <vt:lpstr>Why high gradient?</vt:lpstr>
      <vt:lpstr>ILC cost reduction – cost model and R&amp;D pathways</vt:lpstr>
      <vt:lpstr>PowerPoint Presentation</vt:lpstr>
      <vt:lpstr>Nitrogen doping of Nb cavities (N-doping)</vt:lpstr>
      <vt:lpstr>Trapped flux surface resistance</vt:lpstr>
      <vt:lpstr>Example: no field trapped</vt:lpstr>
      <vt:lpstr>Example: 10 mG fully trapped</vt:lpstr>
      <vt:lpstr>Flux trapping efficiency</vt:lpstr>
      <vt:lpstr>Trapped flux sensitivity</vt:lpstr>
      <vt:lpstr>PowerPoint Presentation</vt:lpstr>
      <vt:lpstr>120 C baking</vt:lpstr>
      <vt:lpstr>LE-μSR data on 120 C baked cavities cut-outs</vt:lpstr>
      <vt:lpstr>120 C N-infusion</vt:lpstr>
      <vt:lpstr>Impurity profiles in cavity cutouts by TOF-SIMS</vt:lpstr>
      <vt:lpstr>Summary</vt:lpstr>
      <vt:lpstr>Summary</vt:lpstr>
      <vt:lpstr>Energy barrier to vortex nucleation</vt:lpstr>
      <vt:lpstr>What does happen if another interface is added?</vt:lpstr>
      <vt:lpstr>Layer thickness dependence</vt:lpstr>
      <vt:lpstr>Modeling of the maximum gradient</vt:lpstr>
      <vt:lpstr>Current density distribution in the superconductor</vt:lpstr>
      <vt:lpstr>Enhancement of the accelerating gradient </vt:lpstr>
      <vt:lpstr>PowerPoint Presentation</vt:lpstr>
      <vt:lpstr>Why Nb3Sn?</vt:lpstr>
      <vt:lpstr>Why layered superconductors?</vt:lpstr>
      <vt:lpstr>PowerPoint Presentation</vt:lpstr>
      <vt:lpstr>Conclusions</vt:lpstr>
      <vt:lpstr>New exciting results!</vt:lpstr>
      <vt:lpstr>PowerPoint Presentation</vt:lpstr>
      <vt:lpstr>Qualitative description of the anti-Q-slope</vt:lpstr>
      <vt:lpstr>Latest Nb3Sn results at Fermilab</vt:lpstr>
    </vt:vector>
  </TitlesOfParts>
  <Company>Sandbox Studio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Mattia Checchin x 30517V</dc:creator>
  <cp:lastModifiedBy>Mattia Checchin</cp:lastModifiedBy>
  <cp:revision>327</cp:revision>
  <cp:lastPrinted>2014-01-20T19:40:21Z</cp:lastPrinted>
  <dcterms:created xsi:type="dcterms:W3CDTF">2017-05-03T20:44:21Z</dcterms:created>
  <dcterms:modified xsi:type="dcterms:W3CDTF">2018-07-05T11:41:20Z</dcterms:modified>
</cp:coreProperties>
</file>