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9" r:id="rId2"/>
    <p:sldId id="314" r:id="rId3"/>
    <p:sldId id="292" r:id="rId4"/>
    <p:sldId id="293" r:id="rId5"/>
    <p:sldId id="261" r:id="rId6"/>
    <p:sldId id="294" r:id="rId7"/>
    <p:sldId id="295" r:id="rId8"/>
    <p:sldId id="289" r:id="rId9"/>
    <p:sldId id="284" r:id="rId10"/>
    <p:sldId id="300" r:id="rId11"/>
    <p:sldId id="299" r:id="rId12"/>
    <p:sldId id="285" r:id="rId13"/>
    <p:sldId id="286" r:id="rId14"/>
    <p:sldId id="288" r:id="rId15"/>
    <p:sldId id="304" r:id="rId16"/>
    <p:sldId id="305" r:id="rId17"/>
    <p:sldId id="311" r:id="rId18"/>
    <p:sldId id="302" r:id="rId19"/>
    <p:sldId id="313" r:id="rId20"/>
    <p:sldId id="310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00"/>
    <a:srgbClr val="E9C9E3"/>
    <a:srgbClr val="0000FF"/>
    <a:srgbClr val="33CC33"/>
    <a:srgbClr val="FFCC66"/>
    <a:srgbClr val="F7D9F1"/>
    <a:srgbClr val="009900"/>
    <a:srgbClr val="33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20" autoAdjust="0"/>
    <p:restoredTop sz="93110" autoAdjust="0"/>
  </p:normalViewPr>
  <p:slideViewPr>
    <p:cSldViewPr snapToGrid="0">
      <p:cViewPr varScale="1">
        <p:scale>
          <a:sx n="90" d="100"/>
          <a:sy n="90" d="100"/>
        </p:scale>
        <p:origin x="2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5" d="100"/>
          <a:sy n="115" d="100"/>
        </p:scale>
        <p:origin x="51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5" cy="496332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83" y="0"/>
            <a:ext cx="2945875" cy="496332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527C737E-7847-4EB8-9FF5-878B5818A114}" type="datetimeFigureOut">
              <a:rPr lang="en-US" smtClean="0"/>
              <a:pPr/>
              <a:t>7/7/18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98"/>
            <a:ext cx="2945875" cy="496331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83" y="9430298"/>
            <a:ext cx="2945875" cy="496331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10311842-54A2-4E39-BAC1-5B60E90688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20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59" cy="496411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D0BCB011-E420-4743-8ABE-1A9DBD019D27}" type="datetimeFigureOut">
              <a:rPr lang="en-US" smtClean="0"/>
              <a:pPr/>
              <a:t>7/7/18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428" tIns="46214" rIns="92428" bIns="462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0091"/>
            <a:ext cx="2945659" cy="496411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30BBF540-CAFB-4658-8A19-E3D69B63413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8245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D93A8-2332-4BBA-9A63-161ADAF7F15B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414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47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473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12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15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13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73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14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4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762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462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123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6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459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143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69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364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5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142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849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F540-CAFB-4658-8A19-E3D69B63413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846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en-US" altLang="ko-KR" dirty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9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2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6597352"/>
            <a:ext cx="9144000" cy="26064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ko-KR" altLang="en-US" sz="1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8624307" y="6597352"/>
            <a:ext cx="5196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kumimoji="1" lang="en-US" altLang="ko-KR" sz="1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ko-KR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IBS</a:t>
            </a:r>
          </a:p>
        </p:txBody>
      </p:sp>
      <p:sp>
        <p:nvSpPr>
          <p:cNvPr id="10" name="Shape 600"/>
          <p:cNvSpPr/>
          <p:nvPr userDrawn="1"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91" y="6540004"/>
            <a:ext cx="477416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BFB703C-AB17-464C-9798-A3DD07C78BD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직사각형 8"/>
          <p:cNvSpPr/>
          <p:nvPr userDrawn="1"/>
        </p:nvSpPr>
        <p:spPr>
          <a:xfrm>
            <a:off x="0" y="6601705"/>
            <a:ext cx="13388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0000"/>
                </a:solidFill>
                <a:latin typeface="+mj-lt"/>
              </a:rPr>
              <a:t>Min_180705_ICHEP</a:t>
            </a:r>
            <a:endParaRPr lang="ko-KR" altLang="en-US" sz="1100" b="1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6597352"/>
            <a:ext cx="9144000" cy="26064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ko-KR" altLang="en-US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8669191" y="6597352"/>
            <a:ext cx="4748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kumimoji="1" lang="en-US" altLang="ko-KR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IBS</a:t>
            </a:r>
          </a:p>
        </p:txBody>
      </p:sp>
      <p:sp>
        <p:nvSpPr>
          <p:cNvPr id="8" name="Shape 600"/>
          <p:cNvSpPr/>
          <p:nvPr userDrawn="1"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91" y="6540004"/>
            <a:ext cx="477416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BFB703C-AB17-464C-9798-A3DD07C78BD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직사각형 9"/>
          <p:cNvSpPr/>
          <p:nvPr userDrawn="1"/>
        </p:nvSpPr>
        <p:spPr>
          <a:xfrm>
            <a:off x="0" y="6601705"/>
            <a:ext cx="13388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0000"/>
                </a:solidFill>
                <a:latin typeface="+mj-lt"/>
              </a:rPr>
              <a:t>Min_180705_ICHEP</a:t>
            </a:r>
            <a:endParaRPr lang="ko-KR" altLang="en-US" sz="1100" b="1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6597352"/>
            <a:ext cx="9144000" cy="26064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ko-KR" altLang="en-US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8624307" y="6597352"/>
            <a:ext cx="5196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kumimoji="1" lang="en-US" altLang="ko-KR" sz="1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ko-KR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IBS</a:t>
            </a:r>
          </a:p>
        </p:txBody>
      </p:sp>
      <p:sp>
        <p:nvSpPr>
          <p:cNvPr id="7" name="Shape 600"/>
          <p:cNvSpPr/>
          <p:nvPr userDrawn="1"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91" y="6540004"/>
            <a:ext cx="477416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BFB703C-AB17-464C-9798-A3DD07C78BD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직사각형 8"/>
          <p:cNvSpPr/>
          <p:nvPr userDrawn="1"/>
        </p:nvSpPr>
        <p:spPr>
          <a:xfrm>
            <a:off x="0" y="6601705"/>
            <a:ext cx="13388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0000"/>
                </a:solidFill>
                <a:latin typeface="+mj-lt"/>
              </a:rPr>
              <a:t>Min_180705_ICHEP</a:t>
            </a:r>
            <a:endParaRPr lang="ko-KR" altLang="en-US" sz="1100" b="1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6597352"/>
            <a:ext cx="9144000" cy="26064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ko-KR" altLang="en-US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>
            <a:off x="8669191" y="6597352"/>
            <a:ext cx="4748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kumimoji="1" lang="en-US" altLang="ko-KR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IBS</a:t>
            </a:r>
          </a:p>
        </p:txBody>
      </p:sp>
      <p:sp>
        <p:nvSpPr>
          <p:cNvPr id="5" name="Shape 600"/>
          <p:cNvSpPr/>
          <p:nvPr userDrawn="1"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91" y="6540004"/>
            <a:ext cx="477416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BFB703C-AB17-464C-9798-A3DD07C78BD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직사각형 6"/>
          <p:cNvSpPr/>
          <p:nvPr userDrawn="1"/>
        </p:nvSpPr>
        <p:spPr>
          <a:xfrm>
            <a:off x="0" y="6601705"/>
            <a:ext cx="13388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000000"/>
                </a:solidFill>
                <a:latin typeface="+mj-lt"/>
              </a:rPr>
              <a:t>Min_180705_ICHEP</a:t>
            </a:r>
            <a:endParaRPr lang="ko-KR" altLang="en-US" sz="11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031854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B703C-AB17-464C-9798-A3DD07C78B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60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2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4" Type="http://schemas.openxmlformats.org/officeDocument/2006/relationships/image" Target="../media/image28.png"/><Relationship Id="rId5" Type="http://schemas.openxmlformats.org/officeDocument/2006/relationships/image" Target="../media/image29.tif"/><Relationship Id="rId6" Type="http://schemas.openxmlformats.org/officeDocument/2006/relationships/image" Target="../media/image30.tif"/><Relationship Id="rId7" Type="http://schemas.openxmlformats.org/officeDocument/2006/relationships/image" Target="../media/image31.t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4" Type="http://schemas.openxmlformats.org/officeDocument/2006/relationships/image" Target="../media/image35.gif"/><Relationship Id="rId5" Type="http://schemas.openxmlformats.org/officeDocument/2006/relationships/image" Target="../media/image36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t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6" Type="http://schemas.openxmlformats.org/officeDocument/2006/relationships/image" Target="../media/image49.tif"/><Relationship Id="rId7" Type="http://schemas.openxmlformats.org/officeDocument/2006/relationships/image" Target="../media/image27.tif"/><Relationship Id="rId8" Type="http://schemas.openxmlformats.org/officeDocument/2006/relationships/image" Target="../media/image53.jpeg"/><Relationship Id="rId9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4" Type="http://schemas.openxmlformats.org/officeDocument/2006/relationships/image" Target="../media/image4.tif"/><Relationship Id="rId5" Type="http://schemas.openxmlformats.org/officeDocument/2006/relationships/image" Target="../media/image5.tif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0" y="1526927"/>
            <a:ext cx="9144000" cy="1470025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Matter </a:t>
            </a:r>
            <a:r>
              <a:rPr lang="en-US" altLang="ko-KR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Axion</a:t>
            </a:r>
            <a:r>
              <a:rPr lang="en-US" altLang="ko-K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Search Experiments Using 18T HTS Magnet at CAPP/IBS in KAIST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ICHEP 2018</a:t>
            </a:r>
          </a:p>
        </p:txBody>
      </p:sp>
      <p:sp>
        <p:nvSpPr>
          <p:cNvPr id="6" name="부제목 2"/>
          <p:cNvSpPr>
            <a:spLocks noGrp="1"/>
          </p:cNvSpPr>
          <p:nvPr>
            <p:ph type="subTitle" idx="1"/>
          </p:nvPr>
        </p:nvSpPr>
        <p:spPr>
          <a:xfrm>
            <a:off x="611560" y="3140968"/>
            <a:ext cx="7920880" cy="3240360"/>
          </a:xfrm>
        </p:spPr>
        <p:txBody>
          <a:bodyPr>
            <a:noAutofit/>
          </a:bodyPr>
          <a:lstStyle/>
          <a:p>
            <a:endParaRPr lang="en-US" altLang="ko-KR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24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Byeong</a:t>
            </a:r>
            <a:r>
              <a:rPr lang="en-US" altLang="ko-KR" sz="24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Hun Min</a:t>
            </a:r>
          </a:p>
          <a:p>
            <a:endParaRPr lang="en-US" altLang="ko-KR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Center for </a:t>
            </a:r>
            <a:r>
              <a:rPr lang="en-US" altLang="ko-KR" sz="2400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Axion</a:t>
            </a:r>
            <a:r>
              <a:rPr lang="en-US" altLang="ko-KR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Precision Physics Research</a:t>
            </a:r>
          </a:p>
          <a:p>
            <a:r>
              <a:rPr lang="en-US" altLang="ko-KR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90100" y="0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833 [5 Jul , 09:40]</a:t>
            </a: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645024"/>
            <a:ext cx="1562441" cy="1494083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993" y="3671984"/>
            <a:ext cx="1440161" cy="14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6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15"/>
    </mc:Choice>
    <mc:Fallback xmlns="">
      <p:transition spd="slow" advTm="7741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" y="1182867"/>
            <a:ext cx="4880217" cy="3660163"/>
          </a:xfrm>
          <a:prstGeom prst="rect">
            <a:avLst/>
          </a:prstGeom>
        </p:spPr>
      </p:pic>
      <p:sp>
        <p:nvSpPr>
          <p:cNvPr id="23" name="TextBox 174"/>
          <p:cNvSpPr txBox="1"/>
          <p:nvPr/>
        </p:nvSpPr>
        <p:spPr>
          <a:xfrm>
            <a:off x="554421" y="4653580"/>
            <a:ext cx="2611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:TM 010 </a:t>
            </a:r>
          </a:p>
          <a:p>
            <a:r>
              <a:rPr lang="en-US" altLang="ko-KR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: TM 01m </a:t>
            </a:r>
          </a:p>
          <a:p>
            <a:r>
              <a:rPr lang="en-US" altLang="ko-KR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: TE11m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Simulation of  frequency in cavity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361472" y="6250069"/>
            <a:ext cx="4782528" cy="338554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600" dirty="0"/>
              <a:t>Related Poster :   </a:t>
            </a:r>
            <a:r>
              <a:rPr lang="en-US" altLang="ko-KR" sz="1600" dirty="0" err="1"/>
              <a:t>YoungJae</a:t>
            </a:r>
            <a:r>
              <a:rPr lang="en-US" altLang="ko-KR" sz="1600" dirty="0"/>
              <a:t> Lee  (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July 2018, 18:30)</a:t>
            </a:r>
            <a:endParaRPr lang="ko-KR" altLang="en-US" sz="1600" dirty="0"/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006709"/>
              </p:ext>
            </p:extLst>
          </p:nvPr>
        </p:nvGraphicFramePr>
        <p:xfrm>
          <a:off x="4284057" y="1007088"/>
          <a:ext cx="5483277" cy="4195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7" name="개체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84057" y="1007088"/>
                        <a:ext cx="5483277" cy="4195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759922" y="4040020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:TM 010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1228" y="1007088"/>
            <a:ext cx="14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Dielectric rod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04439" y="1042000"/>
            <a:ext cx="162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Conducting rod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64815F29-C188-45ED-A3A9-B291763D37F5}"/>
              </a:ext>
            </a:extLst>
          </p:cNvPr>
          <p:cNvSpPr/>
          <p:nvPr/>
        </p:nvSpPr>
        <p:spPr>
          <a:xfrm>
            <a:off x="1946365" y="5519646"/>
            <a:ext cx="7197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The dielectric rod has lower frequency than conducting rod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We use the red line (TM010 mode )for axion search.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03D334DC-18C7-4949-91E2-9446E78A0006}"/>
              </a:ext>
            </a:extLst>
          </p:cNvPr>
          <p:cNvSpPr/>
          <p:nvPr/>
        </p:nvSpPr>
        <p:spPr>
          <a:xfrm>
            <a:off x="52251" y="526147"/>
            <a:ext cx="7733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The third factor for axion search is high Q-value cavity</a:t>
            </a:r>
          </a:p>
        </p:txBody>
      </p:sp>
    </p:spTree>
    <p:extLst>
      <p:ext uri="{BB962C8B-B14F-4D97-AF65-F5344CB8AC3E}">
        <p14:creationId xmlns:p14="http://schemas.microsoft.com/office/powerpoint/2010/main" val="178493813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Shape 861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pic>
        <p:nvPicPr>
          <p:cNvPr id="860" name="Cavity46cm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797" y="2482859"/>
            <a:ext cx="2593589" cy="4254963"/>
          </a:xfrm>
          <a:prstGeom prst="rect">
            <a:avLst/>
          </a:prstGeom>
          <a:ln w="12700">
            <a:miter lim="400000"/>
          </a:ln>
          <a:effectLst>
            <a:softEdge rad="546100"/>
          </a:effectLst>
        </p:spPr>
      </p:pic>
      <p:pic>
        <p:nvPicPr>
          <p:cNvPr id="859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131" y="447077"/>
            <a:ext cx="3344712" cy="2035534"/>
          </a:xfrm>
          <a:prstGeom prst="rect">
            <a:avLst/>
          </a:prstGeom>
          <a:ln w="12700">
            <a:miter lim="400000"/>
          </a:ln>
        </p:spPr>
      </p:pic>
      <p:sp>
        <p:nvSpPr>
          <p:cNvPr id="863" name="Shape 863"/>
          <p:cNvSpPr/>
          <p:nvPr/>
        </p:nvSpPr>
        <p:spPr>
          <a:xfrm>
            <a:off x="98227" y="8929"/>
            <a:ext cx="8938617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/>
              <a:t>Cavity</a:t>
            </a:r>
          </a:p>
        </p:txBody>
      </p:sp>
      <p:pic>
        <p:nvPicPr>
          <p:cNvPr id="865" name="ScanRateRadius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70301" y="3001205"/>
            <a:ext cx="5156718" cy="32133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66" name="FormFactorEqn.tiff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079" y="1894795"/>
            <a:ext cx="2036766" cy="712973"/>
          </a:xfrm>
          <a:prstGeom prst="rect">
            <a:avLst/>
          </a:prstGeom>
          <a:ln w="12700">
            <a:miter lim="400000"/>
          </a:ln>
        </p:spPr>
      </p:pic>
      <p:sp>
        <p:nvSpPr>
          <p:cNvPr id="867" name="Shape 867"/>
          <p:cNvSpPr/>
          <p:nvPr/>
        </p:nvSpPr>
        <p:spPr>
          <a:xfrm>
            <a:off x="4112360" y="571149"/>
            <a:ext cx="4198265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828"/>
              <a:t>● Scanning Rate vs. Length of Cavity</a:t>
            </a:r>
          </a:p>
        </p:txBody>
      </p:sp>
      <p:pic>
        <p:nvPicPr>
          <p:cNvPr id="868" name="ScanRateEqn.tiff"/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998345" y="1060447"/>
            <a:ext cx="4900631" cy="765784"/>
          </a:xfrm>
          <a:prstGeom prst="rect">
            <a:avLst/>
          </a:prstGeom>
          <a:ln w="12700">
            <a:miter lim="400000"/>
          </a:ln>
        </p:spPr>
      </p:pic>
      <p:sp>
        <p:nvSpPr>
          <p:cNvPr id="869" name="Shape 869"/>
          <p:cNvSpPr/>
          <p:nvPr/>
        </p:nvSpPr>
        <p:spPr>
          <a:xfrm rot="16200000">
            <a:off x="3288165" y="4474403"/>
            <a:ext cx="856005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Scan Rate</a:t>
            </a:r>
          </a:p>
        </p:txBody>
      </p:sp>
      <p:sp>
        <p:nvSpPr>
          <p:cNvPr id="870" name="Shape 870"/>
          <p:cNvSpPr/>
          <p:nvPr/>
        </p:nvSpPr>
        <p:spPr>
          <a:xfrm>
            <a:off x="5568285" y="6300109"/>
            <a:ext cx="178574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Length of Cavity [mm]</a:t>
            </a:r>
          </a:p>
        </p:txBody>
      </p:sp>
      <p:sp>
        <p:nvSpPr>
          <p:cNvPr id="871" name="Shape 871"/>
          <p:cNvSpPr/>
          <p:nvPr/>
        </p:nvSpPr>
        <p:spPr>
          <a:xfrm>
            <a:off x="4216405" y="6082196"/>
            <a:ext cx="153889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0</a:t>
            </a:r>
          </a:p>
        </p:txBody>
      </p:sp>
      <p:sp>
        <p:nvSpPr>
          <p:cNvPr id="872" name="Shape 872"/>
          <p:cNvSpPr/>
          <p:nvPr/>
        </p:nvSpPr>
        <p:spPr>
          <a:xfrm>
            <a:off x="4813453" y="607326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100</a:t>
            </a:r>
          </a:p>
        </p:txBody>
      </p:sp>
      <p:sp>
        <p:nvSpPr>
          <p:cNvPr id="873" name="Shape 873"/>
          <p:cNvSpPr/>
          <p:nvPr/>
        </p:nvSpPr>
        <p:spPr>
          <a:xfrm>
            <a:off x="5669590" y="607326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200</a:t>
            </a:r>
          </a:p>
        </p:txBody>
      </p:sp>
      <p:sp>
        <p:nvSpPr>
          <p:cNvPr id="874" name="Shape 874"/>
          <p:cNvSpPr/>
          <p:nvPr/>
        </p:nvSpPr>
        <p:spPr>
          <a:xfrm>
            <a:off x="6395143" y="607326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300</a:t>
            </a:r>
          </a:p>
        </p:txBody>
      </p:sp>
      <p:sp>
        <p:nvSpPr>
          <p:cNvPr id="875" name="Shape 875"/>
          <p:cNvSpPr/>
          <p:nvPr/>
        </p:nvSpPr>
        <p:spPr>
          <a:xfrm>
            <a:off x="7120696" y="607326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400</a:t>
            </a:r>
          </a:p>
        </p:txBody>
      </p:sp>
      <p:sp>
        <p:nvSpPr>
          <p:cNvPr id="876" name="Shape 876"/>
          <p:cNvSpPr/>
          <p:nvPr/>
        </p:nvSpPr>
        <p:spPr>
          <a:xfrm>
            <a:off x="7886401" y="607326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500</a:t>
            </a:r>
          </a:p>
        </p:txBody>
      </p:sp>
      <p:sp>
        <p:nvSpPr>
          <p:cNvPr id="877" name="Shape 877"/>
          <p:cNvSpPr/>
          <p:nvPr/>
        </p:nvSpPr>
        <p:spPr>
          <a:xfrm>
            <a:off x="8634247" y="6064336"/>
            <a:ext cx="31739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lvl1pPr>
          </a:lstStyle>
          <a:p>
            <a:r>
              <a:rPr sz="1266"/>
              <a:t>600</a:t>
            </a:r>
          </a:p>
        </p:txBody>
      </p:sp>
      <p:sp>
        <p:nvSpPr>
          <p:cNvPr id="878" name="Shape 878"/>
          <p:cNvSpPr/>
          <p:nvPr/>
        </p:nvSpPr>
        <p:spPr>
          <a:xfrm>
            <a:off x="6666093" y="3396384"/>
            <a:ext cx="815929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/>
              <a:t>max rate</a:t>
            </a:r>
          </a:p>
        </p:txBody>
      </p:sp>
      <p:sp>
        <p:nvSpPr>
          <p:cNvPr id="879" name="Shape 879"/>
          <p:cNvSpPr/>
          <p:nvPr/>
        </p:nvSpPr>
        <p:spPr>
          <a:xfrm>
            <a:off x="8010604" y="5198032"/>
            <a:ext cx="1014701" cy="72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length of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magnet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(467.8mm) </a:t>
            </a:r>
          </a:p>
        </p:txBody>
      </p:sp>
      <p:sp>
        <p:nvSpPr>
          <p:cNvPr id="880" name="Shape 880"/>
          <p:cNvSpPr/>
          <p:nvPr/>
        </p:nvSpPr>
        <p:spPr>
          <a:xfrm>
            <a:off x="8156259" y="2482611"/>
            <a:ext cx="966611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assuming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uniform C</a:t>
            </a:r>
          </a:p>
        </p:txBody>
      </p:sp>
      <p:sp>
        <p:nvSpPr>
          <p:cNvPr id="881" name="Shape 881"/>
          <p:cNvSpPr/>
          <p:nvPr/>
        </p:nvSpPr>
        <p:spPr>
          <a:xfrm flipH="1">
            <a:off x="8444261" y="2979222"/>
            <a:ext cx="152480" cy="47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882" name="Shape 882"/>
          <p:cNvSpPr/>
          <p:nvPr/>
        </p:nvSpPr>
        <p:spPr>
          <a:xfrm flipV="1">
            <a:off x="7328817" y="4120125"/>
            <a:ext cx="927876" cy="80190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883" name="Shape 883"/>
          <p:cNvSpPr/>
          <p:nvPr/>
        </p:nvSpPr>
        <p:spPr>
          <a:xfrm>
            <a:off x="6562102" y="4922114"/>
            <a:ext cx="974627" cy="72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Detailed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simulation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/>
              <a:t>of E and B</a:t>
            </a:r>
          </a:p>
        </p:txBody>
      </p:sp>
      <p:sp>
        <p:nvSpPr>
          <p:cNvPr id="884" name="Shape 884"/>
          <p:cNvSpPr/>
          <p:nvPr/>
        </p:nvSpPr>
        <p:spPr>
          <a:xfrm>
            <a:off x="39960" y="1737131"/>
            <a:ext cx="1670330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547"/>
              <a:t>Q(300K)=~24,000</a:t>
            </a:r>
          </a:p>
        </p:txBody>
      </p:sp>
      <p:sp>
        <p:nvSpPr>
          <p:cNvPr id="885" name="Shape 885"/>
          <p:cNvSpPr/>
          <p:nvPr/>
        </p:nvSpPr>
        <p:spPr>
          <a:xfrm>
            <a:off x="1810436" y="1737131"/>
            <a:ext cx="1449116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547"/>
              <a:t>Q(4K)=~73,000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7598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595" y="4027966"/>
            <a:ext cx="2741031" cy="2055774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18" name="그림 27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05" y="805187"/>
            <a:ext cx="3316747" cy="5451664"/>
          </a:xfrm>
          <a:prstGeom prst="rect">
            <a:avLst/>
          </a:prstGeom>
          <a:effectLst>
            <a:softEdge rad="76200"/>
          </a:effectLst>
        </p:spPr>
      </p:pic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25F4EF5F-D51B-4D3F-8EE3-84C12025FA1A}"/>
              </a:ext>
            </a:extLst>
          </p:cNvPr>
          <p:cNvGrpSpPr/>
          <p:nvPr/>
        </p:nvGrpSpPr>
        <p:grpSpPr>
          <a:xfrm>
            <a:off x="400502" y="852619"/>
            <a:ext cx="4761966" cy="3071582"/>
            <a:chOff x="400502" y="852619"/>
            <a:chExt cx="4761966" cy="3071582"/>
          </a:xfrm>
        </p:grpSpPr>
        <p:grpSp>
          <p:nvGrpSpPr>
            <p:cNvPr id="20" name="그룹 276"/>
            <p:cNvGrpSpPr/>
            <p:nvPr/>
          </p:nvGrpSpPr>
          <p:grpSpPr>
            <a:xfrm>
              <a:off x="726573" y="2983057"/>
              <a:ext cx="522654" cy="722340"/>
              <a:chOff x="1084082" y="2677212"/>
              <a:chExt cx="791852" cy="1206631"/>
            </a:xfrm>
          </p:grpSpPr>
          <p:sp>
            <p:nvSpPr>
              <p:cNvPr id="149" name="원통[C] 52"/>
              <p:cNvSpPr/>
              <p:nvPr/>
            </p:nvSpPr>
            <p:spPr>
              <a:xfrm>
                <a:off x="1084082" y="2677212"/>
                <a:ext cx="791852" cy="1206631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텍스트 상자 53"/>
              <p:cNvSpPr txBox="1"/>
              <p:nvPr/>
            </p:nvSpPr>
            <p:spPr>
              <a:xfrm>
                <a:off x="1135543" y="3182992"/>
                <a:ext cx="691580" cy="352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Cavity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그룹 277"/>
            <p:cNvGrpSpPr>
              <a:grpSpLocks noChangeAspect="1"/>
            </p:cNvGrpSpPr>
            <p:nvPr/>
          </p:nvGrpSpPr>
          <p:grpSpPr>
            <a:xfrm>
              <a:off x="840525" y="2198845"/>
              <a:ext cx="251236" cy="838502"/>
              <a:chOff x="1540497" y="1740966"/>
              <a:chExt cx="699156" cy="2276133"/>
            </a:xfrm>
          </p:grpSpPr>
          <p:sp>
            <p:nvSpPr>
              <p:cNvPr id="142" name="직사각형 398"/>
              <p:cNvSpPr/>
              <p:nvPr/>
            </p:nvSpPr>
            <p:spPr>
              <a:xfrm>
                <a:off x="1540497" y="3027285"/>
                <a:ext cx="486266" cy="6728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3" name="직선 연결선[R] 46"/>
              <p:cNvCxnSpPr/>
              <p:nvPr/>
            </p:nvCxnSpPr>
            <p:spPr>
              <a:xfrm>
                <a:off x="1688989" y="2999004"/>
                <a:ext cx="0" cy="10180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직사각형 400"/>
              <p:cNvSpPr/>
              <p:nvPr/>
            </p:nvSpPr>
            <p:spPr>
              <a:xfrm>
                <a:off x="1644192" y="2933017"/>
                <a:ext cx="94268" cy="9426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호 48"/>
              <p:cNvSpPr/>
              <p:nvPr/>
            </p:nvSpPr>
            <p:spPr>
              <a:xfrm rot="10800000">
                <a:off x="1838811" y="3138624"/>
                <a:ext cx="375904" cy="450203"/>
              </a:xfrm>
              <a:prstGeom prst="arc">
                <a:avLst>
                  <a:gd name="adj1" fmla="val 16225904"/>
                  <a:gd name="adj2" fmla="val 5525058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직사각형 402"/>
              <p:cNvSpPr/>
              <p:nvPr/>
            </p:nvSpPr>
            <p:spPr>
              <a:xfrm>
                <a:off x="2022837" y="3556757"/>
                <a:ext cx="94268" cy="9426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7" name="직선 연결선[R] 50"/>
              <p:cNvCxnSpPr/>
              <p:nvPr/>
            </p:nvCxnSpPr>
            <p:spPr>
              <a:xfrm>
                <a:off x="2227049" y="1740966"/>
                <a:ext cx="0" cy="139253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직선 연결선[R] 51"/>
              <p:cNvCxnSpPr/>
              <p:nvPr/>
            </p:nvCxnSpPr>
            <p:spPr>
              <a:xfrm>
                <a:off x="2022837" y="3139905"/>
                <a:ext cx="21681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텍스트 상자 22"/>
            <p:cNvSpPr txBox="1"/>
            <p:nvPr/>
          </p:nvSpPr>
          <p:spPr>
            <a:xfrm>
              <a:off x="879514" y="2053359"/>
              <a:ext cx="436321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Weak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직선 연결선[R] 23"/>
            <p:cNvCxnSpPr/>
            <p:nvPr/>
          </p:nvCxnSpPr>
          <p:spPr>
            <a:xfrm>
              <a:off x="1249226" y="3200986"/>
              <a:ext cx="12056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그룹 280"/>
            <p:cNvGrpSpPr>
              <a:grpSpLocks noChangeAspect="1"/>
            </p:cNvGrpSpPr>
            <p:nvPr/>
          </p:nvGrpSpPr>
          <p:grpSpPr>
            <a:xfrm>
              <a:off x="1371690" y="3058920"/>
              <a:ext cx="273597" cy="273597"/>
              <a:chOff x="2322559" y="5066653"/>
              <a:chExt cx="232664" cy="238522"/>
            </a:xfrm>
          </p:grpSpPr>
          <p:sp>
            <p:nvSpPr>
              <p:cNvPr id="140" name="타원 396"/>
              <p:cNvSpPr/>
              <p:nvPr/>
            </p:nvSpPr>
            <p:spPr>
              <a:xfrm>
                <a:off x="2322559" y="5066653"/>
                <a:ext cx="232664" cy="23852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원형 화살표[C] 25"/>
              <p:cNvSpPr/>
              <p:nvPr/>
            </p:nvSpPr>
            <p:spPr>
              <a:xfrm rot="10613839" flipH="1">
                <a:off x="2356792" y="5115116"/>
                <a:ext cx="164195" cy="168558"/>
              </a:xfrm>
              <a:prstGeom prst="circular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텍스트 상자 26"/>
            <p:cNvSpPr txBox="1"/>
            <p:nvPr/>
          </p:nvSpPr>
          <p:spPr>
            <a:xfrm>
              <a:off x="1236781" y="3348283"/>
              <a:ext cx="590187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Circulator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텍스트 상자 29"/>
            <p:cNvSpPr txBox="1"/>
            <p:nvPr/>
          </p:nvSpPr>
          <p:spPr>
            <a:xfrm>
              <a:off x="1439142" y="2130951"/>
              <a:ext cx="562711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Coupling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직선 연결선[R] 34"/>
            <p:cNvCxnSpPr/>
            <p:nvPr/>
          </p:nvCxnSpPr>
          <p:spPr>
            <a:xfrm flipV="1">
              <a:off x="1650771" y="3200066"/>
              <a:ext cx="547842" cy="50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[R] 36"/>
            <p:cNvCxnSpPr/>
            <p:nvPr/>
          </p:nvCxnSpPr>
          <p:spPr>
            <a:xfrm>
              <a:off x="2472210" y="3200066"/>
              <a:ext cx="627195" cy="28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모서리가 둥근 직사각형 285"/>
            <p:cNvSpPr/>
            <p:nvPr/>
          </p:nvSpPr>
          <p:spPr>
            <a:xfrm>
              <a:off x="503088" y="2355113"/>
              <a:ext cx="2482527" cy="1469668"/>
            </a:xfrm>
            <a:prstGeom prst="roundRect">
              <a:avLst>
                <a:gd name="adj" fmla="val 10892"/>
              </a:avLst>
            </a:prstGeom>
            <a:noFill/>
            <a:ln w="25400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텍스트 상자 19"/>
            <p:cNvSpPr txBox="1"/>
            <p:nvPr/>
          </p:nvSpPr>
          <p:spPr>
            <a:xfrm>
              <a:off x="1885054" y="2412427"/>
              <a:ext cx="1087157" cy="24622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1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Cryogenics-part</a:t>
              </a:r>
              <a:endParaRPr kumimoji="1" lang="ko-KR" altLang="en-US" sz="1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직선 연결선[R] 109"/>
            <p:cNvCxnSpPr/>
            <p:nvPr/>
          </p:nvCxnSpPr>
          <p:spPr>
            <a:xfrm>
              <a:off x="3895028" y="3303632"/>
              <a:ext cx="1912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[R] 112"/>
            <p:cNvCxnSpPr/>
            <p:nvPr/>
          </p:nvCxnSpPr>
          <p:spPr>
            <a:xfrm>
              <a:off x="3432638" y="3306049"/>
              <a:ext cx="1912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텍스트 상자 113"/>
            <p:cNvSpPr txBox="1"/>
            <p:nvPr/>
          </p:nvSpPr>
          <p:spPr>
            <a:xfrm>
              <a:off x="3714191" y="3414124"/>
              <a:ext cx="1031635" cy="316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Radio frequency(RF)</a:t>
              </a:r>
            </a:p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Amplifier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직사각형 290"/>
            <p:cNvSpPr/>
            <p:nvPr/>
          </p:nvSpPr>
          <p:spPr>
            <a:xfrm>
              <a:off x="4378409" y="2708308"/>
              <a:ext cx="341403" cy="154484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텍스트 상자 117"/>
            <p:cNvSpPr txBox="1"/>
            <p:nvPr/>
          </p:nvSpPr>
          <p:spPr>
            <a:xfrm>
              <a:off x="3307844" y="2675932"/>
              <a:ext cx="1048122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Band pass filter(BPF)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직선 연결선[R] 118"/>
            <p:cNvCxnSpPr/>
            <p:nvPr/>
          </p:nvCxnSpPr>
          <p:spPr>
            <a:xfrm>
              <a:off x="4540105" y="2557284"/>
              <a:ext cx="0" cy="1512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그룹 293"/>
            <p:cNvGrpSpPr/>
            <p:nvPr/>
          </p:nvGrpSpPr>
          <p:grpSpPr>
            <a:xfrm>
              <a:off x="4408065" y="2287059"/>
              <a:ext cx="273597" cy="273597"/>
              <a:chOff x="9974608" y="3293456"/>
              <a:chExt cx="369147" cy="350317"/>
            </a:xfrm>
          </p:grpSpPr>
          <p:sp>
            <p:nvSpPr>
              <p:cNvPr id="137" name="타원 393"/>
              <p:cNvSpPr/>
              <p:nvPr/>
            </p:nvSpPr>
            <p:spPr>
              <a:xfrm>
                <a:off x="9974608" y="3293456"/>
                <a:ext cx="369147" cy="350317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8" name="직선 연결선[R] 120"/>
              <p:cNvCxnSpPr/>
              <p:nvPr/>
            </p:nvCxnSpPr>
            <p:spPr>
              <a:xfrm flipH="1">
                <a:off x="10028668" y="3344758"/>
                <a:ext cx="261026" cy="2477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직선 연결선[R] 121"/>
              <p:cNvCxnSpPr/>
              <p:nvPr/>
            </p:nvCxnSpPr>
            <p:spPr>
              <a:xfrm>
                <a:off x="10028668" y="3344758"/>
                <a:ext cx="261026" cy="2477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텍스트 상자 122"/>
            <p:cNvSpPr txBox="1"/>
            <p:nvPr/>
          </p:nvSpPr>
          <p:spPr>
            <a:xfrm>
              <a:off x="4640555" y="2330053"/>
              <a:ext cx="427161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Mixer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직선 연결선[R] 123"/>
            <p:cNvCxnSpPr/>
            <p:nvPr/>
          </p:nvCxnSpPr>
          <p:spPr>
            <a:xfrm>
              <a:off x="4216295" y="2423857"/>
              <a:ext cx="1912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텍스트 상자 125"/>
            <p:cNvSpPr txBox="1"/>
            <p:nvPr/>
          </p:nvSpPr>
          <p:spPr>
            <a:xfrm>
              <a:off x="2944295" y="2332490"/>
              <a:ext cx="996833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Local oscillator (LO)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직선 연결선[R] 128"/>
            <p:cNvCxnSpPr/>
            <p:nvPr/>
          </p:nvCxnSpPr>
          <p:spPr>
            <a:xfrm>
              <a:off x="4540323" y="2203769"/>
              <a:ext cx="0" cy="85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[R] 130"/>
            <p:cNvCxnSpPr/>
            <p:nvPr/>
          </p:nvCxnSpPr>
          <p:spPr>
            <a:xfrm>
              <a:off x="4540105" y="1959332"/>
              <a:ext cx="0" cy="85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텍스트 상자 132"/>
            <p:cNvSpPr txBox="1"/>
            <p:nvPr/>
          </p:nvSpPr>
          <p:spPr>
            <a:xfrm>
              <a:off x="3167248" y="1659995"/>
              <a:ext cx="1273426" cy="316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Intermediate frequency(</a:t>
              </a:r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IF) </a:t>
              </a:r>
            </a:p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Amplifier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직선 연결선[R] 133"/>
            <p:cNvCxnSpPr/>
            <p:nvPr/>
          </p:nvCxnSpPr>
          <p:spPr>
            <a:xfrm>
              <a:off x="4540105" y="1539274"/>
              <a:ext cx="0" cy="1512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[R] 101"/>
            <p:cNvCxnSpPr/>
            <p:nvPr/>
          </p:nvCxnSpPr>
          <p:spPr>
            <a:xfrm>
              <a:off x="4545962" y="2869725"/>
              <a:ext cx="0" cy="605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텍스트 상자 103"/>
            <p:cNvSpPr txBox="1"/>
            <p:nvPr/>
          </p:nvSpPr>
          <p:spPr>
            <a:xfrm>
              <a:off x="4662037" y="2959471"/>
              <a:ext cx="500431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Isolator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직선 연결선[R] 149"/>
            <p:cNvCxnSpPr/>
            <p:nvPr/>
          </p:nvCxnSpPr>
          <p:spPr>
            <a:xfrm>
              <a:off x="4545962" y="3205418"/>
              <a:ext cx="0" cy="940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그룹 305"/>
            <p:cNvGrpSpPr/>
            <p:nvPr/>
          </p:nvGrpSpPr>
          <p:grpSpPr>
            <a:xfrm>
              <a:off x="3064206" y="986982"/>
              <a:ext cx="555383" cy="431928"/>
              <a:chOff x="5503108" y="394769"/>
              <a:chExt cx="1922643" cy="909334"/>
            </a:xfrm>
          </p:grpSpPr>
          <p:sp>
            <p:nvSpPr>
              <p:cNvPr id="135" name="직사각형 391"/>
              <p:cNvSpPr/>
              <p:nvPr/>
            </p:nvSpPr>
            <p:spPr>
              <a:xfrm>
                <a:off x="5537160" y="398222"/>
                <a:ext cx="1801749" cy="905881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텍스트 상자 151"/>
              <p:cNvSpPr txBox="1"/>
              <p:nvPr/>
            </p:nvSpPr>
            <p:spPr>
              <a:xfrm>
                <a:off x="5503108" y="394769"/>
                <a:ext cx="1922643" cy="888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Network</a:t>
                </a:r>
              </a:p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Analyzer</a:t>
                </a:r>
              </a:p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(NA)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50" name="직선 연결선[R] 188"/>
            <p:cNvCxnSpPr/>
            <p:nvPr/>
          </p:nvCxnSpPr>
          <p:spPr>
            <a:xfrm>
              <a:off x="3525244" y="1541397"/>
              <a:ext cx="0" cy="15175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[R] 195"/>
            <p:cNvCxnSpPr/>
            <p:nvPr/>
          </p:nvCxnSpPr>
          <p:spPr>
            <a:xfrm>
              <a:off x="2508267" y="1635354"/>
              <a:ext cx="64979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[R] 196"/>
            <p:cNvCxnSpPr/>
            <p:nvPr/>
          </p:nvCxnSpPr>
          <p:spPr>
            <a:xfrm>
              <a:off x="3151425" y="1530478"/>
              <a:ext cx="0" cy="1027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텍스트 상자 203"/>
            <p:cNvSpPr txBox="1"/>
            <p:nvPr/>
          </p:nvSpPr>
          <p:spPr>
            <a:xfrm>
              <a:off x="2936619" y="1389054"/>
              <a:ext cx="407013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텍스트 상자 204"/>
            <p:cNvSpPr txBox="1"/>
            <p:nvPr/>
          </p:nvSpPr>
          <p:spPr>
            <a:xfrm>
              <a:off x="3287852" y="1395368"/>
              <a:ext cx="474787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Output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텍스트 상자 206"/>
            <p:cNvSpPr txBox="1"/>
            <p:nvPr/>
          </p:nvSpPr>
          <p:spPr>
            <a:xfrm>
              <a:off x="1897291" y="1931341"/>
              <a:ext cx="559049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Switch C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직선 연결선[R] 208"/>
            <p:cNvCxnSpPr/>
            <p:nvPr/>
          </p:nvCxnSpPr>
          <p:spPr>
            <a:xfrm flipV="1">
              <a:off x="1224268" y="1523048"/>
              <a:ext cx="957588" cy="44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[R] 210"/>
            <p:cNvCxnSpPr/>
            <p:nvPr/>
          </p:nvCxnSpPr>
          <p:spPr>
            <a:xfrm flipH="1">
              <a:off x="1228182" y="1521734"/>
              <a:ext cx="0" cy="2229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직사각형 314"/>
            <p:cNvSpPr/>
            <p:nvPr/>
          </p:nvSpPr>
          <p:spPr>
            <a:xfrm>
              <a:off x="1550507" y="1721168"/>
              <a:ext cx="76739" cy="10735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직선 연결선[R] 213"/>
            <p:cNvCxnSpPr/>
            <p:nvPr/>
          </p:nvCxnSpPr>
          <p:spPr>
            <a:xfrm>
              <a:off x="1828306" y="1760249"/>
              <a:ext cx="3419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[R] 215"/>
            <p:cNvCxnSpPr/>
            <p:nvPr/>
          </p:nvCxnSpPr>
          <p:spPr>
            <a:xfrm>
              <a:off x="1828306" y="1760249"/>
              <a:ext cx="0" cy="683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[R] 216"/>
            <p:cNvCxnSpPr/>
            <p:nvPr/>
          </p:nvCxnSpPr>
          <p:spPr>
            <a:xfrm>
              <a:off x="989925" y="1487493"/>
              <a:ext cx="0" cy="2564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모서리가 둥근 직사각형 318"/>
            <p:cNvSpPr/>
            <p:nvPr/>
          </p:nvSpPr>
          <p:spPr>
            <a:xfrm>
              <a:off x="409783" y="852619"/>
              <a:ext cx="4726022" cy="3071582"/>
            </a:xfrm>
            <a:prstGeom prst="roundRect">
              <a:avLst>
                <a:gd name="adj" fmla="val 1967"/>
              </a:avLst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그룹 319"/>
            <p:cNvGrpSpPr/>
            <p:nvPr/>
          </p:nvGrpSpPr>
          <p:grpSpPr>
            <a:xfrm>
              <a:off x="4264753" y="1102422"/>
              <a:ext cx="588355" cy="431928"/>
              <a:chOff x="5478952" y="394769"/>
              <a:chExt cx="1970956" cy="909334"/>
            </a:xfrm>
          </p:grpSpPr>
          <p:sp>
            <p:nvSpPr>
              <p:cNvPr id="133" name="직사각형 389"/>
              <p:cNvSpPr/>
              <p:nvPr/>
            </p:nvSpPr>
            <p:spPr>
              <a:xfrm>
                <a:off x="5537160" y="398222"/>
                <a:ext cx="1801749" cy="905881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텍스트 상자 151"/>
              <p:cNvSpPr txBox="1"/>
              <p:nvPr/>
            </p:nvSpPr>
            <p:spPr>
              <a:xfrm>
                <a:off x="5478952" y="394769"/>
                <a:ext cx="1970956" cy="888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Spectrum</a:t>
                </a:r>
              </a:p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Analyzer</a:t>
                </a:r>
              </a:p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(SA)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4" name="그룹 320"/>
            <p:cNvGrpSpPr/>
            <p:nvPr/>
          </p:nvGrpSpPr>
          <p:grpSpPr>
            <a:xfrm>
              <a:off x="717773" y="1047835"/>
              <a:ext cx="559049" cy="431928"/>
              <a:chOff x="5463367" y="394769"/>
              <a:chExt cx="2002131" cy="909334"/>
            </a:xfrm>
          </p:grpSpPr>
          <p:sp>
            <p:nvSpPr>
              <p:cNvPr id="131" name="직사각형 387"/>
              <p:cNvSpPr/>
              <p:nvPr/>
            </p:nvSpPr>
            <p:spPr>
              <a:xfrm>
                <a:off x="5537160" y="398222"/>
                <a:ext cx="1801749" cy="905881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텍스트 상자 151"/>
              <p:cNvSpPr txBox="1"/>
              <p:nvPr/>
            </p:nvSpPr>
            <p:spPr>
              <a:xfrm>
                <a:off x="5463367" y="394769"/>
                <a:ext cx="2002131" cy="888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Signal</a:t>
                </a:r>
              </a:p>
              <a:p>
                <a:pPr algn="ctr"/>
                <a:r>
                  <a:rPr kumimoji="1" lang="en-US" altLang="ko-KR" sz="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Genrator</a:t>
                </a:r>
                <a:endPara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(SG)</a:t>
                </a:r>
              </a:p>
            </p:txBody>
          </p:sp>
        </p:grpSp>
        <p:grpSp>
          <p:nvGrpSpPr>
            <p:cNvPr id="65" name="그룹 321"/>
            <p:cNvGrpSpPr>
              <a:grpSpLocks noChangeAspect="1"/>
            </p:cNvGrpSpPr>
            <p:nvPr/>
          </p:nvGrpSpPr>
          <p:grpSpPr>
            <a:xfrm>
              <a:off x="1454273" y="2293085"/>
              <a:ext cx="261789" cy="765833"/>
              <a:chOff x="1540497" y="2047585"/>
              <a:chExt cx="728525" cy="2078875"/>
            </a:xfrm>
          </p:grpSpPr>
          <p:sp>
            <p:nvSpPr>
              <p:cNvPr id="124" name="직사각형 380"/>
              <p:cNvSpPr/>
              <p:nvPr/>
            </p:nvSpPr>
            <p:spPr>
              <a:xfrm>
                <a:off x="1540497" y="3027285"/>
                <a:ext cx="486266" cy="6728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5" name="직선 연결선[R] 46"/>
              <p:cNvCxnSpPr/>
              <p:nvPr/>
            </p:nvCxnSpPr>
            <p:spPr>
              <a:xfrm flipH="1">
                <a:off x="1679032" y="2999005"/>
                <a:ext cx="0" cy="112745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직사각형 382"/>
              <p:cNvSpPr/>
              <p:nvPr/>
            </p:nvSpPr>
            <p:spPr>
              <a:xfrm>
                <a:off x="1644192" y="2933017"/>
                <a:ext cx="94268" cy="9426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호 48"/>
              <p:cNvSpPr/>
              <p:nvPr/>
            </p:nvSpPr>
            <p:spPr>
              <a:xfrm rot="10800000">
                <a:off x="1838811" y="3138624"/>
                <a:ext cx="375904" cy="450203"/>
              </a:xfrm>
              <a:prstGeom prst="arc">
                <a:avLst>
                  <a:gd name="adj1" fmla="val 16225904"/>
                  <a:gd name="adj2" fmla="val 5525058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직사각형 384"/>
              <p:cNvSpPr/>
              <p:nvPr/>
            </p:nvSpPr>
            <p:spPr>
              <a:xfrm>
                <a:off x="2022837" y="3556757"/>
                <a:ext cx="94268" cy="9426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9" name="직선 연결선[R] 50"/>
              <p:cNvCxnSpPr/>
              <p:nvPr/>
            </p:nvCxnSpPr>
            <p:spPr>
              <a:xfrm flipH="1">
                <a:off x="2252572" y="2047585"/>
                <a:ext cx="16450" cy="109958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직선 연결선[R] 51"/>
              <p:cNvCxnSpPr/>
              <p:nvPr/>
            </p:nvCxnSpPr>
            <p:spPr>
              <a:xfrm>
                <a:off x="2022837" y="3139905"/>
                <a:ext cx="21681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삼각형 33"/>
            <p:cNvSpPr/>
            <p:nvPr/>
          </p:nvSpPr>
          <p:spPr>
            <a:xfrm rot="5400000">
              <a:off x="2198613" y="3063268"/>
              <a:ext cx="273597" cy="273597"/>
            </a:xfrm>
            <a:prstGeom prst="triangl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819994" y="3315339"/>
              <a:ext cx="969357" cy="316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Low noise amplifier</a:t>
              </a:r>
            </a:p>
            <a:p>
              <a:pPr algn="ctr"/>
              <a:r>
                <a:rPr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(LNA)</a:t>
              </a:r>
              <a:endParaRPr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633922" y="2675966"/>
              <a:ext cx="502264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>
                  <a:latin typeface="Arial" panose="020B0604020202020204" pitchFamily="34" charset="0"/>
                  <a:cs typeface="Arial" panose="020B0604020202020204" pitchFamily="34" charset="0"/>
                </a:rPr>
                <a:t>coupler</a:t>
              </a:r>
              <a:endParaRPr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4861" y="2679628"/>
              <a:ext cx="502264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>
                  <a:latin typeface="Arial" panose="020B0604020202020204" pitchFamily="34" charset="0"/>
                  <a:cs typeface="Arial" panose="020B0604020202020204" pitchFamily="34" charset="0"/>
                </a:rPr>
                <a:t>coupler</a:t>
              </a:r>
              <a:endParaRPr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0" name="그룹 326"/>
            <p:cNvGrpSpPr/>
            <p:nvPr/>
          </p:nvGrpSpPr>
          <p:grpSpPr>
            <a:xfrm>
              <a:off x="2172766" y="1392954"/>
              <a:ext cx="333446" cy="514750"/>
              <a:chOff x="4261255" y="952194"/>
              <a:chExt cx="702000" cy="1083698"/>
            </a:xfrm>
          </p:grpSpPr>
          <p:sp>
            <p:nvSpPr>
              <p:cNvPr id="117" name="직사각형 373"/>
              <p:cNvSpPr/>
              <p:nvPr/>
            </p:nvSpPr>
            <p:spPr>
              <a:xfrm rot="10800000">
                <a:off x="4261255" y="1029771"/>
                <a:ext cx="702000" cy="864000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8" name="직선 연결선[R] 174"/>
              <p:cNvCxnSpPr/>
              <p:nvPr/>
            </p:nvCxnSpPr>
            <p:spPr>
              <a:xfrm flipH="1">
                <a:off x="4407901" y="1459585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직선 연결선[R] 175"/>
              <p:cNvCxnSpPr/>
              <p:nvPr/>
            </p:nvCxnSpPr>
            <p:spPr>
              <a:xfrm flipH="1" flipV="1">
                <a:off x="4417494" y="1243834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타원 376"/>
              <p:cNvSpPr>
                <a:spLocks noChangeAspect="1"/>
              </p:cNvSpPr>
              <p:nvPr/>
            </p:nvSpPr>
            <p:spPr>
              <a:xfrm rot="10800000">
                <a:off x="4269781" y="1153293"/>
                <a:ext cx="144000" cy="14557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텍스트 상자 178"/>
              <p:cNvSpPr txBox="1"/>
              <p:nvPr/>
            </p:nvSpPr>
            <p:spPr>
              <a:xfrm>
                <a:off x="4348262" y="1591641"/>
                <a:ext cx="311384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텍스트 상자 179"/>
              <p:cNvSpPr txBox="1"/>
              <p:nvPr/>
            </p:nvSpPr>
            <p:spPr>
              <a:xfrm>
                <a:off x="4333416" y="952194"/>
                <a:ext cx="267879" cy="444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타원 379"/>
              <p:cNvSpPr>
                <a:spLocks noChangeAspect="1"/>
              </p:cNvSpPr>
              <p:nvPr/>
            </p:nvSpPr>
            <p:spPr>
              <a:xfrm rot="10800000">
                <a:off x="4272420" y="1650074"/>
                <a:ext cx="142445" cy="144000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1" name="그룹 327"/>
            <p:cNvGrpSpPr/>
            <p:nvPr/>
          </p:nvGrpSpPr>
          <p:grpSpPr>
            <a:xfrm rot="5400000">
              <a:off x="932691" y="1677631"/>
              <a:ext cx="333446" cy="459372"/>
              <a:chOff x="4261255" y="985629"/>
              <a:chExt cx="702000" cy="967112"/>
            </a:xfrm>
          </p:grpSpPr>
          <p:sp>
            <p:nvSpPr>
              <p:cNvPr id="110" name="직사각형 366"/>
              <p:cNvSpPr/>
              <p:nvPr/>
            </p:nvSpPr>
            <p:spPr>
              <a:xfrm rot="10800000">
                <a:off x="4261255" y="1029771"/>
                <a:ext cx="702000" cy="864000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1" name="직선 연결선[R] 174"/>
              <p:cNvCxnSpPr/>
              <p:nvPr/>
            </p:nvCxnSpPr>
            <p:spPr>
              <a:xfrm flipH="1">
                <a:off x="4407901" y="1459585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[R] 175"/>
              <p:cNvCxnSpPr/>
              <p:nvPr/>
            </p:nvCxnSpPr>
            <p:spPr>
              <a:xfrm flipH="1" flipV="1">
                <a:off x="4417494" y="1243834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타원 369"/>
              <p:cNvSpPr>
                <a:spLocks noChangeAspect="1"/>
              </p:cNvSpPr>
              <p:nvPr/>
            </p:nvSpPr>
            <p:spPr>
              <a:xfrm rot="10800000">
                <a:off x="4269782" y="1125300"/>
                <a:ext cx="144000" cy="14557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텍스트 상자 178"/>
              <p:cNvSpPr txBox="1"/>
              <p:nvPr/>
            </p:nvSpPr>
            <p:spPr>
              <a:xfrm rot="16200000">
                <a:off x="4401890" y="919195"/>
                <a:ext cx="311384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텍스트 상자 179"/>
              <p:cNvSpPr txBox="1"/>
              <p:nvPr/>
            </p:nvSpPr>
            <p:spPr>
              <a:xfrm rot="16200000">
                <a:off x="4428252" y="1596676"/>
                <a:ext cx="267879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타원 372"/>
              <p:cNvSpPr>
                <a:spLocks noChangeAspect="1"/>
              </p:cNvSpPr>
              <p:nvPr/>
            </p:nvSpPr>
            <p:spPr>
              <a:xfrm rot="10800000">
                <a:off x="4263091" y="1640743"/>
                <a:ext cx="142445" cy="144000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2" name="그룹 328"/>
            <p:cNvGrpSpPr/>
            <p:nvPr/>
          </p:nvGrpSpPr>
          <p:grpSpPr>
            <a:xfrm rot="5400000">
              <a:off x="1536276" y="1766734"/>
              <a:ext cx="333446" cy="459372"/>
              <a:chOff x="4261255" y="985629"/>
              <a:chExt cx="702000" cy="967112"/>
            </a:xfrm>
          </p:grpSpPr>
          <p:sp>
            <p:nvSpPr>
              <p:cNvPr id="103" name="직사각형 359"/>
              <p:cNvSpPr/>
              <p:nvPr/>
            </p:nvSpPr>
            <p:spPr>
              <a:xfrm rot="10800000">
                <a:off x="4261255" y="1029771"/>
                <a:ext cx="702000" cy="864000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4" name="직선 연결선[R] 174"/>
              <p:cNvCxnSpPr/>
              <p:nvPr/>
            </p:nvCxnSpPr>
            <p:spPr>
              <a:xfrm flipH="1">
                <a:off x="4407901" y="1459585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직선 연결선[R] 175"/>
              <p:cNvCxnSpPr/>
              <p:nvPr/>
            </p:nvCxnSpPr>
            <p:spPr>
              <a:xfrm flipH="1" flipV="1">
                <a:off x="4417494" y="1243834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타원 362"/>
              <p:cNvSpPr>
                <a:spLocks noChangeAspect="1"/>
              </p:cNvSpPr>
              <p:nvPr/>
            </p:nvSpPr>
            <p:spPr>
              <a:xfrm rot="10800000">
                <a:off x="4269782" y="1125300"/>
                <a:ext cx="144000" cy="14557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텍스트 상자 178"/>
              <p:cNvSpPr txBox="1"/>
              <p:nvPr/>
            </p:nvSpPr>
            <p:spPr>
              <a:xfrm rot="16200000">
                <a:off x="4401890" y="919195"/>
                <a:ext cx="311384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텍스트 상자 179"/>
              <p:cNvSpPr txBox="1"/>
              <p:nvPr/>
            </p:nvSpPr>
            <p:spPr>
              <a:xfrm rot="16200000">
                <a:off x="4428252" y="1596676"/>
                <a:ext cx="267879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타원 365"/>
              <p:cNvSpPr>
                <a:spLocks noChangeAspect="1"/>
              </p:cNvSpPr>
              <p:nvPr/>
            </p:nvSpPr>
            <p:spPr>
              <a:xfrm rot="10800000">
                <a:off x="4263091" y="1640743"/>
                <a:ext cx="142445" cy="144000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텍스트 상자 206"/>
            <p:cNvSpPr txBox="1"/>
            <p:nvPr/>
          </p:nvSpPr>
          <p:spPr>
            <a:xfrm>
              <a:off x="400502" y="1833745"/>
              <a:ext cx="553552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Swtich</a:t>
              </a:r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 A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4" name="그룹 330"/>
            <p:cNvGrpSpPr/>
            <p:nvPr/>
          </p:nvGrpSpPr>
          <p:grpSpPr>
            <a:xfrm rot="10800000">
              <a:off x="3099192" y="2960476"/>
              <a:ext cx="333446" cy="503449"/>
              <a:chOff x="4261255" y="893706"/>
              <a:chExt cx="702000" cy="1059905"/>
            </a:xfrm>
          </p:grpSpPr>
          <p:sp>
            <p:nvSpPr>
              <p:cNvPr id="96" name="직사각형 352"/>
              <p:cNvSpPr/>
              <p:nvPr/>
            </p:nvSpPr>
            <p:spPr>
              <a:xfrm rot="10800000">
                <a:off x="4261255" y="1029771"/>
                <a:ext cx="702000" cy="864000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7" name="직선 연결선[R] 174"/>
              <p:cNvCxnSpPr/>
              <p:nvPr/>
            </p:nvCxnSpPr>
            <p:spPr>
              <a:xfrm flipH="1">
                <a:off x="4407901" y="1459585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직선 연결선[R] 175"/>
              <p:cNvCxnSpPr/>
              <p:nvPr/>
            </p:nvCxnSpPr>
            <p:spPr>
              <a:xfrm flipH="1" flipV="1">
                <a:off x="4417494" y="1243834"/>
                <a:ext cx="540000" cy="21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타원 355"/>
              <p:cNvSpPr>
                <a:spLocks noChangeAspect="1"/>
              </p:cNvSpPr>
              <p:nvPr/>
            </p:nvSpPr>
            <p:spPr>
              <a:xfrm rot="10800000">
                <a:off x="4269781" y="1153293"/>
                <a:ext cx="144000" cy="14557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텍스트 상자 178"/>
              <p:cNvSpPr txBox="1"/>
              <p:nvPr/>
            </p:nvSpPr>
            <p:spPr>
              <a:xfrm rot="10800000">
                <a:off x="4349891" y="893706"/>
                <a:ext cx="311384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텍스트 상자 179"/>
              <p:cNvSpPr txBox="1"/>
              <p:nvPr/>
            </p:nvSpPr>
            <p:spPr>
              <a:xfrm rot="10800000">
                <a:off x="4360302" y="1509360"/>
                <a:ext cx="267879" cy="44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ko-KR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타원 358"/>
              <p:cNvSpPr>
                <a:spLocks noChangeAspect="1"/>
              </p:cNvSpPr>
              <p:nvPr/>
            </p:nvSpPr>
            <p:spPr>
              <a:xfrm rot="10800000">
                <a:off x="4272420" y="1650074"/>
                <a:ext cx="142445" cy="144000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5" name="직선 연결선[R] 36"/>
            <p:cNvCxnSpPr/>
            <p:nvPr/>
          </p:nvCxnSpPr>
          <p:spPr>
            <a:xfrm flipV="1">
              <a:off x="3432638" y="3058919"/>
              <a:ext cx="926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그룹 332"/>
            <p:cNvGrpSpPr/>
            <p:nvPr/>
          </p:nvGrpSpPr>
          <p:grpSpPr>
            <a:xfrm>
              <a:off x="3621432" y="3166834"/>
              <a:ext cx="273597" cy="273597"/>
              <a:chOff x="4657433" y="4981294"/>
              <a:chExt cx="232664" cy="238522"/>
            </a:xfrm>
          </p:grpSpPr>
          <p:sp>
            <p:nvSpPr>
              <p:cNvPr id="94" name="타원 350"/>
              <p:cNvSpPr/>
              <p:nvPr/>
            </p:nvSpPr>
            <p:spPr>
              <a:xfrm>
                <a:off x="4657433" y="4981294"/>
                <a:ext cx="232664" cy="23852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오른쪽 화살표[R] 32"/>
              <p:cNvSpPr/>
              <p:nvPr/>
            </p:nvSpPr>
            <p:spPr>
              <a:xfrm>
                <a:off x="4693454" y="5059423"/>
                <a:ext cx="160619" cy="9145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7" name="텍스트 상자 206"/>
            <p:cNvSpPr txBox="1"/>
            <p:nvPr/>
          </p:nvSpPr>
          <p:spPr>
            <a:xfrm>
              <a:off x="2066890" y="1235947"/>
              <a:ext cx="553552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Switch B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텍스트 상자 206"/>
            <p:cNvSpPr txBox="1"/>
            <p:nvPr/>
          </p:nvSpPr>
          <p:spPr>
            <a:xfrm>
              <a:off x="2979484" y="3410907"/>
              <a:ext cx="559049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Switch D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삼각형 33"/>
            <p:cNvSpPr/>
            <p:nvPr/>
          </p:nvSpPr>
          <p:spPr>
            <a:xfrm rot="5400000">
              <a:off x="4083822" y="3156085"/>
              <a:ext cx="273597" cy="273597"/>
            </a:xfrm>
            <a:prstGeom prst="triangl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직선 연결선[R] 109"/>
            <p:cNvCxnSpPr/>
            <p:nvPr/>
          </p:nvCxnSpPr>
          <p:spPr>
            <a:xfrm>
              <a:off x="4354679" y="3297616"/>
              <a:ext cx="1912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그룹 337"/>
            <p:cNvGrpSpPr/>
            <p:nvPr/>
          </p:nvGrpSpPr>
          <p:grpSpPr>
            <a:xfrm rot="16200000">
              <a:off x="4406249" y="2929475"/>
              <a:ext cx="273597" cy="273597"/>
              <a:chOff x="4657433" y="4981294"/>
              <a:chExt cx="232664" cy="238522"/>
            </a:xfrm>
          </p:grpSpPr>
          <p:sp>
            <p:nvSpPr>
              <p:cNvPr id="92" name="타원 348"/>
              <p:cNvSpPr/>
              <p:nvPr/>
            </p:nvSpPr>
            <p:spPr>
              <a:xfrm>
                <a:off x="4657433" y="4981294"/>
                <a:ext cx="232664" cy="23852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오른쪽 화살표[R] 32"/>
              <p:cNvSpPr/>
              <p:nvPr/>
            </p:nvSpPr>
            <p:spPr>
              <a:xfrm>
                <a:off x="4693454" y="5059423"/>
                <a:ext cx="160619" cy="9145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직사각형 338"/>
            <p:cNvSpPr/>
            <p:nvPr/>
          </p:nvSpPr>
          <p:spPr>
            <a:xfrm>
              <a:off x="4373835" y="2045200"/>
              <a:ext cx="341403" cy="154484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텍스트 상자 117"/>
            <p:cNvSpPr txBox="1"/>
            <p:nvPr/>
          </p:nvSpPr>
          <p:spPr>
            <a:xfrm>
              <a:off x="3307845" y="2012271"/>
              <a:ext cx="1048122" cy="21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ko-KR" sz="600" dirty="0">
                  <a:latin typeface="Arial" panose="020B0604020202020204" pitchFamily="34" charset="0"/>
                  <a:cs typeface="Arial" panose="020B0604020202020204" pitchFamily="34" charset="0"/>
                </a:rPr>
                <a:t>Band pass filter(BPF)</a:t>
              </a:r>
              <a:endParaRPr kumimoji="1" lang="ko-KR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삼각형 33"/>
            <p:cNvSpPr/>
            <p:nvPr/>
          </p:nvSpPr>
          <p:spPr>
            <a:xfrm>
              <a:off x="4402673" y="1686976"/>
              <a:ext cx="273597" cy="273597"/>
            </a:xfrm>
            <a:prstGeom prst="triangl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5" name="그룹 341"/>
            <p:cNvGrpSpPr/>
            <p:nvPr/>
          </p:nvGrpSpPr>
          <p:grpSpPr>
            <a:xfrm>
              <a:off x="3942866" y="2287059"/>
              <a:ext cx="273597" cy="273597"/>
              <a:chOff x="8939144" y="3245090"/>
              <a:chExt cx="576000" cy="576000"/>
            </a:xfrm>
          </p:grpSpPr>
          <p:sp>
            <p:nvSpPr>
              <p:cNvPr id="86" name="타원 342"/>
              <p:cNvSpPr/>
              <p:nvPr/>
            </p:nvSpPr>
            <p:spPr>
              <a:xfrm>
                <a:off x="8939144" y="3245090"/>
                <a:ext cx="576000" cy="576000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7" name="그룹 343"/>
              <p:cNvGrpSpPr>
                <a:grpSpLocks noChangeAspect="1"/>
              </p:cNvGrpSpPr>
              <p:nvPr/>
            </p:nvGrpSpPr>
            <p:grpSpPr>
              <a:xfrm>
                <a:off x="8975144" y="3402740"/>
                <a:ext cx="504000" cy="258058"/>
                <a:chOff x="5596707" y="2771935"/>
                <a:chExt cx="578110" cy="296004"/>
              </a:xfrm>
            </p:grpSpPr>
            <p:sp>
              <p:nvSpPr>
                <p:cNvPr id="88" name="원호 344"/>
                <p:cNvSpPr/>
                <p:nvPr/>
              </p:nvSpPr>
              <p:spPr>
                <a:xfrm>
                  <a:off x="5600219" y="2779939"/>
                  <a:ext cx="288000" cy="288000"/>
                </a:xfrm>
                <a:prstGeom prst="arc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원호 345"/>
                <p:cNvSpPr/>
                <p:nvPr/>
              </p:nvSpPr>
              <p:spPr>
                <a:xfrm rot="5400000">
                  <a:off x="5884006" y="2771935"/>
                  <a:ext cx="288000" cy="288000"/>
                </a:xfrm>
                <a:prstGeom prst="arc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원호 346"/>
                <p:cNvSpPr/>
                <p:nvPr/>
              </p:nvSpPr>
              <p:spPr>
                <a:xfrm rot="10800000">
                  <a:off x="5886817" y="2779007"/>
                  <a:ext cx="288000" cy="287999"/>
                </a:xfrm>
                <a:prstGeom prst="arc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원호 347"/>
                <p:cNvSpPr/>
                <p:nvPr/>
              </p:nvSpPr>
              <p:spPr>
                <a:xfrm rot="16200000">
                  <a:off x="5596707" y="2779008"/>
                  <a:ext cx="288000" cy="288000"/>
                </a:xfrm>
                <a:prstGeom prst="arc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" name="Rectangle 1"/>
          <p:cNvSpPr/>
          <p:nvPr/>
        </p:nvSpPr>
        <p:spPr>
          <a:xfrm>
            <a:off x="6228184" y="1052736"/>
            <a:ext cx="2376264" cy="648072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 flipH="1">
            <a:off x="6235178" y="710567"/>
            <a:ext cx="239125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temperature amplifier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5294963" y="1409014"/>
            <a:ext cx="909747" cy="274251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 flipH="1">
            <a:off x="161933" y="443003"/>
            <a:ext cx="234427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chain configuration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 flipH="1">
            <a:off x="7166404" y="4898126"/>
            <a:ext cx="1219195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generator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 flipH="1">
            <a:off x="6317339" y="2209503"/>
            <a:ext cx="1381323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analyzer</a:t>
            </a:r>
            <a:endParaRPr lang="ko-KR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 flipH="1">
            <a:off x="6342791" y="3299467"/>
            <a:ext cx="140808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analyzer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Shape 779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DAQ System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796C3DB9-D4E9-4374-B103-3EA57534A9A0}"/>
              </a:ext>
            </a:extLst>
          </p:cNvPr>
          <p:cNvSpPr/>
          <p:nvPr/>
        </p:nvSpPr>
        <p:spPr>
          <a:xfrm>
            <a:off x="8537" y="4297920"/>
            <a:ext cx="3158711" cy="1508105"/>
          </a:xfrm>
          <a:prstGeom prst="rect">
            <a:avLst/>
          </a:prstGeom>
          <a:ln w="317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Room T. amp. </a:t>
            </a:r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It can be switched with 4 states by program (S11,S21,S22,SA)</a:t>
            </a:r>
            <a:endParaRPr lang="ko-KR" altLang="en-US" dirty="0"/>
          </a:p>
        </p:txBody>
      </p:sp>
      <p:sp>
        <p:nvSpPr>
          <p:cNvPr id="45" name="텍스트 상자 138"/>
          <p:cNvSpPr txBox="1"/>
          <p:nvPr/>
        </p:nvSpPr>
        <p:spPr>
          <a:xfrm>
            <a:off x="3292616" y="740621"/>
            <a:ext cx="1887055" cy="2616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 </a:t>
            </a:r>
            <a:r>
              <a:rPr kumimoji="1" lang="en-US" altLang="ko-KR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kumimoji="1" lang="en-US" altLang="ko-KR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(RT)-part</a:t>
            </a:r>
            <a:endParaRPr kumimoji="1" lang="ko-KR" altLang="en-US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531A7D70-3BDB-4215-947E-83FDB7E7B6B2}"/>
              </a:ext>
            </a:extLst>
          </p:cNvPr>
          <p:cNvSpPr/>
          <p:nvPr/>
        </p:nvSpPr>
        <p:spPr>
          <a:xfrm>
            <a:off x="2558457" y="411974"/>
            <a:ext cx="3055708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dirty="0"/>
              <a:t>Cryo- and room temp. DAQ system</a:t>
            </a:r>
          </a:p>
        </p:txBody>
      </p:sp>
    </p:spTree>
    <p:extLst>
      <p:ext uri="{BB962C8B-B14F-4D97-AF65-F5344CB8AC3E}">
        <p14:creationId xmlns:p14="http://schemas.microsoft.com/office/powerpoint/2010/main" val="173371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/>
          <p:cNvGrpSpPr/>
          <p:nvPr/>
        </p:nvGrpSpPr>
        <p:grpSpPr>
          <a:xfrm>
            <a:off x="6257724" y="469732"/>
            <a:ext cx="1944216" cy="3673528"/>
            <a:chOff x="509377" y="455865"/>
            <a:chExt cx="1287401" cy="6151481"/>
          </a:xfrm>
        </p:grpSpPr>
        <p:pic>
          <p:nvPicPr>
            <p:cNvPr id="26" name="cavity3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520000">
              <a:off x="-1914804" y="3035615"/>
              <a:ext cx="6135763" cy="100769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7" name="직사각형 26"/>
            <p:cNvSpPr/>
            <p:nvPr/>
          </p:nvSpPr>
          <p:spPr>
            <a:xfrm>
              <a:off x="1580754" y="455867"/>
              <a:ext cx="216024" cy="6141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09377" y="455866"/>
              <a:ext cx="265659" cy="6141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75296" y="455865"/>
              <a:ext cx="944376" cy="150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7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58" y="822367"/>
            <a:ext cx="4575487" cy="2977644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 rot="2820000">
            <a:off x="6413165" y="4481554"/>
            <a:ext cx="1798460" cy="176902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 rot="2820000">
            <a:off x="6548050" y="4614232"/>
            <a:ext cx="1528691" cy="15036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312396" y="4339040"/>
            <a:ext cx="0" cy="2169773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68280" y="5359606"/>
            <a:ext cx="2069678" cy="0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6268280" y="4333639"/>
            <a:ext cx="2088232" cy="2077778"/>
          </a:xfrm>
          <a:prstGeom prst="arc">
            <a:avLst>
              <a:gd name="adj1" fmla="val 18221404"/>
              <a:gd name="adj2" fmla="val 5384225"/>
            </a:avLst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11713" y="6254919"/>
            <a:ext cx="0" cy="2763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flipH="1">
            <a:off x="8172025" y="2153421"/>
            <a:ext cx="88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Tuning rod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>
            <a:stCxn id="18" idx="3"/>
          </p:cNvCxnSpPr>
          <p:nvPr/>
        </p:nvCxnSpPr>
        <p:spPr>
          <a:xfrm flipH="1">
            <a:off x="7380312" y="2476587"/>
            <a:ext cx="791713" cy="3763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721147" y="2750934"/>
            <a:ext cx="788960" cy="20691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H="1">
            <a:off x="8038821" y="593221"/>
            <a:ext cx="881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cross section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01259" y="4663744"/>
            <a:ext cx="1020908" cy="1050788"/>
            <a:chOff x="6929931" y="4706440"/>
            <a:chExt cx="1020908" cy="1050788"/>
          </a:xfrm>
        </p:grpSpPr>
        <p:sp>
          <p:nvSpPr>
            <p:cNvPr id="21" name="Oval 20"/>
            <p:cNvSpPr/>
            <p:nvPr/>
          </p:nvSpPr>
          <p:spPr>
            <a:xfrm rot="2820000">
              <a:off x="6914991" y="4721380"/>
              <a:ext cx="1050788" cy="10209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/>
          </p:nvSpPr>
          <p:spPr>
            <a:xfrm rot="2820000">
              <a:off x="7555679" y="4889104"/>
              <a:ext cx="262697" cy="255227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Measurement of the resonant frequency in the copper cavity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041" y="3584349"/>
            <a:ext cx="4506241" cy="3042611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75845103-FA8A-40A9-B18C-4B1ABCE55635}"/>
              </a:ext>
            </a:extLst>
          </p:cNvPr>
          <p:cNvSpPr/>
          <p:nvPr/>
        </p:nvSpPr>
        <p:spPr>
          <a:xfrm>
            <a:off x="117929" y="466364"/>
            <a:ext cx="6540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We measured the resonant frequency of our cavity with dielectric tuning rod.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BC0528-0303-4892-AB91-450977213107}"/>
              </a:ext>
            </a:extLst>
          </p:cNvPr>
          <p:cNvSpPr txBox="1"/>
          <p:nvPr/>
        </p:nvSpPr>
        <p:spPr>
          <a:xfrm>
            <a:off x="5165892" y="2133229"/>
            <a:ext cx="1202445" cy="707886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T</a:t>
            </a:r>
            <a:r>
              <a:rPr lang="en-US" altLang="ko-KR" sz="2000" dirty="0" smtClean="0"/>
              <a:t>emp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4</a:t>
            </a:r>
            <a:r>
              <a:rPr lang="ko-KR" altLang="en-US" sz="2000" dirty="0"/>
              <a:t> </a:t>
            </a:r>
            <a:r>
              <a:rPr lang="en-US" altLang="ko-KR" sz="2000" dirty="0"/>
              <a:t>K</a:t>
            </a:r>
          </a:p>
          <a:p>
            <a:r>
              <a:rPr lang="en-US" altLang="ko-KR" sz="2000" dirty="0"/>
              <a:t>B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: 18 T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136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980000">
                                      <p:cBhvr>
                                        <p:cTn id="6" dur="1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13" y="678623"/>
            <a:ext cx="7231101" cy="5415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4087119" y="1293686"/>
            <a:ext cx="2771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signal generator(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4986239" y="2733846"/>
            <a:ext cx="1549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measure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050135" y="1725734"/>
            <a:ext cx="28803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3"/>
          </p:cNvCxnSpPr>
          <p:nvPr/>
        </p:nvCxnSpPr>
        <p:spPr>
          <a:xfrm flipH="1">
            <a:off x="4626199" y="2903123"/>
            <a:ext cx="360040" cy="635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Background Noise at 4 K (under 18 T)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806219" y="608883"/>
            <a:ext cx="1960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/>
              <a:t>f </a:t>
            </a:r>
            <a:r>
              <a:rPr lang="en-US" altLang="ko-KR" sz="2000" dirty="0"/>
              <a:t>= 4.227655 GHz</a:t>
            </a:r>
            <a:endParaRPr lang="ko-KR" alt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708BD8D-30A2-4A25-BCEA-25EF476D9EB3}"/>
              </a:ext>
            </a:extLst>
          </p:cNvPr>
          <p:cNvSpPr txBox="1"/>
          <p:nvPr/>
        </p:nvSpPr>
        <p:spPr>
          <a:xfrm>
            <a:off x="2874566" y="6139894"/>
            <a:ext cx="232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/>
              <a:t>(Down converted IF )</a:t>
            </a:r>
            <a:endParaRPr lang="ko-KR" alt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9966E7C-CC77-45CB-99E0-2653F53ED419}"/>
              </a:ext>
            </a:extLst>
          </p:cNvPr>
          <p:cNvSpPr txBox="1"/>
          <p:nvPr/>
        </p:nvSpPr>
        <p:spPr>
          <a:xfrm>
            <a:off x="7250492" y="1582588"/>
            <a:ext cx="1290738" cy="95410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800" dirty="0"/>
              <a:t>T : 4 K</a:t>
            </a:r>
          </a:p>
          <a:p>
            <a:r>
              <a:rPr lang="en-US" altLang="ko-KR" sz="2800" dirty="0"/>
              <a:t>H : 18 T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9155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그림 171">
            <a:extLst>
              <a:ext uri="{FF2B5EF4-FFF2-40B4-BE49-F238E27FC236}">
                <a16:creationId xmlns:a16="http://schemas.microsoft.com/office/drawing/2014/main" xmlns="" id="{C481D231-EDF0-47A7-81BB-B7AF279B1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117" y="870810"/>
            <a:ext cx="3468509" cy="5251236"/>
          </a:xfrm>
          <a:prstGeom prst="rect">
            <a:avLst/>
          </a:prstGeom>
        </p:spPr>
      </p:pic>
      <p:pic>
        <p:nvPicPr>
          <p:cNvPr id="179" name="그림 17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4417" y="1211766"/>
            <a:ext cx="905604" cy="461481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74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Combination of Dilution refrigerator and 18 T magnet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0" name="슬라이드 번호 개체 틀 1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71" name="그림 170">
            <a:extLst>
              <a:ext uri="{FF2B5EF4-FFF2-40B4-BE49-F238E27FC236}">
                <a16:creationId xmlns:a16="http://schemas.microsoft.com/office/drawing/2014/main" xmlns="" id="{2AAD77CA-71BA-4508-8CE2-18BBBB601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36" y="936230"/>
            <a:ext cx="3155485" cy="4789488"/>
          </a:xfrm>
          <a:prstGeom prst="rect">
            <a:avLst/>
          </a:prstGeom>
        </p:spPr>
      </p:pic>
      <p:sp>
        <p:nvSpPr>
          <p:cNvPr id="175" name="TextBox 174">
            <a:extLst>
              <a:ext uri="{FF2B5EF4-FFF2-40B4-BE49-F238E27FC236}">
                <a16:creationId xmlns:a16="http://schemas.microsoft.com/office/drawing/2014/main" xmlns="" id="{A14051A8-4424-42C3-8D29-0EBF397AB377}"/>
              </a:ext>
            </a:extLst>
          </p:cNvPr>
          <p:cNvSpPr txBox="1"/>
          <p:nvPr/>
        </p:nvSpPr>
        <p:spPr>
          <a:xfrm>
            <a:off x="127267" y="405485"/>
            <a:ext cx="5826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At present, we are going to improve our experimental setup.       </a:t>
            </a:r>
            <a:endParaRPr lang="ko-KR" altLang="en-US" sz="1600" dirty="0"/>
          </a:p>
        </p:txBody>
      </p:sp>
      <p:sp>
        <p:nvSpPr>
          <p:cNvPr id="180" name="직사각형 179">
            <a:extLst>
              <a:ext uri="{FF2B5EF4-FFF2-40B4-BE49-F238E27FC236}">
                <a16:creationId xmlns:a16="http://schemas.microsoft.com/office/drawing/2014/main" xmlns="" id="{895EF0A4-80FC-444F-8E88-25A3340F4D66}"/>
              </a:ext>
            </a:extLst>
          </p:cNvPr>
          <p:cNvSpPr/>
          <p:nvPr/>
        </p:nvSpPr>
        <p:spPr>
          <a:xfrm>
            <a:off x="5422386" y="715784"/>
            <a:ext cx="148393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400" dirty="0"/>
              <a:t>the new cryostat </a:t>
            </a:r>
            <a:endParaRPr lang="ko-KR" altLang="en-US" sz="1400" dirty="0"/>
          </a:p>
        </p:txBody>
      </p:sp>
      <p:sp>
        <p:nvSpPr>
          <p:cNvPr id="181" name="직사각형 180">
            <a:extLst>
              <a:ext uri="{FF2B5EF4-FFF2-40B4-BE49-F238E27FC236}">
                <a16:creationId xmlns:a16="http://schemas.microsoft.com/office/drawing/2014/main" xmlns="" id="{DB4B919B-60BB-4837-9BE3-138A1DB36339}"/>
              </a:ext>
            </a:extLst>
          </p:cNvPr>
          <p:cNvSpPr/>
          <p:nvPr/>
        </p:nvSpPr>
        <p:spPr>
          <a:xfrm>
            <a:off x="199290" y="772789"/>
            <a:ext cx="306737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ko-KR" sz="1400" dirty="0"/>
              <a:t>the new IVC for dilution unit and cavity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84081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3551" y="6201450"/>
            <a:ext cx="2855497" cy="338554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600" dirty="0"/>
              <a:t>Related Poster : </a:t>
            </a:r>
            <a:r>
              <a:rPr lang="en-US" altLang="ko-KR" sz="1600" dirty="0" err="1"/>
              <a:t>JiYoung</a:t>
            </a:r>
            <a:r>
              <a:rPr lang="en-US" altLang="ko-KR" sz="1600" dirty="0"/>
              <a:t> Lee</a:t>
            </a:r>
            <a:endParaRPr lang="ko-KR" altLang="en-US" sz="16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4932040" y="5078997"/>
            <a:ext cx="4104456" cy="1008112"/>
          </a:xfrm>
          <a:prstGeom prst="roundRect">
            <a:avLst>
              <a:gd name="adj" fmla="val 449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711" y="716914"/>
            <a:ext cx="4900681" cy="3900444"/>
          </a:xfrm>
          <a:prstGeom prst="rect">
            <a:avLst/>
          </a:prstGeom>
        </p:spPr>
      </p:pic>
      <p:sp>
        <p:nvSpPr>
          <p:cNvPr id="13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J</a:t>
            </a: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osephson </a:t>
            </a:r>
            <a:r>
              <a:rPr lang="en-US" altLang="ko-KR" sz="211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</a:t>
            </a: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arametric </a:t>
            </a:r>
            <a:r>
              <a:rPr lang="en-US" altLang="ko-KR" sz="211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</a:t>
            </a: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onverter (JPC : Quantum Limit Amplifier) 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b="50271"/>
          <a:stretch/>
        </p:blipFill>
        <p:spPr>
          <a:xfrm>
            <a:off x="1106331" y="1310034"/>
            <a:ext cx="2466802" cy="19674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1396" y="1555087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Inside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5531" y="31386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Outside</a:t>
            </a: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515531" y="1406547"/>
            <a:ext cx="3245992" cy="4263715"/>
          </a:xfrm>
          <a:prstGeom prst="roundRect">
            <a:avLst>
              <a:gd name="adj" fmla="val 8054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4079961" y="511581"/>
            <a:ext cx="4956535" cy="4244233"/>
          </a:xfrm>
          <a:prstGeom prst="roundRect">
            <a:avLst>
              <a:gd name="adj" fmla="val 4376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7428085" y="800934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929877" y="748352"/>
            <a:ext cx="109417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929877" y="474540"/>
            <a:ext cx="115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Flux Maps</a:t>
            </a:r>
            <a:endParaRPr lang="ko-KR" altLang="en-US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9919" y="848662"/>
            <a:ext cx="1816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Frequency Mode</a:t>
            </a:r>
            <a:endParaRPr lang="ko-KR" altLang="en-US" sz="1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75977" y="2639994"/>
            <a:ext cx="1440160" cy="219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78724" y="2733010"/>
            <a:ext cx="1780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Frequency Mode</a:t>
            </a:r>
            <a:endParaRPr lang="ko-KR" altLang="en-US" sz="1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4112" y="4417260"/>
            <a:ext cx="1633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Bias current (mA)</a:t>
            </a:r>
            <a:endParaRPr lang="ko-KR" altLang="en-US" sz="160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458925"/>
              </p:ext>
            </p:extLst>
          </p:nvPr>
        </p:nvGraphicFramePr>
        <p:xfrm>
          <a:off x="4952465" y="5116881"/>
          <a:ext cx="405611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759">
                  <a:extLst>
                    <a:ext uri="{9D8B030D-6E8A-4147-A177-3AD203B41FA5}">
                      <a16:colId xmlns:a16="http://schemas.microsoft.com/office/drawing/2014/main" xmlns="" val="244335822"/>
                    </a:ext>
                  </a:extLst>
                </a:gridCol>
                <a:gridCol w="1341540">
                  <a:extLst>
                    <a:ext uri="{9D8B030D-6E8A-4147-A177-3AD203B41FA5}">
                      <a16:colId xmlns:a16="http://schemas.microsoft.com/office/drawing/2014/main" xmlns="" val="1683199997"/>
                    </a:ext>
                  </a:extLst>
                </a:gridCol>
                <a:gridCol w="1069813">
                  <a:extLst>
                    <a:ext uri="{9D8B030D-6E8A-4147-A177-3AD203B41FA5}">
                      <a16:colId xmlns:a16="http://schemas.microsoft.com/office/drawing/2014/main" xmlns="" val="859858645"/>
                    </a:ext>
                  </a:extLst>
                </a:gridCol>
              </a:tblGrid>
              <a:tr h="25773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atin typeface="+mj-lt"/>
                        </a:rPr>
                        <a:t>Gain(20</a:t>
                      </a:r>
                      <a:r>
                        <a:rPr lang="en-US" altLang="ko-KR" sz="1400" b="0" baseline="0" dirty="0">
                          <a:latin typeface="+mj-lt"/>
                        </a:rPr>
                        <a:t> dB min)</a:t>
                      </a:r>
                      <a:endParaRPr lang="ko-KR" altLang="en-US" sz="1400" b="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i="1" dirty="0" err="1">
                          <a:latin typeface="+mj-lt"/>
                        </a:rPr>
                        <a:t>F</a:t>
                      </a:r>
                      <a:r>
                        <a:rPr lang="en-US" altLang="ko-KR" sz="1400" b="0" i="1" baseline="-25000" dirty="0" err="1">
                          <a:latin typeface="+mj-lt"/>
                        </a:rPr>
                        <a:t>min</a:t>
                      </a:r>
                      <a:r>
                        <a:rPr lang="en-US" altLang="ko-KR" sz="1400" b="0" dirty="0">
                          <a:latin typeface="+mj-lt"/>
                        </a:rPr>
                        <a:t> (GHz)</a:t>
                      </a:r>
                      <a:endParaRPr lang="ko-KR" altLang="en-US" sz="1400" b="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i="1" kern="1200" dirty="0" err="1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altLang="ko-KR" sz="1400" b="0" i="1" kern="1200" baseline="-25000" dirty="0" err="1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max</a:t>
                      </a:r>
                      <a:r>
                        <a:rPr lang="en-US" altLang="ko-KR" sz="1400" b="0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 (GHz)</a:t>
                      </a:r>
                      <a:endParaRPr lang="ko-KR" altLang="en-US" sz="1400" b="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89758421"/>
                  </a:ext>
                </a:extLst>
              </a:tr>
              <a:tr h="25773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j-lt"/>
                        </a:rPr>
                        <a:t>High frequency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j-lt"/>
                        </a:rPr>
                        <a:t>7.72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j-lt"/>
                        </a:rPr>
                        <a:t>8.802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9480479"/>
                  </a:ext>
                </a:extLst>
              </a:tr>
              <a:tr h="2577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+mj-lt"/>
                        </a:rPr>
                        <a:t>Low frequency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j-lt"/>
                        </a:rPr>
                        <a:t>4.757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j-lt"/>
                        </a:rPr>
                        <a:t>5.01</a:t>
                      </a:r>
                      <a:endParaRPr lang="ko-KR" altLang="en-US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9001303"/>
                  </a:ext>
                </a:extLst>
              </a:tr>
            </a:tbl>
          </a:graphicData>
        </a:graphic>
      </p:graphicFrame>
      <p:sp>
        <p:nvSpPr>
          <p:cNvPr id="24" name="직사각형 23"/>
          <p:cNvSpPr/>
          <p:nvPr/>
        </p:nvSpPr>
        <p:spPr>
          <a:xfrm>
            <a:off x="7440026" y="2661460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1913" y="5685444"/>
            <a:ext cx="401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Flux maps were measured from our JPC.</a:t>
            </a:r>
            <a:endParaRPr lang="ko-KR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rot="5400000">
            <a:off x="1204803" y="3485455"/>
            <a:ext cx="2427993" cy="1822947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25" name="화살표: 오른쪽 3">
            <a:extLst>
              <a:ext uri="{FF2B5EF4-FFF2-40B4-BE49-F238E27FC236}">
                <a16:creationId xmlns:a16="http://schemas.microsoft.com/office/drawing/2014/main" xmlns="" id="{BA2F4962-DA02-4BAE-8CCD-9F3C6E7E68C6}"/>
              </a:ext>
            </a:extLst>
          </p:cNvPr>
          <p:cNvSpPr/>
          <p:nvPr/>
        </p:nvSpPr>
        <p:spPr>
          <a:xfrm rot="21168084">
            <a:off x="3381748" y="3107812"/>
            <a:ext cx="935604" cy="42862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8F20BBA-3B0E-489B-B46B-2A6B2655C591}"/>
              </a:ext>
            </a:extLst>
          </p:cNvPr>
          <p:cNvSpPr txBox="1"/>
          <p:nvPr/>
        </p:nvSpPr>
        <p:spPr>
          <a:xfrm>
            <a:off x="1727397" y="3315014"/>
            <a:ext cx="163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FF00"/>
                </a:solidFill>
              </a:rPr>
              <a:t>JPC in hand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21CE10E-F9F8-464C-BD93-28FDE2C1603B}"/>
              </a:ext>
            </a:extLst>
          </p:cNvPr>
          <p:cNvSpPr txBox="1"/>
          <p:nvPr/>
        </p:nvSpPr>
        <p:spPr>
          <a:xfrm>
            <a:off x="1450827" y="5369609"/>
            <a:ext cx="1968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Delivered in May 2018</a:t>
            </a:r>
            <a:endParaRPr lang="ko-KR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E095A5-5167-4CF8-B52D-6ED396426B79}"/>
              </a:ext>
            </a:extLst>
          </p:cNvPr>
          <p:cNvSpPr txBox="1"/>
          <p:nvPr/>
        </p:nvSpPr>
        <p:spPr>
          <a:xfrm>
            <a:off x="-8219" y="437582"/>
            <a:ext cx="381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 K exp. : HEMT amp.(2 K Noise Temp.)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EF6F8FE-CDDA-4903-9714-563B45EA1B54}"/>
              </a:ext>
            </a:extLst>
          </p:cNvPr>
          <p:cNvSpPr txBox="1"/>
          <p:nvPr/>
        </p:nvSpPr>
        <p:spPr>
          <a:xfrm>
            <a:off x="880398" y="778002"/>
            <a:ext cx="2960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/>
              <a:t>Improve the 1</a:t>
            </a:r>
            <a:r>
              <a:rPr lang="en-US" altLang="ko-KR" sz="2000" baseline="30000" dirty="0"/>
              <a:t>st</a:t>
            </a:r>
            <a:r>
              <a:rPr lang="en-US" altLang="ko-KR" sz="2000" dirty="0"/>
              <a:t> stage amp.</a:t>
            </a:r>
            <a:endParaRPr lang="ko-KR" altLang="en-US" sz="2000" dirty="0"/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xmlns="" id="{90965290-39EE-4BB3-9ACE-CE483E989270}"/>
              </a:ext>
            </a:extLst>
          </p:cNvPr>
          <p:cNvSpPr/>
          <p:nvPr/>
        </p:nvSpPr>
        <p:spPr>
          <a:xfrm>
            <a:off x="408878" y="915970"/>
            <a:ext cx="349405" cy="1415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8A5DFD76-ECF3-4FAB-A751-F635F8B1EC3E}"/>
              </a:ext>
            </a:extLst>
          </p:cNvPr>
          <p:cNvSpPr/>
          <p:nvPr/>
        </p:nvSpPr>
        <p:spPr>
          <a:xfrm>
            <a:off x="3905357" y="4787527"/>
            <a:ext cx="44118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From this maps, we find the two frequency range.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FD28366-0D6C-44B3-9147-1FA4F8D6F289}"/>
              </a:ext>
            </a:extLst>
          </p:cNvPr>
          <p:cNvSpPr txBox="1"/>
          <p:nvPr/>
        </p:nvSpPr>
        <p:spPr>
          <a:xfrm>
            <a:off x="5778126" y="2512439"/>
            <a:ext cx="1633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Bias current (mA)</a:t>
            </a:r>
            <a:endParaRPr lang="ko-KR" altLang="en-US" sz="1600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E1877A23-4228-4694-AE3F-DB59FE6FD9BD}"/>
              </a:ext>
            </a:extLst>
          </p:cNvPr>
          <p:cNvSpPr/>
          <p:nvPr/>
        </p:nvSpPr>
        <p:spPr>
          <a:xfrm>
            <a:off x="4243320" y="6190770"/>
            <a:ext cx="4900680" cy="369332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Next plan : Measure the noise temperature of JPC</a:t>
            </a:r>
            <a:endParaRPr lang="ko-KR" altLang="en-US" dirty="0"/>
          </a:p>
        </p:txBody>
      </p:sp>
      <p:sp>
        <p:nvSpPr>
          <p:cNvPr id="32" name="화살표: 오른쪽 31">
            <a:extLst>
              <a:ext uri="{FF2B5EF4-FFF2-40B4-BE49-F238E27FC236}">
                <a16:creationId xmlns:a16="http://schemas.microsoft.com/office/drawing/2014/main" xmlns="" id="{882644FF-B7C9-486F-9525-78A1F5773DD7}"/>
              </a:ext>
            </a:extLst>
          </p:cNvPr>
          <p:cNvSpPr/>
          <p:nvPr/>
        </p:nvSpPr>
        <p:spPr>
          <a:xfrm>
            <a:off x="3849550" y="6215624"/>
            <a:ext cx="398047" cy="338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F72E3579-8F42-40DE-9131-0F00FDBDC308}"/>
              </a:ext>
            </a:extLst>
          </p:cNvPr>
          <p:cNvSpPr/>
          <p:nvPr/>
        </p:nvSpPr>
        <p:spPr>
          <a:xfrm>
            <a:off x="3984702" y="4787527"/>
            <a:ext cx="5075690" cy="13133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783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0" name="pasted-image.pdf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27681" y="4094363"/>
            <a:ext cx="4121684" cy="2488106"/>
          </a:xfrm>
          <a:prstGeom prst="rect">
            <a:avLst/>
          </a:prstGeom>
          <a:ln w="12700">
            <a:miter lim="400000"/>
          </a:ln>
        </p:spPr>
      </p:pic>
      <p:sp>
        <p:nvSpPr>
          <p:cNvPr id="843" name="Shape 843"/>
          <p:cNvSpPr/>
          <p:nvPr/>
        </p:nvSpPr>
        <p:spPr>
          <a:xfrm>
            <a:off x="0" y="37078"/>
            <a:ext cx="8938617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/>
              <a:t>Cancellation Magnet Development  </a:t>
            </a:r>
          </a:p>
        </p:txBody>
      </p:sp>
      <p:pic>
        <p:nvPicPr>
          <p:cNvPr id="84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5921" y="3429000"/>
            <a:ext cx="2631231" cy="2311810"/>
          </a:xfrm>
          <a:prstGeom prst="rect">
            <a:avLst/>
          </a:prstGeom>
          <a:ln w="12700">
            <a:miter lim="400000"/>
          </a:ln>
        </p:spPr>
      </p:pic>
      <p:sp>
        <p:nvSpPr>
          <p:cNvPr id="848" name="Shape 848"/>
          <p:cNvSpPr/>
          <p:nvPr/>
        </p:nvSpPr>
        <p:spPr>
          <a:xfrm>
            <a:off x="1807720" y="3902073"/>
            <a:ext cx="747000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 dirty="0"/>
              <a:t>5 gauss</a:t>
            </a:r>
          </a:p>
        </p:txBody>
      </p:sp>
      <p:sp>
        <p:nvSpPr>
          <p:cNvPr id="849" name="Shape 849"/>
          <p:cNvSpPr/>
          <p:nvPr/>
        </p:nvSpPr>
        <p:spPr>
          <a:xfrm flipH="1">
            <a:off x="1439630" y="4046312"/>
            <a:ext cx="345445" cy="53672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pic>
        <p:nvPicPr>
          <p:cNvPr id="850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27681" y="628589"/>
            <a:ext cx="3786017" cy="2681369"/>
          </a:xfrm>
          <a:prstGeom prst="rect">
            <a:avLst/>
          </a:prstGeom>
          <a:ln w="12700">
            <a:miter lim="400000"/>
          </a:ln>
        </p:spPr>
      </p:pic>
      <p:sp>
        <p:nvSpPr>
          <p:cNvPr id="851" name="Shape 851"/>
          <p:cNvSpPr/>
          <p:nvPr/>
        </p:nvSpPr>
        <p:spPr>
          <a:xfrm>
            <a:off x="5136113" y="3308976"/>
            <a:ext cx="3928961" cy="786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2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47" dirty="0"/>
              <a:t>● Cancel out ~</a:t>
            </a:r>
            <a:r>
              <a:rPr sz="1547" dirty="0" err="1"/>
              <a:t>kG</a:t>
            </a:r>
            <a:r>
              <a:rPr sz="1547" dirty="0"/>
              <a:t> of stray field to a few G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2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47" dirty="0"/>
              <a:t>● Field stability ~25ppm/</a:t>
            </a:r>
            <a:r>
              <a:rPr sz="1547" dirty="0" err="1"/>
              <a:t>hr</a:t>
            </a:r>
            <a:r>
              <a:rPr sz="1547" dirty="0"/>
              <a:t>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2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47" dirty="0"/>
              <a:t>● Field profile test &amp; quench test passed</a:t>
            </a:r>
          </a:p>
        </p:txBody>
      </p:sp>
      <p:pic>
        <p:nvPicPr>
          <p:cNvPr id="852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63908" y="569163"/>
            <a:ext cx="2102505" cy="5942917"/>
          </a:xfrm>
          <a:prstGeom prst="rect">
            <a:avLst/>
          </a:prstGeom>
          <a:ln w="12700">
            <a:miter lim="400000"/>
          </a:ln>
        </p:spPr>
      </p:pic>
      <p:sp>
        <p:nvSpPr>
          <p:cNvPr id="853" name="Shape 853"/>
          <p:cNvSpPr/>
          <p:nvPr/>
        </p:nvSpPr>
        <p:spPr>
          <a:xfrm flipV="1">
            <a:off x="2624420" y="4094363"/>
            <a:ext cx="1362001" cy="288477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854" name="Shape 854"/>
          <p:cNvSpPr/>
          <p:nvPr/>
        </p:nvSpPr>
        <p:spPr>
          <a:xfrm>
            <a:off x="6085134" y="4671292"/>
            <a:ext cx="1420945" cy="1506814"/>
          </a:xfrm>
          <a:prstGeom prst="rect">
            <a:avLst/>
          </a:prstGeom>
          <a:blipFill>
            <a:blip r:embed="rId7">
              <a:alphaModFix amt="20104"/>
            </a:blip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855" name="Shape 855"/>
          <p:cNvSpPr/>
          <p:nvPr/>
        </p:nvSpPr>
        <p:spPr>
          <a:xfrm>
            <a:off x="6102230" y="5912348"/>
            <a:ext cx="137858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125"/>
              <a:t>Field cancel region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FFD1FE56-4A2A-4CC1-8D45-30128C9AC500}"/>
              </a:ext>
            </a:extLst>
          </p:cNvPr>
          <p:cNvGrpSpPr/>
          <p:nvPr/>
        </p:nvGrpSpPr>
        <p:grpSpPr>
          <a:xfrm>
            <a:off x="435807" y="1107336"/>
            <a:ext cx="2102505" cy="2151776"/>
            <a:chOff x="-1456679" y="383627"/>
            <a:chExt cx="2304933" cy="2997828"/>
          </a:xfrm>
        </p:grpSpPr>
        <p:pic>
          <p:nvPicPr>
            <p:cNvPr id="845" name="cancellationcoil1.tif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1456679" y="383627"/>
              <a:ext cx="2304933" cy="299782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856" name="Shape 856"/>
            <p:cNvSpPr/>
            <p:nvPr/>
          </p:nvSpPr>
          <p:spPr>
            <a:xfrm>
              <a:off x="-1364039" y="3020499"/>
              <a:ext cx="1941237" cy="2884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1406" dirty="0"/>
                <a:t>Delivered in Nov 2017</a:t>
              </a:r>
            </a:p>
          </p:txBody>
        </p:sp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46" name="Shape 846"/>
          <p:cNvSpPr/>
          <p:nvPr/>
        </p:nvSpPr>
        <p:spPr>
          <a:xfrm>
            <a:off x="648197" y="3346395"/>
            <a:ext cx="1476366" cy="2669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 dirty="0">
                <a:solidFill>
                  <a:srgbClr val="FF2600"/>
                </a:solidFill>
              </a:rPr>
              <a:t> Cancellation Coil</a:t>
            </a:r>
            <a:r>
              <a:rPr sz="1266" dirty="0"/>
              <a:t>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9B6F4E17-9626-46F5-8225-5685299E4CB2}"/>
              </a:ext>
            </a:extLst>
          </p:cNvPr>
          <p:cNvSpPr/>
          <p:nvPr/>
        </p:nvSpPr>
        <p:spPr>
          <a:xfrm>
            <a:off x="225937" y="5766027"/>
            <a:ext cx="3195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The main purpose of it is cancellation of magnetic field around the JPC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CC5F047-8E46-4E1B-9432-A2BD551255CC}"/>
              </a:ext>
            </a:extLst>
          </p:cNvPr>
          <p:cNvSpPr/>
          <p:nvPr/>
        </p:nvSpPr>
        <p:spPr>
          <a:xfrm>
            <a:off x="0" y="377148"/>
            <a:ext cx="3176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Need the cancellation magnet for JPC operation in 18 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41229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xmlns="" id="{4AA6CCBC-EF13-49E8-9886-0F11AEB98572}"/>
              </a:ext>
            </a:extLst>
          </p:cNvPr>
          <p:cNvSpPr/>
          <p:nvPr/>
        </p:nvSpPr>
        <p:spPr>
          <a:xfrm>
            <a:off x="1967345" y="2439951"/>
            <a:ext cx="4821382" cy="202151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xmlns="" id="{47D96854-D0D3-4C80-AABC-34A18AF8808F}"/>
              </a:ext>
            </a:extLst>
          </p:cNvPr>
          <p:cNvSpPr/>
          <p:nvPr/>
        </p:nvSpPr>
        <p:spPr>
          <a:xfrm>
            <a:off x="303309" y="1236212"/>
            <a:ext cx="8390466" cy="4208694"/>
          </a:xfrm>
          <a:prstGeom prst="ellipse">
            <a:avLst/>
          </a:prstGeom>
          <a:noFill/>
          <a:ln w="254000">
            <a:solidFill>
              <a:srgbClr val="7030A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500" y="1523723"/>
            <a:ext cx="1394915" cy="368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8100"/>
          </a:effectLst>
        </p:spPr>
      </p:pic>
      <p:sp>
        <p:nvSpPr>
          <p:cNvPr id="11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Installation of improvement factors for experiment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2" name="Picture 177">
            <a:extLst>
              <a:ext uri="{FF2B5EF4-FFF2-40B4-BE49-F238E27FC236}">
                <a16:creationId xmlns:a16="http://schemas.microsoft.com/office/drawing/2014/main" xmlns="" id="{2974CB8A-09AD-4466-AF1A-2DC347EFE0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5" t="7510" r="15288" b="2835"/>
          <a:stretch/>
        </p:blipFill>
        <p:spPr>
          <a:xfrm>
            <a:off x="127121" y="1598424"/>
            <a:ext cx="1766090" cy="3612456"/>
          </a:xfrm>
          <a:prstGeom prst="rect">
            <a:avLst/>
          </a:prstGeom>
          <a:effectLst>
            <a:softEdge rad="241300"/>
          </a:effec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xmlns="" id="{21083B9C-0CBA-4EC5-9FBB-DB61B15E3D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rot="5400000">
            <a:off x="4350508" y="647228"/>
            <a:ext cx="1911515" cy="154157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cancellationcoil1.tiff">
            <a:extLst>
              <a:ext uri="{FF2B5EF4-FFF2-40B4-BE49-F238E27FC236}">
                <a16:creationId xmlns:a16="http://schemas.microsoft.com/office/drawing/2014/main" xmlns="" id="{D39EBEB8-0A5F-47ED-B764-A0E827C0E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840502" y="462256"/>
            <a:ext cx="1505719" cy="1911514"/>
          </a:xfrm>
          <a:prstGeom prst="rect">
            <a:avLst/>
          </a:prstGeom>
          <a:ln w="12700">
            <a:miter lim="400000"/>
          </a:ln>
          <a:effectLst>
            <a:softEdge rad="381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D090A9-B5CD-4857-BEB7-5B515271D85B}"/>
              </a:ext>
            </a:extLst>
          </p:cNvPr>
          <p:cNvSpPr txBox="1"/>
          <p:nvPr/>
        </p:nvSpPr>
        <p:spPr>
          <a:xfrm>
            <a:off x="7393489" y="1523723"/>
            <a:ext cx="1394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</a:rPr>
              <a:t>Dilution Refrigerator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B102314-99D6-4EAF-A8BC-6F8F096EA556}"/>
              </a:ext>
            </a:extLst>
          </p:cNvPr>
          <p:cNvSpPr txBox="1"/>
          <p:nvPr/>
        </p:nvSpPr>
        <p:spPr>
          <a:xfrm>
            <a:off x="587931" y="198538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</a:rPr>
              <a:t>Magnet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CBE536F-FDB9-44A5-96B7-A3C4748814B2}"/>
              </a:ext>
            </a:extLst>
          </p:cNvPr>
          <p:cNvSpPr txBox="1"/>
          <p:nvPr/>
        </p:nvSpPr>
        <p:spPr>
          <a:xfrm>
            <a:off x="2809106" y="429948"/>
            <a:ext cx="153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</a:rPr>
              <a:t>Cancellation</a:t>
            </a:r>
            <a:r>
              <a:rPr lang="en-US" altLang="ko-KR" dirty="0">
                <a:solidFill>
                  <a:srgbClr val="FFFF00"/>
                </a:solidFill>
              </a:rPr>
              <a:t> magnet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12BE4A0-ACD0-48DB-B964-01399564AEFA}"/>
              </a:ext>
            </a:extLst>
          </p:cNvPr>
          <p:cNvSpPr txBox="1"/>
          <p:nvPr/>
        </p:nvSpPr>
        <p:spPr>
          <a:xfrm>
            <a:off x="5121665" y="59577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JPC</a:t>
            </a:r>
            <a:endParaRPr lang="ko-KR" alt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Cavity46cm.tiff">
            <a:extLst>
              <a:ext uri="{FF2B5EF4-FFF2-40B4-BE49-F238E27FC236}">
                <a16:creationId xmlns:a16="http://schemas.microsoft.com/office/drawing/2014/main" xmlns="" id="{EC656AFD-C002-422A-BDB0-4D7CCA71225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/>
          </a:blip>
          <a:srcRect l="30331" t="8967" r="21355" b="11331"/>
          <a:stretch/>
        </p:blipFill>
        <p:spPr>
          <a:xfrm>
            <a:off x="3011342" y="4500473"/>
            <a:ext cx="664222" cy="1797661"/>
          </a:xfrm>
          <a:prstGeom prst="rect">
            <a:avLst/>
          </a:prstGeom>
          <a:ln w="12700">
            <a:miter lim="400000"/>
          </a:ln>
          <a:effectLst>
            <a:softEdge rad="50800"/>
          </a:effec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xmlns="" id="{9A0AF623-E10D-4D43-8E53-13482C6F3C3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405" y="4516985"/>
            <a:ext cx="2374865" cy="1781149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C6D088C-88C0-416C-B65B-2E07663C47BE}"/>
              </a:ext>
            </a:extLst>
          </p:cNvPr>
          <p:cNvSpPr txBox="1"/>
          <p:nvPr/>
        </p:nvSpPr>
        <p:spPr>
          <a:xfrm>
            <a:off x="2963441" y="5040970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Cavity</a:t>
            </a:r>
            <a:endParaRPr lang="ko-KR" alt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E0D90BB-200A-49E7-853F-DFDECAC29B79}"/>
              </a:ext>
            </a:extLst>
          </p:cNvPr>
          <p:cNvSpPr txBox="1"/>
          <p:nvPr/>
        </p:nvSpPr>
        <p:spPr>
          <a:xfrm>
            <a:off x="4693561" y="4581782"/>
            <a:ext cx="62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DAQ</a:t>
            </a:r>
            <a:endParaRPr lang="ko-KR" alt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6CCD2276-810A-4A96-8A54-310A06AE7647}"/>
                  </a:ext>
                </a:extLst>
              </p:cNvPr>
              <p:cNvSpPr txBox="1"/>
              <p:nvPr/>
            </p:nvSpPr>
            <p:spPr>
              <a:xfrm>
                <a:off x="1893211" y="2479057"/>
                <a:ext cx="504945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dirty="0">
                    <a:solidFill>
                      <a:srgbClr val="FFFF00"/>
                    </a:solidFill>
                  </a:rPr>
                  <a:t>Magnetic field : 18 T</a:t>
                </a:r>
              </a:p>
              <a:p>
                <a:pPr algn="ctr"/>
                <a:r>
                  <a:rPr lang="en-US" altLang="ko-KR" sz="2400" dirty="0">
                    <a:solidFill>
                      <a:srgbClr val="FFFF00"/>
                    </a:solidFill>
                  </a:rPr>
                  <a:t>Noise temperature :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ko-KR" sz="24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ko-KR" sz="2400" dirty="0" smtClean="0">
                    <a:solidFill>
                      <a:srgbClr val="FFFF00"/>
                    </a:solidFill>
                  </a:rPr>
                  <a:t>500 </a:t>
                </a:r>
                <a:r>
                  <a:rPr lang="en-US" altLang="ko-KR" sz="2400" dirty="0" err="1">
                    <a:solidFill>
                      <a:srgbClr val="FFFF00"/>
                    </a:solidFill>
                  </a:rPr>
                  <a:t>mK</a:t>
                </a:r>
                <a:endParaRPr lang="en-US" altLang="ko-KR" sz="2400" dirty="0">
                  <a:solidFill>
                    <a:srgbClr val="FFFF00"/>
                  </a:solidFill>
                </a:endParaRPr>
              </a:p>
              <a:p>
                <a:pPr algn="ctr"/>
                <a:r>
                  <a:rPr lang="en-US" altLang="ko-KR" sz="2400" dirty="0">
                    <a:solidFill>
                      <a:srgbClr val="FFFF00"/>
                    </a:solidFill>
                  </a:rPr>
                  <a:t>Q-factor :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ko-KR" sz="2400" dirty="0">
                    <a:solidFill>
                      <a:srgbClr val="FFFF00"/>
                    </a:solidFill>
                  </a:rPr>
                  <a:t>70,000</a:t>
                </a:r>
              </a:p>
              <a:p>
                <a:pPr algn="ctr"/>
                <a:r>
                  <a:rPr lang="en-US" altLang="ko-KR" sz="2400" dirty="0">
                    <a:solidFill>
                      <a:srgbClr val="FFFF00"/>
                    </a:solidFill>
                  </a:rPr>
                  <a:t>Real time DAQ :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ko-KR" sz="2400" dirty="0">
                    <a:solidFill>
                      <a:srgbClr val="FFFF00"/>
                    </a:solidFill>
                  </a:rPr>
                  <a:t> 80% (efficiency) </a:t>
                </a:r>
              </a:p>
              <a:p>
                <a:pPr algn="ctr"/>
                <a:r>
                  <a:rPr lang="en-US" altLang="ko-KR" sz="2400" dirty="0">
                    <a:solidFill>
                      <a:srgbClr val="FFFF00"/>
                    </a:solidFill>
                  </a:rPr>
                  <a:t>(Physical temperature :</a:t>
                </a:r>
                <a14:m>
                  <m:oMath xmlns:m="http://schemas.openxmlformats.org/officeDocument/2006/math">
                    <m:r>
                      <a:rPr lang="en-US" altLang="ko-KR" sz="24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ko-KR" sz="2400" dirty="0">
                    <a:solidFill>
                      <a:srgbClr val="FFFF00"/>
                    </a:solidFill>
                  </a:rPr>
                  <a:t> 20 </a:t>
                </a:r>
                <a:r>
                  <a:rPr lang="en-US" altLang="ko-KR" sz="2400" dirty="0" err="1">
                    <a:solidFill>
                      <a:srgbClr val="FFFF00"/>
                    </a:solidFill>
                  </a:rPr>
                  <a:t>mK</a:t>
                </a:r>
                <a:r>
                  <a:rPr lang="en-US" altLang="ko-KR" sz="2400" dirty="0">
                    <a:solidFill>
                      <a:srgbClr val="FFFF00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CCD2276-810A-4A96-8A54-310A06AE7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211" y="2479057"/>
                <a:ext cx="5049456" cy="1938992"/>
              </a:xfrm>
              <a:prstGeom prst="rect">
                <a:avLst/>
              </a:prstGeom>
              <a:blipFill rotWithShape="0">
                <a:blip r:embed="rId9"/>
                <a:stretch>
                  <a:fillRect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9732BADD-2D45-41A7-975F-DBC04E39DF3B}"/>
              </a:ext>
            </a:extLst>
          </p:cNvPr>
          <p:cNvSpPr/>
          <p:nvPr/>
        </p:nvSpPr>
        <p:spPr>
          <a:xfrm>
            <a:off x="2726267" y="428625"/>
            <a:ext cx="3412066" cy="1967915"/>
          </a:xfrm>
          <a:prstGeom prst="rect">
            <a:avLst/>
          </a:prstGeom>
          <a:noFill/>
          <a:ln w="444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8" name="직사각형 1027">
            <a:extLst>
              <a:ext uri="{FF2B5EF4-FFF2-40B4-BE49-F238E27FC236}">
                <a16:creationId xmlns:a16="http://schemas.microsoft.com/office/drawing/2014/main" xmlns="" id="{0C6F2C7D-95CE-4B1F-9DE2-DD6483D0B255}"/>
              </a:ext>
            </a:extLst>
          </p:cNvPr>
          <p:cNvSpPr/>
          <p:nvPr/>
        </p:nvSpPr>
        <p:spPr>
          <a:xfrm>
            <a:off x="23739" y="438538"/>
            <a:ext cx="2641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Our experimental setup will be installed with this condition.</a:t>
            </a:r>
          </a:p>
        </p:txBody>
      </p:sp>
    </p:spTree>
    <p:extLst>
      <p:ext uri="{BB962C8B-B14F-4D97-AF65-F5344CB8AC3E}">
        <p14:creationId xmlns:p14="http://schemas.microsoft.com/office/powerpoint/2010/main" val="1377273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19</a:t>
            </a:fld>
            <a:endParaRPr lang="en-GB"/>
          </a:p>
        </p:txBody>
      </p:sp>
      <p:grpSp>
        <p:nvGrpSpPr>
          <p:cNvPr id="16" name="그룹 15"/>
          <p:cNvGrpSpPr/>
          <p:nvPr/>
        </p:nvGrpSpPr>
        <p:grpSpPr>
          <a:xfrm>
            <a:off x="580032" y="977896"/>
            <a:ext cx="7566859" cy="4903675"/>
            <a:chOff x="434288" y="562130"/>
            <a:chExt cx="8190019" cy="5254053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3"/>
            <a:srcRect t="6848" r="3629" b="4245"/>
            <a:stretch/>
          </p:blipFill>
          <p:spPr>
            <a:xfrm>
              <a:off x="434288" y="562130"/>
              <a:ext cx="8190019" cy="5254053"/>
            </a:xfrm>
            <a:prstGeom prst="rect">
              <a:avLst/>
            </a:prstGeom>
          </p:spPr>
        </p:pic>
        <p:cxnSp>
          <p:nvCxnSpPr>
            <p:cNvPr id="7" name="직선 화살표 연결선 6"/>
            <p:cNvCxnSpPr/>
            <p:nvPr/>
          </p:nvCxnSpPr>
          <p:spPr>
            <a:xfrm>
              <a:off x="4984228" y="3099215"/>
              <a:ext cx="659569" cy="0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984228" y="3189156"/>
              <a:ext cx="657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/>
                <a:t>SQUID</a:t>
              </a:r>
              <a:endParaRPr lang="ko-KR" altLang="en-US" sz="1400" dirty="0"/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>
              <a:off x="5638798" y="3086723"/>
              <a:ext cx="709537" cy="12492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638798" y="3189156"/>
              <a:ext cx="738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/>
                <a:t>JPA/JPC</a:t>
              </a:r>
              <a:endParaRPr lang="ko-KR" alt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93083" y="2465335"/>
              <a:ext cx="1024639" cy="369332"/>
            </a:xfrm>
            <a:prstGeom prst="rect">
              <a:avLst/>
            </a:prstGeom>
            <a:solidFill>
              <a:srgbClr val="FF00FF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bg1"/>
                  </a:solidFill>
                </a:rPr>
                <a:t>CAPP18T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Projected </a:t>
            </a:r>
            <a:r>
              <a:rPr lang="en-US" altLang="ko-KR" sz="2110" b="1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Axion</a:t>
            </a: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 Search Goal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C2077AE5-D44D-4C8A-A91C-751254E741D3}"/>
              </a:ext>
            </a:extLst>
          </p:cNvPr>
          <p:cNvSpPr/>
          <p:nvPr/>
        </p:nvSpPr>
        <p:spPr>
          <a:xfrm>
            <a:off x="200923" y="522856"/>
            <a:ext cx="6524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We will probe the axion with Dilution and JPC and so on.</a:t>
            </a:r>
          </a:p>
        </p:txBody>
      </p:sp>
    </p:spTree>
    <p:extLst>
      <p:ext uri="{BB962C8B-B14F-4D97-AF65-F5344CB8AC3E}">
        <p14:creationId xmlns:p14="http://schemas.microsoft.com/office/powerpoint/2010/main" val="3112853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72D4DA05-9812-4EAF-9F89-7EEA4E6C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Shape 601">
            <a:extLst>
              <a:ext uri="{FF2B5EF4-FFF2-40B4-BE49-F238E27FC236}">
                <a16:creationId xmlns:a16="http://schemas.microsoft.com/office/drawing/2014/main" xmlns="" id="{5ED2A542-A1B6-4C01-A4CB-AFBC7FB1CC76}"/>
              </a:ext>
            </a:extLst>
          </p:cNvPr>
          <p:cNvSpPr/>
          <p:nvPr/>
        </p:nvSpPr>
        <p:spPr>
          <a:xfrm>
            <a:off x="0" y="8929"/>
            <a:ext cx="9143999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pPr algn="ctr"/>
            <a:r>
              <a:rPr lang="en-US" sz="2800" dirty="0"/>
              <a:t>Outline</a:t>
            </a:r>
            <a:endParaRPr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B34BF75-7EC1-4BD4-A9CF-35FDA5242B5F}"/>
              </a:ext>
            </a:extLst>
          </p:cNvPr>
          <p:cNvSpPr txBox="1"/>
          <p:nvPr/>
        </p:nvSpPr>
        <p:spPr>
          <a:xfrm>
            <a:off x="1586059" y="1043731"/>
            <a:ext cx="7112140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sz="2800" dirty="0"/>
              <a:t>Axion as dark matter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sz="2800" dirty="0"/>
              <a:t>Important factors for Axion search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HTS Magnet (18T)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Cryostat (4K)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Cavity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DAQ system</a:t>
            </a:r>
          </a:p>
          <a:p>
            <a:r>
              <a:rPr lang="en-US" altLang="ko-KR" sz="2800" dirty="0"/>
              <a:t>3.   Results from our present setup</a:t>
            </a:r>
          </a:p>
          <a:p>
            <a:r>
              <a:rPr lang="en-US" altLang="ko-KR" sz="2800" dirty="0"/>
              <a:t>4.   Factors improvement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Dilution refrigerator (~20 </a:t>
            </a:r>
            <a:r>
              <a:rPr lang="en-US" altLang="ko-KR" sz="2400" dirty="0" err="1"/>
              <a:t>mK</a:t>
            </a:r>
            <a:r>
              <a:rPr lang="en-US" altLang="ko-KR" sz="2400" dirty="0"/>
              <a:t>)  with 18 T magnet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JPC : First stage amplifier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ko-KR" sz="2400" dirty="0"/>
              <a:t>Cancellation magnet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altLang="ko-KR" sz="2400" dirty="0"/>
              <a:t>Our Project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87345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5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spcBef>
                <a:spcPct val="0"/>
              </a:spcBef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Summary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17081" y="1524823"/>
            <a:ext cx="85098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We use 18 T HTS solenoid magnet for </a:t>
            </a:r>
            <a:r>
              <a:rPr lang="en-US" altLang="ko-KR" sz="2000" dirty="0" err="1"/>
              <a:t>Axion</a:t>
            </a:r>
            <a:r>
              <a:rPr lang="en-US" altLang="ko-KR" sz="2000" dirty="0"/>
              <a:t> </a:t>
            </a:r>
            <a:r>
              <a:rPr lang="en-US" altLang="ko-KR" sz="2000" dirty="0" err="1"/>
              <a:t>Haloscope</a:t>
            </a:r>
            <a:r>
              <a:rPr lang="en-US" altLang="ko-KR" sz="2000" dirty="0"/>
              <a:t>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We measured the TM modes in the cavity at 4 K(under 18 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We will install the dilution refrigerator and 18 T magnet in October.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We will sure probe the dark matter Axion in the range of 17    ̴  36 </a:t>
            </a:r>
            <a:r>
              <a:rPr lang="el-GR" altLang="ko-KR" sz="2000" dirty="0"/>
              <a:t>μ</a:t>
            </a:r>
            <a:r>
              <a:rPr lang="en-US" altLang="ko-KR" sz="2000" dirty="0"/>
              <a:t>eV.</a:t>
            </a:r>
          </a:p>
          <a:p>
            <a:r>
              <a:rPr lang="en-US" altLang="ko-KR" sz="2000" dirty="0"/>
              <a:t>                                                                                                    (</a:t>
            </a:r>
            <a:r>
              <a:rPr lang="en-US" altLang="ko-KR" sz="2000" i="1" dirty="0"/>
              <a:t>f</a:t>
            </a:r>
            <a:r>
              <a:rPr lang="en-US" altLang="ko-KR" sz="2000" dirty="0"/>
              <a:t> : 3.7   ̴  8.8 GHz)</a:t>
            </a:r>
            <a:endParaRPr lang="ko-KR" altLang="en-US" sz="20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708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9" name="axionpotential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5614" y="4623500"/>
            <a:ext cx="7263842" cy="1911038"/>
          </a:xfrm>
          <a:prstGeom prst="rect">
            <a:avLst/>
          </a:prstGeom>
          <a:ln w="12700">
            <a:miter lim="400000"/>
          </a:ln>
        </p:spPr>
      </p:pic>
      <p:sp>
        <p:nvSpPr>
          <p:cNvPr id="601" name="Shape 601"/>
          <p:cNvSpPr/>
          <p:nvPr/>
        </p:nvSpPr>
        <p:spPr>
          <a:xfrm>
            <a:off x="98227" y="8929"/>
            <a:ext cx="8938617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 err="1"/>
              <a:t>Axion</a:t>
            </a:r>
            <a:r>
              <a:rPr sz="2109" dirty="0"/>
              <a:t> as a Dark Matter</a:t>
            </a:r>
          </a:p>
        </p:txBody>
      </p:sp>
      <p:sp>
        <p:nvSpPr>
          <p:cNvPr id="603" name="Shape 603"/>
          <p:cNvSpPr/>
          <p:nvPr/>
        </p:nvSpPr>
        <p:spPr>
          <a:xfrm>
            <a:off x="5293705" y="1297630"/>
            <a:ext cx="3318730" cy="32544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100"/>
            </a:pPr>
            <a:r>
              <a:rPr sz="1477"/>
              <a:t>• Non-thermal mechanism of producing </a:t>
            </a:r>
            <a:br>
              <a:rPr sz="1477"/>
            </a:br>
            <a:r>
              <a:rPr sz="1477"/>
              <a:t>	axion dark matter in the early Universe</a:t>
            </a:r>
            <a:br>
              <a:rPr sz="1477"/>
            </a:br>
            <a:r>
              <a:rPr sz="1477"/>
              <a:t/>
            </a:r>
            <a:br>
              <a:rPr sz="1477"/>
            </a:br>
            <a:r>
              <a:rPr sz="1477"/>
              <a:t>• The initial axial angle Θ determines</a:t>
            </a:r>
            <a:br>
              <a:rPr sz="1477"/>
            </a:br>
            <a:r>
              <a:rPr sz="1477"/>
              <a:t>	the potential energy to be released. </a:t>
            </a:r>
            <a:br>
              <a:rPr sz="1477"/>
            </a:br>
            <a:r>
              <a:rPr sz="1477"/>
              <a:t/>
            </a:r>
            <a:br>
              <a:rPr sz="1477"/>
            </a:br>
            <a:r>
              <a:rPr sz="1477"/>
              <a:t>• The potential energy density </a:t>
            </a:r>
            <a:br>
              <a:rPr sz="1477"/>
            </a:br>
            <a:r>
              <a:rPr sz="1477"/>
              <a:t>	(order of Λ</a:t>
            </a:r>
            <a:r>
              <a:rPr sz="1477" baseline="-5999"/>
              <a:t>QCD</a:t>
            </a:r>
            <a:r>
              <a:rPr sz="1477" baseline="31999"/>
              <a:t>4</a:t>
            </a:r>
            <a:r>
              <a:rPr sz="1477"/>
              <a:t>) is converted into</a:t>
            </a:r>
            <a:br>
              <a:rPr sz="1477"/>
            </a:br>
            <a:r>
              <a:rPr sz="1477"/>
              <a:t>	</a:t>
            </a:r>
            <a:r>
              <a:rPr sz="1477" b="1">
                <a:latin typeface="Helvetica"/>
                <a:ea typeface="Helvetica"/>
                <a:cs typeface="Helvetica"/>
                <a:sym typeface="Helvetica"/>
              </a:rPr>
              <a:t>cold dark matter</a:t>
            </a:r>
            <a:br>
              <a:rPr sz="1477" b="1">
                <a:latin typeface="Helvetica"/>
                <a:ea typeface="Helvetica"/>
                <a:cs typeface="Helvetica"/>
                <a:sym typeface="Helvetica"/>
              </a:rPr>
            </a:br>
            <a:r>
              <a:rPr sz="1477" b="1">
                <a:latin typeface="Helvetica"/>
                <a:ea typeface="Helvetica"/>
                <a:cs typeface="Helvetica"/>
                <a:sym typeface="Helvetica"/>
              </a:rPr>
              <a:t/>
            </a:r>
            <a:br>
              <a:rPr sz="1477" b="1">
                <a:latin typeface="Helvetica"/>
                <a:ea typeface="Helvetica"/>
                <a:cs typeface="Helvetica"/>
                <a:sym typeface="Helvetica"/>
              </a:rPr>
            </a:br>
            <a:r>
              <a:rPr sz="1477">
                <a:solidFill>
                  <a:srgbClr val="FF2600"/>
                </a:solidFill>
              </a:rPr>
              <a:t>• Axion dark matter mass is determined </a:t>
            </a:r>
            <a:br>
              <a:rPr sz="1477">
                <a:solidFill>
                  <a:srgbClr val="FF2600"/>
                </a:solidFill>
              </a:rPr>
            </a:br>
            <a:r>
              <a:rPr sz="1477">
                <a:solidFill>
                  <a:srgbClr val="FF2600"/>
                </a:solidFill>
              </a:rPr>
              <a:t>	by the harmonic oscillator frequency</a:t>
            </a:r>
            <a:br>
              <a:rPr sz="1477">
                <a:solidFill>
                  <a:srgbClr val="FF2600"/>
                </a:solidFill>
              </a:rPr>
            </a:br>
            <a:r>
              <a:rPr sz="1477">
                <a:solidFill>
                  <a:srgbClr val="FF2600"/>
                </a:solidFill>
              </a:rPr>
              <a:t/>
            </a:r>
            <a:br>
              <a:rPr sz="1477">
                <a:solidFill>
                  <a:srgbClr val="FF2600"/>
                </a:solidFill>
              </a:rPr>
            </a:br>
            <a:r>
              <a:rPr sz="1477">
                <a:solidFill>
                  <a:srgbClr val="FF2600"/>
                </a:solidFill>
              </a:rPr>
              <a:t>	    </a:t>
            </a:r>
            <a:r>
              <a:rPr sz="1477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m</a:t>
            </a:r>
            <a:r>
              <a:rPr sz="1477" b="1" baseline="-5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sz="1477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≃ Λ</a:t>
            </a:r>
            <a:r>
              <a:rPr sz="1477" b="1" baseline="-5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QCD</a:t>
            </a:r>
            <a:r>
              <a:rPr sz="1477" b="1" baseline="31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477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/f</a:t>
            </a:r>
            <a:r>
              <a:rPr sz="1477" b="1" baseline="-5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 </a:t>
            </a:r>
            <a:r>
              <a:rPr sz="1477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&lt; 10</a:t>
            </a:r>
            <a:r>
              <a:rPr sz="1477" b="1" baseline="31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-3</a:t>
            </a:r>
            <a:r>
              <a:rPr sz="1477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eV !</a:t>
            </a:r>
          </a:p>
        </p:txBody>
      </p:sp>
      <p:grpSp>
        <p:nvGrpSpPr>
          <p:cNvPr id="613" name="Group 613"/>
          <p:cNvGrpSpPr/>
          <p:nvPr/>
        </p:nvGrpSpPr>
        <p:grpSpPr>
          <a:xfrm>
            <a:off x="220732" y="1333861"/>
            <a:ext cx="4958643" cy="3128121"/>
            <a:chOff x="0" y="0"/>
            <a:chExt cx="7052290" cy="4448882"/>
          </a:xfrm>
        </p:grpSpPr>
        <p:grpSp>
          <p:nvGrpSpPr>
            <p:cNvPr id="606" name="Group 606"/>
            <p:cNvGrpSpPr/>
            <p:nvPr/>
          </p:nvGrpSpPr>
          <p:grpSpPr>
            <a:xfrm>
              <a:off x="0" y="0"/>
              <a:ext cx="7052290" cy="4448882"/>
              <a:chOff x="-2149" y="0"/>
              <a:chExt cx="7052289" cy="4448881"/>
            </a:xfrm>
          </p:grpSpPr>
          <p:pic>
            <p:nvPicPr>
              <p:cNvPr id="604" name="mexhat2.tif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7050141" cy="44488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05" name="mexhatpatch.tiff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-2150" y="35653"/>
                <a:ext cx="2326131" cy="109185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607" name="그림 606"/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5400000">
              <a:off x="5668510" y="3182125"/>
              <a:ext cx="486581" cy="141095"/>
            </a:xfrm>
            <a:prstGeom prst="rect">
              <a:avLst/>
            </a:prstGeom>
            <a:effectLst/>
          </p:spPr>
        </p:pic>
        <p:sp>
          <p:nvSpPr>
            <p:cNvPr id="609" name="Shape 609"/>
            <p:cNvSpPr/>
            <p:nvPr/>
          </p:nvSpPr>
          <p:spPr>
            <a:xfrm>
              <a:off x="6129715" y="2914088"/>
              <a:ext cx="816179" cy="4411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tabLst>
                  <a:tab pos="250022" algn="l"/>
                  <a:tab pos="500045" algn="l"/>
                  <a:tab pos="750067" algn="l"/>
                  <a:tab pos="1000089" algn="l"/>
                  <a:tab pos="1250112" algn="l"/>
                  <a:tab pos="1500134" algn="l"/>
                  <a:tab pos="1750157" algn="l"/>
                  <a:tab pos="2000179" algn="l"/>
                  <a:tab pos="2250201" algn="l"/>
                  <a:tab pos="2500224" algn="l"/>
                  <a:tab pos="2750246" algn="l"/>
                  <a:tab pos="3000268" algn="l"/>
                </a:tabLst>
                <a:defRPr sz="22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547"/>
                <a:t>Λ</a:t>
              </a:r>
              <a:r>
                <a:rPr sz="1547" baseline="-5999"/>
                <a:t>QCD</a:t>
              </a:r>
              <a:r>
                <a:rPr sz="1547" baseline="31999"/>
                <a:t>4</a:t>
              </a:r>
            </a:p>
          </p:txBody>
        </p:sp>
        <p:pic>
          <p:nvPicPr>
            <p:cNvPr id="610" name="그림 609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615978" y="3811635"/>
              <a:ext cx="2118694" cy="194005"/>
            </a:xfrm>
            <a:prstGeom prst="rect">
              <a:avLst/>
            </a:prstGeom>
            <a:effectLst/>
          </p:spPr>
        </p:pic>
        <p:sp>
          <p:nvSpPr>
            <p:cNvPr id="612" name="Shape 612"/>
            <p:cNvSpPr/>
            <p:nvPr/>
          </p:nvSpPr>
          <p:spPr>
            <a:xfrm>
              <a:off x="3555084" y="4007259"/>
              <a:ext cx="2245628" cy="3949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tabLst>
                  <a:tab pos="250022" algn="l"/>
                  <a:tab pos="500045" algn="l"/>
                  <a:tab pos="750067" algn="l"/>
                  <a:tab pos="1000089" algn="l"/>
                  <a:tab pos="1250112" algn="l"/>
                  <a:tab pos="1500134" algn="l"/>
                  <a:tab pos="1750157" algn="l"/>
                  <a:tab pos="2000179" algn="l"/>
                  <a:tab pos="2250201" algn="l"/>
                  <a:tab pos="2500224" algn="l"/>
                  <a:tab pos="2750246" algn="l"/>
                  <a:tab pos="3000268" algn="l"/>
                </a:tabLst>
                <a:defRPr sz="1900" b="1">
                  <a:solidFill>
                    <a:srgbClr val="0433FF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r>
                <a:rPr sz="1336"/>
                <a:t>VEV : f</a:t>
              </a:r>
              <a:r>
                <a:rPr sz="1336" baseline="-5999"/>
                <a:t>a</a:t>
              </a:r>
              <a:r>
                <a:rPr sz="1336"/>
                <a:t> &gt; 10</a:t>
              </a:r>
              <a:r>
                <a:rPr sz="1336" baseline="31999"/>
                <a:t>9</a:t>
              </a:r>
              <a:r>
                <a:rPr sz="1336"/>
                <a:t>GeV</a:t>
              </a:r>
            </a:p>
          </p:txBody>
        </p:sp>
      </p:grpSp>
      <p:sp>
        <p:nvSpPr>
          <p:cNvPr id="614" name="Shape 614"/>
          <p:cNvSpPr/>
          <p:nvPr/>
        </p:nvSpPr>
        <p:spPr>
          <a:xfrm>
            <a:off x="249242" y="643100"/>
            <a:ext cx="7098996" cy="440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4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391" dirty="0"/>
              <a:t>Invented to solve the strong-CP problem in QCD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7157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axion_model.png"/>
          <p:cNvPicPr>
            <a:picLocks noChangeAspect="1"/>
          </p:cNvPicPr>
          <p:nvPr/>
        </p:nvPicPr>
        <p:blipFill>
          <a:blip r:embed="rId3">
            <a:extLst/>
          </a:blip>
          <a:srcRect l="697" r="1607" b="2019"/>
          <a:stretch>
            <a:fillRect/>
          </a:stretch>
        </p:blipFill>
        <p:spPr>
          <a:xfrm>
            <a:off x="277833" y="100926"/>
            <a:ext cx="8866290" cy="5997281"/>
          </a:xfrm>
          <a:prstGeom prst="rect">
            <a:avLst/>
          </a:prstGeom>
          <a:ln w="12700">
            <a:miter lim="400000"/>
          </a:ln>
        </p:spPr>
      </p:pic>
      <p:sp>
        <p:nvSpPr>
          <p:cNvPr id="620" name="Shape 620"/>
          <p:cNvSpPr/>
          <p:nvPr/>
        </p:nvSpPr>
        <p:spPr>
          <a:xfrm>
            <a:off x="2681443" y="2795775"/>
            <a:ext cx="1289820" cy="90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17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195"/>
              <a:t>Axionic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17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195"/>
              <a:t>Dark Matter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17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195"/>
              <a:t>playground</a:t>
            </a:r>
          </a:p>
        </p:txBody>
      </p:sp>
      <p:sp>
        <p:nvSpPr>
          <p:cNvPr id="621" name="Shape 621"/>
          <p:cNvSpPr/>
          <p:nvPr/>
        </p:nvSpPr>
        <p:spPr>
          <a:xfrm>
            <a:off x="-1" y="-6311"/>
            <a:ext cx="9208645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622" name="Shape 622"/>
          <p:cNvSpPr/>
          <p:nvPr/>
        </p:nvSpPr>
        <p:spPr>
          <a:xfrm>
            <a:off x="98227" y="8929"/>
            <a:ext cx="7785029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 err="1"/>
              <a:t>Axion</a:t>
            </a:r>
            <a:r>
              <a:rPr sz="2109" dirty="0"/>
              <a:t> Dark Matter Search  </a:t>
            </a:r>
          </a:p>
        </p:txBody>
      </p:sp>
      <p:sp>
        <p:nvSpPr>
          <p:cNvPr id="624" name="Shape 624"/>
          <p:cNvSpPr/>
          <p:nvPr/>
        </p:nvSpPr>
        <p:spPr>
          <a:xfrm>
            <a:off x="1770716" y="3822386"/>
            <a:ext cx="39273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sz="1266"/>
              <a:t>Ω</a:t>
            </a:r>
            <a:r>
              <a:rPr sz="1266" baseline="-5999"/>
              <a:t>a</a:t>
            </a:r>
            <a:r>
              <a:rPr sz="1266"/>
              <a:t>&gt;1</a:t>
            </a:r>
          </a:p>
        </p:txBody>
      </p:sp>
      <p:sp>
        <p:nvSpPr>
          <p:cNvPr id="625" name="Shape 625"/>
          <p:cNvSpPr/>
          <p:nvPr/>
        </p:nvSpPr>
        <p:spPr>
          <a:xfrm>
            <a:off x="5442440" y="4045381"/>
            <a:ext cx="952185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547"/>
              <a:t>NN➜NNa</a:t>
            </a:r>
          </a:p>
        </p:txBody>
      </p:sp>
      <p:sp>
        <p:nvSpPr>
          <p:cNvPr id="626" name="Shape 626"/>
          <p:cNvSpPr/>
          <p:nvPr/>
        </p:nvSpPr>
        <p:spPr>
          <a:xfrm flipV="1">
            <a:off x="1632681" y="4868707"/>
            <a:ext cx="1" cy="90512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627" name="Shape 627"/>
          <p:cNvSpPr/>
          <p:nvPr/>
        </p:nvSpPr>
        <p:spPr>
          <a:xfrm>
            <a:off x="1406025" y="5770500"/>
            <a:ext cx="5007076" cy="786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200"/>
            </a:pPr>
            <a:r>
              <a:rPr sz="1547" dirty="0"/>
              <a:t>Axion potential energy decays at time t~1/m</a:t>
            </a:r>
            <a:r>
              <a:rPr sz="1547" baseline="-5999" dirty="0"/>
              <a:t>a</a:t>
            </a:r>
            <a:r>
              <a:rPr sz="1547" dirty="0"/>
              <a:t>.</a:t>
            </a:r>
            <a:r>
              <a:rPr sz="1547" baseline="-5999" dirty="0"/>
              <a:t/>
            </a:r>
            <a:br>
              <a:rPr sz="1547" baseline="-5999" dirty="0"/>
            </a:br>
            <a:r>
              <a:rPr sz="1547" dirty="0"/>
              <a:t>If this is too late (too small m</a:t>
            </a:r>
            <a:r>
              <a:rPr sz="1547" baseline="-5999" dirty="0"/>
              <a:t>a</a:t>
            </a:r>
            <a:r>
              <a:rPr sz="1547" dirty="0"/>
              <a:t>) in cosmological time</a:t>
            </a:r>
            <a:br>
              <a:rPr sz="1547" dirty="0"/>
            </a:br>
            <a:r>
              <a:rPr sz="1547" dirty="0"/>
              <a:t>the dark matter can be overproduced relative to the photons </a:t>
            </a:r>
          </a:p>
        </p:txBody>
      </p:sp>
      <p:sp>
        <p:nvSpPr>
          <p:cNvPr id="628" name="Shape 628"/>
          <p:cNvSpPr/>
          <p:nvPr/>
        </p:nvSpPr>
        <p:spPr>
          <a:xfrm>
            <a:off x="3197829" y="4792279"/>
            <a:ext cx="496932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 b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DFSZ</a:t>
            </a:r>
          </a:p>
        </p:txBody>
      </p:sp>
      <p:sp>
        <p:nvSpPr>
          <p:cNvPr id="629" name="Shape 629"/>
          <p:cNvSpPr/>
          <p:nvPr/>
        </p:nvSpPr>
        <p:spPr>
          <a:xfrm>
            <a:off x="3686695" y="4557104"/>
            <a:ext cx="500020" cy="214313"/>
          </a:xfrm>
          <a:prstGeom prst="rect">
            <a:avLst/>
          </a:prstGeom>
          <a:blipFill>
            <a:blip r:embed="rId4"/>
          </a:blip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pic>
        <p:nvPicPr>
          <p:cNvPr id="630" name="그림 629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17905" y="2724982"/>
            <a:ext cx="1434368" cy="2635538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631" name="Shape 631"/>
          <p:cNvSpPr/>
          <p:nvPr/>
        </p:nvSpPr>
        <p:spPr>
          <a:xfrm>
            <a:off x="3914868" y="2760098"/>
            <a:ext cx="1247134" cy="2565306"/>
          </a:xfrm>
          <a:prstGeom prst="rect">
            <a:avLst/>
          </a:prstGeom>
          <a:solidFill>
            <a:srgbClr val="A6AAA9">
              <a:alpha val="53059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632" name="Shape 632"/>
          <p:cNvSpPr/>
          <p:nvPr/>
        </p:nvSpPr>
        <p:spPr>
          <a:xfrm>
            <a:off x="4126711" y="3017472"/>
            <a:ext cx="953787" cy="461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1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/>
              <a:t>Warm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1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/>
              <a:t>dark matter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35178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10" y="758287"/>
            <a:ext cx="7785780" cy="5407896"/>
          </a:xfrm>
          <a:prstGeom prst="rect">
            <a:avLst/>
          </a:prstGeom>
        </p:spPr>
      </p:pic>
      <p:sp>
        <p:nvSpPr>
          <p:cNvPr id="5" name="Shape 707"/>
          <p:cNvSpPr/>
          <p:nvPr/>
        </p:nvSpPr>
        <p:spPr>
          <a:xfrm>
            <a:off x="2158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US" altLang="ko-KR" sz="2110" b="1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Axion</a:t>
            </a: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2110" b="1" dirty="0" err="1">
                <a:solidFill>
                  <a:schemeClr val="bg1"/>
                </a:solidFill>
                <a:latin typeface="+mj-lt"/>
                <a:cs typeface="Arial" pitchFamily="34" charset="0"/>
              </a:rPr>
              <a:t>Haloscope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0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710" name="Shape 710"/>
          <p:cNvSpPr/>
          <p:nvPr/>
        </p:nvSpPr>
        <p:spPr>
          <a:xfrm>
            <a:off x="98227" y="8929"/>
            <a:ext cx="8938617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/>
              <a:t>CAPP’s Dark Matter </a:t>
            </a:r>
            <a:r>
              <a:rPr sz="2109" dirty="0" err="1"/>
              <a:t>Axion</a:t>
            </a:r>
            <a:r>
              <a:rPr sz="2109" dirty="0"/>
              <a:t> Search Strategy</a:t>
            </a:r>
          </a:p>
        </p:txBody>
      </p:sp>
      <p:sp>
        <p:nvSpPr>
          <p:cNvPr id="711" name="Shape 711"/>
          <p:cNvSpPr/>
          <p:nvPr/>
        </p:nvSpPr>
        <p:spPr>
          <a:xfrm>
            <a:off x="1816844" y="516952"/>
            <a:ext cx="2474774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rgbClr val="FF2600"/>
                </a:solidFill>
              </a:defRPr>
            </a:lvl1pPr>
          </a:lstStyle>
          <a:p>
            <a:r>
              <a:rPr sz="1600" dirty="0"/>
              <a:t>Strong magnetic field (18T) </a:t>
            </a:r>
          </a:p>
        </p:txBody>
      </p:sp>
      <p:grpSp>
        <p:nvGrpSpPr>
          <p:cNvPr id="715" name="Group 715"/>
          <p:cNvGrpSpPr/>
          <p:nvPr/>
        </p:nvGrpSpPr>
        <p:grpSpPr>
          <a:xfrm>
            <a:off x="1420164" y="918837"/>
            <a:ext cx="5906993" cy="1602504"/>
            <a:chOff x="-53881" y="-53881"/>
            <a:chExt cx="8401054" cy="2279115"/>
          </a:xfrm>
        </p:grpSpPr>
        <p:pic>
          <p:nvPicPr>
            <p:cNvPr id="712" name="axiondm_scanrate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2511" y="10347"/>
              <a:ext cx="8148270" cy="21506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13" name="그림 712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53882" y="-53882"/>
              <a:ext cx="8401056" cy="2279117"/>
            </a:xfrm>
            <a:prstGeom prst="rect">
              <a:avLst/>
            </a:prstGeom>
            <a:effectLst/>
          </p:spPr>
        </p:pic>
      </p:grpSp>
      <p:sp>
        <p:nvSpPr>
          <p:cNvPr id="716" name="Shape 716"/>
          <p:cNvSpPr/>
          <p:nvPr/>
        </p:nvSpPr>
        <p:spPr>
          <a:xfrm>
            <a:off x="632147" y="2521341"/>
            <a:ext cx="322938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>
                <a:solidFill>
                  <a:srgbClr val="FF2600"/>
                </a:solidFill>
              </a:defRPr>
            </a:pPr>
            <a:r>
              <a:rPr sz="1600" dirty="0"/>
              <a:t>Lower the thermal noise temperature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>
                <a:solidFill>
                  <a:srgbClr val="FF2600"/>
                </a:solidFill>
              </a:defRPr>
            </a:pPr>
            <a:r>
              <a:rPr lang="en-US" sz="1600" dirty="0"/>
              <a:t>of first stage amplifier</a:t>
            </a:r>
            <a:endParaRPr sz="1600" dirty="0"/>
          </a:p>
        </p:txBody>
      </p:sp>
      <p:sp>
        <p:nvSpPr>
          <p:cNvPr id="717" name="Shape 717"/>
          <p:cNvSpPr/>
          <p:nvPr/>
        </p:nvSpPr>
        <p:spPr>
          <a:xfrm>
            <a:off x="7485823" y="2518087"/>
            <a:ext cx="1490573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>
                <a:solidFill>
                  <a:srgbClr val="FF2600"/>
                </a:solidFill>
              </a:defRPr>
            </a:pPr>
            <a:r>
              <a:rPr sz="1600" dirty="0"/>
              <a:t>High Q cavity (Q~10</a:t>
            </a:r>
            <a:r>
              <a:rPr sz="1600" baseline="31999" dirty="0"/>
              <a:t>6</a:t>
            </a:r>
            <a:r>
              <a:rPr sz="1600" dirty="0"/>
              <a:t>)</a:t>
            </a:r>
          </a:p>
        </p:txBody>
      </p:sp>
      <p:sp>
        <p:nvSpPr>
          <p:cNvPr id="718" name="Shape 718"/>
          <p:cNvSpPr/>
          <p:nvPr/>
        </p:nvSpPr>
        <p:spPr>
          <a:xfrm>
            <a:off x="4291617" y="762633"/>
            <a:ext cx="607887" cy="372320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719" name="Shape 719"/>
          <p:cNvSpPr/>
          <p:nvPr/>
        </p:nvSpPr>
        <p:spPr>
          <a:xfrm flipV="1">
            <a:off x="3603134" y="2239751"/>
            <a:ext cx="1546225" cy="568148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720" name="Shape 720"/>
          <p:cNvSpPr/>
          <p:nvPr/>
        </p:nvSpPr>
        <p:spPr>
          <a:xfrm flipH="1" flipV="1">
            <a:off x="6990760" y="1901510"/>
            <a:ext cx="990127" cy="654027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3140968"/>
            <a:ext cx="7915078" cy="3412993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모서리가 둥근 직사각형 4"/>
          <p:cNvSpPr/>
          <p:nvPr/>
        </p:nvSpPr>
        <p:spPr>
          <a:xfrm>
            <a:off x="395536" y="3140968"/>
            <a:ext cx="8352928" cy="3412993"/>
          </a:xfrm>
          <a:prstGeom prst="roundRect">
            <a:avLst>
              <a:gd name="adj" fmla="val 12352"/>
            </a:avLst>
          </a:prstGeom>
          <a:noFill/>
          <a:ln w="317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597064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812"/>
          </a:p>
        </p:txBody>
      </p:sp>
      <p:sp>
        <p:nvSpPr>
          <p:cNvPr id="739" name="Shape 739"/>
          <p:cNvSpPr/>
          <p:nvPr/>
        </p:nvSpPr>
        <p:spPr>
          <a:xfrm>
            <a:off x="98227" y="8929"/>
            <a:ext cx="8938617" cy="383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000" b="1">
                <a:solidFill>
                  <a:srgbClr val="EBEBEB"/>
                </a:solidFill>
                <a:latin typeface="+mj-lt"/>
                <a:ea typeface="+mj-ea"/>
                <a:cs typeface="+mj-cs"/>
                <a:sym typeface="Verdana"/>
              </a:defRPr>
            </a:lvl1pPr>
          </a:lstStyle>
          <a:p>
            <a:r>
              <a:rPr sz="2109" dirty="0"/>
              <a:t>18T HTS Magnet (7cm Bore)</a:t>
            </a:r>
          </a:p>
        </p:txBody>
      </p:sp>
      <p:pic>
        <p:nvPicPr>
          <p:cNvPr id="740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 l="69884"/>
          <a:stretch>
            <a:fillRect/>
          </a:stretch>
        </p:blipFill>
        <p:spPr>
          <a:xfrm>
            <a:off x="250365" y="893946"/>
            <a:ext cx="3535692" cy="5555633"/>
          </a:xfrm>
          <a:prstGeom prst="rect">
            <a:avLst/>
          </a:prstGeom>
          <a:ln w="12700">
            <a:miter lim="400000"/>
          </a:ln>
        </p:spPr>
      </p:pic>
      <p:sp>
        <p:nvSpPr>
          <p:cNvPr id="741" name="Shape 741"/>
          <p:cNvSpPr/>
          <p:nvPr/>
        </p:nvSpPr>
        <p:spPr>
          <a:xfrm>
            <a:off x="3874121" y="964407"/>
            <a:ext cx="5180906" cy="521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A strong B-field and large bore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HTS magnet can be commercially 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produced by </a:t>
            </a:r>
            <a:r>
              <a:rPr sz="1758" dirty="0" err="1"/>
              <a:t>SuNAM</a:t>
            </a:r>
            <a:r>
              <a:rPr sz="1758" dirty="0"/>
              <a:t> Co. Ltd.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0433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758" dirty="0"/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0433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2G HTS Superconducting Magnet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Magnetic field : </a:t>
            </a:r>
            <a:r>
              <a:rPr sz="1758" dirty="0">
                <a:solidFill>
                  <a:srgbClr val="FF2600"/>
                </a:solidFill>
              </a:rPr>
              <a:t>18 Tesla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Dimension: </a:t>
            </a:r>
            <a:r>
              <a:rPr sz="1758" dirty="0">
                <a:solidFill>
                  <a:srgbClr val="FF2600"/>
                </a:solidFill>
              </a:rPr>
              <a:t>70 mm ID</a:t>
            </a:r>
            <a:r>
              <a:rPr sz="1758" dirty="0"/>
              <a:t> / 168mm OD</a:t>
            </a:r>
            <a:br>
              <a:rPr sz="1758" dirty="0"/>
            </a:br>
            <a:r>
              <a:rPr sz="1758" dirty="0"/>
              <a:t>                     </a:t>
            </a:r>
            <a:r>
              <a:rPr sz="1758" dirty="0">
                <a:solidFill>
                  <a:srgbClr val="FF2600"/>
                </a:solidFill>
              </a:rPr>
              <a:t>200 mm</a:t>
            </a:r>
            <a:r>
              <a:rPr sz="1758" dirty="0"/>
              <a:t> uniform field (&gt;90%)</a:t>
            </a:r>
            <a:br>
              <a:rPr sz="1758" dirty="0"/>
            </a:br>
            <a:r>
              <a:rPr sz="1758" dirty="0"/>
              <a:t>                     </a:t>
            </a:r>
            <a:r>
              <a:rPr sz="1758" dirty="0">
                <a:solidFill>
                  <a:srgbClr val="FF2600"/>
                </a:solidFill>
              </a:rPr>
              <a:t>552 mm</a:t>
            </a:r>
            <a:r>
              <a:rPr sz="1758" dirty="0"/>
              <a:t> length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Quench free design (No-Insulation winding)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Compact and easy to operate </a:t>
            </a:r>
            <a:br>
              <a:rPr sz="1758" dirty="0"/>
            </a:br>
            <a:endParaRPr sz="1758" dirty="0"/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FF26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The magnet delivery by summer 2017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FF26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758" dirty="0"/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FF26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Initial DM axion mass range to probe: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FF26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1</a:t>
            </a:r>
            <a:r>
              <a:rPr lang="en-US" altLang="ko-KR" sz="1758" dirty="0"/>
              <a:t>7</a:t>
            </a:r>
            <a:r>
              <a:rPr sz="1758" dirty="0"/>
              <a:t> to </a:t>
            </a:r>
            <a:r>
              <a:rPr lang="en-US" altLang="ko-KR" sz="1758" dirty="0"/>
              <a:t>36</a:t>
            </a:r>
            <a:r>
              <a:rPr sz="1758" dirty="0"/>
              <a:t> </a:t>
            </a:r>
            <a:r>
              <a:rPr sz="1758" dirty="0" err="1"/>
              <a:t>μeV</a:t>
            </a:r>
            <a:endParaRPr sz="1758" dirty="0"/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solidFill>
                  <a:srgbClr val="FF2600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758" dirty="0"/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lang="en-US" altLang="ko-KR" sz="1758" dirty="0"/>
              <a:t>(Later we</a:t>
            </a:r>
            <a:r>
              <a:rPr sz="1758" dirty="0"/>
              <a:t> </a:t>
            </a:r>
            <a:r>
              <a:rPr lang="en-US" sz="1758" dirty="0"/>
              <a:t>will</a:t>
            </a:r>
            <a:r>
              <a:rPr sz="1758" dirty="0"/>
              <a:t> apply </a:t>
            </a:r>
            <a:r>
              <a:rPr sz="1758" dirty="0">
                <a:solidFill>
                  <a:srgbClr val="FF2600"/>
                </a:solidFill>
              </a:rPr>
              <a:t>multiple cavity</a:t>
            </a:r>
            <a:r>
              <a:rPr sz="1758" dirty="0"/>
              <a:t> method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500" b="1">
                <a:latin typeface="Tahoma"/>
                <a:ea typeface="Tahoma"/>
                <a:cs typeface="Tahoma"/>
                <a:sym typeface="Tahoma"/>
              </a:defRPr>
            </a:pPr>
            <a:r>
              <a:rPr sz="1758" dirty="0"/>
              <a:t>     to probe higher mass range search</a:t>
            </a:r>
            <a:r>
              <a:rPr lang="en-US" altLang="ko-KR" sz="1758" dirty="0"/>
              <a:t>)</a:t>
            </a:r>
            <a:endParaRPr sz="1758" dirty="0"/>
          </a:p>
        </p:txBody>
      </p:sp>
      <p:pic>
        <p:nvPicPr>
          <p:cNvPr id="742" name="그림 741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53583" y="729971"/>
            <a:ext cx="5384436" cy="3957243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8159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635" y="547836"/>
            <a:ext cx="4905375" cy="59055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2230975" y="9063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30975" y="97830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30975" y="105031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230975" y="112232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30975" y="119433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30975" y="126634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30975" y="133834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30975" y="141035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30975" y="148236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230975" y="155437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230975" y="162638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230975" y="169838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230975" y="177039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230975" y="184240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230975" y="191441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230975" y="198642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30975" y="205842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230975" y="213043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230975" y="220244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230975" y="227445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30975" y="234646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30975" y="241846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230975" y="249047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230975" y="256248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230975" y="26344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230975" y="27065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230975" y="277850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230975" y="285051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230975" y="2922525"/>
            <a:ext cx="3737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230975" y="2994533"/>
            <a:ext cx="3737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230975" y="3066541"/>
            <a:ext cx="3737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230975" y="313854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230975" y="321055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230975" y="328256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230975" y="335457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230975" y="342658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230975" y="350058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230975" y="357259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230975" y="364460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230975" y="371661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230975" y="378861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230975" y="386062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30975" y="393263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230975" y="400464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230975" y="407665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230975" y="414865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230975" y="422066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230975" y="429267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230975" y="436468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230975" y="443669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230975" y="450869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230975" y="458070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230975" y="465271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230975" y="472472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230975" y="479673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230975" y="486873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230975" y="494074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230975" y="501275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230975" y="508476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30975" y="515677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230975" y="522877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230975" y="530078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230975" y="537279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230975" y="544480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230975" y="551681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230975" y="558881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2230975" y="566082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230975" y="573283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230975" y="580484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230975" y="587685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30975" y="594885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230975" y="602086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230975" y="609087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230975" y="616288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230975" y="62348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230975" y="63069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230975" y="8342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564599" y="9063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564599" y="97830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3564599" y="105031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564599" y="112232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564599" y="119433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564599" y="126634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3564599" y="133834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564599" y="141035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564599" y="148236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3564599" y="155437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564599" y="162638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3564599" y="169838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564599" y="177039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3564599" y="184240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564599" y="191441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3564599" y="198642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564599" y="205842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564599" y="213043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3564599" y="220244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564599" y="227445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564599" y="234646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3564599" y="241846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564599" y="249047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564599" y="256248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3564599" y="26344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3564599" y="27065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3564599" y="277850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564599" y="285051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684804" y="2922525"/>
            <a:ext cx="3838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684804" y="2994533"/>
            <a:ext cx="3838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3684804" y="3066541"/>
            <a:ext cx="3838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564599" y="313854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64599" y="321055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3564599" y="328256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564599" y="335457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3564599" y="342658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3564599" y="350058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3564599" y="357259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64599" y="364460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564599" y="371661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3564599" y="378861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3564599" y="386062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564599" y="393263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3564599" y="400464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3564599" y="407665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564599" y="414865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564599" y="422066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3564599" y="429267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3564599" y="436468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3564599" y="443669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3564599" y="450869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3564599" y="458070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3564599" y="465271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3564599" y="472472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3564599" y="479673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564599" y="486873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3564599" y="494074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3564599" y="501275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564599" y="508476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564599" y="515677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564599" y="522877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3564599" y="530078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3564599" y="537279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564599" y="544480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3564599" y="551681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3564599" y="558881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3564599" y="566082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3564599" y="573283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3564599" y="5804842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3564599" y="5876850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3564599" y="594885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3564599" y="602086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3564599" y="6090877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3564599" y="6162885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3564599" y="62348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3564599" y="630690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3564599" y="834293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8" name="Picture 1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5" t="7510" r="15288" b="2835"/>
          <a:stretch/>
        </p:blipFill>
        <p:spPr>
          <a:xfrm>
            <a:off x="98321" y="2130437"/>
            <a:ext cx="2088232" cy="4271384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8" t="18999" r="14111"/>
          <a:stretch/>
        </p:blipFill>
        <p:spPr>
          <a:xfrm>
            <a:off x="98320" y="780737"/>
            <a:ext cx="2088232" cy="1570504"/>
          </a:xfrm>
          <a:prstGeom prst="rect">
            <a:avLst/>
          </a:prstGeom>
        </p:spPr>
      </p:pic>
      <p:sp>
        <p:nvSpPr>
          <p:cNvPr id="180" name="TextBox 179"/>
          <p:cNvSpPr txBox="1"/>
          <p:nvPr/>
        </p:nvSpPr>
        <p:spPr>
          <a:xfrm>
            <a:off x="186513" y="6081004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 double pancake coils</a:t>
            </a:r>
            <a:endParaRPr lang="ko-KR" altLang="en-US" sz="1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Shape 600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US" altLang="ko-KR" sz="211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 T no insulation magnet</a:t>
            </a:r>
            <a:endParaRPr lang="ko-KR" altLang="en-US" sz="211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3" name="직사각형 12"/>
          <p:cNvSpPr/>
          <p:nvPr/>
        </p:nvSpPr>
        <p:spPr>
          <a:xfrm>
            <a:off x="4172674" y="978309"/>
            <a:ext cx="57606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5496" y="547836"/>
            <a:ext cx="4279871" cy="6049516"/>
          </a:xfrm>
          <a:prstGeom prst="roundRect">
            <a:avLst>
              <a:gd name="adj" fmla="val 4729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TextBox 88"/>
          <p:cNvSpPr txBox="1"/>
          <p:nvPr/>
        </p:nvSpPr>
        <p:spPr>
          <a:xfrm>
            <a:off x="3643423" y="917094"/>
            <a:ext cx="65755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476 mm</a:t>
            </a:r>
            <a:endParaRPr lang="ko-KR" altLang="en-US" sz="1100" dirty="0"/>
          </a:p>
        </p:txBody>
      </p:sp>
      <p:sp>
        <p:nvSpPr>
          <p:cNvPr id="172" name="TextBox 171"/>
          <p:cNvSpPr txBox="1"/>
          <p:nvPr/>
        </p:nvSpPr>
        <p:spPr>
          <a:xfrm>
            <a:off x="753047" y="451157"/>
            <a:ext cx="2839175" cy="307777"/>
          </a:xfrm>
          <a:prstGeom prst="rect">
            <a:avLst/>
          </a:prstGeom>
          <a:solidFill>
            <a:srgbClr val="F7D9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18 Tesla magnet</a:t>
            </a:r>
            <a:endParaRPr lang="ko-KR" altLang="en-US" sz="1400" dirty="0"/>
          </a:p>
        </p:txBody>
      </p:sp>
      <p:pic>
        <p:nvPicPr>
          <p:cNvPr id="173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2" t="3040" r="14470" b="8761"/>
          <a:stretch/>
        </p:blipFill>
        <p:spPr>
          <a:xfrm rot="5400000">
            <a:off x="7093576" y="2543507"/>
            <a:ext cx="1930080" cy="1961211"/>
          </a:xfrm>
          <a:prstGeom prst="rect">
            <a:avLst/>
          </a:prstGeom>
        </p:spPr>
      </p:pic>
      <p:sp>
        <p:nvSpPr>
          <p:cNvPr id="174" name="TextBox 173"/>
          <p:cNvSpPr txBox="1"/>
          <p:nvPr/>
        </p:nvSpPr>
        <p:spPr>
          <a:xfrm>
            <a:off x="6997172" y="4540353"/>
            <a:ext cx="215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coil </a:t>
            </a:r>
          </a:p>
          <a:p>
            <a:pPr algn="ctr"/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25 T magnet</a:t>
            </a:r>
          </a:p>
        </p:txBody>
      </p:sp>
      <p:sp>
        <p:nvSpPr>
          <p:cNvPr id="175" name="모서리가 둥근 직사각형 174"/>
          <p:cNvSpPr/>
          <p:nvPr/>
        </p:nvSpPr>
        <p:spPr>
          <a:xfrm>
            <a:off x="4359187" y="1194333"/>
            <a:ext cx="4749317" cy="4610509"/>
          </a:xfrm>
          <a:prstGeom prst="roundRect">
            <a:avLst>
              <a:gd name="adj" fmla="val 3555"/>
            </a:avLst>
          </a:prstGeom>
          <a:noFill/>
          <a:ln w="666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TextBox 175"/>
          <p:cNvSpPr txBox="1"/>
          <p:nvPr/>
        </p:nvSpPr>
        <p:spPr>
          <a:xfrm>
            <a:off x="5967268" y="1018852"/>
            <a:ext cx="1366784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25 Tesla magnet</a:t>
            </a:r>
            <a:endParaRPr lang="ko-KR" alt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D7163DB-2070-447D-9695-0C38B84ADC68}"/>
              </a:ext>
            </a:extLst>
          </p:cNvPr>
          <p:cNvSpPr txBox="1"/>
          <p:nvPr/>
        </p:nvSpPr>
        <p:spPr>
          <a:xfrm>
            <a:off x="4625322" y="6217155"/>
            <a:ext cx="2733633" cy="369332"/>
          </a:xfrm>
          <a:prstGeom prst="rect">
            <a:avLst/>
          </a:prstGeom>
          <a:solidFill>
            <a:srgbClr val="E9C9E3"/>
          </a:solidFill>
        </p:spPr>
        <p:txBody>
          <a:bodyPr wrap="none" rtlCol="0">
            <a:spAutoFit/>
          </a:bodyPr>
          <a:lstStyle/>
          <a:p>
            <a:r>
              <a:rPr lang="en-US" altLang="ko-KR" dirty="0"/>
              <a:t>18 T</a:t>
            </a:r>
            <a:r>
              <a:rPr lang="ko-KR" altLang="en-US" dirty="0"/>
              <a:t> </a:t>
            </a:r>
            <a:r>
              <a:rPr lang="en-US" altLang="ko-KR" dirty="0"/>
              <a:t>was</a:t>
            </a:r>
            <a:r>
              <a:rPr lang="ko-KR" altLang="en-US" dirty="0"/>
              <a:t> </a:t>
            </a:r>
            <a:r>
              <a:rPr lang="en-US" altLang="ko-KR" dirty="0"/>
              <a:t>delivered</a:t>
            </a:r>
            <a:r>
              <a:rPr lang="ko-KR" altLang="en-US" dirty="0"/>
              <a:t> </a:t>
            </a:r>
            <a:r>
              <a:rPr lang="en-US" altLang="ko-KR" dirty="0"/>
              <a:t>in</a:t>
            </a:r>
            <a:r>
              <a:rPr lang="ko-KR" altLang="en-US" dirty="0"/>
              <a:t> </a:t>
            </a:r>
            <a:r>
              <a:rPr lang="en-US" altLang="ko-KR" dirty="0"/>
              <a:t>2017.</a:t>
            </a:r>
            <a:endParaRPr lang="ko-KR" altLang="en-US" dirty="0"/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xmlns="" id="{AC5BE92B-11F9-4761-B0D1-F6C49B4CDEDA}"/>
              </a:ext>
            </a:extLst>
          </p:cNvPr>
          <p:cNvSpPr/>
          <p:nvPr/>
        </p:nvSpPr>
        <p:spPr>
          <a:xfrm>
            <a:off x="4403559" y="6294270"/>
            <a:ext cx="229913" cy="220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01C76AB-A2E5-4A32-AA40-D23B9D5E9577}"/>
              </a:ext>
            </a:extLst>
          </p:cNvPr>
          <p:cNvSpPr txBox="1"/>
          <p:nvPr/>
        </p:nvSpPr>
        <p:spPr>
          <a:xfrm>
            <a:off x="6549148" y="5414331"/>
            <a:ext cx="2347630" cy="369332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to be delivered in 2020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CD4C905D-A9DF-4D73-8E37-DF943D7435D6}"/>
              </a:ext>
            </a:extLst>
          </p:cNvPr>
          <p:cNvSpPr/>
          <p:nvPr/>
        </p:nvSpPr>
        <p:spPr>
          <a:xfrm>
            <a:off x="4419386" y="448987"/>
            <a:ext cx="22840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non insulation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No quench in </a:t>
            </a:r>
            <a:r>
              <a:rPr lang="en-US" altLang="ko-KR" dirty="0" err="1"/>
              <a:t>LHe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9024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168"/>
            <a:ext cx="9107488" cy="3156942"/>
          </a:xfrm>
          <a:prstGeom prst="rect">
            <a:avLst/>
          </a:prstGeom>
        </p:spPr>
      </p:pic>
      <p:sp>
        <p:nvSpPr>
          <p:cNvPr id="8" name="Shape 779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US" altLang="ko-KR" sz="211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18T HTS Magnet with 4 K Cryostat</a:t>
            </a:r>
            <a:endParaRPr lang="ko-KR" altLang="en-US" sz="211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4088872"/>
            <a:ext cx="2842897" cy="15409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32528" y="3696825"/>
            <a:ext cx="239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program</a:t>
            </a:r>
            <a:endParaRPr lang="ko-KR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703C-AB17-464C-9798-A3DD07C78BDF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53230" y="6550223"/>
            <a:ext cx="4093661" cy="30777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400" dirty="0"/>
              <a:t>Related Poster : </a:t>
            </a:r>
            <a:r>
              <a:rPr lang="en-US" altLang="ko-KR" sz="1400" dirty="0" err="1"/>
              <a:t>JongKuk</a:t>
            </a:r>
            <a:r>
              <a:rPr lang="en-US" altLang="ko-KR" sz="1400" dirty="0"/>
              <a:t> Kim(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July 2018, 18:30)</a:t>
            </a:r>
            <a:endParaRPr lang="ko-KR" altLang="en-US" sz="14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5615" y="3773043"/>
            <a:ext cx="2918385" cy="1643388"/>
          </a:xfrm>
          <a:prstGeom prst="rect">
            <a:avLst/>
          </a:prstGeom>
        </p:spPr>
      </p:pic>
      <p:pic>
        <p:nvPicPr>
          <p:cNvPr id="1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45339" y="3769987"/>
            <a:ext cx="3269739" cy="1705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E54BD2-16E2-4E76-BDA5-A20F7EDD3A01}"/>
              </a:ext>
            </a:extLst>
          </p:cNvPr>
          <p:cNvSpPr txBox="1"/>
          <p:nvPr/>
        </p:nvSpPr>
        <p:spPr>
          <a:xfrm>
            <a:off x="2930416" y="5472289"/>
            <a:ext cx="3103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Uniformity: 93%(±100 mm)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7C106D6-B6CA-4F4F-9A3C-E62AC795052C}"/>
              </a:ext>
            </a:extLst>
          </p:cNvPr>
          <p:cNvSpPr txBox="1"/>
          <p:nvPr/>
        </p:nvSpPr>
        <p:spPr>
          <a:xfrm>
            <a:off x="6100060" y="5472289"/>
            <a:ext cx="307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Stability: &lt;0.05% in 2 weeks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E2476BED-A6EA-46F1-A3D9-0FFFBDDF1FDC}"/>
              </a:ext>
            </a:extLst>
          </p:cNvPr>
          <p:cNvSpPr/>
          <p:nvPr/>
        </p:nvSpPr>
        <p:spPr>
          <a:xfrm>
            <a:off x="36512" y="5675279"/>
            <a:ext cx="2842897" cy="73866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ko-KR" sz="1400" dirty="0"/>
              <a:t>The cavity resonance frequency is tuned by tuning rod which is controlled by stepper motor</a:t>
            </a:r>
            <a:endParaRPr lang="ko-KR" altLang="en-US" sz="1400" dirty="0"/>
          </a:p>
        </p:txBody>
      </p:sp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xmlns="" id="{9B3BA22B-84F7-48E6-B2C1-B27BF4F9CE7D}"/>
              </a:ext>
            </a:extLst>
          </p:cNvPr>
          <p:cNvSpPr/>
          <p:nvPr/>
        </p:nvSpPr>
        <p:spPr>
          <a:xfrm>
            <a:off x="3159991" y="5933596"/>
            <a:ext cx="893239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E6249CBA-06B3-4D96-8565-A79C3FF9896C}"/>
              </a:ext>
            </a:extLst>
          </p:cNvPr>
          <p:cNvSpPr/>
          <p:nvPr/>
        </p:nvSpPr>
        <p:spPr>
          <a:xfrm>
            <a:off x="4053230" y="5907819"/>
            <a:ext cx="4843921" cy="46166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altLang="ko-KR" sz="2400" b="1" dirty="0">
                <a:ln/>
                <a:solidFill>
                  <a:schemeClr val="accent4"/>
                </a:solidFill>
              </a:rPr>
              <a:t>Very high quality of our HTS magnet.</a:t>
            </a:r>
            <a:endParaRPr lang="ko-KR" altLang="en-US" sz="24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76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984</Words>
  <Application>Microsoft Macintosh PowerPoint</Application>
  <PresentationFormat>On-screen Show (4:3)</PresentationFormat>
  <Paragraphs>282</Paragraphs>
  <Slides>20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Calibri</vt:lpstr>
      <vt:lpstr>Cambria Math</vt:lpstr>
      <vt:lpstr>Gill Sans</vt:lpstr>
      <vt:lpstr>Helvetica</vt:lpstr>
      <vt:lpstr>Tahoma</vt:lpstr>
      <vt:lpstr>Times New Roman</vt:lpstr>
      <vt:lpstr>Verdana</vt:lpstr>
      <vt:lpstr>Wingdings</vt:lpstr>
      <vt:lpstr>굴림</vt:lpstr>
      <vt:lpstr>맑은 고딕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&amp; Strategy</dc:title>
  <dc:creator>Administrator</dc:creator>
  <cp:lastModifiedBy>Microsoft Office User</cp:lastModifiedBy>
  <cp:revision>7885</cp:revision>
  <cp:lastPrinted>2017-07-18T03:45:23Z</cp:lastPrinted>
  <dcterms:created xsi:type="dcterms:W3CDTF">2010-02-25T10:55:45Z</dcterms:created>
  <dcterms:modified xsi:type="dcterms:W3CDTF">2018-07-07T08:21:30Z</dcterms:modified>
</cp:coreProperties>
</file>