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1" name="Shape 1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–Johnny Appleseed"/>
          <p:cNvSpPr txBox="1"/>
          <p:nvPr>
            <p:ph type="body" sz="quarter" idx="13"/>
          </p:nvPr>
        </p:nvSpPr>
        <p:spPr>
          <a:xfrm>
            <a:off x="4833937" y="8947546"/>
            <a:ext cx="14716126" cy="647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i="1" sz="3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7" name="“Type a quote here.”"/>
          <p:cNvSpPr txBox="1"/>
          <p:nvPr>
            <p:ph type="body" sz="quarter" idx="14"/>
          </p:nvPr>
        </p:nvSpPr>
        <p:spPr>
          <a:xfrm>
            <a:off x="4833937" y="5997575"/>
            <a:ext cx="14716126" cy="8636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4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Image"/>
          <p:cNvSpPr/>
          <p:nvPr>
            <p:ph type="pic" idx="13"/>
          </p:nvPr>
        </p:nvSpPr>
        <p:spPr>
          <a:xfrm>
            <a:off x="3047999" y="0"/>
            <a:ext cx="18288001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Line"/>
          <p:cNvSpPr/>
          <p:nvPr/>
        </p:nvSpPr>
        <p:spPr>
          <a:xfrm flipV="1">
            <a:off x="5166932" y="1553905"/>
            <a:ext cx="15258241" cy="4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" name="Higgs measurements at FCC - Paolo Giacomelli"/>
          <p:cNvSpPr txBox="1"/>
          <p:nvPr/>
        </p:nvSpPr>
        <p:spPr>
          <a:xfrm>
            <a:off x="9429079" y="13287852"/>
            <a:ext cx="5525841" cy="40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spAutoFit/>
          </a:bodyPr>
          <a:lstStyle>
            <a:lvl1pPr algn="l">
              <a:defRPr b="0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Higgs measurements at FCC - Paolo Giacomelli</a:t>
            </a:r>
          </a:p>
        </p:txBody>
      </p:sp>
      <p:sp>
        <p:nvSpPr>
          <p:cNvPr id="122" name="Title Text"/>
          <p:cNvSpPr txBox="1"/>
          <p:nvPr>
            <p:ph type="title"/>
          </p:nvPr>
        </p:nvSpPr>
        <p:spPr>
          <a:xfrm>
            <a:off x="5209145" y="250750"/>
            <a:ext cx="15537496" cy="128443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xfrm>
            <a:off x="20364795" y="13269515"/>
            <a:ext cx="409849" cy="40209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24" name="Body Level One…"/>
          <p:cNvSpPr txBox="1"/>
          <p:nvPr>
            <p:ph type="body" idx="1"/>
          </p:nvPr>
        </p:nvSpPr>
        <p:spPr>
          <a:xfrm>
            <a:off x="3516017" y="2241351"/>
            <a:ext cx="17351966" cy="1034968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64261" y="402662"/>
            <a:ext cx="2090474" cy="11602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 16/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mage"/>
          <p:cNvSpPr/>
          <p:nvPr>
            <p:ph type="pic" sz="half" idx="13"/>
          </p:nvPr>
        </p:nvSpPr>
        <p:spPr>
          <a:xfrm>
            <a:off x="5334000" y="946546"/>
            <a:ext cx="13716001" cy="83046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anchor="ctr"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/>
          <p:nvPr>
            <p:ph type="pic" sz="half" idx="13"/>
          </p:nvPr>
        </p:nvSpPr>
        <p:spPr>
          <a:xfrm>
            <a:off x="12495609" y="892968"/>
            <a:ext cx="7500938" cy="115550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" name="Title Text"/>
          <p:cNvSpPr txBox="1"/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/>
          <a:lstStyle>
            <a:lvl1pPr algn="ctr">
              <a:defRPr b="0"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" name="Body Level One…"/>
          <p:cNvSpPr txBox="1"/>
          <p:nvPr>
            <p:ph type="body" sz="quarter" idx="1"/>
          </p:nvPr>
        </p:nvSpPr>
        <p:spPr>
          <a:xfrm>
            <a:off x="4387453" y="6643687"/>
            <a:ext cx="7500938" cy="578643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/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anchor="ctr"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/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anchor="ctr"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Body Level One…"/>
          <p:cNvSpPr txBox="1"/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anchor="ctr"/>
          <a:lstStyle>
            <a:lvl1pPr marL="611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556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00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9446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389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Image"/>
          <p:cNvSpPr/>
          <p:nvPr>
            <p:ph type="pic" sz="quarter" idx="13"/>
          </p:nvPr>
        </p:nvSpPr>
        <p:spPr>
          <a:xfrm>
            <a:off x="12495609" y="3643312"/>
            <a:ext cx="7500938" cy="88403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9" name="Title Text"/>
          <p:cNvSpPr txBox="1"/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anchor="ctr"/>
          <a:lstStyle>
            <a:lvl1pPr algn="ctr">
              <a:defRPr b="0"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" name="Body Level One…"/>
          <p:cNvSpPr txBox="1"/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 anchor="ctr"/>
          <a:lstStyle>
            <a:lvl1pPr marL="465364" indent="-465364" algn="l">
              <a:spcBef>
                <a:spcPts val="4500"/>
              </a:spcBef>
              <a:buSzPct val="145000"/>
              <a:buFontTx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08264" indent="-465364" algn="l">
              <a:spcBef>
                <a:spcPts val="4500"/>
              </a:spcBef>
              <a:buSzPct val="145000"/>
              <a:buFontTx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151164" indent="-465364" algn="l">
              <a:spcBef>
                <a:spcPts val="4500"/>
              </a:spcBef>
              <a:buSzPct val="145000"/>
              <a:buFontTx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494064" indent="-465364" algn="l">
              <a:spcBef>
                <a:spcPts val="4500"/>
              </a:spcBef>
              <a:buSzPct val="145000"/>
              <a:buFontTx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836964" indent="-465364" algn="l">
              <a:spcBef>
                <a:spcPts val="4500"/>
              </a:spcBef>
              <a:buSzPct val="145000"/>
              <a:buFontTx/>
              <a:defRPr sz="3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3076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ody Level One…"/>
          <p:cNvSpPr txBox="1"/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 anchor="ctr"/>
          <a:lstStyle>
            <a:lvl1pPr marL="611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556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00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9446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389187" indent="-611187" algn="l">
              <a:spcBef>
                <a:spcPts val="5900"/>
              </a:spcBef>
              <a:buSzPct val="145000"/>
              <a:buFontTx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Image"/>
          <p:cNvSpPr/>
          <p:nvPr>
            <p:ph type="pic" sz="quarter" idx="13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7" name="Image"/>
          <p:cNvSpPr/>
          <p:nvPr>
            <p:ph type="pic" sz="quarter" idx="14"/>
          </p:nvPr>
        </p:nvSpPr>
        <p:spPr>
          <a:xfrm>
            <a:off x="12495609" y="1250156"/>
            <a:ext cx="7500938" cy="53042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8" name="Image"/>
          <p:cNvSpPr/>
          <p:nvPr>
            <p:ph type="pic" sz="half" idx="15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9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1721582" y="1553905"/>
            <a:ext cx="22183256" cy="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Higgs measurements at FCC - Paolo Giacomelli"/>
          <p:cNvSpPr txBox="1"/>
          <p:nvPr/>
        </p:nvSpPr>
        <p:spPr>
          <a:xfrm>
            <a:off x="9270741" y="13250998"/>
            <a:ext cx="5842519" cy="438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spAutoFit/>
          </a:bodyPr>
          <a:lstStyle>
            <a:lvl1pPr algn="l">
              <a:defRPr b="0"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Higgs measurements at FCC - Paolo Giacomelli</a:t>
            </a: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2119593" y="250750"/>
            <a:ext cx="21080252" cy="1284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23431523" y="13269515"/>
            <a:ext cx="452227" cy="43895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normAutofit fontScale="100000" lnSpcReduction="0"/>
          </a:bodyPr>
          <a:lstStyle>
            <a:lvl1pPr algn="r">
              <a:defRPr b="0"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Body Level One…"/>
          <p:cNvSpPr txBox="1"/>
          <p:nvPr>
            <p:ph type="body" idx="1"/>
          </p:nvPr>
        </p:nvSpPr>
        <p:spPr>
          <a:xfrm>
            <a:off x="684793" y="1912521"/>
            <a:ext cx="22860273" cy="106785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5292" y="402662"/>
            <a:ext cx="2090474" cy="1160214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</p:sldLayoutIdLst>
  <p:transition xmlns:p14="http://schemas.microsoft.com/office/powerpoint/2010/main" spd="med" advClick="1"/>
  <p:txStyles>
    <p:titleStyle>
      <a:lvl1pPr marL="0" marR="0" indent="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228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457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685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9144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11430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1371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600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41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65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1pPr>
      <a:lvl2pPr marL="822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65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2pPr>
      <a:lvl3pPr marL="1076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65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3pPr>
      <a:lvl4pPr marL="1584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4pPr>
      <a:lvl5pPr marL="1965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5pPr>
      <a:lvl6pPr marL="2346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6pPr>
      <a:lvl7pPr marL="1076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7pPr>
      <a:lvl8pPr marL="1076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65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8pPr>
      <a:lvl9pPr marL="3489157" marR="0" indent="-441157" algn="just" defTabSz="821531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 typeface="Verdana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9pPr>
    </p:bodyStyle>
    <p:otherStyle>
      <a:lvl1pPr marL="0" marR="0" indent="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3" Type="http://schemas.openxmlformats.org/officeDocument/2006/relationships/image" Target="../media/image5.tif"/><Relationship Id="rId4" Type="http://schemas.openxmlformats.org/officeDocument/2006/relationships/image" Target="../media/image1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3" Type="http://schemas.openxmlformats.org/officeDocument/2006/relationships/image" Target="../media/image6.tif"/><Relationship Id="rId4" Type="http://schemas.openxmlformats.org/officeDocument/2006/relationships/image" Target="../media/image7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tif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ng"/><Relationship Id="rId3" Type="http://schemas.openxmlformats.org/officeDocument/2006/relationships/image" Target="../media/image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image" Target="../media/image27.png"/><Relationship Id="rId4" Type="http://schemas.openxmlformats.org/officeDocument/2006/relationships/image" Target="../media/image3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2.tif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7.png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mage" descr="Image"/>
          <p:cNvPicPr>
            <a:picLocks noChangeAspect="1"/>
          </p:cNvPicPr>
          <p:nvPr/>
        </p:nvPicPr>
        <p:blipFill>
          <a:blip r:embed="rId2">
            <a:alphaModFix amt="79603"/>
            <a:extLst/>
          </a:blip>
          <a:stretch>
            <a:fillRect/>
          </a:stretch>
        </p:blipFill>
        <p:spPr>
          <a:xfrm>
            <a:off x="2768855" y="889743"/>
            <a:ext cx="19077548" cy="107311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" descr="Image"/>
          <p:cNvPicPr>
            <a:picLocks noChangeAspect="1"/>
          </p:cNvPicPr>
          <p:nvPr/>
        </p:nvPicPr>
        <p:blipFill>
          <a:blip r:embed="rId3">
            <a:alphaModFix amt="89999"/>
            <a:extLst/>
          </a:blip>
          <a:stretch>
            <a:fillRect/>
          </a:stretch>
        </p:blipFill>
        <p:spPr>
          <a:xfrm>
            <a:off x="1626053" y="4348446"/>
            <a:ext cx="7375997" cy="4214857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P. Giacomelli…"/>
          <p:cNvSpPr txBox="1"/>
          <p:nvPr>
            <p:ph type="subTitle" sz="quarter" idx="1"/>
          </p:nvPr>
        </p:nvSpPr>
        <p:spPr>
          <a:xfrm>
            <a:off x="5048250" y="12072937"/>
            <a:ext cx="14716125" cy="1589485"/>
          </a:xfrm>
          <a:prstGeom prst="rect">
            <a:avLst/>
          </a:prstGeom>
        </p:spPr>
        <p:txBody>
          <a:bodyPr/>
          <a:lstStyle/>
          <a:p>
            <a:pPr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P. Giacomelli</a:t>
            </a:r>
          </a:p>
          <a:p>
            <a:pPr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INFN Bologna</a:t>
            </a:r>
          </a:p>
        </p:txBody>
      </p:sp>
      <p:sp>
        <p:nvSpPr>
          <p:cNvPr id="146" name="ICHEP 2018…"/>
          <p:cNvSpPr txBox="1"/>
          <p:nvPr/>
        </p:nvSpPr>
        <p:spPr>
          <a:xfrm>
            <a:off x="20587689" y="411857"/>
            <a:ext cx="2639815" cy="1069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l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ICHEP 2018</a:t>
            </a:r>
          </a:p>
          <a:p>
            <a:pPr algn="l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Seoul, Korea</a:t>
            </a:r>
          </a:p>
        </p:txBody>
      </p:sp>
      <p:sp>
        <p:nvSpPr>
          <p:cNvPr id="147" name="at the FCC"/>
          <p:cNvSpPr txBox="1"/>
          <p:nvPr/>
        </p:nvSpPr>
        <p:spPr>
          <a:xfrm>
            <a:off x="8797900" y="10223500"/>
            <a:ext cx="7216825" cy="1984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0400">
                <a:solidFill>
                  <a:srgbClr val="AA7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at the FCC</a:t>
            </a:r>
          </a:p>
        </p:txBody>
      </p:sp>
      <p:pic>
        <p:nvPicPr>
          <p:cNvPr id="14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8823" y="227520"/>
            <a:ext cx="2486169" cy="13798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Higgs boson couplings, ZH→ℓℓb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boson couplings, ZH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®</a:t>
            </a:r>
            <a:r>
              <a:rPr b="0"/>
              <a:t>ℓℓbb</a:t>
            </a:r>
          </a:p>
        </p:txBody>
      </p:sp>
      <p:sp>
        <p:nvSpPr>
          <p:cNvPr id="2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394" y="1705015"/>
            <a:ext cx="8940322" cy="60561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950509" y="1705015"/>
            <a:ext cx="7953753" cy="7647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84542" y="8309576"/>
            <a:ext cx="6926743" cy="4148107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C. Bernet…"/>
          <p:cNvSpPr txBox="1"/>
          <p:nvPr/>
        </p:nvSpPr>
        <p:spPr>
          <a:xfrm>
            <a:off x="20412755" y="11081094"/>
            <a:ext cx="3518996" cy="1120181"/>
          </a:xfrm>
          <a:prstGeom prst="rect">
            <a:avLst/>
          </a:prstGeom>
          <a:solidFill>
            <a:srgbClr val="FFFC79"/>
          </a:solidFill>
          <a:ln w="50800">
            <a:solidFill>
              <a:srgbClr val="C8250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C. Bernet</a:t>
            </a:r>
          </a:p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FCC week 2018</a:t>
            </a:r>
          </a:p>
        </p:txBody>
      </p:sp>
      <p:sp>
        <p:nvSpPr>
          <p:cNvPr id="272" name="Using CLD detector"/>
          <p:cNvSpPr txBox="1"/>
          <p:nvPr/>
        </p:nvSpPr>
        <p:spPr>
          <a:xfrm>
            <a:off x="16137208" y="9082830"/>
            <a:ext cx="4664470" cy="697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CLD detector</a:t>
            </a:r>
          </a:p>
        </p:txBody>
      </p:sp>
      <p:sp>
        <p:nvSpPr>
          <p:cNvPr id="273" name="Using CMS detector"/>
          <p:cNvSpPr txBox="1"/>
          <p:nvPr/>
        </p:nvSpPr>
        <p:spPr>
          <a:xfrm>
            <a:off x="151634" y="7823379"/>
            <a:ext cx="4857050" cy="697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CMS detector</a:t>
            </a:r>
          </a:p>
        </p:txBody>
      </p:sp>
      <p:sp>
        <p:nvSpPr>
          <p:cNvPr id="274" name="Line"/>
          <p:cNvSpPr/>
          <p:nvPr/>
        </p:nvSpPr>
        <p:spPr>
          <a:xfrm>
            <a:off x="10646143" y="5014064"/>
            <a:ext cx="3713751" cy="683025"/>
          </a:xfrm>
          <a:prstGeom prst="line">
            <a:avLst/>
          </a:prstGeom>
          <a:ln w="101600">
            <a:solidFill>
              <a:srgbClr val="00905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Higgs boson couplings, ZH→qqb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boson couplings, ZH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®</a:t>
            </a:r>
            <a:r>
              <a:rPr b="0"/>
              <a:t>qqbb</a:t>
            </a:r>
          </a:p>
        </p:txBody>
      </p:sp>
      <p:sp>
        <p:nvSpPr>
          <p:cNvPr id="277" name="Slide Number"/>
          <p:cNvSpPr txBox="1"/>
          <p:nvPr>
            <p:ph type="sldNum" sz="quarter" idx="2"/>
          </p:nvPr>
        </p:nvSpPr>
        <p:spPr>
          <a:xfrm>
            <a:off x="23451317" y="13269515"/>
            <a:ext cx="432433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8" name="C. Bernet…"/>
          <p:cNvSpPr txBox="1"/>
          <p:nvPr/>
        </p:nvSpPr>
        <p:spPr>
          <a:xfrm>
            <a:off x="20426971" y="11095095"/>
            <a:ext cx="3518996" cy="1120181"/>
          </a:xfrm>
          <a:prstGeom prst="rect">
            <a:avLst/>
          </a:prstGeom>
          <a:solidFill>
            <a:srgbClr val="FFFC79"/>
          </a:solidFill>
          <a:ln w="50800">
            <a:solidFill>
              <a:srgbClr val="C8250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C. Bernet</a:t>
            </a:r>
          </a:p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FCC week 2018</a:t>
            </a:r>
          </a:p>
        </p:txBody>
      </p:sp>
      <p:pic>
        <p:nvPicPr>
          <p:cNvPr id="2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3888" y="1610474"/>
            <a:ext cx="9353889" cy="6336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161709" y="1591353"/>
            <a:ext cx="7892062" cy="7588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81149" y="8624829"/>
            <a:ext cx="6621983" cy="4158686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Using CLD detector"/>
          <p:cNvSpPr txBox="1"/>
          <p:nvPr/>
        </p:nvSpPr>
        <p:spPr>
          <a:xfrm>
            <a:off x="16213289" y="8930668"/>
            <a:ext cx="4664470" cy="697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CLD detector</a:t>
            </a:r>
          </a:p>
        </p:txBody>
      </p:sp>
      <p:sp>
        <p:nvSpPr>
          <p:cNvPr id="283" name="Using CMS detector"/>
          <p:cNvSpPr txBox="1"/>
          <p:nvPr/>
        </p:nvSpPr>
        <p:spPr>
          <a:xfrm>
            <a:off x="151634" y="7823379"/>
            <a:ext cx="4857050" cy="697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CMS detector</a:t>
            </a:r>
          </a:p>
        </p:txBody>
      </p:sp>
      <p:sp>
        <p:nvSpPr>
          <p:cNvPr id="284" name="Line"/>
          <p:cNvSpPr/>
          <p:nvPr/>
        </p:nvSpPr>
        <p:spPr>
          <a:xfrm>
            <a:off x="10646143" y="5014064"/>
            <a:ext cx="3713751" cy="683025"/>
          </a:xfrm>
          <a:prstGeom prst="line">
            <a:avLst/>
          </a:prstGeom>
          <a:ln w="101600">
            <a:solidFill>
              <a:srgbClr val="00905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electron Yukawa coupl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electron Yukawa coupling</a:t>
            </a:r>
          </a:p>
        </p:txBody>
      </p:sp>
      <p:sp>
        <p:nvSpPr>
          <p:cNvPr id="2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24877" y="1576792"/>
            <a:ext cx="9305875" cy="7860574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s-channel Higgs production…"/>
          <p:cNvSpPr txBox="1"/>
          <p:nvPr>
            <p:ph type="body" sz="half" idx="1"/>
          </p:nvPr>
        </p:nvSpPr>
        <p:spPr>
          <a:xfrm>
            <a:off x="440444" y="1676905"/>
            <a:ext cx="13777302" cy="7925512"/>
          </a:xfrm>
          <a:prstGeom prst="rect">
            <a:avLst/>
          </a:prstGeom>
        </p:spPr>
        <p:txBody>
          <a:bodyPr lIns="75344" tIns="75344" rIns="75344" bIns="75344"/>
          <a:lstStyle/>
          <a:p>
            <a:pPr marL="762000" indent="-762000" algn="l" defTabSz="820243">
              <a:lnSpc>
                <a:spcPct val="110000"/>
              </a:lnSpc>
              <a:spcBef>
                <a:spcPts val="1200"/>
              </a:spcBef>
              <a:buSzPct val="100000"/>
              <a:buFont typeface="Helvetica"/>
              <a:buChar char="➡"/>
              <a:defRPr b="1" sz="5000">
                <a:latin typeface="Arial"/>
                <a:ea typeface="Arial"/>
                <a:cs typeface="Arial"/>
                <a:sym typeface="Arial"/>
              </a:defRPr>
            </a:pPr>
            <a:r>
              <a:t>s-channel Higgs production</a:t>
            </a:r>
            <a:r>
              <a:rPr b="0"/>
              <a:t> </a:t>
            </a:r>
          </a:p>
          <a:p>
            <a:pPr lvl="1" marL="1016000" indent="-571500" algn="l" defTabSz="820243">
              <a:lnSpc>
                <a:spcPct val="110000"/>
              </a:lnSpc>
              <a:spcBef>
                <a:spcPts val="1200"/>
              </a:spcBef>
              <a:buSzPct val="100000"/>
              <a:buFont typeface="Helvetica"/>
              <a:buChar char="๏"/>
              <a:defRPr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unique opportunity for measurement close to SM sensitivity</a:t>
            </a:r>
          </a:p>
          <a:p>
            <a:pPr lvl="1" marL="1016000" indent="-571500" algn="l" defTabSz="820243">
              <a:lnSpc>
                <a:spcPct val="110000"/>
              </a:lnSpc>
              <a:spcBef>
                <a:spcPts val="1200"/>
              </a:spcBef>
              <a:buSzPct val="100000"/>
              <a:buFont typeface="Helvetica"/>
              <a:buChar char="๏"/>
              <a:defRPr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highly challenging;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t>(ee→H) = 1.6 fb;       </a:t>
            </a:r>
          </a:p>
          <a:p>
            <a:pPr lvl="1" marL="1016000" indent="-571500" algn="l" defTabSz="820243">
              <a:lnSpc>
                <a:spcPct val="110000"/>
              </a:lnSpc>
              <a:spcBef>
                <a:spcPts val="1200"/>
              </a:spcBef>
              <a:buSzPct val="100000"/>
              <a:buFont typeface="Helvetica"/>
              <a:buChar char="๏"/>
              <a:defRPr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various Higgs decay channels studied</a:t>
            </a:r>
          </a:p>
          <a:p>
            <a:pPr lvl="1" marL="1016000" indent="-571500" algn="l" defTabSz="820243">
              <a:lnSpc>
                <a:spcPct val="110000"/>
              </a:lnSpc>
              <a:spcBef>
                <a:spcPts val="1200"/>
              </a:spcBef>
              <a:buSzPct val="100000"/>
              <a:buFont typeface="Helvetica"/>
              <a:buChar char="๏"/>
              <a:defRPr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studied monochromatization scenarios</a:t>
            </a:r>
          </a:p>
          <a:p>
            <a:pPr lvl="2" marL="1432277" indent="-543277" algn="l" defTabSz="820243">
              <a:lnSpc>
                <a:spcPct val="110000"/>
              </a:lnSpc>
              <a:spcBef>
                <a:spcPts val="1200"/>
              </a:spcBef>
              <a:buSzPct val="75000"/>
              <a:buFont typeface="Helvetica"/>
              <a:buChar char="-"/>
              <a:defRPr>
                <a:solidFill>
                  <a:srgbClr val="006D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baseline: 6 MeV energy spread, L = 2 ab</a:t>
            </a:r>
            <a:r>
              <a:rPr baseline="31999"/>
              <a:t>-1</a:t>
            </a:r>
            <a:endParaRPr baseline="31999"/>
          </a:p>
          <a:p>
            <a:pPr lvl="2" marL="1432277" indent="-543277" algn="l" defTabSz="820243">
              <a:lnSpc>
                <a:spcPct val="110000"/>
              </a:lnSpc>
              <a:spcBef>
                <a:spcPts val="1200"/>
              </a:spcBef>
              <a:buSzPct val="75000"/>
              <a:buFont typeface="Helvetica"/>
              <a:buChar char="-"/>
              <a:defRPr>
                <a:solidFill>
                  <a:srgbClr val="006D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optimized: 10 MeV energy spread, L = 7 ab</a:t>
            </a:r>
            <a:r>
              <a:rPr baseline="31999"/>
              <a:t>-1</a:t>
            </a:r>
            <a:endParaRPr baseline="31999"/>
          </a:p>
          <a:p>
            <a:pPr lvl="2" marL="1432277" indent="-543277" algn="l" defTabSz="820243">
              <a:lnSpc>
                <a:spcPct val="110000"/>
              </a:lnSpc>
              <a:spcBef>
                <a:spcPts val="1200"/>
              </a:spcBef>
              <a:buSzPct val="75000"/>
              <a:buFont typeface="Helvetica"/>
              <a:buChar char="-"/>
              <a:defRPr>
                <a:solidFill>
                  <a:srgbClr val="006D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limit ~2.5 times SM in both cases</a:t>
            </a:r>
          </a:p>
        </p:txBody>
      </p:sp>
      <p:pic>
        <p:nvPicPr>
          <p:cNvPr id="29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27160" y="9639942"/>
            <a:ext cx="6882144" cy="3523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22.png" descr="image2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348924" y="9123496"/>
            <a:ext cx="5625701" cy="45566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Higgs invisible decay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invisible decays</a:t>
            </a:r>
          </a:p>
        </p:txBody>
      </p:sp>
      <p:sp>
        <p:nvSpPr>
          <p:cNvPr id="2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5" name="Higgs boson to invisible decays are predicted for instance in the Higgs-portal model of Dark Matter."/>
          <p:cNvSpPr txBox="1"/>
          <p:nvPr>
            <p:ph type="body" sz="quarter" idx="1"/>
          </p:nvPr>
        </p:nvSpPr>
        <p:spPr>
          <a:xfrm>
            <a:off x="684793" y="1912521"/>
            <a:ext cx="22860273" cy="1692974"/>
          </a:xfrm>
          <a:prstGeom prst="rect">
            <a:avLst/>
          </a:prstGeom>
        </p:spPr>
        <p:txBody>
          <a:bodyPr lIns="75344" tIns="75344" rIns="75344" bIns="75344"/>
          <a:lstStyle/>
          <a:p>
            <a:pPr marL="698500" indent="-698500" defTabSz="820243">
              <a:lnSpc>
                <a:spcPct val="120000"/>
              </a:lnSpc>
              <a:spcBef>
                <a:spcPts val="1200"/>
              </a:spcBef>
              <a:buSzPct val="100000"/>
              <a:buFontTx/>
              <a:buChar char="➡"/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Higgs boson to invisible decays are predicted for instance in the </a:t>
            </a:r>
            <a:r>
              <a:rPr>
                <a:solidFill>
                  <a:srgbClr val="0433FF"/>
                </a:solidFill>
              </a:rPr>
              <a:t>Higgs-portal model of Dark Matter</a:t>
            </a:r>
            <a:r>
              <a:t>.</a:t>
            </a:r>
          </a:p>
        </p:txBody>
      </p:sp>
      <p:pic>
        <p:nvPicPr>
          <p:cNvPr id="296" name="HinvLep.pdf" descr="HinvLe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0361" y="4126516"/>
            <a:ext cx="10303755" cy="7396169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follows FCC-ee ZH cross section measurement…"/>
          <p:cNvSpPr txBox="1"/>
          <p:nvPr/>
        </p:nvSpPr>
        <p:spPr>
          <a:xfrm>
            <a:off x="11447058" y="4077611"/>
            <a:ext cx="12532528" cy="7668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5344" tIns="75344" rIns="75344" bIns="75344" anchor="ctr">
            <a:spAutoFit/>
          </a:bodyPr>
          <a:lstStyle/>
          <a:p>
            <a:pPr lvl="1" marL="876300" indent="-558800" algn="l" defTabSz="1155277">
              <a:lnSpc>
                <a:spcPct val="140000"/>
              </a:lnSpc>
              <a:spcBef>
                <a:spcPts val="1900"/>
              </a:spcBef>
              <a:buSzPct val="100000"/>
              <a:buFont typeface="Helvetica"/>
              <a:buBlip>
                <a:blip r:embed="rId3"/>
              </a:buBlip>
              <a:defRPr b="0" sz="4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Follows FCC-ee ZH cross section measurement, events with a Z and nothing else are selected</a:t>
            </a:r>
          </a:p>
          <a:p>
            <a:pPr lvl="1" marL="876300" indent="-558800" algn="l" defTabSz="1155277">
              <a:lnSpc>
                <a:spcPct val="140000"/>
              </a:lnSpc>
              <a:spcBef>
                <a:spcPts val="1900"/>
              </a:spcBef>
              <a:buSzPct val="100000"/>
              <a:buFont typeface="Helvetica"/>
              <a:buBlip>
                <a:blip r:embed="rId3"/>
              </a:buBlip>
              <a:defRPr b="0" sz="4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for visualization BR(H-&gt;inv) = 100%</a:t>
            </a:r>
          </a:p>
          <a:p>
            <a:pPr lvl="1" marL="876300" indent="-558800" algn="l" defTabSz="1155277">
              <a:lnSpc>
                <a:spcPct val="140000"/>
              </a:lnSpc>
              <a:spcBef>
                <a:spcPts val="1900"/>
              </a:spcBef>
              <a:buSzPct val="100000"/>
              <a:buFont typeface="Helvetica"/>
              <a:buBlip>
                <a:blip r:embed="rId3"/>
              </a:buBlip>
              <a:defRPr b="0" sz="4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95%CL upper limit using 5ab</a:t>
            </a:r>
            <a:r>
              <a:rPr baseline="31999"/>
              <a:t>-1</a:t>
            </a:r>
            <a:r>
              <a:t> is </a:t>
            </a:r>
            <a:r>
              <a:rPr>
                <a:solidFill>
                  <a:srgbClr val="FF2600"/>
                </a:solidFill>
              </a:rPr>
              <a:t>0.3%</a:t>
            </a:r>
            <a:r>
              <a:t> at 240 GeV, </a:t>
            </a:r>
            <a:r>
              <a:rPr>
                <a:solidFill>
                  <a:srgbClr val="008F00"/>
                </a:solidFill>
              </a:rPr>
              <a:t>0.6%</a:t>
            </a:r>
            <a:r>
              <a:t> with 1.5ab</a:t>
            </a:r>
            <a:r>
              <a:rPr baseline="31999"/>
              <a:t>-1 </a:t>
            </a:r>
            <a:r>
              <a:t>at 365 GeV</a:t>
            </a:r>
          </a:p>
          <a:p>
            <a:pPr lvl="1" marL="876300" indent="-558800" algn="l" defTabSz="1155277">
              <a:lnSpc>
                <a:spcPct val="140000"/>
              </a:lnSpc>
              <a:spcBef>
                <a:spcPts val="1900"/>
              </a:spcBef>
              <a:buSzPct val="100000"/>
              <a:buFont typeface="Helvetica"/>
              <a:buBlip>
                <a:blip r:embed="rId3"/>
              </a:buBlip>
              <a:defRPr b="0" sz="4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Study using leptonic Z decays in Eur. Phys. J. C (2017) 77: 116</a:t>
            </a:r>
          </a:p>
          <a:p>
            <a:pPr lvl="1" marL="876300" indent="-558800" algn="l" defTabSz="1155277">
              <a:lnSpc>
                <a:spcPct val="140000"/>
              </a:lnSpc>
              <a:spcBef>
                <a:spcPts val="1900"/>
              </a:spcBef>
              <a:buSzPct val="100000"/>
              <a:buFont typeface="Helvetica"/>
              <a:buBlip>
                <a:blip r:embed="rId3"/>
              </a:buBlip>
              <a:defRPr b="0" sz="4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Hadronic Z decays also included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BSM Hig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BSM Higgs</a:t>
            </a:r>
          </a:p>
        </p:txBody>
      </p:sp>
      <p:sp>
        <p:nvSpPr>
          <p:cNvPr id="3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03" name="Group"/>
          <p:cNvGrpSpPr/>
          <p:nvPr/>
        </p:nvGrpSpPr>
        <p:grpSpPr>
          <a:xfrm>
            <a:off x="539370" y="3702446"/>
            <a:ext cx="23305261" cy="8081611"/>
            <a:chOff x="0" y="0"/>
            <a:chExt cx="23305259" cy="8081610"/>
          </a:xfrm>
        </p:grpSpPr>
        <p:pic>
          <p:nvPicPr>
            <p:cNvPr id="30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351460"/>
              <a:ext cx="23305260" cy="77301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2" name="arXiv:1612.09284"/>
            <p:cNvSpPr txBox="1"/>
            <p:nvPr/>
          </p:nvSpPr>
          <p:spPr>
            <a:xfrm>
              <a:off x="17576852" y="0"/>
              <a:ext cx="5404106" cy="9751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5344" tIns="75344" rIns="75344" bIns="75344" numCol="1" anchor="ctr">
              <a:noAutofit/>
            </a:bodyPr>
            <a:lstStyle>
              <a:lvl1pPr defTabSz="1155277">
                <a:defRPr sz="3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arXiv:1612.09284</a:t>
              </a:r>
            </a:p>
          </p:txBody>
        </p:sp>
      </p:grpSp>
      <p:sp>
        <p:nvSpPr>
          <p:cNvPr id="304" name="Excellent opportunities for BSM Higgs searches"/>
          <p:cNvSpPr txBox="1"/>
          <p:nvPr>
            <p:ph type="body" sz="quarter" idx="1"/>
          </p:nvPr>
        </p:nvSpPr>
        <p:spPr>
          <a:xfrm>
            <a:off x="684793" y="1912521"/>
            <a:ext cx="22860273" cy="999455"/>
          </a:xfrm>
          <a:prstGeom prst="rect">
            <a:avLst/>
          </a:prstGeom>
        </p:spPr>
        <p:txBody>
          <a:bodyPr lIns="75344" tIns="75344" rIns="75344" bIns="75344"/>
          <a:lstStyle>
            <a:lvl1pPr marL="744140" indent="-744140" algn="l" defTabSz="820243">
              <a:spcBef>
                <a:spcPts val="1200"/>
              </a:spcBef>
              <a:buSzPct val="100000"/>
              <a:buFont typeface="Helvetica"/>
              <a:buChar char="➡"/>
              <a:defRPr b="1" sz="5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sz="6400"/>
            </a:pPr>
            <a:r>
              <a:rPr sz="5000"/>
              <a:t>Excellent opportunities for BSM Higgs searches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Higgs self-coupl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self-coupling</a:t>
            </a:r>
          </a:p>
        </p:txBody>
      </p:sp>
      <p:sp>
        <p:nvSpPr>
          <p:cNvPr id="3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8" name="Shape 408"/>
          <p:cNvSpPr txBox="1"/>
          <p:nvPr/>
        </p:nvSpPr>
        <p:spPr>
          <a:xfrm>
            <a:off x="429929" y="1647887"/>
            <a:ext cx="12710050" cy="498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698500" indent="-698500" algn="l">
              <a:lnSpc>
                <a:spcPct val="130000"/>
              </a:lnSpc>
              <a:spcBef>
                <a:spcPts val="3300"/>
              </a:spcBef>
              <a:buSzPct val="100000"/>
              <a:buFont typeface="Zapf Dingbats"/>
              <a:buChar char="➡"/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Very large HZ datasets allow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rPr baseline="-5999"/>
              <a:t>ZH</a:t>
            </a:r>
            <a:r>
              <a:t> and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rPr baseline="-5999">
                <a:latin typeface="Symbol"/>
                <a:ea typeface="Symbol"/>
                <a:cs typeface="Symbol"/>
                <a:sym typeface="Symbol"/>
              </a:rPr>
              <a:t>nn</a:t>
            </a:r>
            <a:r>
              <a:rPr baseline="-5999"/>
              <a:t>H </a:t>
            </a:r>
            <a:r>
              <a:rPr>
                <a:latin typeface="Arial"/>
                <a:ea typeface="Arial"/>
                <a:cs typeface="Arial"/>
                <a:sym typeface="Arial"/>
              </a:rPr>
              <a:t>measurements of extreme precision at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Ö</a:t>
            </a:r>
            <a:r>
              <a:rPr>
                <a:latin typeface="Arial"/>
                <a:ea typeface="Arial"/>
                <a:cs typeface="Arial"/>
                <a:sym typeface="Arial"/>
              </a:rPr>
              <a:t>s = </a:t>
            </a:r>
            <a:r>
              <a:rPr>
                <a:latin typeface="Arial"/>
                <a:ea typeface="Arial"/>
                <a:cs typeface="Arial"/>
                <a:sym typeface="Arial"/>
              </a:rPr>
              <a:t>240</a:t>
            </a:r>
            <a:r>
              <a:rPr>
                <a:latin typeface="Arial"/>
                <a:ea typeface="Arial"/>
                <a:cs typeface="Arial"/>
                <a:sym typeface="Arial"/>
              </a:rPr>
              <a:t>, </a:t>
            </a:r>
            <a:r>
              <a:rPr>
                <a:solidFill>
                  <a:srgbClr val="942193"/>
                </a:solidFill>
                <a:latin typeface="Arial"/>
                <a:ea typeface="Arial"/>
                <a:cs typeface="Arial"/>
                <a:sym typeface="Arial"/>
              </a:rPr>
              <a:t>350</a:t>
            </a:r>
            <a:r>
              <a:rPr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>
                <a:solidFill>
                  <a:srgbClr val="009193"/>
                </a:solidFill>
                <a:latin typeface="Arial"/>
                <a:ea typeface="Arial"/>
                <a:cs typeface="Arial"/>
                <a:sym typeface="Arial"/>
              </a:rPr>
              <a:t>365</a:t>
            </a:r>
            <a:r>
              <a:rPr>
                <a:latin typeface="Arial"/>
                <a:ea typeface="Arial"/>
                <a:cs typeface="Arial"/>
                <a:sym typeface="Arial"/>
              </a:rPr>
              <a:t> GeV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698500" indent="-698500" algn="l">
              <a:lnSpc>
                <a:spcPct val="120000"/>
              </a:lnSpc>
              <a:spcBef>
                <a:spcPts val="3300"/>
              </a:spcBef>
              <a:buSzPct val="100000"/>
              <a:buFont typeface="Zapf Dingbats"/>
              <a:buChar char="➡"/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Model-independent bounds obtained from global-fit  on Higgs self coupling </a:t>
            </a:r>
            <a:r>
              <a:rPr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k</a:t>
            </a:r>
            <a:r>
              <a:rPr baseline="-5999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5999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>
                <a:latin typeface="Arial"/>
                <a:ea typeface="Arial"/>
                <a:cs typeface="Arial"/>
                <a:sym typeface="Arial"/>
              </a:rPr>
              <a:t>and the coupling to SM bosons 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/>
              <a:t>Z</a:t>
            </a:r>
          </a:p>
        </p:txBody>
      </p:sp>
      <p:sp>
        <p:nvSpPr>
          <p:cNvPr id="309" name="A precision on δκλ of  ±40% can be achieved, and of ±35% in combination with HL-LHC.…"/>
          <p:cNvSpPr txBox="1"/>
          <p:nvPr/>
        </p:nvSpPr>
        <p:spPr>
          <a:xfrm>
            <a:off x="9322265" y="8805261"/>
            <a:ext cx="14643228" cy="3377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just">
              <a:lnSpc>
                <a:spcPct val="150000"/>
              </a:lnSpc>
              <a:defRPr b="0" sz="4000">
                <a:latin typeface="Arial"/>
                <a:ea typeface="Arial"/>
                <a:cs typeface="Arial"/>
                <a:sym typeface="Arial"/>
              </a:defRPr>
            </a:pPr>
            <a:r>
              <a:t>A precision on </a:t>
            </a:r>
            <a:r>
              <a:rPr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dk</a:t>
            </a:r>
            <a:r>
              <a:rPr baseline="-5999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 of  </a:t>
            </a:r>
            <a:r>
              <a:rPr>
                <a:solidFill>
                  <a:srgbClr val="FF2600"/>
                </a:solidFill>
              </a:rPr>
              <a:t>±40%</a:t>
            </a:r>
            <a:r>
              <a:t> can be achieved, and of </a:t>
            </a:r>
            <a:r>
              <a:rPr>
                <a:solidFill>
                  <a:srgbClr val="005493"/>
                </a:solidFill>
              </a:rPr>
              <a:t>±35%</a:t>
            </a:r>
            <a:r>
              <a:t> in combination with HL-LHC.</a:t>
            </a:r>
          </a:p>
          <a:p>
            <a:pPr algn="just">
              <a:lnSpc>
                <a:spcPct val="150000"/>
              </a:lnSpc>
              <a:defRPr b="0" sz="4000">
                <a:latin typeface="Arial"/>
                <a:ea typeface="Arial"/>
                <a:cs typeface="Arial"/>
                <a:sym typeface="Arial"/>
              </a:defRPr>
            </a:pPr>
            <a:r>
              <a:t>If </a:t>
            </a:r>
            <a:r>
              <a:rPr i="1"/>
              <a:t>c</a:t>
            </a:r>
            <a:r>
              <a:rPr baseline="-5999"/>
              <a:t>Z</a:t>
            </a:r>
            <a:r>
              <a:t> if fixed to its SM value, then the precision on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dk</a:t>
            </a:r>
            <a:r>
              <a:rPr baseline="-5999">
                <a:latin typeface="Symbol"/>
                <a:ea typeface="Symbol"/>
                <a:cs typeface="Symbol"/>
                <a:sym typeface="Symbol"/>
              </a:rPr>
              <a:t>l </a:t>
            </a:r>
            <a:r>
              <a:t>improves to </a:t>
            </a:r>
            <a:r>
              <a:rPr>
                <a:solidFill>
                  <a:srgbClr val="009051"/>
                </a:solidFill>
              </a:rPr>
              <a:t>±20%</a:t>
            </a:r>
          </a:p>
        </p:txBody>
      </p:sp>
      <p:pic>
        <p:nvPicPr>
          <p:cNvPr id="31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92089" y="1612726"/>
            <a:ext cx="10912008" cy="6701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4437" y="6589742"/>
            <a:ext cx="8796450" cy="71155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Higgs self-coupling at FCC-h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self-coupling at FCC-hh</a:t>
            </a:r>
          </a:p>
        </p:txBody>
      </p:sp>
      <p:sp>
        <p:nvSpPr>
          <p:cNvPr id="3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21" name="Group"/>
          <p:cNvGrpSpPr/>
          <p:nvPr/>
        </p:nvGrpSpPr>
        <p:grpSpPr>
          <a:xfrm>
            <a:off x="4453549" y="1781850"/>
            <a:ext cx="15476902" cy="2555821"/>
            <a:chOff x="0" y="0"/>
            <a:chExt cx="15476901" cy="2555819"/>
          </a:xfrm>
        </p:grpSpPr>
        <p:pic>
          <p:nvPicPr>
            <p:cNvPr id="31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5476902" cy="2555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6" name="Oval"/>
            <p:cNvSpPr/>
            <p:nvPr/>
          </p:nvSpPr>
          <p:spPr>
            <a:xfrm>
              <a:off x="3712182" y="323274"/>
              <a:ext cx="617840" cy="569759"/>
            </a:xfrm>
            <a:prstGeom prst="ellipse">
              <a:avLst/>
            </a:prstGeom>
            <a:solidFill>
              <a:srgbClr val="C82506"/>
            </a:solidFill>
            <a:ln w="12700" cap="flat">
              <a:noFill/>
              <a:miter lim="400000"/>
            </a:ln>
            <a:effectLst/>
          </p:spPr>
          <p:txBody>
            <a:bodyPr wrap="square" lIns="75344" tIns="75344" rIns="75344" bIns="75344" numCol="1" anchor="ctr">
              <a:noAutofit/>
            </a:bodyPr>
            <a:lstStyle/>
            <a:p>
              <a: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7" name="Oval"/>
            <p:cNvSpPr/>
            <p:nvPr/>
          </p:nvSpPr>
          <p:spPr>
            <a:xfrm>
              <a:off x="3712182" y="1801291"/>
              <a:ext cx="617840" cy="569759"/>
            </a:xfrm>
            <a:prstGeom prst="ellipse">
              <a:avLst/>
            </a:prstGeom>
            <a:solidFill>
              <a:srgbClr val="C82506"/>
            </a:solidFill>
            <a:ln w="12700" cap="flat">
              <a:noFill/>
              <a:miter lim="400000"/>
            </a:ln>
            <a:effectLst/>
          </p:spPr>
          <p:txBody>
            <a:bodyPr wrap="square" lIns="75344" tIns="75344" rIns="75344" bIns="75344" numCol="1" anchor="ctr">
              <a:noAutofit/>
            </a:bodyPr>
            <a:lstStyle/>
            <a:p>
              <a: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8" name="Oval"/>
            <p:cNvSpPr/>
            <p:nvPr/>
          </p:nvSpPr>
          <p:spPr>
            <a:xfrm>
              <a:off x="11652680" y="993031"/>
              <a:ext cx="617836" cy="569759"/>
            </a:xfrm>
            <a:prstGeom prst="ellipse">
              <a:avLst/>
            </a:prstGeom>
            <a:solidFill>
              <a:srgbClr val="C82506"/>
            </a:solidFill>
            <a:ln w="12700" cap="flat">
              <a:noFill/>
              <a:miter lim="400000"/>
            </a:ln>
            <a:effectLst/>
          </p:spPr>
          <p:txBody>
            <a:bodyPr wrap="square" lIns="75344" tIns="75344" rIns="75344" bIns="75344" numCol="1" anchor="ctr">
              <a:noAutofit/>
            </a:bodyPr>
            <a:lstStyle/>
            <a:p>
              <a: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19" name="Oval"/>
            <p:cNvSpPr/>
            <p:nvPr/>
          </p:nvSpPr>
          <p:spPr>
            <a:xfrm>
              <a:off x="13095160" y="993031"/>
              <a:ext cx="617839" cy="569759"/>
            </a:xfrm>
            <a:prstGeom prst="ellipse">
              <a:avLst/>
            </a:prstGeom>
            <a:solidFill>
              <a:srgbClr val="02519A"/>
            </a:solidFill>
            <a:ln w="12700" cap="flat">
              <a:noFill/>
              <a:miter lim="400000"/>
            </a:ln>
            <a:effectLst/>
          </p:spPr>
          <p:txBody>
            <a:bodyPr wrap="square" lIns="75344" tIns="75344" rIns="75344" bIns="75344" numCol="1" anchor="ctr">
              <a:noAutofit/>
            </a:bodyPr>
            <a:lstStyle/>
            <a:p>
              <a:pPr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320" name="Line"/>
            <p:cNvSpPr/>
            <p:nvPr/>
          </p:nvSpPr>
          <p:spPr>
            <a:xfrm>
              <a:off x="6269854" y="1277909"/>
              <a:ext cx="1899186" cy="2"/>
            </a:xfrm>
            <a:prstGeom prst="line">
              <a:avLst/>
            </a:prstGeom>
            <a:noFill/>
            <a:ln w="177800" cap="flat">
              <a:solidFill>
                <a:srgbClr val="0365C0"/>
              </a:solidFill>
              <a:prstDash val="solid"/>
              <a:round/>
            </a:ln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</p:spPr>
          <p:txBody>
            <a:bodyPr wrap="square" lIns="64292" tIns="64292" rIns="64292" bIns="64292" numCol="1" anchor="t">
              <a:noAutofit/>
            </a:bodyPr>
            <a:lstStyle/>
            <a:p>
              <a:pPr defTabSz="1155277">
                <a:defRPr b="0" sz="64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22" name="𝝳μ ≅ 2-4%…"/>
          <p:cNvSpPr txBox="1"/>
          <p:nvPr/>
        </p:nvSpPr>
        <p:spPr>
          <a:xfrm>
            <a:off x="18710735" y="11285217"/>
            <a:ext cx="3313274" cy="21018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5344" tIns="75344" rIns="75344" bIns="75344" anchor="ctr">
            <a:spAutoFit/>
          </a:bodyPr>
          <a:lstStyle/>
          <a:p>
            <a:pPr defTabSz="1155277">
              <a:defRPr sz="5000">
                <a:latin typeface="STIXGeneral"/>
                <a:ea typeface="STIXGeneral"/>
                <a:cs typeface="STIXGeneral"/>
                <a:sym typeface="STIXGeneral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dm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t>≅ </a:t>
            </a:r>
            <a:r>
              <a:rPr>
                <a:latin typeface="Arial"/>
                <a:ea typeface="Arial"/>
                <a:cs typeface="Arial"/>
                <a:sym typeface="Arial"/>
              </a:rPr>
              <a:t>2-4%</a:t>
            </a:r>
            <a:endParaRPr>
              <a:latin typeface="Helvetica"/>
              <a:ea typeface="Helvetica"/>
              <a:cs typeface="Helvetica"/>
              <a:sym typeface="Helvetica"/>
            </a:endParaRPr>
          </a:p>
          <a:p>
            <a:pPr defTabSz="1155277">
              <a:defRPr sz="5000">
                <a:latin typeface="STIXGeneral"/>
                <a:ea typeface="STIXGeneral"/>
                <a:cs typeface="STIXGeneral"/>
                <a:sym typeface="STIXGeneral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dk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t>≅ </a:t>
            </a:r>
            <a:r>
              <a:rPr>
                <a:latin typeface="Arial"/>
                <a:ea typeface="Arial"/>
                <a:cs typeface="Arial"/>
                <a:sym typeface="Arial"/>
              </a:rPr>
              <a:t>5%</a:t>
            </a:r>
          </a:p>
        </p:txBody>
      </p:sp>
      <p:sp>
        <p:nvSpPr>
          <p:cNvPr id="323" name="Details in arXiv:1606.09408 and arXiv1802.01607"/>
          <p:cNvSpPr txBox="1"/>
          <p:nvPr/>
        </p:nvSpPr>
        <p:spPr>
          <a:xfrm>
            <a:off x="3597193" y="12729130"/>
            <a:ext cx="7992146" cy="545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5344" tIns="75344" rIns="75344" bIns="75344" anchor="ctr">
            <a:spAutoFit/>
          </a:bodyPr>
          <a:lstStyle>
            <a:lvl1pPr defTabSz="1155277">
              <a:defRPr b="0"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Details in arXiv:1606.09408 and arXiv1802.01607</a:t>
            </a:r>
          </a:p>
        </p:txBody>
      </p:sp>
      <p:sp>
        <p:nvSpPr>
          <p:cNvPr id="324" name="Enormous di-Higgs samples produced at FCC-hh…"/>
          <p:cNvSpPr txBox="1"/>
          <p:nvPr>
            <p:ph type="body" sz="half" idx="1"/>
          </p:nvPr>
        </p:nvSpPr>
        <p:spPr>
          <a:xfrm>
            <a:off x="821672" y="4559263"/>
            <a:ext cx="15364155" cy="7764993"/>
          </a:xfrm>
          <a:prstGeom prst="rect">
            <a:avLst/>
          </a:prstGeom>
        </p:spPr>
        <p:txBody>
          <a:bodyPr/>
          <a:lstStyle/>
          <a:p>
            <a:pPr marL="685800" indent="-685800" algn="l" defTabSz="739378">
              <a:spcBef>
                <a:spcPts val="2400"/>
              </a:spcBef>
              <a:buSzPct val="100000"/>
              <a:buFont typeface="Helvetica"/>
              <a:buChar char="➡"/>
              <a:defRPr b="1" sz="3959">
                <a:latin typeface="Arial"/>
                <a:ea typeface="Arial"/>
                <a:cs typeface="Arial"/>
                <a:sym typeface="Arial"/>
              </a:defRPr>
            </a:pPr>
            <a:r>
              <a:t>Enormous di-Higgs samples produced at FCC-hh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t>(100 TeV) /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t>(14 TeV) ≅ 40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t>L (FCC-hh) / L (HL-LHC) ≅ 10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Naively, factor 20 smaller statistical unc</a:t>
            </a:r>
            <a:r>
              <a:t>ertainty</a:t>
            </a:r>
          </a:p>
          <a:p>
            <a:pPr marL="685800" indent="-685800" algn="l" defTabSz="739378">
              <a:spcBef>
                <a:spcPts val="2400"/>
              </a:spcBef>
              <a:buClr>
                <a:srgbClr val="000000"/>
              </a:buClr>
              <a:buSzPct val="100000"/>
              <a:buFont typeface="Helvetica"/>
              <a:buChar char="➡"/>
              <a:defRPr b="1" sz="3959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Studied a number of final states</a:t>
            </a:r>
            <a:r>
              <a:rPr b="0"/>
              <a:t> 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bb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ɣɣ</a:t>
            </a:r>
            <a:r>
              <a:rPr>
                <a:latin typeface="Arial"/>
                <a:ea typeface="Arial"/>
                <a:cs typeface="Arial"/>
                <a:sym typeface="Arial"/>
              </a:rPr>
              <a:t> most sensitive channel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18457" indent="-718457" algn="l" defTabSz="739378">
              <a:spcBef>
                <a:spcPts val="2400"/>
              </a:spcBef>
              <a:buClr>
                <a:srgbClr val="000000"/>
              </a:buClr>
              <a:buSzPct val="100000"/>
              <a:buFont typeface="Helvetica"/>
              <a:buChar char="➡"/>
              <a:defRPr b="1" sz="3780">
                <a:latin typeface="Arial"/>
                <a:ea typeface="Arial"/>
                <a:cs typeface="Arial"/>
                <a:sym typeface="Arial"/>
              </a:defRPr>
            </a:pPr>
            <a:r>
              <a:rPr sz="3959"/>
              <a:t>Per-cent level precision of HHH coupling</a:t>
            </a:r>
            <a:r>
              <a:rPr b="0"/>
              <a:t> 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t>Only possible at a 100 TeV hadron machine</a:t>
            </a:r>
          </a:p>
          <a:p>
            <a:pPr lvl="1" marL="777239" indent="-434340" algn="l" defTabSz="739378">
              <a:spcBef>
                <a:spcPts val="2400"/>
              </a:spcBef>
              <a:buClr>
                <a:srgbClr val="C82506"/>
              </a:buClr>
              <a:buSzPct val="80000"/>
              <a:buFont typeface="Helvetica"/>
              <a:buBlip>
                <a:blip r:embed="rId3"/>
              </a:buBlip>
              <a:defRPr sz="3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dk</a:t>
            </a:r>
            <a:r>
              <a:rPr>
                <a:latin typeface="Arial"/>
                <a:ea typeface="Arial"/>
                <a:cs typeface="Arial"/>
                <a:sym typeface="Arial"/>
              </a:rPr>
              <a:t> 5% possible thanks also to precise BR measurements at FCC-ee</a:t>
            </a:r>
          </a:p>
        </p:txBody>
      </p:sp>
      <p:pic>
        <p:nvPicPr>
          <p:cNvPr id="325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58781" y="4112936"/>
            <a:ext cx="7719675" cy="73659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3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9" name="Fantastic prospects to probe the Higgs sector with FCC…"/>
          <p:cNvSpPr txBox="1"/>
          <p:nvPr>
            <p:ph type="body" idx="1"/>
          </p:nvPr>
        </p:nvSpPr>
        <p:spPr>
          <a:xfrm>
            <a:off x="684793" y="1781126"/>
            <a:ext cx="22860273" cy="11285858"/>
          </a:xfrm>
          <a:prstGeom prst="rect">
            <a:avLst/>
          </a:prstGeom>
        </p:spPr>
        <p:txBody>
          <a:bodyPr lIns="75344" tIns="75344" rIns="75344" bIns="75344"/>
          <a:lstStyle/>
          <a:p>
            <a:pPr marL="670560" indent="-670560" algn="l" defTabSz="889561">
              <a:spcBef>
                <a:spcPts val="3600"/>
              </a:spcBef>
              <a:buSzPct val="100000"/>
              <a:buFont typeface="Helvetica"/>
              <a:buChar char="➡"/>
              <a:defRPr b="1" sz="50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4400"/>
              <a:t>Fantastic</a:t>
            </a:r>
            <a:r>
              <a:rPr sz="4400">
                <a:solidFill>
                  <a:srgbClr val="000000"/>
                </a:solidFill>
              </a:rPr>
              <a:t> prospects to probe the Higgs sector with FCC</a:t>
            </a:r>
            <a:r>
              <a:rPr>
                <a:solidFill>
                  <a:srgbClr val="000000"/>
                </a:solidFill>
              </a:rPr>
              <a:t> 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Large Higgs samples open new possibilities</a:t>
            </a:r>
            <a:endParaRPr b="1"/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Model-independent measurements of g</a:t>
            </a:r>
            <a:r>
              <a:rPr baseline="-5998"/>
              <a:t>ZH</a:t>
            </a:r>
            <a:r>
              <a:t> and total width with FCC-ee 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Precision measurements of Higgs boson couplings, including self couplings, mass, CP</a:t>
            </a:r>
          </a:p>
          <a:p>
            <a:pPr lvl="2" marL="1587500" indent="-698500" algn="l" defTabSz="889561">
              <a:spcBef>
                <a:spcPts val="21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sub-percent precision</a:t>
            </a:r>
            <a:r>
              <a:t> on several Higgs couplings only possible with FCC-ee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BSM Higgs physics through direct and indirect measurements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Synergy between FCC-ee and FCC-hh Higgs physics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More precise Higgs measurements are foreseen for the FCC CDR. </a:t>
            </a:r>
          </a:p>
          <a:p>
            <a:pPr lvl="1" marL="1016000" indent="-698500" algn="l" defTabSz="889561">
              <a:spcBef>
                <a:spcPts val="3600"/>
              </a:spcBef>
              <a:buClr>
                <a:srgbClr val="0365C0"/>
              </a:buClr>
              <a:buSzPct val="8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FCC-ee and FCC-hh will provide </a:t>
            </a:r>
            <a:r>
              <a:rPr b="1" u="sng"/>
              <a:t>by far</a:t>
            </a:r>
            <a:r>
              <a:t> the best possible Higgs measurements of any accelerator.</a:t>
            </a:r>
          </a:p>
          <a:p>
            <a:pPr lvl="1" marL="0" indent="0" algn="ctr" defTabSz="889561">
              <a:spcBef>
                <a:spcPts val="4200"/>
              </a:spcBef>
              <a:buSzTx/>
              <a:buFontTx/>
              <a:buNone/>
              <a:defRPr b="1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Stay tuned!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2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Backup"/>
          <p:cNvSpPr txBox="1"/>
          <p:nvPr/>
        </p:nvSpPr>
        <p:spPr>
          <a:xfrm>
            <a:off x="10279161" y="6218981"/>
            <a:ext cx="3825678" cy="1278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8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FCC-ee parame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FCC-ee parameters</a:t>
            </a:r>
          </a:p>
        </p:txBody>
      </p:sp>
      <p:sp>
        <p:nvSpPr>
          <p:cNvPr id="3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335" name="Table 1"/>
          <p:cNvGraphicFramePr/>
          <p:nvPr/>
        </p:nvGraphicFramePr>
        <p:xfrm>
          <a:off x="3121740" y="3137356"/>
          <a:ext cx="18158379" cy="8834565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6357759"/>
                <a:gridCol w="2822253"/>
                <a:gridCol w="2786457"/>
                <a:gridCol w="3000800"/>
                <a:gridCol w="3178408"/>
              </a:tblGrid>
              <a:tr h="796506">
                <a:tc>
                  <a:txBody>
                    <a:bodyPr/>
                    <a:lstStyle/>
                    <a:p>
                      <a:pPr algn="l" defTabSz="1285875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parameter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A26B2D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Z</a:t>
                      </a:r>
                    </a:p>
                  </a:txBody>
                  <a:tcPr marL="45720" marR="45720" marT="45720" marB="45720" anchor="ctr" anchorCtr="0" horzOverflow="overflow"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WW</a:t>
                      </a:r>
                    </a:p>
                  </a:txBody>
                  <a:tcPr marL="45720" marR="45720" marT="45720" marB="45720" anchor="ctr" anchorCtr="0" horzOverflow="overflow"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H (ZH)</a:t>
                      </a:r>
                    </a:p>
                  </a:txBody>
                  <a:tcPr marL="45720" marR="45720" marT="45720" marB="45720" anchor="ctr" anchorCtr="0" horzOverflow="overflow"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ttbar</a:t>
                      </a:r>
                    </a:p>
                  </a:txBody>
                  <a:tcPr marL="45720" marR="45720" marT="45720" marB="45720" anchor="ctr" anchorCtr="0" horzOverflow="overflow"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A26B2D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beam energy [GeV]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45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80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120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182.5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629346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beam current [mA]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1390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147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29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5.4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629346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no. bunches/beam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16640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2000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393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48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r>
                        <a:t>bunch intensity  [10</a:t>
                      </a:r>
                      <a:r>
                        <a:rPr baseline="30500"/>
                        <a:t>11</a:t>
                      </a:r>
                      <a:r>
                        <a:t>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2.3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SR energy loss / turn [GeV]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0.036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0.34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1.72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9.21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88364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total RF voltage [GV]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0.1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0.44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2.0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10.9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long. damping time [turns]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1281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235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70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20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r>
                        <a:t>horizontal beta* </a:t>
                      </a:r>
                      <a:r>
                        <a:t>[m]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0.15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0.2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vertical beta* [mm]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1.6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horiz. geometric emittance [nm]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0.27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0.28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0.63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1.46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vert. geom. emittance [pm]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1.7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1.3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2.9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bunch length with SR / BS [mm]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3.5 / 12.1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3.0 / 6.0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3.3 / 5.3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r>
                        <a:t>2.0 / 2.</a:t>
                      </a:r>
                      <a:r>
                        <a:t>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r>
                        <a:t>luminosity per IP [10</a:t>
                      </a:r>
                      <a:r>
                        <a:rPr baseline="30500"/>
                        <a:t>34</a:t>
                      </a:r>
                      <a:r>
                        <a:t> cm</a:t>
                      </a:r>
                      <a:r>
                        <a:rPr baseline="30500"/>
                        <a:t>-2</a:t>
                      </a:r>
                      <a:r>
                        <a:t>s</a:t>
                      </a:r>
                      <a:r>
                        <a:rPr baseline="30500"/>
                        <a:t>-1</a:t>
                      </a:r>
                      <a:r>
                        <a:t>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&gt;200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&gt;25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&gt;7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</a:rPr>
                        <a:t>&gt;1.4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beam lifetime rad Bhabha / BS [min]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A26B2D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68 / &gt;200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49 / &gt;1000</a:t>
                      </a:r>
                    </a:p>
                  </a:txBody>
                  <a:tcPr marL="45720" marR="45720" marT="45720" marB="45720" anchor="t" anchorCtr="0" horzOverflow="overflow"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38 / 18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0C377B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5875">
                        <a:defRPr sz="1800"/>
                      </a:pPr>
                      <a:r>
                        <a:rPr b="1" sz="2400">
                          <a:solidFill>
                            <a:srgbClr val="0C377B"/>
                          </a:solidFill>
                          <a:latin typeface="Arial"/>
                          <a:ea typeface="Arial"/>
                          <a:cs typeface="Arial"/>
                        </a:rPr>
                        <a:t>40 / 18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C377B"/>
                      </a:solidFill>
                    </a:lnL>
                    <a:lnR w="12700">
                      <a:solidFill>
                        <a:srgbClr val="A26B2D"/>
                      </a:solidFill>
                    </a:lnR>
                    <a:lnT w="12700">
                      <a:solidFill>
                        <a:srgbClr val="A26B2D"/>
                      </a:solidFill>
                    </a:lnT>
                    <a:lnB w="12700">
                      <a:solidFill>
                        <a:srgbClr val="A26B2D"/>
                      </a:solidFill>
                    </a:lnB>
                    <a:solidFill>
                      <a:srgbClr val="F0EA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2" name="FCC complex and FCC-ee first stage…"/>
          <p:cNvSpPr txBox="1"/>
          <p:nvPr/>
        </p:nvSpPr>
        <p:spPr>
          <a:xfrm>
            <a:off x="2483221" y="2051740"/>
            <a:ext cx="15251423" cy="9612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FCC complex and FCC-ee first stage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Higgs production at FCC-ee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Higgs width measurement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Higgs couplings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s-channel Higgs production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BSM Higgs searches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Higgs self-coupling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Synergy with FCC-hh</a:t>
            </a:r>
          </a:p>
          <a:p>
            <a:pPr marL="515470" indent="-515470" algn="just" defTabSz="914400">
              <a:lnSpc>
                <a:spcPct val="110000"/>
              </a:lnSpc>
              <a:spcBef>
                <a:spcPts val="2700"/>
              </a:spcBef>
              <a:buSzPct val="85000"/>
              <a:buFont typeface="Verdana"/>
              <a:buChar char="•"/>
              <a:defRPr sz="4600">
                <a:latin typeface="Arial"/>
                <a:ea typeface="Arial"/>
                <a:cs typeface="Arial"/>
                <a:sym typeface="Arial"/>
              </a:defRPr>
            </a:pPr>
            <a:r>
              <a:t>Conclusions</a:t>
            </a:r>
          </a:p>
        </p:txBody>
      </p:sp>
      <p:sp>
        <p:nvSpPr>
          <p:cNvPr id="153" name="Acknowledgments…"/>
          <p:cNvSpPr txBox="1"/>
          <p:nvPr/>
        </p:nvSpPr>
        <p:spPr>
          <a:xfrm>
            <a:off x="12416677" y="11733068"/>
            <a:ext cx="11145839" cy="1206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lnSpc>
                <a:spcPct val="130000"/>
              </a:lnSpc>
              <a:defRPr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Acknowledgments</a:t>
            </a:r>
          </a:p>
          <a:p>
            <a:pPr>
              <a:lnSpc>
                <a:spcPct val="130000"/>
              </a:lnSpc>
              <a:def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M. Klute and P. Janot for material and useful discussions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2" grpId="1"/>
      <p:bldP build="whole" bldLvl="1" animBg="1" rev="0" advAuto="0" spid="153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Higgs CP stud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CP studies</a:t>
            </a:r>
          </a:p>
        </p:txBody>
      </p:sp>
      <p:sp>
        <p:nvSpPr>
          <p:cNvPr id="3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42" name="Group"/>
          <p:cNvGrpSpPr/>
          <p:nvPr/>
        </p:nvGrpSpPr>
        <p:grpSpPr>
          <a:xfrm>
            <a:off x="503097" y="1732691"/>
            <a:ext cx="13730879" cy="11105118"/>
            <a:chOff x="0" y="0"/>
            <a:chExt cx="13730878" cy="11105117"/>
          </a:xfrm>
        </p:grpSpPr>
        <p:sp>
          <p:nvSpPr>
            <p:cNvPr id="339" name="H→𝛕𝛕 decay is promising channel to study CP violation…"/>
            <p:cNvSpPr txBox="1"/>
            <p:nvPr/>
          </p:nvSpPr>
          <p:spPr>
            <a:xfrm>
              <a:off x="0" y="0"/>
              <a:ext cx="13730879" cy="11105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5344" tIns="75344" rIns="75344" bIns="75344" numCol="1" anchor="t">
              <a:normAutofit fontScale="100000" lnSpcReduction="0"/>
            </a:bodyPr>
            <a:lstStyle/>
            <a:p>
              <a:pPr marL="741518" indent="-741518" algn="l" defTabSz="1085961">
                <a:spcBef>
                  <a:spcPts val="4600"/>
                </a:spcBef>
                <a:buSzPct val="100000"/>
                <a:buFont typeface="Helvetica"/>
                <a:buChar char="➡"/>
                <a:defRPr sz="47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="0">
                  <a:latin typeface="Symbol"/>
                  <a:ea typeface="Symbol"/>
                  <a:cs typeface="Symbol"/>
                  <a:sym typeface="Symbol"/>
                </a:rPr>
                <a:t>®𝛕𝛕</a:t>
              </a:r>
              <a:r>
                <a:rPr b="0">
                  <a:latin typeface="STIXGeneral"/>
                  <a:ea typeface="STIXGeneral"/>
                  <a:cs typeface="STIXGeneral"/>
                  <a:sym typeface="STIXGeneral"/>
                </a:rPr>
                <a:t> 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decay is a promising channel to study CP violation</a:t>
              </a:r>
              <a:endParaRPr>
                <a:latin typeface="Arial"/>
                <a:ea typeface="Arial"/>
                <a:cs typeface="Arial"/>
                <a:sym typeface="Arial"/>
              </a:endParaRPr>
            </a:p>
            <a:p>
              <a:pPr lvl="1" marL="775969" indent="-417830" algn="l" defTabSz="1085961">
                <a:spcBef>
                  <a:spcPts val="2300"/>
                </a:spcBef>
                <a:buSzPct val="85000"/>
                <a:buFont typeface="Helvetica"/>
                <a:buBlip>
                  <a:blip r:embed="rId2"/>
                </a:buBlip>
                <a:defRPr b="0" sz="3948">
                  <a:solidFill>
                    <a:schemeClr val="accent1">
                      <a:lumOff val="-13575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Tree level couplings to quarks and leptons</a:t>
              </a:r>
            </a:p>
            <a:p>
              <a:pPr lvl="1" marL="775969" indent="-417830" algn="l" defTabSz="1085961">
                <a:spcBef>
                  <a:spcPts val="2300"/>
                </a:spcBef>
                <a:buSzPct val="85000"/>
                <a:buFont typeface="Helvetica"/>
                <a:buBlip>
                  <a:blip r:embed="rId2"/>
                </a:buBlip>
                <a:defRPr b="0" sz="3948">
                  <a:solidFill>
                    <a:schemeClr val="accent1">
                      <a:lumOff val="-13575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CP-even and CP-odd couplings induced at the same order</a:t>
              </a:r>
            </a:p>
            <a:p>
              <a:pPr marL="741518" indent="-741518" algn="l" defTabSz="1085961">
                <a:spcBef>
                  <a:spcPts val="4600"/>
                </a:spcBef>
                <a:buSzPct val="100000"/>
                <a:buFont typeface="Helvetica"/>
                <a:buChar char="➡"/>
                <a:defRPr sz="47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CP violation can be probed through </a:t>
              </a:r>
              <a:r>
                <a:rPr b="0">
                  <a:latin typeface="Symbol"/>
                  <a:ea typeface="Symbol"/>
                  <a:cs typeface="Symbol"/>
                  <a:sym typeface="Symbol"/>
                </a:rPr>
                <a:t>𝛕</a:t>
              </a:r>
              <a:r>
                <a:rPr b="0">
                  <a:latin typeface="STIXGeneral"/>
                  <a:ea typeface="STIXGeneral"/>
                  <a:cs typeface="STIXGeneral"/>
                  <a:sym typeface="STIXGeneral"/>
                </a:rPr>
                <a:t> 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polarization</a:t>
              </a:r>
            </a:p>
            <a:p>
              <a:pPr lvl="1" marL="775969" indent="-417830" algn="l" defTabSz="1085961">
                <a:spcBef>
                  <a:spcPts val="1800"/>
                </a:spcBef>
                <a:buSzPct val="85000"/>
                <a:buFont typeface="STIXGeneral"/>
                <a:buBlip>
                  <a:blip r:embed="rId2"/>
                </a:buBlip>
                <a:defRPr b="0" sz="3948">
                  <a:solidFill>
                    <a:srgbClr val="0365C0"/>
                  </a:solidFill>
                  <a:latin typeface="STIXGeneral"/>
                  <a:ea typeface="STIXGeneral"/>
                  <a:cs typeface="STIXGeneral"/>
                  <a:sym typeface="STIXGeneral"/>
                </a:defRPr>
              </a:pPr>
              <a:r>
                <a:rPr>
                  <a:latin typeface="Symbol"/>
                  <a:ea typeface="Symbol"/>
                  <a:cs typeface="Symbol"/>
                  <a:sym typeface="Symbol"/>
                </a:rPr>
                <a:t>𝛕</a:t>
              </a:r>
              <a:r>
                <a:t> 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decays clean enough that the spin information is not washed out by hadronization effects</a:t>
              </a:r>
            </a:p>
            <a:p>
              <a:pPr lvl="1" marL="775969" indent="-417830" algn="l" defTabSz="1085961">
                <a:spcBef>
                  <a:spcPts val="1800"/>
                </a:spcBef>
                <a:buSzPct val="85000"/>
                <a:buFont typeface="STIXGeneral"/>
                <a:buBlip>
                  <a:blip r:embed="rId2"/>
                </a:buBlip>
                <a:defRPr b="0" sz="3948">
                  <a:solidFill>
                    <a:srgbClr val="0365C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pion emission preferred in the direction of the</a:t>
              </a:r>
              <a:r>
                <a:t> </a:t>
              </a:r>
              <a:r>
                <a:rPr>
                  <a:latin typeface="STIXGeneral"/>
                  <a:ea typeface="STIXGeneral"/>
                  <a:cs typeface="STIXGeneral"/>
                  <a:sym typeface="STIXGeneral"/>
                </a:rPr>
                <a:t>𝛕 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spin in rest frame</a:t>
              </a:r>
            </a:p>
            <a:p>
              <a:pPr lvl="1" marL="775969" indent="-417830" algn="l" defTabSz="1085961">
                <a:spcBef>
                  <a:spcPts val="1800"/>
                </a:spcBef>
                <a:buSzPct val="85000"/>
                <a:buFont typeface="STIXGeneral"/>
                <a:buBlip>
                  <a:blip r:embed="rId2"/>
                </a:buBlip>
                <a:defRPr b="0" sz="3948">
                  <a:solidFill>
                    <a:srgbClr val="0365C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exploring </a:t>
              </a:r>
            </a:p>
            <a:p>
              <a:pPr lvl="1" marL="775969" indent="-417830" algn="l" defTabSz="1085961">
                <a:spcBef>
                  <a:spcPts val="1800"/>
                </a:spcBef>
                <a:buSzPct val="85000"/>
                <a:buFont typeface="STIXGeneral"/>
                <a:buBlip>
                  <a:blip r:embed="rId2"/>
                </a:buBlip>
                <a:defRPr b="0" sz="3948">
                  <a:solidFill>
                    <a:srgbClr val="0365C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model using effective lagrangian</a:t>
              </a:r>
            </a:p>
          </p:txBody>
        </p:sp>
        <p:pic>
          <p:nvPicPr>
            <p:cNvPr id="340" name="image18.png" descr="image18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76115" y="9584040"/>
              <a:ext cx="6287057" cy="7113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1" name="image19.png" descr="image19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4596804" y="8744829"/>
              <a:ext cx="4188974" cy="7964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43" name="theta_variable.pdf" descr="theta_variabl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983285" y="2574846"/>
            <a:ext cx="7543672" cy="7264276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Andres Rios (MIT), Aram Apyan (FNAL)…"/>
          <p:cNvSpPr txBox="1"/>
          <p:nvPr/>
        </p:nvSpPr>
        <p:spPr>
          <a:xfrm>
            <a:off x="15657217" y="1609426"/>
            <a:ext cx="6786212" cy="1462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defTabSz="1155277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Andres Rios (MIT), Aram Apyan (FNAL)</a:t>
            </a:r>
          </a:p>
          <a:p>
            <a:pPr defTabSz="1155277">
              <a:spcBef>
                <a:spcPts val="1100"/>
              </a:spcBef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following arXiv:1308.1094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</a:p>
        </p:txBody>
      </p:sp>
      <p:sp>
        <p:nvSpPr>
          <p:cNvPr id="345" name="920 signal event in 5ab-1…"/>
          <p:cNvSpPr txBox="1"/>
          <p:nvPr/>
        </p:nvSpPr>
        <p:spPr>
          <a:xfrm>
            <a:off x="15311178" y="9734093"/>
            <a:ext cx="8248503" cy="2820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5344" tIns="75344" rIns="75344" bIns="75344" anchor="ctr">
            <a:spAutoFit/>
          </a:bodyPr>
          <a:lstStyle/>
          <a:p>
            <a:pPr marL="423333" indent="-423333" algn="l" defTabSz="1155277">
              <a:spcBef>
                <a:spcPts val="2100"/>
              </a:spcBef>
              <a:buSzPct val="85000"/>
              <a:buFont typeface="Helvetica Light"/>
              <a:buBlip>
                <a:blip r:embed="rId2"/>
              </a:buBlip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920 signal event in 5 ab</a:t>
            </a:r>
            <a:r>
              <a:rPr baseline="31999"/>
              <a:t>-1</a:t>
            </a:r>
            <a:r>
              <a:t> </a:t>
            </a:r>
          </a:p>
          <a:p>
            <a:pPr marL="423333" indent="-423333" algn="l" defTabSz="1155277">
              <a:spcBef>
                <a:spcPts val="2100"/>
              </a:spcBef>
              <a:buSzPct val="85000"/>
              <a:buFont typeface="Helvetica Light"/>
              <a:buBlip>
                <a:blip r:embed="rId2"/>
              </a:buBlip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expected 68% CL</a:t>
            </a:r>
          </a:p>
          <a:p>
            <a:pPr lvl="3" marL="1326775" indent="-717175" algn="l" defTabSz="1155277">
              <a:spcBef>
                <a:spcPts val="2100"/>
              </a:spcBef>
              <a:buSzPct val="100000"/>
              <a:buFont typeface="Helvetica Light"/>
              <a:buChar char="❖"/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0.17 radian (0.05 in GEN level study)</a:t>
            </a:r>
          </a:p>
          <a:p>
            <a:pPr lvl="3" marL="1326775" indent="-717175" algn="l" defTabSz="1155277">
              <a:spcBef>
                <a:spcPts val="2100"/>
              </a:spcBef>
              <a:buSzPct val="100000"/>
              <a:buFont typeface="Helvetica Light"/>
              <a:buChar char="❖"/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9.7 degree (2.9 in GEN level study)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Higgs self-coupling at hadron collid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self-coupling at hadron colliders</a:t>
            </a:r>
          </a:p>
        </p:txBody>
      </p:sp>
      <p:sp>
        <p:nvSpPr>
          <p:cNvPr id="3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9" name="Probing triple-Higgs coupling with double Higgs production…"/>
          <p:cNvSpPr txBox="1"/>
          <p:nvPr>
            <p:ph type="body" idx="1"/>
          </p:nvPr>
        </p:nvSpPr>
        <p:spPr>
          <a:xfrm>
            <a:off x="684793" y="1912521"/>
            <a:ext cx="22860273" cy="6081064"/>
          </a:xfrm>
          <a:prstGeom prst="rect">
            <a:avLst/>
          </a:prstGeom>
        </p:spPr>
        <p:txBody>
          <a:bodyPr/>
          <a:lstStyle/>
          <a:p>
            <a:pPr marL="611187" indent="-611187" algn="l">
              <a:spcBef>
                <a:spcPts val="3500"/>
              </a:spcBef>
              <a:buSzPct val="100000"/>
              <a:buFont typeface="Helvetica"/>
              <a:buChar char="➡"/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Probing triple-Higgs coupling with double Higgs production</a:t>
            </a:r>
          </a:p>
          <a:p>
            <a:pPr lvl="1" marL="811892" indent="-430892" algn="l">
              <a:spcBef>
                <a:spcPts val="3500"/>
              </a:spcBef>
              <a:buClr>
                <a:srgbClr val="C82506"/>
              </a:buClr>
              <a:buSzPct val="85000"/>
              <a:buFont typeface="Helvetica"/>
              <a:buBlip>
                <a:blip r:embed="rId2"/>
              </a:buBlip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Consistency of check of EWSB</a:t>
            </a:r>
          </a:p>
          <a:p>
            <a:pPr lvl="1" marL="811892" indent="-430892" algn="l">
              <a:spcBef>
                <a:spcPts val="3500"/>
              </a:spcBef>
              <a:buClr>
                <a:srgbClr val="C82506"/>
              </a:buClr>
              <a:buSzPct val="85000"/>
              <a:buFont typeface="Helvetica"/>
              <a:buBlip>
                <a:blip r:embed="rId2"/>
              </a:buBlip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Reconstructing the Higgs potential</a:t>
            </a:r>
          </a:p>
          <a:p>
            <a:pPr lvl="1" marL="811892" indent="-430892" algn="l">
              <a:spcBef>
                <a:spcPts val="3500"/>
              </a:spcBef>
              <a:buClr>
                <a:srgbClr val="C82506"/>
              </a:buClr>
              <a:buSzPct val="85000"/>
              <a:buFont typeface="Helvetica"/>
              <a:buBlip>
                <a:blip r:embed="rId2"/>
              </a:buBlip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Sensitivity through yields and kinematics</a:t>
            </a:r>
          </a:p>
          <a:p>
            <a:pPr lvl="1" marL="811892" indent="-430892" algn="l">
              <a:spcBef>
                <a:spcPts val="3500"/>
              </a:spcBef>
              <a:buClr>
                <a:srgbClr val="C82506"/>
              </a:buClr>
              <a:buSzPct val="85000"/>
              <a:buFont typeface="Helvetica"/>
              <a:buBlip>
                <a:blip r:embed="rId2"/>
              </a:buBlip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Large enhancement through BSM possible</a:t>
            </a:r>
          </a:p>
          <a:p>
            <a:pPr lvl="1" marL="811892" indent="-430892" algn="l">
              <a:spcBef>
                <a:spcPts val="3500"/>
              </a:spcBef>
              <a:buClr>
                <a:srgbClr val="C82506"/>
              </a:buClr>
              <a:buSzPct val="85000"/>
              <a:buFont typeface="Helvetica"/>
              <a:buBlip>
                <a:blip r:embed="rId2"/>
              </a:buBlip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Exhaustive program at the (HL-)LHC </a:t>
            </a:r>
          </a:p>
        </p:txBody>
      </p:sp>
      <p:pic>
        <p:nvPicPr>
          <p:cNvPr id="35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7178" y="7998437"/>
            <a:ext cx="14369645" cy="23729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3" name="Group"/>
          <p:cNvGrpSpPr/>
          <p:nvPr/>
        </p:nvGrpSpPr>
        <p:grpSpPr>
          <a:xfrm>
            <a:off x="6824495" y="10483676"/>
            <a:ext cx="10735011" cy="2666019"/>
            <a:chOff x="0" y="0"/>
            <a:chExt cx="10735010" cy="2666017"/>
          </a:xfrm>
        </p:grpSpPr>
        <p:pic>
          <p:nvPicPr>
            <p:cNvPr id="35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0735011" cy="18826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2" name="EFT Lagrangian"/>
            <p:cNvSpPr txBox="1"/>
            <p:nvPr/>
          </p:nvSpPr>
          <p:spPr>
            <a:xfrm>
              <a:off x="3753805" y="2002442"/>
              <a:ext cx="3227401" cy="6635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b="0" sz="3400"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EFT Lagrangian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FCC complex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FCC complex</a:t>
            </a:r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717" y="1564809"/>
            <a:ext cx="7915067" cy="7929987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International FCC collaboration…"/>
          <p:cNvSpPr txBox="1"/>
          <p:nvPr/>
        </p:nvSpPr>
        <p:spPr>
          <a:xfrm>
            <a:off x="8712709" y="1643097"/>
            <a:ext cx="15486287" cy="60717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 defTabSz="642937">
              <a:lnSpc>
                <a:spcPct val="120000"/>
              </a:lnSpc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t>International FCC collaboration</a:t>
            </a:r>
          </a:p>
          <a:p>
            <a:pPr marL="508000" indent="-508000" algn="l" defTabSz="642937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100000"/>
              <a:buBlip>
                <a:blip r:embed="rId3"/>
              </a:buBlip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pp-collider </a:t>
            </a:r>
            <a:r>
              <a:rPr b="1" i="1"/>
              <a:t>(FCC-hh)</a:t>
            </a:r>
            <a:endParaRPr b="1"/>
          </a:p>
          <a:p>
            <a:pPr lvl="1" marL="571500" indent="-444500" algn="l" defTabSz="642937">
              <a:lnSpc>
                <a:spcPct val="120000"/>
              </a:lnSpc>
              <a:buClr>
                <a:srgbClr val="000000"/>
              </a:buClr>
              <a:buSzPct val="100000"/>
              <a:buChar char="➡"/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t> main emphasis, defining infrastructure requirements</a:t>
            </a:r>
          </a:p>
          <a:p>
            <a:pPr lvl="1" marL="431800" indent="-304800" algn="l" defTabSz="642937">
              <a:lnSpc>
                <a:spcPct val="120000"/>
              </a:lnSpc>
              <a:buClr>
                <a:srgbClr val="FF2600"/>
              </a:buClr>
              <a:buSzPct val="100000"/>
              <a:buChar char="-"/>
              <a:defRPr sz="36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16 T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Þ</a:t>
            </a:r>
            <a:r>
              <a:t> 100 TeV pp, L~2x10</a:t>
            </a:r>
            <a:r>
              <a:rPr baseline="31999"/>
              <a:t>35</a:t>
            </a:r>
            <a:r>
              <a:t>, L</a:t>
            </a:r>
            <a:r>
              <a:rPr baseline="-5999"/>
              <a:t>int</a:t>
            </a:r>
            <a:r>
              <a:t>=2 ab</a:t>
            </a:r>
            <a:r>
              <a:rPr baseline="31999"/>
              <a:t>-1</a:t>
            </a:r>
            <a:r>
              <a:t>/yr</a:t>
            </a:r>
          </a:p>
          <a:p>
            <a:pPr marL="508000" indent="-508000" algn="l" defTabSz="642937">
              <a:lnSpc>
                <a:spcPct val="120000"/>
              </a:lnSpc>
              <a:buClr>
                <a:srgbClr val="000000"/>
              </a:buClr>
              <a:buSzPct val="100000"/>
              <a:buBlip>
                <a:blip r:embed="rId3"/>
              </a:buBlip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~100 km tunnel infrastructure</a:t>
            </a:r>
          </a:p>
          <a:p>
            <a:pPr marL="444500" indent="-444500" algn="l" defTabSz="642937">
              <a:lnSpc>
                <a:spcPct val="120000"/>
              </a:lnSpc>
              <a:buClr>
                <a:srgbClr val="000000"/>
              </a:buClr>
              <a:buSzPct val="100000"/>
              <a:buBlip>
                <a:blip r:embed="rId3"/>
              </a:buBlip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e</a:t>
            </a:r>
            <a:r>
              <a:rPr b="1" baseline="31999"/>
              <a:t>+</a:t>
            </a:r>
            <a:r>
              <a:rPr b="1"/>
              <a:t>e</a:t>
            </a:r>
            <a:r>
              <a:rPr b="1" baseline="31999"/>
              <a:t>-</a:t>
            </a:r>
            <a:r>
              <a:rPr b="1"/>
              <a:t> collider </a:t>
            </a:r>
            <a:r>
              <a:rPr b="1" i="1"/>
              <a:t>(FCC-ee)</a:t>
            </a:r>
            <a:r>
              <a:t>,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Ö</a:t>
            </a:r>
            <a:r>
              <a:rPr b="1"/>
              <a:t>s=90-365 GeV,</a:t>
            </a:r>
            <a:r>
              <a:t> </a:t>
            </a:r>
            <a:r>
              <a:rPr b="1"/>
              <a:t>L~10</a:t>
            </a:r>
            <a:r>
              <a:rPr b="1" baseline="31999"/>
              <a:t>35 </a:t>
            </a:r>
            <a:r>
              <a:rPr b="1"/>
              <a:t>- 4x10</a:t>
            </a:r>
            <a:r>
              <a:rPr b="1" baseline="31999"/>
              <a:t>36</a:t>
            </a:r>
            <a:r>
              <a:rPr b="1"/>
              <a:t>,</a:t>
            </a:r>
            <a:r>
              <a:t> </a:t>
            </a:r>
            <a:r>
              <a:rPr b="1">
                <a:solidFill>
                  <a:srgbClr val="FF2600"/>
                </a:solidFill>
              </a:rPr>
              <a:t>L</a:t>
            </a:r>
            <a:r>
              <a:rPr b="1" baseline="-5999">
                <a:solidFill>
                  <a:srgbClr val="FF2600"/>
                </a:solidFill>
              </a:rPr>
              <a:t>int</a:t>
            </a:r>
            <a:r>
              <a:rPr b="1">
                <a:solidFill>
                  <a:srgbClr val="FF2600"/>
                </a:solidFill>
              </a:rPr>
              <a:t>=1</a:t>
            </a:r>
            <a:r>
              <a:rPr b="1"/>
              <a:t>-48 </a:t>
            </a:r>
            <a:r>
              <a:rPr b="1">
                <a:solidFill>
                  <a:srgbClr val="FF2600"/>
                </a:solidFill>
              </a:rPr>
              <a:t>ab</a:t>
            </a:r>
            <a:r>
              <a:rPr b="1" baseline="31999">
                <a:solidFill>
                  <a:srgbClr val="FF2600"/>
                </a:solidFill>
              </a:rPr>
              <a:t>-1</a:t>
            </a:r>
            <a:r>
              <a:rPr b="1">
                <a:solidFill>
                  <a:srgbClr val="FF2600"/>
                </a:solidFill>
              </a:rPr>
              <a:t>/yr for H</a:t>
            </a:r>
            <a:r>
              <a:rPr b="1"/>
              <a:t>, Z </a:t>
            </a:r>
            <a:r>
              <a:t>as potential first step</a:t>
            </a:r>
          </a:p>
          <a:p>
            <a:pPr marL="508000" indent="-508000" algn="l" defTabSz="642937">
              <a:lnSpc>
                <a:spcPct val="120000"/>
              </a:lnSpc>
              <a:buClr>
                <a:srgbClr val="000000"/>
              </a:buClr>
              <a:buSzPct val="100000"/>
              <a:buBlip>
                <a:blip r:embed="rId3"/>
              </a:buBlip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HE-LHC</a:t>
            </a:r>
            <a:r>
              <a:t> with </a:t>
            </a:r>
            <a:r>
              <a:rPr i="1"/>
              <a:t>FCC-hh</a:t>
            </a:r>
            <a:r>
              <a:t> technology</a:t>
            </a:r>
          </a:p>
          <a:p>
            <a:pPr marL="508000" indent="-508000" algn="l" defTabSz="642937">
              <a:lnSpc>
                <a:spcPct val="120000"/>
              </a:lnSpc>
              <a:buClr>
                <a:srgbClr val="000000"/>
              </a:buClr>
              <a:buSzPct val="100000"/>
              <a:buBlip>
                <a:blip r:embed="rId3"/>
              </a:buBlip>
              <a:defRPr b="0" sz="36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p-e </a:t>
            </a:r>
            <a:r>
              <a:rPr b="1" i="1"/>
              <a:t>(FCC-he)</a:t>
            </a:r>
            <a:r>
              <a:t> option,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Ö</a:t>
            </a:r>
            <a:r>
              <a:t>s=3.5 TeV, </a:t>
            </a:r>
            <a:r>
              <a:t>L~10</a:t>
            </a:r>
            <a:r>
              <a:rPr baseline="31999"/>
              <a:t>34</a:t>
            </a:r>
          </a:p>
        </p:txBody>
      </p:sp>
      <p:sp>
        <p:nvSpPr>
          <p:cNvPr id="159" name="FCC-ee operation model"/>
          <p:cNvSpPr txBox="1"/>
          <p:nvPr/>
        </p:nvSpPr>
        <p:spPr>
          <a:xfrm>
            <a:off x="3255166" y="10985345"/>
            <a:ext cx="6406491" cy="77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200">
                <a:solidFill>
                  <a:srgbClr val="0433FF"/>
                </a:solidFill>
              </a:defRPr>
            </a:lvl1pPr>
          </a:lstStyle>
          <a:p>
            <a:pPr/>
            <a:r>
              <a:t>FCC-ee operation model</a:t>
            </a:r>
          </a:p>
        </p:txBody>
      </p:sp>
      <p:grpSp>
        <p:nvGrpSpPr>
          <p:cNvPr id="162" name="Group"/>
          <p:cNvGrpSpPr/>
          <p:nvPr/>
        </p:nvGrpSpPr>
        <p:grpSpPr>
          <a:xfrm>
            <a:off x="10391768" y="8137602"/>
            <a:ext cx="13595158" cy="5140533"/>
            <a:chOff x="0" y="0"/>
            <a:chExt cx="13595157" cy="5140531"/>
          </a:xfrm>
        </p:grpSpPr>
        <p:pic>
          <p:nvPicPr>
            <p:cNvPr id="160" name="unknown.png" descr="unknow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3595158" cy="51405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1" name="Rectangle"/>
            <p:cNvSpPr/>
            <p:nvPr/>
          </p:nvSpPr>
          <p:spPr>
            <a:xfrm>
              <a:off x="34850" y="2936979"/>
              <a:ext cx="13525457" cy="2146942"/>
            </a:xfrm>
            <a:prstGeom prst="rect">
              <a:avLst/>
            </a:prstGeom>
            <a:noFill/>
            <a:ln w="635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75344" tIns="75344" rIns="75344" bIns="75344" numCol="1" anchor="ctr">
              <a:noAutofit/>
            </a:bodyPr>
            <a:lstStyle/>
            <a:p>
              <a:pPr defTabSz="1155277">
                <a:defRPr b="0" sz="64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uture lepton colliders luminos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lepton colliders luminosities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6" name="Significant advantage in luminosity for circular colliders vs. linear colliders, especially for FCC-ee.…"/>
          <p:cNvSpPr txBox="1"/>
          <p:nvPr/>
        </p:nvSpPr>
        <p:spPr>
          <a:xfrm>
            <a:off x="783010" y="11926242"/>
            <a:ext cx="22817981" cy="1325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>
              <a:lnSpc>
                <a:spcPct val="12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Significant advantage in luminosity for circular colliders vs. linear colliders, especially for FCC-ee.</a:t>
            </a:r>
          </a:p>
          <a:p>
            <a:pPr algn="just">
              <a:lnSpc>
                <a:spcPct val="12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Linear colliders (esp. CLIC) have higher energy reach, but less than FCC-hh.</a:t>
            </a:r>
          </a:p>
        </p:txBody>
      </p:sp>
      <p:grpSp>
        <p:nvGrpSpPr>
          <p:cNvPr id="185" name="Group"/>
          <p:cNvGrpSpPr/>
          <p:nvPr/>
        </p:nvGrpSpPr>
        <p:grpSpPr>
          <a:xfrm>
            <a:off x="553687" y="1582467"/>
            <a:ext cx="23573090" cy="10301234"/>
            <a:chOff x="0" y="0"/>
            <a:chExt cx="23573088" cy="10301233"/>
          </a:xfrm>
        </p:grpSpPr>
        <p:grpSp>
          <p:nvGrpSpPr>
            <p:cNvPr id="178" name="Group"/>
            <p:cNvGrpSpPr/>
            <p:nvPr/>
          </p:nvGrpSpPr>
          <p:grpSpPr>
            <a:xfrm>
              <a:off x="3354194" y="910193"/>
              <a:ext cx="16568237" cy="8698179"/>
              <a:chOff x="0" y="0"/>
              <a:chExt cx="16568236" cy="8698177"/>
            </a:xfrm>
          </p:grpSpPr>
          <p:pic>
            <p:nvPicPr>
              <p:cNvPr id="167" name="Picture 3" descr="Picture 3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418177"/>
                <a:ext cx="16568237" cy="82800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68" name="Circle"/>
              <p:cNvSpPr/>
              <p:nvPr/>
            </p:nvSpPr>
            <p:spPr>
              <a:xfrm>
                <a:off x="6324077" y="7332912"/>
                <a:ext cx="222525" cy="222525"/>
              </a:xfrm>
              <a:prstGeom prst="ellipse">
                <a:avLst/>
              </a:prstGeom>
              <a:solidFill>
                <a:srgbClr val="A9A9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69" name="Line"/>
              <p:cNvSpPr/>
              <p:nvPr/>
            </p:nvSpPr>
            <p:spPr>
              <a:xfrm>
                <a:off x="6431237" y="7443567"/>
                <a:ext cx="1062097" cy="366020"/>
              </a:xfrm>
              <a:prstGeom prst="line">
                <a:avLst/>
              </a:prstGeom>
              <a:noFill/>
              <a:ln w="76200" cap="flat">
                <a:solidFill>
                  <a:srgbClr val="A9A9A9"/>
                </a:solidFill>
                <a:prstDash val="solid"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70" name="Line"/>
              <p:cNvSpPr/>
              <p:nvPr/>
            </p:nvSpPr>
            <p:spPr>
              <a:xfrm>
                <a:off x="3177772" y="704893"/>
                <a:ext cx="1" cy="43895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71" name="Line"/>
              <p:cNvSpPr/>
              <p:nvPr/>
            </p:nvSpPr>
            <p:spPr>
              <a:xfrm>
                <a:off x="5022977" y="704893"/>
                <a:ext cx="1" cy="43895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72" name="Line"/>
              <p:cNvSpPr/>
              <p:nvPr/>
            </p:nvSpPr>
            <p:spPr>
              <a:xfrm>
                <a:off x="6316534" y="704893"/>
                <a:ext cx="1" cy="43895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73" name="Line"/>
              <p:cNvSpPr/>
              <p:nvPr/>
            </p:nvSpPr>
            <p:spPr>
              <a:xfrm>
                <a:off x="7521192" y="704893"/>
                <a:ext cx="1" cy="43895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>
                  <a:defRPr b="0" sz="30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74" name="Z"/>
              <p:cNvSpPr txBox="1"/>
              <p:nvPr/>
            </p:nvSpPr>
            <p:spPr>
              <a:xfrm>
                <a:off x="2960081" y="0"/>
                <a:ext cx="435383" cy="6510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sz="3400">
                    <a:solidFill>
                      <a:srgbClr val="FF2600"/>
                    </a:solidFill>
                  </a:defRPr>
                </a:lvl1pPr>
              </a:lstStyle>
              <a:p>
                <a:pPr/>
                <a:r>
                  <a:t>Z</a:t>
                </a:r>
              </a:p>
            </p:txBody>
          </p:sp>
          <p:sp>
            <p:nvSpPr>
              <p:cNvPr id="175" name="WW"/>
              <p:cNvSpPr txBox="1"/>
              <p:nvPr/>
            </p:nvSpPr>
            <p:spPr>
              <a:xfrm>
                <a:off x="4537570" y="0"/>
                <a:ext cx="970815" cy="6510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sz="3400">
                    <a:solidFill>
                      <a:srgbClr val="FF2600"/>
                    </a:solidFill>
                  </a:defRPr>
                </a:lvl1pPr>
              </a:lstStyle>
              <a:p>
                <a:pPr/>
                <a:r>
                  <a:t>WW</a:t>
                </a:r>
              </a:p>
            </p:txBody>
          </p:sp>
          <p:sp>
            <p:nvSpPr>
              <p:cNvPr id="176" name="HZ"/>
              <p:cNvSpPr txBox="1"/>
              <p:nvPr/>
            </p:nvSpPr>
            <p:spPr>
              <a:xfrm>
                <a:off x="5926162" y="0"/>
                <a:ext cx="755346" cy="6510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sz="3400">
                    <a:solidFill>
                      <a:srgbClr val="FF2600"/>
                    </a:solidFill>
                  </a:defRPr>
                </a:lvl1pPr>
              </a:lstStyle>
              <a:p>
                <a:pPr/>
                <a:r>
                  <a:t>HZ</a:t>
                </a:r>
              </a:p>
            </p:txBody>
          </p:sp>
          <p:sp>
            <p:nvSpPr>
              <p:cNvPr id="177" name="tt"/>
              <p:cNvSpPr txBox="1"/>
              <p:nvPr/>
            </p:nvSpPr>
            <p:spPr>
              <a:xfrm>
                <a:off x="7272984" y="0"/>
                <a:ext cx="459563" cy="6510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71437" tIns="71437" rIns="71437" bIns="71437" numCol="1" anchor="ctr">
                <a:spAutoFit/>
              </a:bodyPr>
              <a:lstStyle>
                <a:lvl1pPr>
                  <a:defRPr sz="3400">
                    <a:solidFill>
                      <a:srgbClr val="FF2600"/>
                    </a:solidFill>
                  </a:defRPr>
                </a:lvl1pPr>
              </a:lstStyle>
              <a:p>
                <a:pPr/>
                <a:r>
                  <a:t>tt</a:t>
                </a:r>
              </a:p>
            </p:txBody>
          </p:sp>
        </p:grpSp>
        <p:sp>
          <p:nvSpPr>
            <p:cNvPr id="179" name="TextBox 10"/>
            <p:cNvSpPr txBox="1"/>
            <p:nvPr/>
          </p:nvSpPr>
          <p:spPr>
            <a:xfrm>
              <a:off x="1205641" y="0"/>
              <a:ext cx="4220758" cy="13803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293" tIns="64293" rIns="64293" bIns="64293" numCol="1" anchor="t">
              <a:spAutoFit/>
            </a:bodyPr>
            <a:lstStyle/>
            <a:p>
              <a:pPr defTabSz="1285875">
                <a:defRPr b="0" sz="4400">
                  <a:solidFill>
                    <a:srgbClr val="0C377B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Total luminosity</a:t>
              </a:r>
            </a:p>
            <a:p>
              <a:pPr defTabSz="1285875">
                <a:defRPr b="0" sz="4400">
                  <a:solidFill>
                    <a:srgbClr val="0C377B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[10</a:t>
              </a:r>
              <a:r>
                <a:rPr baseline="30909"/>
                <a:t>34</a:t>
              </a:r>
              <a:r>
                <a:t> cm</a:t>
              </a:r>
              <a:r>
                <a:rPr baseline="30909"/>
                <a:t>-2</a:t>
              </a:r>
              <a:r>
                <a:t>s</a:t>
              </a:r>
              <a:r>
                <a:rPr baseline="30909"/>
                <a:t>-1</a:t>
              </a:r>
              <a:r>
                <a:t>]</a:t>
              </a:r>
            </a:p>
          </p:txBody>
        </p:sp>
        <p:sp>
          <p:nvSpPr>
            <p:cNvPr id="180" name="TextBox 10"/>
            <p:cNvSpPr txBox="1"/>
            <p:nvPr/>
          </p:nvSpPr>
          <p:spPr>
            <a:xfrm>
              <a:off x="17455790" y="9555926"/>
              <a:ext cx="2546301" cy="7453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293" tIns="64293" rIns="64293" bIns="64293" numCol="1" anchor="t">
              <a:spAutoFit/>
            </a:bodyPr>
            <a:lstStyle>
              <a:lvl1pPr defTabSz="1285875">
                <a:defRPr b="0" sz="4400">
                  <a:solidFill>
                    <a:srgbClr val="0C377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√s (GeV)</a:t>
              </a:r>
            </a:p>
          </p:txBody>
        </p:sp>
        <p:sp>
          <p:nvSpPr>
            <p:cNvPr id="181" name="Circular colliders"/>
            <p:cNvSpPr txBox="1"/>
            <p:nvPr/>
          </p:nvSpPr>
          <p:spPr>
            <a:xfrm>
              <a:off x="-1" y="5527344"/>
              <a:ext cx="3861640" cy="688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Circular colliders</a:t>
              </a:r>
            </a:p>
          </p:txBody>
        </p:sp>
        <p:sp>
          <p:nvSpPr>
            <p:cNvPr id="182" name="Linear colliders"/>
            <p:cNvSpPr txBox="1"/>
            <p:nvPr/>
          </p:nvSpPr>
          <p:spPr>
            <a:xfrm>
              <a:off x="20066694" y="7816266"/>
              <a:ext cx="3506395" cy="688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Linear colliders</a:t>
              </a:r>
            </a:p>
          </p:txBody>
        </p:sp>
        <p:sp>
          <p:nvSpPr>
            <p:cNvPr id="183" name="Line"/>
            <p:cNvSpPr/>
            <p:nvPr/>
          </p:nvSpPr>
          <p:spPr>
            <a:xfrm flipH="1" flipV="1">
              <a:off x="16859576" y="7934859"/>
              <a:ext cx="2999088" cy="17645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b="0"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84" name="Line"/>
            <p:cNvSpPr/>
            <p:nvPr/>
          </p:nvSpPr>
          <p:spPr>
            <a:xfrm flipV="1">
              <a:off x="3962192" y="5307936"/>
              <a:ext cx="2363057" cy="363003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b="0"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Higgs production at FCC-e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production at FCC-ee</a:t>
            </a:r>
          </a:p>
        </p:txBody>
      </p:sp>
      <p:sp>
        <p:nvSpPr>
          <p:cNvPr id="188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89" name="Table"/>
          <p:cNvGraphicFramePr/>
          <p:nvPr/>
        </p:nvGraphicFramePr>
        <p:xfrm>
          <a:off x="10460730" y="8808632"/>
          <a:ext cx="12608469" cy="4224106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7517655"/>
                <a:gridCol w="2533371"/>
                <a:gridCol w="2544742"/>
              </a:tblGrid>
              <a:tr h="1401163">
                <a:tc>
                  <a:txBody>
                    <a:bodyPr/>
                    <a:lstStyle/>
                    <a:p>
                      <a:pPr indent="452064" algn="ctr" defTabSz="1155277">
                        <a:defRPr sz="3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28BD0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l" defTabSz="1155277">
                        <a:defRPr sz="3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FCC-ee </a:t>
                      </a:r>
                    </a:p>
                    <a:p>
                      <a:pPr indent="452064" algn="l" defTabSz="1155277">
                        <a:defRPr sz="3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240 GeV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  <a:miter lim="400000"/>
                    </a:lnL>
                    <a:lnR w="3175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28BD0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l" defTabSz="1155277">
                        <a:defRPr sz="3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FCC-ee</a:t>
                      </a:r>
                    </a:p>
                    <a:p>
                      <a:pPr indent="452064" algn="l" defTabSz="1155277">
                        <a:defRPr sz="30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365 GeV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428BD0"/>
                    </a:solidFill>
                  </a:tcPr>
                </a:tc>
              </a:tr>
              <a:tr h="942024">
                <a:tc>
                  <a:txBody>
                    <a:bodyPr/>
                    <a:lstStyle/>
                    <a:p>
                      <a:pPr algn="ctr" defTabSz="1155277">
                        <a:defRPr sz="320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Total Integrated Luminosity (ab</a:t>
                      </a:r>
                      <a:r>
                        <a:rPr baseline="31999"/>
                        <a:t>-1</a:t>
                      </a:r>
                      <a:r>
                        <a:t>)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3175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1.5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</a:tr>
              <a:tr h="934108">
                <a:tc>
                  <a:txBody>
                    <a:bodyPr/>
                    <a:lstStyle/>
                    <a:p>
                      <a:pPr algn="ctr" defTabSz="1155277">
                        <a:defRPr sz="320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# Higgs bosons from e</a:t>
                      </a:r>
                      <a:r>
                        <a:rPr baseline="31999"/>
                        <a:t>+</a:t>
                      </a:r>
                      <a:r>
                        <a:t>e</a:t>
                      </a:r>
                      <a:r>
                        <a:rPr baseline="31999"/>
                        <a:t>-</a:t>
                      </a:r>
                      <a:r>
                        <a:rPr b="0">
                          <a:latin typeface="Lucida Grande"/>
                          <a:ea typeface="Lucida Grande"/>
                          <a:cs typeface="Lucida Grande"/>
                          <a:sym typeface="Lucida Grande"/>
                        </a:rPr>
                        <a:t>→</a:t>
                      </a:r>
                      <a:r>
                        <a:t>HZ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1,000,000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180,000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DDDDDD"/>
                    </a:solidFill>
                  </a:tcPr>
                </a:tc>
              </a:tr>
              <a:tr h="934108">
                <a:tc>
                  <a:txBody>
                    <a:bodyPr/>
                    <a:lstStyle/>
                    <a:p>
                      <a:pPr algn="ctr" defTabSz="1155277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# Higgs bosons from fusion process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25,000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indent="452064" algn="ctr" defTabSz="1155277">
                        <a:defRPr sz="1800"/>
                      </a:pPr>
                      <a:r>
                        <a:rPr b="1" sz="34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45,000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3175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pSp>
        <p:nvGrpSpPr>
          <p:cNvPr id="192" name="Group"/>
          <p:cNvGrpSpPr/>
          <p:nvPr/>
        </p:nvGrpSpPr>
        <p:grpSpPr>
          <a:xfrm>
            <a:off x="438654" y="1693998"/>
            <a:ext cx="6401225" cy="3510046"/>
            <a:chOff x="0" y="0"/>
            <a:chExt cx="6401224" cy="3510045"/>
          </a:xfrm>
        </p:grpSpPr>
        <p:sp>
          <p:nvSpPr>
            <p:cNvPr id="190" name="Rectangle"/>
            <p:cNvSpPr/>
            <p:nvPr/>
          </p:nvSpPr>
          <p:spPr>
            <a:xfrm>
              <a:off x="0" y="0"/>
              <a:ext cx="6401225" cy="3510046"/>
            </a:xfrm>
            <a:prstGeom prst="rect">
              <a:avLst/>
            </a:prstGeom>
            <a:gradFill flip="none" rotWithShape="1">
              <a:gsLst>
                <a:gs pos="0">
                  <a:srgbClr val="A6E2AB"/>
                </a:gs>
                <a:gs pos="35000">
                  <a:srgbClr val="C1E9C5"/>
                </a:gs>
                <a:gs pos="100000">
                  <a:srgbClr val="E7F7E8"/>
                </a:gs>
              </a:gsLst>
              <a:path path="shape">
                <a:fillToRect l="49909" t="99670" r="50090" b="329"/>
              </a:path>
            </a:gradFill>
            <a:ln w="254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</p:spPr>
          <p:txBody>
            <a:bodyPr wrap="square" lIns="75344" tIns="75344" rIns="75344" bIns="75344" numCol="1" anchor="ctr">
              <a:noAutofit/>
            </a:bodyPr>
            <a:lstStyle/>
            <a:p>
              <a:pPr defTabSz="1155277">
                <a:defRPr b="0" sz="6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191" name="FCC-ee…"/>
            <p:cNvSpPr txBox="1"/>
            <p:nvPr/>
          </p:nvSpPr>
          <p:spPr>
            <a:xfrm>
              <a:off x="152937" y="423149"/>
              <a:ext cx="5828718" cy="2618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algn="l">
                <a:lnSpc>
                  <a:spcPct val="120000"/>
                </a:lnSpc>
                <a:defRPr sz="5000">
                  <a:latin typeface="Arial"/>
                  <a:ea typeface="Arial"/>
                  <a:cs typeface="Arial"/>
                  <a:sym typeface="Arial"/>
                </a:defRPr>
              </a:pPr>
              <a:r>
                <a:t>FCC-ee</a:t>
              </a:r>
            </a:p>
            <a:p>
              <a:pPr algn="l">
                <a:lnSpc>
                  <a:spcPct val="120000"/>
                </a:lnSpc>
                <a:defRPr sz="5000">
                  <a:latin typeface="Arial"/>
                  <a:ea typeface="Arial"/>
                  <a:cs typeface="Arial"/>
                  <a:sym typeface="Arial"/>
                </a:defRPr>
              </a:pPr>
              <a:r>
                <a:t>5 ab</a:t>
              </a:r>
              <a:r>
                <a:rPr baseline="31999"/>
                <a:t>-1</a:t>
              </a:r>
              <a:r>
                <a:t>@240 GeV</a:t>
              </a:r>
            </a:p>
            <a:p>
              <a:pPr algn="l">
                <a:lnSpc>
                  <a:spcPct val="120000"/>
                </a:lnSpc>
                <a:defRPr sz="5000">
                  <a:latin typeface="Arial"/>
                  <a:ea typeface="Arial"/>
                  <a:cs typeface="Arial"/>
                  <a:sym typeface="Arial"/>
                </a:defRPr>
              </a:pPr>
              <a:r>
                <a:t>~1.5 ab</a:t>
              </a:r>
              <a:r>
                <a:rPr baseline="31999"/>
                <a:t>-1</a:t>
              </a:r>
              <a:r>
                <a:t>@365 GeV</a:t>
              </a:r>
            </a:p>
          </p:txBody>
        </p:sp>
      </p:grpSp>
      <p:grpSp>
        <p:nvGrpSpPr>
          <p:cNvPr id="212" name="Group"/>
          <p:cNvGrpSpPr/>
          <p:nvPr/>
        </p:nvGrpSpPr>
        <p:grpSpPr>
          <a:xfrm>
            <a:off x="2210179" y="6050273"/>
            <a:ext cx="4861791" cy="6804432"/>
            <a:chOff x="0" y="0"/>
            <a:chExt cx="4861790" cy="6804431"/>
          </a:xfrm>
        </p:grpSpPr>
        <p:sp>
          <p:nvSpPr>
            <p:cNvPr id="193" name="Higgs Factory!"/>
            <p:cNvSpPr txBox="1"/>
            <p:nvPr/>
          </p:nvSpPr>
          <p:spPr>
            <a:xfrm>
              <a:off x="593903" y="6053991"/>
              <a:ext cx="3673984" cy="750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 sz="4000">
                  <a:solidFill>
                    <a:srgbClr val="FF2600"/>
                  </a:solidFill>
                </a:defRPr>
              </a:lvl1pPr>
            </a:lstStyle>
            <a:p>
              <a:pPr/>
              <a:r>
                <a:t>Higgs Factory!</a:t>
              </a:r>
            </a:p>
          </p:txBody>
        </p:sp>
        <p:grpSp>
          <p:nvGrpSpPr>
            <p:cNvPr id="211" name="Group"/>
            <p:cNvGrpSpPr/>
            <p:nvPr/>
          </p:nvGrpSpPr>
          <p:grpSpPr>
            <a:xfrm>
              <a:off x="0" y="0"/>
              <a:ext cx="4861791" cy="5774832"/>
              <a:chOff x="0" y="0"/>
              <a:chExt cx="4861790" cy="5774831"/>
            </a:xfrm>
          </p:grpSpPr>
          <p:pic>
            <p:nvPicPr>
              <p:cNvPr id="194" name="Image" descr="Image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4861791" cy="399877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5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50252" y="38287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6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246586" y="4241075"/>
                <a:ext cx="629467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698152" y="44766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8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50252" y="4726633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9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914119" y="50067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3182070" y="40054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1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400845" y="4608833"/>
                <a:ext cx="629467" cy="57701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2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116161" y="3880501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3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581653" y="4005475"/>
                <a:ext cx="629467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4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00519" y="50067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5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207319" y="5197820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6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3182070" y="44766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541086" y="3755529"/>
                <a:ext cx="629467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8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616811" y="5006775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9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00519" y="3421762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382719" y="4145551"/>
                <a:ext cx="629468" cy="5770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218" name="Group"/>
          <p:cNvGrpSpPr/>
          <p:nvPr/>
        </p:nvGrpSpPr>
        <p:grpSpPr>
          <a:xfrm>
            <a:off x="8273929" y="1578683"/>
            <a:ext cx="15714907" cy="7230904"/>
            <a:chOff x="0" y="0"/>
            <a:chExt cx="15714906" cy="7230903"/>
          </a:xfrm>
        </p:grpSpPr>
        <p:pic>
          <p:nvPicPr>
            <p:cNvPr id="21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2550336" cy="72309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4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604007" y="928108"/>
              <a:ext cx="3110900" cy="18593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491032" y="4405790"/>
              <a:ext cx="3197725" cy="23275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6" name="Line"/>
            <p:cNvSpPr/>
            <p:nvPr/>
          </p:nvSpPr>
          <p:spPr>
            <a:xfrm flipH="1">
              <a:off x="10159124" y="2258218"/>
              <a:ext cx="2503085" cy="146730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b="0"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10679675" y="5624589"/>
              <a:ext cx="1957462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b="0"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Higgs couplings to Z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couplings to Z</a:t>
            </a:r>
          </a:p>
        </p:txBody>
      </p:sp>
      <p:sp>
        <p:nvSpPr>
          <p:cNvPr id="221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2" name="Recoil method provides a unique opportunity for a decay-mode independent measurement of the HZ coupl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lIns="75344" tIns="75344" rIns="75344" bIns="75344"/>
          <a:lstStyle/>
          <a:p>
            <a:pPr marL="780961" indent="-780961" algn="l" defTabSz="1155277">
              <a:spcBef>
                <a:spcPts val="4900"/>
              </a:spcBef>
              <a:buSzPct val="100000"/>
              <a:buFont typeface="Helvetica"/>
              <a:buChar char="➡"/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Recoil method provides a unique opportunity for a decay-mode independent measurement of the HZ coupling</a:t>
            </a:r>
          </a:p>
          <a:p>
            <a:pPr lvl="1" marL="952500" indent="-508000" algn="l" defTabSz="1155277">
              <a:spcBef>
                <a:spcPts val="2100"/>
              </a:spcBef>
              <a:buSzPct val="100000"/>
              <a:buFont typeface="Helvetica"/>
              <a:buBlip>
                <a:blip r:embed="rId2"/>
              </a:buBlip>
              <a:defRPr sz="3600"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Higgs events are tagged with the Z boson decays, independently of Higgs decay mode, m</a:t>
            </a:r>
            <a:r>
              <a:rPr baseline="-5999"/>
              <a:t>recoil</a:t>
            </a:r>
            <a:r>
              <a:t> = m</a:t>
            </a:r>
            <a:r>
              <a:rPr baseline="-5999"/>
              <a:t>H</a:t>
            </a:r>
          </a:p>
          <a:p>
            <a:pPr lvl="1" marL="952500" indent="-508000" algn="l" defTabSz="1155277">
              <a:spcBef>
                <a:spcPts val="2100"/>
              </a:spcBef>
              <a:buSzPct val="100000"/>
              <a:buFont typeface="Helvetica"/>
              <a:buBlip>
                <a:blip r:embed="rId2"/>
              </a:buBlip>
              <a:defRPr sz="3600"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Expected precision </a:t>
            </a:r>
            <a:r>
              <a:rPr b="1">
                <a:solidFill>
                  <a:srgbClr val="C82506"/>
                </a:solidFill>
              </a:rPr>
              <a:t>0.5% at 240 GeV, 0.9% at 365 GeV</a:t>
            </a:r>
            <a:r>
              <a:t> on the ZH cross section </a:t>
            </a:r>
          </a:p>
          <a:p>
            <a:pPr lvl="1" marL="952500" indent="-508000" algn="l" defTabSz="1155277">
              <a:spcBef>
                <a:spcPts val="2100"/>
              </a:spcBef>
              <a:buSzPct val="100000"/>
              <a:buFont typeface="Helvetica"/>
              <a:buBlip>
                <a:blip r:embed="rId2"/>
              </a:buBlip>
              <a:defRPr sz="3600">
                <a:solidFill>
                  <a:srgbClr val="02519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Using only leptonic Z decays</a:t>
            </a:r>
          </a:p>
        </p:txBody>
      </p:sp>
      <p:pic>
        <p:nvPicPr>
          <p:cNvPr id="2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4421" y="6143331"/>
            <a:ext cx="5480176" cy="1108352"/>
          </a:xfrm>
          <a:prstGeom prst="rect">
            <a:avLst/>
          </a:prstGeom>
          <a:ln w="88900">
            <a:solidFill>
              <a:srgbClr val="C82506"/>
            </a:solidFill>
            <a:miter lim="400000"/>
          </a:ln>
        </p:spPr>
      </p:pic>
      <p:pic>
        <p:nvPicPr>
          <p:cNvPr id="224" name="Screen Shot 2015-03-24 at 8.13.48 PM.png" descr="Screen Shot 2015-03-24 at 8.13.48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93833" y="12006047"/>
            <a:ext cx="6941353" cy="8988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ZHxsec.pdf" descr="ZHxsec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121329" y="5594586"/>
            <a:ext cx="10743880" cy="77121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0" name="Group"/>
          <p:cNvGrpSpPr/>
          <p:nvPr/>
        </p:nvGrpSpPr>
        <p:grpSpPr>
          <a:xfrm>
            <a:off x="1943462" y="7337819"/>
            <a:ext cx="7373870" cy="4626740"/>
            <a:chOff x="0" y="0"/>
            <a:chExt cx="7373869" cy="4626738"/>
          </a:xfrm>
        </p:grpSpPr>
        <p:grpSp>
          <p:nvGrpSpPr>
            <p:cNvPr id="228" name="Group"/>
            <p:cNvGrpSpPr/>
            <p:nvPr/>
          </p:nvGrpSpPr>
          <p:grpSpPr>
            <a:xfrm>
              <a:off x="668224" y="0"/>
              <a:ext cx="6705646" cy="4626739"/>
              <a:chOff x="0" y="0"/>
              <a:chExt cx="6705644" cy="4626738"/>
            </a:xfrm>
          </p:grpSpPr>
          <p:pic>
            <p:nvPicPr>
              <p:cNvPr id="226" name="Screen Shot 2012-06-11 at 11.02.47 AM.png" descr="Screen Shot 2012-06-11 at 11.02.47 AM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0"/>
                <a:ext cx="6705645" cy="46267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27" name="Oval"/>
              <p:cNvSpPr/>
              <p:nvPr/>
            </p:nvSpPr>
            <p:spPr>
              <a:xfrm>
                <a:off x="4007143" y="2650464"/>
                <a:ext cx="439432" cy="405237"/>
              </a:xfrm>
              <a:prstGeom prst="ellipse">
                <a:avLst/>
              </a:prstGeom>
              <a:solidFill>
                <a:srgbClr val="C8250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5344" tIns="75344" rIns="75344" bIns="75344" numCol="1" anchor="ctr">
                <a:noAutofit/>
              </a:bodyPr>
              <a:lstStyle/>
              <a:p>
                <a:pPr>
                  <a:defRPr b="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</a:p>
            </p:txBody>
          </p:sp>
        </p:grpSp>
        <p:sp>
          <p:nvSpPr>
            <p:cNvPr id="229" name="Higgs-strahlung"/>
            <p:cNvSpPr txBox="1"/>
            <p:nvPr/>
          </p:nvSpPr>
          <p:spPr>
            <a:xfrm>
              <a:off x="-1" y="170505"/>
              <a:ext cx="3271244" cy="599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Higgs-strahlung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Higgs boson widt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boson width</a:t>
            </a:r>
          </a:p>
        </p:txBody>
      </p:sp>
      <p:sp>
        <p:nvSpPr>
          <p:cNvPr id="233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4" name="Total Higgs boson width can be extracted from a combination of measurements in a model independent way…"/>
          <p:cNvSpPr txBox="1"/>
          <p:nvPr>
            <p:ph type="body" idx="1"/>
          </p:nvPr>
        </p:nvSpPr>
        <p:spPr>
          <a:xfrm>
            <a:off x="761864" y="1912521"/>
            <a:ext cx="22860272" cy="9890959"/>
          </a:xfrm>
          <a:prstGeom prst="rect">
            <a:avLst/>
          </a:prstGeom>
        </p:spPr>
        <p:txBody>
          <a:bodyPr lIns="141269" tIns="141269" rIns="141269" bIns="141269"/>
          <a:lstStyle/>
          <a:p>
            <a:pPr marL="1178988" indent="-1178988" algn="l" defTabSz="1624609">
              <a:spcBef>
                <a:spcPts val="6800"/>
              </a:spcBef>
              <a:buSzPct val="100000"/>
              <a:buFont typeface="Helvetica"/>
              <a:buChar char="➡"/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Total Higgs boson width can be extracted from a combination of measurements in a model independent way</a:t>
            </a:r>
          </a:p>
          <a:p>
            <a:pPr lvl="1" marL="1070428" indent="-689428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 b="1" sz="40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1) tagging Higgs final states</a:t>
            </a:r>
          </a:p>
          <a:p>
            <a:pPr lvl="1" marL="1179285" indent="-798285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b="1"/>
          </a:p>
          <a:p>
            <a:pPr lvl="1" marL="1179285" indent="-798285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lvl="1" marL="1070428" indent="-689428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 b="1" sz="40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2) measurements of vector boson fusion production at 350-365 GeV</a:t>
            </a:r>
            <a:endParaRPr sz="4400">
              <a:latin typeface="Helvetica"/>
              <a:ea typeface="Helvetica"/>
              <a:cs typeface="Helvetica"/>
              <a:sym typeface="Helvetica"/>
            </a:endParaRPr>
          </a:p>
          <a:p>
            <a:pPr lvl="1" marL="1179285" indent="-798285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lvl="1" marL="1179285" indent="-798285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lvl="1" marL="1179285" indent="-798285" algn="l" defTabSz="1624609">
              <a:spcBef>
                <a:spcPts val="2900"/>
              </a:spcBef>
              <a:buSzPct val="100000"/>
              <a:buFont typeface="Helvetica"/>
              <a:buBlip>
                <a:blip r:embed="rId2"/>
              </a:buBlip>
              <a:defRPr b="1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lvl="1" marL="1133928" indent="-689428" algn="l" defTabSz="1624609">
              <a:spcBef>
                <a:spcPts val="2900"/>
              </a:spcBef>
              <a:buClr>
                <a:srgbClr val="0365C0"/>
              </a:buClr>
              <a:buSzPct val="100000"/>
              <a:buFont typeface="Helvetica"/>
              <a:buBlip>
                <a:blip r:embed="rId2"/>
              </a:buBlip>
              <a:defRPr b="1" sz="40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3) combination of all measurements</a:t>
            </a:r>
          </a:p>
        </p:txBody>
      </p:sp>
      <p:pic>
        <p:nvPicPr>
          <p:cNvPr id="2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95253" y="4593663"/>
            <a:ext cx="11698042" cy="13991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5" name="Group"/>
          <p:cNvGrpSpPr/>
          <p:nvPr/>
        </p:nvGrpSpPr>
        <p:grpSpPr>
          <a:xfrm>
            <a:off x="3204375" y="7684037"/>
            <a:ext cx="12006514" cy="2949036"/>
            <a:chOff x="0" y="0"/>
            <a:chExt cx="12006512" cy="2949035"/>
          </a:xfrm>
        </p:grpSpPr>
        <p:pic>
          <p:nvPicPr>
            <p:cNvPr id="23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7400" y="0"/>
              <a:ext cx="11959113" cy="13413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4" name="Group"/>
            <p:cNvGrpSpPr/>
            <p:nvPr/>
          </p:nvGrpSpPr>
          <p:grpSpPr>
            <a:xfrm>
              <a:off x="0" y="1428195"/>
              <a:ext cx="10180823" cy="1520841"/>
              <a:chOff x="0" y="0"/>
              <a:chExt cx="10180822" cy="1520839"/>
            </a:xfrm>
          </p:grpSpPr>
          <p:pic>
            <p:nvPicPr>
              <p:cNvPr id="23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0"/>
                <a:ext cx="10180823" cy="152084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8" name="Line"/>
              <p:cNvSpPr/>
              <p:nvPr/>
            </p:nvSpPr>
            <p:spPr>
              <a:xfrm flipV="1">
                <a:off x="2175862" y="284518"/>
                <a:ext cx="321691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39" name="Line"/>
              <p:cNvSpPr/>
              <p:nvPr/>
            </p:nvSpPr>
            <p:spPr>
              <a:xfrm flipV="1">
                <a:off x="4810234" y="284518"/>
                <a:ext cx="321691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0" name="Line"/>
              <p:cNvSpPr/>
              <p:nvPr/>
            </p:nvSpPr>
            <p:spPr>
              <a:xfrm flipV="1">
                <a:off x="4253676" y="803972"/>
                <a:ext cx="321692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1" name="Line"/>
              <p:cNvSpPr/>
              <p:nvPr/>
            </p:nvSpPr>
            <p:spPr>
              <a:xfrm flipV="1">
                <a:off x="6776736" y="284518"/>
                <a:ext cx="321692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2" name="Line"/>
              <p:cNvSpPr/>
              <p:nvPr/>
            </p:nvSpPr>
            <p:spPr>
              <a:xfrm flipV="1">
                <a:off x="6220179" y="950699"/>
                <a:ext cx="321691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3" name="Line"/>
              <p:cNvSpPr/>
              <p:nvPr/>
            </p:nvSpPr>
            <p:spPr>
              <a:xfrm flipV="1">
                <a:off x="7333294" y="950699"/>
                <a:ext cx="321691" cy="321693"/>
              </a:xfrm>
              <a:prstGeom prst="line">
                <a:avLst/>
              </a:pr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64292" tIns="64292" rIns="64292" bIns="64292" numCol="1" anchor="t">
                <a:noAutofit/>
              </a:bodyPr>
              <a:lstStyle/>
              <a:p>
                <a:pPr defTabSz="1155277">
                  <a:defRPr b="0" sz="64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</p:grpSp>
      <p:sp>
        <p:nvSpPr>
          <p:cNvPr id="246" name="Precision obtainable on δΓH/ΓH ~ 1.6%"/>
          <p:cNvSpPr txBox="1"/>
          <p:nvPr/>
        </p:nvSpPr>
        <p:spPr>
          <a:xfrm>
            <a:off x="7108068" y="12021125"/>
            <a:ext cx="10167864" cy="808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Precision obtainable on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dG</a:t>
            </a:r>
            <a:r>
              <a:rPr baseline="-5999"/>
              <a:t>H</a:t>
            </a:r>
            <a:r>
              <a:t>/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G</a:t>
            </a:r>
            <a:r>
              <a:rPr baseline="-5999"/>
              <a:t>H</a:t>
            </a:r>
            <a:r>
              <a:t> ~ 1.6%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Higgs boson coupl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boson couplings</a:t>
            </a:r>
          </a:p>
        </p:txBody>
      </p:sp>
      <p:sp>
        <p:nvSpPr>
          <p:cNvPr id="249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0" name="Precision Higgs coupling measurements…"/>
          <p:cNvSpPr txBox="1"/>
          <p:nvPr>
            <p:ph type="body" sz="half" idx="1"/>
          </p:nvPr>
        </p:nvSpPr>
        <p:spPr>
          <a:xfrm>
            <a:off x="65824" y="1957283"/>
            <a:ext cx="16515910" cy="7420556"/>
          </a:xfrm>
          <a:prstGeom prst="rect">
            <a:avLst/>
          </a:prstGeom>
        </p:spPr>
        <p:txBody>
          <a:bodyPr lIns="75344" tIns="75344" rIns="75344" bIns="75344"/>
          <a:lstStyle/>
          <a:p>
            <a:pPr marL="780961" indent="-780961" algn="l" defTabSz="1155277">
              <a:spcBef>
                <a:spcPts val="4900"/>
              </a:spcBef>
              <a:buSzPct val="100000"/>
              <a:buFont typeface="Helvetica"/>
              <a:buChar char="➡"/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Precision Higgs coupling measurements</a:t>
            </a:r>
          </a:p>
          <a:p>
            <a:pPr lvl="1" marL="889000" indent="-508000" algn="l" defTabSz="1155277">
              <a:spcBef>
                <a:spcPts val="2800"/>
              </a:spcBef>
              <a:buClr>
                <a:srgbClr val="C82506"/>
              </a:buClr>
              <a:buSzPct val="100000"/>
              <a:buFont typeface="Helvetica"/>
              <a:buBlip>
                <a:blip r:embed="rId2"/>
              </a:buBlip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Absolute coupling measurements enabled by HZ cross section and total width measurement</a:t>
            </a:r>
          </a:p>
          <a:p>
            <a:pPr lvl="1" marL="889000" indent="-508000" algn="l" defTabSz="1155277">
              <a:spcBef>
                <a:spcPts val="2800"/>
              </a:spcBef>
              <a:buClr>
                <a:srgbClr val="C82506"/>
              </a:buClr>
              <a:buSzPct val="100000"/>
              <a:buFont typeface="Helvetica"/>
              <a:buBlip>
                <a:blip r:embed="rId2"/>
              </a:buBlip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Data at 365 GeV constrain total width</a:t>
            </a:r>
          </a:p>
          <a:p>
            <a:pPr lvl="1" marL="889000" indent="-508000" algn="l" defTabSz="1155277">
              <a:spcBef>
                <a:spcPts val="2800"/>
              </a:spcBef>
              <a:buClr>
                <a:srgbClr val="C82506"/>
              </a:buClr>
              <a:buSzPct val="100000"/>
              <a:buFont typeface="Helvetica"/>
              <a:buBlip>
                <a:blip r:embed="rId2"/>
              </a:buBlip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Tagging individual Higgs final states to extract various Higgs couplings</a:t>
            </a:r>
          </a:p>
          <a:p>
            <a:pPr lvl="1" marL="889000" indent="-508000" algn="l" defTabSz="1155277">
              <a:spcBef>
                <a:spcPts val="2800"/>
              </a:spcBef>
              <a:buClr>
                <a:srgbClr val="C82506"/>
              </a:buClr>
              <a:buSzPct val="100000"/>
              <a:buFont typeface="Helvetica"/>
              <a:buBlip>
                <a:blip r:embed="rId2"/>
              </a:buBlip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Couplings extracted from model-independent fit</a:t>
            </a:r>
          </a:p>
          <a:p>
            <a:pPr lvl="1" marL="889000" indent="-508000" algn="l" defTabSz="1155277">
              <a:spcBef>
                <a:spcPts val="2800"/>
              </a:spcBef>
              <a:buClr>
                <a:srgbClr val="C82506"/>
              </a:buClr>
              <a:buSzPct val="100000"/>
              <a:buFont typeface="Helvetica"/>
              <a:buBlip>
                <a:blip r:embed="rId2"/>
              </a:buBlip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Statistical uncertainties are shown for </a:t>
            </a:r>
            <a:r>
              <a:rPr>
                <a:solidFill>
                  <a:srgbClr val="FF2600"/>
                </a:solidFill>
              </a:rPr>
              <a:t>5 ab</a:t>
            </a:r>
            <a:r>
              <a:rPr baseline="31999">
                <a:solidFill>
                  <a:srgbClr val="FF2600"/>
                </a:solidFill>
              </a:rPr>
              <a:t>-1</a:t>
            </a:r>
            <a:r>
              <a:rPr>
                <a:solidFill>
                  <a:srgbClr val="FF2600"/>
                </a:solidFill>
              </a:rPr>
              <a:t>@240 GeV</a:t>
            </a:r>
            <a:r>
              <a:t> and </a:t>
            </a:r>
            <a:r>
              <a:rPr>
                <a:solidFill>
                  <a:srgbClr val="0433FF"/>
                </a:solidFill>
              </a:rPr>
              <a:t>1.5 ab</a:t>
            </a:r>
            <a:r>
              <a:rPr baseline="31999">
                <a:solidFill>
                  <a:srgbClr val="0433FF"/>
                </a:solidFill>
              </a:rPr>
              <a:t>-1</a:t>
            </a:r>
            <a:r>
              <a:rPr>
                <a:solidFill>
                  <a:srgbClr val="0433FF"/>
                </a:solidFill>
              </a:rPr>
              <a:t>@365 GeV</a:t>
            </a:r>
            <a:r>
              <a:t> (from FCC-ee CDR)</a:t>
            </a:r>
          </a:p>
          <a:p>
            <a:pPr lvl="2" marL="1425221" indent="-536221" algn="l" defTabSz="1155277">
              <a:spcBef>
                <a:spcPts val="2800"/>
              </a:spcBef>
              <a:buClr>
                <a:srgbClr val="000000"/>
              </a:buClr>
              <a:buSzPct val="100000"/>
              <a:buFont typeface="Helvetica"/>
              <a:buChar char="๏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all measurements are under review / are being redone</a:t>
            </a:r>
          </a:p>
        </p:txBody>
      </p:sp>
      <p:graphicFrame>
        <p:nvGraphicFramePr>
          <p:cNvPr id="251" name="Table"/>
          <p:cNvGraphicFramePr/>
          <p:nvPr/>
        </p:nvGraphicFramePr>
        <p:xfrm>
          <a:off x="16615998" y="1646195"/>
          <a:ext cx="7779991" cy="10426785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1774602"/>
                <a:gridCol w="1983472"/>
                <a:gridCol w="2097464"/>
                <a:gridCol w="1921276"/>
              </a:tblGrid>
              <a:tr h="1798163">
                <a:tc>
                  <a:txBody>
                    <a:bodyPr/>
                    <a:lstStyle/>
                    <a:p>
                      <a:pPr algn="ctr" defTabSz="1155277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in %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6D2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3800">
                          <a:sym typeface="Helvetica Neue"/>
                        </a:defRPr>
                      </a:pPr>
                      <a:r>
                        <a:t>FCC-ee</a:t>
                      </a:r>
                    </a:p>
                    <a:p>
                      <a:pPr algn="ctr">
                        <a:defRPr sz="3800">
                          <a:sym typeface="Helvetica Neue"/>
                        </a:defRPr>
                      </a:pPr>
                      <a:r>
                        <a:t>240 GeV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6D2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3800">
                          <a:sym typeface="Helvetica Neue"/>
                        </a:defRPr>
                      </a:pPr>
                      <a:r>
                        <a:t>+FCC-ee</a:t>
                      </a:r>
                    </a:p>
                    <a:p>
                      <a:pPr algn="ctr">
                        <a:defRPr sz="3800">
                          <a:sym typeface="Helvetica Neue"/>
                        </a:defRPr>
                      </a:pPr>
                      <a:r>
                        <a:t>365 GeV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6D2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  <a:sym typeface="Helvetica Neue"/>
                        </a:rPr>
                        <a:t>+HL-LHC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6D22"/>
                    </a:solidFill>
                  </a:tcPr>
                </a:tc>
              </a:tr>
              <a:tr h="843274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HZZ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0.25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0.22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0.21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833799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HWW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0.47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0.44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</a:tr>
              <a:tr h="833799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Hbb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1.4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0.68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0.58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833799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Hcc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1.23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1.20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</a:tr>
              <a:tr h="833799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Hgg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1.7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1.03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0.83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938337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</a:t>
                      </a:r>
                      <a:r>
                        <a:rPr baseline="-5999">
                          <a:latin typeface="STIXGeneral"/>
                          <a:ea typeface="STIXGeneral"/>
                          <a:cs typeface="STIXGeneral"/>
                          <a:sym typeface="STIXGeneral"/>
                        </a:rPr>
                        <a:t>𝛕𝛕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1.4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0.71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</a:tr>
              <a:tr h="863047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</a:t>
                      </a:r>
                      <a:r>
                        <a:rPr baseline="-5999">
                          <a:latin typeface="Lucida Grande"/>
                          <a:ea typeface="Lucida Grande"/>
                          <a:cs typeface="Lucida Grande"/>
                          <a:sym typeface="Lucida Grande"/>
                        </a:rPr>
                        <a:t>μμ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9.6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8.6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3.4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952006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H𝛄𝛄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4.7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3.8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</a:tr>
              <a:tr h="846790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g</a:t>
                      </a:r>
                      <a:r>
                        <a:rPr baseline="-5999"/>
                        <a:t>Htt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A7A7A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3800">
                          <a:sym typeface="Helvetica Neue"/>
                        </a:defRPr>
                      </a:pP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3800">
                          <a:sym typeface="Helvetica Neue"/>
                        </a:defRPr>
                      </a:pP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3.3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846790">
                <a:tc>
                  <a:txBody>
                    <a:bodyPr/>
                    <a:lstStyle/>
                    <a:p>
                      <a:pPr algn="ctr">
                        <a:defRPr sz="380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  <a:r>
                        <a:rPr b="0">
                          <a:latin typeface="Symbol"/>
                          <a:ea typeface="Symbol"/>
                          <a:cs typeface="Symbol"/>
                          <a:sym typeface="Symbol"/>
                        </a:rPr>
                        <a:t>d</a:t>
                      </a:r>
                      <a:r>
                        <a:t>Γ</a:t>
                      </a:r>
                      <a:r>
                        <a:rPr baseline="-599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H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2.8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1.56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3800">
                          <a:sym typeface="Helvetica Neue"/>
                        </a:rPr>
                        <a:t>1.3</a:t>
                      </a:r>
                    </a:p>
                  </a:txBody>
                  <a:tcPr marL="0" marR="0" marT="0" marB="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2" name="Several couplings (gHμμ, gH𝛄𝛄, gHtt) improve further by doing a combined fit with HL-LHC.…"/>
          <p:cNvSpPr txBox="1"/>
          <p:nvPr/>
        </p:nvSpPr>
        <p:spPr>
          <a:xfrm>
            <a:off x="1196691" y="10332818"/>
            <a:ext cx="14254177" cy="2685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just">
              <a:lnSpc>
                <a:spcPct val="12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Several couplings (</a:t>
            </a:r>
            <a:r>
              <a:rPr>
                <a:solidFill>
                  <a:srgbClr val="009051"/>
                </a:solidFill>
              </a:rPr>
              <a:t>g</a:t>
            </a:r>
            <a:r>
              <a:rPr baseline="-5999">
                <a:solidFill>
                  <a:srgbClr val="009051"/>
                </a:solidFill>
              </a:rPr>
              <a:t>H</a:t>
            </a:r>
            <a:r>
              <a:rPr baseline="-5999">
                <a:solidFill>
                  <a:srgbClr val="009051"/>
                </a:solidFill>
                <a:latin typeface="Lucida Grande"/>
                <a:ea typeface="Lucida Grande"/>
                <a:cs typeface="Lucida Grande"/>
                <a:sym typeface="Lucida Grande"/>
              </a:rPr>
              <a:t>μμ</a:t>
            </a:r>
            <a:r>
              <a:rPr baseline="0">
                <a:solidFill>
                  <a:srgbClr val="009051"/>
                </a:solidFill>
                <a:latin typeface="Lucida Grande"/>
                <a:ea typeface="Lucida Grande"/>
                <a:cs typeface="Lucida Grande"/>
                <a:sym typeface="Lucida Grande"/>
              </a:rPr>
              <a:t>, </a:t>
            </a:r>
            <a:r>
              <a:rPr>
                <a:solidFill>
                  <a:srgbClr val="009051"/>
                </a:solidFill>
              </a:rPr>
              <a:t>g</a:t>
            </a:r>
            <a:r>
              <a:rPr baseline="-5999">
                <a:solidFill>
                  <a:srgbClr val="009051"/>
                </a:solidFill>
              </a:rPr>
              <a:t>H𝛄𝛄</a:t>
            </a:r>
            <a:r>
              <a:rPr baseline="0">
                <a:solidFill>
                  <a:srgbClr val="009051"/>
                </a:solidFill>
              </a:rPr>
              <a:t>, </a:t>
            </a:r>
            <a:r>
              <a:rPr>
                <a:solidFill>
                  <a:srgbClr val="009051"/>
                </a:solidFill>
              </a:rPr>
              <a:t>g</a:t>
            </a:r>
            <a:r>
              <a:rPr baseline="-5999">
                <a:solidFill>
                  <a:srgbClr val="009051"/>
                </a:solidFill>
              </a:rPr>
              <a:t>Htt</a:t>
            </a:r>
            <a:r>
              <a:rPr baseline="0"/>
              <a:t>)</a:t>
            </a:r>
            <a:r>
              <a:t> improve further by doing a </a:t>
            </a:r>
            <a:r>
              <a:rPr>
                <a:solidFill>
                  <a:srgbClr val="FF2600"/>
                </a:solidFill>
              </a:rPr>
              <a:t>combined fit</a:t>
            </a:r>
            <a:r>
              <a:t> with HL-LHC.</a:t>
            </a:r>
          </a:p>
          <a:p>
            <a:pPr algn="just">
              <a:lnSpc>
                <a:spcPct val="12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The combined fit makes the HL-LHC measurements model-independent.</a:t>
            </a:r>
          </a:p>
        </p:txBody>
      </p:sp>
      <p:sp>
        <p:nvSpPr>
          <p:cNvPr id="253" name="relative meas., e.g.  δgH/gH"/>
          <p:cNvSpPr txBox="1"/>
          <p:nvPr/>
        </p:nvSpPr>
        <p:spPr>
          <a:xfrm>
            <a:off x="17237358" y="12434360"/>
            <a:ext cx="6534096" cy="792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sz="4000">
                <a:solidFill>
                  <a:srgbClr val="FF2600"/>
                </a:solidFill>
              </a:defRPr>
            </a:pPr>
            <a:r>
              <a:t>relative meas., e.g. 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d</a:t>
            </a:r>
            <a:r>
              <a:t>g</a:t>
            </a:r>
            <a:r>
              <a:rPr baseline="-5999"/>
              <a:t>H</a:t>
            </a:r>
            <a:r>
              <a:rPr baseline="0"/>
              <a:t>/</a:t>
            </a:r>
            <a:r>
              <a:t>g</a:t>
            </a:r>
            <a:r>
              <a:rPr baseline="-5999"/>
              <a:t>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Higgs boson couplings, ZH→ℓℓX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Higgs boson couplings, ZH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®</a:t>
            </a:r>
            <a:r>
              <a:rPr b="0"/>
              <a:t>ℓℓX</a:t>
            </a:r>
          </a:p>
        </p:txBody>
      </p:sp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23579849" y="13269515"/>
            <a:ext cx="303901" cy="4389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7" name="CLD: CLIC-inspired Lepton Detector, optimised for FCC-ee"/>
          <p:cNvSpPr txBox="1"/>
          <p:nvPr/>
        </p:nvSpPr>
        <p:spPr>
          <a:xfrm>
            <a:off x="8103027" y="11684788"/>
            <a:ext cx="8501217" cy="1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lnSpc>
                <a:spcPct val="120000"/>
              </a:lnSpc>
              <a:defRPr b="0" sz="40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CLD: CLIC-inspired Lepton Detector, optimised for FCC-ee</a:t>
            </a:r>
          </a:p>
        </p:txBody>
      </p:sp>
      <p:sp>
        <p:nvSpPr>
          <p:cNvPr id="258" name="C. Bernet…"/>
          <p:cNvSpPr txBox="1"/>
          <p:nvPr/>
        </p:nvSpPr>
        <p:spPr>
          <a:xfrm>
            <a:off x="20398006" y="11187145"/>
            <a:ext cx="3518995" cy="1120180"/>
          </a:xfrm>
          <a:prstGeom prst="rect">
            <a:avLst/>
          </a:prstGeom>
          <a:solidFill>
            <a:srgbClr val="FFFC79"/>
          </a:solidFill>
          <a:ln w="50800">
            <a:solidFill>
              <a:srgbClr val="C8250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C. Bernet</a:t>
            </a:r>
          </a:p>
          <a:p>
            <a:pPr algn="just">
              <a:defRPr b="0">
                <a:latin typeface="Arial"/>
                <a:ea typeface="Arial"/>
                <a:cs typeface="Arial"/>
                <a:sym typeface="Arial"/>
              </a:defRPr>
            </a:pPr>
            <a:r>
              <a:t>FCC week 2018</a:t>
            </a:r>
          </a:p>
        </p:txBody>
      </p:sp>
      <p:pic>
        <p:nvPicPr>
          <p:cNvPr id="2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8645" y="1657018"/>
            <a:ext cx="8960248" cy="6069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4301" y="8209834"/>
            <a:ext cx="6194644" cy="43739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172834" y="1737542"/>
            <a:ext cx="7803132" cy="7503012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Using CLD detector"/>
          <p:cNvSpPr txBox="1"/>
          <p:nvPr/>
        </p:nvSpPr>
        <p:spPr>
          <a:xfrm>
            <a:off x="16270351" y="9177931"/>
            <a:ext cx="4664469" cy="69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CLD detector</a:t>
            </a:r>
          </a:p>
        </p:txBody>
      </p:sp>
      <p:sp>
        <p:nvSpPr>
          <p:cNvPr id="263" name="Using CMS detector"/>
          <p:cNvSpPr txBox="1"/>
          <p:nvPr/>
        </p:nvSpPr>
        <p:spPr>
          <a:xfrm>
            <a:off x="151634" y="7823379"/>
            <a:ext cx="4857050" cy="697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642937">
              <a:defRPr b="0" sz="40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Using CMS detector</a:t>
            </a:r>
          </a:p>
        </p:txBody>
      </p:sp>
      <p:sp>
        <p:nvSpPr>
          <p:cNvPr id="264" name="Line"/>
          <p:cNvSpPr/>
          <p:nvPr/>
        </p:nvSpPr>
        <p:spPr>
          <a:xfrm>
            <a:off x="10646143" y="5014064"/>
            <a:ext cx="3713751" cy="683025"/>
          </a:xfrm>
          <a:prstGeom prst="line">
            <a:avLst/>
          </a:prstGeom>
          <a:ln w="101600">
            <a:solidFill>
              <a:srgbClr val="00905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