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582" r:id="rId2"/>
    <p:sldId id="600" r:id="rId3"/>
    <p:sldId id="509" r:id="rId4"/>
    <p:sldId id="511" r:id="rId5"/>
    <p:sldId id="598" r:id="rId6"/>
    <p:sldId id="581" r:id="rId7"/>
    <p:sldId id="574" r:id="rId8"/>
    <p:sldId id="590" r:id="rId9"/>
    <p:sldId id="587" r:id="rId10"/>
    <p:sldId id="591" r:id="rId11"/>
    <p:sldId id="588" r:id="rId12"/>
    <p:sldId id="592" r:id="rId13"/>
    <p:sldId id="593" r:id="rId14"/>
    <p:sldId id="595" r:id="rId15"/>
    <p:sldId id="586" r:id="rId16"/>
    <p:sldId id="596" r:id="rId17"/>
    <p:sldId id="575" r:id="rId18"/>
    <p:sldId id="597" r:id="rId19"/>
    <p:sldId id="594" r:id="rId2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  <a:srgbClr val="FF3399"/>
    <a:srgbClr val="CCE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178" autoAdjust="0"/>
    <p:restoredTop sz="94660"/>
  </p:normalViewPr>
  <p:slideViewPr>
    <p:cSldViewPr>
      <p:cViewPr varScale="1">
        <p:scale>
          <a:sx n="70" d="100"/>
          <a:sy n="70" d="100"/>
        </p:scale>
        <p:origin x="4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477FA-7097-4671-B76F-CB191610BFC4}" type="datetimeFigureOut">
              <a:rPr lang="en-IN" smtClean="0"/>
              <a:pPr/>
              <a:t>06-07-2018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C1178-C1AB-4C1D-B310-01206098C1C6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78271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53" tIns="48327" rIns="96653" bIns="48327" anchor="b"/>
          <a:lstStyle/>
          <a:p>
            <a:pPr algn="r" defTabSz="966788"/>
            <a:fld id="{2268246A-94CB-42A9-9A7F-C74B7D28A608}" type="slidenum">
              <a:rPr lang="en-US" sz="1200">
                <a:latin typeface="Arial" pitchFamily="34" charset="0"/>
              </a:rPr>
              <a:pPr algn="r" defTabSz="966788"/>
              <a:t>3</a:t>
            </a:fld>
            <a:endParaRPr lang="en-US" sz="1200" dirty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53" tIns="48327" rIns="96653" bIns="48327"/>
          <a:lstStyle/>
          <a:p>
            <a:pPr eaLnBrk="1" hangingPunct="1"/>
            <a:endParaRPr lang="en-US" dirty="0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536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BAC6D-5891-4918-8078-90E271A12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1C6D9-DE72-432C-A595-AD813FD21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F3817-D06E-448E-A81A-BA529B4F84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EF971-B391-4A60-85BD-F8270565D3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D0FC1-2DD6-4709-A0FE-2E6439CBE7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2677B-1770-4801-A7BE-62172963C3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D1F01-7AF6-4E7C-A11D-0C35C30338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7D350-DF7F-4C52-BEE4-6081A51676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06E45-36B3-4915-99C1-C25A751054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4CAAE-7017-42CC-AE97-D16D5C8276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91936-4262-4786-8C85-F971947C40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762000"/>
            <a:ext cx="8763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76999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4770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37325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A87D3F8-88CB-44D2-9313-CE329A2E0E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CC"/>
          </a:solidFill>
          <a:latin typeface="+mn-lt"/>
          <a:ea typeface="+mn-ea"/>
          <a:cs typeface="+mn-cs"/>
        </a:defRPr>
      </a:lvl1pPr>
      <a:lvl2pPr marL="631825" indent="-365125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2pPr>
      <a:lvl3pPr marL="809625" indent="-371475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8000"/>
          </a:solidFill>
          <a:latin typeface="+mn-lt"/>
        </a:defRPr>
      </a:lvl3pPr>
      <a:lvl4pPr marL="993775" indent="-363538" algn="l" rtl="0" eaLnBrk="0" fontAlgn="base" hangingPunct="0">
        <a:spcBef>
          <a:spcPct val="20000"/>
        </a:spcBef>
        <a:spcAft>
          <a:spcPct val="0"/>
        </a:spcAft>
        <a:buChar char="–"/>
        <a:tabLst>
          <a:tab pos="1071563" algn="l"/>
        </a:tabLst>
        <a:defRPr sz="2000" b="1">
          <a:solidFill>
            <a:srgbClr val="0000CC"/>
          </a:solidFill>
          <a:latin typeface="+mn-lt"/>
        </a:defRPr>
      </a:lvl4pPr>
      <a:lvl5pPr marL="1166813" indent="-268288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file:///F:\INO\presentation\DAE-DST-Detector.pptx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sz="3200" dirty="0"/>
              <a:t>Design and construction of, and physics results from an INO RPC detector </a:t>
            </a:r>
            <a:r>
              <a:rPr lang="en-US" sz="3200" dirty="0" smtClean="0"/>
              <a:t>stack</a:t>
            </a:r>
            <a:endParaRPr lang="en-US" sz="3200" dirty="0"/>
          </a:p>
        </p:txBody>
      </p:sp>
      <p:pic>
        <p:nvPicPr>
          <p:cNvPr id="6" name="Content Placeholder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78"/>
          <a:stretch/>
        </p:blipFill>
        <p:spPr bwMode="auto">
          <a:xfrm>
            <a:off x="3200400" y="2193898"/>
            <a:ext cx="5786651" cy="369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52400" y="3919478"/>
            <a:ext cx="533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1" dirty="0" smtClean="0"/>
              <a:t> Introduction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1" dirty="0" smtClean="0"/>
              <a:t> RPC detector and gas composition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1" dirty="0" smtClean="0"/>
              <a:t> Signal and noise in RPC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1" dirty="0" smtClean="0"/>
              <a:t> Muon trajectory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1" dirty="0" smtClean="0"/>
              <a:t> Zenith and azimuthal distribution of muon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000" b="1" dirty="0" smtClean="0"/>
              <a:t> Conclusion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990600"/>
            <a:ext cx="8001000" cy="112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N" sz="2000" b="1" dirty="0" smtClean="0"/>
              <a:t>Gobinda Majumder, TIFR, Mumbai</a:t>
            </a:r>
          </a:p>
          <a:p>
            <a:pPr algn="ctr">
              <a:lnSpc>
                <a:spcPct val="150000"/>
              </a:lnSpc>
            </a:pPr>
            <a:r>
              <a:rPr lang="en-IN" sz="2800" b="1" dirty="0" smtClean="0">
                <a:solidFill>
                  <a:srgbClr val="0000CC"/>
                </a:solidFill>
              </a:rPr>
              <a:t>INO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23737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Strip multiplicity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009" y="5278371"/>
            <a:ext cx="8534400" cy="1503429"/>
          </a:xfrm>
        </p:spPr>
        <p:txBody>
          <a:bodyPr/>
          <a:lstStyle/>
          <a:p>
            <a:r>
              <a:rPr lang="en-US" dirty="0" smtClean="0"/>
              <a:t>Ensure our alignment correction is working properly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ZERO multiplicity </a:t>
            </a:r>
            <a:r>
              <a:rPr lang="en-US" dirty="0" smtClean="0"/>
              <a:t>: Inefficiency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Single strip </a:t>
            </a:r>
            <a:r>
              <a:rPr lang="en-US" dirty="0" smtClean="0"/>
              <a:t>:  while muon passed through the centre of the strip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Double strip </a:t>
            </a:r>
            <a:r>
              <a:rPr lang="en-US" dirty="0" smtClean="0"/>
              <a:t>: while passed though the boundary of two strip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" r="5087" b="2206"/>
          <a:stretch/>
        </p:blipFill>
        <p:spPr>
          <a:xfrm>
            <a:off x="304800" y="731020"/>
            <a:ext cx="7992000" cy="452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134" y="28838"/>
            <a:ext cx="8229600" cy="563562"/>
          </a:xfrm>
        </p:spPr>
        <p:txBody>
          <a:bodyPr/>
          <a:lstStyle/>
          <a:p>
            <a:r>
              <a:rPr lang="en-US" sz="3200" dirty="0" smtClean="0"/>
              <a:t>Efficiency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/>
              <a:t>in different layers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246" y="5351200"/>
            <a:ext cx="8883088" cy="1202000"/>
          </a:xfrm>
        </p:spPr>
        <p:txBody>
          <a:bodyPr/>
          <a:lstStyle/>
          <a:p>
            <a:r>
              <a:rPr lang="en-US" dirty="0" smtClean="0"/>
              <a:t>Button spacers are clearly visible</a:t>
            </a:r>
          </a:p>
          <a:p>
            <a:r>
              <a:rPr lang="en-US" dirty="0" smtClean="0"/>
              <a:t>Inefficiency band is due to electronics associated with strip(s)</a:t>
            </a:r>
          </a:p>
          <a:p>
            <a:r>
              <a:rPr lang="en-US" dirty="0" smtClean="0"/>
              <a:t>Inefficiency areas are due to improper graphite coating and/or larger gap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" r="3146" b="945"/>
          <a:stretch/>
        </p:blipFill>
        <p:spPr>
          <a:xfrm>
            <a:off x="204715" y="685800"/>
            <a:ext cx="872299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0"/>
            <a:ext cx="8953500" cy="563562"/>
          </a:xfrm>
        </p:spPr>
        <p:txBody>
          <a:bodyPr/>
          <a:lstStyle/>
          <a:p>
            <a:r>
              <a:rPr lang="en-US" sz="3200" dirty="0" smtClean="0"/>
              <a:t>Position resolution (</a:t>
            </a:r>
            <a:r>
              <a:rPr 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3200" dirty="0" smtClean="0">
                <a:solidFill>
                  <a:schemeClr val="tx1"/>
                </a:solidFill>
              </a:rPr>
              <a:t>3cm</a:t>
            </a:r>
            <a:r>
              <a:rPr lang="en-US" sz="3200" dirty="0" smtClean="0"/>
              <a:t>) for multiplicity 1,2&amp;3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00" y="5383686"/>
            <a:ext cx="8763000" cy="1321913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Almost independent of multiplicity </a:t>
            </a:r>
            <a:r>
              <a:rPr lang="en-US" dirty="0" err="1" smtClean="0">
                <a:solidFill>
                  <a:srgbClr val="008000"/>
                </a:solidFill>
              </a:rPr>
              <a:t>upto</a:t>
            </a:r>
            <a:r>
              <a:rPr lang="en-US" dirty="0" smtClean="0">
                <a:solidFill>
                  <a:srgbClr val="008000"/>
                </a:solidFill>
              </a:rPr>
              <a:t> 2</a:t>
            </a:r>
            <a:r>
              <a:rPr lang="en-US" dirty="0" smtClean="0">
                <a:solidFill>
                  <a:schemeClr val="tx1"/>
                </a:solidFill>
              </a:rPr>
              <a:t>, beyond three the resolution is too large due to streamer pulse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Tail is mainly due to large RPC signals (streamer)  and inefficient strips/electronics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r="3752"/>
          <a:stretch/>
        </p:blipFill>
        <p:spPr>
          <a:xfrm>
            <a:off x="108000" y="898369"/>
            <a:ext cx="8959800" cy="448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20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0"/>
            <a:ext cx="8953500" cy="563562"/>
          </a:xfrm>
        </p:spPr>
        <p:txBody>
          <a:bodyPr/>
          <a:lstStyle/>
          <a:p>
            <a:r>
              <a:rPr lang="en-US" sz="3200" dirty="0" smtClean="0"/>
              <a:t>Time resolution (in </a:t>
            </a:r>
            <a:r>
              <a:rPr lang="en-US" sz="3200" dirty="0" smtClean="0">
                <a:solidFill>
                  <a:schemeClr val="tx1"/>
                </a:solidFill>
                <a:sym typeface="Symbol" panose="05050102010706020507" pitchFamily="18" charset="2"/>
              </a:rPr>
              <a:t>ns</a:t>
            </a:r>
            <a:r>
              <a:rPr lang="en-US" sz="3200" dirty="0" smtClean="0"/>
              <a:t>) for multiplicity 1,2&amp;3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410200"/>
            <a:ext cx="8763000" cy="1257869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Almost independent of multiplicity </a:t>
            </a:r>
            <a:r>
              <a:rPr lang="en-US" dirty="0" smtClean="0">
                <a:solidFill>
                  <a:srgbClr val="008000"/>
                </a:solidFill>
              </a:rPr>
              <a:t>upto 2,</a:t>
            </a:r>
            <a:r>
              <a:rPr lang="en-US" dirty="0" smtClean="0">
                <a:solidFill>
                  <a:schemeClr val="tx1"/>
                </a:solidFill>
              </a:rPr>
              <a:t> but beyond that the resolution is deteriorating due to streamer pulse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Asymmetry (particularly in single multiplicity) is due to lower gain. Tail in lower side is due to large signal near button spacers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" r="3542"/>
          <a:stretch/>
        </p:blipFill>
        <p:spPr>
          <a:xfrm>
            <a:off x="80180" y="720502"/>
            <a:ext cx="8911420" cy="446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00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Muon direction : t</a:t>
            </a:r>
            <a:r>
              <a:rPr lang="en-US" sz="3200" baseline="-25000" dirty="0" smtClean="0"/>
              <a:t>i</a:t>
            </a:r>
            <a:r>
              <a:rPr lang="en-US" sz="3200" dirty="0" smtClean="0"/>
              <a:t> = </a:t>
            </a:r>
            <a:r>
              <a:rPr lang="en-US" sz="3200" i="1" dirty="0" smtClean="0"/>
              <a:t>l</a:t>
            </a:r>
            <a:r>
              <a:rPr lang="en-US" sz="3200" baseline="-25000" dirty="0" smtClean="0"/>
              <a:t>i</a:t>
            </a:r>
            <a:r>
              <a:rPr lang="en-US" sz="3200" dirty="0" smtClean="0"/>
              <a:t>/</a:t>
            </a:r>
            <a:r>
              <a:rPr lang="en-US" sz="3200" dirty="0" smtClean="0">
                <a:sym typeface="Symbol" panose="05050102010706020507" pitchFamily="18" charset="2"/>
              </a:rPr>
              <a:t></a:t>
            </a:r>
            <a:r>
              <a:rPr lang="en-US" sz="3200" dirty="0" smtClean="0"/>
              <a:t>c + </a:t>
            </a:r>
            <a:r>
              <a:rPr lang="en-US" sz="3200" dirty="0" smtClean="0">
                <a:sym typeface="Symbol" panose="05050102010706020507" pitchFamily="18" charset="2"/>
              </a:rPr>
              <a:t>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71" y="5069182"/>
            <a:ext cx="8763000" cy="1636418"/>
          </a:xfrm>
        </p:spPr>
        <p:txBody>
          <a:bodyPr/>
          <a:lstStyle/>
          <a:p>
            <a:r>
              <a:rPr lang="en-US" dirty="0" smtClean="0"/>
              <a:t>Fraction of muon with </a:t>
            </a:r>
            <a:r>
              <a:rPr lang="en-US" dirty="0"/>
              <a:t>−ve value of </a:t>
            </a:r>
            <a:r>
              <a:rPr lang="en-US" dirty="0">
                <a:sym typeface="Symbol" panose="05050102010706020507" pitchFamily="18" charset="2"/>
              </a:rPr>
              <a:t> </a:t>
            </a:r>
            <a:r>
              <a:rPr lang="en-US" dirty="0" smtClean="0">
                <a:sym typeface="Symbol" panose="05050102010706020507" pitchFamily="18" charset="2"/>
              </a:rPr>
              <a:t> are also quoted </a:t>
            </a:r>
          </a:p>
          <a:p>
            <a:r>
              <a:rPr lang="en-US" dirty="0" smtClean="0"/>
              <a:t>−ve value of </a:t>
            </a:r>
            <a:r>
              <a:rPr lang="en-US" dirty="0" smtClean="0">
                <a:sym typeface="Symbol" panose="05050102010706020507" pitchFamily="18" charset="2"/>
              </a:rPr>
              <a:t> implies upward muon, whose probability is negligible and considered as mismeasurement of muon direction.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With more than 9 layer hits, direction of most of the muon is unambiguous, </a:t>
            </a:r>
            <a:r>
              <a:rPr lang="en-US" dirty="0" smtClean="0">
                <a:solidFill>
                  <a:schemeClr val="tx1"/>
                </a:solidFill>
              </a:rPr>
              <a:t>one of the requirement of INO physics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" r="994"/>
          <a:stretch/>
        </p:blipFill>
        <p:spPr>
          <a:xfrm>
            <a:off x="76200" y="639762"/>
            <a:ext cx="8994392" cy="4429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6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Cosmic muon spectrum from this result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2286000" y="307505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800" dirty="0"/>
          </a:p>
          <a:p>
            <a:endParaRPr lang="en-US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863" y="588045"/>
            <a:ext cx="3134274" cy="396333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66700" y="4516340"/>
            <a:ext cx="8763000" cy="2260858"/>
          </a:xfrm>
        </p:spPr>
        <p:txBody>
          <a:bodyPr/>
          <a:lstStyle/>
          <a:p>
            <a:r>
              <a:rPr lang="en-US" sz="1800" dirty="0" smtClean="0"/>
              <a:t>No measurement of momentum without magnetic field.</a:t>
            </a:r>
          </a:p>
          <a:p>
            <a:r>
              <a:rPr lang="en-US" sz="1800" dirty="0" smtClean="0"/>
              <a:t>But, total flux (</a:t>
            </a:r>
            <a:r>
              <a:rPr lang="en-US" sz="1800" dirty="0" smtClean="0">
                <a:solidFill>
                  <a:schemeClr val="tx1"/>
                </a:solidFill>
              </a:rPr>
              <a:t>I</a:t>
            </a:r>
            <a:r>
              <a:rPr lang="en-US" sz="1800" baseline="-25000" dirty="0" smtClean="0">
                <a:solidFill>
                  <a:schemeClr val="tx1"/>
                </a:solidFill>
              </a:rPr>
              <a:t>0</a:t>
            </a:r>
            <a:r>
              <a:rPr lang="en-US" sz="1800" dirty="0" smtClean="0"/>
              <a:t>) and exponent term (</a:t>
            </a:r>
            <a:r>
              <a:rPr lang="en-US" sz="1800" dirty="0" smtClean="0">
                <a:solidFill>
                  <a:schemeClr val="tx1"/>
                </a:solidFill>
              </a:rPr>
              <a:t>n</a:t>
            </a:r>
            <a:r>
              <a:rPr lang="en-US" sz="1800" dirty="0" smtClean="0"/>
              <a:t>) can be measured with this data.</a:t>
            </a:r>
          </a:p>
          <a:p>
            <a:r>
              <a:rPr lang="en-US" sz="1800" dirty="0" smtClean="0"/>
              <a:t> Need to do GEANT4 detector simulation of stack including root (even beam of the roof), support lead brick in few places etc.</a:t>
            </a:r>
          </a:p>
          <a:p>
            <a:r>
              <a:rPr lang="en-US" sz="1800" dirty="0" smtClean="0"/>
              <a:t>During reconstruct include noise, inefficiency, multiplicity, time resolution etc.</a:t>
            </a:r>
          </a:p>
          <a:p>
            <a:r>
              <a:rPr lang="en-US" sz="1800" dirty="0" smtClean="0"/>
              <a:t>Due to geometric acceptance criteria, observed value </a:t>
            </a:r>
            <a:r>
              <a:rPr lang="en-US" sz="1800" dirty="0" smtClean="0">
                <a:solidFill>
                  <a:schemeClr val="tx1"/>
                </a:solidFill>
              </a:rPr>
              <a:t>I</a:t>
            </a:r>
            <a:r>
              <a:rPr lang="en-US" sz="1800" baseline="-25000" dirty="0" smtClean="0">
                <a:solidFill>
                  <a:schemeClr val="tx1"/>
                </a:solidFill>
              </a:rPr>
              <a:t>0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and </a:t>
            </a:r>
            <a:r>
              <a:rPr lang="en-US" sz="1800" dirty="0" smtClean="0">
                <a:solidFill>
                  <a:schemeClr val="tx1"/>
                </a:solidFill>
              </a:rPr>
              <a:t>n</a:t>
            </a:r>
            <a:r>
              <a:rPr lang="en-US" sz="1800" dirty="0" smtClean="0"/>
              <a:t> need to be corrected using information of MC simulated sample. 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85800"/>
            <a:ext cx="4419600" cy="38593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7520" y="24327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CC"/>
                </a:solidFill>
              </a:rPr>
              <a:t>PRL </a:t>
            </a:r>
            <a:r>
              <a:rPr lang="en-US" sz="1600" b="1" dirty="0"/>
              <a:t>83 (1999) 4241</a:t>
            </a:r>
            <a:r>
              <a:rPr lang="en-US" sz="1600" b="1" dirty="0" smtClean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876800" y="726616"/>
            <a:ext cx="2209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I</a:t>
            </a:r>
            <a:r>
              <a:rPr lang="en-US" altLang="en-US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cos</a:t>
            </a:r>
            <a:r>
              <a:rPr lang="en-US" altLang="en-US" sz="3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lang="en-US" alt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025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Comparison of MC and Data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07" y="5257800"/>
            <a:ext cx="8763000" cy="715963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ower multiplicity is due hadronic shower in data</a:t>
            </a:r>
          </a:p>
          <a:p>
            <a:r>
              <a:rPr lang="en-US" dirty="0" smtClean="0"/>
              <a:t>Data and MC are matched well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9" t="3269" r="2755" b="2021"/>
          <a:stretch/>
        </p:blipFill>
        <p:spPr>
          <a:xfrm>
            <a:off x="150599" y="762000"/>
            <a:ext cx="8796421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92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81000"/>
            <a:ext cx="4648200" cy="2782832"/>
          </a:xfrm>
          <a:prstGeom prst="rect">
            <a:avLst/>
          </a:prstGeom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563562"/>
          </a:xfrm>
        </p:spPr>
        <p:txBody>
          <a:bodyPr/>
          <a:lstStyle/>
          <a:p>
            <a:r>
              <a:rPr lang="en-US" altLang="en-US" sz="3200" dirty="0" smtClean="0"/>
              <a:t>Cosmic muon spectrum at Madurai stack </a:t>
            </a:r>
            <a:endParaRPr lang="en-US" altLang="en-US" sz="3200" dirty="0" smtClean="0">
              <a:solidFill>
                <a:schemeClr val="tx1"/>
              </a:solidFill>
            </a:endParaRP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228600" y="622300"/>
            <a:ext cx="2209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= I</a:t>
            </a:r>
            <a:r>
              <a:rPr lang="en-US" altLang="en-US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cos</a:t>
            </a:r>
            <a:r>
              <a:rPr lang="en-US" altLang="en-US" sz="3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</a:t>
            </a:r>
            <a:r>
              <a:rPr lang="en-US" alt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253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88328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228600" y="1057002"/>
            <a:ext cx="320675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Incorporated noise, inefficiency, trigger in Geant4 MC sample to compare with data and obtain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“n”</a:t>
            </a:r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“I</a:t>
            </a:r>
            <a:r>
              <a:rPr lang="en-US" altLang="en-US" sz="20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  <p:pic>
        <p:nvPicPr>
          <p:cNvPr id="2253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3" y="2374900"/>
            <a:ext cx="4154847" cy="84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6324600"/>
            <a:ext cx="89154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rgbClr val="008000"/>
                </a:solidFill>
              </a:rPr>
              <a:t>Very good agreement with other results : </a:t>
            </a:r>
            <a:r>
              <a:rPr lang="en-US" sz="1900" b="1" dirty="0" smtClean="0"/>
              <a:t>Lower flux for lower Geomagnetic latitude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Azimuthal angle of muon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403" y="5943600"/>
            <a:ext cx="8763000" cy="762000"/>
          </a:xfrm>
        </p:spPr>
        <p:txBody>
          <a:bodyPr/>
          <a:lstStyle/>
          <a:p>
            <a:r>
              <a:rPr lang="en-IN" dirty="0" smtClean="0"/>
              <a:t>More or less matched with simulated and theoretical models, except from “North” direction.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0"/>
            <a:ext cx="8971403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6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838200"/>
            <a:ext cx="8763000" cy="2209800"/>
          </a:xfrm>
        </p:spPr>
        <p:txBody>
          <a:bodyPr/>
          <a:lstStyle/>
          <a:p>
            <a:r>
              <a:rPr lang="en-US" dirty="0" smtClean="0"/>
              <a:t>We have successfully tested large sized RPCs with final electronics at Madurai detector stack</a:t>
            </a:r>
          </a:p>
          <a:p>
            <a:r>
              <a:rPr lang="en-US" dirty="0" smtClean="0"/>
              <a:t>Detector efficiencies and time resolutions are more or less matched with expected values</a:t>
            </a:r>
          </a:p>
          <a:p>
            <a:r>
              <a:rPr lang="en-US" dirty="0" smtClean="0"/>
              <a:t>Observed muon flux at Madurai is matched with prediction except flux rate from “North” direction.</a:t>
            </a:r>
          </a:p>
        </p:txBody>
      </p:sp>
    </p:spTree>
    <p:extLst>
      <p:ext uri="{BB962C8B-B14F-4D97-AF65-F5344CB8AC3E}">
        <p14:creationId xmlns:p14="http://schemas.microsoft.com/office/powerpoint/2010/main" val="71363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31298" y="152400"/>
            <a:ext cx="8763000" cy="4572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C00000"/>
                </a:solidFill>
              </a:rPr>
              <a:t>Introduction : India based neutrino observatory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31298" y="2819400"/>
            <a:ext cx="8763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3038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1pPr>
            <a:lvl2pPr marL="631825" indent="-3651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+mn-lt"/>
              </a:defRPr>
            </a:lvl2pPr>
            <a:lvl3pPr marL="809625" indent="-3714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008000"/>
                </a:solidFill>
                <a:latin typeface="+mn-lt"/>
              </a:defRPr>
            </a:lvl3pPr>
            <a:lvl4pPr marL="993775" indent="-3635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tabLst>
                <a:tab pos="1071563" algn="l"/>
              </a:tabLst>
              <a:defRPr sz="2000" b="1">
                <a:solidFill>
                  <a:srgbClr val="0000CC"/>
                </a:solidFill>
                <a:latin typeface="+mn-lt"/>
              </a:defRPr>
            </a:lvl4pPr>
            <a:lvl5pPr marL="1166813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CC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 eaLnBrk="1" hangingPunct="1"/>
            <a:r>
              <a:rPr lang="en-US" dirty="0">
                <a:solidFill>
                  <a:srgbClr val="7030A0"/>
                </a:solidFill>
              </a:rPr>
              <a:t>Create experimental facility in the country where we can </a:t>
            </a:r>
            <a:r>
              <a:rPr lang="en-US">
                <a:solidFill>
                  <a:srgbClr val="7030A0"/>
                </a:solidFill>
              </a:rPr>
              <a:t>carry </a:t>
            </a:r>
            <a:r>
              <a:rPr lang="en-US" smtClean="0">
                <a:solidFill>
                  <a:srgbClr val="7030A0"/>
                </a:solidFill>
              </a:rPr>
              <a:t>out </a:t>
            </a:r>
            <a:r>
              <a:rPr lang="en-US" dirty="0">
                <a:solidFill>
                  <a:srgbClr val="7030A0"/>
                </a:solidFill>
              </a:rPr>
              <a:t>experiments in the field of particle &amp; astroparticle physics.</a:t>
            </a:r>
          </a:p>
          <a:p>
            <a:pPr eaLnBrk="1" hangingPunct="1"/>
            <a:r>
              <a:rPr lang="en-US" dirty="0" smtClean="0"/>
              <a:t>Underground </a:t>
            </a:r>
            <a:r>
              <a:rPr lang="en-US" dirty="0"/>
              <a:t>laboratory with ~1 km all-round rock cover accessed through a 2 km long tunnel. A large and several smaller caverns to facilitate many experimental programmes.</a:t>
            </a:r>
          </a:p>
          <a:p>
            <a:pPr eaLnBrk="1" hangingPunct="1"/>
            <a:r>
              <a:rPr lang="en-IN" dirty="0">
                <a:solidFill>
                  <a:srgbClr val="7030A0"/>
                </a:solidFill>
              </a:rPr>
              <a:t>Frontline neutrino issues e.g., mass parameters and other properties, will be explored in a manner complementary to ongoing efforts worldwide.</a:t>
            </a:r>
            <a:endParaRPr lang="en-US" dirty="0">
              <a:solidFill>
                <a:srgbClr val="1E0AB2"/>
              </a:solidFill>
            </a:endParaRPr>
          </a:p>
          <a:p>
            <a:pPr eaLnBrk="1" hangingPunct="1"/>
            <a:r>
              <a:rPr lang="en-US" dirty="0">
                <a:solidFill>
                  <a:srgbClr val="C00000"/>
                </a:solidFill>
              </a:rPr>
              <a:t>The ICAL detector, with its charge identification ability, will be able to address questions about the neutrino mass ordering.</a:t>
            </a:r>
          </a:p>
          <a:p>
            <a:endParaRPr lang="en-US" kern="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r="34686"/>
          <a:stretch>
            <a:fillRect/>
          </a:stretch>
        </p:blipFill>
        <p:spPr bwMode="auto">
          <a:xfrm>
            <a:off x="79790" y="780489"/>
            <a:ext cx="1315570" cy="150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75" y="762000"/>
            <a:ext cx="2127525" cy="1522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ug-lab.jpg"/>
          <p:cNvPicPr>
            <a:picLocks noChangeAspect="1"/>
          </p:cNvPicPr>
          <p:nvPr/>
        </p:nvPicPr>
        <p:blipFill rotWithShape="1">
          <a:blip r:embed="rId4" cstate="print"/>
          <a:srcRect l="-864" r="863" b="4769"/>
          <a:stretch/>
        </p:blipFill>
        <p:spPr bwMode="auto">
          <a:xfrm>
            <a:off x="5638800" y="780489"/>
            <a:ext cx="2133600" cy="145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ino.tifr.res.in/ino/gallery/Schematic%20view%20of%20the%20INO%20detector.JPG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04137" y="713388"/>
            <a:ext cx="1363663" cy="1586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1110" y="749662"/>
            <a:ext cx="1915722" cy="153490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68285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862E19-E3A8-4F6E-81C5-9A0C7D3D0F2F}" type="slidenum">
              <a:rPr lang="en-US" altLang="ja-JP" smtClean="0">
                <a:ea typeface="MS PGothic" pitchFamily="34" charset="-128"/>
              </a:rPr>
              <a:pPr/>
              <a:t>3</a:t>
            </a:fld>
            <a:endParaRPr lang="en-US" altLang="ja-JP" dirty="0" smtClean="0">
              <a:ea typeface="MS PGothic" pitchFamily="34" charset="-128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76200"/>
            <a:ext cx="8686800" cy="488950"/>
          </a:xfrm>
        </p:spPr>
        <p:txBody>
          <a:bodyPr lIns="86956" tIns="43478" rIns="86956" bIns="43478" anchor="ctr"/>
          <a:lstStyle/>
          <a:p>
            <a:pPr eaLnBrk="1" hangingPunct="1"/>
            <a:r>
              <a:rPr lang="en-US" sz="3200" b="1" dirty="0" smtClean="0">
                <a:solidFill>
                  <a:srgbClr val="C00000"/>
                </a:solidFill>
              </a:rPr>
              <a:t>INO detector and Construction of RPC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2662" t="5131" b="26508"/>
          <a:stretch>
            <a:fillRect/>
          </a:stretch>
        </p:blipFill>
        <p:spPr bwMode="auto">
          <a:xfrm>
            <a:off x="76200" y="868674"/>
            <a:ext cx="6248400" cy="227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39481" t="76104" r="23068" b="855"/>
          <a:stretch>
            <a:fillRect/>
          </a:stretch>
        </p:blipFill>
        <p:spPr bwMode="auto">
          <a:xfrm>
            <a:off x="6400800" y="1066800"/>
            <a:ext cx="252140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93343" y="3197592"/>
            <a:ext cx="8305800" cy="1626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62" b="1" dirty="0">
                <a:solidFill>
                  <a:srgbClr val="0000CC"/>
                </a:solidFill>
              </a:rPr>
              <a:t>Fast and precise timing information to identify up-down ambiguity of muon:  RPC is a the best choice to have </a:t>
            </a:r>
            <a:r>
              <a:rPr lang="en-US" sz="1662" b="1" dirty="0"/>
              <a:t>1ns</a:t>
            </a:r>
            <a:r>
              <a:rPr lang="en-US" sz="1662" b="1" dirty="0">
                <a:solidFill>
                  <a:srgbClr val="0000CC"/>
                </a:solidFill>
              </a:rPr>
              <a:t> precision with low cost </a:t>
            </a:r>
          </a:p>
          <a:p>
            <a:pPr>
              <a:defRPr/>
            </a:pPr>
            <a:endParaRPr lang="en-US" sz="1662" b="1" dirty="0">
              <a:solidFill>
                <a:srgbClr val="0000CC"/>
              </a:solidFill>
            </a:endParaRPr>
          </a:p>
          <a:p>
            <a:pPr>
              <a:defRPr/>
            </a:pPr>
            <a:r>
              <a:rPr lang="en-US" sz="1662" b="1" dirty="0">
                <a:solidFill>
                  <a:srgbClr val="0000CC"/>
                </a:solidFill>
              </a:rPr>
              <a:t>3cm strip pitch &amp; strip multiplicity </a:t>
            </a:r>
            <a:r>
              <a:rPr lang="en-US" sz="1662" b="1" dirty="0">
                <a:solidFill>
                  <a:srgbClr val="FF0000"/>
                </a:solidFill>
              </a:rPr>
              <a:t>: ~5mm position resolution</a:t>
            </a:r>
            <a:r>
              <a:rPr lang="en-US" sz="1662" b="1" dirty="0">
                <a:solidFill>
                  <a:srgbClr val="0000CC"/>
                </a:solidFill>
              </a:rPr>
              <a:t> (along with </a:t>
            </a:r>
            <a:r>
              <a:rPr lang="en-US" sz="1662" b="1" dirty="0"/>
              <a:t>~1.3T magnetic filed</a:t>
            </a:r>
            <a:r>
              <a:rPr lang="en-US" sz="1662" b="1" dirty="0">
                <a:solidFill>
                  <a:srgbClr val="0000CC"/>
                </a:solidFill>
              </a:rPr>
              <a:t>) to identify bending of +ve and </a:t>
            </a:r>
            <a:r>
              <a:rPr lang="en-US" sz="1662" b="1" dirty="0">
                <a:solidFill>
                  <a:srgbClr val="0000CC"/>
                </a:solidFill>
                <a:sym typeface="Symbol"/>
              </a:rPr>
              <a:t>ve muon, </a:t>
            </a:r>
            <a:r>
              <a:rPr lang="en-US" sz="1662" b="1" dirty="0">
                <a:solidFill>
                  <a:srgbClr val="008000"/>
                </a:solidFill>
                <a:sym typeface="Symbol"/>
              </a:rPr>
              <a:t>very crucial for the determination of neutrino  mass hierarchy</a:t>
            </a:r>
            <a:r>
              <a:rPr lang="en-US" sz="1662" b="1" dirty="0">
                <a:solidFill>
                  <a:srgbClr val="008000"/>
                </a:solidFill>
              </a:rPr>
              <a:t>  </a:t>
            </a:r>
            <a:endParaRPr lang="en-IN" sz="1662" b="1" dirty="0">
              <a:solidFill>
                <a:srgbClr val="008000"/>
              </a:solidFill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99292" y="4851126"/>
            <a:ext cx="8745416" cy="1854474"/>
          </a:xfrm>
          <a:prstGeom prst="rect">
            <a:avLst/>
          </a:prstGeom>
        </p:spPr>
        <p:txBody>
          <a:bodyPr>
            <a:noAutofit/>
          </a:bodyPr>
          <a:lstStyle>
            <a:lvl1pPr marL="173038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1pPr>
            <a:lvl2pPr marL="631825" indent="-3651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tx1"/>
                </a:solidFill>
                <a:latin typeface="+mn-lt"/>
              </a:defRPr>
            </a:lvl2pPr>
            <a:lvl3pPr marL="809625" indent="-3714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008000"/>
                </a:solidFill>
                <a:latin typeface="+mn-lt"/>
              </a:defRPr>
            </a:lvl3pPr>
            <a:lvl4pPr marL="993775" indent="-3635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tabLst>
                <a:tab pos="1071563" algn="l"/>
              </a:tabLst>
              <a:defRPr sz="2000" b="1">
                <a:solidFill>
                  <a:srgbClr val="0000CC"/>
                </a:solidFill>
                <a:latin typeface="+mn-lt"/>
              </a:defRPr>
            </a:lvl4pPr>
            <a:lvl5pPr marL="1166813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00CC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number of RPCs in the ICAL =      3 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 150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64 = </a:t>
            </a:r>
            <a:r>
              <a:rPr lang="en-IN" altLang="en-US" sz="1600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28,800</a:t>
            </a:r>
          </a:p>
          <a:p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gas volume = 28,800 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190cm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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190cm 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IN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0.2cm ~ </a:t>
            </a:r>
            <a:r>
              <a:rPr lang="en-IN" altLang="en-US" sz="1600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214,531</a:t>
            </a:r>
            <a:r>
              <a:rPr lang="en-IN" altLang="en-US" sz="1600" kern="0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altLang="en-US" sz="1600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litres</a:t>
            </a:r>
          </a:p>
          <a:p>
            <a:r>
              <a:rPr lang="en-US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surface area = 28,800 × 1.9m × 1.9m </a:t>
            </a:r>
            <a:r>
              <a:rPr lang="en-US" altLang="en-US" sz="1600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104000 m</a:t>
            </a:r>
            <a:r>
              <a:rPr lang="en-US" altLang="en-US" sz="1600" kern="0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r>
              <a:rPr lang="en-US" altLang="en-US" sz="1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gas composition for the avalanche mode:</a:t>
            </a:r>
          </a:p>
          <a:p>
            <a:pPr lvl="1"/>
            <a:r>
              <a:rPr lang="en-US" alt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R134a(C</a:t>
            </a:r>
            <a:r>
              <a:rPr lang="en-US" altLang="en-US" sz="1800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1800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sz="1800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):Isobutane(C</a:t>
            </a:r>
            <a:r>
              <a:rPr lang="en-US" altLang="en-US" sz="1800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1800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):Sulphur Hexafluoride(SF</a:t>
            </a:r>
            <a:r>
              <a:rPr lang="en-US" altLang="en-US" sz="1800" kern="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)::95.5:4.3:0.2</a:t>
            </a:r>
          </a:p>
          <a:p>
            <a:pPr lvl="1"/>
            <a:r>
              <a:rPr lang="en-US" altLang="en-US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on 2mbar pressure on top of atmospheric pressure, 6 sccm flow rate</a:t>
            </a:r>
            <a:endParaRPr lang="en-US" altLang="en-US" sz="1800" kern="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9550" y="6381750"/>
            <a:ext cx="2135188" cy="476250"/>
          </a:xfrm>
          <a:noFill/>
        </p:spPr>
        <p:txBody>
          <a:bodyPr lIns="82058" tIns="41029" rIns="82058" bIns="41029"/>
          <a:lstStyle/>
          <a:p>
            <a:pPr eaLnBrk="1" hangingPunct="1"/>
            <a:fld id="{F631D951-FBA5-4200-8CE8-60AA900ECD5C}" type="slidenum">
              <a:rPr lang="en-US" sz="1600" b="1" smtClean="0">
                <a:ea typeface="MS PGothic" pitchFamily="34" charset="-128"/>
              </a:rPr>
              <a:pPr eaLnBrk="1" hangingPunct="1"/>
              <a:t>4</a:t>
            </a:fld>
            <a:endParaRPr lang="en-US" sz="1600" b="1" dirty="0" smtClean="0">
              <a:ea typeface="MS PGothic" pitchFamily="34" charset="-128"/>
            </a:endParaRPr>
          </a:p>
        </p:txBody>
      </p:sp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 lIns="82058" tIns="41029" rIns="82058" bIns="41029">
            <a:normAutofit fontScale="90000"/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</a:rPr>
              <a:t>A journey through RPC road</a:t>
            </a:r>
          </a:p>
        </p:txBody>
      </p:sp>
      <p:pic>
        <p:nvPicPr>
          <p:cNvPr id="45060" name="Picture 3" descr="DSC_84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515" y="1049550"/>
            <a:ext cx="5955485" cy="4300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4" descr="DSC_84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124200"/>
            <a:ext cx="2776532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TextBox 5"/>
          <p:cNvSpPr txBox="1">
            <a:spLocks noChangeArrowheads="1"/>
          </p:cNvSpPr>
          <p:nvPr/>
        </p:nvSpPr>
        <p:spPr bwMode="auto">
          <a:xfrm>
            <a:off x="4041775" y="5786438"/>
            <a:ext cx="1900168" cy="39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058" tIns="41029" rIns="82058" bIns="41029">
            <a:spAutoFit/>
          </a:bodyPr>
          <a:lstStyle/>
          <a:p>
            <a:r>
              <a:rPr lang="en-US" sz="2000" b="1" i="1" dirty="0">
                <a:latin typeface="Helvetica" pitchFamily="34" charset="0"/>
              </a:rPr>
              <a:t>10 cm </a:t>
            </a:r>
            <a:r>
              <a:rPr lang="en-US" sz="2000" b="1" i="1" dirty="0" smtClean="0">
                <a:latin typeface="Helvetica" pitchFamily="34" charset="0"/>
                <a:sym typeface="Symbol"/>
              </a:rPr>
              <a:t></a:t>
            </a:r>
            <a:r>
              <a:rPr lang="en-US" sz="2000" b="1" i="1" dirty="0" smtClean="0">
                <a:latin typeface="Helvetica" pitchFamily="34" charset="0"/>
              </a:rPr>
              <a:t> </a:t>
            </a:r>
            <a:r>
              <a:rPr lang="en-US" sz="2000" b="1" i="1" dirty="0">
                <a:latin typeface="Helvetica" pitchFamily="34" charset="0"/>
              </a:rPr>
              <a:t>30 cm</a:t>
            </a:r>
            <a:endParaRPr lang="en-IN" sz="2000" b="1" i="1" dirty="0">
              <a:latin typeface="Helvetica" pitchFamily="34" charset="0"/>
            </a:endParaRPr>
          </a:p>
        </p:txBody>
      </p:sp>
      <p:sp>
        <p:nvSpPr>
          <p:cNvPr id="45063" name="TextBox 6"/>
          <p:cNvSpPr txBox="1">
            <a:spLocks noChangeArrowheads="1"/>
          </p:cNvSpPr>
          <p:nvPr/>
        </p:nvSpPr>
        <p:spPr bwMode="auto">
          <a:xfrm>
            <a:off x="1302579" y="5921931"/>
            <a:ext cx="1900168" cy="39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058" tIns="41029" rIns="82058" bIns="41029">
            <a:spAutoFit/>
          </a:bodyPr>
          <a:lstStyle/>
          <a:p>
            <a:r>
              <a:rPr lang="en-US" sz="2000" b="1" i="1" dirty="0">
                <a:latin typeface="Helvetica" pitchFamily="34" charset="0"/>
              </a:rPr>
              <a:t>30 cm </a:t>
            </a:r>
            <a:r>
              <a:rPr lang="en-US" sz="2000" b="1" i="1" dirty="0" smtClean="0">
                <a:latin typeface="Helvetica" pitchFamily="34" charset="0"/>
                <a:sym typeface="Symbol"/>
              </a:rPr>
              <a:t></a:t>
            </a:r>
            <a:r>
              <a:rPr lang="en-US" sz="2000" b="1" i="1" dirty="0" smtClean="0">
                <a:latin typeface="Helvetica" pitchFamily="34" charset="0"/>
              </a:rPr>
              <a:t> </a:t>
            </a:r>
            <a:r>
              <a:rPr lang="en-US" sz="2000" b="1" i="1" dirty="0">
                <a:latin typeface="Helvetica" pitchFamily="34" charset="0"/>
              </a:rPr>
              <a:t>30 cm</a:t>
            </a:r>
            <a:endParaRPr lang="en-IN" sz="2000" b="1" i="1" dirty="0">
              <a:latin typeface="Helvetica" pitchFamily="34" charset="0"/>
            </a:endParaRPr>
          </a:p>
        </p:txBody>
      </p:sp>
      <p:sp>
        <p:nvSpPr>
          <p:cNvPr id="45064" name="TextBox 7"/>
          <p:cNvSpPr txBox="1">
            <a:spLocks noChangeArrowheads="1"/>
          </p:cNvSpPr>
          <p:nvPr/>
        </p:nvSpPr>
        <p:spPr bwMode="auto">
          <a:xfrm>
            <a:off x="6492875" y="5929313"/>
            <a:ext cx="2256035" cy="39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058" tIns="41029" rIns="82058" bIns="41029">
            <a:spAutoFit/>
          </a:bodyPr>
          <a:lstStyle/>
          <a:p>
            <a:r>
              <a:rPr lang="en-US" sz="2000" b="1" i="1" dirty="0">
                <a:latin typeface="Helvetica" pitchFamily="34" charset="0"/>
              </a:rPr>
              <a:t>100 </a:t>
            </a:r>
            <a:r>
              <a:rPr lang="en-US" sz="2000" b="1" i="1" dirty="0" smtClean="0">
                <a:latin typeface="Helvetica" pitchFamily="34" charset="0"/>
              </a:rPr>
              <a:t>cm </a:t>
            </a:r>
            <a:r>
              <a:rPr lang="en-US" sz="2000" b="1" i="1" dirty="0" smtClean="0">
                <a:latin typeface="Helvetica" pitchFamily="34" charset="0"/>
                <a:sym typeface="Symbol"/>
              </a:rPr>
              <a:t></a:t>
            </a:r>
            <a:r>
              <a:rPr lang="en-US" sz="2000" b="1" i="1" dirty="0" smtClean="0">
                <a:latin typeface="Helvetica" pitchFamily="34" charset="0"/>
              </a:rPr>
              <a:t> </a:t>
            </a:r>
            <a:r>
              <a:rPr lang="en-US" sz="2000" b="1" i="1" dirty="0">
                <a:latin typeface="Helvetica" pitchFamily="34" charset="0"/>
              </a:rPr>
              <a:t>100 cm</a:t>
            </a:r>
            <a:endParaRPr lang="en-IN" sz="2000" b="1" i="1" dirty="0">
              <a:latin typeface="Helvetica" pitchFamily="34" charset="0"/>
            </a:endParaRPr>
          </a:p>
        </p:txBody>
      </p:sp>
      <p:sp>
        <p:nvSpPr>
          <p:cNvPr id="45065" name="TextBox 8"/>
          <p:cNvSpPr txBox="1">
            <a:spLocks noChangeArrowheads="1"/>
          </p:cNvSpPr>
          <p:nvPr/>
        </p:nvSpPr>
        <p:spPr bwMode="auto">
          <a:xfrm>
            <a:off x="6705600" y="1371600"/>
            <a:ext cx="2185502" cy="39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058" tIns="41029" rIns="82058" bIns="41029">
            <a:spAutoFit/>
          </a:bodyPr>
          <a:lstStyle/>
          <a:p>
            <a:r>
              <a:rPr lang="en-US" sz="2000" b="1" i="1" dirty="0">
                <a:latin typeface="Helvetica" pitchFamily="34" charset="0"/>
              </a:rPr>
              <a:t>200 cm </a:t>
            </a:r>
            <a:r>
              <a:rPr lang="en-US" sz="2000" b="1" i="1" dirty="0" smtClean="0">
                <a:latin typeface="Helvetica" pitchFamily="34" charset="0"/>
                <a:sym typeface="Symbol"/>
              </a:rPr>
              <a:t></a:t>
            </a:r>
            <a:r>
              <a:rPr lang="en-US" sz="2000" b="1" i="1" dirty="0" smtClean="0">
                <a:latin typeface="Helvetica" pitchFamily="34" charset="0"/>
              </a:rPr>
              <a:t> </a:t>
            </a:r>
            <a:r>
              <a:rPr lang="en-US" sz="2000" b="1" i="1" dirty="0">
                <a:latin typeface="Helvetica" pitchFamily="34" charset="0"/>
              </a:rPr>
              <a:t>200 cm</a:t>
            </a:r>
            <a:endParaRPr lang="en-IN" sz="2000" b="1" i="1" dirty="0">
              <a:latin typeface="Helvetica" pitchFamily="34" charset="0"/>
            </a:endParaRPr>
          </a:p>
        </p:txBody>
      </p:sp>
      <p:cxnSp>
        <p:nvCxnSpPr>
          <p:cNvPr id="45066" name="Straight Arrow Connector 10"/>
          <p:cNvCxnSpPr>
            <a:cxnSpLocks noChangeShapeType="1"/>
          </p:cNvCxnSpPr>
          <p:nvPr/>
        </p:nvCxnSpPr>
        <p:spPr bwMode="auto">
          <a:xfrm>
            <a:off x="3657600" y="3352800"/>
            <a:ext cx="914400" cy="2362200"/>
          </a:xfrm>
          <a:prstGeom prst="straightConnector1">
            <a:avLst/>
          </a:prstGeom>
          <a:noFill/>
          <a:ln w="38100" algn="ctr">
            <a:solidFill>
              <a:srgbClr val="993300"/>
            </a:solidFill>
            <a:round/>
            <a:headEnd/>
            <a:tailEnd type="arrow" w="med" len="med"/>
          </a:ln>
        </p:spPr>
      </p:cxnSp>
      <p:cxnSp>
        <p:nvCxnSpPr>
          <p:cNvPr id="45067" name="Straight Arrow Connector 12"/>
          <p:cNvCxnSpPr>
            <a:cxnSpLocks noChangeShapeType="1"/>
          </p:cNvCxnSpPr>
          <p:nvPr/>
        </p:nvCxnSpPr>
        <p:spPr bwMode="auto">
          <a:xfrm rot="5400000">
            <a:off x="1231901" y="4378325"/>
            <a:ext cx="2571750" cy="530225"/>
          </a:xfrm>
          <a:prstGeom prst="straightConnector1">
            <a:avLst/>
          </a:prstGeom>
          <a:noFill/>
          <a:ln w="28575" algn="ctr">
            <a:solidFill>
              <a:srgbClr val="993300"/>
            </a:solidFill>
            <a:round/>
            <a:headEnd/>
            <a:tailEnd type="arrow" w="med" len="med"/>
          </a:ln>
        </p:spPr>
      </p:cxnSp>
      <p:cxnSp>
        <p:nvCxnSpPr>
          <p:cNvPr id="45068" name="Straight Arrow Connector 14"/>
          <p:cNvCxnSpPr>
            <a:cxnSpLocks noChangeShapeType="1"/>
            <a:endCxn id="45065" idx="1"/>
          </p:cNvCxnSpPr>
          <p:nvPr/>
        </p:nvCxnSpPr>
        <p:spPr bwMode="auto">
          <a:xfrm flipV="1">
            <a:off x="4724400" y="1566918"/>
            <a:ext cx="1981200" cy="338084"/>
          </a:xfrm>
          <a:prstGeom prst="straightConnector1">
            <a:avLst/>
          </a:prstGeom>
          <a:noFill/>
          <a:ln w="38100" algn="ctr">
            <a:solidFill>
              <a:srgbClr val="993300"/>
            </a:solidFill>
            <a:round/>
            <a:headEnd/>
            <a:tailEnd type="arrow" w="med" len="med"/>
          </a:ln>
        </p:spPr>
      </p:cxnSp>
      <p:cxnSp>
        <p:nvCxnSpPr>
          <p:cNvPr id="45069" name="Straight Arrow Connector 16"/>
          <p:cNvCxnSpPr>
            <a:cxnSpLocks noChangeShapeType="1"/>
          </p:cNvCxnSpPr>
          <p:nvPr/>
        </p:nvCxnSpPr>
        <p:spPr bwMode="auto">
          <a:xfrm rot="5400000">
            <a:off x="6581775" y="5156200"/>
            <a:ext cx="1214438" cy="331788"/>
          </a:xfrm>
          <a:prstGeom prst="straightConnector1">
            <a:avLst/>
          </a:prstGeom>
          <a:noFill/>
          <a:ln w="38100" algn="ctr">
            <a:solidFill>
              <a:srgbClr val="993300"/>
            </a:solidFill>
            <a:round/>
            <a:headEnd/>
            <a:tailEnd type="arrow" w="med" len="med"/>
          </a:ln>
        </p:spPr>
      </p:cxnSp>
      <p:sp>
        <p:nvSpPr>
          <p:cNvPr id="14" name="TextBox 13"/>
          <p:cNvSpPr txBox="1"/>
          <p:nvPr/>
        </p:nvSpPr>
        <p:spPr>
          <a:xfrm>
            <a:off x="745097" y="6336268"/>
            <a:ext cx="6593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0000CC"/>
                </a:solidFill>
              </a:rPr>
              <a:t>Now with 200 cm × 200 cm Glass RPC in Avalanche  mode</a:t>
            </a:r>
            <a:endParaRPr lang="en-US" sz="1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RPC embedded Electronics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1" y="1066800"/>
            <a:ext cx="8698973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6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985452" cy="563562"/>
          </a:xfrm>
        </p:spPr>
        <p:txBody>
          <a:bodyPr/>
          <a:lstStyle/>
          <a:p>
            <a:r>
              <a:rPr lang="en-US" sz="3200" dirty="0" smtClean="0"/>
              <a:t>RPC with ICAL electronics</a:t>
            </a:r>
            <a:endParaRPr lang="en-US" sz="32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48" y="3555703"/>
            <a:ext cx="4186484" cy="3139863"/>
          </a:xfrm>
        </p:spPr>
      </p:pic>
      <p:sp>
        <p:nvSpPr>
          <p:cNvPr id="7" name="Rectangle 6"/>
          <p:cNvSpPr/>
          <p:nvPr/>
        </p:nvSpPr>
        <p:spPr>
          <a:xfrm>
            <a:off x="2286000" y="307505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800" dirty="0"/>
          </a:p>
          <a:p>
            <a:endParaRPr lang="en-US" sz="3200" dirty="0"/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4" t="1293" r="11054"/>
          <a:stretch/>
        </p:blipFill>
        <p:spPr bwMode="auto">
          <a:xfrm>
            <a:off x="4656162" y="759068"/>
            <a:ext cx="4329290" cy="3023875"/>
          </a:xfrm>
          <a:prstGeom prst="rect">
            <a:avLst/>
          </a:prstGeom>
          <a:noFill/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Placeholder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4" t="14983" r="18793" b="14269"/>
          <a:stretch>
            <a:fillRect/>
          </a:stretch>
        </p:blipFill>
        <p:spPr bwMode="auto">
          <a:xfrm>
            <a:off x="27147" y="603776"/>
            <a:ext cx="4544853" cy="281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8402" y="4023524"/>
            <a:ext cx="4457050" cy="260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09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471" y="1030986"/>
            <a:ext cx="5604600" cy="4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109182" y="88260"/>
            <a:ext cx="5819189" cy="8509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002060"/>
                </a:solidFill>
                <a:latin typeface="Calibri" panose="020F0502020204030204" pitchFamily="34" charset="0"/>
                <a:ea typeface="DejaVu Sans"/>
                <a:cs typeface="DejaVu Sans"/>
              </a:rPr>
              <a:t> </a:t>
            </a:r>
            <a:r>
              <a:rPr lang="en-US" altLang="en-US" sz="2800" dirty="0" smtClean="0">
                <a:ea typeface="DejaVu Sans"/>
                <a:cs typeface="DejaVu Sans"/>
              </a:rPr>
              <a:t>Twelve layer RPC stack at Inter institutional </a:t>
            </a:r>
            <a:r>
              <a:rPr lang="en-US" altLang="en-US" sz="2800" dirty="0" err="1" smtClean="0">
                <a:ea typeface="DejaVu Sans"/>
                <a:cs typeface="DejaVu Sans"/>
              </a:rPr>
              <a:t>centre</a:t>
            </a:r>
            <a:r>
              <a:rPr lang="en-US" altLang="en-US" sz="2800" dirty="0">
                <a:ea typeface="DejaVu Sans"/>
                <a:cs typeface="DejaVu Sans"/>
              </a:rPr>
              <a:t> </a:t>
            </a:r>
            <a:r>
              <a:rPr lang="en-US" altLang="en-US" sz="2800" dirty="0" smtClean="0">
                <a:ea typeface="DejaVu Sans"/>
                <a:cs typeface="DejaVu Sans"/>
              </a:rPr>
              <a:t>of HEP, Madurai</a:t>
            </a:r>
            <a:endParaRPr lang="en-US" alt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93300" y="5326262"/>
            <a:ext cx="5835071" cy="1466850"/>
          </a:xfrm>
        </p:spPr>
        <p:txBody>
          <a:bodyPr>
            <a:normAutofit fontScale="92500"/>
          </a:bodyPr>
          <a:lstStyle/>
          <a:p>
            <a:pPr indent="-182563">
              <a:defRPr/>
            </a:pPr>
            <a:r>
              <a:rPr lang="en-US" altLang="en-US" dirty="0" smtClean="0"/>
              <a:t>Tested many RPCs using this stack for the efficiency maps as well as for studying their performance.</a:t>
            </a:r>
          </a:p>
          <a:p>
            <a:pPr indent="-182563">
              <a:defRPr/>
            </a:pPr>
            <a:r>
              <a:rPr lang="en-US" altLang="en-US" dirty="0" smtClean="0"/>
              <a:t>One way to validate the production of RPCs for ICAL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8" r="7130" b="454"/>
          <a:stretch/>
        </p:blipFill>
        <p:spPr>
          <a:xfrm>
            <a:off x="6088692" y="3505200"/>
            <a:ext cx="2948627" cy="3261360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" r="5820"/>
          <a:stretch/>
        </p:blipFill>
        <p:spPr>
          <a:xfrm>
            <a:off x="6101621" y="116883"/>
            <a:ext cx="2935698" cy="3265487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619999" y="838200"/>
            <a:ext cx="1417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CC"/>
                </a:solidFill>
              </a:rPr>
              <a:t>Clean Muon signal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91400" y="4157088"/>
            <a:ext cx="1417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CC"/>
                </a:solidFill>
              </a:rPr>
              <a:t>Hadronic interaction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1405719" y="2990144"/>
            <a:ext cx="3861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L0…………..…L6………………</a:t>
            </a: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L11</a:t>
            </a:r>
            <a:endParaRPr lang="en-US" sz="1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Strip multiplicity in all events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201" y="4584824"/>
            <a:ext cx="8795598" cy="1933921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Strip multiplicities is about 1.5</a:t>
            </a:r>
          </a:p>
          <a:p>
            <a:r>
              <a:rPr lang="en-US" dirty="0" smtClean="0"/>
              <a:t>Multiplicity 0 : inefficiency</a:t>
            </a:r>
          </a:p>
          <a:p>
            <a:r>
              <a:rPr lang="en-US" dirty="0" smtClean="0"/>
              <a:t>Multiplicities : 1- ~4,  Avalanche signal in RPC</a:t>
            </a:r>
          </a:p>
          <a:p>
            <a:r>
              <a:rPr lang="en-US" dirty="0" smtClean="0"/>
              <a:t>Multiplicities : ~5 - ~20, Streamer mode signal in RPC</a:t>
            </a:r>
          </a:p>
          <a:p>
            <a:r>
              <a:rPr lang="en-US" dirty="0" smtClean="0"/>
              <a:t>Multiplicities : &gt;20, mainly due to correlated electronic noise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12" y="639762"/>
            <a:ext cx="8944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Trigger condition : At least one strip in Layer-7,8,9&amp;10 has signal more than V</a:t>
            </a:r>
            <a:r>
              <a:rPr lang="en-US" sz="2000" b="1" baseline="-25000" dirty="0" smtClean="0">
                <a:solidFill>
                  <a:srgbClr val="0000CC"/>
                </a:solidFill>
              </a:rPr>
              <a:t>th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7" y="1157817"/>
            <a:ext cx="8783095" cy="330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76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sz="3200" dirty="0" smtClean="0"/>
              <a:t>Basic principle to analyse muon data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7924800" cy="1371600"/>
          </a:xfrm>
        </p:spPr>
        <p:txBody>
          <a:bodyPr/>
          <a:lstStyle/>
          <a:p>
            <a:pPr indent="-182563"/>
            <a:r>
              <a:rPr lang="en-US" altLang="en-US" sz="1800" dirty="0" smtClean="0"/>
              <a:t>Fit </a:t>
            </a:r>
            <a:r>
              <a:rPr lang="en-US" altLang="en-US" sz="1800" dirty="0" smtClean="0">
                <a:solidFill>
                  <a:schemeClr val="tx1"/>
                </a:solidFill>
              </a:rPr>
              <a:t>X-Z/Y-Z</a:t>
            </a:r>
            <a:r>
              <a:rPr lang="en-US" altLang="en-US" sz="1800" dirty="0" smtClean="0"/>
              <a:t>  trajectory of a muon excluding the layer under study (</a:t>
            </a:r>
            <a:r>
              <a:rPr lang="en-US" altLang="en-US" sz="1800" dirty="0" smtClean="0">
                <a:solidFill>
                  <a:srgbClr val="C00000"/>
                </a:solidFill>
              </a:rPr>
              <a:t>Lxy</a:t>
            </a:r>
            <a:r>
              <a:rPr lang="en-US" altLang="en-US" sz="1800" dirty="0" smtClean="0"/>
              <a:t>)</a:t>
            </a:r>
          </a:p>
          <a:p>
            <a:pPr indent="-182563"/>
            <a:r>
              <a:rPr lang="en-US" altLang="en-US" sz="1800" dirty="0" smtClean="0"/>
              <a:t>Extrapolate muon trajectory in the layer </a:t>
            </a:r>
            <a:r>
              <a:rPr lang="en-US" altLang="en-US" sz="1800" dirty="0" smtClean="0">
                <a:solidFill>
                  <a:srgbClr val="C00000"/>
                </a:solidFill>
              </a:rPr>
              <a:t>Lxy</a:t>
            </a:r>
          </a:p>
          <a:p>
            <a:pPr indent="-182563"/>
            <a:r>
              <a:rPr lang="en-US" altLang="en-US" sz="1800" dirty="0" smtClean="0"/>
              <a:t>Calculate extrapolated point in strip co-ordinate </a:t>
            </a:r>
            <a:r>
              <a:rPr lang="en-US" altLang="en-US" sz="1800" dirty="0" smtClean="0">
                <a:solidFill>
                  <a:schemeClr val="tx1"/>
                </a:solidFill>
              </a:rPr>
              <a:t>(-0.5 to 0.5)</a:t>
            </a:r>
          </a:p>
          <a:p>
            <a:pPr indent="-182563"/>
            <a:r>
              <a:rPr lang="en-US" altLang="en-US" sz="1800" dirty="0" smtClean="0"/>
              <a:t>Look for multiplicities as a function </a:t>
            </a:r>
            <a:r>
              <a:rPr lang="en-US" altLang="en-US" dirty="0" smtClean="0"/>
              <a:t>of this co-ordinate</a:t>
            </a:r>
            <a:endParaRPr lang="en-IN" alt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733800" y="2209800"/>
          <a:ext cx="5181600" cy="4389444"/>
        </p:xfrm>
        <a:graphic>
          <a:graphicData uri="http://schemas.openxmlformats.org/drawingml/2006/table">
            <a:tbl>
              <a:tblPr>
                <a:tableStyleId>{FABFCF23-3B69-468F-B69F-88F6DE6A72F2}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indent="0"/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en-IN" sz="1800" dirty="0"/>
                    </a:p>
                  </a:txBody>
                  <a:tcPr marT="45723" marB="45723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495800" y="2133600"/>
            <a:ext cx="0" cy="4648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257800" y="2133600"/>
            <a:ext cx="0" cy="4648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96000" y="2133600"/>
            <a:ext cx="0" cy="4648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858000" y="2133600"/>
            <a:ext cx="0" cy="4648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620000" y="2133600"/>
            <a:ext cx="0" cy="4648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305800" y="2133600"/>
            <a:ext cx="0" cy="4572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953000" y="1905000"/>
            <a:ext cx="3352800" cy="4876800"/>
          </a:xfrm>
          <a:prstGeom prst="straightConnector1">
            <a:avLst/>
          </a:prstGeom>
          <a:ln w="22225">
            <a:solidFill>
              <a:srgbClr val="09A727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3400" y="5486400"/>
            <a:ext cx="2362200" cy="0"/>
          </a:xfrm>
          <a:prstGeom prst="line">
            <a:avLst/>
          </a:prstGeom>
          <a:ln w="381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219200" y="1905000"/>
            <a:ext cx="3352800" cy="4876800"/>
          </a:xfrm>
          <a:prstGeom prst="straightConnector1">
            <a:avLst/>
          </a:prstGeom>
          <a:ln w="22225">
            <a:solidFill>
              <a:srgbClr val="09A727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85" name="TextBox 23"/>
          <p:cNvSpPr txBox="1">
            <a:spLocks noChangeArrowheads="1"/>
          </p:cNvSpPr>
          <p:nvPr/>
        </p:nvSpPr>
        <p:spPr bwMode="auto">
          <a:xfrm>
            <a:off x="228600" y="5105400"/>
            <a:ext cx="2971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0.5                0                  0.5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257800" y="5257800"/>
            <a:ext cx="914400" cy="533400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IN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200400" y="5562600"/>
            <a:ext cx="2057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88" name="TextBox 27"/>
          <p:cNvSpPr txBox="1">
            <a:spLocks noChangeArrowheads="1"/>
          </p:cNvSpPr>
          <p:nvPr/>
        </p:nvSpPr>
        <p:spPr bwMode="auto">
          <a:xfrm>
            <a:off x="6400800" y="4572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89" name="TextBox 29"/>
          <p:cNvSpPr txBox="1">
            <a:spLocks noChangeArrowheads="1"/>
          </p:cNvSpPr>
          <p:nvPr/>
        </p:nvSpPr>
        <p:spPr bwMode="auto">
          <a:xfrm>
            <a:off x="6934200" y="3810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0" name="TextBox 30"/>
          <p:cNvSpPr txBox="1">
            <a:spLocks noChangeArrowheads="1"/>
          </p:cNvSpPr>
          <p:nvPr/>
        </p:nvSpPr>
        <p:spPr bwMode="auto">
          <a:xfrm>
            <a:off x="6400800" y="3810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1" name="TextBox 31"/>
          <p:cNvSpPr txBox="1">
            <a:spLocks noChangeArrowheads="1"/>
          </p:cNvSpPr>
          <p:nvPr/>
        </p:nvSpPr>
        <p:spPr bwMode="auto">
          <a:xfrm>
            <a:off x="7086600" y="3124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2" name="TextBox 32"/>
          <p:cNvSpPr txBox="1">
            <a:spLocks noChangeArrowheads="1"/>
          </p:cNvSpPr>
          <p:nvPr/>
        </p:nvSpPr>
        <p:spPr bwMode="auto">
          <a:xfrm>
            <a:off x="7086600" y="3505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3" name="TextBox 33"/>
          <p:cNvSpPr txBox="1">
            <a:spLocks noChangeArrowheads="1"/>
          </p:cNvSpPr>
          <p:nvPr/>
        </p:nvSpPr>
        <p:spPr bwMode="auto">
          <a:xfrm>
            <a:off x="7162800" y="2743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4" name="TextBox 34"/>
          <p:cNvSpPr txBox="1">
            <a:spLocks noChangeArrowheads="1"/>
          </p:cNvSpPr>
          <p:nvPr/>
        </p:nvSpPr>
        <p:spPr bwMode="auto">
          <a:xfrm>
            <a:off x="7162800" y="2362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5" name="TextBox 35"/>
          <p:cNvSpPr txBox="1">
            <a:spLocks noChangeArrowheads="1"/>
          </p:cNvSpPr>
          <p:nvPr/>
        </p:nvSpPr>
        <p:spPr bwMode="auto">
          <a:xfrm>
            <a:off x="7848600" y="2362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6" name="TextBox 36"/>
          <p:cNvSpPr txBox="1">
            <a:spLocks noChangeArrowheads="1"/>
          </p:cNvSpPr>
          <p:nvPr/>
        </p:nvSpPr>
        <p:spPr bwMode="auto">
          <a:xfrm>
            <a:off x="7848600" y="1981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7" name="TextBox 37"/>
          <p:cNvSpPr txBox="1">
            <a:spLocks noChangeArrowheads="1"/>
          </p:cNvSpPr>
          <p:nvPr/>
        </p:nvSpPr>
        <p:spPr bwMode="auto">
          <a:xfrm>
            <a:off x="4800600" y="64008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8" name="TextBox 38"/>
          <p:cNvSpPr txBox="1">
            <a:spLocks noChangeArrowheads="1"/>
          </p:cNvSpPr>
          <p:nvPr/>
        </p:nvSpPr>
        <p:spPr bwMode="auto">
          <a:xfrm>
            <a:off x="4724400" y="60198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99" name="TextBox 39"/>
          <p:cNvSpPr txBox="1">
            <a:spLocks noChangeArrowheads="1"/>
          </p:cNvSpPr>
          <p:nvPr/>
        </p:nvSpPr>
        <p:spPr bwMode="auto">
          <a:xfrm>
            <a:off x="5486400" y="60198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0" name="TextBox 40"/>
          <p:cNvSpPr txBox="1">
            <a:spLocks noChangeArrowheads="1"/>
          </p:cNvSpPr>
          <p:nvPr/>
        </p:nvSpPr>
        <p:spPr bwMode="auto">
          <a:xfrm>
            <a:off x="5562600" y="56388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1" name="TextBox 41"/>
          <p:cNvSpPr txBox="1">
            <a:spLocks noChangeArrowheads="1"/>
          </p:cNvSpPr>
          <p:nvPr/>
        </p:nvSpPr>
        <p:spPr bwMode="auto">
          <a:xfrm>
            <a:off x="5486400" y="5334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2" name="TextBox 42"/>
          <p:cNvSpPr txBox="1">
            <a:spLocks noChangeArrowheads="1"/>
          </p:cNvSpPr>
          <p:nvPr/>
        </p:nvSpPr>
        <p:spPr bwMode="auto">
          <a:xfrm>
            <a:off x="5562600" y="4953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3" name="TextBox 43"/>
          <p:cNvSpPr txBox="1">
            <a:spLocks noChangeArrowheads="1"/>
          </p:cNvSpPr>
          <p:nvPr/>
        </p:nvSpPr>
        <p:spPr bwMode="auto">
          <a:xfrm>
            <a:off x="6248400" y="4953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4" name="TextBox 44"/>
          <p:cNvSpPr txBox="1">
            <a:spLocks noChangeArrowheads="1"/>
          </p:cNvSpPr>
          <p:nvPr/>
        </p:nvSpPr>
        <p:spPr bwMode="auto">
          <a:xfrm>
            <a:off x="7848600" y="3124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5" name="TextBox 45"/>
          <p:cNvSpPr txBox="1">
            <a:spLocks noChangeArrowheads="1"/>
          </p:cNvSpPr>
          <p:nvPr/>
        </p:nvSpPr>
        <p:spPr bwMode="auto">
          <a:xfrm>
            <a:off x="8534400" y="3124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6" name="TextBox 46"/>
          <p:cNvSpPr txBox="1">
            <a:spLocks noChangeArrowheads="1"/>
          </p:cNvSpPr>
          <p:nvPr/>
        </p:nvSpPr>
        <p:spPr bwMode="auto">
          <a:xfrm>
            <a:off x="6324600" y="3124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7" name="TextBox 47"/>
          <p:cNvSpPr txBox="1">
            <a:spLocks noChangeArrowheads="1"/>
          </p:cNvSpPr>
          <p:nvPr/>
        </p:nvSpPr>
        <p:spPr bwMode="auto">
          <a:xfrm>
            <a:off x="5410200" y="3124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8" name="TextBox 48"/>
          <p:cNvSpPr txBox="1">
            <a:spLocks noChangeArrowheads="1"/>
          </p:cNvSpPr>
          <p:nvPr/>
        </p:nvSpPr>
        <p:spPr bwMode="auto">
          <a:xfrm>
            <a:off x="4648200" y="3124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09" name="TextBox 49"/>
          <p:cNvSpPr txBox="1">
            <a:spLocks noChangeArrowheads="1"/>
          </p:cNvSpPr>
          <p:nvPr/>
        </p:nvSpPr>
        <p:spPr bwMode="auto">
          <a:xfrm>
            <a:off x="3886200" y="3124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10" name="TextBox 50"/>
          <p:cNvSpPr txBox="1">
            <a:spLocks noChangeArrowheads="1"/>
          </p:cNvSpPr>
          <p:nvPr/>
        </p:nvSpPr>
        <p:spPr bwMode="auto">
          <a:xfrm>
            <a:off x="8458200" y="64008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11" name="TextBox 51"/>
          <p:cNvSpPr txBox="1">
            <a:spLocks noChangeArrowheads="1"/>
          </p:cNvSpPr>
          <p:nvPr/>
        </p:nvSpPr>
        <p:spPr bwMode="auto">
          <a:xfrm>
            <a:off x="8610600" y="65532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 b="1">
                <a:solidFill>
                  <a:srgbClr val="09A72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b="1">
                <a:solidFill>
                  <a:srgbClr val="0066FF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IN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 bwMode="auto">
          <a:xfrm>
            <a:off x="304800" y="2057400"/>
            <a:ext cx="3200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indent="-182880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Expected </a:t>
            </a:r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single strip </a:t>
            </a:r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hit for trajectory passing through the center (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all induced charge in one strip</a:t>
            </a:r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indent="-182880">
              <a:lnSpc>
                <a:spcPct val="12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Same region, </a:t>
            </a:r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double strip </a:t>
            </a:r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hit, which passed through the boundary; also </a:t>
            </a:r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inefficiency</a:t>
            </a:r>
          </a:p>
        </p:txBody>
      </p:sp>
      <p:sp>
        <p:nvSpPr>
          <p:cNvPr id="42" name="TextBox 4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838950" y="1219200"/>
            <a:ext cx="2057400" cy="676917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dirty="0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b="1" dirty="0" smtClean="0">
            <a:solidFill>
              <a:srgbClr val="0000CC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11341</TotalTime>
  <Words>1023</Words>
  <Application>Microsoft Office PowerPoint</Application>
  <PresentationFormat>On-screen Show (4:3)</PresentationFormat>
  <Paragraphs>121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MS PGothic</vt:lpstr>
      <vt:lpstr>Arial</vt:lpstr>
      <vt:lpstr>Calibri</vt:lpstr>
      <vt:lpstr>DejaVu Sans</vt:lpstr>
      <vt:lpstr>Helvetica</vt:lpstr>
      <vt:lpstr>Symbol</vt:lpstr>
      <vt:lpstr>Times</vt:lpstr>
      <vt:lpstr>Times New Roman</vt:lpstr>
      <vt:lpstr>Wingdings</vt:lpstr>
      <vt:lpstr>Default Design</vt:lpstr>
      <vt:lpstr>Design and construction of, and physics results from an INO RPC detector stack</vt:lpstr>
      <vt:lpstr>Introduction : India based neutrino observatory</vt:lpstr>
      <vt:lpstr>INO detector and Construction of RPC</vt:lpstr>
      <vt:lpstr>A journey through RPC road</vt:lpstr>
      <vt:lpstr>RPC embedded Electronics</vt:lpstr>
      <vt:lpstr>RPC with ICAL electronics</vt:lpstr>
      <vt:lpstr> Twelve layer RPC stack at Inter institutional centre of HEP, Madurai</vt:lpstr>
      <vt:lpstr>Strip multiplicity in all events</vt:lpstr>
      <vt:lpstr>Basic principle to analyse muon data</vt:lpstr>
      <vt:lpstr>Strip multiplicity</vt:lpstr>
      <vt:lpstr>Efficiency in different layers</vt:lpstr>
      <vt:lpstr>Position resolution (3cm) for multiplicity 1,2&amp;3</vt:lpstr>
      <vt:lpstr>Time resolution (in ns) for multiplicity 1,2&amp;3</vt:lpstr>
      <vt:lpstr>Muon direction : ti = li/c + </vt:lpstr>
      <vt:lpstr>Cosmic muon spectrum from this result</vt:lpstr>
      <vt:lpstr>Comparison of MC and Data</vt:lpstr>
      <vt:lpstr>Cosmic muon spectrum at Madurai stack </vt:lpstr>
      <vt:lpstr>Azimuthal angle of muon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gobinda</dc:creator>
  <cp:lastModifiedBy>Gobinda</cp:lastModifiedBy>
  <cp:revision>1725</cp:revision>
  <cp:lastPrinted>1601-01-01T00:00:00Z</cp:lastPrinted>
  <dcterms:created xsi:type="dcterms:W3CDTF">1601-01-01T00:00:00Z</dcterms:created>
  <dcterms:modified xsi:type="dcterms:W3CDTF">2018-07-05T15:44:15Z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