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70" r:id="rId6"/>
    <p:sldId id="267" r:id="rId7"/>
    <p:sldId id="261" r:id="rId8"/>
    <p:sldId id="271" r:id="rId9"/>
    <p:sldId id="262" r:id="rId10"/>
    <p:sldId id="265" r:id="rId11"/>
    <p:sldId id="268" r:id="rId12"/>
    <p:sldId id="263" r:id="rId13"/>
    <p:sldId id="269" r:id="rId14"/>
    <p:sldId id="264" r:id="rId15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98"/>
    <p:restoredTop sz="94645"/>
  </p:normalViewPr>
  <p:slideViewPr>
    <p:cSldViewPr snapToGrid="0" snapToObjects="1">
      <p:cViewPr varScale="1">
        <p:scale>
          <a:sx n="91" d="100"/>
          <a:sy n="91" d="100"/>
        </p:scale>
        <p:origin x="200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1BBD030-AAEE-5C49-AAEA-15788946C6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6B9EA1-BFB5-B648-A729-77D094F6F45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717E5E9-BC13-B640-A9FF-67F4C0EEB88E}" type="datetimeFigureOut">
              <a:rPr lang="en-US"/>
              <a:pPr>
                <a:defRPr/>
              </a:pPr>
              <a:t>7/6/18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7716B02-13A0-034B-A719-3430316F328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F298336-E078-3B47-B650-50A2ADE164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C5A1B2-1DF6-5446-81CC-8DAF5708C39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7C382D-E576-D648-B08B-009BB31345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5AE77D9-7B35-E54B-BB0A-0A14E6424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90818-FB7A-BA4F-B42C-159190318E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E1C060-0867-054E-BF24-72927DD213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3648DC-C115-3B40-9F94-6074029C4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3E41E7-C5CB-FB47-BE61-9AD0F8EDE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46DC2-8824-BF47-8649-5473B6067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70DD8-2C91-6345-8202-957FFA5455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5122" name="Picture 2" descr="Image result for ichep 2018">
            <a:extLst>
              <a:ext uri="{FF2B5EF4-FFF2-40B4-BE49-F238E27FC236}">
                <a16:creationId xmlns:a16="http://schemas.microsoft.com/office/drawing/2014/main" id="{6E2328F7-91BB-9849-B45F-D09C10AE189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53" y="6084094"/>
            <a:ext cx="773906" cy="77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ichep 2018">
            <a:extLst>
              <a:ext uri="{FF2B5EF4-FFF2-40B4-BE49-F238E27FC236}">
                <a16:creationId xmlns:a16="http://schemas.microsoft.com/office/drawing/2014/main" id="{D7293B88-67FE-D148-9E37-CA31A44B0F5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8094" y="6084094"/>
            <a:ext cx="773906" cy="77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3758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D880B-6F8C-7D4F-8FD4-176D5DC87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040BAC-0A0C-A546-B17E-B6626ED6A7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15322B-B913-F240-BC79-71822D4FF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3A883C-0DC5-7940-9B4E-25351C8B3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174A2C-F71C-0442-8080-C8369EBC3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61473-20B5-C846-8085-609343B95C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485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8075E-0F91-FE46-A607-3AC5C5AA99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F0F9DF-C778-CB40-AB24-7296936A87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8033F-DB68-1C48-B19A-6B7E04775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52A29E-ABCD-224B-B7D3-362CC45A0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72E6B-3CFC-9A48-A1EE-4A42098A7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01927-D3CC-7A40-A633-DBAFA718C3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583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4B8C8-ACE9-DE41-842F-2031318E4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0696"/>
            <a:ext cx="10515600" cy="595154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888DBE-5390-8D4C-B8B6-6061F1ABDE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5"/>
            <a:ext cx="10515600" cy="48910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CA651-005B-E145-BB37-ACD5B562C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7E6E3-220C-8641-BC7E-0147C2C2B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6A82D-E131-7D42-B362-AB1BBCB13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AC29B-40C0-8F4A-9837-3889D9738A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231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38A6A-2A22-C845-9671-82E82BDA3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C23C-6C93-5D4F-A8C7-FABACA5B9E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7B0443-15B4-FC45-8CEA-8C2E82768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9FB09-4752-0D48-841B-1A006389C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E07E6-93DC-4447-B9D7-B68A4682E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EB710-96F8-C044-816D-A8AF16183F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215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79CCE-3839-024E-A0C7-28FB047CC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8DC2B-5379-894C-BF66-ECAAE5E5CE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77F0A8-E118-FE4D-B989-8ABFC30594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47B43CE-3881-344B-96A0-2BC303AD8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4A33630-86DB-DA48-A2E7-99147C87D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7344984-FC69-0F4A-A4A9-02583AF92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00928-55E5-574D-BA03-E214ABF91F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680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00396-530C-814F-86FE-BD3DF8A67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07405D-9326-DF4C-B138-87FA0733EC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E451E3-5F9D-1E4D-B840-016F4DFF3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2CC8C4-71CD-6644-B796-AA34328537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96CAC7-8DAC-F444-B7D8-46CD66AF44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D3C69D4-F277-D04A-AE7D-1958DA82A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082CB7C-7CBD-024E-AD6D-DD29548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512B11F-EBD9-FD47-A5EB-42E45278C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C430D-CCAA-3048-8128-EFC3DE92A4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297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04656-963E-A541-84D3-992E59636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97EF7A0-56BA-534D-BAEC-717A95BE4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5CD689F-EB45-1346-9499-5B37DED18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36D1D3E-3DE7-8947-AD4B-E7CDEB3C0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3AE61-3317-594A-A3F0-2C6C448427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254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4A85037-ADC3-7A45-82F6-7BBB71B54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CAA1110-4A7E-C943-8209-CE55F1C4C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43FA510-8479-0B48-9F02-EB4E5D3F9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24ACD-E6C1-7140-89F1-DDA1BFE633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508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E0AEE-32EC-F848-8626-0F41B7A0A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65084-C281-0F4D-9BB0-547E6A60B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A09490-F3B1-384F-90D1-966D54FD2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ADCBB4D-81D7-C148-A3F2-1502C3EED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29409FF-A008-E847-89C8-1D0353B53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611670-DCC8-BF42-8F9D-13861FFFD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12439-FB03-FC47-9E8B-DABDA00232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81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ED886-F0EE-EF48-94A7-08A724E10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867306-FB9B-3F48-B551-D2742CE981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117CAC-C1A1-D74D-AD06-7A17B03E05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32C8851-9D66-E541-8012-CEB34EC4A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7A782D4-5061-0540-A7F7-E82E64651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7701555-C9D2-0D42-9BD2-979F7CCC3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22E76-878B-8448-BEB1-035B3CBFC6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15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B391A14D-7F0D-8A4E-9695-0295D7500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90538"/>
            <a:ext cx="10515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78CA6EB7-735D-B545-A5A6-97F9988086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84581-08D4-1B43-B7D3-BC9E554418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31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8B86A-759B-D344-A2C0-EA6AE8C199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2AFE98-5597-9645-8504-43A80652F7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F1E5B781-99D7-AF41-87B8-01C528D141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55" name="Picture 2" descr="http://www.phy.olemiss.edu/HEP/d0/D0-logo-white-big.jpg">
            <a:extLst>
              <a:ext uri="{FF2B5EF4-FFF2-40B4-BE49-F238E27FC236}">
                <a16:creationId xmlns:a16="http://schemas.microsoft.com/office/drawing/2014/main" id="{C74C8F7A-4747-1C43-A476-682BEA6174B2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0" y="63500"/>
            <a:ext cx="954088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6" name="Picture 8" descr="Manchester_University_Logo.png">
            <a:extLst>
              <a:ext uri="{FF2B5EF4-FFF2-40B4-BE49-F238E27FC236}">
                <a16:creationId xmlns:a16="http://schemas.microsoft.com/office/drawing/2014/main" id="{E350FC50-946A-424D-AC69-F2E97F45A838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11183938" y="0"/>
            <a:ext cx="10080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" name="Picture 8" descr="Manchester_University_Logo.png">
            <a:extLst>
              <a:ext uri="{FF2B5EF4-FFF2-40B4-BE49-F238E27FC236}">
                <a16:creationId xmlns:a16="http://schemas.microsoft.com/office/drawing/2014/main" id="{1FBC8525-F710-044D-8EC3-F8F3A83F2D2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7697" y="87126"/>
            <a:ext cx="1198688" cy="373073"/>
          </a:xfrm>
          <a:prstGeom prst="rect">
            <a:avLst/>
          </a:prstGeom>
        </p:spPr>
      </p:pic>
      <p:pic>
        <p:nvPicPr>
          <p:cNvPr id="2058" name="Picture 10" descr="https://www.quantumdiaries.org/wp-content/uploads/2011/08/dzero_logo2-300x158.jpg">
            <a:extLst>
              <a:ext uri="{FF2B5EF4-FFF2-40B4-BE49-F238E27FC236}">
                <a16:creationId xmlns:a16="http://schemas.microsoft.com/office/drawing/2014/main" id="{CE8FE751-8CB7-4747-9866-BAB60EE521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98" y="123523"/>
            <a:ext cx="838532" cy="44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>
            <a:extLst>
              <a:ext uri="{FF2B5EF4-FFF2-40B4-BE49-F238E27FC236}">
                <a16:creationId xmlns:a16="http://schemas.microsoft.com/office/drawing/2014/main" id="{1E6BC17B-36D3-8641-B294-5DDA0460F3E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b="1" dirty="0"/>
              <a:t>Direct and Indirect Measurements of the Top Quark Mass in pp Collisions</a:t>
            </a:r>
          </a:p>
        </p:txBody>
      </p:sp>
      <p:sp>
        <p:nvSpPr>
          <p:cNvPr id="4098" name="Subtitle 2">
            <a:extLst>
              <a:ext uri="{FF2B5EF4-FFF2-40B4-BE49-F238E27FC236}">
                <a16:creationId xmlns:a16="http://schemas.microsoft.com/office/drawing/2014/main" id="{08AE8BE9-C1E7-494F-A7DA-D2A3DB15DF3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sz="3200" dirty="0">
                <a:solidFill>
                  <a:srgbClr val="C00000"/>
                </a:solidFill>
              </a:rPr>
              <a:t>Stefan </a:t>
            </a:r>
            <a:r>
              <a:rPr lang="en-US" altLang="en-US" sz="3200" dirty="0" err="1">
                <a:solidFill>
                  <a:srgbClr val="C00000"/>
                </a:solidFill>
              </a:rPr>
              <a:t>Söldner</a:t>
            </a:r>
            <a:r>
              <a:rPr lang="en-US" altLang="en-US" sz="3200" dirty="0">
                <a:solidFill>
                  <a:srgbClr val="C00000"/>
                </a:solidFill>
              </a:rPr>
              <a:t>-Rembold</a:t>
            </a:r>
          </a:p>
          <a:p>
            <a:r>
              <a:rPr lang="en-US" altLang="en-US" sz="3200" dirty="0">
                <a:solidFill>
                  <a:srgbClr val="C00000"/>
                </a:solidFill>
              </a:rPr>
              <a:t>The University of Manchester</a:t>
            </a:r>
          </a:p>
          <a:p>
            <a:r>
              <a:rPr lang="en-US" altLang="en-US" sz="3200" dirty="0">
                <a:solidFill>
                  <a:srgbClr val="C00000"/>
                </a:solidFill>
              </a:rPr>
              <a:t>On behalf of the DØ Collaboration</a:t>
            </a:r>
          </a:p>
        </p:txBody>
      </p:sp>
      <p:sp>
        <p:nvSpPr>
          <p:cNvPr id="4099" name="Date Placeholder 3">
            <a:extLst>
              <a:ext uri="{FF2B5EF4-FFF2-40B4-BE49-F238E27FC236}">
                <a16:creationId xmlns:a16="http://schemas.microsoft.com/office/drawing/2014/main" id="{52787E89-3B0D-224A-AFED-2CCFC59C6B0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>
                <a:solidFill>
                  <a:schemeClr val="accent1"/>
                </a:solidFill>
              </a:rPr>
              <a:t>7/7/2018</a:t>
            </a:r>
            <a:endParaRPr lang="en-US" altLang="en-US">
              <a:solidFill>
                <a:schemeClr val="accent1"/>
              </a:solidFill>
            </a:endParaRPr>
          </a:p>
        </p:txBody>
      </p:sp>
      <p:sp>
        <p:nvSpPr>
          <p:cNvPr id="4100" name="Footer Placeholder 4">
            <a:extLst>
              <a:ext uri="{FF2B5EF4-FFF2-40B4-BE49-F238E27FC236}">
                <a16:creationId xmlns:a16="http://schemas.microsoft.com/office/drawing/2014/main" id="{BD8CB04F-B4DD-4141-9319-83C14B203F0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accent1"/>
                </a:solidFill>
              </a:rPr>
              <a:t>ICHEP 2018</a:t>
            </a:r>
          </a:p>
        </p:txBody>
      </p:sp>
      <p:sp>
        <p:nvSpPr>
          <p:cNvPr id="4101" name="Slide Number Placeholder 5">
            <a:extLst>
              <a:ext uri="{FF2B5EF4-FFF2-40B4-BE49-F238E27FC236}">
                <a16:creationId xmlns:a16="http://schemas.microsoft.com/office/drawing/2014/main" id="{FDBABA60-6AAF-8E49-877F-8A5ECD3B25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17D3D3E-A5A9-024A-AE1E-EC544B6A903F}" type="slidenum">
              <a:rPr lang="en-US" altLang="en-US">
                <a:solidFill>
                  <a:schemeClr val="accent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solidFill>
                <a:schemeClr val="accent1"/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6E664B5-8760-994F-83D6-D7301137319F}"/>
              </a:ext>
            </a:extLst>
          </p:cNvPr>
          <p:cNvCxnSpPr/>
          <p:nvPr/>
        </p:nvCxnSpPr>
        <p:spPr>
          <a:xfrm>
            <a:off x="6863508" y="2754217"/>
            <a:ext cx="30847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C5006-EC57-3A47-A617-A8196F72C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Mass from Differential Cross Section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4118FF-A520-9F4F-A4DD-9FDFEBACA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A6C9E-6D68-444D-B284-866D3838C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578F5-539C-734B-9E27-760E8AB87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9AC29B-40C0-8F4A-9837-3889D9738AE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F3EF9A-55F9-4C49-8295-C67435A4A7CD}"/>
              </a:ext>
            </a:extLst>
          </p:cNvPr>
          <p:cNvSpPr txBox="1"/>
          <p:nvPr/>
        </p:nvSpPr>
        <p:spPr>
          <a:xfrm>
            <a:off x="7351516" y="1246947"/>
            <a:ext cx="45545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Variables used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Mass of di-top system, m(</a:t>
            </a:r>
            <a:r>
              <a:rPr lang="en-US" sz="2000" dirty="0" err="1">
                <a:solidFill>
                  <a:srgbClr val="C00000"/>
                </a:solidFill>
              </a:rPr>
              <a:t>tt</a:t>
            </a:r>
            <a:r>
              <a:rPr lang="en-US" sz="2000" dirty="0">
                <a:solidFill>
                  <a:srgbClr val="C00000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Top transverse momenta, </a:t>
            </a:r>
            <a:r>
              <a:rPr lang="en-US" sz="2000" dirty="0" err="1">
                <a:solidFill>
                  <a:srgbClr val="C00000"/>
                </a:solidFill>
              </a:rPr>
              <a:t>p</a:t>
            </a:r>
            <a:r>
              <a:rPr lang="en-US" sz="2000" baseline="-25000" dirty="0" err="1">
                <a:solidFill>
                  <a:srgbClr val="C00000"/>
                </a:solidFill>
              </a:rPr>
              <a:t>T</a:t>
            </a:r>
            <a:r>
              <a:rPr lang="en-US" sz="2000" dirty="0">
                <a:solidFill>
                  <a:srgbClr val="C00000"/>
                </a:solidFill>
              </a:rPr>
              <a:t>(t)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Data taken from published </a:t>
            </a:r>
            <a:r>
              <a:rPr lang="en-US" sz="2000" dirty="0" err="1">
                <a:solidFill>
                  <a:schemeClr val="tx2"/>
                </a:solidFill>
              </a:rPr>
              <a:t>lepton+jets</a:t>
            </a:r>
            <a:r>
              <a:rPr lang="en-US" sz="2000" dirty="0">
                <a:solidFill>
                  <a:schemeClr val="tx2"/>
                </a:solidFill>
              </a:rPr>
              <a:t> measurement (PRD 90, 092006 (2014))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Need background subtracted and unfolded differential cross section to compare to theory calculations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Use regularized matrix unfolding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4104" name="Picture 8" descr="https://www-d0.fnal.gov/Run2Physics/WWW/results/final/TOP/T14A/T14AF06a.jpeg">
            <a:extLst>
              <a:ext uri="{FF2B5EF4-FFF2-40B4-BE49-F238E27FC236}">
                <a16:creationId xmlns:a16="http://schemas.microsoft.com/office/drawing/2014/main" id="{8A048170-539F-7E41-9DAE-6E6DDAEE09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74" y="2069255"/>
            <a:ext cx="3378726" cy="3082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www-d0.fnal.gov/Run2Physics/WWW/results/final/TOP/T14A/T14AF08a.jpeg">
            <a:extLst>
              <a:ext uri="{FF2B5EF4-FFF2-40B4-BE49-F238E27FC236}">
                <a16:creationId xmlns:a16="http://schemas.microsoft.com/office/drawing/2014/main" id="{0F9EF662-CA3D-444F-8759-2207ACCB6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548" y="2132434"/>
            <a:ext cx="3325885" cy="303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FD3C8DE-1440-514B-B53D-D06C37A85640}"/>
              </a:ext>
            </a:extLst>
          </p:cNvPr>
          <p:cNvSpPr txBox="1"/>
          <p:nvPr/>
        </p:nvSpPr>
        <p:spPr>
          <a:xfrm>
            <a:off x="1008189" y="5273964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PRD 90, 092006 (2014)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1E7A1E-51A9-B54C-9BA9-46FD7985B0F8}"/>
              </a:ext>
            </a:extLst>
          </p:cNvPr>
          <p:cNvSpPr txBox="1"/>
          <p:nvPr/>
        </p:nvSpPr>
        <p:spPr>
          <a:xfrm>
            <a:off x="838200" y="1577811"/>
            <a:ext cx="3031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Combined </a:t>
            </a:r>
            <a:r>
              <a:rPr lang="en-US" dirty="0" err="1"/>
              <a:t>lepton+jets</a:t>
            </a:r>
            <a:r>
              <a:rPr lang="en-US" dirty="0"/>
              <a:t> sample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8234B5F-FBF1-8243-84BF-E061A4ADBD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8051" y="5268212"/>
            <a:ext cx="5400016" cy="118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641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C5006-EC57-3A47-A617-A8196F72C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Mass from Differential Cross Section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4118FF-A520-9F4F-A4DD-9FDFEBACA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A6C9E-6D68-444D-B284-866D3838C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578F5-539C-734B-9E27-760E8AB87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9AC29B-40C0-8F4A-9837-3889D9738AE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4100" name="Picture 4" descr="https://www-d0.fnal.gov/Run2Physics/WWW/results/prelim/TOP/T113/T113F4ab.jpeg">
            <a:extLst>
              <a:ext uri="{FF2B5EF4-FFF2-40B4-BE49-F238E27FC236}">
                <a16:creationId xmlns:a16="http://schemas.microsoft.com/office/drawing/2014/main" id="{165BFB6B-8743-694C-85F6-5A52964F9E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69466"/>
            <a:ext cx="6263960" cy="278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CF3EF9A-55F9-4C49-8295-C67435A4A7CD}"/>
              </a:ext>
            </a:extLst>
          </p:cNvPr>
          <p:cNvSpPr txBox="1"/>
          <p:nvPr/>
        </p:nvSpPr>
        <p:spPr>
          <a:xfrm>
            <a:off x="6576117" y="1366609"/>
            <a:ext cx="455458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Data taken from published </a:t>
            </a:r>
            <a:r>
              <a:rPr lang="en-US" sz="2000" dirty="0" err="1">
                <a:solidFill>
                  <a:srgbClr val="C00000"/>
                </a:solidFill>
              </a:rPr>
              <a:t>lepton+jets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measurement (PRD 90, 092006 (2014))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Pole mass is extracted for both NLO and NNLO PDF sets from MSTW2008, CT10, NNPDF2.3 and HERAPDF</a:t>
            </a:r>
            <a:br>
              <a:rPr lang="en-GB" sz="2000" dirty="0">
                <a:solidFill>
                  <a:schemeClr val="tx2"/>
                </a:solidFill>
              </a:rPr>
            </a:b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Here compared to</a:t>
            </a:r>
            <a:r>
              <a:rPr lang="en-US" sz="2000" dirty="0">
                <a:solidFill>
                  <a:srgbClr val="C00000"/>
                </a:solidFill>
              </a:rPr>
              <a:t> NNLO </a:t>
            </a:r>
            <a:r>
              <a:rPr lang="en-US" sz="2000" dirty="0" err="1">
                <a:solidFill>
                  <a:srgbClr val="C00000"/>
                </a:solidFill>
              </a:rPr>
              <a:t>pQCD</a:t>
            </a:r>
            <a:r>
              <a:rPr lang="en-US" sz="2000" dirty="0">
                <a:solidFill>
                  <a:srgbClr val="C00000"/>
                </a:solidFill>
              </a:rPr>
              <a:t> calculations</a:t>
            </a:r>
            <a:r>
              <a:rPr lang="en-US" sz="2000" dirty="0">
                <a:solidFill>
                  <a:schemeClr val="tx2"/>
                </a:solidFill>
              </a:rPr>
              <a:t> (</a:t>
            </a:r>
            <a:r>
              <a:rPr lang="en-US" sz="2000" dirty="0" err="1">
                <a:solidFill>
                  <a:schemeClr val="tx2"/>
                </a:solidFill>
              </a:rPr>
              <a:t>Czakon</a:t>
            </a:r>
            <a:r>
              <a:rPr lang="en-US" sz="2000" dirty="0">
                <a:solidFill>
                  <a:schemeClr val="tx2"/>
                </a:solidFill>
              </a:rPr>
              <a:t>, Fiedler, </a:t>
            </a:r>
            <a:r>
              <a:rPr lang="en-US" sz="2000" dirty="0" err="1">
                <a:solidFill>
                  <a:schemeClr val="tx2"/>
                </a:solidFill>
              </a:rPr>
              <a:t>Heymes</a:t>
            </a:r>
            <a:r>
              <a:rPr lang="en-US" sz="2000" dirty="0">
                <a:solidFill>
                  <a:schemeClr val="tx2"/>
                </a:solidFill>
              </a:rPr>
              <a:t>, </a:t>
            </a:r>
            <a:r>
              <a:rPr lang="en-US" sz="2000" dirty="0" err="1">
                <a:solidFill>
                  <a:schemeClr val="tx2"/>
                </a:solidFill>
              </a:rPr>
              <a:t>Mitov</a:t>
            </a:r>
            <a:r>
              <a:rPr lang="en-US" sz="2000" dirty="0">
                <a:solidFill>
                  <a:schemeClr val="tx2"/>
                </a:solidFill>
              </a:rPr>
              <a:t>, JHEP, 1605, 034 (2016)) with </a:t>
            </a:r>
            <a:r>
              <a:rPr lang="en-US" sz="2000" dirty="0">
                <a:solidFill>
                  <a:srgbClr val="C00000"/>
                </a:solidFill>
              </a:rPr>
              <a:t>MSTW 2008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Sensitivity mainly at the threshold in m(</a:t>
            </a:r>
            <a:r>
              <a:rPr lang="en-US" sz="2000" dirty="0" err="1">
                <a:solidFill>
                  <a:schemeClr val="tx2"/>
                </a:solidFill>
              </a:rPr>
              <a:t>tt</a:t>
            </a:r>
            <a:r>
              <a:rPr lang="en-US" sz="2000" dirty="0">
                <a:solidFill>
                  <a:schemeClr val="tx2"/>
                </a:solidFill>
              </a:rPr>
              <a:t>) and for lower </a:t>
            </a:r>
            <a:r>
              <a:rPr lang="en-US" sz="2000" dirty="0" err="1">
                <a:solidFill>
                  <a:schemeClr val="tx2"/>
                </a:solidFill>
              </a:rPr>
              <a:t>p</a:t>
            </a:r>
            <a:r>
              <a:rPr lang="en-US" sz="2000" baseline="-25000" dirty="0" err="1">
                <a:solidFill>
                  <a:schemeClr val="tx2"/>
                </a:solidFill>
              </a:rPr>
              <a:t>T</a:t>
            </a:r>
            <a:r>
              <a:rPr lang="en-US" sz="2000" dirty="0">
                <a:solidFill>
                  <a:schemeClr val="tx2"/>
                </a:solidFill>
              </a:rPr>
              <a:t>(t)</a:t>
            </a:r>
          </a:p>
        </p:txBody>
      </p:sp>
      <p:pic>
        <p:nvPicPr>
          <p:cNvPr id="4102" name="Picture 6" descr="https://www-d0.fnal.gov/Run2Physics/WWW/results/prelim/TOP/T113/T113F1cd.jpeg">
            <a:extLst>
              <a:ext uri="{FF2B5EF4-FFF2-40B4-BE49-F238E27FC236}">
                <a16:creationId xmlns:a16="http://schemas.microsoft.com/office/drawing/2014/main" id="{02147540-8A91-F541-B7F8-EBA06BAA3E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4" y="1085850"/>
            <a:ext cx="6085852" cy="2704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730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CEC19-EE36-4246-9F89-58C03DCEE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Mass from Differential Cross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96023D-4CEE-D343-A9D9-FA1CE5A5B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993" y="1865863"/>
            <a:ext cx="6032945" cy="2569032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Mass extracted from </a:t>
            </a:r>
            <a:r>
              <a:rPr lang="en-US" sz="2400" dirty="0">
                <a:solidFill>
                  <a:srgbClr val="C00000"/>
                </a:solidFill>
              </a:rPr>
              <a:t>fit to unfolded data</a:t>
            </a:r>
            <a:r>
              <a:rPr lang="en-US" sz="2400" dirty="0">
                <a:solidFill>
                  <a:schemeClr val="tx1"/>
                </a:solidFill>
              </a:rPr>
              <a:t>, using correlation matrix.</a:t>
            </a:r>
          </a:p>
          <a:p>
            <a:r>
              <a:rPr lang="en-US" sz="2400" dirty="0">
                <a:solidFill>
                  <a:srgbClr val="C00000"/>
                </a:solidFill>
              </a:rPr>
              <a:t>𝜒</a:t>
            </a:r>
            <a:r>
              <a:rPr lang="en-US" sz="2400" baseline="30000" dirty="0">
                <a:solidFill>
                  <a:srgbClr val="C00000"/>
                </a:solidFill>
              </a:rPr>
              <a:t>2</a:t>
            </a:r>
            <a:r>
              <a:rPr lang="en-US" sz="2400" dirty="0">
                <a:solidFill>
                  <a:srgbClr val="C00000"/>
                </a:solidFill>
              </a:rPr>
              <a:t>(data-theory) </a:t>
            </a:r>
            <a:r>
              <a:rPr lang="en-US" sz="2400" dirty="0">
                <a:solidFill>
                  <a:schemeClr val="tx1"/>
                </a:solidFill>
              </a:rPr>
              <a:t>minimized to determine mass and uncertainty using </a:t>
            </a:r>
            <a:r>
              <a:rPr lang="en-US" sz="2400" dirty="0" err="1">
                <a:solidFill>
                  <a:srgbClr val="C00000"/>
                </a:solidFill>
              </a:rPr>
              <a:t>parton</a:t>
            </a:r>
            <a:r>
              <a:rPr lang="en-US" sz="2400" dirty="0">
                <a:solidFill>
                  <a:srgbClr val="C00000"/>
                </a:solidFill>
              </a:rPr>
              <a:t> level</a:t>
            </a:r>
            <a:r>
              <a:rPr lang="en-US" sz="2400" dirty="0">
                <a:solidFill>
                  <a:schemeClr val="tx1"/>
                </a:solidFill>
              </a:rPr>
              <a:t> calculations.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C388D-4EC0-064E-AACE-74A8012D3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41E1C-0347-734F-821C-20E65D9FD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6A307-1DB8-1C41-A144-B2EE6C07D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9AC29B-40C0-8F4A-9837-3889D9738AE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2052" name="Picture 4" descr="https://www-d0.fnal.gov/Run2Physics/WWW/results/prelim/TOP/T113/T113F7b.jpeg">
            <a:extLst>
              <a:ext uri="{FF2B5EF4-FFF2-40B4-BE49-F238E27FC236}">
                <a16:creationId xmlns:a16="http://schemas.microsoft.com/office/drawing/2014/main" id="{62645BA8-4791-E64D-85F0-7FDC062DC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780" y="1495757"/>
            <a:ext cx="5300203" cy="449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8675EC-CF78-6F42-B8AE-85F9527B68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993" y="4250621"/>
            <a:ext cx="53213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883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CEC19-EE36-4246-9F89-58C03DCEE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Mass from Differential Cross Section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C388D-4EC0-064E-AACE-74A8012D3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41E1C-0347-734F-821C-20E65D9FD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ICHEP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6A307-1DB8-1C41-A144-B2EE6C07D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9AC29B-40C0-8F4A-9837-3889D9738AE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8194" name="Picture 2" descr="https://www-d0.fnal.gov/Run2Physics/WWW/results/prelim/TOP/T113/T113F8a.jpeg">
            <a:extLst>
              <a:ext uri="{FF2B5EF4-FFF2-40B4-BE49-F238E27FC236}">
                <a16:creationId xmlns:a16="http://schemas.microsoft.com/office/drawing/2014/main" id="{8E6F50B2-9382-3347-9E56-F625D2224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312" y="1239070"/>
            <a:ext cx="5279257" cy="447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9D1C47E-FCAE-B645-B2C3-9E0357283CF6}"/>
              </a:ext>
            </a:extLst>
          </p:cNvPr>
          <p:cNvSpPr txBox="1"/>
          <p:nvPr/>
        </p:nvSpPr>
        <p:spPr>
          <a:xfrm>
            <a:off x="7455049" y="5691823"/>
            <a:ext cx="4458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Higher NNLO cross section leads to higher </a:t>
            </a:r>
            <a:r>
              <a:rPr lang="en-US" dirty="0" err="1"/>
              <a:t>m</a:t>
            </a:r>
            <a:r>
              <a:rPr lang="en-US" baseline="-25000" dirty="0" err="1"/>
              <a:t>t</a:t>
            </a:r>
            <a:endParaRPr lang="en-US" baseline="-25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95A7A7F-F9A2-914F-AADD-548B59B13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767" y="1461415"/>
            <a:ext cx="6032945" cy="4891088"/>
          </a:xfrm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Scale and PDF are varied to obtain systematic uncertainty.</a:t>
            </a:r>
          </a:p>
          <a:p>
            <a:r>
              <a:rPr lang="en-GB" sz="2400" dirty="0">
                <a:solidFill>
                  <a:schemeClr val="tx2"/>
                </a:solidFill>
              </a:rPr>
              <a:t>Result is average of global PDFs (MSTW2008, CT10, NNPDF2.3).</a:t>
            </a: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Extracted top mass     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</a:rPr>
              <a:t>              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m</a:t>
            </a:r>
            <a:r>
              <a:rPr lang="en-US" sz="2400" baseline="-25000" dirty="0" err="1">
                <a:solidFill>
                  <a:srgbClr val="C00000"/>
                </a:solidFill>
              </a:rPr>
              <a:t>t</a:t>
            </a:r>
            <a:r>
              <a:rPr lang="en-US" sz="2400" dirty="0">
                <a:solidFill>
                  <a:srgbClr val="C00000"/>
                </a:solidFill>
              </a:rPr>
              <a:t> = 169.1 ± 2.5 GeV</a:t>
            </a:r>
            <a:endParaRPr lang="en-US" sz="24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>
                <a:solidFill>
                  <a:srgbClr val="C00000"/>
                </a:solidFill>
              </a:rPr>
              <a:t>Final result is imminent with smaller uncertainties and slightly shifted central value.</a:t>
            </a:r>
          </a:p>
        </p:txBody>
      </p:sp>
    </p:spTree>
    <p:extLst>
      <p:ext uri="{BB962C8B-B14F-4D97-AF65-F5344CB8AC3E}">
        <p14:creationId xmlns:p14="http://schemas.microsoft.com/office/powerpoint/2010/main" val="1947820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CEC19-EE36-4246-9F89-58C03DCEE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96023D-4CEE-D343-A9D9-FA1CE5A5B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885" y="1934929"/>
            <a:ext cx="6480311" cy="1112003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Good agreement observed within uncertainties.</a:t>
            </a:r>
          </a:p>
          <a:p>
            <a:r>
              <a:rPr lang="en-US" dirty="0" err="1">
                <a:solidFill>
                  <a:srgbClr val="C00000"/>
                </a:solidFill>
              </a:rPr>
              <a:t>Tevatron</a:t>
            </a:r>
            <a:r>
              <a:rPr lang="en-US" dirty="0">
                <a:solidFill>
                  <a:srgbClr val="C00000"/>
                </a:solidFill>
              </a:rPr>
              <a:t> top mass slightly higher than LHC average.</a:t>
            </a:r>
          </a:p>
          <a:p>
            <a:r>
              <a:rPr lang="en-US" dirty="0">
                <a:solidFill>
                  <a:schemeClr val="tx2"/>
                </a:solidFill>
              </a:rPr>
              <a:t>No significant difference between direct mass and pole mass.</a:t>
            </a:r>
          </a:p>
          <a:p>
            <a:r>
              <a:rPr lang="en-US" dirty="0">
                <a:solidFill>
                  <a:srgbClr val="C00000"/>
                </a:solidFill>
              </a:rPr>
              <a:t>Final pole mass result for total differential cross section expected soon.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C388D-4EC0-064E-AACE-74A8012D3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41E1C-0347-734F-821C-20E65D9FD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6A307-1DB8-1C41-A144-B2EE6C07D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9AC29B-40C0-8F4A-9837-3889D9738AE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2050" name="Picture 2" descr="https://www-d0.fnal.gov/Run2Physics/WWW/results/prelim/TOP/T113/T113F8b.jpeg">
            <a:extLst>
              <a:ext uri="{FF2B5EF4-FFF2-40B4-BE49-F238E27FC236}">
                <a16:creationId xmlns:a16="http://schemas.microsoft.com/office/drawing/2014/main" id="{2738E166-42F1-8947-8C22-27D68B8FEE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628" y="1195754"/>
            <a:ext cx="5066297" cy="492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946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9CD6A-39CC-9D40-90C2-6F0CBF2A4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0538"/>
            <a:ext cx="10515600" cy="5953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The </a:t>
            </a:r>
            <a:r>
              <a:rPr lang="en-US" dirty="0" err="1">
                <a:solidFill>
                  <a:srgbClr val="C00000"/>
                </a:solidFill>
              </a:rPr>
              <a:t>T</a:t>
            </a:r>
            <a:r>
              <a:rPr lang="en-US" dirty="0" err="1"/>
              <a:t>evatr</a:t>
            </a:r>
            <a:r>
              <a:rPr lang="en-US" dirty="0" err="1">
                <a:solidFill>
                  <a:srgbClr val="C00000"/>
                </a:solidFill>
              </a:rPr>
              <a:t>O</a:t>
            </a:r>
            <a:r>
              <a:rPr lang="en-US" dirty="0" err="1"/>
              <a:t>n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P</a:t>
            </a:r>
            <a:r>
              <a:rPr lang="en-US" dirty="0"/>
              <a:t>article</a:t>
            </a:r>
          </a:p>
        </p:txBody>
      </p:sp>
      <p:sp>
        <p:nvSpPr>
          <p:cNvPr id="5123" name="Date Placeholder 3">
            <a:extLst>
              <a:ext uri="{FF2B5EF4-FFF2-40B4-BE49-F238E27FC236}">
                <a16:creationId xmlns:a16="http://schemas.microsoft.com/office/drawing/2014/main" id="{6C2055B7-FA4A-0943-BB7C-0C63F6DE776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>
                <a:solidFill>
                  <a:schemeClr val="accent1"/>
                </a:solidFill>
              </a:rPr>
              <a:t>7/7/2018</a:t>
            </a:r>
            <a:endParaRPr lang="en-US" altLang="en-US">
              <a:solidFill>
                <a:schemeClr val="accent1"/>
              </a:solidFill>
            </a:endParaRPr>
          </a:p>
        </p:txBody>
      </p:sp>
      <p:sp>
        <p:nvSpPr>
          <p:cNvPr id="5124" name="Footer Placeholder 4">
            <a:extLst>
              <a:ext uri="{FF2B5EF4-FFF2-40B4-BE49-F238E27FC236}">
                <a16:creationId xmlns:a16="http://schemas.microsoft.com/office/drawing/2014/main" id="{D9ADECFF-2861-0F4A-87B6-22CBC6A286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accent1"/>
                </a:solidFill>
              </a:rPr>
              <a:t>ICHEP 2018</a:t>
            </a:r>
          </a:p>
        </p:txBody>
      </p:sp>
      <p:sp>
        <p:nvSpPr>
          <p:cNvPr id="5125" name="Slide Number Placeholder 5">
            <a:extLst>
              <a:ext uri="{FF2B5EF4-FFF2-40B4-BE49-F238E27FC236}">
                <a16:creationId xmlns:a16="http://schemas.microsoft.com/office/drawing/2014/main" id="{BAA85FA3-54A1-3F4B-A3BA-136A96D683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599E8A0-9D4D-7645-BF50-05E427FAA64B}" type="slidenum">
              <a:rPr lang="en-US" altLang="en-US">
                <a:solidFill>
                  <a:schemeClr val="accent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C0066B-9037-C249-A76A-60B0AF501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1" y="1085850"/>
            <a:ext cx="2798688" cy="5054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999CE6-05AB-134D-8B7C-47BB044B6BA8}"/>
              </a:ext>
            </a:extLst>
          </p:cNvPr>
          <p:cNvSpPr txBox="1"/>
          <p:nvPr/>
        </p:nvSpPr>
        <p:spPr>
          <a:xfrm>
            <a:off x="2184400" y="1536700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17 events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E22D83-E47A-6840-A615-6EFBB61920B7}"/>
              </a:ext>
            </a:extLst>
          </p:cNvPr>
          <p:cNvSpPr txBox="1"/>
          <p:nvPr/>
        </p:nvSpPr>
        <p:spPr>
          <a:xfrm>
            <a:off x="2057400" y="3975100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19 events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C810FE-2FE8-AE4A-9D3E-C7E01E570C54}"/>
              </a:ext>
            </a:extLst>
          </p:cNvPr>
          <p:cNvSpPr txBox="1"/>
          <p:nvPr/>
        </p:nvSpPr>
        <p:spPr>
          <a:xfrm>
            <a:off x="413694" y="71651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1995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C50180-CCD7-804C-8A2D-D8C25F6CF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9202" y="1085851"/>
            <a:ext cx="7029104" cy="48069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1275346-8930-544A-8726-B5B3590B51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8620" y="1681162"/>
            <a:ext cx="2875493" cy="35918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376C7EF-BDA1-A84F-AD13-EC57C03902D7}"/>
              </a:ext>
            </a:extLst>
          </p:cNvPr>
          <p:cNvSpPr txBox="1"/>
          <p:nvPr/>
        </p:nvSpPr>
        <p:spPr>
          <a:xfrm>
            <a:off x="5924905" y="5902266"/>
            <a:ext cx="44569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All results based on full </a:t>
            </a:r>
            <a:r>
              <a:rPr lang="en-US" sz="2000" dirty="0" err="1">
                <a:solidFill>
                  <a:srgbClr val="C00000"/>
                </a:solidFill>
              </a:rPr>
              <a:t>Tevatron</a:t>
            </a:r>
            <a:r>
              <a:rPr lang="en-US" sz="2000" dirty="0">
                <a:solidFill>
                  <a:srgbClr val="C00000"/>
                </a:solidFill>
              </a:rPr>
              <a:t> data set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FA65F-FCB6-8F41-8B87-305DCAE60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0538"/>
            <a:ext cx="10515600" cy="5953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Motivation</a:t>
            </a:r>
          </a:p>
        </p:txBody>
      </p:sp>
      <p:sp>
        <p:nvSpPr>
          <p:cNvPr id="6147" name="Date Placeholder 3">
            <a:extLst>
              <a:ext uri="{FF2B5EF4-FFF2-40B4-BE49-F238E27FC236}">
                <a16:creationId xmlns:a16="http://schemas.microsoft.com/office/drawing/2014/main" id="{5BA93C53-60E7-394E-9206-84DA0DF5F25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>
                <a:solidFill>
                  <a:schemeClr val="accent1"/>
                </a:solidFill>
              </a:rPr>
              <a:t>7/7/2018</a:t>
            </a:r>
            <a:endParaRPr lang="en-US" altLang="en-US">
              <a:solidFill>
                <a:schemeClr val="accent1"/>
              </a:solidFill>
            </a:endParaRPr>
          </a:p>
        </p:txBody>
      </p:sp>
      <p:sp>
        <p:nvSpPr>
          <p:cNvPr id="6148" name="Footer Placeholder 4">
            <a:extLst>
              <a:ext uri="{FF2B5EF4-FFF2-40B4-BE49-F238E27FC236}">
                <a16:creationId xmlns:a16="http://schemas.microsoft.com/office/drawing/2014/main" id="{2E3CBB06-52ED-834D-B396-F2A1947C1E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accent1"/>
                </a:solidFill>
              </a:rPr>
              <a:t>ICHEP 2018</a:t>
            </a:r>
          </a:p>
        </p:txBody>
      </p:sp>
      <p:sp>
        <p:nvSpPr>
          <p:cNvPr id="6149" name="Slide Number Placeholder 5">
            <a:extLst>
              <a:ext uri="{FF2B5EF4-FFF2-40B4-BE49-F238E27FC236}">
                <a16:creationId xmlns:a16="http://schemas.microsoft.com/office/drawing/2014/main" id="{4CBD6EEE-C17C-A04E-9190-37A6FD1E0C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8C2E73C-3497-5748-84D8-20010C2222C4}" type="slidenum">
              <a:rPr lang="en-US" altLang="en-US">
                <a:solidFill>
                  <a:schemeClr val="accent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8508E8-3FB9-384C-86A1-6C78B234D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392" y="1060831"/>
            <a:ext cx="5045442" cy="35074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8A4C9B8-58A2-474B-BB33-07092E7588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5331" y="2534784"/>
            <a:ext cx="3864280" cy="38573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D486A1A-6E75-E147-A3D9-C5EB6CCB5144}"/>
              </a:ext>
            </a:extLst>
          </p:cNvPr>
          <p:cNvSpPr txBox="1"/>
          <p:nvPr/>
        </p:nvSpPr>
        <p:spPr>
          <a:xfrm>
            <a:off x="7361894" y="2478873"/>
            <a:ext cx="2847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D. </a:t>
            </a:r>
            <a:r>
              <a:rPr lang="en-US" sz="1400" dirty="0" err="1"/>
              <a:t>Buttazzo</a:t>
            </a:r>
            <a:r>
              <a:rPr lang="en-US" sz="1400" dirty="0"/>
              <a:t> et al., JHEP 12, 89 (2013)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947F38-A7E3-6C48-A10C-AB4AD69780F9}"/>
              </a:ext>
            </a:extLst>
          </p:cNvPr>
          <p:cNvSpPr txBox="1"/>
          <p:nvPr/>
        </p:nvSpPr>
        <p:spPr>
          <a:xfrm>
            <a:off x="1235856" y="916598"/>
            <a:ext cx="2252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Gfitter</a:t>
            </a:r>
            <a:r>
              <a:rPr lang="en-US" sz="1400" dirty="0"/>
              <a:t>, EPJC 74, 3046 (2014</a:t>
            </a:r>
            <a:r>
              <a:rPr lang="en-US" sz="1600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204B3A-73DA-CC41-A452-9E76FEBC1748}"/>
              </a:ext>
            </a:extLst>
          </p:cNvPr>
          <p:cNvSpPr txBox="1"/>
          <p:nvPr/>
        </p:nvSpPr>
        <p:spPr>
          <a:xfrm>
            <a:off x="886928" y="4408418"/>
            <a:ext cx="52090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Top mass important for </a:t>
            </a:r>
            <a:r>
              <a:rPr lang="en-US" dirty="0">
                <a:solidFill>
                  <a:srgbClr val="C00000"/>
                </a:solidFill>
              </a:rPr>
              <a:t>self-consistency check of SM </a:t>
            </a:r>
            <a:r>
              <a:rPr lang="en-US" dirty="0">
                <a:solidFill>
                  <a:schemeClr val="tx2"/>
                </a:solidFill>
              </a:rPr>
              <a:t>and for determining </a:t>
            </a:r>
            <a:r>
              <a:rPr lang="en-US" dirty="0">
                <a:solidFill>
                  <a:srgbClr val="C00000"/>
                </a:solidFill>
              </a:rPr>
              <a:t>stability of EW vacuum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Requires a theoretically rigorous definition of top mass (</a:t>
            </a:r>
            <a:r>
              <a:rPr lang="en-US" dirty="0">
                <a:solidFill>
                  <a:srgbClr val="C00000"/>
                </a:solidFill>
              </a:rPr>
              <a:t>pole mass</a:t>
            </a:r>
            <a:r>
              <a:rPr lang="en-US" dirty="0">
                <a:solidFill>
                  <a:schemeClr val="tx2"/>
                </a:solidFill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Difference between “MC mass” and pole mass expected to be of order 0.4 GeV.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A61E4C-14E8-5945-BD3C-732174AB1DD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038600" y="3216536"/>
            <a:ext cx="1245619" cy="71178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http://inspirehep.net/record/1265246/files/stability_new.png">
            <a:extLst>
              <a:ext uri="{FF2B5EF4-FFF2-40B4-BE49-F238E27FC236}">
                <a16:creationId xmlns:a16="http://schemas.microsoft.com/office/drawing/2014/main" id="{0E91A14E-11C5-8945-9607-E7FB89A5B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022" y="1117354"/>
            <a:ext cx="4106897" cy="1177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61C03CD-BD47-B341-8961-2240C6E07937}"/>
              </a:ext>
            </a:extLst>
          </p:cNvPr>
          <p:cNvSpPr txBox="1"/>
          <p:nvPr/>
        </p:nvSpPr>
        <p:spPr>
          <a:xfrm>
            <a:off x="8785777" y="708836"/>
            <a:ext cx="216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M. </a:t>
            </a:r>
            <a:r>
              <a:rPr lang="en-US" sz="1400" dirty="0" err="1"/>
              <a:t>Shaposhnikov</a:t>
            </a:r>
            <a:r>
              <a:rPr lang="en-US" sz="1400" dirty="0"/>
              <a:t>, EPS 2013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F7C7D3-150B-3B44-A734-9C6DD660EEC3}"/>
              </a:ext>
            </a:extLst>
          </p:cNvPr>
          <p:cNvSpPr/>
          <p:nvPr/>
        </p:nvSpPr>
        <p:spPr>
          <a:xfrm>
            <a:off x="1124676" y="6053610"/>
            <a:ext cx="37500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 </a:t>
            </a:r>
            <a:r>
              <a:rPr lang="en-US" sz="1400" dirty="0"/>
              <a:t>(M. </a:t>
            </a:r>
            <a:r>
              <a:rPr lang="en-US" sz="1400" dirty="0" err="1"/>
              <a:t>Butenschoen</a:t>
            </a:r>
            <a:r>
              <a:rPr lang="en-US" sz="1400" dirty="0"/>
              <a:t> et al., PRL 117, 232001 (2016))</a:t>
            </a:r>
            <a:endParaRPr 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2455-A698-F949-952A-622CAC970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Pair Final States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F7C37E-268A-8C4C-BCEF-EBE9A62BB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B863C-9A7F-C04D-9FEF-BD7D961D8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07FC4-D451-A742-A18E-09ABAA96B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9AC29B-40C0-8F4A-9837-3889D9738AE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F4796A-4D5B-1E43-8A60-540396629A43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38200" y="1594690"/>
            <a:ext cx="5733896" cy="446648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27E1277-2B2C-C645-9BA7-5C592E17F17F}"/>
              </a:ext>
            </a:extLst>
          </p:cNvPr>
          <p:cNvSpPr txBox="1"/>
          <p:nvPr/>
        </p:nvSpPr>
        <p:spPr>
          <a:xfrm>
            <a:off x="7528560" y="1442720"/>
            <a:ext cx="3658246" cy="557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Lepton + jets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1 isolated lepton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Missing E</a:t>
            </a:r>
            <a:r>
              <a:rPr lang="en-US" sz="2000" baseline="-25000" dirty="0">
                <a:solidFill>
                  <a:srgbClr val="C00000"/>
                </a:solidFill>
              </a:rPr>
              <a:t>T </a:t>
            </a:r>
            <a:r>
              <a:rPr lang="en-US" sz="2000" dirty="0">
                <a:solidFill>
                  <a:srgbClr val="C00000"/>
                </a:solidFill>
              </a:rPr>
              <a:t>from neutrino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≥ 4 jets (2 b jets)</a:t>
            </a:r>
          </a:p>
          <a:p>
            <a:endParaRPr lang="en-US" sz="2000" dirty="0"/>
          </a:p>
          <a:p>
            <a:r>
              <a:rPr lang="en-US" sz="2000" b="1" dirty="0">
                <a:solidFill>
                  <a:schemeClr val="tx2"/>
                </a:solidFill>
              </a:rPr>
              <a:t>Dilepton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2 isolated leptons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Large Missing E</a:t>
            </a:r>
            <a:r>
              <a:rPr lang="en-US" sz="2000" baseline="-25000" dirty="0">
                <a:solidFill>
                  <a:srgbClr val="C00000"/>
                </a:solidFill>
              </a:rPr>
              <a:t>T </a:t>
            </a:r>
            <a:r>
              <a:rPr lang="en-US" sz="2000" dirty="0">
                <a:solidFill>
                  <a:srgbClr val="C00000"/>
                </a:solidFill>
              </a:rPr>
              <a:t>from neutrino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2 b jets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dirty="0"/>
              <a:t>Not used in combination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All-jets 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Tau channels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58B676-FB8B-E24A-A8DF-DEE97982CCC2}"/>
              </a:ext>
            </a:extLst>
          </p:cNvPr>
          <p:cNvSpPr txBox="1"/>
          <p:nvPr/>
        </p:nvSpPr>
        <p:spPr>
          <a:xfrm>
            <a:off x="636720" y="1105769"/>
            <a:ext cx="2944680" cy="3938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/>
          <a:p>
            <a:pPr marL="0" marR="0" lvl="0" indent="0" algn="l" rtl="0" hangingPunct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2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18"/>
                <a:ea typeface="Gothic" pitchFamily="2"/>
                <a:cs typeface="Lucidasans" pitchFamily="2"/>
              </a:rPr>
              <a:t>Br(</a:t>
            </a:r>
            <a:r>
              <a:rPr lang="en-US" sz="242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18"/>
                <a:ea typeface="Gothic" pitchFamily="2"/>
                <a:cs typeface="Lucidasans" pitchFamily="2"/>
              </a:rPr>
              <a:t>t→W</a:t>
            </a:r>
            <a:r>
              <a:rPr lang="en-US" sz="2420" b="0" i="0" u="none" strike="noStrike" baseline="30000" dirty="0" err="1">
                <a:ln>
                  <a:noFill/>
                </a:ln>
                <a:solidFill>
                  <a:srgbClr val="000000"/>
                </a:solidFill>
                <a:latin typeface="Verdana" pitchFamily="18"/>
                <a:ea typeface="Gothic" pitchFamily="2"/>
                <a:cs typeface="Lucidasans" pitchFamily="2"/>
              </a:rPr>
              <a:t>+</a:t>
            </a:r>
            <a:r>
              <a:rPr lang="en-US" sz="242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18"/>
                <a:ea typeface="Gothic" pitchFamily="2"/>
                <a:cs typeface="Lucidasans" pitchFamily="2"/>
              </a:rPr>
              <a:t>b</a:t>
            </a:r>
            <a:r>
              <a:rPr lang="en-US" sz="242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18"/>
                <a:ea typeface="Gothic" pitchFamily="2"/>
                <a:cs typeface="Lucidasans" pitchFamily="2"/>
              </a:rPr>
              <a:t>)=100%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74067D-3634-7944-AEEC-8414D4DA8515}"/>
              </a:ext>
            </a:extLst>
          </p:cNvPr>
          <p:cNvSpPr txBox="1"/>
          <p:nvPr/>
        </p:nvSpPr>
        <p:spPr>
          <a:xfrm>
            <a:off x="153581" y="2225040"/>
            <a:ext cx="2206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 boson decays</a:t>
            </a:r>
          </a:p>
        </p:txBody>
      </p:sp>
    </p:spTree>
    <p:extLst>
      <p:ext uri="{BB962C8B-B14F-4D97-AF65-F5344CB8AC3E}">
        <p14:creationId xmlns:p14="http://schemas.microsoft.com/office/powerpoint/2010/main" val="4161500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-d0.fnal.gov/Run2Physics/WWW/results/final/TOP/T14E/T14EF01a.jpeg">
            <a:extLst>
              <a:ext uri="{FF2B5EF4-FFF2-40B4-BE49-F238E27FC236}">
                <a16:creationId xmlns:a16="http://schemas.microsoft.com/office/drawing/2014/main" id="{9E1D2305-D875-9642-8B70-DCA866600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587" y="3961231"/>
            <a:ext cx="2709514" cy="249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4D99D7-9BFA-5344-BBC3-08536B63A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Mass and Jet Energy Scale (JES)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C151A-564C-034E-96A6-5A8497A002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135" y="1246466"/>
            <a:ext cx="5395499" cy="2861628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Joint fit of JES and top mass</a:t>
            </a:r>
            <a:r>
              <a:rPr lang="en-US" dirty="0">
                <a:solidFill>
                  <a:schemeClr val="tx2"/>
                </a:solidFill>
              </a:rPr>
              <a:t> in </a:t>
            </a:r>
            <a:r>
              <a:rPr lang="en-US" dirty="0" err="1">
                <a:solidFill>
                  <a:schemeClr val="tx2"/>
                </a:solidFill>
              </a:rPr>
              <a:t>lepton+jets</a:t>
            </a:r>
            <a:r>
              <a:rPr lang="en-US" dirty="0">
                <a:solidFill>
                  <a:schemeClr val="tx2"/>
                </a:solidFill>
              </a:rPr>
              <a:t> measurement, using W mass as constraint.</a:t>
            </a:r>
          </a:p>
          <a:p>
            <a:r>
              <a:rPr lang="en-US" dirty="0">
                <a:solidFill>
                  <a:schemeClr val="tx2"/>
                </a:solidFill>
              </a:rPr>
              <a:t>This JES is then used for the di-lepton channel.</a:t>
            </a:r>
          </a:p>
          <a:p>
            <a:r>
              <a:rPr lang="en-US" dirty="0">
                <a:solidFill>
                  <a:schemeClr val="tx2"/>
                </a:solidFill>
              </a:rPr>
              <a:t>Uses </a:t>
            </a:r>
            <a:r>
              <a:rPr lang="en-US" dirty="0">
                <a:solidFill>
                  <a:srgbClr val="C00000"/>
                </a:solidFill>
              </a:rPr>
              <a:t>matrix element method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728F2-25E2-8D48-94B8-52959A284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113F9E-F28B-B34A-832E-FFCE621FB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A6E10-4186-A647-9FF4-78CD58CA7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9AC29B-40C0-8F4A-9837-3889D9738AE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CD10B4-FC3F-3648-AB3E-09A3386ECC9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94874" y="1196395"/>
            <a:ext cx="4241800" cy="273788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2BDEF1ED-8AC9-234E-9687-58AEB4904055}"/>
              </a:ext>
            </a:extLst>
          </p:cNvPr>
          <p:cNvSpPr/>
          <p:nvPr/>
        </p:nvSpPr>
        <p:spPr>
          <a:xfrm>
            <a:off x="4066934" y="3096114"/>
            <a:ext cx="723945" cy="1000197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000">
            <a:solidFill>
              <a:srgbClr val="0000FF"/>
            </a:solidFill>
            <a:prstDash val="solid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666699"/>
              </a:solidFill>
              <a:latin typeface="Times New Roman" pitchFamily="18"/>
              <a:ea typeface="Gothic" pitchFamily="2"/>
              <a:cs typeface="Lucidasans" pitchFamily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78D0F1-1460-634B-AAA0-E42F3A875A4C}"/>
              </a:ext>
            </a:extLst>
          </p:cNvPr>
          <p:cNvSpPr txBox="1"/>
          <p:nvPr/>
        </p:nvSpPr>
        <p:spPr>
          <a:xfrm>
            <a:off x="99126" y="4365962"/>
            <a:ext cx="1548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PRL 113,</a:t>
            </a:r>
          </a:p>
          <a:p>
            <a:r>
              <a:rPr lang="en-US" dirty="0"/>
              <a:t>032002 (2014)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6C1615-9E03-F64F-9740-24EB7F0F2C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2763" y="4320481"/>
            <a:ext cx="6581273" cy="925258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5FD951-6FED-F346-9660-43ABFBCD240B}"/>
              </a:ext>
            </a:extLst>
          </p:cNvPr>
          <p:cNvSpPr txBox="1"/>
          <p:nvPr/>
        </p:nvSpPr>
        <p:spPr>
          <a:xfrm>
            <a:off x="4790879" y="5457987"/>
            <a:ext cx="6744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Most precise </a:t>
            </a:r>
            <a:r>
              <a:rPr lang="en-US" sz="2400" dirty="0" err="1">
                <a:solidFill>
                  <a:srgbClr val="C00000"/>
                </a:solidFill>
              </a:rPr>
              <a:t>Tevatron</a:t>
            </a:r>
            <a:r>
              <a:rPr lang="en-US" sz="2400" dirty="0">
                <a:solidFill>
                  <a:srgbClr val="C00000"/>
                </a:solidFill>
              </a:rPr>
              <a:t> single top mass measurement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29C60A-3089-D841-A0AE-3219FEB8D2A9}"/>
              </a:ext>
            </a:extLst>
          </p:cNvPr>
          <p:cNvSpPr txBox="1"/>
          <p:nvPr/>
        </p:nvSpPr>
        <p:spPr>
          <a:xfrm>
            <a:off x="253789" y="1002816"/>
            <a:ext cx="4175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Production dominated by quark-antiquark </a:t>
            </a:r>
          </a:p>
          <a:p>
            <a:r>
              <a:rPr lang="en-US" dirty="0"/>
              <a:t>annihilation (85%)</a:t>
            </a:r>
          </a:p>
        </p:txBody>
      </p:sp>
    </p:spTree>
    <p:extLst>
      <p:ext uri="{BB962C8B-B14F-4D97-AF65-F5344CB8AC3E}">
        <p14:creationId xmlns:p14="http://schemas.microsoft.com/office/powerpoint/2010/main" val="2400482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900BA-BEB2-8C48-A1F6-97941769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DØ Combination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F52FA-CDFC-A749-B2A7-24E2F99CA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7CE0A-30B4-D847-9241-C7492C709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ICHEP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6E10D-AE5C-9044-AAF4-56B643D46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9AC29B-40C0-8F4A-9837-3889D9738AE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6C5875-94E0-834A-930C-236427358C22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677333" y="1662075"/>
            <a:ext cx="4241800" cy="273788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3B298B6-AB2D-4F46-9208-CFEEDD5BB42B}"/>
              </a:ext>
            </a:extLst>
          </p:cNvPr>
          <p:cNvSpPr/>
          <p:nvPr/>
        </p:nvSpPr>
        <p:spPr>
          <a:xfrm>
            <a:off x="5859739" y="1482459"/>
            <a:ext cx="49414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Combination of Run I and Run II </a:t>
            </a:r>
            <a:r>
              <a:rPr lang="en-US" sz="2400" dirty="0">
                <a:solidFill>
                  <a:srgbClr val="C00000"/>
                </a:solidFill>
              </a:rPr>
              <a:t>direct top mass </a:t>
            </a:r>
            <a:r>
              <a:rPr lang="en-US" sz="2400" dirty="0">
                <a:solidFill>
                  <a:schemeClr val="tx2"/>
                </a:solidFill>
              </a:rPr>
              <a:t>measurements in </a:t>
            </a:r>
            <a:r>
              <a:rPr lang="en-US" sz="2400" dirty="0" err="1">
                <a:solidFill>
                  <a:srgbClr val="C00000"/>
                </a:solidFill>
              </a:rPr>
              <a:t>leptons+jets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</a:rPr>
              <a:t>and </a:t>
            </a:r>
            <a:r>
              <a:rPr lang="en-US" sz="2400" dirty="0">
                <a:solidFill>
                  <a:srgbClr val="C00000"/>
                </a:solidFill>
              </a:rPr>
              <a:t>dilepton</a:t>
            </a:r>
            <a:r>
              <a:rPr lang="en-US" sz="2400" dirty="0">
                <a:solidFill>
                  <a:schemeClr val="tx2"/>
                </a:solidFill>
              </a:rPr>
              <a:t> channels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Analyses use matrix element and neutrino weighting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8BFB02E-7FBD-5C4D-AF0A-BACD855E6E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7602" y="3818060"/>
            <a:ext cx="6385995" cy="20622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6132E66-1517-ED44-84A9-EC462961DE44}"/>
              </a:ext>
            </a:extLst>
          </p:cNvPr>
          <p:cNvSpPr txBox="1"/>
          <p:nvPr/>
        </p:nvSpPr>
        <p:spPr>
          <a:xfrm>
            <a:off x="838200" y="4849177"/>
            <a:ext cx="3750733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Direct top mass reconstruction  measures MC mass parameter of the </a:t>
            </a:r>
            <a:r>
              <a:rPr lang="en-US" sz="2000" dirty="0" err="1"/>
              <a:t>parton</a:t>
            </a:r>
            <a:r>
              <a:rPr lang="en-US" sz="2000" dirty="0"/>
              <a:t> shower.</a:t>
            </a:r>
          </a:p>
        </p:txBody>
      </p:sp>
    </p:spTree>
    <p:extLst>
      <p:ext uri="{BB962C8B-B14F-4D97-AF65-F5344CB8AC3E}">
        <p14:creationId xmlns:p14="http://schemas.microsoft.com/office/powerpoint/2010/main" val="865633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64553-EBC0-D040-B7CE-B9E42BB8F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DØ Combination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035E5-F5D5-394B-BC89-2B1BB04A03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417" y="1017707"/>
            <a:ext cx="4679373" cy="489108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sz="2000" dirty="0">
                <a:solidFill>
                  <a:schemeClr val="tx2"/>
                </a:solidFill>
              </a:rPr>
              <a:t>Combination takes into account all uncertainties and their correlations.</a:t>
            </a:r>
          </a:p>
          <a:p>
            <a:r>
              <a:rPr lang="en-US" sz="2000" dirty="0">
                <a:solidFill>
                  <a:schemeClr val="tx2"/>
                </a:solidFill>
              </a:rPr>
              <a:t>Uses BLUE (Best Linear Unbiased Estimate) method.</a:t>
            </a:r>
          </a:p>
          <a:p>
            <a:r>
              <a:rPr lang="en-US" sz="2000" dirty="0">
                <a:solidFill>
                  <a:schemeClr val="tx2"/>
                </a:solidFill>
              </a:rPr>
              <a:t>Combined direct mass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>
                <a:solidFill>
                  <a:schemeClr val="tx2"/>
                </a:solidFill>
              </a:rPr>
              <a:t>Dominant systematic uncertainty from in-situ light-jet calibration (0.4 GeV).</a:t>
            </a:r>
          </a:p>
          <a:p>
            <a:r>
              <a:rPr lang="en-US" sz="2000" dirty="0">
                <a:solidFill>
                  <a:schemeClr val="tx2"/>
                </a:solidFill>
              </a:rPr>
              <a:t>Good consistency: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C00000"/>
                </a:solidFill>
              </a:rPr>
              <a:t>     𝜒</a:t>
            </a:r>
            <a:r>
              <a:rPr lang="en-US" sz="2000" baseline="30000" dirty="0">
                <a:solidFill>
                  <a:srgbClr val="C00000"/>
                </a:solidFill>
              </a:rPr>
              <a:t>2</a:t>
            </a:r>
            <a:r>
              <a:rPr lang="en-US" sz="2000" dirty="0">
                <a:solidFill>
                  <a:srgbClr val="C00000"/>
                </a:solidFill>
              </a:rPr>
              <a:t>/NDF = 0.8, Probability = 0.47</a:t>
            </a:r>
          </a:p>
          <a:p>
            <a:endParaRPr lang="en-US" baseline="30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35E815-63DC-C446-B34F-EF293D056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6F65A-A0F3-4C42-B4DF-C429C071D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ICHEP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5DC9E9-1818-E54A-972E-F39DD6FEC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9AC29B-40C0-8F4A-9837-3889D9738AE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8" name="Picture 2" descr="https://www-d0.fnal.gov/Run2Physics/WWW/results/final/TOP/T17A/T17AF2.jpeg">
            <a:extLst>
              <a:ext uri="{FF2B5EF4-FFF2-40B4-BE49-F238E27FC236}">
                <a16:creationId xmlns:a16="http://schemas.microsoft.com/office/drawing/2014/main" id="{9041CC08-58E1-E742-A25F-9F85FB85E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980" y="1332548"/>
            <a:ext cx="7034020" cy="451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4">
            <a:extLst>
              <a:ext uri="{FF2B5EF4-FFF2-40B4-BE49-F238E27FC236}">
                <a16:creationId xmlns:a16="http://schemas.microsoft.com/office/drawing/2014/main" id="{5DE6A619-7318-7A46-8970-AFFB56D2C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9976" y="1332548"/>
            <a:ext cx="30591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Phys. Rev. D 95, 112004 (2017</a:t>
            </a:r>
            <a:r>
              <a:rPr lang="en-US" altLang="en-US" dirty="0"/>
              <a:t>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29E8C0-38FB-754C-89B7-FB69047C9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441" y="3319178"/>
            <a:ext cx="4613563" cy="540954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72CA097-8167-C94B-B752-673F815528B8}"/>
              </a:ext>
            </a:extLst>
          </p:cNvPr>
          <p:cNvSpPr txBox="1"/>
          <p:nvPr/>
        </p:nvSpPr>
        <p:spPr>
          <a:xfrm>
            <a:off x="5682266" y="5846763"/>
            <a:ext cx="5856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DØ about 2-3 standard deviations higher than world average</a:t>
            </a:r>
          </a:p>
        </p:txBody>
      </p:sp>
    </p:spTree>
    <p:extLst>
      <p:ext uri="{BB962C8B-B14F-4D97-AF65-F5344CB8AC3E}">
        <p14:creationId xmlns:p14="http://schemas.microsoft.com/office/powerpoint/2010/main" val="198797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64553-EBC0-D040-B7CE-B9E42BB8F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DØ Combination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035E5-F5D5-394B-BC89-2B1BB04A03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417" y="1017707"/>
            <a:ext cx="4679373" cy="489108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sz="2000" dirty="0"/>
              <a:t>Combination takes into account all uncertainties and their correlations.</a:t>
            </a:r>
          </a:p>
          <a:p>
            <a:r>
              <a:rPr lang="en-US" sz="2000" dirty="0"/>
              <a:t>Uses BLUE (Best Linear Unbiased Estimate) method.</a:t>
            </a:r>
          </a:p>
          <a:p>
            <a:r>
              <a:rPr lang="en-US" sz="2000" dirty="0"/>
              <a:t>Combined direct mass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Dominant systematic uncertainty from in-situ light-jet calibration (0.4 GeV).</a:t>
            </a:r>
          </a:p>
          <a:p>
            <a:r>
              <a:rPr lang="en-US" sz="2000" dirty="0"/>
              <a:t>Good consistency: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C00000"/>
                </a:solidFill>
              </a:rPr>
              <a:t>     𝜒</a:t>
            </a:r>
            <a:r>
              <a:rPr lang="en-US" sz="2000" baseline="30000" dirty="0">
                <a:solidFill>
                  <a:srgbClr val="C00000"/>
                </a:solidFill>
              </a:rPr>
              <a:t>2</a:t>
            </a:r>
            <a:r>
              <a:rPr lang="en-US" sz="2000" dirty="0">
                <a:solidFill>
                  <a:srgbClr val="C00000"/>
                </a:solidFill>
              </a:rPr>
              <a:t>/NDF = 0.8, Probability = 0.47</a:t>
            </a:r>
          </a:p>
          <a:p>
            <a:endParaRPr lang="en-US" baseline="30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35E815-63DC-C446-B34F-EF293D056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6F65A-A0F3-4C42-B4DF-C429C071D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ICHEP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5DC9E9-1818-E54A-972E-F39DD6FEC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9AC29B-40C0-8F4A-9837-3889D9738AE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5DE6A619-7318-7A46-8970-AFFB56D2C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983" y="5904138"/>
            <a:ext cx="30591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Phys. Rev. D 95, 112004 (2017</a:t>
            </a:r>
            <a:r>
              <a:rPr lang="en-US" altLang="en-US" dirty="0"/>
              <a:t>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29E8C0-38FB-754C-89B7-FB69047C9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563" y="3319178"/>
            <a:ext cx="4613563" cy="540954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DC65FD-7426-6040-B2A9-30339FCAFB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394" y="1230191"/>
            <a:ext cx="4934007" cy="470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249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4BECD-4E98-0741-ADDD-484116014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Pole Mass from Total Cross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5110AC-CF34-464B-A30F-277BEB610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5"/>
            <a:ext cx="5693229" cy="4891088"/>
          </a:xfrm>
        </p:spPr>
        <p:txBody>
          <a:bodyPr/>
          <a:lstStyle/>
          <a:p>
            <a:r>
              <a:rPr lang="en-US" sz="2400" dirty="0">
                <a:solidFill>
                  <a:srgbClr val="C00000"/>
                </a:solidFill>
              </a:rPr>
              <a:t>Total cross section depends on pole mass.</a:t>
            </a:r>
          </a:p>
          <a:p>
            <a:r>
              <a:rPr lang="en-GB" sz="2400" dirty="0">
                <a:solidFill>
                  <a:schemeClr val="tx2"/>
                </a:solidFill>
              </a:rPr>
              <a:t>Pole mass is the real part of the pole in the top-quark propagator – theoretically well defined.</a:t>
            </a:r>
          </a:p>
          <a:p>
            <a:r>
              <a:rPr lang="en-GB" sz="2400" dirty="0">
                <a:solidFill>
                  <a:schemeClr val="tx2"/>
                </a:solidFill>
              </a:rPr>
              <a:t>Measured cross section shows (weaker) top mass dependence due to acceptance variation.</a:t>
            </a:r>
          </a:p>
          <a:p>
            <a:r>
              <a:rPr lang="en-GB" sz="2400" dirty="0">
                <a:solidFill>
                  <a:schemeClr val="tx2"/>
                </a:solidFill>
              </a:rPr>
              <a:t>Use Bayesian flat prior for top mass.</a:t>
            </a:r>
          </a:p>
          <a:p>
            <a:r>
              <a:rPr lang="en-GB" sz="2400" dirty="0">
                <a:solidFill>
                  <a:schemeClr val="tx2"/>
                </a:solidFill>
              </a:rPr>
              <a:t>Extract pole mass (with MSTW2008):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C00000"/>
                </a:solidFill>
              </a:rPr>
              <a:t>               </a:t>
            </a:r>
            <a:endParaRPr lang="en-US" sz="2400" dirty="0">
              <a:solidFill>
                <a:srgbClr val="C00000"/>
              </a:solidFill>
            </a:endParaRPr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341D89-CF05-3A44-BD0E-40F9ACC07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7/7/2018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FE04B6-46FA-7046-A0BA-FB0890CB4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ICHEP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3C528-83BE-4248-B274-5F76D8C02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9AC29B-40C0-8F4A-9837-3889D9738AE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1026" name="Picture 2" descr="https://www-d0.fnal.gov/Run2Physics/WWW/results/final/TOP/T16A/T16AF9.jpeg">
            <a:extLst>
              <a:ext uri="{FF2B5EF4-FFF2-40B4-BE49-F238E27FC236}">
                <a16:creationId xmlns:a16="http://schemas.microsoft.com/office/drawing/2014/main" id="{C8D53CAA-6C60-4E4C-9391-FA7968E4FA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613" y="1464973"/>
            <a:ext cx="5311005" cy="450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9ACD36-5462-904C-8F64-0529AF4ACF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2309" y="4997462"/>
            <a:ext cx="4823691" cy="97419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BC7D46F-8C8F-974B-BF4B-36FE381BFBE0}"/>
              </a:ext>
            </a:extLst>
          </p:cNvPr>
          <p:cNvSpPr/>
          <p:nvPr/>
        </p:nvSpPr>
        <p:spPr>
          <a:xfrm>
            <a:off x="8295014" y="1280307"/>
            <a:ext cx="305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Phys. Rev. D 94, 092004 (2016)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856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9265</TotalTime>
  <Words>783</Words>
  <Application>Microsoft Macintosh PowerPoint</Application>
  <PresentationFormat>Widescreen</PresentationFormat>
  <Paragraphs>162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Gothic</vt:lpstr>
      <vt:lpstr>Lucidasans</vt:lpstr>
      <vt:lpstr>Times New Roman</vt:lpstr>
      <vt:lpstr>Verdana</vt:lpstr>
      <vt:lpstr>Office Theme</vt:lpstr>
      <vt:lpstr>Direct and Indirect Measurements of the Top Quark Mass in pp Collisions</vt:lpstr>
      <vt:lpstr>The TevatrOn Particle</vt:lpstr>
      <vt:lpstr>Motivation</vt:lpstr>
      <vt:lpstr>Top Pair Final States</vt:lpstr>
      <vt:lpstr>Top Mass and Jet Energy Scale (JES)</vt:lpstr>
      <vt:lpstr>DØ Combination</vt:lpstr>
      <vt:lpstr>DØ Combination</vt:lpstr>
      <vt:lpstr>DØ Combination</vt:lpstr>
      <vt:lpstr>Top Pole Mass from Total Cross Section</vt:lpstr>
      <vt:lpstr>Top Mass from Differential Cross Section</vt:lpstr>
      <vt:lpstr>Top Mass from Differential Cross Section</vt:lpstr>
      <vt:lpstr>Top Mass from Differential Cross Section</vt:lpstr>
      <vt:lpstr>Top Mass from Differential Cross Section</vt:lpstr>
      <vt:lpstr>Comparison of Results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Soldner-Rembold</dc:creator>
  <cp:lastModifiedBy>Stefan Soldner-Rembold</cp:lastModifiedBy>
  <cp:revision>53</cp:revision>
  <cp:lastPrinted>2018-07-06T00:34:15Z</cp:lastPrinted>
  <dcterms:created xsi:type="dcterms:W3CDTF">2018-06-25T11:48:33Z</dcterms:created>
  <dcterms:modified xsi:type="dcterms:W3CDTF">2018-07-06T00:35:59Z</dcterms:modified>
</cp:coreProperties>
</file>