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8" r:id="rId2"/>
  </p:sldMasterIdLst>
  <p:notesMasterIdLst>
    <p:notesMasterId r:id="rId22"/>
  </p:notesMasterIdLst>
  <p:sldIdLst>
    <p:sldId id="269" r:id="rId3"/>
    <p:sldId id="287" r:id="rId4"/>
    <p:sldId id="286" r:id="rId5"/>
    <p:sldId id="270" r:id="rId6"/>
    <p:sldId id="271" r:id="rId7"/>
    <p:sldId id="272" r:id="rId8"/>
    <p:sldId id="273" r:id="rId9"/>
    <p:sldId id="282" r:id="rId10"/>
    <p:sldId id="283" r:id="rId11"/>
    <p:sldId id="284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-90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CD3B99-3C47-463A-9DFC-4E6288AAD099}" type="datetimeFigureOut">
              <a:rPr lang="en-GB" smtClean="0"/>
              <a:t>07/07/2018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8A432-703D-4689-8081-16BD1CDF14E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1160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2D0228-BB61-40C2-BD8F-6D458FEDA816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0324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74553"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11810" indent="-273773" defTabSz="874553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095092" indent="-219018" defTabSz="874553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533129" indent="-219018" defTabSz="874553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1971165" indent="-219018" defTabSz="874553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409201" indent="-219018" defTabSz="874553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847238" indent="-219018" defTabSz="874553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285275" indent="-219018" defTabSz="874553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723312" indent="-219018" defTabSz="874553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CCFE0718-BF0B-491F-A7B6-BCA868EE4423}" type="slidenum">
              <a:rPr lang="en-US" altLang="en-US" sz="1100" b="0"/>
              <a:pPr/>
              <a:t>5</a:t>
            </a:fld>
            <a:endParaRPr lang="en-US" altLang="en-US" sz="1100" b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C4F5B-38E7-4E53-9D9B-82394C04F30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210300" y="6356378"/>
            <a:ext cx="2133600" cy="365125"/>
          </a:xfrm>
        </p:spPr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6655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96379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1887794" y="110614"/>
            <a:ext cx="6837106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0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449580" y="1094683"/>
            <a:ext cx="8275320" cy="50450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784" y="174050"/>
            <a:ext cx="1620000" cy="677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2426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18 Nov 2015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3162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025CAD-1B0E-4651-A26F-A76642DC624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2794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7AADD2-DE48-4387-BE00-65DB7933252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6569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889A1-A151-44A6-91C2-AB9A6021B8C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298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20D81-1D53-48A2-84FB-8B4516E6421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EE4CBECB-E6B9-4CF2-ABF0-89C6B79D862F}" type="slidenum">
              <a:rPr lang="en-GB" b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b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39965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8600"/>
            <a:ext cx="68580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066800"/>
            <a:ext cx="6858000" cy="5181600"/>
          </a:xfrm>
        </p:spPr>
        <p:txBody>
          <a:bodyPr/>
          <a:lstStyle>
            <a:lvl3pPr>
              <a:buClr>
                <a:schemeClr val="accent4">
                  <a:lumMod val="20000"/>
                  <a:lumOff val="80000"/>
                </a:schemeClr>
              </a:buClr>
              <a:buSzPct val="25000"/>
              <a:buFont typeface="Wingdings" pitchFamily="2" charset="2"/>
              <a:buChar char="q"/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3"/>
            <a:r>
              <a:rPr lang="en-US" dirty="0" smtClean="0"/>
              <a:t>Third level</a:t>
            </a:r>
          </a:p>
          <a:p>
            <a:pPr lvl="4"/>
            <a:r>
              <a:rPr lang="en-US" dirty="0" smtClean="0"/>
              <a:t>Fourth level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762000" y="6324600"/>
            <a:ext cx="6248400" cy="3619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dirty="0" smtClean="0">
                <a:solidFill>
                  <a:prstClr val="black"/>
                </a:solidFill>
                <a:latin typeface="Times New Roman" pitchFamily="18" charset="0"/>
              </a:rPr>
              <a:t>Stuart Henderson, Project X </a:t>
            </a:r>
            <a:r>
              <a:rPr lang="en-US" sz="1400" b="1" dirty="0" err="1" smtClean="0">
                <a:solidFill>
                  <a:prstClr val="black"/>
                </a:solidFill>
                <a:latin typeface="Times New Roman" pitchFamily="18" charset="0"/>
              </a:rPr>
              <a:t>MuSR</a:t>
            </a:r>
            <a:r>
              <a:rPr lang="en-US" sz="1400" b="1" dirty="0" smtClean="0">
                <a:solidFill>
                  <a:prstClr val="black"/>
                </a:solidFill>
                <a:latin typeface="Times New Roman" pitchFamily="18" charset="0"/>
              </a:rPr>
              <a:t> Forum   October 17, 2012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152400" y="6324600"/>
            <a:ext cx="533400" cy="3619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C9121-044D-47E8-87E9-7D343DF06E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1275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2D95-7BA0-4262-BA13-D796A9C7D41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400" b="1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t>Alain Blondel The FCCs</a:t>
            </a:r>
            <a:endParaRPr lang="fr-CH" sz="1400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6262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12D95-7BA0-4262-BA13-D796A9C7D41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276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17" descr="unigelogo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438397" y="0"/>
            <a:ext cx="727075" cy="727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40021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7" Type="http://schemas.openxmlformats.org/officeDocument/2006/relationships/image" Target="../media/image2.jp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4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A051A741-F40B-4F6B-A143-728A5BCF6DE3}" type="datetime1">
              <a:rPr lang="fr-CH" b="1" smtClean="0">
                <a:solidFill>
                  <a:prstClr val="black">
                    <a:tint val="75000"/>
                  </a:prstClr>
                </a:solidFill>
                <a:latin typeface="Times New Roman" pitchFamily="18" charset="0"/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07.07.2018</a:t>
            </a:fld>
            <a:endParaRPr lang="fr-CH" b="1">
              <a:solidFill>
                <a:prstClr val="black">
                  <a:tint val="75000"/>
                </a:prstClr>
              </a:solidFill>
              <a:latin typeface="Times New Roman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62675" y="63754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17" descr="unigelogo"/>
          <p:cNvPicPr>
            <a:picLocks noChangeAspect="1" noChangeArrowheads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6939" y="6130953"/>
            <a:ext cx="727075" cy="7270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 userDrawn="1"/>
        </p:nvSpPr>
        <p:spPr>
          <a:xfrm>
            <a:off x="2733164" y="6481211"/>
            <a:ext cx="25490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1400" b="1" dirty="0">
                <a:solidFill>
                  <a:prstClr val="black"/>
                </a:solidFill>
                <a:latin typeface="Times New Roman" pitchFamily="18" charset="0"/>
              </a:rPr>
              <a:t>Alain Blondel Future </a:t>
            </a:r>
            <a:r>
              <a:rPr lang="fr-CH" sz="1400" b="1" dirty="0" err="1">
                <a:solidFill>
                  <a:prstClr val="black"/>
                </a:solidFill>
                <a:latin typeface="Times New Roman" pitchFamily="18" charset="0"/>
              </a:rPr>
              <a:t>Colliders</a:t>
            </a:r>
            <a:endParaRPr lang="en-US" sz="1400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004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C724B9-D0C7-401C-8FC1-80AC7519116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36" y="33184"/>
            <a:ext cx="1355598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495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90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12" Type="http://schemas.openxmlformats.org/officeDocument/2006/relationships/image" Target="../media/image2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11" Type="http://schemas.openxmlformats.org/officeDocument/2006/relationships/image" Target="../media/image270.png"/><Relationship Id="rId5" Type="http://schemas.openxmlformats.org/officeDocument/2006/relationships/image" Target="../media/image20.png"/><Relationship Id="rId10" Type="http://schemas.openxmlformats.org/officeDocument/2006/relationships/image" Target="../media/image260.png"/><Relationship Id="rId4" Type="http://schemas.openxmlformats.org/officeDocument/2006/relationships/image" Target="../media/image19.png"/><Relationship Id="rId9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510.png"/><Relationship Id="rId7" Type="http://schemas.openxmlformats.org/officeDocument/2006/relationships/image" Target="../media/image90.png"/><Relationship Id="rId2" Type="http://schemas.openxmlformats.org/officeDocument/2006/relationships/image" Target="../media/image4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0.png"/><Relationship Id="rId11" Type="http://schemas.openxmlformats.org/officeDocument/2006/relationships/image" Target="../media/image7.jpg"/><Relationship Id="rId5" Type="http://schemas.openxmlformats.org/officeDocument/2006/relationships/image" Target="../media/image78.png"/><Relationship Id="rId10" Type="http://schemas.openxmlformats.org/officeDocument/2006/relationships/image" Target="../media/image120.png"/><Relationship Id="rId4" Type="http://schemas.openxmlformats.org/officeDocument/2006/relationships/image" Target="../media/image690.png"/><Relationship Id="rId9" Type="http://schemas.openxmlformats.org/officeDocument/2006/relationships/image" Target="../media/image1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230.png"/><Relationship Id="rId2" Type="http://schemas.openxmlformats.org/officeDocument/2006/relationships/image" Target="../media/image24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1.png"/><Relationship Id="rId5" Type="http://schemas.openxmlformats.org/officeDocument/2006/relationships/image" Target="../media/image220.png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5" descr="DSCF42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095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fld id="{A25DB464-E875-4487-9518-D45C3C90006A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 smtClean="0">
              <a:solidFill>
                <a:prstClr val="black"/>
              </a:solidFill>
            </a:endParaRPr>
          </a:p>
        </p:txBody>
      </p:sp>
      <p:sp>
        <p:nvSpPr>
          <p:cNvPr id="12295" name="Oval 16"/>
          <p:cNvSpPr>
            <a:spLocks noChangeArrowheads="1"/>
          </p:cNvSpPr>
          <p:nvPr/>
        </p:nvSpPr>
        <p:spPr bwMode="auto">
          <a:xfrm>
            <a:off x="1828800" y="4154488"/>
            <a:ext cx="2819400" cy="5524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eaLnBrk="1" hangingPunct="1"/>
            <a:endParaRPr lang="en-GB" sz="2000">
              <a:solidFill>
                <a:prstClr val="black"/>
              </a:solidFill>
            </a:endParaRPr>
          </a:p>
        </p:txBody>
      </p:sp>
      <p:sp>
        <p:nvSpPr>
          <p:cNvPr id="12296" name="Freeform 17"/>
          <p:cNvSpPr>
            <a:spLocks/>
          </p:cNvSpPr>
          <p:nvPr/>
        </p:nvSpPr>
        <p:spPr bwMode="auto">
          <a:xfrm>
            <a:off x="0" y="4114800"/>
            <a:ext cx="5029200" cy="990600"/>
          </a:xfrm>
          <a:custGeom>
            <a:avLst/>
            <a:gdLst>
              <a:gd name="T0" fmla="*/ 0 w 3168"/>
              <a:gd name="T1" fmla="*/ 2147483647 h 624"/>
              <a:gd name="T2" fmla="*/ 2147483647 w 3168"/>
              <a:gd name="T3" fmla="*/ 2147483647 h 624"/>
              <a:gd name="T4" fmla="*/ 2147483647 w 3168"/>
              <a:gd name="T5" fmla="*/ 2147483647 h 624"/>
              <a:gd name="T6" fmla="*/ 2147483647 w 3168"/>
              <a:gd name="T7" fmla="*/ 2147483647 h 624"/>
              <a:gd name="T8" fmla="*/ 2147483647 w 3168"/>
              <a:gd name="T9" fmla="*/ 0 h 624"/>
              <a:gd name="T10" fmla="*/ 2147483647 w 3168"/>
              <a:gd name="T11" fmla="*/ 2147483647 h 624"/>
              <a:gd name="T12" fmla="*/ 2147483647 w 3168"/>
              <a:gd name="T13" fmla="*/ 2147483647 h 624"/>
              <a:gd name="T14" fmla="*/ 2147483647 w 3168"/>
              <a:gd name="T15" fmla="*/ 2147483647 h 624"/>
              <a:gd name="T16" fmla="*/ 2147483647 w 3168"/>
              <a:gd name="T17" fmla="*/ 2147483647 h 624"/>
              <a:gd name="T18" fmla="*/ 2147483647 w 3168"/>
              <a:gd name="T19" fmla="*/ 2147483647 h 624"/>
              <a:gd name="T20" fmla="*/ 2147483647 w 3168"/>
              <a:gd name="T21" fmla="*/ 2147483647 h 624"/>
              <a:gd name="T22" fmla="*/ 2147483647 w 3168"/>
              <a:gd name="T23" fmla="*/ 2147483647 h 624"/>
              <a:gd name="T24" fmla="*/ 2147483647 w 3168"/>
              <a:gd name="T25" fmla="*/ 2147483647 h 624"/>
              <a:gd name="T26" fmla="*/ 2147483647 w 3168"/>
              <a:gd name="T27" fmla="*/ 2147483647 h 624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3168"/>
              <a:gd name="T43" fmla="*/ 0 h 624"/>
              <a:gd name="T44" fmla="*/ 3168 w 3168"/>
              <a:gd name="T45" fmla="*/ 624 h 624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3168" h="624">
                <a:moveTo>
                  <a:pt x="0" y="156"/>
                </a:moveTo>
                <a:cubicBezTo>
                  <a:pt x="55" y="145"/>
                  <a:pt x="214" y="108"/>
                  <a:pt x="333" y="87"/>
                </a:cubicBezTo>
                <a:cubicBezTo>
                  <a:pt x="452" y="66"/>
                  <a:pt x="591" y="46"/>
                  <a:pt x="714" y="33"/>
                </a:cubicBezTo>
                <a:cubicBezTo>
                  <a:pt x="837" y="20"/>
                  <a:pt x="958" y="12"/>
                  <a:pt x="1071" y="6"/>
                </a:cubicBezTo>
                <a:cubicBezTo>
                  <a:pt x="1184" y="0"/>
                  <a:pt x="1274" y="0"/>
                  <a:pt x="1392" y="0"/>
                </a:cubicBezTo>
                <a:cubicBezTo>
                  <a:pt x="1510" y="0"/>
                  <a:pt x="1661" y="0"/>
                  <a:pt x="1782" y="6"/>
                </a:cubicBezTo>
                <a:cubicBezTo>
                  <a:pt x="1903" y="12"/>
                  <a:pt x="1976" y="17"/>
                  <a:pt x="2118" y="36"/>
                </a:cubicBezTo>
                <a:cubicBezTo>
                  <a:pt x="2260" y="55"/>
                  <a:pt x="2494" y="89"/>
                  <a:pt x="2637" y="123"/>
                </a:cubicBezTo>
                <a:cubicBezTo>
                  <a:pt x="2780" y="157"/>
                  <a:pt x="2896" y="205"/>
                  <a:pt x="2976" y="240"/>
                </a:cubicBezTo>
                <a:cubicBezTo>
                  <a:pt x="3056" y="275"/>
                  <a:pt x="3088" y="304"/>
                  <a:pt x="3120" y="336"/>
                </a:cubicBezTo>
                <a:cubicBezTo>
                  <a:pt x="3152" y="368"/>
                  <a:pt x="3168" y="400"/>
                  <a:pt x="3168" y="432"/>
                </a:cubicBezTo>
                <a:cubicBezTo>
                  <a:pt x="3168" y="464"/>
                  <a:pt x="3139" y="503"/>
                  <a:pt x="3120" y="528"/>
                </a:cubicBezTo>
                <a:cubicBezTo>
                  <a:pt x="3101" y="553"/>
                  <a:pt x="3078" y="566"/>
                  <a:pt x="3054" y="582"/>
                </a:cubicBezTo>
                <a:cubicBezTo>
                  <a:pt x="3030" y="598"/>
                  <a:pt x="2989" y="617"/>
                  <a:pt x="2976" y="624"/>
                </a:cubicBezTo>
              </a:path>
            </a:pathLst>
          </a:custGeom>
          <a:noFill/>
          <a:ln w="28575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297" name="Oval 20"/>
          <p:cNvSpPr>
            <a:spLocks noChangeArrowheads="1"/>
          </p:cNvSpPr>
          <p:nvPr/>
        </p:nvSpPr>
        <p:spPr bwMode="auto">
          <a:xfrm>
            <a:off x="4571998" y="4191000"/>
            <a:ext cx="342900" cy="95250"/>
          </a:xfrm>
          <a:prstGeom prst="ellipse">
            <a:avLst/>
          </a:prstGeom>
          <a:noFill/>
          <a:ln w="28575" algn="ctr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89888" y="6492875"/>
            <a:ext cx="2133600" cy="365125"/>
          </a:xfrm>
          <a:noFill/>
        </p:spPr>
        <p:txBody>
          <a:bodyPr/>
          <a:lstStyle/>
          <a:p>
            <a:pPr>
              <a:defRPr/>
            </a:pPr>
            <a:fld id="{4A966659-7E96-4921-B314-58201212986A}" type="datetime1">
              <a:rPr lang="en-US" smtClean="0">
                <a:solidFill>
                  <a:srgbClr val="0000FF"/>
                </a:solidFill>
              </a:rPr>
              <a:pPr>
                <a:defRPr/>
              </a:pPr>
              <a:t>7/7/2018</a:t>
            </a:fld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 rot="21357406">
            <a:off x="1776969" y="2982299"/>
            <a:ext cx="9080994" cy="1321243"/>
          </a:xfrm>
          <a:custGeom>
            <a:avLst/>
            <a:gdLst>
              <a:gd name="connsiteX0" fmla="*/ 0 w 8555347"/>
              <a:gd name="connsiteY0" fmla="*/ 867326 h 1734652"/>
              <a:gd name="connsiteX1" fmla="*/ 4277674 w 8555347"/>
              <a:gd name="connsiteY1" fmla="*/ 0 h 1734652"/>
              <a:gd name="connsiteX2" fmla="*/ 8555348 w 8555347"/>
              <a:gd name="connsiteY2" fmla="*/ 867326 h 1734652"/>
              <a:gd name="connsiteX3" fmla="*/ 4277674 w 8555347"/>
              <a:gd name="connsiteY3" fmla="*/ 1734652 h 1734652"/>
              <a:gd name="connsiteX4" fmla="*/ 0 w 8555347"/>
              <a:gd name="connsiteY4" fmla="*/ 867326 h 1734652"/>
              <a:gd name="connsiteX0" fmla="*/ 0 w 8555348"/>
              <a:gd name="connsiteY0" fmla="*/ 884144 h 1751470"/>
              <a:gd name="connsiteX1" fmla="*/ 4277674 w 8555348"/>
              <a:gd name="connsiteY1" fmla="*/ 16818 h 1751470"/>
              <a:gd name="connsiteX2" fmla="*/ 8555348 w 8555348"/>
              <a:gd name="connsiteY2" fmla="*/ 884144 h 1751470"/>
              <a:gd name="connsiteX3" fmla="*/ 4277674 w 8555348"/>
              <a:gd name="connsiteY3" fmla="*/ 1751470 h 1751470"/>
              <a:gd name="connsiteX4" fmla="*/ 0 w 8555348"/>
              <a:gd name="connsiteY4" fmla="*/ 884144 h 1751470"/>
              <a:gd name="connsiteX0" fmla="*/ 20137 w 8575485"/>
              <a:gd name="connsiteY0" fmla="*/ 747410 h 1614736"/>
              <a:gd name="connsiteX1" fmla="*/ 3228864 w 8575485"/>
              <a:gd name="connsiteY1" fmla="*/ 21752 h 1614736"/>
              <a:gd name="connsiteX2" fmla="*/ 8575485 w 8575485"/>
              <a:gd name="connsiteY2" fmla="*/ 747410 h 1614736"/>
              <a:gd name="connsiteX3" fmla="*/ 4297811 w 8575485"/>
              <a:gd name="connsiteY3" fmla="*/ 1614736 h 1614736"/>
              <a:gd name="connsiteX4" fmla="*/ 20137 w 8575485"/>
              <a:gd name="connsiteY4" fmla="*/ 747410 h 1614736"/>
              <a:gd name="connsiteX0" fmla="*/ 19741 w 8575089"/>
              <a:gd name="connsiteY0" fmla="*/ 776741 h 1644067"/>
              <a:gd name="connsiteX1" fmla="*/ 3228468 w 8575089"/>
              <a:gd name="connsiteY1" fmla="*/ 51083 h 1644067"/>
              <a:gd name="connsiteX2" fmla="*/ 8575089 w 8575089"/>
              <a:gd name="connsiteY2" fmla="*/ 776741 h 1644067"/>
              <a:gd name="connsiteX3" fmla="*/ 4297415 w 8575089"/>
              <a:gd name="connsiteY3" fmla="*/ 1644067 h 1644067"/>
              <a:gd name="connsiteX4" fmla="*/ 19741 w 8575089"/>
              <a:gd name="connsiteY4" fmla="*/ 776741 h 1644067"/>
              <a:gd name="connsiteX0" fmla="*/ 19359 w 8574707"/>
              <a:gd name="connsiteY0" fmla="*/ 726116 h 1593442"/>
              <a:gd name="connsiteX1" fmla="*/ 3228086 w 8574707"/>
              <a:gd name="connsiteY1" fmla="*/ 458 h 1593442"/>
              <a:gd name="connsiteX2" fmla="*/ 8574707 w 8574707"/>
              <a:gd name="connsiteY2" fmla="*/ 726116 h 1593442"/>
              <a:gd name="connsiteX3" fmla="*/ 4297033 w 8574707"/>
              <a:gd name="connsiteY3" fmla="*/ 1593442 h 1593442"/>
              <a:gd name="connsiteX4" fmla="*/ 19359 w 8574707"/>
              <a:gd name="connsiteY4" fmla="*/ 726116 h 1593442"/>
              <a:gd name="connsiteX0" fmla="*/ 19359 w 8701063"/>
              <a:gd name="connsiteY0" fmla="*/ 745105 h 1612431"/>
              <a:gd name="connsiteX1" fmla="*/ 3228086 w 8701063"/>
              <a:gd name="connsiteY1" fmla="*/ 19447 h 1612431"/>
              <a:gd name="connsiteX2" fmla="*/ 7181053 w 8701063"/>
              <a:gd name="connsiteY2" fmla="*/ 254000 h 1612431"/>
              <a:gd name="connsiteX3" fmla="*/ 8574707 w 8701063"/>
              <a:gd name="connsiteY3" fmla="*/ 745105 h 1612431"/>
              <a:gd name="connsiteX4" fmla="*/ 4297033 w 8701063"/>
              <a:gd name="connsiteY4" fmla="*/ 1612431 h 1612431"/>
              <a:gd name="connsiteX5" fmla="*/ 19359 w 8701063"/>
              <a:gd name="connsiteY5" fmla="*/ 745105 h 1612431"/>
              <a:gd name="connsiteX0" fmla="*/ 108482 w 8790186"/>
              <a:gd name="connsiteY0" fmla="*/ 745105 h 1612431"/>
              <a:gd name="connsiteX1" fmla="*/ 1448925 w 8790186"/>
              <a:gd name="connsiteY1" fmla="*/ 125212 h 1612431"/>
              <a:gd name="connsiteX2" fmla="*/ 3317209 w 8790186"/>
              <a:gd name="connsiteY2" fmla="*/ 19447 h 1612431"/>
              <a:gd name="connsiteX3" fmla="*/ 7270176 w 8790186"/>
              <a:gd name="connsiteY3" fmla="*/ 254000 h 1612431"/>
              <a:gd name="connsiteX4" fmla="*/ 8663830 w 8790186"/>
              <a:gd name="connsiteY4" fmla="*/ 745105 h 1612431"/>
              <a:gd name="connsiteX5" fmla="*/ 4386156 w 8790186"/>
              <a:gd name="connsiteY5" fmla="*/ 1612431 h 1612431"/>
              <a:gd name="connsiteX6" fmla="*/ 108482 w 8790186"/>
              <a:gd name="connsiteY6" fmla="*/ 745105 h 1612431"/>
              <a:gd name="connsiteX0" fmla="*/ 166021 w 8847725"/>
              <a:gd name="connsiteY0" fmla="*/ 648832 h 1516158"/>
              <a:gd name="connsiteX1" fmla="*/ 1506464 w 8847725"/>
              <a:gd name="connsiteY1" fmla="*/ 28939 h 1516158"/>
              <a:gd name="connsiteX2" fmla="*/ 7327715 w 8847725"/>
              <a:gd name="connsiteY2" fmla="*/ 157727 h 1516158"/>
              <a:gd name="connsiteX3" fmla="*/ 8721369 w 8847725"/>
              <a:gd name="connsiteY3" fmla="*/ 648832 h 1516158"/>
              <a:gd name="connsiteX4" fmla="*/ 4443695 w 8847725"/>
              <a:gd name="connsiteY4" fmla="*/ 1516158 h 1516158"/>
              <a:gd name="connsiteX5" fmla="*/ 166021 w 8847725"/>
              <a:gd name="connsiteY5" fmla="*/ 648832 h 1516158"/>
              <a:gd name="connsiteX0" fmla="*/ 7326609 w 8846619"/>
              <a:gd name="connsiteY0" fmla="*/ 37580 h 1396011"/>
              <a:gd name="connsiteX1" fmla="*/ 8720263 w 8846619"/>
              <a:gd name="connsiteY1" fmla="*/ 528685 h 1396011"/>
              <a:gd name="connsiteX2" fmla="*/ 4442589 w 8846619"/>
              <a:gd name="connsiteY2" fmla="*/ 1396011 h 1396011"/>
              <a:gd name="connsiteX3" fmla="*/ 164915 w 8846619"/>
              <a:gd name="connsiteY3" fmla="*/ 528685 h 1396011"/>
              <a:gd name="connsiteX4" fmla="*/ 1596798 w 8846619"/>
              <a:gd name="connsiteY4" fmla="*/ 232 h 1396011"/>
              <a:gd name="connsiteX0" fmla="*/ 7420708 w 8940718"/>
              <a:gd name="connsiteY0" fmla="*/ 50440 h 1408871"/>
              <a:gd name="connsiteX1" fmla="*/ 8814362 w 8940718"/>
              <a:gd name="connsiteY1" fmla="*/ 541545 h 1408871"/>
              <a:gd name="connsiteX2" fmla="*/ 4536688 w 8940718"/>
              <a:gd name="connsiteY2" fmla="*/ 1408871 h 1408871"/>
              <a:gd name="connsiteX3" fmla="*/ 259014 w 8940718"/>
              <a:gd name="connsiteY3" fmla="*/ 541545 h 1408871"/>
              <a:gd name="connsiteX4" fmla="*/ 1291652 w 8940718"/>
              <a:gd name="connsiteY4" fmla="*/ 213 h 1408871"/>
              <a:gd name="connsiteX0" fmla="*/ 7430567 w 8950577"/>
              <a:gd name="connsiteY0" fmla="*/ 50405 h 1408983"/>
              <a:gd name="connsiteX1" fmla="*/ 8824221 w 8950577"/>
              <a:gd name="connsiteY1" fmla="*/ 541510 h 1408983"/>
              <a:gd name="connsiteX2" fmla="*/ 4546547 w 8950577"/>
              <a:gd name="connsiteY2" fmla="*/ 1408836 h 1408983"/>
              <a:gd name="connsiteX3" fmla="*/ 255994 w 8950577"/>
              <a:gd name="connsiteY3" fmla="*/ 605905 h 1408983"/>
              <a:gd name="connsiteX4" fmla="*/ 1301511 w 8950577"/>
              <a:gd name="connsiteY4" fmla="*/ 178 h 1408983"/>
              <a:gd name="connsiteX0" fmla="*/ 7453401 w 8973411"/>
              <a:gd name="connsiteY0" fmla="*/ 50402 h 1370351"/>
              <a:gd name="connsiteX1" fmla="*/ 8847055 w 8973411"/>
              <a:gd name="connsiteY1" fmla="*/ 541507 h 1370351"/>
              <a:gd name="connsiteX2" fmla="*/ 4878473 w 8973411"/>
              <a:gd name="connsiteY2" fmla="*/ 1370196 h 1370351"/>
              <a:gd name="connsiteX3" fmla="*/ 278828 w 8973411"/>
              <a:gd name="connsiteY3" fmla="*/ 605902 h 1370351"/>
              <a:gd name="connsiteX4" fmla="*/ 1324345 w 8973411"/>
              <a:gd name="connsiteY4" fmla="*/ 175 h 1370351"/>
              <a:gd name="connsiteX0" fmla="*/ 7475289 w 8995299"/>
              <a:gd name="connsiteY0" fmla="*/ 50398 h 1305970"/>
              <a:gd name="connsiteX1" fmla="*/ 8868943 w 8995299"/>
              <a:gd name="connsiteY1" fmla="*/ 541503 h 1305970"/>
              <a:gd name="connsiteX2" fmla="*/ 5196575 w 8995299"/>
              <a:gd name="connsiteY2" fmla="*/ 1305798 h 1305970"/>
              <a:gd name="connsiteX3" fmla="*/ 300716 w 8995299"/>
              <a:gd name="connsiteY3" fmla="*/ 605898 h 1305970"/>
              <a:gd name="connsiteX4" fmla="*/ 1346233 w 8995299"/>
              <a:gd name="connsiteY4" fmla="*/ 171 h 1305970"/>
              <a:gd name="connsiteX0" fmla="*/ 7475289 w 8995299"/>
              <a:gd name="connsiteY0" fmla="*/ 50398 h 1317417"/>
              <a:gd name="connsiteX1" fmla="*/ 8868943 w 8995299"/>
              <a:gd name="connsiteY1" fmla="*/ 541503 h 1317417"/>
              <a:gd name="connsiteX2" fmla="*/ 5196575 w 8995299"/>
              <a:gd name="connsiteY2" fmla="*/ 1305798 h 1317417"/>
              <a:gd name="connsiteX3" fmla="*/ 300716 w 8995299"/>
              <a:gd name="connsiteY3" fmla="*/ 605898 h 1317417"/>
              <a:gd name="connsiteX4" fmla="*/ 1346233 w 8995299"/>
              <a:gd name="connsiteY4" fmla="*/ 171 h 1317417"/>
              <a:gd name="connsiteX0" fmla="*/ 7560984 w 9080994"/>
              <a:gd name="connsiteY0" fmla="*/ 50515 h 1321243"/>
              <a:gd name="connsiteX1" fmla="*/ 8954638 w 9080994"/>
              <a:gd name="connsiteY1" fmla="*/ 541620 h 1321243"/>
              <a:gd name="connsiteX2" fmla="*/ 5282270 w 9080994"/>
              <a:gd name="connsiteY2" fmla="*/ 1305915 h 1321243"/>
              <a:gd name="connsiteX3" fmla="*/ 386411 w 9080994"/>
              <a:gd name="connsiteY3" fmla="*/ 606015 h 1321243"/>
              <a:gd name="connsiteX4" fmla="*/ 1431928 w 9080994"/>
              <a:gd name="connsiteY4" fmla="*/ 288 h 1321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80994" h="1321243">
                <a:moveTo>
                  <a:pt x="7560984" y="50515"/>
                </a:moveTo>
                <a:cubicBezTo>
                  <a:pt x="8452087" y="171458"/>
                  <a:pt x="9435308" y="315215"/>
                  <a:pt x="8954638" y="541620"/>
                </a:cubicBezTo>
                <a:cubicBezTo>
                  <a:pt x="8473968" y="768025"/>
                  <a:pt x="7470162" y="1205031"/>
                  <a:pt x="5282270" y="1305915"/>
                </a:cubicBezTo>
                <a:cubicBezTo>
                  <a:pt x="3094378" y="1406799"/>
                  <a:pt x="1221318" y="991045"/>
                  <a:pt x="386411" y="606015"/>
                </a:cubicBezTo>
                <a:cubicBezTo>
                  <a:pt x="-448496" y="220985"/>
                  <a:pt x="146872" y="-9301"/>
                  <a:pt x="1431928" y="288"/>
                </a:cubicBezTo>
              </a:path>
            </a:pathLst>
          </a:custGeom>
          <a:noFill/>
          <a:ln w="28575" algn="ctr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>
            <a:spAutoFit/>
          </a:bodyPr>
          <a:lstStyle/>
          <a:p>
            <a:pPr eaLnBrk="1" hangingPunct="1"/>
            <a:endParaRPr lang="en-GB" sz="200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2889" y="505603"/>
            <a:ext cx="831062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4000" dirty="0">
                <a:solidFill>
                  <a:prstClr val="black"/>
                </a:solidFill>
                <a:latin typeface="Calibri"/>
              </a:rPr>
              <a:t>The Hunt for right-</a:t>
            </a:r>
            <a:r>
              <a:rPr lang="fr-CH" sz="4000" dirty="0" err="1">
                <a:solidFill>
                  <a:prstClr val="black"/>
                </a:solidFill>
                <a:latin typeface="Calibri"/>
              </a:rPr>
              <a:t>Handed</a:t>
            </a:r>
            <a:r>
              <a:rPr lang="fr-CH" sz="4000" dirty="0">
                <a:solidFill>
                  <a:prstClr val="black"/>
                </a:solidFill>
                <a:latin typeface="Calibri"/>
              </a:rPr>
              <a:t> Neutrinos </a:t>
            </a:r>
            <a:endParaRPr lang="fr-CH" sz="4000" dirty="0" smtClean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6771" y="5889326"/>
            <a:ext cx="2287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b="0" i="1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courtesy</a:t>
            </a:r>
            <a:r>
              <a:rPr lang="fr-CH" sz="1800" b="0" i="1" dirty="0">
                <a:solidFill>
                  <a:srgbClr val="4F81BD">
                    <a:lumMod val="75000"/>
                  </a:srgbClr>
                </a:solidFill>
                <a:latin typeface="Calibri"/>
              </a:rPr>
              <a:t> J. </a:t>
            </a:r>
            <a:r>
              <a:rPr lang="fr-CH" sz="1800" b="0" i="1" dirty="0" err="1">
                <a:solidFill>
                  <a:srgbClr val="4F81BD">
                    <a:lumMod val="75000"/>
                  </a:srgbClr>
                </a:solidFill>
                <a:latin typeface="Calibri"/>
              </a:rPr>
              <a:t>Wenninger</a:t>
            </a:r>
            <a:endParaRPr lang="fr-CH" sz="1800" b="0" i="1" dirty="0">
              <a:solidFill>
                <a:srgbClr val="4F81B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163" y="5445224"/>
            <a:ext cx="827232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Alain Blondel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University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of Geneva</a:t>
            </a:r>
          </a:p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many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thanks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to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Antusch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, E.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Graverini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, P.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Mermod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, N. Serra, M.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Shaposhnikov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, </a:t>
            </a:r>
            <a:r>
              <a:rPr lang="fr-CH" dirty="0">
                <a:solidFill>
                  <a:prstClr val="black"/>
                </a:solidFill>
              </a:rPr>
              <a:t>O. Fischer, E. </a:t>
            </a:r>
            <a:r>
              <a:rPr lang="fr-CH" dirty="0" err="1">
                <a:solidFill>
                  <a:prstClr val="black"/>
                </a:solidFill>
              </a:rPr>
              <a:t>Cazzatto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P. Hernandez, and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many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others</a:t>
            </a:r>
            <a:endParaRPr lang="fr-CH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508104" y="6477713"/>
            <a:ext cx="3349250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Basel, Geneva, Lausanne, Zürich…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77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" y="692696"/>
            <a:ext cx="8985250" cy="520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9709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CH" smtClean="0">
                <a:solidFill>
                  <a:prstClr val="black">
                    <a:tint val="75000"/>
                  </a:prstClr>
                </a:solidFill>
              </a:rPr>
              <a:t>13.03.2016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prstClr val="black"/>
                </a:solidFill>
              </a:rPr>
              <a:t>Alain </a:t>
            </a:r>
            <a:r>
              <a:rPr lang="en-US" dirty="0" err="1">
                <a:solidFill>
                  <a:prstClr val="black"/>
                </a:solidFill>
              </a:rPr>
              <a:t>Blondel</a:t>
            </a:r>
            <a:r>
              <a:rPr lang="en-US" dirty="0">
                <a:solidFill>
                  <a:prstClr val="black"/>
                </a:solidFill>
              </a:rPr>
              <a:t> Search for Right Handed Neutrinos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686" y="35332"/>
            <a:ext cx="6886052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(indirect) </a:t>
            </a:r>
            <a:r>
              <a:rPr lang="fr-CH" dirty="0" err="1">
                <a:solidFill>
                  <a:prstClr val="black"/>
                </a:solidFill>
              </a:rPr>
              <a:t>Effect</a:t>
            </a:r>
            <a:r>
              <a:rPr lang="fr-CH" dirty="0">
                <a:solidFill>
                  <a:prstClr val="black"/>
                </a:solidFill>
              </a:rPr>
              <a:t> of right </a:t>
            </a:r>
            <a:r>
              <a:rPr lang="fr-CH" dirty="0" err="1">
                <a:solidFill>
                  <a:prstClr val="black"/>
                </a:solidFill>
              </a:rPr>
              <a:t>handed</a:t>
            </a:r>
            <a:r>
              <a:rPr lang="fr-CH" dirty="0">
                <a:solidFill>
                  <a:prstClr val="black"/>
                </a:solidFill>
              </a:rPr>
              <a:t> neutrinos on EW </a:t>
            </a:r>
            <a:r>
              <a:rPr lang="fr-CH" dirty="0" err="1">
                <a:solidFill>
                  <a:prstClr val="black"/>
                </a:solidFill>
              </a:rPr>
              <a:t>precision</a:t>
            </a:r>
            <a:r>
              <a:rPr lang="fr-CH" dirty="0">
                <a:solidFill>
                  <a:prstClr val="black"/>
                </a:solidFill>
              </a:rPr>
              <a:t> observables</a:t>
            </a:r>
            <a:endParaRPr lang="en-GB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03661" y="372720"/>
                <a:ext cx="8265917" cy="34163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sz="1800" dirty="0">
                    <a:solidFill>
                      <a:prstClr val="black"/>
                    </a:solidFill>
                  </a:rPr>
                  <a:t>The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relationship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|U|</a:t>
                </a:r>
                <a:r>
                  <a:rPr lang="fr-CH" sz="1800" baseline="30000" dirty="0">
                    <a:solidFill>
                      <a:prstClr val="black"/>
                    </a:solidFill>
                    <a:sym typeface="Symbol"/>
                  </a:rPr>
                  <a:t>2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 </a:t>
                </a:r>
                <a:r>
                  <a:rPr lang="fr-CH" sz="1800" baseline="30000" dirty="0">
                    <a:solidFill>
                      <a:prstClr val="black"/>
                    </a:solidFill>
                    <a:sym typeface="Symbol"/>
                  </a:rPr>
                  <a:t>2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 </a:t>
                </a:r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CH" sz="1800" dirty="0">
                    <a:solidFill>
                      <a:prstClr val="black"/>
                    </a:solidFill>
                  </a:rPr>
                  <a:t>/</a:t>
                </a:r>
                <a:r>
                  <a:rPr lang="fr-CH" sz="1800" i="1" dirty="0">
                    <a:solidFill>
                      <a:prstClr val="black"/>
                    </a:solidFill>
                  </a:rPr>
                  <a:t> m</a:t>
                </a:r>
                <a:r>
                  <a:rPr lang="fr-CH" sz="1800" baseline="-25000" dirty="0">
                    <a:solidFill>
                      <a:prstClr val="black"/>
                    </a:solidFill>
                  </a:rPr>
                  <a:t>N</a:t>
                </a:r>
                <a:r>
                  <a:rPr lang="en-GB" sz="1800" dirty="0">
                    <a:solidFill>
                      <a:prstClr val="black"/>
                    </a:solidFill>
                  </a:rPr>
                  <a:t> is valid for one family see-saw. 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</a:rPr>
                  <a:t>For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two</a:t>
                </a:r>
                <a:r>
                  <a:rPr lang="fr-CH" sz="1800" dirty="0">
                    <a:solidFill>
                      <a:prstClr val="black"/>
                    </a:solidFill>
                  </a:rPr>
                  <a:t> or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three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families</a:t>
                </a:r>
                <a:r>
                  <a:rPr lang="fr-CH" sz="1800" dirty="0">
                    <a:solidFill>
                      <a:prstClr val="black"/>
                    </a:solidFill>
                  </a:rPr>
                  <a:t> the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mixing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can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be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 smtClean="0">
                    <a:solidFill>
                      <a:prstClr val="black"/>
                    </a:solidFill>
                  </a:rPr>
                  <a:t>larger</a:t>
                </a:r>
                <a:r>
                  <a:rPr lang="fr-CH" dirty="0" smtClean="0">
                    <a:solidFill>
                      <a:prstClr val="black"/>
                    </a:solidFill>
                  </a:rPr>
                  <a:t>. </a:t>
                </a:r>
                <a:r>
                  <a:rPr lang="fr-CH" sz="1800" i="1" dirty="0" err="1" smtClean="0">
                    <a:solidFill>
                      <a:srgbClr val="00B050"/>
                    </a:solidFill>
                  </a:rPr>
                  <a:t>Shaposhnikov</a:t>
                </a:r>
                <a:r>
                  <a:rPr lang="fr-CH" dirty="0">
                    <a:solidFill>
                      <a:prstClr val="black"/>
                    </a:solidFill>
                  </a:rPr>
                  <a:t>,</a:t>
                </a:r>
                <a:r>
                  <a:rPr lang="fr-CH" sz="1800" dirty="0" smtClean="0">
                    <a:solidFill>
                      <a:prstClr val="black"/>
                    </a:solidFill>
                  </a:rPr>
                  <a:t> </a:t>
                </a:r>
                <a:r>
                  <a:rPr lang="fr-CH" sz="1800" i="1" dirty="0" err="1" smtClean="0">
                    <a:solidFill>
                      <a:srgbClr val="00B050"/>
                    </a:solidFill>
                  </a:rPr>
                  <a:t>Antush</a:t>
                </a:r>
                <a:r>
                  <a:rPr lang="fr-CH" sz="1800" i="1" dirty="0" smtClean="0">
                    <a:solidFill>
                      <a:srgbClr val="00B050"/>
                    </a:solidFill>
                  </a:rPr>
                  <a:t> </a:t>
                </a:r>
                <a:r>
                  <a:rPr lang="fr-CH" sz="1800" i="1" dirty="0">
                    <a:solidFill>
                      <a:srgbClr val="00B050"/>
                    </a:solidFill>
                  </a:rPr>
                  <a:t>and </a:t>
                </a:r>
                <a:r>
                  <a:rPr lang="fr-CH" sz="1800" i="1" dirty="0" smtClean="0">
                    <a:solidFill>
                      <a:srgbClr val="00B050"/>
                    </a:solidFill>
                  </a:rPr>
                  <a:t>Fisher,  </a:t>
                </a:r>
              </a:p>
              <a:p>
                <a:r>
                  <a:rPr lang="fr-CH" sz="1800" dirty="0" smtClean="0">
                    <a:solidFill>
                      <a:prstClr val="black"/>
                    </a:solidFill>
                  </a:rPr>
                  <a:t>have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shown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that</a:t>
                </a:r>
                <a:r>
                  <a:rPr lang="fr-CH" sz="1800" dirty="0">
                    <a:solidFill>
                      <a:prstClr val="black"/>
                    </a:solidFill>
                  </a:rPr>
                  <a:t> a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slight</a:t>
                </a:r>
                <a:r>
                  <a:rPr lang="fr-CH" sz="1800" dirty="0">
                    <a:solidFill>
                      <a:prstClr val="black"/>
                    </a:solidFill>
                  </a:rPr>
                  <a:t> # in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Majorana</a:t>
                </a:r>
                <a:r>
                  <a:rPr lang="fr-CH" sz="1800" dirty="0">
                    <a:solidFill>
                      <a:prstClr val="black"/>
                    </a:solidFill>
                  </a:rPr>
                  <a:t> mass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can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generate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smtClean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 smtClean="0">
                    <a:solidFill>
                      <a:prstClr val="black"/>
                    </a:solidFill>
                  </a:rPr>
                  <a:t>larger</a:t>
                </a:r>
                <a:r>
                  <a:rPr lang="fr-CH" sz="1800" dirty="0" smtClean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mixing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between</a:t>
                </a:r>
                <a:r>
                  <a:rPr lang="fr-CH" sz="1800" dirty="0">
                    <a:solidFill>
                      <a:prstClr val="black"/>
                    </a:solidFill>
                  </a:rPr>
                  <a:t> the </a:t>
                </a:r>
                <a:endParaRPr lang="fr-CH" sz="1800" dirty="0" smtClean="0">
                  <a:solidFill>
                    <a:prstClr val="black"/>
                  </a:solidFill>
                </a:endParaRPr>
              </a:p>
              <a:p>
                <a:r>
                  <a:rPr lang="fr-CH" sz="1800" dirty="0" err="1" smtClean="0">
                    <a:solidFill>
                      <a:prstClr val="black"/>
                    </a:solidFill>
                  </a:rPr>
                  <a:t>left</a:t>
                </a:r>
                <a:r>
                  <a:rPr lang="fr-CH" sz="1800" dirty="0" smtClean="0">
                    <a:solidFill>
                      <a:prstClr val="black"/>
                    </a:solidFill>
                  </a:rPr>
                  <a:t>- </a:t>
                </a:r>
                <a:r>
                  <a:rPr lang="fr-CH" sz="1800" dirty="0">
                    <a:solidFill>
                      <a:prstClr val="black"/>
                    </a:solidFill>
                  </a:rPr>
                  <a:t>and right-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handed</a:t>
                </a:r>
                <a:r>
                  <a:rPr lang="fr-CH" sz="1800" dirty="0">
                    <a:solidFill>
                      <a:prstClr val="black"/>
                    </a:solidFill>
                  </a:rPr>
                  <a:t> neutrinos. </a:t>
                </a:r>
                <a:endParaRPr lang="fr-CH" sz="1800" dirty="0" smtClean="0">
                  <a:solidFill>
                    <a:prstClr val="black"/>
                  </a:solidFill>
                </a:endParaRPr>
              </a:p>
              <a:p>
                <a:endParaRPr lang="fr-CH" sz="1800" i="1" dirty="0">
                  <a:solidFill>
                    <a:prstClr val="black"/>
                  </a:solidFill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</a:rPr>
                  <a:t>«</a:t>
                </a:r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𝑳</m:t>
                    </m:r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= </m:t>
                    </m:r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</m:oMath>
                </a14:m>
                <a:r>
                  <a:rPr lang="fr-CH" sz="1800" baseline="-250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</a:rPr>
                  <a:t>cos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 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sz="1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1800">
                            <a:solidFill>
                              <a:prstClr val="black"/>
                            </a:solidFill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fr-CH" sz="180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sub>
                      <m:sup/>
                    </m:sSubSup>
                    <m:r>
                      <m:rPr>
                        <m:sty m:val="p"/>
                      </m:rPr>
                      <a:rPr lang="fr-CH" sz="1800">
                        <a:solidFill>
                          <a:prstClr val="black"/>
                        </a:solidFill>
                        <a:latin typeface="Cambria Math"/>
                      </a:rPr>
                      <m:t>sin</m:t>
                    </m:r>
                  </m:oMath>
                </a14:m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» 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 (</a:t>
                </a:r>
                <a:r>
                  <a:rPr lang="fr-CH" sz="1800" dirty="0">
                    <a:solidFill>
                      <a:prstClr val="black"/>
                    </a:solidFill>
                  </a:rPr>
                  <a:t>cos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)</a:t>
                </a:r>
                <a:r>
                  <a:rPr lang="fr-CH" sz="1800" baseline="30000" dirty="0">
                    <a:solidFill>
                      <a:prstClr val="black"/>
                    </a:solidFill>
                    <a:sym typeface="Symbol"/>
                  </a:rPr>
                  <a:t>2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 </a:t>
                </a:r>
                <a:r>
                  <a:rPr lang="fr-CH" sz="1800" dirty="0" err="1">
                    <a:solidFill>
                      <a:prstClr val="black"/>
                    </a:solidFill>
                    <a:sym typeface="Wingdings" panose="05000000000000000000" pitchFamily="2" charset="2"/>
                  </a:rPr>
                  <a:t>becomes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Wingdings" panose="05000000000000000000" pitchFamily="2" charset="2"/>
                  </a:rPr>
                  <a:t>parametrized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as 1+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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Symbol"/>
                  </a:rPr>
                  <a:t>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(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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Symbol"/>
                  </a:rPr>
                  <a:t>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is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negative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)</a:t>
                </a:r>
                <a:endParaRPr lang="fr-CH" sz="1800" dirty="0">
                  <a:solidFill>
                    <a:prstClr val="black"/>
                  </a:solidFill>
                  <a:sym typeface="Wingdings" panose="05000000000000000000" pitchFamily="2" charset="2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</a:rPr>
                  <a:t>the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coupling</a:t>
                </a:r>
                <a:r>
                  <a:rPr lang="fr-CH" sz="1800" dirty="0">
                    <a:solidFill>
                      <a:prstClr val="black"/>
                    </a:solidFill>
                  </a:rPr>
                  <a:t> to light ‘normal’ neutrinos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is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typically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reduced</a:t>
                </a:r>
                <a:r>
                  <a:rPr lang="fr-CH" sz="1800" dirty="0">
                    <a:solidFill>
                      <a:prstClr val="black"/>
                    </a:solidFill>
                  </a:rPr>
                  <a:t>. </a:t>
                </a:r>
              </a:p>
              <a:p>
                <a:endParaRPr lang="fr-CH" sz="1800" dirty="0" smtClean="0">
                  <a:solidFill>
                    <a:prstClr val="black"/>
                  </a:solidFill>
                  <a:sym typeface="Wingdings" panose="05000000000000000000" pitchFamily="2" charset="2"/>
                </a:endParaRPr>
              </a:p>
              <a:p>
                <a:r>
                  <a:rPr lang="fr-CH" sz="1800" dirty="0" smtClean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In 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the G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F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, M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Z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</a:t>
                </a:r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  <a:sym typeface="Symbol"/>
                      </a:rPr>
                      <m:t></m:t>
                    </m:r>
                    <m:r>
                      <a:rPr lang="fr-CH" sz="1800" b="0" i="1" baseline="-25000">
                        <a:solidFill>
                          <a:prstClr val="black"/>
                        </a:solidFill>
                        <a:latin typeface="Cambria Math"/>
                        <a:sym typeface="Symbol"/>
                      </a:rPr>
                      <m:t>𝑄𝐸𝐷</m:t>
                    </m:r>
                  </m:oMath>
                </a14:m>
                <a:r>
                  <a:rPr lang="fr-CH" sz="1800" baseline="-250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scheme, G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F 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(</a:t>
                </a:r>
                <a:r>
                  <a:rPr lang="fr-CH" sz="1800" dirty="0" err="1">
                    <a:solidFill>
                      <a:prstClr val="black"/>
                    </a:solidFill>
                    <a:sym typeface="Wingdings" panose="05000000000000000000" pitchFamily="2" charset="2"/>
                  </a:rPr>
                  <a:t>extracted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Wingdings" panose="05000000000000000000" pitchFamily="2" charset="2"/>
                  </a:rPr>
                  <a:t>from</a:t>
                </a:r>
                <a:r>
                  <a:rPr lang="fr-CH" sz="1800" dirty="0">
                    <a:solidFill>
                      <a:prstClr val="black"/>
                    </a:solidFill>
                    <a:sym typeface="Wingdings" panose="05000000000000000000" pitchFamily="2" charset="2"/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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e</a:t>
                </a:r>
                <a:r>
                  <a:rPr lang="fr-CH" sz="1800" baseline="-25000" dirty="0" err="1">
                    <a:solidFill>
                      <a:prstClr val="black"/>
                    </a:solidFill>
                    <a:sym typeface="Symbol"/>
                  </a:rPr>
                  <a:t>e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</a:t>
                </a:r>
                <a:r>
                  <a:rPr lang="fr-CH" sz="1800" baseline="-25000" dirty="0">
                    <a:solidFill>
                      <a:prstClr val="black"/>
                    </a:solidFill>
                    <a:sym typeface="Symbol"/>
                  </a:rPr>
                  <a:t>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) and </a:t>
                </a:r>
                <a:r>
                  <a:rPr lang="fr-CH" sz="1800" i="1" dirty="0">
                    <a:solidFill>
                      <a:prstClr val="black"/>
                    </a:solidFill>
                    <a:sym typeface="Symbol"/>
                  </a:rPr>
                  <a:t>g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should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be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 smtClean="0">
                    <a:solidFill>
                      <a:prstClr val="black"/>
                    </a:solidFill>
                    <a:sym typeface="Symbol"/>
                  </a:rPr>
                  <a:t>increased</a:t>
                </a:r>
                <a:r>
                  <a:rPr lang="fr-CH" sz="1800" dirty="0" smtClean="0">
                    <a:solidFill>
                      <a:prstClr val="black"/>
                    </a:solidFill>
                    <a:sym typeface="Symbol"/>
                  </a:rPr>
                  <a:t>.</a:t>
                </a:r>
                <a:endParaRPr lang="fr-CH" sz="1800" dirty="0">
                  <a:solidFill>
                    <a:prstClr val="black"/>
                  </a:solidFill>
                  <a:sym typeface="Symbol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This leads to *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correlated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* variations of all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predictions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upon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e or mu neutrino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mixing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.   </a:t>
                </a:r>
              </a:p>
              <a:p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Only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the ‘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number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of neutrinos’ (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R</a:t>
                </a:r>
                <a:r>
                  <a:rPr lang="fr-CH" sz="1800" baseline="-25000" dirty="0" err="1">
                    <a:solidFill>
                      <a:prstClr val="black"/>
                    </a:solidFill>
                    <a:sym typeface="Symbol"/>
                  </a:rPr>
                  <a:t>inv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and </a:t>
                </a:r>
                <a:r>
                  <a:rPr lang="fr-CH" sz="1800" baseline="-25000" dirty="0" err="1">
                    <a:solidFill>
                      <a:prstClr val="black"/>
                    </a:solidFill>
                    <a:sym typeface="Symbol"/>
                  </a:rPr>
                  <a:t>had</a:t>
                </a:r>
                <a:r>
                  <a:rPr lang="fr-CH" sz="1800" baseline="30000" dirty="0" err="1">
                    <a:solidFill>
                      <a:prstClr val="black"/>
                    </a:solidFill>
                    <a:sym typeface="Symbol"/>
                  </a:rPr>
                  <a:t>peak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) </a:t>
                </a:r>
                <a:r>
                  <a:rPr lang="fr-CH" sz="1800" dirty="0" smtClean="0">
                    <a:solidFill>
                      <a:prstClr val="black"/>
                    </a:solidFill>
                    <a:sym typeface="Symbol"/>
                  </a:rPr>
                  <a:t>and the tau </a:t>
                </a:r>
                <a:r>
                  <a:rPr lang="fr-CH" sz="1800" dirty="0" err="1" smtClean="0">
                    <a:solidFill>
                      <a:prstClr val="black"/>
                    </a:solidFill>
                    <a:sym typeface="Symbol"/>
                  </a:rPr>
                  <a:t>specific</a:t>
                </a:r>
                <a:r>
                  <a:rPr lang="fr-CH" sz="1800" dirty="0" smtClean="0">
                    <a:solidFill>
                      <a:prstClr val="black"/>
                    </a:solidFill>
                    <a:sym typeface="Symbol"/>
                  </a:rPr>
                  <a:t> CC observables </a:t>
                </a:r>
              </a:p>
              <a:p>
                <a:r>
                  <a:rPr lang="fr-CH" sz="1800" dirty="0" smtClean="0">
                    <a:solidFill>
                      <a:prstClr val="black"/>
                    </a:solidFill>
                    <a:sym typeface="Symbol"/>
                  </a:rPr>
                  <a:t>(tau </a:t>
                </a:r>
                <a:r>
                  <a:rPr lang="fr-CH" dirty="0" err="1" smtClean="0">
                    <a:solidFill>
                      <a:prstClr val="black"/>
                    </a:solidFill>
                    <a:sym typeface="Symbol"/>
                  </a:rPr>
                  <a:t>decays</a:t>
                </a:r>
                <a:r>
                  <a:rPr lang="fr-CH" dirty="0" smtClean="0">
                    <a:solidFill>
                      <a:prstClr val="black"/>
                    </a:solidFill>
                    <a:sym typeface="Symbol"/>
                  </a:rPr>
                  <a:t>) </a:t>
                </a:r>
                <a:r>
                  <a:rPr lang="fr-CH" sz="1800" dirty="0" smtClean="0">
                    <a:solidFill>
                      <a:prstClr val="black"/>
                    </a:solidFill>
                    <a:sym typeface="Symbol"/>
                  </a:rPr>
                  <a:t>are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sensitive to the tau-neutrino </a:t>
                </a:r>
                <a:r>
                  <a:rPr lang="fr-CH" sz="1800" dirty="0" err="1">
                    <a:solidFill>
                      <a:prstClr val="black"/>
                    </a:solidFill>
                    <a:sym typeface="Symbol"/>
                  </a:rPr>
                  <a:t>mixing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. </a:t>
                </a: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661" y="372720"/>
                <a:ext cx="8265917" cy="3416320"/>
              </a:xfrm>
              <a:prstGeom prst="rect">
                <a:avLst/>
              </a:prstGeom>
              <a:blipFill rotWithShape="1">
                <a:blip r:embed="rId2"/>
                <a:stretch>
                  <a:fillRect l="-664" t="-1248" b="-17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3022"/>
            <a:ext cx="7344816" cy="3126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724128" y="6525344"/>
            <a:ext cx="2510303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NB </a:t>
            </a:r>
            <a:r>
              <a:rPr lang="fr-CH" dirty="0" err="1">
                <a:solidFill>
                  <a:prstClr val="black"/>
                </a:solidFill>
              </a:rPr>
              <a:t>this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is</a:t>
            </a:r>
            <a:r>
              <a:rPr lang="fr-CH" dirty="0">
                <a:solidFill>
                  <a:prstClr val="black"/>
                </a:solidFill>
              </a:rPr>
              <a:t> not </a:t>
            </a:r>
            <a:r>
              <a:rPr lang="fr-CH" dirty="0" err="1">
                <a:solidFill>
                  <a:prstClr val="black"/>
                </a:solidFill>
              </a:rPr>
              <a:t>decoupling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42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8B08E-589B-409A-9391-5CB14F72620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1742915"/>
            <a:ext cx="3183779" cy="154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424803" y="1844824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063" y="620688"/>
            <a:ext cx="7482433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H" sz="2800" dirty="0">
                <a:solidFill>
                  <a:prstClr val="black"/>
                </a:solidFill>
              </a:rPr>
              <a:t> </a:t>
            </a:r>
            <a:r>
              <a:rPr lang="fr-CH" sz="2000" dirty="0" err="1">
                <a:solidFill>
                  <a:prstClr val="black"/>
                </a:solidFill>
              </a:rPr>
              <a:t>Detection</a:t>
            </a:r>
            <a:r>
              <a:rPr lang="fr-CH" sz="2000" dirty="0">
                <a:solidFill>
                  <a:prstClr val="black"/>
                </a:solidFill>
              </a:rPr>
              <a:t> of  </a:t>
            </a:r>
            <a:r>
              <a:rPr lang="fr-CH" sz="2000" dirty="0" err="1">
                <a:solidFill>
                  <a:prstClr val="black"/>
                </a:solidFill>
              </a:rPr>
              <a:t>heavy</a:t>
            </a:r>
            <a:r>
              <a:rPr lang="fr-CH" sz="2000" dirty="0">
                <a:solidFill>
                  <a:prstClr val="black"/>
                </a:solidFill>
              </a:rPr>
              <a:t> right-</a:t>
            </a:r>
            <a:r>
              <a:rPr lang="fr-CH" sz="2000" dirty="0" err="1">
                <a:solidFill>
                  <a:prstClr val="black"/>
                </a:solidFill>
              </a:rPr>
              <a:t>handed</a:t>
            </a:r>
            <a:r>
              <a:rPr lang="fr-CH" sz="2000" dirty="0">
                <a:solidFill>
                  <a:prstClr val="black"/>
                </a:solidFill>
              </a:rPr>
              <a:t> neutrinos in </a:t>
            </a:r>
            <a:r>
              <a:rPr lang="fr-CH" sz="2000" dirty="0" err="1">
                <a:solidFill>
                  <a:prstClr val="black"/>
                </a:solidFill>
              </a:rPr>
              <a:t>collider</a:t>
            </a:r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err="1">
                <a:solidFill>
                  <a:prstClr val="black"/>
                </a:solidFill>
              </a:rPr>
              <a:t>experiments</a:t>
            </a:r>
            <a:r>
              <a:rPr lang="fr-CH" sz="2000" dirty="0">
                <a:solidFill>
                  <a:prstClr val="black"/>
                </a:solidFill>
              </a:rPr>
              <a:t>. 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4611" y="1708875"/>
            <a:ext cx="3692973" cy="174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7133" y="1340768"/>
            <a:ext cx="117179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B </a:t>
            </a:r>
            <a:r>
              <a:rPr lang="fr-CH" dirty="0" err="1">
                <a:solidFill>
                  <a:prstClr val="black"/>
                </a:solidFill>
              </a:rPr>
              <a:t>factories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8" y="3645024"/>
            <a:ext cx="2529026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Z </a:t>
            </a:r>
            <a:r>
              <a:rPr lang="fr-CH" dirty="0" err="1">
                <a:solidFill>
                  <a:prstClr val="black"/>
                </a:solidFill>
              </a:rPr>
              <a:t>factory</a:t>
            </a:r>
            <a:r>
              <a:rPr lang="fr-CH" dirty="0">
                <a:solidFill>
                  <a:prstClr val="black"/>
                </a:solidFill>
              </a:rPr>
              <a:t> (FCC-</a:t>
            </a:r>
            <a:r>
              <a:rPr lang="fr-CH" dirty="0" err="1">
                <a:solidFill>
                  <a:prstClr val="black"/>
                </a:solidFill>
              </a:rPr>
              <a:t>ee</a:t>
            </a:r>
            <a:r>
              <a:rPr lang="fr-CH" dirty="0">
                <a:solidFill>
                  <a:prstClr val="black"/>
                </a:solidFill>
              </a:rPr>
              <a:t>, </a:t>
            </a:r>
            <a:r>
              <a:rPr lang="fr-CH" dirty="0" err="1">
                <a:solidFill>
                  <a:prstClr val="black"/>
                </a:solidFill>
              </a:rPr>
              <a:t>Tera</a:t>
            </a:r>
            <a:r>
              <a:rPr lang="fr-CH" dirty="0">
                <a:solidFill>
                  <a:prstClr val="black"/>
                </a:solidFill>
              </a:rPr>
              <a:t>-Z)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80112" y="1340768"/>
            <a:ext cx="171393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Hadron </a:t>
            </a:r>
            <a:r>
              <a:rPr lang="fr-CH" dirty="0" err="1">
                <a:solidFill>
                  <a:prstClr val="black"/>
                </a:solidFill>
              </a:rPr>
              <a:t>colliders</a:t>
            </a:r>
            <a:endParaRPr lang="fr-CH" dirty="0">
              <a:solidFill>
                <a:prstClr val="black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4437112"/>
            <a:ext cx="2683433" cy="1678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23928" y="3717032"/>
            <a:ext cx="524246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HE Lepton </a:t>
            </a:r>
            <a:r>
              <a:rPr lang="fr-CH" dirty="0" err="1">
                <a:solidFill>
                  <a:prstClr val="black"/>
                </a:solidFill>
              </a:rPr>
              <a:t>Collider</a:t>
            </a:r>
            <a:r>
              <a:rPr lang="fr-CH" dirty="0">
                <a:solidFill>
                  <a:prstClr val="black"/>
                </a:solidFill>
              </a:rPr>
              <a:t> (LEP2, CEPC, CLIC, FCC-</a:t>
            </a:r>
            <a:r>
              <a:rPr lang="fr-CH" dirty="0" err="1">
                <a:solidFill>
                  <a:prstClr val="black"/>
                </a:solidFill>
              </a:rPr>
              <a:t>ee</a:t>
            </a:r>
            <a:r>
              <a:rPr lang="fr-CH" dirty="0">
                <a:solidFill>
                  <a:prstClr val="black"/>
                </a:solidFill>
              </a:rPr>
              <a:t>, ILC, </a:t>
            </a:r>
            <a:r>
              <a:rPr lang="fr-CH" dirty="0">
                <a:solidFill>
                  <a:prstClr val="black"/>
                </a:solidFill>
                <a:sym typeface="Symbol"/>
              </a:rPr>
              <a:t></a:t>
            </a:r>
            <a:r>
              <a:rPr lang="fr-CH" dirty="0">
                <a:solidFill>
                  <a:prstClr val="black"/>
                </a:solidFill>
              </a:rPr>
              <a:t>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33640" y="2571973"/>
            <a:ext cx="3545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(*)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092280" y="1994250"/>
            <a:ext cx="2744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1F497D">
                    <a:lumMod val="60000"/>
                    <a:lumOff val="40000"/>
                  </a:srgbClr>
                </a:solidFill>
              </a:rPr>
              <a:t>+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7421160" y="2603642"/>
            <a:ext cx="2471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srgbClr val="1F497D">
                    <a:lumMod val="60000"/>
                    <a:lumOff val="40000"/>
                  </a:srgbClr>
                </a:solidFill>
              </a:rPr>
              <a:t>-</a:t>
            </a:r>
            <a:endParaRPr lang="fr-CH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4221088"/>
            <a:ext cx="2215004" cy="722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047624"/>
            <a:ext cx="3002267" cy="8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5687" y="6009702"/>
            <a:ext cx="2463639" cy="8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66714" y="4272584"/>
            <a:ext cx="1217920" cy="77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4132" y="5195701"/>
            <a:ext cx="1959868" cy="1627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4235257" y="5871684"/>
            <a:ext cx="3058786" cy="646331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Phys. </a:t>
            </a:r>
            <a:r>
              <a:rPr lang="fr-CH" dirty="0" err="1">
                <a:solidFill>
                  <a:prstClr val="black"/>
                </a:solidFill>
              </a:rPr>
              <a:t>Rev</a:t>
            </a:r>
            <a:r>
              <a:rPr lang="fr-CH" dirty="0">
                <a:solidFill>
                  <a:prstClr val="black"/>
                </a:solidFill>
              </a:rPr>
              <a:t>. D 92, 075002 (2015)</a:t>
            </a:r>
          </a:p>
          <a:p>
            <a:r>
              <a:rPr lang="fr-CH" dirty="0">
                <a:solidFill>
                  <a:prstClr val="black"/>
                </a:solidFill>
              </a:rPr>
              <a:t>arXiv:1503.05491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12288" y="4014356"/>
            <a:ext cx="1733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arXiv:1411.5230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7884368" y="1964613"/>
                <a:ext cx="722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0" dirty="0">
                    <a:solidFill>
                      <a:prstClr val="black"/>
                    </a:solidFill>
                    <a:ea typeface="Cambria Math"/>
                  </a:rPr>
                  <a:t>or</a:t>
                </a:r>
                <a14:m>
                  <m:oMath xmlns:m="http://schemas.openxmlformats.org/officeDocument/2006/math">
                    <m:r>
                      <a:rPr lang="fr-CH" b="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aseline="30000" dirty="0">
                    <a:solidFill>
                      <a:srgbClr val="FF0000"/>
                    </a:solidFill>
                    <a:sym typeface="Symbol"/>
                  </a:rPr>
                  <a:t></a:t>
                </a:r>
                <a:r>
                  <a:rPr lang="fr-CH" dirty="0">
                    <a:solidFill>
                      <a:prstClr val="black"/>
                    </a:solidFill>
                    <a:sym typeface="Symbol"/>
                  </a:rPr>
                  <a:t></a:t>
                </a:r>
                <a:endParaRPr lang="en-GB" baseline="30000" dirty="0">
                  <a:solidFill>
                    <a:prstClr val="black"/>
                  </a:solidFill>
                </a:endParaRPr>
              </a:p>
              <a:p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84368" y="1964613"/>
                <a:ext cx="722570" cy="646331"/>
              </a:xfrm>
              <a:prstGeom prst="rect">
                <a:avLst/>
              </a:prstGeom>
              <a:blipFill rotWithShape="1">
                <a:blip r:embed="rId10"/>
                <a:stretch>
                  <a:fillRect l="-6723" t="-6604" r="-7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/>
              <p:cNvSpPr txBox="1"/>
              <p:nvPr/>
            </p:nvSpPr>
            <p:spPr>
              <a:xfrm>
                <a:off x="2593329" y="4724458"/>
                <a:ext cx="72257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0" dirty="0">
                    <a:solidFill>
                      <a:prstClr val="black"/>
                    </a:solidFill>
                    <a:ea typeface="Cambria Math"/>
                  </a:rPr>
                  <a:t>or</a:t>
                </a:r>
                <a14:m>
                  <m:oMath xmlns:m="http://schemas.openxmlformats.org/officeDocument/2006/math">
                    <m:r>
                      <a:rPr lang="fr-CH" b="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</m:oMath>
                </a14:m>
                <a:r>
                  <a:rPr lang="fr-CH" baseline="30000" dirty="0">
                    <a:solidFill>
                      <a:srgbClr val="FF0000"/>
                    </a:solidFill>
                    <a:sym typeface="Symbol"/>
                  </a:rPr>
                  <a:t></a:t>
                </a:r>
                <a:r>
                  <a:rPr lang="fr-CH" dirty="0">
                    <a:solidFill>
                      <a:prstClr val="black"/>
                    </a:solidFill>
                    <a:sym typeface="Symbol"/>
                  </a:rPr>
                  <a:t></a:t>
                </a:r>
                <a:endParaRPr lang="en-GB" baseline="30000" dirty="0">
                  <a:solidFill>
                    <a:prstClr val="black"/>
                  </a:solidFill>
                </a:endParaRPr>
              </a:p>
              <a:p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5" name="TextBox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3329" y="4724458"/>
                <a:ext cx="722570" cy="646331"/>
              </a:xfrm>
              <a:prstGeom prst="rect">
                <a:avLst/>
              </a:prstGeom>
              <a:blipFill rotWithShape="1">
                <a:blip r:embed="rId11"/>
                <a:stretch>
                  <a:fillRect l="-6723" t="-6604" r="-75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62"/>
          <a:stretch/>
        </p:blipFill>
        <p:spPr bwMode="auto">
          <a:xfrm rot="596927">
            <a:off x="1672283" y="4169643"/>
            <a:ext cx="1709737" cy="10638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3015697" y="4113946"/>
                <a:ext cx="86203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b="0" dirty="0">
                    <a:solidFill>
                      <a:prstClr val="black"/>
                    </a:solidFill>
                    <a:ea typeface="Cambria Math"/>
                  </a:rPr>
                  <a:t>or</a:t>
                </a:r>
                <a14:m>
                  <m:oMath xmlns:m="http://schemas.openxmlformats.org/officeDocument/2006/math">
                    <m:r>
                      <a:rPr lang="fr-CH" b="0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fr-CH" i="1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𝑙</m:t>
                    </m:r>
                    <m:r>
                      <a:rPr lang="fr-CH">
                        <a:solidFill>
                          <a:prstClr val="black"/>
                        </a:solidFill>
                        <a:latin typeface="Cambria Math"/>
                        <a:ea typeface="Cambria Math"/>
                      </a:rPr>
                      <m:t>−</m:t>
                    </m:r>
                  </m:oMath>
                </a14:m>
                <a:r>
                  <a:rPr lang="fr-CH" dirty="0">
                    <a:solidFill>
                      <a:prstClr val="black"/>
                    </a:solidFill>
                    <a:sym typeface="Symbol"/>
                  </a:rPr>
                  <a:t></a:t>
                </a:r>
                <a:endParaRPr lang="en-GB" baseline="30000" dirty="0">
                  <a:solidFill>
                    <a:prstClr val="black"/>
                  </a:solidFill>
                </a:endParaRPr>
              </a:p>
              <a:p>
                <a:endParaRPr lang="en-GB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5697" y="4113946"/>
                <a:ext cx="862031" cy="646331"/>
              </a:xfrm>
              <a:prstGeom prst="rect">
                <a:avLst/>
              </a:prstGeom>
              <a:blipFill rotWithShape="1">
                <a:blip r:embed="rId13"/>
                <a:stretch>
                  <a:fillRect l="-6383" t="-6604" r="-56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68531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431800" y="2530475"/>
            <a:ext cx="8610600" cy="26019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 dirty="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79400" y="585788"/>
            <a:ext cx="8321675" cy="1862137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>
              <a:solidFill>
                <a:prstClr val="white"/>
              </a:solidFill>
            </a:endParaRPr>
          </a:p>
        </p:txBody>
      </p:sp>
      <p:sp>
        <p:nvSpPr>
          <p:cNvPr id="150532" name="TextBox 1"/>
          <p:cNvSpPr txBox="1">
            <a:spLocks noChangeArrowheads="1"/>
          </p:cNvSpPr>
          <p:nvPr/>
        </p:nvSpPr>
        <p:spPr bwMode="auto">
          <a:xfrm>
            <a:off x="2690813" y="125413"/>
            <a:ext cx="509787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 sz="2400" dirty="0" smtClean="0">
                <a:solidFill>
                  <a:prstClr val="black"/>
                </a:solidFill>
              </a:rPr>
              <a:t>RH neutrino </a:t>
            </a:r>
            <a:r>
              <a:rPr lang="fr-CH" altLang="fr-FR" sz="2400" dirty="0">
                <a:solidFill>
                  <a:prstClr val="black"/>
                </a:solidFill>
              </a:rPr>
              <a:t>production in Z </a:t>
            </a:r>
            <a:r>
              <a:rPr lang="fr-CH" altLang="fr-FR" sz="2400" dirty="0" err="1">
                <a:solidFill>
                  <a:prstClr val="black"/>
                </a:solidFill>
              </a:rPr>
              <a:t>decays</a:t>
            </a:r>
            <a:r>
              <a:rPr lang="fr-CH" altLang="fr-FR" sz="2400" dirty="0">
                <a:solidFill>
                  <a:prstClr val="black"/>
                </a:solidFill>
              </a:rPr>
              <a:t> </a:t>
            </a:r>
          </a:p>
        </p:txBody>
      </p:sp>
      <p:pic>
        <p:nvPicPr>
          <p:cNvPr id="15053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475" y="896938"/>
            <a:ext cx="76295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4" name="TextBox 2"/>
          <p:cNvSpPr txBox="1">
            <a:spLocks noChangeArrowheads="1"/>
          </p:cNvSpPr>
          <p:nvPr/>
        </p:nvSpPr>
        <p:spPr bwMode="auto">
          <a:xfrm>
            <a:off x="251520" y="1927860"/>
            <a:ext cx="869289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 sz="1600" dirty="0" err="1">
                <a:solidFill>
                  <a:prstClr val="black"/>
                </a:solidFill>
              </a:rPr>
              <a:t>multiply</a:t>
            </a:r>
            <a:r>
              <a:rPr lang="fr-CH" altLang="fr-FR" sz="1600" dirty="0">
                <a:solidFill>
                  <a:prstClr val="black"/>
                </a:solidFill>
              </a:rPr>
              <a:t> by 2 for </a:t>
            </a:r>
            <a:r>
              <a:rPr lang="fr-CH" altLang="fr-FR" sz="1600" dirty="0" smtClean="0">
                <a:solidFill>
                  <a:prstClr val="black"/>
                </a:solidFill>
              </a:rPr>
              <a:t>antineutrino </a:t>
            </a:r>
            <a:r>
              <a:rPr lang="fr-CH" altLang="fr-FR" sz="1600" dirty="0">
                <a:solidFill>
                  <a:prstClr val="black"/>
                </a:solidFill>
              </a:rPr>
              <a:t>and </a:t>
            </a:r>
            <a:r>
              <a:rPr lang="fr-CH" altLang="fr-FR" sz="1600" dirty="0" err="1">
                <a:solidFill>
                  <a:prstClr val="black"/>
                </a:solidFill>
              </a:rPr>
              <a:t>add</a:t>
            </a:r>
            <a:r>
              <a:rPr lang="fr-CH" altLang="fr-FR" sz="1600" dirty="0">
                <a:solidFill>
                  <a:prstClr val="black"/>
                </a:solidFill>
              </a:rPr>
              <a:t> contributions of  3 neutrino </a:t>
            </a:r>
            <a:r>
              <a:rPr lang="fr-CH" altLang="fr-FR" sz="1600" dirty="0" err="1">
                <a:solidFill>
                  <a:prstClr val="black"/>
                </a:solidFill>
              </a:rPr>
              <a:t>species</a:t>
            </a:r>
            <a:r>
              <a:rPr lang="fr-CH" altLang="fr-FR" sz="1600" dirty="0">
                <a:solidFill>
                  <a:prstClr val="black"/>
                </a:solidFill>
              </a:rPr>
              <a:t> (</a:t>
            </a:r>
            <a:r>
              <a:rPr lang="fr-CH" altLang="fr-FR" sz="1600" dirty="0" err="1">
                <a:solidFill>
                  <a:prstClr val="black"/>
                </a:solidFill>
              </a:rPr>
              <a:t>with</a:t>
            </a:r>
            <a:r>
              <a:rPr lang="fr-CH" altLang="fr-FR" sz="1600" dirty="0">
                <a:solidFill>
                  <a:prstClr val="black"/>
                </a:solidFill>
              </a:rPr>
              <a:t> </a:t>
            </a:r>
            <a:r>
              <a:rPr lang="fr-CH" altLang="fr-FR" sz="1600" dirty="0" err="1">
                <a:solidFill>
                  <a:prstClr val="black"/>
                </a:solidFill>
              </a:rPr>
              <a:t>different</a:t>
            </a:r>
            <a:r>
              <a:rPr lang="fr-CH" altLang="fr-FR" sz="1600" dirty="0">
                <a:solidFill>
                  <a:prstClr val="black"/>
                </a:solidFill>
              </a:rPr>
              <a:t> |</a:t>
            </a:r>
            <a:r>
              <a:rPr lang="fr-CH" altLang="fr-FR" sz="1600" dirty="0" smtClean="0">
                <a:solidFill>
                  <a:prstClr val="black"/>
                </a:solidFill>
              </a:rPr>
              <a:t>U|</a:t>
            </a:r>
            <a:r>
              <a:rPr lang="fr-CH" altLang="fr-FR" sz="1600" baseline="30000" dirty="0" smtClean="0">
                <a:solidFill>
                  <a:prstClr val="black"/>
                </a:solidFill>
              </a:rPr>
              <a:t>2</a:t>
            </a:r>
            <a:r>
              <a:rPr lang="fr-CH" altLang="fr-FR" sz="1600" dirty="0" smtClean="0">
                <a:solidFill>
                  <a:prstClr val="black"/>
                </a:solidFill>
              </a:rPr>
              <a:t>) </a:t>
            </a:r>
            <a:endParaRPr lang="fr-CH" altLang="fr-FR" sz="1600" dirty="0">
              <a:solidFill>
                <a:prstClr val="black"/>
              </a:solidFill>
            </a:endParaRPr>
          </a:p>
        </p:txBody>
      </p:sp>
      <p:sp>
        <p:nvSpPr>
          <p:cNvPr id="150535" name="TextBox 3"/>
          <p:cNvSpPr txBox="1">
            <a:spLocks noChangeArrowheads="1"/>
          </p:cNvSpPr>
          <p:nvPr/>
        </p:nvSpPr>
        <p:spPr bwMode="auto">
          <a:xfrm>
            <a:off x="630238" y="771525"/>
            <a:ext cx="11414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>
                <a:solidFill>
                  <a:prstClr val="black"/>
                </a:solidFill>
              </a:rPr>
              <a:t>Production: </a:t>
            </a:r>
          </a:p>
        </p:txBody>
      </p:sp>
      <p:sp>
        <p:nvSpPr>
          <p:cNvPr id="150536" name="TextBox 4"/>
          <p:cNvSpPr txBox="1">
            <a:spLocks noChangeArrowheads="1"/>
          </p:cNvSpPr>
          <p:nvPr/>
        </p:nvSpPr>
        <p:spPr bwMode="auto">
          <a:xfrm>
            <a:off x="630238" y="2730500"/>
            <a:ext cx="7000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>
                <a:solidFill>
                  <a:prstClr val="black"/>
                </a:solidFill>
              </a:rPr>
              <a:t>Decay </a:t>
            </a:r>
          </a:p>
        </p:txBody>
      </p:sp>
      <p:pic>
        <p:nvPicPr>
          <p:cNvPr id="15053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0800" y="2630488"/>
            <a:ext cx="4264025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53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538" y="3311525"/>
            <a:ext cx="3238500" cy="81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539" name="TextBox 11"/>
          <p:cNvSpPr txBox="1">
            <a:spLocks noChangeArrowheads="1"/>
          </p:cNvSpPr>
          <p:nvPr/>
        </p:nvSpPr>
        <p:spPr bwMode="auto">
          <a:xfrm>
            <a:off x="5791200" y="2890838"/>
            <a:ext cx="1281113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>
                <a:solidFill>
                  <a:prstClr val="black"/>
                </a:solidFill>
              </a:rPr>
              <a:t>Decay length: </a:t>
            </a:r>
          </a:p>
        </p:txBody>
      </p:sp>
      <p:sp>
        <p:nvSpPr>
          <p:cNvPr id="150540" name="TextBox 12"/>
          <p:cNvSpPr txBox="1">
            <a:spLocks noChangeArrowheads="1"/>
          </p:cNvSpPr>
          <p:nvPr/>
        </p:nvSpPr>
        <p:spPr bwMode="auto">
          <a:xfrm>
            <a:off x="7659688" y="3392488"/>
            <a:ext cx="4143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>
                <a:solidFill>
                  <a:prstClr val="black"/>
                </a:solidFill>
              </a:rPr>
              <a:t>cm</a:t>
            </a:r>
          </a:p>
        </p:txBody>
      </p:sp>
      <p:sp>
        <p:nvSpPr>
          <p:cNvPr id="8" name="Rectangle 7"/>
          <p:cNvSpPr/>
          <p:nvPr/>
        </p:nvSpPr>
        <p:spPr>
          <a:xfrm>
            <a:off x="1200944" y="5288756"/>
            <a:ext cx="7494587" cy="639762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CH" dirty="0">
              <a:solidFill>
                <a:prstClr val="white"/>
              </a:solidFill>
            </a:endParaRPr>
          </a:p>
        </p:txBody>
      </p:sp>
      <p:sp>
        <p:nvSpPr>
          <p:cNvPr id="150542" name="TextBox 14"/>
          <p:cNvSpPr txBox="1">
            <a:spLocks noChangeArrowheads="1"/>
          </p:cNvSpPr>
          <p:nvPr/>
        </p:nvSpPr>
        <p:spPr bwMode="auto">
          <a:xfrm>
            <a:off x="1349375" y="5454650"/>
            <a:ext cx="5805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 dirty="0">
                <a:solidFill>
                  <a:prstClr val="black"/>
                </a:solidFill>
              </a:rPr>
              <a:t>Backgrounds : four fermion:    </a:t>
            </a:r>
            <a:r>
              <a:rPr lang="fr-CH" altLang="fr-FR" dirty="0" err="1">
                <a:solidFill>
                  <a:prstClr val="black"/>
                </a:solidFill>
              </a:rPr>
              <a:t>e+e</a:t>
            </a:r>
            <a:r>
              <a:rPr lang="fr-CH" altLang="fr-FR" dirty="0">
                <a:solidFill>
                  <a:prstClr val="black"/>
                </a:solidFill>
              </a:rPr>
              <a:t>- </a:t>
            </a:r>
            <a:r>
              <a:rPr lang="fr-CH" altLang="fr-FR" dirty="0">
                <a:solidFill>
                  <a:prstClr val="black"/>
                </a:solidFill>
                <a:sym typeface="Wingdings" pitchFamily="2" charset="2"/>
              </a:rPr>
              <a:t> W*</a:t>
            </a:r>
            <a:r>
              <a:rPr lang="fr-CH" altLang="fr-FR" baseline="30000" dirty="0">
                <a:solidFill>
                  <a:prstClr val="black"/>
                </a:solidFill>
                <a:sym typeface="Wingdings" pitchFamily="2" charset="2"/>
              </a:rPr>
              <a:t>+</a:t>
            </a:r>
            <a:r>
              <a:rPr lang="fr-CH" altLang="fr-FR" dirty="0">
                <a:solidFill>
                  <a:prstClr val="black"/>
                </a:solidFill>
                <a:sym typeface="Wingdings" pitchFamily="2" charset="2"/>
              </a:rPr>
              <a:t> W*</a:t>
            </a:r>
            <a:r>
              <a:rPr lang="fr-CH" altLang="fr-FR" baseline="30000" dirty="0">
                <a:solidFill>
                  <a:prstClr val="black"/>
                </a:solidFill>
                <a:sym typeface="Wingdings" pitchFamily="2" charset="2"/>
              </a:rPr>
              <a:t>-   </a:t>
            </a:r>
            <a:r>
              <a:rPr lang="fr-CH" altLang="fr-FR" dirty="0">
                <a:solidFill>
                  <a:prstClr val="black"/>
                </a:solidFill>
                <a:sym typeface="Wingdings" pitchFamily="2" charset="2"/>
              </a:rPr>
              <a:t> </a:t>
            </a:r>
            <a:r>
              <a:rPr lang="fr-CH" altLang="fr-FR" dirty="0" err="1">
                <a:solidFill>
                  <a:prstClr val="black"/>
                </a:solidFill>
                <a:sym typeface="Wingdings" pitchFamily="2" charset="2"/>
              </a:rPr>
              <a:t>e+e</a:t>
            </a:r>
            <a:r>
              <a:rPr lang="fr-CH" altLang="fr-FR" dirty="0">
                <a:solidFill>
                  <a:prstClr val="black"/>
                </a:solidFill>
                <a:sym typeface="Wingdings" pitchFamily="2" charset="2"/>
              </a:rPr>
              <a:t>-  Z*(</a:t>
            </a:r>
            <a:r>
              <a:rPr lang="fr-CH" altLang="fr-FR" dirty="0" err="1">
                <a:solidFill>
                  <a:prstClr val="black"/>
                </a:solidFill>
                <a:sym typeface="Wingdings" pitchFamily="2" charset="2"/>
              </a:rPr>
              <a:t>vv</a:t>
            </a:r>
            <a:r>
              <a:rPr lang="fr-CH" altLang="fr-FR" dirty="0">
                <a:solidFill>
                  <a:prstClr val="black"/>
                </a:solidFill>
                <a:sym typeface="Wingdings" pitchFamily="2" charset="2"/>
              </a:rPr>
              <a:t>) + (Z/</a:t>
            </a:r>
            <a:r>
              <a:rPr lang="fr-CH" altLang="fr-FR" dirty="0">
                <a:solidFill>
                  <a:prstClr val="black"/>
                </a:solidFill>
                <a:sym typeface="Symbol" pitchFamily="18" charset="2"/>
              </a:rPr>
              <a:t>)*  </a:t>
            </a:r>
            <a:endParaRPr lang="fr-CH" altLang="fr-FR" dirty="0">
              <a:solidFill>
                <a:prstClr val="black"/>
              </a:solidFill>
            </a:endParaRPr>
          </a:p>
        </p:txBody>
      </p:sp>
      <p:sp>
        <p:nvSpPr>
          <p:cNvPr id="150543" name="TextBox 15"/>
          <p:cNvSpPr txBox="1">
            <a:spLocks noChangeArrowheads="1"/>
          </p:cNvSpPr>
          <p:nvPr/>
        </p:nvSpPr>
        <p:spPr bwMode="auto">
          <a:xfrm>
            <a:off x="5741988" y="4303713"/>
            <a:ext cx="2460625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r-CH" altLang="fr-FR" dirty="0">
                <a:solidFill>
                  <a:prstClr val="black"/>
                </a:solidFill>
              </a:rPr>
              <a:t>NB CC </a:t>
            </a:r>
            <a:r>
              <a:rPr lang="fr-CH" altLang="fr-FR" dirty="0" err="1">
                <a:solidFill>
                  <a:prstClr val="black"/>
                </a:solidFill>
              </a:rPr>
              <a:t>decay</a:t>
            </a:r>
            <a:r>
              <a:rPr lang="fr-CH" altLang="fr-FR" dirty="0">
                <a:solidFill>
                  <a:prstClr val="black"/>
                </a:solidFill>
              </a:rPr>
              <a:t> </a:t>
            </a:r>
            <a:r>
              <a:rPr lang="fr-CH" altLang="fr-FR" dirty="0" err="1">
                <a:solidFill>
                  <a:prstClr val="black"/>
                </a:solidFill>
              </a:rPr>
              <a:t>always</a:t>
            </a:r>
            <a:r>
              <a:rPr lang="fr-CH" altLang="fr-FR" dirty="0">
                <a:solidFill>
                  <a:prstClr val="black"/>
                </a:solidFill>
              </a:rPr>
              <a:t> leads to </a:t>
            </a:r>
          </a:p>
          <a:p>
            <a:pPr eaLnBrk="1" hangingPunct="1"/>
            <a:r>
              <a:rPr lang="fr-CH" altLang="fr-FR" dirty="0">
                <a:solidFill>
                  <a:prstClr val="black"/>
                </a:solidFill>
                <a:sym typeface="Symbol" pitchFamily="18" charset="2"/>
              </a:rPr>
              <a:t>            2 </a:t>
            </a:r>
            <a:r>
              <a:rPr lang="fr-CH" altLang="fr-FR" dirty="0" err="1">
                <a:solidFill>
                  <a:prstClr val="black"/>
                </a:solidFill>
                <a:sym typeface="Symbol" pitchFamily="18" charset="2"/>
              </a:rPr>
              <a:t>charged</a:t>
            </a:r>
            <a:r>
              <a:rPr lang="fr-CH" altLang="fr-FR" dirty="0">
                <a:solidFill>
                  <a:prstClr val="black"/>
                </a:solidFill>
                <a:sym typeface="Symbol" pitchFamily="18" charset="2"/>
              </a:rPr>
              <a:t> </a:t>
            </a:r>
            <a:r>
              <a:rPr lang="fr-CH" altLang="fr-FR" dirty="0" err="1">
                <a:solidFill>
                  <a:prstClr val="black"/>
                </a:solidFill>
                <a:sym typeface="Symbol" pitchFamily="18" charset="2"/>
              </a:rPr>
              <a:t>tracks</a:t>
            </a:r>
            <a:endParaRPr lang="fr-CH" altLang="fr-FR" dirty="0">
              <a:solidFill>
                <a:prstClr val="black"/>
              </a:solidFill>
            </a:endParaRPr>
          </a:p>
        </p:txBody>
      </p:sp>
      <p:sp>
        <p:nvSpPr>
          <p:cNvPr id="150544" name="Date Placeholder 6"/>
          <p:cNvSpPr>
            <a:spLocks noGrp="1"/>
          </p:cNvSpPr>
          <p:nvPr>
            <p:ph type="dt" sz="half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1F39B7-BE33-48CD-8A55-4EE4898BD364}" type="datetime1">
              <a:rPr lang="en-GB" altLang="fr-FR" smtClean="0">
                <a:solidFill>
                  <a:srgbClr val="898989"/>
                </a:solidFill>
              </a:rPr>
              <a:pPr eaLnBrk="1" hangingPunct="1"/>
              <a:t>07/07/2018</a:t>
            </a:fld>
            <a:endParaRPr lang="en-GB" altLang="fr-FR" smtClean="0">
              <a:solidFill>
                <a:srgbClr val="89898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50545" name="Slide Number Placeholder 10"/>
          <p:cNvSpPr>
            <a:spLocks noGrp="1"/>
          </p:cNvSpPr>
          <p:nvPr>
            <p:ph type="sldNum" sz="quarter" idx="12"/>
          </p:nvPr>
        </p:nvSpPr>
        <p:spPr bwMode="auto">
          <a:xfrm>
            <a:off x="6210300" y="6356350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180286-2626-4BA5-8B01-1CA37C90999A}" type="slidenum">
              <a:rPr lang="en-GB" altLang="fr-FR" smtClean="0">
                <a:solidFill>
                  <a:srgbClr val="898989"/>
                </a:solidFill>
                <a:latin typeface="Calibri" pitchFamily="34" charset="0"/>
              </a:rPr>
              <a:pPr eaLnBrk="1" hangingPunct="1"/>
              <a:t>13</a:t>
            </a:fld>
            <a:endParaRPr lang="en-GB" altLang="fr-FR" smtClean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6165304"/>
            <a:ext cx="4968552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Long life time </a:t>
            </a:r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 </a:t>
            </a:r>
            <a:r>
              <a:rPr lang="fr-CH" dirty="0" err="1">
                <a:solidFill>
                  <a:prstClr val="black"/>
                </a:solidFill>
                <a:sym typeface="Wingdings" panose="05000000000000000000" pitchFamily="2" charset="2"/>
              </a:rPr>
              <a:t>detached</a:t>
            </a:r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 vertex for ~&lt;M</a:t>
            </a:r>
            <a:r>
              <a:rPr lang="fr-CH" baseline="-25000" dirty="0">
                <a:solidFill>
                  <a:prstClr val="black"/>
                </a:solidFill>
                <a:sym typeface="Wingdings" panose="05000000000000000000" pitchFamily="2" charset="2"/>
              </a:rPr>
              <a:t>Z</a:t>
            </a:r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37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52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89" y="908720"/>
            <a:ext cx="8534584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552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223963"/>
            <a:ext cx="565785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796136" y="1412776"/>
            <a:ext cx="177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i="1" dirty="0">
                <a:solidFill>
                  <a:srgbClr val="9BBB59">
                    <a:lumMod val="75000"/>
                  </a:srgbClr>
                </a:solidFill>
              </a:rPr>
              <a:t>E. </a:t>
            </a:r>
            <a:r>
              <a:rPr lang="fr-CH" i="1" dirty="0" err="1">
                <a:solidFill>
                  <a:srgbClr val="9BBB59">
                    <a:lumMod val="75000"/>
                  </a:srgbClr>
                </a:solidFill>
              </a:rPr>
              <a:t>Graverini</a:t>
            </a:r>
            <a:r>
              <a:rPr lang="fr-CH" i="1" dirty="0">
                <a:solidFill>
                  <a:srgbClr val="9BBB59">
                    <a:lumMod val="75000"/>
                  </a:srgbClr>
                </a:solidFill>
              </a:rPr>
              <a:t> et al</a:t>
            </a:r>
            <a:endParaRPr lang="en-GB" i="1" dirty="0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5843" y="5734397"/>
            <a:ext cx="1393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with</a:t>
            </a:r>
            <a:r>
              <a:rPr lang="fr-CH" dirty="0">
                <a:solidFill>
                  <a:prstClr val="black"/>
                </a:solidFill>
              </a:rPr>
              <a:t> 5 10</a:t>
            </a:r>
            <a:r>
              <a:rPr lang="fr-CH" baseline="30000" dirty="0">
                <a:solidFill>
                  <a:prstClr val="black"/>
                </a:solidFill>
              </a:rPr>
              <a:t>12</a:t>
            </a:r>
            <a:r>
              <a:rPr lang="fr-CH" dirty="0">
                <a:solidFill>
                  <a:prstClr val="black"/>
                </a:solidFill>
              </a:rPr>
              <a:t> Z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375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5321" y="803732"/>
            <a:ext cx="3692973" cy="1743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51720" y="260648"/>
            <a:ext cx="2614305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prstClr val="black"/>
                </a:solidFill>
                <a:latin typeface="Calibri"/>
              </a:rPr>
              <a:t>Outlook for FCC-</a:t>
            </a:r>
            <a:r>
              <a:rPr lang="fr-CH" sz="2400" dirty="0" err="1">
                <a:solidFill>
                  <a:prstClr val="black"/>
                </a:solidFill>
                <a:latin typeface="Calibri"/>
              </a:rPr>
              <a:t>hh</a:t>
            </a:r>
            <a:endParaRPr lang="en-US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504" y="1001485"/>
            <a:ext cx="9116983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We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have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seen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that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the Z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factory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offers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 clean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method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for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detection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of Heavy Right-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Handed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neutrinos</a:t>
            </a:r>
          </a:p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Ws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are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less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abundant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at the lepton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colliders</a:t>
            </a:r>
            <a:endParaRPr lang="en-US" sz="1800" dirty="0">
              <a:solidFill>
                <a:prstClr val="black"/>
              </a:solidFill>
            </a:endParaRPr>
          </a:p>
          <a:p>
            <a:endParaRPr lang="fr-CH" sz="1800" dirty="0">
              <a:solidFill>
                <a:prstClr val="black"/>
              </a:solidFill>
              <a:latin typeface="Calibri"/>
            </a:endParaRP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At the 100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TeV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dirty="0">
                <a:solidFill>
                  <a:prstClr val="black"/>
                </a:solidFill>
                <a:latin typeface="Calibri"/>
              </a:rPr>
              <a:t> pp  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W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the dominant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particle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,</a:t>
            </a:r>
          </a:p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Expect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10</a:t>
            </a:r>
            <a:r>
              <a:rPr lang="fr-CH" sz="1800" baseline="30000" dirty="0">
                <a:solidFill>
                  <a:prstClr val="black"/>
                </a:solidFill>
                <a:latin typeface="Calibri"/>
              </a:rPr>
              <a:t>13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real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W’s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.   </a:t>
            </a:r>
          </a:p>
          <a:p>
            <a:endParaRPr lang="fr-CH" sz="1800" dirty="0">
              <a:solidFill>
                <a:prstClr val="black"/>
              </a:solidFill>
              <a:latin typeface="Calibri"/>
            </a:endParaRP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There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 lot of /pile-up/backgrounds/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lifetime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/trigger issues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which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need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to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be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investigated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.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BUT.... in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regime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of long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lived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HNLs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simultaneous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presence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of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-- the initial lepton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W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decays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--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detached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vertex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kinematically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constrained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decay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allows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for a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significant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background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reduction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. </a:t>
            </a:r>
          </a:p>
          <a:p>
            <a:endParaRPr lang="fr-CH" sz="1800" dirty="0">
              <a:solidFill>
                <a:prstClr val="black"/>
              </a:solidFill>
              <a:latin typeface="Calibri"/>
            </a:endParaRP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But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allows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also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characterization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srgbClr val="C00000"/>
                </a:solidFill>
                <a:latin typeface="Calibri"/>
              </a:rPr>
              <a:t>both</a:t>
            </a:r>
            <a:r>
              <a:rPr lang="fr-CH" sz="1800" dirty="0">
                <a:solidFill>
                  <a:srgbClr val="C00000"/>
                </a:solidFill>
                <a:latin typeface="Calibri"/>
              </a:rPr>
              <a:t> in </a:t>
            </a:r>
            <a:r>
              <a:rPr lang="fr-CH" sz="1800" dirty="0" err="1">
                <a:solidFill>
                  <a:srgbClr val="C00000"/>
                </a:solidFill>
                <a:latin typeface="Calibri"/>
              </a:rPr>
              <a:t>flavour</a:t>
            </a:r>
            <a:r>
              <a:rPr lang="fr-CH" sz="1800" dirty="0">
                <a:solidFill>
                  <a:srgbClr val="C00000"/>
                </a:solidFill>
                <a:latin typeface="Calibri"/>
              </a:rPr>
              <a:t> and charge 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of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produced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neutrino,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thus</a:t>
            </a:r>
            <a:endParaRPr lang="fr-CH" sz="1800" dirty="0">
              <a:solidFill>
                <a:prstClr val="black"/>
              </a:solidFill>
              <a:latin typeface="Calibri"/>
            </a:endParaRP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information of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flavour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sensitive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mixing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angles and a test of the fermion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violating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nature </a:t>
            </a: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of the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intermediate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(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Majorana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)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particle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. </a:t>
            </a:r>
          </a:p>
          <a:p>
            <a:endParaRPr lang="fr-CH" sz="1800" dirty="0">
              <a:solidFill>
                <a:prstClr val="black"/>
              </a:solidFill>
              <a:latin typeface="Calibri"/>
            </a:endParaRPr>
          </a:p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               VERY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interesting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...  </a:t>
            </a:r>
          </a:p>
          <a:p>
            <a:endParaRPr lang="fr-CH" sz="18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4A155-2C85-4F60-AFF5-BB2FACEF7D0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07.07.2018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326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E6C92-8E15-49DD-BC9E-4A127443613D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003" y="44624"/>
            <a:ext cx="9274006" cy="6813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02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40624-08D7-4E1C-89C0-5551C7A06402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GB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1" y="30869"/>
            <a:ext cx="9148651" cy="68545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3427257"/>
            <a:ext cx="785793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srgbClr val="1F497D">
                    <a:lumMod val="75000"/>
                  </a:srgbClr>
                </a:solidFill>
              </a:rPr>
              <a:t>EWPO</a:t>
            </a:r>
            <a:endParaRPr lang="en-GB" dirty="0">
              <a:solidFill>
                <a:srgbClr val="1F497D">
                  <a:lumMod val="75000"/>
                </a:srgbClr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547664" y="3501008"/>
            <a:ext cx="792088" cy="1109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547664" y="3611923"/>
            <a:ext cx="792088" cy="39314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195736" y="0"/>
            <a:ext cx="62512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srgbClr val="FFFF00"/>
                </a:solidFill>
              </a:rPr>
              <a:t>Another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example</a:t>
            </a:r>
            <a:r>
              <a:rPr lang="fr-CH" dirty="0">
                <a:solidFill>
                  <a:srgbClr val="FFFF00"/>
                </a:solidFill>
              </a:rPr>
              <a:t> of </a:t>
            </a:r>
            <a:r>
              <a:rPr lang="fr-CH" dirty="0" err="1">
                <a:solidFill>
                  <a:srgbClr val="FFFF00"/>
                </a:solidFill>
              </a:rPr>
              <a:t>Synergy</a:t>
            </a:r>
            <a:endParaRPr lang="fr-CH" dirty="0">
              <a:solidFill>
                <a:srgbClr val="FFFF00"/>
              </a:solidFill>
            </a:endParaRPr>
          </a:p>
          <a:p>
            <a:r>
              <a:rPr lang="fr-CH" dirty="0" err="1">
                <a:solidFill>
                  <a:srgbClr val="FFFF00"/>
                </a:solidFill>
              </a:rPr>
              <a:t>while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ee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covers</a:t>
            </a:r>
            <a:r>
              <a:rPr lang="fr-CH" dirty="0">
                <a:solidFill>
                  <a:srgbClr val="FFFF00"/>
                </a:solidFill>
              </a:rPr>
              <a:t> a large part of </a:t>
            </a:r>
            <a:r>
              <a:rPr lang="fr-CH" dirty="0" err="1">
                <a:solidFill>
                  <a:srgbClr val="FFFF00"/>
                </a:solidFill>
              </a:rPr>
              <a:t>space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very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cleanly</a:t>
            </a:r>
            <a:r>
              <a:rPr lang="fr-CH" dirty="0">
                <a:solidFill>
                  <a:srgbClr val="FFFF00"/>
                </a:solidFill>
              </a:rPr>
              <a:t> , </a:t>
            </a:r>
          </a:p>
          <a:p>
            <a:r>
              <a:rPr lang="fr-CH" dirty="0" err="1">
                <a:solidFill>
                  <a:srgbClr val="FFFF00"/>
                </a:solidFill>
              </a:rPr>
              <a:t>its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either</a:t>
            </a:r>
            <a:r>
              <a:rPr lang="fr-CH" dirty="0">
                <a:solidFill>
                  <a:srgbClr val="FFFF00"/>
                </a:solidFill>
              </a:rPr>
              <a:t> ‘white’ in lepton </a:t>
            </a:r>
            <a:r>
              <a:rPr lang="fr-CH" dirty="0" err="1">
                <a:solidFill>
                  <a:srgbClr val="FFFF00"/>
                </a:solidFill>
              </a:rPr>
              <a:t>flavour</a:t>
            </a:r>
            <a:r>
              <a:rPr lang="fr-CH" dirty="0">
                <a:solidFill>
                  <a:srgbClr val="FFFF00"/>
                </a:solidFill>
              </a:rPr>
              <a:t>  or the </a:t>
            </a:r>
            <a:r>
              <a:rPr lang="fr-CH" dirty="0" err="1">
                <a:solidFill>
                  <a:srgbClr val="FFFF00"/>
                </a:solidFill>
              </a:rPr>
              <a:t>result</a:t>
            </a:r>
            <a:r>
              <a:rPr lang="fr-CH" dirty="0">
                <a:solidFill>
                  <a:srgbClr val="FFFF00"/>
                </a:solidFill>
              </a:rPr>
              <a:t> of </a:t>
            </a:r>
            <a:r>
              <a:rPr lang="fr-CH" dirty="0" err="1">
                <a:solidFill>
                  <a:srgbClr val="FFFF00"/>
                </a:solidFill>
              </a:rPr>
              <a:t>EWPOs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etc</a:t>
            </a:r>
            <a:r>
              <a:rPr lang="fr-CH" dirty="0">
                <a:solidFill>
                  <a:srgbClr val="FFFF00"/>
                </a:solidFill>
              </a:rPr>
              <a:t> </a:t>
            </a:r>
          </a:p>
          <a:p>
            <a:r>
              <a:rPr lang="fr-CH" dirty="0">
                <a:solidFill>
                  <a:srgbClr val="FFFF00"/>
                </a:solidFill>
              </a:rPr>
              <a:t>Observation at FCC –</a:t>
            </a:r>
            <a:r>
              <a:rPr lang="fr-CH" dirty="0" err="1">
                <a:solidFill>
                  <a:srgbClr val="FFFF00"/>
                </a:solidFill>
              </a:rPr>
              <a:t>hh</a:t>
            </a:r>
            <a:r>
              <a:rPr lang="fr-CH" dirty="0">
                <a:solidFill>
                  <a:srgbClr val="FFFF00"/>
                </a:solidFill>
              </a:rPr>
              <a:t> or eh </a:t>
            </a:r>
            <a:r>
              <a:rPr lang="fr-CH" dirty="0" err="1">
                <a:solidFill>
                  <a:srgbClr val="FFFF00"/>
                </a:solidFill>
              </a:rPr>
              <a:t>would</a:t>
            </a:r>
            <a:r>
              <a:rPr lang="fr-CH" dirty="0">
                <a:solidFill>
                  <a:srgbClr val="FFFF00"/>
                </a:solidFill>
              </a:rPr>
              <a:t> test </a:t>
            </a:r>
            <a:r>
              <a:rPr lang="fr-CH" dirty="0" err="1">
                <a:solidFill>
                  <a:srgbClr val="FFFF00"/>
                </a:solidFill>
              </a:rPr>
              <a:t>flavour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mixing</a:t>
            </a:r>
            <a:r>
              <a:rPr lang="fr-CH" dirty="0">
                <a:solidFill>
                  <a:srgbClr val="FFFF00"/>
                </a:solidFill>
              </a:rPr>
              <a:t> matrix!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07436" y="6546830"/>
            <a:ext cx="7228582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sz="1600" dirty="0" err="1">
                <a:solidFill>
                  <a:prstClr val="black"/>
                </a:solidFill>
              </a:rPr>
              <a:t>detailed</a:t>
            </a:r>
            <a:r>
              <a:rPr lang="fr-CH" sz="1600" dirty="0">
                <a:solidFill>
                  <a:prstClr val="black"/>
                </a:solidFill>
              </a:rPr>
              <a:t> </a:t>
            </a:r>
            <a:r>
              <a:rPr lang="fr-CH" sz="1600" dirty="0" err="1">
                <a:solidFill>
                  <a:prstClr val="black"/>
                </a:solidFill>
              </a:rPr>
              <a:t>study</a:t>
            </a:r>
            <a:r>
              <a:rPr lang="fr-CH" sz="1600" dirty="0">
                <a:solidFill>
                  <a:prstClr val="black"/>
                </a:solidFill>
              </a:rPr>
              <a:t> </a:t>
            </a:r>
            <a:r>
              <a:rPr lang="fr-CH" sz="1600" dirty="0" err="1">
                <a:solidFill>
                  <a:prstClr val="black"/>
                </a:solidFill>
              </a:rPr>
              <a:t>required</a:t>
            </a:r>
            <a:r>
              <a:rPr lang="fr-CH" sz="1600" dirty="0">
                <a:solidFill>
                  <a:prstClr val="black"/>
                </a:solidFill>
              </a:rPr>
              <a:t> for all </a:t>
            </a:r>
            <a:r>
              <a:rPr lang="fr-CH" sz="1600" dirty="0" err="1">
                <a:solidFill>
                  <a:prstClr val="black"/>
                </a:solidFill>
              </a:rPr>
              <a:t>FCCs</a:t>
            </a:r>
            <a:r>
              <a:rPr lang="fr-CH" sz="1600" dirty="0">
                <a:solidFill>
                  <a:prstClr val="black"/>
                </a:solidFill>
              </a:rPr>
              <a:t> – </a:t>
            </a:r>
            <a:r>
              <a:rPr lang="fr-CH" sz="1600" dirty="0" err="1">
                <a:solidFill>
                  <a:prstClr val="black"/>
                </a:solidFill>
              </a:rPr>
              <a:t>especially</a:t>
            </a:r>
            <a:r>
              <a:rPr lang="fr-CH" sz="1600" dirty="0">
                <a:solidFill>
                  <a:prstClr val="black"/>
                </a:solidFill>
              </a:rPr>
              <a:t> FCC-</a:t>
            </a:r>
            <a:r>
              <a:rPr lang="fr-CH" sz="1600" dirty="0" err="1">
                <a:solidFill>
                  <a:prstClr val="black"/>
                </a:solidFill>
              </a:rPr>
              <a:t>hh</a:t>
            </a:r>
            <a:r>
              <a:rPr lang="fr-CH" sz="1600" dirty="0">
                <a:solidFill>
                  <a:prstClr val="black"/>
                </a:solidFill>
              </a:rPr>
              <a:t> to </a:t>
            </a:r>
            <a:r>
              <a:rPr lang="fr-CH" sz="1600" dirty="0" err="1">
                <a:solidFill>
                  <a:prstClr val="black"/>
                </a:solidFill>
              </a:rPr>
              <a:t>understand</a:t>
            </a:r>
            <a:r>
              <a:rPr lang="fr-CH" sz="1600" dirty="0">
                <a:solidFill>
                  <a:prstClr val="black"/>
                </a:solidFill>
              </a:rPr>
              <a:t> </a:t>
            </a:r>
            <a:r>
              <a:rPr lang="fr-CH" sz="1600" dirty="0" err="1">
                <a:solidFill>
                  <a:prstClr val="black"/>
                </a:solidFill>
              </a:rPr>
              <a:t>feasibility</a:t>
            </a:r>
            <a:r>
              <a:rPr lang="fr-CH" sz="1600" dirty="0">
                <a:solidFill>
                  <a:prstClr val="black"/>
                </a:solidFill>
              </a:rPr>
              <a:t> at all</a:t>
            </a:r>
            <a:endParaRPr lang="en-GB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610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836712"/>
            <a:ext cx="8928992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prstClr val="black"/>
                </a:solidFill>
              </a:rPr>
              <a:t>-- The FCC design study is establishing the feasibility or the path to feasibility of an ambitious set of colliders after LEP/LHC, at the cutting edge of knowledge and technology. </a:t>
            </a:r>
          </a:p>
          <a:p>
            <a:endParaRPr lang="en-US" sz="2400" b="1" dirty="0" smtClean="0">
              <a:solidFill>
                <a:prstClr val="black"/>
              </a:solidFill>
            </a:endParaRPr>
          </a:p>
          <a:p>
            <a:r>
              <a:rPr lang="en-US" sz="2400" b="1" dirty="0" smtClean="0">
                <a:solidFill>
                  <a:prstClr val="black"/>
                </a:solidFill>
              </a:rPr>
              <a:t>-- Both FCC-</a:t>
            </a:r>
            <a:r>
              <a:rPr lang="en-US" sz="2400" b="1" dirty="0" err="1" smtClean="0">
                <a:solidFill>
                  <a:prstClr val="black"/>
                </a:solidFill>
              </a:rPr>
              <a:t>ee</a:t>
            </a:r>
            <a:r>
              <a:rPr lang="en-US" sz="2400" b="1" dirty="0" smtClean="0">
                <a:solidFill>
                  <a:prstClr val="black"/>
                </a:solidFill>
              </a:rPr>
              <a:t> and FCC-</a:t>
            </a:r>
            <a:r>
              <a:rPr lang="en-US" sz="2400" b="1" dirty="0" err="1" smtClean="0">
                <a:solidFill>
                  <a:prstClr val="black"/>
                </a:solidFill>
              </a:rPr>
              <a:t>hh</a:t>
            </a:r>
            <a:r>
              <a:rPr lang="en-US" sz="2400" b="1" dirty="0" smtClean="0">
                <a:solidFill>
                  <a:prstClr val="black"/>
                </a:solidFill>
              </a:rPr>
              <a:t> have outstanding physics cases </a:t>
            </a:r>
          </a:p>
          <a:p>
            <a:r>
              <a:rPr lang="en-US" sz="2400" b="1" dirty="0">
                <a:solidFill>
                  <a:prstClr val="black"/>
                </a:solidFill>
              </a:rPr>
              <a:t> </a:t>
            </a:r>
            <a:r>
              <a:rPr lang="en-US" sz="2400" b="1" dirty="0" smtClean="0">
                <a:solidFill>
                  <a:prstClr val="black"/>
                </a:solidFill>
              </a:rPr>
              <a:t>           -- each in their own right 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            -- </a:t>
            </a:r>
            <a:r>
              <a:rPr lang="en-GB" sz="2400" b="1" dirty="0" smtClean="0">
                <a:solidFill>
                  <a:prstClr val="black"/>
                </a:solidFill>
              </a:rPr>
              <a:t>the </a:t>
            </a:r>
            <a:r>
              <a:rPr lang="en-GB" sz="2400" b="1" dirty="0">
                <a:solidFill>
                  <a:prstClr val="black"/>
                </a:solidFill>
              </a:rPr>
              <a:t>sequential implementation of </a:t>
            </a:r>
            <a:r>
              <a:rPr lang="en-GB" sz="2400" b="1" dirty="0" smtClean="0">
                <a:solidFill>
                  <a:prstClr val="black"/>
                </a:solidFill>
              </a:rPr>
              <a:t>FCC-</a:t>
            </a:r>
            <a:r>
              <a:rPr lang="en-GB" sz="2400" b="1" dirty="0" err="1" smtClean="0">
                <a:solidFill>
                  <a:prstClr val="black"/>
                </a:solidFill>
              </a:rPr>
              <a:t>ee</a:t>
            </a:r>
            <a:r>
              <a:rPr lang="en-GB" sz="2400" b="1" dirty="0" smtClean="0">
                <a:solidFill>
                  <a:prstClr val="black"/>
                </a:solidFill>
              </a:rPr>
              <a:t>, FCC-</a:t>
            </a:r>
            <a:r>
              <a:rPr lang="en-GB" sz="2400" b="1" dirty="0" err="1" smtClean="0">
                <a:solidFill>
                  <a:prstClr val="black"/>
                </a:solidFill>
              </a:rPr>
              <a:t>hh</a:t>
            </a:r>
            <a:r>
              <a:rPr lang="en-GB" sz="2400" b="1" dirty="0" smtClean="0">
                <a:solidFill>
                  <a:prstClr val="black"/>
                </a:solidFill>
              </a:rPr>
              <a:t>, </a:t>
            </a:r>
          </a:p>
          <a:p>
            <a:r>
              <a:rPr lang="en-GB" sz="2400" b="1" dirty="0">
                <a:solidFill>
                  <a:prstClr val="black"/>
                </a:solidFill>
              </a:rPr>
              <a:t> </a:t>
            </a:r>
            <a:r>
              <a:rPr lang="en-GB" sz="2400" b="1" dirty="0" smtClean="0">
                <a:solidFill>
                  <a:prstClr val="black"/>
                </a:solidFill>
              </a:rPr>
              <a:t>                  would maximise </a:t>
            </a:r>
            <a:r>
              <a:rPr lang="en-GB" sz="2400" b="1" dirty="0">
                <a:solidFill>
                  <a:prstClr val="black"/>
                </a:solidFill>
              </a:rPr>
              <a:t>the physics </a:t>
            </a:r>
            <a:r>
              <a:rPr lang="en-GB" sz="2400" b="1" dirty="0" smtClean="0">
                <a:solidFill>
                  <a:prstClr val="black"/>
                </a:solidFill>
              </a:rPr>
              <a:t>reach </a:t>
            </a:r>
            <a:r>
              <a:rPr lang="fr-CH" sz="2400" b="1" dirty="0" smtClean="0">
                <a:solidFill>
                  <a:prstClr val="black"/>
                </a:solidFill>
              </a:rPr>
              <a:t>             </a:t>
            </a:r>
          </a:p>
          <a:p>
            <a:endParaRPr lang="en-US" sz="2400" b="1" dirty="0">
              <a:solidFill>
                <a:prstClr val="black"/>
              </a:solidFill>
            </a:endParaRPr>
          </a:p>
          <a:p>
            <a:r>
              <a:rPr lang="en-US" sz="2400" b="1" dirty="0">
                <a:solidFill>
                  <a:prstClr val="black"/>
                </a:solidFill>
              </a:rPr>
              <a:t>-- The right-handed neutrino search and study is </a:t>
            </a:r>
            <a:r>
              <a:rPr lang="en-US" sz="2400" b="1" dirty="0" smtClean="0">
                <a:solidFill>
                  <a:prstClr val="black"/>
                </a:solidFill>
              </a:rPr>
              <a:t>not, as we thought </a:t>
            </a:r>
          </a:p>
          <a:p>
            <a:r>
              <a:rPr lang="en-US" sz="2400" b="1" dirty="0" smtClean="0">
                <a:solidFill>
                  <a:prstClr val="black"/>
                </a:solidFill>
              </a:rPr>
              <a:t>5 years ago, desperate. It is also a </a:t>
            </a:r>
            <a:r>
              <a:rPr lang="en-US" sz="2400" b="1" dirty="0">
                <a:solidFill>
                  <a:prstClr val="black"/>
                </a:solidFill>
              </a:rPr>
              <a:t>very interesting example of complementarity between the </a:t>
            </a:r>
            <a:r>
              <a:rPr lang="en-US" sz="2400" b="1" dirty="0" smtClean="0">
                <a:solidFill>
                  <a:prstClr val="black"/>
                </a:solidFill>
              </a:rPr>
              <a:t>FCCs.</a:t>
            </a:r>
            <a:endParaRPr lang="en-US" sz="2400" b="1" dirty="0">
              <a:solidFill>
                <a:prstClr val="black"/>
              </a:solidFill>
            </a:endParaRPr>
          </a:p>
          <a:p>
            <a:endParaRPr lang="en-US" sz="2400" b="1" dirty="0" smtClean="0">
              <a:solidFill>
                <a:prstClr val="black"/>
              </a:solidFill>
            </a:endParaRPr>
          </a:p>
          <a:p>
            <a:r>
              <a:rPr lang="en-US" sz="2400" b="1" dirty="0" smtClean="0">
                <a:solidFill>
                  <a:prstClr val="black"/>
                </a:solidFill>
              </a:rPr>
              <a:t>-- Attractive </a:t>
            </a:r>
            <a:r>
              <a:rPr lang="en-US" sz="2400" b="1" dirty="0">
                <a:solidFill>
                  <a:prstClr val="black"/>
                </a:solidFill>
              </a:rPr>
              <a:t>s</a:t>
            </a:r>
            <a:r>
              <a:rPr lang="en-US" sz="2400" b="1" dirty="0" smtClean="0">
                <a:solidFill>
                  <a:prstClr val="black"/>
                </a:solidFill>
              </a:rPr>
              <a:t>cenarios of staging and implementation (budget!) cover more </a:t>
            </a:r>
            <a:r>
              <a:rPr lang="en-US" sz="2400" b="1" dirty="0">
                <a:solidFill>
                  <a:prstClr val="black"/>
                </a:solidFill>
              </a:rPr>
              <a:t>than </a:t>
            </a:r>
            <a:r>
              <a:rPr lang="en-US" sz="2400" b="1" dirty="0" smtClean="0">
                <a:solidFill>
                  <a:prstClr val="black"/>
                </a:solidFill>
              </a:rPr>
              <a:t>50 years of exploratory physics, taking full advantage of the </a:t>
            </a:r>
            <a:r>
              <a:rPr lang="en-US" sz="2400" b="1" u="sng" dirty="0" smtClean="0">
                <a:solidFill>
                  <a:srgbClr val="FF0000"/>
                </a:solidFill>
              </a:rPr>
              <a:t>synergies and complementarities</a:t>
            </a:r>
            <a:r>
              <a:rPr lang="en-US" sz="2400" b="1" dirty="0" smtClean="0">
                <a:solidFill>
                  <a:prstClr val="black"/>
                </a:solidFill>
              </a:rPr>
              <a:t>. </a:t>
            </a:r>
            <a:endParaRPr lang="en-US" sz="2400" b="1" dirty="0">
              <a:solidFill>
                <a:prstClr val="black"/>
              </a:solidFill>
            </a:endParaRPr>
          </a:p>
          <a:p>
            <a:endParaRPr lang="en-US" sz="2400" b="1" dirty="0" smtClean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75856" y="170500"/>
            <a:ext cx="233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prstClr val="black"/>
                </a:solidFill>
              </a:rPr>
              <a:t>CONCLUSIONS</a:t>
            </a:r>
            <a:endParaRPr lang="fr-CH" sz="2800" b="1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28156-9D66-44D7-BB71-B29FA16CED80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Alain </a:t>
            </a:r>
            <a:r>
              <a:rPr lang="en-GB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-28302" y="0"/>
            <a:ext cx="9144000" cy="983461"/>
            <a:chOff x="0" y="-20538"/>
            <a:chExt cx="9144000" cy="737596"/>
          </a:xfrm>
        </p:grpSpPr>
        <p:sp>
          <p:nvSpPr>
            <p:cNvPr id="8" name="TextBox 7"/>
            <p:cNvSpPr txBox="1"/>
            <p:nvPr/>
          </p:nvSpPr>
          <p:spPr>
            <a:xfrm>
              <a:off x="0" y="-20538"/>
              <a:ext cx="9144000" cy="53091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endParaRPr lang="fr-CH" sz="800" b="1" dirty="0">
                <a:solidFill>
                  <a:prstClr val="black"/>
                </a:solidFill>
              </a:endParaRPr>
            </a:p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  <a:p>
              <a:pPr algn="ctr"/>
              <a:endParaRPr lang="fr-CH" sz="800" b="1" dirty="0">
                <a:solidFill>
                  <a:prstClr val="black"/>
                </a:solidFill>
              </a:endParaRPr>
            </a:p>
            <a:p>
              <a:pPr algn="ctr"/>
              <a:endParaRPr lang="fr-CH" sz="800" b="1" dirty="0" smtClean="0">
                <a:solidFill>
                  <a:prstClr val="black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-20538"/>
              <a:ext cx="1763688" cy="73759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</p:grpSp>
      <p:sp>
        <p:nvSpPr>
          <p:cNvPr id="10" name="TextBox 9"/>
          <p:cNvSpPr txBox="1"/>
          <p:nvPr/>
        </p:nvSpPr>
        <p:spPr>
          <a:xfrm>
            <a:off x="3404148" y="92333"/>
            <a:ext cx="23357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prstClr val="black"/>
                </a:solidFill>
              </a:rPr>
              <a:t>CONCLUSIONS</a:t>
            </a:r>
            <a:endParaRPr lang="en-GB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577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/>
          <a:stretch/>
        </p:blipFill>
        <p:spPr>
          <a:xfrm>
            <a:off x="4355976" y="933276"/>
            <a:ext cx="4896000" cy="518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" y="9946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The Future </a:t>
            </a:r>
            <a:r>
              <a:rPr kumimoji="0" lang="en-GB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Circular Colliders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CDR and cost review to appear Q4</a:t>
            </a:r>
            <a:r>
              <a:rPr kumimoji="0" lang="en-GB" sz="2800" b="1" i="0" u="none" strike="noStrike" kern="0" cap="none" spc="0" normalizeH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 2018 </a:t>
            </a:r>
            <a:r>
              <a:rPr kumimoji="0" lang="en-GB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Arial"/>
                <a:cs typeface="Calibri" pitchFamily="34" charset="0"/>
              </a:rPr>
              <a:t>for ESU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972679"/>
            <a:ext cx="4644008" cy="51398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000" b="1" kern="0" dirty="0" smtClean="0">
                <a:latin typeface="Arial"/>
                <a:cs typeface="Calibri" pitchFamily="34" charset="0"/>
              </a:rPr>
              <a:t>International collaboration to Study Colliders fitting in a new ~100 km infrastructure, fitting in the </a:t>
            </a:r>
            <a:r>
              <a:rPr lang="en-US" sz="2000" b="1" i="1" kern="0" dirty="0" err="1" smtClean="0">
                <a:latin typeface="Arial"/>
                <a:cs typeface="Calibri" pitchFamily="34" charset="0"/>
              </a:rPr>
              <a:t>Genevois</a:t>
            </a:r>
            <a:endParaRPr lang="en-US" sz="2000" b="1" i="1" kern="0" dirty="0" smtClean="0"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Ultimate goal: </a:t>
            </a:r>
            <a:b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</a:b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100 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TeV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 pp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) </a:t>
            </a: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defining infrastructure requirements </a:t>
            </a:r>
            <a:endParaRPr lang="en-US" sz="2000" b="1" i="1" kern="0" dirty="0" smtClean="0">
              <a:solidFill>
                <a:srgbClr val="0000FF"/>
              </a:solidFill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Two possible first steps: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ee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)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/>
            </a:r>
            <a:b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</a:b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High </a:t>
            </a:r>
            <a:r>
              <a:rPr lang="en-US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Lumi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, E</a:t>
            </a:r>
            <a:r>
              <a:rPr lang="en-US" b="1" kern="0" baseline="-25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CM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=90-400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2000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16T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Symbol"/>
              </a:rPr>
              <a:t>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28 </a:t>
            </a:r>
            <a:r>
              <a:rPr lang="en-US" sz="2000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TeV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</a:t>
            </a:r>
            <a:b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</a:b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in LEP/LHC tunnel</a:t>
            </a:r>
          </a:p>
          <a:p>
            <a:pPr>
              <a:spcBef>
                <a:spcPts val="1200"/>
              </a:spcBef>
              <a:defRPr/>
            </a:pP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Possible addition:</a:t>
            </a:r>
            <a:endParaRPr lang="en-US" sz="2000" b="1" kern="0" dirty="0" smtClean="0">
              <a:solidFill>
                <a:schemeClr val="accent5">
                  <a:lumMod val="75000"/>
                </a:schemeClr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p-e</a:t>
            </a: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 (</a:t>
            </a:r>
            <a:r>
              <a:rPr lang="en-US" sz="2000" b="1" i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000" b="1" kern="0" dirty="0" smtClean="0">
                <a:solidFill>
                  <a:schemeClr val="accent5">
                    <a:lumMod val="75000"/>
                  </a:schemeClr>
                </a:solidFill>
                <a:latin typeface="Arial"/>
                <a:cs typeface="Calibri" pitchFamily="34" charset="0"/>
              </a:rPr>
              <a:t>) 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2020778"/>
            <a:ext cx="208823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0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</a:rPr>
              <a:t>~16 T </a:t>
            </a:r>
            <a:r>
              <a:rPr kumimoji="0" lang="fr-CH" sz="20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Arial"/>
                <a:sym typeface="Symbol"/>
              </a:rPr>
              <a:t>magnets</a:t>
            </a:r>
            <a:endParaRPr kumimoji="0" lang="fr-CH" sz="2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Arial"/>
              <a:sym typeface="Symbo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E79D4-7C1C-420B-BCF4-016F0487C0E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t>07/07/2018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6109975"/>
            <a:ext cx="9289032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b="1" kern="0" dirty="0" smtClean="0">
                <a:latin typeface="Arial"/>
                <a:cs typeface="Calibri" pitchFamily="34" charset="0"/>
              </a:rPr>
              <a:t>From European Strategy </a:t>
            </a:r>
            <a:r>
              <a:rPr lang="en-US" b="1" kern="0" dirty="0">
                <a:latin typeface="Arial"/>
                <a:cs typeface="Calibri" pitchFamily="34" charset="0"/>
              </a:rPr>
              <a:t>in </a:t>
            </a:r>
            <a:r>
              <a:rPr lang="en-US" b="1" kern="0" dirty="0" smtClean="0">
                <a:latin typeface="Arial"/>
                <a:cs typeface="Calibri" pitchFamily="34" charset="0"/>
              </a:rPr>
              <a:t>2013: “ambitious post-LHC accelerator project” </a:t>
            </a:r>
            <a:br>
              <a:rPr lang="en-US" b="1" kern="0" dirty="0" smtClean="0">
                <a:latin typeface="Arial"/>
                <a:cs typeface="Calibri" pitchFamily="34" charset="0"/>
              </a:rPr>
            </a:br>
            <a:r>
              <a:rPr lang="en-US" b="1" kern="0" dirty="0" smtClean="0">
                <a:latin typeface="Arial"/>
                <a:cs typeface="Calibri" pitchFamily="34" charset="0"/>
              </a:rPr>
              <a:t>Study kicked-off </a:t>
            </a:r>
            <a:r>
              <a:rPr lang="en-US" b="1" kern="0" dirty="0">
                <a:latin typeface="Arial"/>
                <a:cs typeface="Calibri" pitchFamily="34" charset="0"/>
              </a:rPr>
              <a:t>in Geneva Feb 2014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4338970"/>
            <a:ext cx="4067946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err="1"/>
              <a:t>F</a:t>
            </a:r>
            <a:r>
              <a:rPr lang="fr-CH" b="1" dirty="0" err="1" smtClean="0"/>
              <a:t>rom</a:t>
            </a:r>
            <a:r>
              <a:rPr lang="fr-CH" b="1" dirty="0" smtClean="0"/>
              <a:t> </a:t>
            </a:r>
            <a:r>
              <a:rPr lang="fr-CH" b="1" dirty="0" err="1" smtClean="0"/>
              <a:t>what</a:t>
            </a:r>
            <a:r>
              <a:rPr lang="fr-CH" b="1" dirty="0" smtClean="0"/>
              <a:t> </a:t>
            </a:r>
            <a:r>
              <a:rPr lang="fr-CH" b="1" dirty="0" err="1" smtClean="0"/>
              <a:t>we</a:t>
            </a:r>
            <a:r>
              <a:rPr lang="fr-CH" b="1" dirty="0" smtClean="0"/>
              <a:t> know </a:t>
            </a:r>
            <a:r>
              <a:rPr lang="fr-CH" b="1" dirty="0" err="1" smtClean="0"/>
              <a:t>today</a:t>
            </a:r>
            <a:r>
              <a:rPr lang="fr-CH" b="1" dirty="0" smtClean="0"/>
              <a:t> :</a:t>
            </a:r>
          </a:p>
          <a:p>
            <a:r>
              <a:rPr lang="fr-CH" b="1" dirty="0" smtClean="0"/>
              <a:t>the </a:t>
            </a:r>
            <a:r>
              <a:rPr lang="fr-CH" b="1" dirty="0" err="1" smtClean="0"/>
              <a:t>way</a:t>
            </a:r>
            <a:r>
              <a:rPr lang="fr-CH" b="1" dirty="0" smtClean="0"/>
              <a:t> by FCC-</a:t>
            </a:r>
            <a:r>
              <a:rPr lang="fr-CH" b="1" dirty="0" err="1" smtClean="0"/>
              <a:t>ee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probably</a:t>
            </a:r>
            <a:r>
              <a:rPr lang="fr-CH" b="1" dirty="0" smtClean="0"/>
              <a:t> the </a:t>
            </a:r>
            <a:r>
              <a:rPr lang="fr-CH" b="1" dirty="0" err="1" smtClean="0"/>
              <a:t>fastest</a:t>
            </a:r>
            <a:r>
              <a:rPr lang="fr-CH" b="1" dirty="0" smtClean="0"/>
              <a:t> and </a:t>
            </a:r>
            <a:r>
              <a:rPr lang="fr-CH" b="1" dirty="0" err="1" smtClean="0"/>
              <a:t>cheapest</a:t>
            </a:r>
            <a:r>
              <a:rPr lang="fr-CH" b="1" dirty="0" smtClean="0"/>
              <a:t> </a:t>
            </a:r>
            <a:r>
              <a:rPr lang="fr-CH" b="1" dirty="0" err="1" smtClean="0"/>
              <a:t>way</a:t>
            </a:r>
            <a:r>
              <a:rPr lang="fr-CH" b="1" dirty="0" smtClean="0"/>
              <a:t> to 100 </a:t>
            </a:r>
            <a:r>
              <a:rPr lang="fr-CH" b="1" dirty="0" err="1" smtClean="0"/>
              <a:t>TeV</a:t>
            </a:r>
            <a:r>
              <a:rPr lang="fr-CH" b="1" dirty="0"/>
              <a:t>.</a:t>
            </a:r>
            <a:endParaRPr lang="fr-CH" b="1" dirty="0" smtClean="0"/>
          </a:p>
          <a:p>
            <a:r>
              <a:rPr lang="fr-CH" b="1" dirty="0"/>
              <a:t>T</a:t>
            </a:r>
            <a:r>
              <a:rPr lang="fr-CH" b="1" dirty="0" smtClean="0"/>
              <a:t>hat </a:t>
            </a:r>
            <a:r>
              <a:rPr lang="fr-CH" b="1" dirty="0" err="1" smtClean="0"/>
              <a:t>combination</a:t>
            </a:r>
            <a:r>
              <a:rPr lang="fr-CH" b="1" dirty="0" smtClean="0"/>
              <a:t> </a:t>
            </a:r>
            <a:r>
              <a:rPr lang="fr-CH" b="1" dirty="0" err="1" smtClean="0"/>
              <a:t>also</a:t>
            </a:r>
            <a:r>
              <a:rPr lang="fr-CH" b="1" dirty="0" smtClean="0"/>
              <a:t> </a:t>
            </a:r>
            <a:r>
              <a:rPr lang="fr-CH" b="1" dirty="0" err="1" smtClean="0"/>
              <a:t>produces</a:t>
            </a:r>
            <a:r>
              <a:rPr lang="fr-CH" b="1" dirty="0" smtClean="0"/>
              <a:t> the </a:t>
            </a:r>
            <a:r>
              <a:rPr lang="fr-CH" b="1" dirty="0" err="1" smtClean="0"/>
              <a:t>most</a:t>
            </a:r>
            <a:r>
              <a:rPr lang="fr-CH" b="1" dirty="0" smtClean="0"/>
              <a:t> </a:t>
            </a:r>
            <a:r>
              <a:rPr lang="fr-CH" b="1" dirty="0" err="1" smtClean="0"/>
              <a:t>physics</a:t>
            </a:r>
            <a:r>
              <a:rPr lang="fr-CH" b="1" dirty="0" smtClean="0"/>
              <a:t>.</a:t>
            </a:r>
            <a:r>
              <a:rPr lang="fr-CH" b="1" dirty="0"/>
              <a:t> </a:t>
            </a:r>
            <a:r>
              <a:rPr lang="fr-CH" b="1" dirty="0" smtClean="0"/>
              <a:t> It </a:t>
            </a:r>
            <a:r>
              <a:rPr lang="fr-CH" b="1" dirty="0" err="1" smtClean="0"/>
              <a:t>is</a:t>
            </a:r>
            <a:r>
              <a:rPr lang="fr-CH" b="1" dirty="0" smtClean="0"/>
              <a:t> the </a:t>
            </a:r>
            <a:r>
              <a:rPr lang="fr-CH" b="1" dirty="0" err="1" smtClean="0"/>
              <a:t>assumption</a:t>
            </a:r>
            <a:r>
              <a:rPr lang="fr-CH" b="1" dirty="0" smtClean="0"/>
              <a:t> in the </a:t>
            </a:r>
            <a:r>
              <a:rPr lang="fr-CH" b="1" dirty="0" err="1" smtClean="0"/>
              <a:t>following</a:t>
            </a:r>
            <a:r>
              <a:rPr lang="fr-CH" b="1" dirty="0" smtClean="0"/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3976" y="5748936"/>
            <a:ext cx="24362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/>
              <a:t>also</a:t>
            </a:r>
            <a:r>
              <a:rPr lang="fr-CH" dirty="0" smtClean="0"/>
              <a:t> a good </a:t>
            </a:r>
            <a:r>
              <a:rPr lang="fr-CH" dirty="0" err="1" smtClean="0"/>
              <a:t>start</a:t>
            </a:r>
            <a:r>
              <a:rPr lang="fr-CH" dirty="0" smtClean="0"/>
              <a:t> for </a:t>
            </a:r>
            <a:r>
              <a:rPr lang="fr-CH" dirty="0" smtClean="0">
                <a:sym typeface="Symbol"/>
              </a:rPr>
              <a:t>C!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8762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NewestBase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8205"/>
            <a:ext cx="6912768" cy="42199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-828"/>
            <a:ext cx="1341649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smtClean="0"/>
              <a:t>FCC-</a:t>
            </a:r>
            <a:r>
              <a:rPr lang="fr-CH" sz="3200" b="1" dirty="0" err="1" smtClean="0"/>
              <a:t>ee</a:t>
            </a:r>
            <a:endParaRPr lang="en-GB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78400" y="1374207"/>
            <a:ext cx="10118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LEPx10</a:t>
            </a:r>
            <a:r>
              <a:rPr lang="fr-CH" b="1" baseline="30000" dirty="0" smtClean="0"/>
              <a:t>5</a:t>
            </a:r>
            <a:r>
              <a:rPr lang="fr-CH" b="1" dirty="0" smtClean="0"/>
              <a:t>!</a:t>
            </a:r>
            <a:endParaRPr lang="en-GB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949945" y="504056"/>
            <a:ext cx="20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Z       WW    HZ     tt 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81747" y="801380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01827" y="778871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305883" y="795639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737931" y="780712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5390" y="4625471"/>
            <a:ext cx="1882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Event </a:t>
            </a:r>
            <a:r>
              <a:rPr lang="fr-CH" sz="2000" b="1" dirty="0" err="1">
                <a:solidFill>
                  <a:prstClr val="black"/>
                </a:solidFill>
              </a:rPr>
              <a:t>statistics</a:t>
            </a:r>
            <a:r>
              <a:rPr lang="fr-CH" sz="2000" b="1" dirty="0">
                <a:solidFill>
                  <a:prstClr val="black"/>
                </a:solidFill>
              </a:rPr>
              <a:t> 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96" y="5025581"/>
            <a:ext cx="6383863" cy="1323439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Z </a:t>
            </a:r>
            <a:r>
              <a:rPr lang="fr-CH" sz="2000" b="1" dirty="0" err="1">
                <a:solidFill>
                  <a:prstClr val="black"/>
                </a:solidFill>
              </a:rPr>
              <a:t>peak</a:t>
            </a:r>
            <a:r>
              <a:rPr lang="fr-CH" sz="2000" b="1" dirty="0">
                <a:solidFill>
                  <a:prstClr val="black"/>
                </a:solidFill>
              </a:rPr>
              <a:t>            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  91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5 10</a:t>
            </a:r>
            <a:r>
              <a:rPr lang="fr-CH" sz="2000" b="1" baseline="30000" dirty="0">
                <a:solidFill>
                  <a:prstClr val="black"/>
                </a:solidFill>
              </a:rPr>
              <a:t>12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WW </a:t>
            </a:r>
            <a:r>
              <a:rPr lang="fr-CH" sz="2000" b="1" dirty="0" err="1">
                <a:solidFill>
                  <a:prstClr val="black"/>
                </a:solidFill>
              </a:rPr>
              <a:t>threshold</a:t>
            </a:r>
            <a:r>
              <a:rPr lang="fr-CH" sz="2000" b="1" dirty="0">
                <a:solidFill>
                  <a:prstClr val="black"/>
                </a:solidFill>
              </a:rPr>
              <a:t>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161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8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WW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ZH </a:t>
            </a:r>
            <a:r>
              <a:rPr lang="fr-CH" sz="2000" b="1" dirty="0" err="1">
                <a:solidFill>
                  <a:prstClr val="black"/>
                </a:solidFill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240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tt  </a:t>
            </a:r>
            <a:r>
              <a:rPr lang="fr-CH" sz="2000" b="1" dirty="0" err="1">
                <a:solidFill>
                  <a:prstClr val="black"/>
                </a:solidFill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350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tt</a:t>
            </a:r>
            <a:endParaRPr lang="fr-CH" sz="20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5036689"/>
            <a:ext cx="142333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LEP x 10</a:t>
            </a:r>
            <a:r>
              <a:rPr lang="fr-CH" sz="2000" b="1" baseline="30000" dirty="0">
                <a:solidFill>
                  <a:prstClr val="black"/>
                </a:solidFill>
              </a:rPr>
              <a:t>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LEP x 2.10</a:t>
            </a:r>
            <a:r>
              <a:rPr lang="fr-CH" sz="2000" b="1" baseline="30000" dirty="0">
                <a:solidFill>
                  <a:prstClr val="black"/>
                </a:solidFill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</a:rPr>
              <a:t>done</a:t>
            </a: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</a:rPr>
              <a:t>done</a:t>
            </a:r>
            <a:endParaRPr lang="fr-CH" sz="20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4890" y="5048364"/>
            <a:ext cx="1130181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/>
              <a:t>  100 </a:t>
            </a:r>
            <a:r>
              <a:rPr lang="fr-CH" sz="2000" dirty="0" err="1" smtClean="0"/>
              <a:t>keV</a:t>
            </a:r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300 </a:t>
            </a:r>
            <a:r>
              <a:rPr lang="fr-CH" sz="2000" dirty="0" err="1" smtClean="0"/>
              <a:t>keV</a:t>
            </a:r>
            <a:endParaRPr lang="fr-CH" sz="2000" dirty="0" smtClean="0"/>
          </a:p>
          <a:p>
            <a:r>
              <a:rPr lang="fr-CH" sz="2000" dirty="0"/>
              <a:t> </a:t>
            </a:r>
            <a:r>
              <a:rPr lang="fr-CH" sz="2000" dirty="0" smtClean="0"/>
              <a:t>   1 MeV</a:t>
            </a:r>
          </a:p>
          <a:p>
            <a:r>
              <a:rPr lang="fr-CH" sz="2000" dirty="0"/>
              <a:t> </a:t>
            </a:r>
            <a:r>
              <a:rPr lang="fr-CH" sz="2000" dirty="0" smtClean="0"/>
              <a:t>   2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4368" y="4654877"/>
            <a:ext cx="119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E</a:t>
            </a:r>
            <a:r>
              <a:rPr lang="fr-CH" b="1" baseline="-25000" dirty="0"/>
              <a:t>CM</a:t>
            </a:r>
            <a:r>
              <a:rPr lang="fr-CH" b="1" dirty="0"/>
              <a:t> </a:t>
            </a:r>
            <a:r>
              <a:rPr lang="fr-CH" b="1" dirty="0" err="1" smtClean="0"/>
              <a:t>errors</a:t>
            </a:r>
            <a:r>
              <a:rPr lang="fr-CH" b="1" dirty="0" smtClean="0"/>
              <a:t>:</a:t>
            </a:r>
            <a:endParaRPr lang="fr-CH" b="1" dirty="0"/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1619672" y="6444044"/>
            <a:ext cx="663252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/>
              <a:t> </a:t>
            </a:r>
            <a:r>
              <a:rPr lang="fr-CH" b="1" dirty="0" smtClean="0"/>
              <a:t> </a:t>
            </a:r>
            <a:r>
              <a:rPr lang="fr-CH" b="1" dirty="0"/>
              <a:t>G</a:t>
            </a:r>
            <a:r>
              <a:rPr lang="fr-CH" b="1" dirty="0" smtClean="0"/>
              <a:t>reat </a:t>
            </a:r>
            <a:r>
              <a:rPr lang="fr-CH" b="1" dirty="0" err="1" smtClean="0"/>
              <a:t>energy</a:t>
            </a:r>
            <a:r>
              <a:rPr lang="fr-CH" b="1" dirty="0" smtClean="0"/>
              <a:t> range for the </a:t>
            </a:r>
            <a:r>
              <a:rPr lang="fr-CH" b="1" dirty="0" err="1" smtClean="0"/>
              <a:t>heavy</a:t>
            </a:r>
            <a:r>
              <a:rPr lang="fr-CH" b="1" dirty="0" smtClean="0"/>
              <a:t> </a:t>
            </a:r>
            <a:r>
              <a:rPr lang="fr-CH" b="1" dirty="0" err="1" smtClean="0"/>
              <a:t>particles</a:t>
            </a:r>
            <a:r>
              <a:rPr lang="fr-CH" b="1" dirty="0" smtClean="0"/>
              <a:t> of the Standard Model.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60321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1117601" y="1062400"/>
                <a:ext cx="629919" cy="7146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  <m:t>𝒆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𝒆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7601" y="1062400"/>
                <a:ext cx="629919" cy="714683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1625600" y="146212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1930401" y="1062400"/>
                <a:ext cx="629919" cy="737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  <a:sym typeface="Symbol"/>
                                </a:rPr>
                                <m:t>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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0401" y="1062400"/>
                <a:ext cx="629919" cy="73763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2458720" y="146212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753361" y="1072560"/>
                <a:ext cx="629919" cy="7376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type m:val="noBar"/>
                              <m:ctrlP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fr-CH" sz="1800" i="1">
                                  <a:solidFill>
                                    <a:prstClr val="black"/>
                                  </a:solidFill>
                                  <a:latin typeface="Cambria Math"/>
                                  <a:sym typeface="Symbol"/>
                                </a:rPr>
                                <m:t>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fr-CH" sz="1800" i="1">
                                      <a:solidFill>
                                        <a:prstClr val="black"/>
                                      </a:solidFill>
                                      <a:latin typeface="Cambria Math"/>
                                      <a:sym typeface="Symbol"/>
                                    </a:rPr>
                                    <m:t>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3361" y="1072560"/>
                <a:ext cx="629919" cy="737638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261360" y="1472283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4023359" y="1067480"/>
                <a:ext cx="5557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  <m:t>𝒆</m:t>
                          </m:r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23359" y="1067480"/>
                <a:ext cx="555793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576144" y="1057231"/>
                <a:ext cx="5622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  <a:sym typeface="Symbol"/>
                            </a:rPr>
                            <m:t></m:t>
                          </m:r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6144" y="1057231"/>
                <a:ext cx="562205" cy="369332"/>
              </a:xfrm>
              <a:prstGeom prst="rect">
                <a:avLst/>
              </a:prstGeom>
              <a:blipFill rotWithShape="1">
                <a:blip r:embed="rId6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217018" y="1053937"/>
                <a:ext cx="53014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r>
                            <a:rPr lang="fr-CH" sz="1800" i="1">
                              <a:solidFill>
                                <a:prstClr val="black"/>
                              </a:solidFill>
                              <a:latin typeface="Cambria Math"/>
                              <a:sym typeface="Symbol"/>
                            </a:rPr>
                            <m:t></m:t>
                          </m:r>
                        </m:e>
                      </m:d>
                    </m:oMath>
                  </m:oMathPara>
                </a14:m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17018" y="1053937"/>
                <a:ext cx="530145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1930401" y="2132856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I = 1/2</a:t>
            </a:r>
          </a:p>
        </p:txBody>
      </p:sp>
      <p:grpSp>
        <p:nvGrpSpPr>
          <p:cNvPr id="21" name="Group 20"/>
          <p:cNvGrpSpPr/>
          <p:nvPr/>
        </p:nvGrpSpPr>
        <p:grpSpPr>
          <a:xfrm>
            <a:off x="1105297" y="869360"/>
            <a:ext cx="4877026" cy="1239520"/>
            <a:chOff x="1105297" y="1463040"/>
            <a:chExt cx="4877026" cy="1239520"/>
          </a:xfrm>
        </p:grpSpPr>
        <p:sp>
          <p:nvSpPr>
            <p:cNvPr id="18" name="Rectangle 17"/>
            <p:cNvSpPr/>
            <p:nvPr/>
          </p:nvSpPr>
          <p:spPr>
            <a:xfrm>
              <a:off x="1105297" y="1463040"/>
              <a:ext cx="4877026" cy="123952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prstClr val="white"/>
                </a:solidFill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3686050" y="1463040"/>
              <a:ext cx="0" cy="1239520"/>
            </a:xfrm>
            <a:prstGeom prst="line">
              <a:avLst/>
            </a:prstGeom>
            <a:ln w="3175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3" name="Straight Connector 22"/>
          <p:cNvCxnSpPr/>
          <p:nvPr/>
        </p:nvCxnSpPr>
        <p:spPr>
          <a:xfrm>
            <a:off x="1115457" y="1458640"/>
            <a:ext cx="612862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6339840" y="1072560"/>
            <a:ext cx="699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Q= -1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339840" y="1489120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Q=  0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443928" y="2132856"/>
            <a:ext cx="580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>
                <a:solidFill>
                  <a:prstClr val="black"/>
                </a:solidFill>
                <a:latin typeface="Calibri"/>
              </a:rPr>
              <a:t>I = 0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51044" y="1145377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prstClr val="black"/>
                </a:solidFill>
                <a:latin typeface="Calibri"/>
              </a:rPr>
              <a:t>R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4905856" y="1160597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prstClr val="black"/>
                </a:solidFill>
                <a:latin typeface="Calibri"/>
              </a:rPr>
              <a:t>R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505682" y="1155835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600" dirty="0">
                <a:solidFill>
                  <a:prstClr val="black"/>
                </a:solidFill>
                <a:latin typeface="Calibri"/>
              </a:rPr>
              <a:t>R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3975300" y="1484784"/>
            <a:ext cx="1964852" cy="486827"/>
            <a:chOff x="3975300" y="1484784"/>
            <a:chExt cx="1964852" cy="48682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3975300" y="1484784"/>
                  <a:ext cx="65191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CH" sz="18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sym typeface="Symbol"/>
                                  </a:rPr>
                                  <m:t></m:t>
                                </m:r>
                              </m:e>
                              <m:sub>
                                <m: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  <m:t>𝒆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CH" sz="1800" dirty="0">
                    <a:solidFill>
                      <a:srgbClr val="C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975300" y="1484784"/>
                  <a:ext cx="651910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/>
                <p:cNvSpPr txBox="1"/>
                <p:nvPr/>
              </p:nvSpPr>
              <p:spPr>
                <a:xfrm>
                  <a:off x="4596464" y="1498721"/>
                  <a:ext cx="650114" cy="39113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CH" sz="16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6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sz="16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sym typeface="Symbol"/>
                                  </a:rPr>
                                  <m:t></m:t>
                                </m:r>
                              </m:e>
                              <m:sub>
                                <m:r>
                                  <a:rPr lang="fr-CH" sz="16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sym typeface="Symbol"/>
                                  </a:rPr>
                                  <m:t>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CH" sz="1800" dirty="0">
                    <a:solidFill>
                      <a:srgbClr val="C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4" name="TextBox 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96464" y="1498721"/>
                  <a:ext cx="650114" cy="391133"/>
                </a:xfrm>
                <a:prstGeom prst="rect">
                  <a:avLst/>
                </a:prstGeom>
                <a:blipFill rotWithShape="1">
                  <a:blip r:embed="rId9"/>
                  <a:stretch>
                    <a:fillRect b="-6250"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/>
                <p:cNvSpPr txBox="1"/>
                <p:nvPr/>
              </p:nvSpPr>
              <p:spPr>
                <a:xfrm>
                  <a:off x="5172142" y="1490347"/>
                  <a:ext cx="65992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ctrlPr>
                              <a:rPr lang="fr-CH" sz="1800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sym typeface="Symbol"/>
                                  </a:rPr>
                                  <m:t></m:t>
                                </m:r>
                              </m:e>
                              <m:sub>
                                <m:r>
                                  <a:rPr lang="fr-CH" sz="1800" i="1">
                                    <a:solidFill>
                                      <a:srgbClr val="C00000"/>
                                    </a:solidFill>
                                    <a:latin typeface="Cambria Math"/>
                                    <a:sym typeface="Symbol"/>
                                  </a:rPr>
                                  <m:t>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fr-CH" sz="1800" dirty="0">
                    <a:solidFill>
                      <a:srgbClr val="C00000"/>
                    </a:solidFill>
                    <a:latin typeface="Calibri"/>
                  </a:endParaRPr>
                </a:p>
              </p:txBody>
            </p:sp>
          </mc:Choice>
          <mc:Fallback xmlns="">
            <p:sp>
              <p:nvSpPr>
                <p:cNvPr id="15" name="TextBox 1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72142" y="1490347"/>
                  <a:ext cx="659924" cy="369332"/>
                </a:xfrm>
                <a:prstGeom prst="rect">
                  <a:avLst/>
                </a:prstGeom>
                <a:blipFill rotWithShape="1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fr-CH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TextBox 31"/>
            <p:cNvSpPr txBox="1"/>
            <p:nvPr/>
          </p:nvSpPr>
          <p:spPr>
            <a:xfrm>
              <a:off x="4401844" y="1633057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rgbClr val="C00000"/>
                  </a:solidFill>
                  <a:latin typeface="Calibri"/>
                </a:rPr>
                <a:t>R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640070" y="1613035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rgbClr val="C00000"/>
                  </a:solidFill>
                  <a:latin typeface="Calibri"/>
                </a:rPr>
                <a:t>R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64006" y="1623195"/>
              <a:ext cx="30008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>
                  <a:solidFill>
                    <a:srgbClr val="C00000"/>
                  </a:solidFill>
                  <a:latin typeface="Calibri"/>
                </a:rPr>
                <a:t>R</a:t>
              </a: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2330510" y="188640"/>
            <a:ext cx="24885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Electroweak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eigenstates</a:t>
            </a:r>
            <a:endParaRPr lang="fr-CH" sz="1800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5946560" y="2177266"/>
            <a:ext cx="2822855" cy="3670975"/>
            <a:chOff x="5946560" y="2177266"/>
            <a:chExt cx="2822855" cy="3670975"/>
          </a:xfrm>
        </p:grpSpPr>
        <p:sp>
          <p:nvSpPr>
            <p:cNvPr id="30" name="Notched Right Arrow 29"/>
            <p:cNvSpPr/>
            <p:nvPr/>
          </p:nvSpPr>
          <p:spPr>
            <a:xfrm rot="13736727">
              <a:off x="5832066" y="2291760"/>
              <a:ext cx="690654" cy="461665"/>
            </a:xfrm>
            <a:prstGeom prst="notchedRightArrow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>
                <a:solidFill>
                  <a:prstClr val="white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326630" y="2708920"/>
              <a:ext cx="2442785" cy="3139321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Right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handed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neutrinos </a:t>
              </a:r>
            </a:p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       are singlets </a:t>
              </a:r>
            </a:p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no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weak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interaction</a:t>
              </a:r>
            </a:p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no EM interaction</a:t>
              </a:r>
            </a:p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no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strong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interaction</a:t>
              </a:r>
            </a:p>
            <a:p>
              <a:endParaRPr lang="fr-CH" sz="1800" dirty="0">
                <a:solidFill>
                  <a:prstClr val="black"/>
                </a:solidFill>
                <a:latin typeface="Calibri"/>
              </a:endParaRPr>
            </a:p>
            <a:p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can’t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produce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them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</a:p>
            <a:p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can’t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detect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them</a:t>
              </a:r>
              <a:endParaRPr lang="fr-CH" sz="1800" dirty="0">
                <a:solidFill>
                  <a:prstClr val="black"/>
                </a:solidFill>
                <a:latin typeface="Calibri"/>
              </a:endParaRPr>
            </a:p>
            <a:p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  --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so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why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dirty="0" err="1">
                  <a:solidFill>
                    <a:prstClr val="black"/>
                  </a:solidFill>
                  <a:latin typeface="Calibri"/>
                </a:rPr>
                <a:t>bother</a:t>
              </a:r>
              <a:r>
                <a:rPr lang="fr-CH" sz="1800" dirty="0">
                  <a:solidFill>
                    <a:prstClr val="black"/>
                  </a:solidFill>
                  <a:latin typeface="Calibri"/>
                </a:rPr>
                <a:t>? –</a:t>
              </a:r>
            </a:p>
            <a:p>
              <a:endParaRPr lang="fr-CH" dirty="0">
                <a:solidFill>
                  <a:prstClr val="black"/>
                </a:solidFill>
                <a:latin typeface="Calibri"/>
              </a:endParaRPr>
            </a:p>
            <a:p>
              <a:r>
                <a:rPr lang="fr-CH" sz="1800" i="1" dirty="0" err="1">
                  <a:solidFill>
                    <a:prstClr val="black"/>
                  </a:solidFill>
                  <a:latin typeface="Calibri"/>
                </a:rPr>
                <a:t>Also</a:t>
              </a:r>
              <a:r>
                <a:rPr lang="fr-CH" sz="1800" i="1" dirty="0">
                  <a:solidFill>
                    <a:prstClr val="black"/>
                  </a:solidFill>
                  <a:latin typeface="Calibri"/>
                </a:rPr>
                <a:t> </a:t>
              </a:r>
              <a:r>
                <a:rPr lang="fr-CH" sz="1800" i="1" dirty="0" err="1">
                  <a:solidFill>
                    <a:prstClr val="black"/>
                  </a:solidFill>
                  <a:latin typeface="Calibri"/>
                </a:rPr>
                <a:t>called</a:t>
              </a:r>
              <a:r>
                <a:rPr lang="fr-CH" sz="1800" i="1" dirty="0">
                  <a:solidFill>
                    <a:prstClr val="black"/>
                  </a:solidFill>
                  <a:latin typeface="Calibri"/>
                </a:rPr>
                <a:t> ‘</a:t>
              </a:r>
              <a:r>
                <a:rPr lang="fr-CH" sz="1800" i="1" dirty="0" err="1">
                  <a:solidFill>
                    <a:prstClr val="black"/>
                  </a:solidFill>
                  <a:latin typeface="Calibri"/>
                </a:rPr>
                <a:t>sterile</a:t>
              </a:r>
              <a:r>
                <a:rPr lang="fr-CH" sz="1800" i="1" dirty="0">
                  <a:solidFill>
                    <a:prstClr val="black"/>
                  </a:solidFill>
                  <a:latin typeface="Calibri"/>
                </a:rPr>
                <a:t>’</a:t>
              </a:r>
            </a:p>
          </p:txBody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C6FE8-2D8F-4DEF-9E38-F9420A57D244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6825" y="2526914"/>
            <a:ext cx="3257711" cy="428646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31882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50000"/>
              </a:spcBef>
              <a:buClrTx/>
              <a:buFontTx/>
              <a:buNone/>
            </a:pPr>
            <a:r>
              <a:rPr kumimoji="0" lang="en-US" altLang="en-US" sz="1400" smtClean="0">
                <a:solidFill>
                  <a:schemeClr val="bg2"/>
                </a:solidFill>
                <a:latin typeface="Arial" charset="0"/>
              </a:rPr>
              <a:t>Neutrino physics -- Alain Blondel  </a:t>
            </a:r>
          </a:p>
        </p:txBody>
      </p:sp>
      <p:sp>
        <p:nvSpPr>
          <p:cNvPr id="72707" name="Text Box 2"/>
          <p:cNvSpPr txBox="1">
            <a:spLocks noChangeArrowheads="1"/>
          </p:cNvSpPr>
          <p:nvPr/>
        </p:nvSpPr>
        <p:spPr bwMode="auto">
          <a:xfrm>
            <a:off x="543983" y="346869"/>
            <a:ext cx="7646988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err="1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>
                <a:latin typeface="Calibri" panose="020F0502020204030204" pitchFamily="34" charset="0"/>
              </a:rPr>
              <a:t> masses to the </a:t>
            </a:r>
            <a:r>
              <a:rPr kumimoji="0" lang="fr-CH" altLang="en-US" sz="2000" dirty="0" smtClean="0">
                <a:latin typeface="Calibri" panose="020F0502020204030204" pitchFamily="34" charset="0"/>
              </a:rPr>
              <a:t>Standard </a:t>
            </a:r>
            <a:r>
              <a:rPr kumimoji="0" lang="fr-CH" altLang="en-US" sz="2000" dirty="0">
                <a:latin typeface="Calibri" panose="020F0502020204030204" pitchFamily="34" charset="0"/>
              </a:rPr>
              <a:t>model neutrino '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simply</a:t>
            </a:r>
            <a:r>
              <a:rPr kumimoji="0" lang="fr-CH" altLang="en-US" sz="2000" dirty="0">
                <a:latin typeface="Calibri" panose="020F0502020204030204" pitchFamily="34" charset="0"/>
              </a:rPr>
              <a:t>' by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>
                <a:latin typeface="Calibri" panose="020F0502020204030204" pitchFamily="34" charset="0"/>
              </a:rPr>
              <a:t> a Dirac mass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term</a:t>
            </a:r>
            <a:endParaRPr kumimoji="0" lang="fr-CH" altLang="en-US" sz="2000" dirty="0"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FR" altLang="en-US" sz="1800" dirty="0">
              <a:latin typeface="Calibri" panose="020F0502020204030204" pitchFamily="34" charset="0"/>
            </a:endParaRPr>
          </a:p>
        </p:txBody>
      </p:sp>
      <p:pic>
        <p:nvPicPr>
          <p:cNvPr id="7270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6338" y="984250"/>
            <a:ext cx="1228725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09" name="Text Box 4"/>
          <p:cNvSpPr txBox="1">
            <a:spLocks noChangeArrowheads="1"/>
          </p:cNvSpPr>
          <p:nvPr/>
        </p:nvSpPr>
        <p:spPr bwMode="auto">
          <a:xfrm>
            <a:off x="118533" y="1651000"/>
            <a:ext cx="6951134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err="1">
                <a:latin typeface="Calibri" panose="020F0502020204030204" pitchFamily="34" charset="0"/>
              </a:rPr>
              <a:t>implies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>
                <a:latin typeface="Calibri" panose="020F0502020204030204" pitchFamily="34" charset="0"/>
              </a:rPr>
              <a:t> a right-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handed</a:t>
            </a:r>
            <a:r>
              <a:rPr kumimoji="0" lang="fr-CH" altLang="en-US" sz="2000" dirty="0">
                <a:latin typeface="Calibri" panose="020F0502020204030204" pitchFamily="34" charset="0"/>
              </a:rPr>
              <a:t> neutrino.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 smtClean="0">
                <a:latin typeface="Calibri" panose="020F0502020204030204" pitchFamily="34" charset="0"/>
              </a:rPr>
              <a:t>Nothing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prevents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adding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then</a:t>
            </a:r>
            <a:r>
              <a:rPr kumimoji="0" lang="fr-CH" altLang="en-US" sz="2000" dirty="0">
                <a:latin typeface="Calibri" panose="020F0502020204030204" pitchFamily="34" charset="0"/>
              </a:rPr>
              <a:t> a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term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like</a:t>
            </a:r>
            <a:r>
              <a:rPr kumimoji="0" lang="fr-CH" altLang="en-US" sz="2000" dirty="0">
                <a:latin typeface="Calibri" panose="020F0502020204030204" pitchFamily="34" charset="0"/>
              </a:rPr>
              <a:t>  </a:t>
            </a:r>
            <a:endParaRPr kumimoji="0" lang="fr-FR" altLang="en-US" sz="2000" dirty="0">
              <a:latin typeface="Calibri" panose="020F0502020204030204" pitchFamily="34" charset="0"/>
            </a:endParaRPr>
          </a:p>
        </p:txBody>
      </p:sp>
      <p:pic>
        <p:nvPicPr>
          <p:cNvPr id="72710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0488" y="2428875"/>
            <a:ext cx="1343025" cy="62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711" name="Text Box 6"/>
          <p:cNvSpPr txBox="1">
            <a:spLocks noChangeArrowheads="1"/>
          </p:cNvSpPr>
          <p:nvPr/>
        </p:nvSpPr>
        <p:spPr bwMode="auto">
          <a:xfrm>
            <a:off x="201613" y="3070225"/>
            <a:ext cx="87503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>
                <a:latin typeface="Calibri" panose="020F0502020204030204" pitchFamily="34" charset="0"/>
              </a:rPr>
              <a:t>and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this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simply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means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that</a:t>
            </a:r>
            <a:r>
              <a:rPr kumimoji="0" lang="fr-CH" altLang="en-US" sz="2000" dirty="0">
                <a:latin typeface="Calibri" panose="020F0502020204030204" pitchFamily="34" charset="0"/>
              </a:rPr>
              <a:t> a neutrino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turns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into</a:t>
            </a:r>
            <a:r>
              <a:rPr kumimoji="0" lang="fr-CH" altLang="en-US" sz="2000" dirty="0">
                <a:latin typeface="Calibri" panose="020F0502020204030204" pitchFamily="34" charset="0"/>
              </a:rPr>
              <a:t> a antineutrino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2000" dirty="0">
                <a:latin typeface="Calibri" panose="020F0502020204030204" pitchFamily="34" charset="0"/>
              </a:rPr>
              <a:t>(the charge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conjugate</a:t>
            </a:r>
            <a:r>
              <a:rPr kumimoji="0" lang="fr-CH" altLang="en-US" sz="2000" dirty="0">
                <a:latin typeface="Calibri" panose="020F0502020204030204" pitchFamily="34" charset="0"/>
              </a:rPr>
              <a:t> of a right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handed</a:t>
            </a:r>
            <a:r>
              <a:rPr kumimoji="0" lang="fr-CH" altLang="en-US" sz="2000" dirty="0">
                <a:latin typeface="Calibri" panose="020F0502020204030204" pitchFamily="34" charset="0"/>
              </a:rPr>
              <a:t> antineutrino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is</a:t>
            </a:r>
            <a:r>
              <a:rPr kumimoji="0" lang="fr-CH" altLang="en-US" sz="2000" dirty="0">
                <a:latin typeface="Calibri" panose="020F0502020204030204" pitchFamily="34" charset="0"/>
              </a:rPr>
              <a:t> a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left</a:t>
            </a:r>
            <a:r>
              <a:rPr kumimoji="0" lang="fr-CH" altLang="en-US" sz="2000" dirty="0">
                <a:latin typeface="Calibri" panose="020F0502020204030204" pitchFamily="34" charset="0"/>
              </a:rPr>
              <a:t> </a:t>
            </a:r>
            <a:r>
              <a:rPr kumimoji="0" lang="fr-CH" altLang="en-US" sz="2000" dirty="0" err="1">
                <a:latin typeface="Calibri" panose="020F0502020204030204" pitchFamily="34" charset="0"/>
              </a:rPr>
              <a:t>handed</a:t>
            </a:r>
            <a:r>
              <a:rPr kumimoji="0" lang="fr-CH" altLang="en-US" sz="2000" dirty="0">
                <a:latin typeface="Calibri" panose="020F0502020204030204" pitchFamily="34" charset="0"/>
              </a:rPr>
              <a:t> neutrino!)</a:t>
            </a:r>
            <a:endParaRPr kumimoji="0" lang="fr-FR" altLang="en-US" sz="2000" dirty="0">
              <a:latin typeface="Calibri" panose="020F0502020204030204" pitchFamily="34" charset="0"/>
            </a:endParaRPr>
          </a:p>
        </p:txBody>
      </p:sp>
      <p:sp>
        <p:nvSpPr>
          <p:cNvPr id="72712" name="Text Box 7"/>
          <p:cNvSpPr txBox="1">
            <a:spLocks noChangeArrowheads="1"/>
          </p:cNvSpPr>
          <p:nvPr/>
        </p:nvSpPr>
        <p:spPr bwMode="auto">
          <a:xfrm>
            <a:off x="847725" y="4203700"/>
            <a:ext cx="80391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z"/>
              <a:defRPr kumimoji="1" sz="2400"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y"/>
              <a:defRPr kumimoji="1" sz="2000"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Monotype Sorts" pitchFamily="28" charset="2"/>
              <a:buChar char="x"/>
              <a:defRPr kumimoji="1"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Char char="•"/>
              <a:defRPr kumimoji="1" sz="1600"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Char char="–"/>
              <a:defRPr kumimoji="1" sz="1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this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does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not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violate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spin conservation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since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a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left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handed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field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has a component 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of the opposite </a:t>
            </a:r>
            <a:r>
              <a:rPr kumimoji="0" lang="fr-CH" altLang="en-US" sz="1800" dirty="0" err="1">
                <a:solidFill>
                  <a:srgbClr val="CC0000"/>
                </a:solidFill>
                <a:latin typeface="Calibri" panose="020F0502020204030204" pitchFamily="34" charset="0"/>
              </a:rPr>
              <a:t>helicity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(and vice versa)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 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endParaRPr kumimoji="0" lang="fr-CH" altLang="en-US" sz="1800" dirty="0">
              <a:solidFill>
                <a:srgbClr val="CC0000"/>
              </a:solidFill>
              <a:latin typeface="Calibri" panose="020F0502020204030204" pitchFamily="34" charset="0"/>
            </a:endParaRP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  <a:sym typeface="Symbol"/>
              </a:rPr>
              <a:t></a:t>
            </a:r>
            <a:r>
              <a:rPr kumimoji="0" lang="fr-CH" altLang="en-US" sz="1800" baseline="-250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L 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  <a:sym typeface="Symbol" pitchFamily="18" charset="2"/>
              </a:rPr>
              <a:t>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  <a:sym typeface="Symbol"/>
              </a:rPr>
              <a:t></a:t>
            </a:r>
            <a:r>
              <a:rPr kumimoji="0" lang="fr-CH" altLang="en-US" sz="1800" baseline="-250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- 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+ 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  <a:sym typeface="Symbol"/>
              </a:rPr>
              <a:t></a:t>
            </a:r>
            <a:r>
              <a:rPr kumimoji="0" lang="fr-CH" altLang="en-US" sz="1800" baseline="-250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+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>
                <a:solidFill>
                  <a:srgbClr val="CC0000"/>
                </a:solidFill>
                <a:latin typeface="Calibri" panose="020F0502020204030204" pitchFamily="34" charset="0"/>
              </a:rPr>
              <a:t>m/E 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                 (mass </a:t>
            </a:r>
            <a:r>
              <a:rPr kumimoji="0" lang="fr-CH" altLang="en-US" sz="1800" dirty="0" err="1" smtClean="0">
                <a:solidFill>
                  <a:srgbClr val="CC0000"/>
                </a:solidFill>
                <a:latin typeface="Calibri" panose="020F0502020204030204" pitchFamily="34" charset="0"/>
              </a:rPr>
              <a:t>is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err="1" smtClean="0">
                <a:solidFill>
                  <a:srgbClr val="CC0000"/>
                </a:solidFill>
                <a:latin typeface="Calibri" panose="020F0502020204030204" pitchFamily="34" charset="0"/>
              </a:rPr>
              <a:t>what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 </a:t>
            </a:r>
            <a:r>
              <a:rPr kumimoji="0" lang="fr-CH" altLang="en-US" sz="1800" dirty="0" err="1" smtClean="0">
                <a:solidFill>
                  <a:srgbClr val="CC0000"/>
                </a:solidFill>
                <a:latin typeface="Calibri" panose="020F0502020204030204" pitchFamily="34" charset="0"/>
              </a:rPr>
              <a:t>allows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 to flip the </a:t>
            </a:r>
            <a:r>
              <a:rPr kumimoji="0" lang="fr-CH" altLang="en-US" sz="1800" dirty="0" err="1" smtClean="0">
                <a:solidFill>
                  <a:srgbClr val="CC0000"/>
                </a:solidFill>
                <a:latin typeface="Calibri" panose="020F0502020204030204" pitchFamily="34" charset="0"/>
              </a:rPr>
              <a:t>helicity</a:t>
            </a:r>
            <a:r>
              <a:rPr kumimoji="0" lang="fr-CH" altLang="en-US" sz="1800" dirty="0" smtClean="0">
                <a:solidFill>
                  <a:srgbClr val="CC0000"/>
                </a:solidFill>
                <a:latin typeface="Calibri" panose="020F0502020204030204" pitchFamily="34" charset="0"/>
              </a:rPr>
              <a:t>)</a:t>
            </a:r>
            <a:endParaRPr kumimoji="0" lang="fr-FR" altLang="en-US" sz="1800" dirty="0">
              <a:solidFill>
                <a:srgbClr val="CC0000"/>
              </a:solidFill>
              <a:latin typeface="Calibri" panose="020F0502020204030204" pitchFamily="34" charset="0"/>
            </a:endParaRPr>
          </a:p>
        </p:txBody>
      </p:sp>
      <p:pic>
        <p:nvPicPr>
          <p:cNvPr id="72713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175" y="785813"/>
            <a:ext cx="380682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14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2063750"/>
            <a:ext cx="1574800" cy="836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213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275" y="2162175"/>
            <a:ext cx="7997825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16"/>
          <p:cNvSpPr>
            <a:spLocks noChangeArrowheads="1"/>
          </p:cNvSpPr>
          <p:nvPr/>
        </p:nvSpPr>
        <p:spPr bwMode="auto">
          <a:xfrm>
            <a:off x="62606" y="4503676"/>
            <a:ext cx="2854325" cy="2252662"/>
          </a:xfrm>
          <a:prstGeom prst="rect">
            <a:avLst/>
          </a:prstGeom>
          <a:solidFill>
            <a:srgbClr val="DDF9FF"/>
          </a:solidFill>
          <a:ln w="444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fr-CH" altLang="fr-FR">
              <a:solidFill>
                <a:srgbClr val="000000"/>
              </a:solidFill>
            </a:endParaRPr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1738" y="676275"/>
            <a:ext cx="6692900" cy="1330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44450">
                <a:solidFill>
                  <a:schemeClr val="accent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TextBox 2"/>
          <p:cNvSpPr txBox="1">
            <a:spLocks noChangeArrowheads="1"/>
          </p:cNvSpPr>
          <p:nvPr/>
        </p:nvSpPr>
        <p:spPr bwMode="auto">
          <a:xfrm>
            <a:off x="-5408" y="677432"/>
            <a:ext cx="1853008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xtLst/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sz="2000" dirty="0" err="1" smtClean="0">
                <a:solidFill>
                  <a:srgbClr val="000000"/>
                </a:solidFill>
                <a:latin typeface="Calibri"/>
              </a:rPr>
              <a:t>See</a:t>
            </a:r>
            <a:r>
              <a:rPr lang="fr-CH" altLang="fr-FR" sz="2000" dirty="0" err="1">
                <a:solidFill>
                  <a:srgbClr val="000000"/>
                </a:solidFill>
                <a:latin typeface="Calibri"/>
              </a:rPr>
              <a:t>-</a:t>
            </a:r>
            <a:r>
              <a:rPr lang="fr-CH" altLang="fr-FR" sz="2000" dirty="0" err="1" smtClean="0">
                <a:solidFill>
                  <a:srgbClr val="000000"/>
                </a:solidFill>
                <a:latin typeface="Calibri"/>
              </a:rPr>
              <a:t>saw</a:t>
            </a:r>
            <a:r>
              <a:rPr lang="fr-CH" altLang="fr-FR" sz="2000" dirty="0" smtClean="0">
                <a:solidFill>
                  <a:srgbClr val="000000"/>
                </a:solidFill>
                <a:latin typeface="Calibri"/>
              </a:rPr>
              <a:t> type I :</a:t>
            </a:r>
            <a:endParaRPr lang="fr-CH" altLang="fr-FR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67" name="TextBox 1"/>
          <p:cNvSpPr txBox="1">
            <a:spLocks noChangeArrowheads="1"/>
          </p:cNvSpPr>
          <p:nvPr/>
        </p:nvSpPr>
        <p:spPr bwMode="auto">
          <a:xfrm>
            <a:off x="6935216" y="984046"/>
            <a:ext cx="206171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sz="2000" dirty="0">
                <a:solidFill>
                  <a:srgbClr val="000000"/>
                </a:solidFill>
                <a:latin typeface="Calibri"/>
              </a:rPr>
              <a:t>M</a:t>
            </a:r>
            <a:r>
              <a:rPr lang="fr-CH" altLang="fr-FR" sz="2000" baseline="-25000" dirty="0">
                <a:solidFill>
                  <a:srgbClr val="000000"/>
                </a:solidFill>
                <a:latin typeface="Calibri"/>
              </a:rPr>
              <a:t>R</a:t>
            </a:r>
            <a:r>
              <a:rPr lang="fr-CH" altLang="fr-FR" sz="20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fr-CH" altLang="fr-FR" sz="2000" dirty="0">
                <a:solidFill>
                  <a:srgbClr val="000000"/>
                </a:solidFill>
                <a:latin typeface="Calibri"/>
                <a:sym typeface="Symbol" pitchFamily="18" charset="2"/>
              </a:rPr>
              <a:t></a:t>
            </a:r>
            <a:r>
              <a:rPr lang="fr-CH" altLang="fr-FR" sz="2000" dirty="0">
                <a:solidFill>
                  <a:srgbClr val="000000"/>
                </a:solidFill>
                <a:latin typeface="Calibri"/>
              </a:rPr>
              <a:t> 0</a:t>
            </a:r>
          </a:p>
          <a:p>
            <a:r>
              <a:rPr lang="fr-CH" altLang="fr-FR" sz="2000" dirty="0" err="1">
                <a:solidFill>
                  <a:srgbClr val="000000"/>
                </a:solidFill>
                <a:latin typeface="Calibri"/>
              </a:rPr>
              <a:t>m</a:t>
            </a:r>
            <a:r>
              <a:rPr lang="fr-CH" altLang="fr-FR" sz="2000" baseline="-25000" dirty="0" err="1">
                <a:solidFill>
                  <a:srgbClr val="000000"/>
                </a:solidFill>
                <a:latin typeface="Calibri"/>
                <a:sym typeface="Symbol" pitchFamily="18" charset="2"/>
              </a:rPr>
              <a:t>D</a:t>
            </a:r>
            <a:r>
              <a:rPr lang="fr-CH" altLang="fr-FR" sz="2000" dirty="0">
                <a:solidFill>
                  <a:srgbClr val="000000"/>
                </a:solidFill>
                <a:latin typeface="Calibri"/>
                <a:sym typeface="Symbol" pitchFamily="18" charset="2"/>
              </a:rPr>
              <a:t>  0</a:t>
            </a:r>
          </a:p>
          <a:p>
            <a:r>
              <a:rPr lang="fr-CH" altLang="fr-FR" sz="2000" u="sng" dirty="0">
                <a:solidFill>
                  <a:srgbClr val="000000"/>
                </a:solidFill>
                <a:latin typeface="Calibri"/>
                <a:sym typeface="Symbol" pitchFamily="18" charset="2"/>
              </a:rPr>
              <a:t>Dirac + </a:t>
            </a:r>
            <a:r>
              <a:rPr lang="fr-CH" altLang="fr-FR" sz="2000" u="sng" dirty="0" err="1" smtClean="0">
                <a:solidFill>
                  <a:srgbClr val="000000"/>
                </a:solidFill>
                <a:latin typeface="Calibri"/>
                <a:sym typeface="Symbol" pitchFamily="18" charset="2"/>
              </a:rPr>
              <a:t>Majorana</a:t>
            </a:r>
            <a:r>
              <a:rPr lang="fr-CH" altLang="fr-FR" sz="2000" u="sng" dirty="0" smtClean="0">
                <a:solidFill>
                  <a:srgbClr val="000000"/>
                </a:solidFill>
                <a:latin typeface="Calibri"/>
                <a:sym typeface="Symbol" pitchFamily="18" charset="2"/>
              </a:rPr>
              <a:t> </a:t>
            </a:r>
          </a:p>
          <a:p>
            <a:r>
              <a:rPr lang="fr-CH" altLang="fr-FR" sz="2000" u="sng" dirty="0" smtClean="0">
                <a:solidFill>
                  <a:srgbClr val="000000"/>
                </a:solidFill>
                <a:latin typeface="Calibri"/>
                <a:sym typeface="Symbol" pitchFamily="18" charset="2"/>
              </a:rPr>
              <a:t>mass </a:t>
            </a:r>
            <a:r>
              <a:rPr lang="fr-CH" altLang="fr-FR" sz="2000" u="sng" dirty="0" err="1" smtClean="0">
                <a:solidFill>
                  <a:srgbClr val="000000"/>
                </a:solidFill>
                <a:latin typeface="Calibri"/>
                <a:sym typeface="Symbol" pitchFamily="18" charset="2"/>
              </a:rPr>
              <a:t>terms</a:t>
            </a:r>
            <a:r>
              <a:rPr lang="fr-CH" altLang="fr-FR" sz="2000" u="sng" dirty="0" smtClean="0">
                <a:solidFill>
                  <a:srgbClr val="000000"/>
                </a:solidFill>
                <a:latin typeface="Calibri"/>
                <a:sym typeface="Symbol" pitchFamily="18" charset="2"/>
              </a:rPr>
              <a:t> </a:t>
            </a:r>
            <a:endParaRPr lang="fr-CH" altLang="fr-FR" sz="2000" u="sng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68" name="TextBox 2"/>
          <p:cNvSpPr txBox="1">
            <a:spLocks noChangeArrowheads="1"/>
          </p:cNvSpPr>
          <p:nvPr/>
        </p:nvSpPr>
        <p:spPr bwMode="auto">
          <a:xfrm>
            <a:off x="650875" y="4524313"/>
            <a:ext cx="2438400" cy="1662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>
                <a:solidFill>
                  <a:srgbClr val="000000"/>
                </a:solidFill>
              </a:rPr>
              <a:t>M</a:t>
            </a:r>
            <a:r>
              <a:rPr lang="fr-CH" altLang="fr-FR" baseline="-25000" dirty="0">
                <a:solidFill>
                  <a:srgbClr val="000000"/>
                </a:solidFill>
              </a:rPr>
              <a:t>R</a:t>
            </a:r>
            <a:r>
              <a:rPr lang="fr-CH" altLang="fr-FR" dirty="0">
                <a:solidFill>
                  <a:srgbClr val="000000"/>
                </a:solidFill>
              </a:rPr>
              <a:t> = 0</a:t>
            </a:r>
          </a:p>
          <a:p>
            <a:r>
              <a:rPr lang="fr-CH" altLang="fr-FR" dirty="0" err="1">
                <a:solidFill>
                  <a:srgbClr val="000000"/>
                </a:solidFill>
              </a:rPr>
              <a:t>m</a:t>
            </a:r>
            <a:r>
              <a:rPr lang="fr-CH" altLang="fr-FR" baseline="-25000" dirty="0" err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fr-CH" altLang="fr-FR" dirty="0">
                <a:solidFill>
                  <a:srgbClr val="000000"/>
                </a:solidFill>
                <a:sym typeface="Symbol" pitchFamily="18" charset="2"/>
              </a:rPr>
              <a:t>  0</a:t>
            </a:r>
          </a:p>
          <a:p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Dirac </a:t>
            </a:r>
            <a:r>
              <a:rPr lang="fr-CH" altLang="fr-FR" u="sng" dirty="0" err="1">
                <a:solidFill>
                  <a:srgbClr val="000000"/>
                </a:solidFill>
                <a:sym typeface="Symbol" pitchFamily="18" charset="2"/>
              </a:rPr>
              <a:t>only</a:t>
            </a:r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, (</a:t>
            </a:r>
            <a:r>
              <a:rPr lang="fr-CH" altLang="fr-FR" u="sng" dirty="0" err="1">
                <a:solidFill>
                  <a:srgbClr val="000000"/>
                </a:solidFill>
                <a:sym typeface="Symbol" pitchFamily="18" charset="2"/>
              </a:rPr>
              <a:t>like</a:t>
            </a:r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 e- vs e+): </a:t>
            </a:r>
          </a:p>
          <a:p>
            <a:endParaRPr lang="en-US" altLang="fr-FR" dirty="0">
              <a:solidFill>
                <a:srgbClr val="000000"/>
              </a:solidFill>
              <a:sym typeface="Symbol" pitchFamily="18" charset="2"/>
            </a:endParaRPr>
          </a:p>
          <a:p>
            <a:r>
              <a:rPr lang="en-US" altLang="fr-FR" sz="1800" dirty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L     </a:t>
            </a:r>
            <a:r>
              <a:rPr lang="en-US" altLang="fr-FR" sz="1800" dirty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R     </a:t>
            </a:r>
            <a:r>
              <a:rPr lang="en-US" altLang="fr-FR" dirty="0" smtClean="0">
                <a:solidFill>
                  <a:srgbClr val="000000"/>
                </a:solidFill>
                <a:sym typeface="Symbol" pitchFamily="18" charset="2"/>
              </a:rPr>
              <a:t></a:t>
            </a:r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L</a:t>
            </a:r>
            <a:r>
              <a:rPr lang="en-US" altLang="fr-FR" sz="1800" baseline="-25000" dirty="0" smtClean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altLang="fr-FR" dirty="0" smtClean="0">
                <a:solidFill>
                  <a:srgbClr val="000000"/>
                </a:solidFill>
                <a:sym typeface="Symbol" pitchFamily="18" charset="2"/>
              </a:rPr>
              <a:t></a:t>
            </a:r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R</a:t>
            </a:r>
            <a:endParaRPr lang="fr-CH" altLang="fr-FR" dirty="0">
              <a:solidFill>
                <a:srgbClr val="000000"/>
              </a:solidFill>
            </a:endParaRPr>
          </a:p>
          <a:p>
            <a:r>
              <a:rPr lang="fr-CH" altLang="fr-FR" dirty="0">
                <a:solidFill>
                  <a:srgbClr val="000000"/>
                </a:solidFill>
              </a:rPr>
              <a:t> ½      0          ½      0</a:t>
            </a:r>
          </a:p>
          <a:p>
            <a:r>
              <a:rPr lang="fr-CH" altLang="fr-FR" dirty="0">
                <a:solidFill>
                  <a:srgbClr val="000000"/>
                </a:solidFill>
              </a:rPr>
              <a:t>4 states of </a:t>
            </a:r>
            <a:r>
              <a:rPr lang="fr-CH" altLang="fr-FR" dirty="0" err="1">
                <a:solidFill>
                  <a:srgbClr val="000000"/>
                </a:solidFill>
              </a:rPr>
              <a:t>equal</a:t>
            </a:r>
            <a:r>
              <a:rPr lang="fr-CH" altLang="fr-FR" dirty="0">
                <a:solidFill>
                  <a:srgbClr val="000000"/>
                </a:solidFill>
              </a:rPr>
              <a:t> masses</a:t>
            </a:r>
          </a:p>
        </p:txBody>
      </p:sp>
      <p:cxnSp>
        <p:nvCxnSpPr>
          <p:cNvPr id="15369" name="Straight Connector 4"/>
          <p:cNvCxnSpPr>
            <a:cxnSpLocks noChangeShapeType="1"/>
            <a:stCxn id="15368" idx="1"/>
          </p:cNvCxnSpPr>
          <p:nvPr/>
        </p:nvCxnSpPr>
        <p:spPr bwMode="auto">
          <a:xfrm flipV="1">
            <a:off x="650875" y="5356163"/>
            <a:ext cx="334963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70" name="Straight Connector 9"/>
          <p:cNvCxnSpPr>
            <a:cxnSpLocks noChangeShapeType="1"/>
          </p:cNvCxnSpPr>
          <p:nvPr/>
        </p:nvCxnSpPr>
        <p:spPr bwMode="auto">
          <a:xfrm flipV="1">
            <a:off x="1087438" y="5356163"/>
            <a:ext cx="334962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71" name="Straight Connector 10"/>
          <p:cNvCxnSpPr>
            <a:cxnSpLocks noChangeShapeType="1"/>
          </p:cNvCxnSpPr>
          <p:nvPr/>
        </p:nvCxnSpPr>
        <p:spPr bwMode="auto">
          <a:xfrm flipV="1">
            <a:off x="1595438" y="5356163"/>
            <a:ext cx="334962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72" name="Straight Connector 11"/>
          <p:cNvCxnSpPr>
            <a:cxnSpLocks noChangeShapeType="1"/>
          </p:cNvCxnSpPr>
          <p:nvPr/>
        </p:nvCxnSpPr>
        <p:spPr bwMode="auto">
          <a:xfrm flipV="1">
            <a:off x="2082800" y="5356163"/>
            <a:ext cx="334963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73" name="Straight Arrow Connector 8"/>
          <p:cNvCxnSpPr>
            <a:cxnSpLocks noChangeShapeType="1"/>
          </p:cNvCxnSpPr>
          <p:nvPr/>
        </p:nvCxnSpPr>
        <p:spPr bwMode="auto">
          <a:xfrm flipV="1">
            <a:off x="284163" y="5041838"/>
            <a:ext cx="0" cy="4746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374" name="TextBox 12"/>
          <p:cNvSpPr txBox="1">
            <a:spLocks noChangeArrowheads="1"/>
          </p:cNvSpPr>
          <p:nvPr/>
        </p:nvSpPr>
        <p:spPr bwMode="auto">
          <a:xfrm>
            <a:off x="0" y="5210113"/>
            <a:ext cx="333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5375" name="TextBox 14"/>
          <p:cNvSpPr txBox="1">
            <a:spLocks noChangeArrowheads="1"/>
          </p:cNvSpPr>
          <p:nvPr/>
        </p:nvSpPr>
        <p:spPr bwMode="auto">
          <a:xfrm>
            <a:off x="95250" y="5629213"/>
            <a:ext cx="623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I</a:t>
            </a:r>
            <a:r>
              <a:rPr lang="fr-CH" altLang="fr-FR" baseline="-25000">
                <a:solidFill>
                  <a:srgbClr val="000000"/>
                </a:solidFill>
              </a:rPr>
              <a:t>weak</a:t>
            </a:r>
            <a:r>
              <a:rPr lang="fr-CH" altLang="fr-FR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15376" name="TextBox 15"/>
          <p:cNvSpPr txBox="1">
            <a:spLocks noChangeArrowheads="1"/>
          </p:cNvSpPr>
          <p:nvPr/>
        </p:nvSpPr>
        <p:spPr bwMode="auto">
          <a:xfrm>
            <a:off x="571842" y="6138862"/>
            <a:ext cx="211137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 err="1">
                <a:solidFill>
                  <a:srgbClr val="000000"/>
                </a:solidFill>
              </a:rPr>
              <a:t>Some</a:t>
            </a:r>
            <a:r>
              <a:rPr lang="fr-CH" altLang="fr-FR" dirty="0">
                <a:solidFill>
                  <a:srgbClr val="000000"/>
                </a:solidFill>
              </a:rPr>
              <a:t> have I=1/2  (active)</a:t>
            </a:r>
          </a:p>
          <a:p>
            <a:r>
              <a:rPr lang="fr-CH" altLang="fr-FR" dirty="0" err="1">
                <a:solidFill>
                  <a:srgbClr val="000000"/>
                </a:solidFill>
              </a:rPr>
              <a:t>Some</a:t>
            </a:r>
            <a:r>
              <a:rPr lang="fr-CH" altLang="fr-FR" dirty="0">
                <a:solidFill>
                  <a:srgbClr val="000000"/>
                </a:solidFill>
              </a:rPr>
              <a:t> have I=0    (</a:t>
            </a:r>
            <a:r>
              <a:rPr lang="fr-CH" altLang="fr-FR" dirty="0" err="1">
                <a:solidFill>
                  <a:srgbClr val="000000"/>
                </a:solidFill>
              </a:rPr>
              <a:t>sterile</a:t>
            </a:r>
            <a:r>
              <a:rPr lang="fr-CH" altLang="fr-FR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15377" name="Rectangle 21"/>
          <p:cNvSpPr>
            <a:spLocks noChangeArrowheads="1"/>
          </p:cNvSpPr>
          <p:nvPr/>
        </p:nvSpPr>
        <p:spPr bwMode="auto">
          <a:xfrm>
            <a:off x="3068638" y="4493260"/>
            <a:ext cx="2854325" cy="2252663"/>
          </a:xfrm>
          <a:prstGeom prst="rect">
            <a:avLst/>
          </a:prstGeom>
          <a:solidFill>
            <a:srgbClr val="EBFDFF"/>
          </a:solidFill>
          <a:ln w="444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fr-CH" altLang="fr-FR">
              <a:solidFill>
                <a:srgbClr val="000000"/>
              </a:solidFill>
            </a:endParaRPr>
          </a:p>
        </p:txBody>
      </p:sp>
      <p:sp>
        <p:nvSpPr>
          <p:cNvPr id="15378" name="TextBox 22"/>
          <p:cNvSpPr txBox="1">
            <a:spLocks noChangeArrowheads="1"/>
          </p:cNvSpPr>
          <p:nvPr/>
        </p:nvSpPr>
        <p:spPr bwMode="auto">
          <a:xfrm>
            <a:off x="3717925" y="4533900"/>
            <a:ext cx="24384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>
                <a:solidFill>
                  <a:srgbClr val="000000"/>
                </a:solidFill>
              </a:rPr>
              <a:t>M</a:t>
            </a:r>
            <a:r>
              <a:rPr lang="fr-CH" altLang="fr-FR" baseline="-25000" dirty="0">
                <a:solidFill>
                  <a:srgbClr val="000000"/>
                </a:solidFill>
              </a:rPr>
              <a:t>R</a:t>
            </a:r>
            <a:r>
              <a:rPr lang="fr-CH" altLang="fr-FR" dirty="0">
                <a:solidFill>
                  <a:srgbClr val="000000"/>
                </a:solidFill>
              </a:rPr>
              <a:t> </a:t>
            </a:r>
            <a:r>
              <a:rPr lang="fr-CH" altLang="fr-FR" dirty="0">
                <a:solidFill>
                  <a:srgbClr val="000000"/>
                </a:solidFill>
                <a:sym typeface="Symbol" pitchFamily="18" charset="2"/>
              </a:rPr>
              <a:t></a:t>
            </a:r>
            <a:r>
              <a:rPr lang="fr-CH" altLang="fr-FR" dirty="0">
                <a:solidFill>
                  <a:srgbClr val="000000"/>
                </a:solidFill>
              </a:rPr>
              <a:t> 0</a:t>
            </a:r>
          </a:p>
          <a:p>
            <a:r>
              <a:rPr lang="fr-CH" altLang="fr-FR" dirty="0" err="1">
                <a:solidFill>
                  <a:srgbClr val="000000"/>
                </a:solidFill>
              </a:rPr>
              <a:t>m</a:t>
            </a:r>
            <a:r>
              <a:rPr lang="fr-CH" altLang="fr-FR" baseline="-25000" dirty="0" err="1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fr-CH" altLang="fr-FR" dirty="0">
                <a:solidFill>
                  <a:srgbClr val="000000"/>
                </a:solidFill>
                <a:sym typeface="Symbol" pitchFamily="18" charset="2"/>
              </a:rPr>
              <a:t> = 0</a:t>
            </a:r>
          </a:p>
          <a:p>
            <a:r>
              <a:rPr lang="fr-CH" altLang="fr-FR" u="sng" dirty="0" err="1">
                <a:solidFill>
                  <a:srgbClr val="000000"/>
                </a:solidFill>
                <a:sym typeface="Symbol" pitchFamily="18" charset="2"/>
              </a:rPr>
              <a:t>Majorana</a:t>
            </a:r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H" altLang="fr-FR" u="sng" dirty="0" err="1">
                <a:solidFill>
                  <a:srgbClr val="000000"/>
                </a:solidFill>
                <a:sym typeface="Symbol" pitchFamily="18" charset="2"/>
              </a:rPr>
              <a:t>only</a:t>
            </a:r>
            <a:endParaRPr lang="fr-CH" altLang="fr-FR" u="sng" dirty="0">
              <a:solidFill>
                <a:srgbClr val="000000"/>
              </a:solidFill>
            </a:endParaRPr>
          </a:p>
          <a:p>
            <a:endParaRPr lang="en-US" altLang="fr-FR" dirty="0">
              <a:solidFill>
                <a:srgbClr val="000000"/>
              </a:solidFill>
              <a:sym typeface="Symbol" pitchFamily="18" charset="2"/>
            </a:endParaRPr>
          </a:p>
          <a:p>
            <a:r>
              <a:rPr lang="en-US" altLang="fr-FR" sz="1800" dirty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L               </a:t>
            </a:r>
            <a:r>
              <a:rPr lang="en-US" altLang="fr-FR" dirty="0">
                <a:solidFill>
                  <a:srgbClr val="000000"/>
                </a:solidFill>
                <a:sym typeface="Symbol" pitchFamily="18" charset="2"/>
              </a:rPr>
              <a:t></a:t>
            </a:r>
            <a:r>
              <a:rPr lang="en-US" altLang="fr-FR" sz="1800" dirty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>
                <a:solidFill>
                  <a:srgbClr val="FF0000"/>
                </a:solidFill>
                <a:sym typeface="Symbol" pitchFamily="18" charset="2"/>
              </a:rPr>
              <a:t>R   </a:t>
            </a:r>
            <a:endParaRPr lang="fr-CH" altLang="fr-FR" dirty="0">
              <a:solidFill>
                <a:srgbClr val="000000"/>
              </a:solidFill>
            </a:endParaRPr>
          </a:p>
          <a:p>
            <a:r>
              <a:rPr lang="fr-CH" altLang="fr-FR" dirty="0">
                <a:solidFill>
                  <a:srgbClr val="000000"/>
                </a:solidFill>
              </a:rPr>
              <a:t> ½                 ½      </a:t>
            </a:r>
          </a:p>
          <a:p>
            <a:r>
              <a:rPr lang="fr-CH" altLang="fr-FR" dirty="0">
                <a:solidFill>
                  <a:srgbClr val="000000"/>
                </a:solidFill>
              </a:rPr>
              <a:t>2 states of </a:t>
            </a:r>
            <a:r>
              <a:rPr lang="fr-CH" altLang="fr-FR" dirty="0" err="1">
                <a:solidFill>
                  <a:srgbClr val="000000"/>
                </a:solidFill>
              </a:rPr>
              <a:t>equal</a:t>
            </a:r>
            <a:r>
              <a:rPr lang="fr-CH" altLang="fr-FR" dirty="0">
                <a:solidFill>
                  <a:srgbClr val="000000"/>
                </a:solidFill>
              </a:rPr>
              <a:t> masses</a:t>
            </a:r>
          </a:p>
        </p:txBody>
      </p:sp>
      <p:cxnSp>
        <p:nvCxnSpPr>
          <p:cNvPr id="15379" name="Straight Connector 23"/>
          <p:cNvCxnSpPr>
            <a:cxnSpLocks noChangeShapeType="1"/>
          </p:cNvCxnSpPr>
          <p:nvPr/>
        </p:nvCxnSpPr>
        <p:spPr bwMode="auto">
          <a:xfrm flipV="1">
            <a:off x="3717925" y="5335270"/>
            <a:ext cx="336550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0" name="Straight Connector 25"/>
          <p:cNvCxnSpPr>
            <a:cxnSpLocks noChangeShapeType="1"/>
          </p:cNvCxnSpPr>
          <p:nvPr/>
        </p:nvCxnSpPr>
        <p:spPr bwMode="auto">
          <a:xfrm flipV="1">
            <a:off x="4664075" y="5335270"/>
            <a:ext cx="334963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1" name="Straight Arrow Connector 27"/>
          <p:cNvCxnSpPr>
            <a:cxnSpLocks noChangeShapeType="1"/>
          </p:cNvCxnSpPr>
          <p:nvPr/>
        </p:nvCxnSpPr>
        <p:spPr bwMode="auto">
          <a:xfrm flipV="1">
            <a:off x="3352800" y="4941508"/>
            <a:ext cx="0" cy="4746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382" name="TextBox 28"/>
          <p:cNvSpPr txBox="1">
            <a:spLocks noChangeArrowheads="1"/>
          </p:cNvSpPr>
          <p:nvPr/>
        </p:nvSpPr>
        <p:spPr bwMode="auto">
          <a:xfrm>
            <a:off x="3068638" y="5108195"/>
            <a:ext cx="333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5383" name="TextBox 29"/>
          <p:cNvSpPr txBox="1">
            <a:spLocks noChangeArrowheads="1"/>
          </p:cNvSpPr>
          <p:nvPr/>
        </p:nvSpPr>
        <p:spPr bwMode="auto">
          <a:xfrm>
            <a:off x="3153728" y="5669280"/>
            <a:ext cx="623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 err="1">
                <a:solidFill>
                  <a:srgbClr val="000000"/>
                </a:solidFill>
              </a:rPr>
              <a:t>I</a:t>
            </a:r>
            <a:r>
              <a:rPr lang="fr-CH" altLang="fr-FR" baseline="-25000" dirty="0" err="1">
                <a:solidFill>
                  <a:srgbClr val="000000"/>
                </a:solidFill>
              </a:rPr>
              <a:t>weak</a:t>
            </a:r>
            <a:r>
              <a:rPr lang="fr-CH" altLang="fr-FR" dirty="0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15384" name="TextBox 30"/>
          <p:cNvSpPr txBox="1">
            <a:spLocks noChangeArrowheads="1"/>
          </p:cNvSpPr>
          <p:nvPr/>
        </p:nvSpPr>
        <p:spPr bwMode="auto">
          <a:xfrm>
            <a:off x="3617913" y="6165533"/>
            <a:ext cx="2101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All have     I=1/2  (active)</a:t>
            </a:r>
          </a:p>
        </p:txBody>
      </p:sp>
      <p:sp>
        <p:nvSpPr>
          <p:cNvPr id="15385" name="Rectangle 31"/>
          <p:cNvSpPr>
            <a:spLocks noChangeArrowheads="1"/>
          </p:cNvSpPr>
          <p:nvPr/>
        </p:nvSpPr>
        <p:spPr bwMode="auto">
          <a:xfrm>
            <a:off x="6096000" y="4402138"/>
            <a:ext cx="2854325" cy="2435225"/>
          </a:xfrm>
          <a:prstGeom prst="rect">
            <a:avLst/>
          </a:prstGeom>
          <a:solidFill>
            <a:srgbClr val="EBFDFF"/>
          </a:solidFill>
          <a:ln w="44450" algn="ctr">
            <a:solidFill>
              <a:schemeClr val="accent1"/>
            </a:solidFill>
            <a:round/>
            <a:headEnd/>
            <a:tailEnd/>
          </a:ln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fr-CH" altLang="fr-FR" dirty="0">
              <a:solidFill>
                <a:srgbClr val="000000"/>
              </a:solidFill>
            </a:endParaRPr>
          </a:p>
        </p:txBody>
      </p:sp>
      <p:sp>
        <p:nvSpPr>
          <p:cNvPr id="15386" name="TextBox 32"/>
          <p:cNvSpPr txBox="1">
            <a:spLocks noChangeArrowheads="1"/>
          </p:cNvSpPr>
          <p:nvPr/>
        </p:nvSpPr>
        <p:spPr bwMode="auto">
          <a:xfrm>
            <a:off x="6746875" y="4432300"/>
            <a:ext cx="2438400" cy="187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>
                <a:solidFill>
                  <a:srgbClr val="000000"/>
                </a:solidFill>
              </a:rPr>
              <a:t>M</a:t>
            </a:r>
            <a:r>
              <a:rPr lang="fr-CH" altLang="fr-FR" baseline="-25000" dirty="0">
                <a:solidFill>
                  <a:srgbClr val="000000"/>
                </a:solidFill>
              </a:rPr>
              <a:t>R</a:t>
            </a:r>
            <a:r>
              <a:rPr lang="fr-CH" altLang="fr-FR" dirty="0">
                <a:solidFill>
                  <a:srgbClr val="000000"/>
                </a:solidFill>
              </a:rPr>
              <a:t> </a:t>
            </a:r>
            <a:r>
              <a:rPr lang="fr-CH" altLang="fr-FR" dirty="0" smtClean="0">
                <a:solidFill>
                  <a:srgbClr val="000000"/>
                </a:solidFill>
              </a:rPr>
              <a:t>&gt;</a:t>
            </a:r>
            <a:r>
              <a:rPr lang="fr-CH" altLang="fr-FR" dirty="0">
                <a:solidFill>
                  <a:srgbClr val="000000"/>
                </a:solidFill>
              </a:rPr>
              <a:t> </a:t>
            </a:r>
            <a:r>
              <a:rPr lang="fr-CH" altLang="fr-FR" dirty="0" err="1" smtClean="0">
                <a:solidFill>
                  <a:srgbClr val="000000"/>
                </a:solidFill>
              </a:rPr>
              <a:t>m</a:t>
            </a:r>
            <a:r>
              <a:rPr lang="fr-CH" altLang="fr-FR" baseline="-25000" dirty="0" err="1" smtClean="0">
                <a:solidFill>
                  <a:srgbClr val="000000"/>
                </a:solidFill>
                <a:sym typeface="Symbol" pitchFamily="18" charset="2"/>
              </a:rPr>
              <a:t>D</a:t>
            </a:r>
            <a:r>
              <a:rPr lang="fr-CH" altLang="fr-FR" dirty="0" smtClean="0">
                <a:solidFill>
                  <a:srgbClr val="000000"/>
                </a:solidFill>
                <a:sym typeface="Symbol" pitchFamily="18" charset="2"/>
              </a:rPr>
              <a:t> </a:t>
            </a:r>
            <a:r>
              <a:rPr lang="fr-CH" altLang="fr-FR" dirty="0">
                <a:solidFill>
                  <a:srgbClr val="000000"/>
                </a:solidFill>
                <a:sym typeface="Symbol" pitchFamily="18" charset="2"/>
              </a:rPr>
              <a:t> </a:t>
            </a:r>
            <a:r>
              <a:rPr lang="fr-CH" altLang="fr-FR" dirty="0" smtClean="0">
                <a:solidFill>
                  <a:srgbClr val="000000"/>
                </a:solidFill>
                <a:sym typeface="Symbol" pitchFamily="18" charset="2"/>
              </a:rPr>
              <a:t>0</a:t>
            </a:r>
          </a:p>
          <a:p>
            <a:endParaRPr lang="fr-CH" altLang="fr-FR" dirty="0">
              <a:solidFill>
                <a:srgbClr val="000000"/>
              </a:solidFill>
              <a:sym typeface="Symbol" pitchFamily="18" charset="2"/>
            </a:endParaRPr>
          </a:p>
          <a:p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Dirac + </a:t>
            </a:r>
            <a:r>
              <a:rPr lang="fr-CH" altLang="fr-FR" u="sng" dirty="0" err="1">
                <a:solidFill>
                  <a:srgbClr val="000000"/>
                </a:solidFill>
                <a:sym typeface="Symbol" pitchFamily="18" charset="2"/>
              </a:rPr>
              <a:t>Majorana</a:t>
            </a:r>
            <a:r>
              <a:rPr lang="fr-CH" altLang="fr-FR" u="sng" dirty="0">
                <a:solidFill>
                  <a:srgbClr val="000000"/>
                </a:solidFill>
                <a:sym typeface="Symbol" pitchFamily="18" charset="2"/>
              </a:rPr>
              <a:t> </a:t>
            </a:r>
            <a:endParaRPr lang="fr-CH" altLang="fr-FR" u="sng" dirty="0">
              <a:solidFill>
                <a:srgbClr val="000000"/>
              </a:solidFill>
            </a:endParaRPr>
          </a:p>
          <a:p>
            <a:endParaRPr lang="en-US" altLang="fr-FR" dirty="0">
              <a:solidFill>
                <a:srgbClr val="000000"/>
              </a:solidFill>
              <a:sym typeface="Symbol" pitchFamily="18" charset="2"/>
            </a:endParaRPr>
          </a:p>
          <a:p>
            <a:endParaRPr lang="en-US" altLang="fr-FR" dirty="0">
              <a:solidFill>
                <a:srgbClr val="000000"/>
              </a:solidFill>
              <a:sym typeface="Symbol" pitchFamily="18" charset="2"/>
            </a:endParaRPr>
          </a:p>
          <a:p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 smtClean="0">
                <a:solidFill>
                  <a:srgbClr val="FF0000"/>
                </a:solidFill>
                <a:sym typeface="Symbol" pitchFamily="18" charset="2"/>
              </a:rPr>
              <a:t>        </a:t>
            </a:r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N</a:t>
            </a:r>
            <a:r>
              <a:rPr lang="en-US" altLang="fr-FR" sz="1800" baseline="-25000" dirty="0" smtClean="0">
                <a:solidFill>
                  <a:srgbClr val="FF0000"/>
                </a:solidFill>
                <a:sym typeface="Symbol" pitchFamily="18" charset="2"/>
              </a:rPr>
              <a:t>        </a:t>
            </a:r>
            <a:r>
              <a:rPr lang="en-US" altLang="fr-FR" dirty="0" smtClean="0">
                <a:solidFill>
                  <a:srgbClr val="000000"/>
                </a:solidFill>
                <a:sym typeface="Symbol" pitchFamily="18" charset="2"/>
              </a:rPr>
              <a:t></a:t>
            </a:r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</a:t>
            </a:r>
            <a:r>
              <a:rPr lang="en-US" altLang="fr-FR" sz="1800" baseline="-25000" dirty="0" smtClean="0">
                <a:solidFill>
                  <a:srgbClr val="FF0000"/>
                </a:solidFill>
                <a:sym typeface="Symbol" pitchFamily="18" charset="2"/>
              </a:rPr>
              <a:t>       </a:t>
            </a:r>
            <a:r>
              <a:rPr lang="en-US" altLang="fr-FR" sz="1800" dirty="0" smtClean="0">
                <a:solidFill>
                  <a:srgbClr val="FF0000"/>
                </a:solidFill>
                <a:sym typeface="Symbol" pitchFamily="18" charset="2"/>
              </a:rPr>
              <a:t>  </a:t>
            </a:r>
            <a:r>
              <a:rPr lang="en-US" altLang="fr-FR" dirty="0" smtClean="0">
                <a:solidFill>
                  <a:srgbClr val="000000"/>
                </a:solidFill>
                <a:sym typeface="Symbol" pitchFamily="18" charset="2"/>
              </a:rPr>
              <a:t></a:t>
            </a:r>
            <a:r>
              <a:rPr lang="en-US" altLang="fr-FR" sz="1800" dirty="0" smtClean="0">
                <a:solidFill>
                  <a:srgbClr val="000000"/>
                </a:solidFill>
                <a:sym typeface="Symbol" pitchFamily="18" charset="2"/>
              </a:rPr>
              <a:t>N</a:t>
            </a:r>
            <a:endParaRPr lang="fr-CH" altLang="fr-FR" dirty="0">
              <a:solidFill>
                <a:srgbClr val="000000"/>
              </a:solidFill>
            </a:endParaRPr>
          </a:p>
          <a:p>
            <a:r>
              <a:rPr lang="fr-CH" altLang="fr-FR" dirty="0">
                <a:solidFill>
                  <a:srgbClr val="000000"/>
                </a:solidFill>
              </a:rPr>
              <a:t> ½      0          ½      0</a:t>
            </a:r>
          </a:p>
          <a:p>
            <a:r>
              <a:rPr lang="fr-CH" altLang="fr-FR" dirty="0">
                <a:solidFill>
                  <a:srgbClr val="000000"/>
                </a:solidFill>
              </a:rPr>
              <a:t>4 states , 2  mass </a:t>
            </a:r>
            <a:r>
              <a:rPr lang="fr-CH" altLang="fr-FR" dirty="0" err="1">
                <a:solidFill>
                  <a:srgbClr val="000000"/>
                </a:solidFill>
              </a:rPr>
              <a:t>levels</a:t>
            </a:r>
            <a:endParaRPr lang="fr-CH" altLang="fr-FR" dirty="0">
              <a:solidFill>
                <a:srgbClr val="000000"/>
              </a:solidFill>
            </a:endParaRPr>
          </a:p>
        </p:txBody>
      </p:sp>
      <p:cxnSp>
        <p:nvCxnSpPr>
          <p:cNvPr id="15387" name="Straight Connector 33"/>
          <p:cNvCxnSpPr>
            <a:cxnSpLocks noChangeShapeType="1"/>
          </p:cNvCxnSpPr>
          <p:nvPr/>
        </p:nvCxnSpPr>
        <p:spPr bwMode="auto">
          <a:xfrm flipV="1">
            <a:off x="6746875" y="5426075"/>
            <a:ext cx="334963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8" name="Straight Connector 34"/>
          <p:cNvCxnSpPr>
            <a:cxnSpLocks noChangeShapeType="1"/>
          </p:cNvCxnSpPr>
          <p:nvPr/>
        </p:nvCxnSpPr>
        <p:spPr bwMode="auto">
          <a:xfrm flipV="1">
            <a:off x="7183438" y="5187950"/>
            <a:ext cx="334962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89" name="Straight Connector 35"/>
          <p:cNvCxnSpPr>
            <a:cxnSpLocks noChangeShapeType="1"/>
          </p:cNvCxnSpPr>
          <p:nvPr/>
        </p:nvCxnSpPr>
        <p:spPr bwMode="auto">
          <a:xfrm flipV="1">
            <a:off x="7691438" y="5426075"/>
            <a:ext cx="334962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90" name="Straight Connector 36"/>
          <p:cNvCxnSpPr>
            <a:cxnSpLocks noChangeShapeType="1"/>
          </p:cNvCxnSpPr>
          <p:nvPr/>
        </p:nvCxnSpPr>
        <p:spPr bwMode="auto">
          <a:xfrm flipV="1">
            <a:off x="8178800" y="5187950"/>
            <a:ext cx="334963" cy="0"/>
          </a:xfrm>
          <a:prstGeom prst="line">
            <a:avLst/>
          </a:prstGeom>
          <a:noFill/>
          <a:ln w="44450" algn="ctr">
            <a:solidFill>
              <a:schemeClr val="accent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391" name="Straight Arrow Connector 37"/>
          <p:cNvCxnSpPr>
            <a:cxnSpLocks noChangeShapeType="1"/>
          </p:cNvCxnSpPr>
          <p:nvPr/>
        </p:nvCxnSpPr>
        <p:spPr bwMode="auto">
          <a:xfrm flipV="1">
            <a:off x="6380163" y="4951413"/>
            <a:ext cx="0" cy="474662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5392" name="TextBox 38"/>
          <p:cNvSpPr txBox="1">
            <a:spLocks noChangeArrowheads="1"/>
          </p:cNvSpPr>
          <p:nvPr/>
        </p:nvSpPr>
        <p:spPr bwMode="auto">
          <a:xfrm>
            <a:off x="6096000" y="5118100"/>
            <a:ext cx="3333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m</a:t>
            </a:r>
          </a:p>
        </p:txBody>
      </p:sp>
      <p:sp>
        <p:nvSpPr>
          <p:cNvPr id="15393" name="TextBox 39"/>
          <p:cNvSpPr txBox="1">
            <a:spLocks noChangeArrowheads="1"/>
          </p:cNvSpPr>
          <p:nvPr/>
        </p:nvSpPr>
        <p:spPr bwMode="auto">
          <a:xfrm>
            <a:off x="6191250" y="5760720"/>
            <a:ext cx="623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>
                <a:solidFill>
                  <a:srgbClr val="000000"/>
                </a:solidFill>
              </a:rPr>
              <a:t>I</a:t>
            </a:r>
            <a:r>
              <a:rPr lang="fr-CH" altLang="fr-FR" baseline="-25000">
                <a:solidFill>
                  <a:srgbClr val="000000"/>
                </a:solidFill>
              </a:rPr>
              <a:t>weak</a:t>
            </a:r>
            <a:r>
              <a:rPr lang="fr-CH" altLang="fr-FR">
                <a:solidFill>
                  <a:srgbClr val="000000"/>
                </a:solidFill>
              </a:rPr>
              <a:t>=</a:t>
            </a:r>
          </a:p>
        </p:txBody>
      </p:sp>
      <p:sp>
        <p:nvSpPr>
          <p:cNvPr id="15394" name="TextBox 40"/>
          <p:cNvSpPr txBox="1">
            <a:spLocks noChangeArrowheads="1"/>
          </p:cNvSpPr>
          <p:nvPr/>
        </p:nvSpPr>
        <p:spPr bwMode="auto">
          <a:xfrm>
            <a:off x="6645275" y="6267450"/>
            <a:ext cx="213231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fr-CH" altLang="fr-FR" dirty="0">
                <a:solidFill>
                  <a:srgbClr val="000000"/>
                </a:solidFill>
              </a:rPr>
              <a:t>m</a:t>
            </a:r>
            <a:r>
              <a:rPr lang="fr-CH" altLang="fr-FR" baseline="-25000" dirty="0">
                <a:solidFill>
                  <a:srgbClr val="000000"/>
                </a:solidFill>
              </a:rPr>
              <a:t>1</a:t>
            </a:r>
            <a:r>
              <a:rPr lang="fr-CH" altLang="fr-FR" dirty="0">
                <a:solidFill>
                  <a:srgbClr val="000000"/>
                </a:solidFill>
              </a:rPr>
              <a:t>  have </a:t>
            </a:r>
            <a:r>
              <a:rPr lang="fr-CH" altLang="fr-FR" dirty="0" smtClean="0">
                <a:solidFill>
                  <a:srgbClr val="000000"/>
                </a:solidFill>
              </a:rPr>
              <a:t>~I=1/2  (~active</a:t>
            </a:r>
            <a:r>
              <a:rPr lang="fr-CH" altLang="fr-FR" dirty="0">
                <a:solidFill>
                  <a:srgbClr val="000000"/>
                </a:solidFill>
              </a:rPr>
              <a:t>)</a:t>
            </a:r>
          </a:p>
          <a:p>
            <a:r>
              <a:rPr lang="fr-CH" altLang="fr-FR" dirty="0">
                <a:solidFill>
                  <a:srgbClr val="000000"/>
                </a:solidFill>
              </a:rPr>
              <a:t>m</a:t>
            </a:r>
            <a:r>
              <a:rPr lang="fr-CH" altLang="fr-FR" baseline="-25000" dirty="0">
                <a:solidFill>
                  <a:srgbClr val="000000"/>
                </a:solidFill>
              </a:rPr>
              <a:t>2</a:t>
            </a:r>
            <a:r>
              <a:rPr lang="fr-CH" altLang="fr-FR" dirty="0">
                <a:solidFill>
                  <a:srgbClr val="000000"/>
                </a:solidFill>
              </a:rPr>
              <a:t>  have </a:t>
            </a:r>
            <a:r>
              <a:rPr lang="fr-CH" altLang="fr-FR" dirty="0" smtClean="0">
                <a:solidFill>
                  <a:srgbClr val="000000"/>
                </a:solidFill>
              </a:rPr>
              <a:t>~I=0    (~</a:t>
            </a:r>
            <a:r>
              <a:rPr lang="fr-CH" altLang="fr-FR" dirty="0" err="1" smtClean="0">
                <a:solidFill>
                  <a:srgbClr val="000000"/>
                </a:solidFill>
              </a:rPr>
              <a:t>sterile</a:t>
            </a:r>
            <a:r>
              <a:rPr lang="fr-CH" altLang="fr-FR" dirty="0">
                <a:solidFill>
                  <a:srgbClr val="000000"/>
                </a:solidFill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980521" y="4420672"/>
            <a:ext cx="952312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see-saw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9680" y="79494"/>
            <a:ext cx="1815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Mass </a:t>
            </a:r>
            <a:r>
              <a:rPr lang="fr-CH" dirty="0" err="1">
                <a:solidFill>
                  <a:prstClr val="black"/>
                </a:solidFill>
              </a:rPr>
              <a:t>eigenstates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6A96B-431F-4FDE-805F-947D78CBDD36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2771800" y="6381328"/>
            <a:ext cx="3464024" cy="365125"/>
          </a:xfrm>
          <a:prstGeom prst="rect">
            <a:avLst/>
          </a:prstGeom>
        </p:spPr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0314" y="5529943"/>
            <a:ext cx="960712" cy="27699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1200" dirty="0" err="1">
                <a:solidFill>
                  <a:prstClr val="black"/>
                </a:solidFill>
              </a:rPr>
              <a:t>dominantly</a:t>
            </a:r>
            <a:r>
              <a:rPr lang="fr-CH" sz="1200" dirty="0">
                <a:solidFill>
                  <a:prstClr val="black"/>
                </a:solidFill>
              </a:rPr>
              <a:t>:</a:t>
            </a:r>
            <a:endParaRPr lang="en-US" sz="1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8326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323528" y="2546189"/>
                <a:ext cx="8487971" cy="3724096"/>
              </a:xfrm>
              <a:prstGeom prst="rect">
                <a:avLst/>
              </a:prstGeom>
              <a:ln w="76200" cmpd="thinThick">
                <a:solidFill>
                  <a:srgbClr val="00B050"/>
                </a:solidFill>
              </a:ln>
            </p:spPr>
            <p:txBody>
              <a:bodyPr wrap="square">
                <a:spAutoFit/>
              </a:bodyPr>
              <a:lstStyle/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--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mixing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with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active neutrinos leads to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various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observable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consequences</a:t>
                </a:r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>
                    <a:solidFill>
                      <a:srgbClr val="9BBB59"/>
                    </a:solidFill>
                    <a:latin typeface="Calibri"/>
                  </a:rPr>
                  <a:t> </a:t>
                </a:r>
                <a:r>
                  <a:rPr lang="fr-CH" sz="1800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  -- if </a:t>
                </a:r>
                <a:r>
                  <a:rPr lang="fr-CH" sz="1800" dirty="0" err="1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very</a:t>
                </a:r>
                <a:r>
                  <a:rPr lang="fr-CH" sz="1800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 light (eV) , possible </a:t>
                </a:r>
                <a:r>
                  <a:rPr lang="fr-CH" sz="1800" dirty="0" err="1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effect</a:t>
                </a:r>
                <a:r>
                  <a:rPr lang="fr-CH" sz="1800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 on neutrino oscillations </a:t>
                </a:r>
              </a:p>
              <a:p>
                <a:r>
                  <a:rPr lang="fr-CH" dirty="0">
                    <a:solidFill>
                      <a:srgbClr val="4F81BD">
                        <a:lumMod val="75000"/>
                      </a:srgbClr>
                    </a:solidFill>
                  </a:rPr>
                  <a:t>   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-- if in keV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region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(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dark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matter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),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monochromatic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 photons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from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galaxies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with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E=m</a:t>
                </a:r>
                <a:r>
                  <a:rPr lang="fr-CH" sz="1800" baseline="-25000" dirty="0">
                    <a:solidFill>
                      <a:prstClr val="black"/>
                    </a:solidFill>
                    <a:latin typeface="Calibri"/>
                  </a:rPr>
                  <a:t>N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/2  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--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possibly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measurable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effects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at High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Energy</a:t>
                </a:r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       If N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is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heavy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it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will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decay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in the detector (not invisible)  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       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Wingdings" panose="05000000000000000000" pitchFamily="2" charset="2"/>
                  </a:rPr>
                  <a:t>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PMNS matrix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unitarity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violation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and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  <a:sym typeface="Symbol"/>
                  </a:rPr>
                  <a:t>deficit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in Z «invisible»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  <a:sym typeface="Symbol"/>
                  </a:rPr>
                  <a:t>width</a:t>
                </a:r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       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Wingdings" panose="05000000000000000000" pitchFamily="2" charset="2"/>
                  </a:rPr>
                  <a:t>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</a:rPr>
                  <a:t>Higgs</a:t>
                </a:r>
                <a:r>
                  <a:rPr lang="fr-CH" dirty="0">
                    <a:solidFill>
                      <a:srgbClr val="C00000"/>
                    </a:solidFill>
                  </a:rPr>
                  <a:t>, 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</a:rPr>
                  <a:t>Z, W visible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</a:rPr>
                  <a:t>exotic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</a:rPr>
                  <a:t>decays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</a:rPr>
                  <a:t> H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Wingdings" pitchFamily="2" charset="2"/>
                  </a:rPr>
                  <a:t> 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</a:t>
                </a:r>
                <a:r>
                  <a:rPr lang="fr-CH" sz="1800" baseline="-25000" dirty="0">
                    <a:solidFill>
                      <a:srgbClr val="C00000"/>
                    </a:solidFill>
                    <a:latin typeface="Calibri"/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</a:t>
                </a:r>
                <a:r>
                  <a:rPr lang="fr-CH" sz="1800" baseline="-25000" dirty="0">
                    <a:solidFill>
                      <a:srgbClr val="C00000"/>
                    </a:solidFill>
                    <a:latin typeface="Calibri"/>
                    <a:sym typeface="Symbol"/>
                  </a:rPr>
                  <a:t>i 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and Z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Wingdings" panose="05000000000000000000" pitchFamily="2" charset="2"/>
                  </a:rPr>
                  <a:t>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</a:t>
                </a:r>
                <a:r>
                  <a:rPr lang="fr-CH" sz="1800" dirty="0">
                    <a:solidFill>
                      <a:srgbClr val="C00000"/>
                    </a:solidFill>
                    <a:sym typeface="Symbol"/>
                  </a:rPr>
                  <a:t></a:t>
                </a:r>
                <a:r>
                  <a:rPr lang="fr-CH" sz="1800" baseline="-25000" dirty="0">
                    <a:solidFill>
                      <a:srgbClr val="C00000"/>
                    </a:solidFill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C00000"/>
                    </a:solidFill>
                    <a:sym typeface="Symbol"/>
                  </a:rPr>
                  <a:t></a:t>
                </a:r>
                <a:r>
                  <a:rPr lang="fr-CH" sz="1800" baseline="-25000" dirty="0">
                    <a:solidFill>
                      <a:srgbClr val="C00000"/>
                    </a:solidFill>
                    <a:sym typeface="Symbol"/>
                  </a:rPr>
                  <a:t>i  </a:t>
                </a:r>
                <a:r>
                  <a:rPr lang="fr-CH" sz="1800" dirty="0">
                    <a:solidFill>
                      <a:srgbClr val="C00000"/>
                    </a:solidFill>
                    <a:sym typeface="Symbol"/>
                  </a:rPr>
                  <a:t>, 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W-&gt; l</a:t>
                </a:r>
                <a:r>
                  <a:rPr lang="fr-CH" sz="1800" baseline="-250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</a:t>
                </a:r>
                <a:r>
                  <a:rPr lang="fr-CH" sz="1800" baseline="-25000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00B050"/>
                    </a:solidFill>
                    <a:latin typeface="Calibri"/>
                    <a:sym typeface="Symbol"/>
                  </a:rPr>
                  <a:t> </a:t>
                </a:r>
                <a:endParaRPr lang="fr-CH" sz="1800" dirty="0">
                  <a:solidFill>
                    <a:srgbClr val="C00000"/>
                  </a:solidFill>
                  <a:latin typeface="Calibri"/>
                  <a:sym typeface="Symbol"/>
                </a:endParaRPr>
              </a:p>
              <a:p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      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Wingdings" panose="05000000000000000000" pitchFamily="2" charset="2"/>
                  </a:rPr>
                  <a:t> </a:t>
                </a:r>
                <a:r>
                  <a:rPr lang="fr-CH" sz="1800" dirty="0" err="1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also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in K, </a:t>
                </a:r>
                <a:r>
                  <a:rPr lang="fr-CH" sz="1800" dirty="0" err="1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charm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and b </a:t>
                </a:r>
                <a:r>
                  <a:rPr lang="fr-CH" sz="1800" dirty="0" err="1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decays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via W</a:t>
                </a:r>
                <a:r>
                  <a:rPr lang="fr-CH" sz="1800" baseline="300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*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-&gt; l</a:t>
                </a:r>
                <a:r>
                  <a:rPr lang="fr-CH" sz="1800" baseline="-250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i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</a:t>
                </a:r>
                <a:r>
                  <a:rPr lang="fr-CH" sz="1800" baseline="300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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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  , 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 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Wingdings" panose="05000000000000000000" pitchFamily="2" charset="2"/>
                  </a:rPr>
                  <a:t>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</a:t>
                </a:r>
                <a:r>
                  <a:rPr lang="fr-CH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l</a:t>
                </a:r>
                <a:r>
                  <a:rPr lang="fr-CH" baseline="-25000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j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</a:t>
                </a:r>
                <a:r>
                  <a:rPr lang="fr-CH" sz="1800" baseline="300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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</a:t>
                </a:r>
              </a:p>
              <a:p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                         </a:t>
                </a:r>
                <a:r>
                  <a:rPr lang="fr-CH" sz="1800" dirty="0" err="1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with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</a:t>
                </a:r>
                <a:r>
                  <a:rPr lang="fr-CH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any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of six </a:t>
                </a:r>
                <a:r>
                  <a:rPr lang="fr-CH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sign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and lepton </a:t>
                </a:r>
                <a:r>
                  <a:rPr lang="fr-CH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flavour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</a:t>
                </a:r>
                <a:r>
                  <a:rPr lang="fr-CH" dirty="0" err="1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combination</a:t>
                </a:r>
                <a:r>
                  <a:rPr lang="fr-CH" dirty="0">
                    <a:solidFill>
                      <a:srgbClr val="8064A2">
                        <a:lumMod val="50000"/>
                      </a:srgbClr>
                    </a:solidFill>
                    <a:sym typeface="Symbol"/>
                  </a:rPr>
                  <a:t> </a:t>
                </a:r>
                <a:r>
                  <a:rPr lang="fr-CH" sz="1800" dirty="0">
                    <a:solidFill>
                      <a:srgbClr val="8064A2">
                        <a:lumMod val="50000"/>
                      </a:srgbClr>
                    </a:solidFill>
                    <a:latin typeface="Calibri"/>
                    <a:sym typeface="Symbol"/>
                  </a:rPr>
                  <a:t> 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       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Wingdings" panose="05000000000000000000" pitchFamily="2" charset="2"/>
                  </a:rPr>
                  <a:t>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violation of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  <a:sym typeface="Symbol"/>
                  </a:rPr>
                  <a:t>unitarity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and lepton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  <a:sym typeface="Symbol"/>
                  </a:rPr>
                  <a:t>universality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in 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Z, W or </a:t>
                </a:r>
                <a:r>
                  <a:rPr lang="fr-CH" sz="2000" dirty="0">
                    <a:solidFill>
                      <a:srgbClr val="C00000"/>
                    </a:solidFill>
                    <a:latin typeface="Calibri"/>
                    <a:sym typeface="Symbol"/>
                  </a:rPr>
                  <a:t>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 </a:t>
                </a:r>
                <a:r>
                  <a:rPr lang="fr-CH" sz="1800" dirty="0" err="1">
                    <a:solidFill>
                      <a:srgbClr val="C00000"/>
                    </a:solidFill>
                    <a:latin typeface="Calibri"/>
                    <a:sym typeface="Symbol"/>
                  </a:rPr>
                  <a:t>decays</a:t>
                </a:r>
                <a:r>
                  <a:rPr lang="fr-CH" sz="1800" dirty="0">
                    <a:solidFill>
                      <a:srgbClr val="C00000"/>
                    </a:solidFill>
                    <a:latin typeface="Calibri"/>
                    <a:sym typeface="Symbol"/>
                  </a:rPr>
                  <a:t> </a:t>
                </a:r>
                <a:endParaRPr lang="fr-CH" sz="1800" dirty="0">
                  <a:solidFill>
                    <a:prstClr val="black"/>
                  </a:solidFill>
                  <a:latin typeface="Calibri"/>
                  <a:sym typeface="Symbol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        -- etc... etc...  </a:t>
                </a:r>
                <a:endParaRPr lang="fr-CH" sz="18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--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Couplings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are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very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small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 (</a:t>
                </a:r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CH" sz="1800" dirty="0">
                    <a:solidFill>
                      <a:prstClr val="black"/>
                    </a:solidFill>
                  </a:rPr>
                  <a:t>/</a:t>
                </a:r>
                <a:r>
                  <a:rPr lang="fr-CH" sz="1800" i="1" dirty="0">
                    <a:solidFill>
                      <a:prstClr val="black"/>
                    </a:solidFill>
                  </a:rPr>
                  <a:t> m</a:t>
                </a:r>
                <a:r>
                  <a:rPr lang="fr-CH" sz="1800" baseline="-25000" dirty="0">
                    <a:solidFill>
                      <a:prstClr val="black"/>
                    </a:solidFill>
                  </a:rPr>
                  <a:t>N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) </a:t>
                </a:r>
                <a:r>
                  <a:rPr lang="fr-CH" sz="1800" b="0" i="1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(but </a:t>
                </a:r>
                <a:r>
                  <a:rPr lang="fr-CH" sz="1800" b="0" i="1" dirty="0" err="1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who</a:t>
                </a:r>
                <a:r>
                  <a:rPr lang="fr-CH" sz="1800" b="0" i="1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 </a:t>
                </a:r>
                <a:r>
                  <a:rPr lang="fr-CH" sz="1800" b="0" i="1" dirty="0" err="1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knows</a:t>
                </a:r>
                <a:r>
                  <a:rPr lang="fr-CH" sz="1800" b="0" i="1" dirty="0">
                    <a:solidFill>
                      <a:srgbClr val="4F81BD">
                        <a:lumMod val="75000"/>
                      </a:srgbClr>
                    </a:solidFill>
                    <a:latin typeface="Calibri"/>
                  </a:rPr>
                  <a:t>?) </a:t>
                </a:r>
                <a:r>
                  <a:rPr lang="fr-CH" i="1" dirty="0">
                    <a:solidFill>
                      <a:srgbClr val="4F81BD">
                        <a:lumMod val="75000"/>
                      </a:srgbClr>
                    </a:solidFill>
                  </a:rPr>
                  <a:t> </a:t>
                </a:r>
                <a:r>
                  <a:rPr lang="fr-CH" dirty="0">
                    <a:solidFill>
                      <a:prstClr val="black"/>
                    </a:solidFill>
                  </a:rPr>
                  <a:t>a</a:t>
                </a:r>
                <a:r>
                  <a:rPr lang="fr-CH" sz="1800" dirty="0">
                    <a:solidFill>
                      <a:prstClr val="black"/>
                    </a:solidFill>
                  </a:rPr>
                  <a:t>nd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generally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seem</a:t>
                </a:r>
                <a:endParaRPr lang="fr-CH" sz="1800" dirty="0">
                  <a:solidFill>
                    <a:prstClr val="black"/>
                  </a:solidFill>
                </a:endParaRPr>
              </a:p>
              <a:p>
                <a:r>
                  <a:rPr lang="fr-CH" dirty="0">
                    <a:solidFill>
                      <a:prstClr val="black"/>
                    </a:solidFill>
                  </a:rPr>
                  <a:t>        </a:t>
                </a:r>
                <a:r>
                  <a:rPr lang="fr-CH" sz="1800" dirty="0">
                    <a:solidFill>
                      <a:prstClr val="black"/>
                    </a:solidFill>
                  </a:rPr>
                  <a:t>out of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reach</a:t>
                </a:r>
                <a:r>
                  <a:rPr lang="fr-CH" sz="1800" dirty="0">
                    <a:solidFill>
                      <a:prstClr val="black"/>
                    </a:solidFill>
                  </a:rPr>
                  <a:t> at high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energy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colliders</a:t>
                </a:r>
                <a:r>
                  <a:rPr lang="fr-CH" sz="1800" dirty="0">
                    <a:solidFill>
                      <a:prstClr val="black"/>
                    </a:solidFill>
                  </a:rPr>
                  <a:t>. </a:t>
                </a: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528" y="2546189"/>
                <a:ext cx="8487971" cy="3724096"/>
              </a:xfrm>
              <a:prstGeom prst="rect">
                <a:avLst/>
              </a:prstGeom>
              <a:blipFill rotWithShape="1">
                <a:blip r:embed="rId2"/>
                <a:stretch>
                  <a:fillRect l="-142" b="-481"/>
                </a:stretch>
              </a:blipFill>
              <a:ln w="76200" cmpd="thinThick">
                <a:solidFill>
                  <a:srgbClr val="00B050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2505918" y="671299"/>
                <a:ext cx="276421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= 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𝒗𝑳</m:t>
                    </m:r>
                  </m:oMath>
                </a14:m>
                <a:r>
                  <a:rPr lang="fr-CH" sz="2000" baseline="-25000" dirty="0">
                    <a:solidFill>
                      <a:prstClr val="black"/>
                    </a:solidFill>
                  </a:rPr>
                  <a:t> </a:t>
                </a:r>
                <a:r>
                  <a:rPr lang="fr-CH" sz="2000" dirty="0">
                    <a:solidFill>
                      <a:prstClr val="black"/>
                    </a:solidFill>
                  </a:rPr>
                  <a:t>cos</a:t>
                </a:r>
                <a:r>
                  <a:rPr lang="fr-CH" sz="2000" dirty="0">
                    <a:solidFill>
                      <a:prstClr val="black"/>
                    </a:solidFill>
                    <a:sym typeface="Symbol"/>
                  </a:rPr>
                  <a:t>  -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𝑵</m:t>
                        </m:r>
                        <m:r>
                          <a:rPr lang="fr-CH" sz="2000" i="1" baseline="30000">
                            <a:solidFill>
                              <a:prstClr val="black"/>
                            </a:solidFill>
                            <a:latin typeface="Cambria Math"/>
                          </a:rPr>
                          <m:t>𝒄</m:t>
                        </m:r>
                      </m:e>
                      <m:sub>
                        <m: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𝑹</m:t>
                        </m:r>
                        <m: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sub>
                      <m:sup/>
                    </m:sSubSup>
                    <m:r>
                      <a:rPr lang="fr-CH" sz="200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  <m:r>
                      <a:rPr lang="fr-CH" sz="2000">
                        <a:solidFill>
                          <a:prstClr val="black"/>
                        </a:solidFill>
                        <a:latin typeface="Cambria Math"/>
                      </a:rPr>
                      <m:t>𝐬𝐢𝐧</m:t>
                    </m:r>
                  </m:oMath>
                </a14:m>
                <a:r>
                  <a:rPr lang="fr-CH" sz="2000" dirty="0">
                    <a:solidFill>
                      <a:prstClr val="black"/>
                    </a:solidFill>
                    <a:sym typeface="Symbol"/>
                  </a:rPr>
                  <a:t></a:t>
                </a:r>
                <a:endParaRPr lang="fr-CH" sz="2000" baseline="-25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918" y="671299"/>
                <a:ext cx="2764218" cy="400110"/>
              </a:xfrm>
              <a:prstGeom prst="rect">
                <a:avLst/>
              </a:prstGeom>
              <a:blipFill rotWithShape="1">
                <a:blip r:embed="rId3"/>
                <a:stretch>
                  <a:fillRect t="-10606" r="-1322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1649764" y="59680"/>
            <a:ext cx="5442516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prstClr val="black"/>
                </a:solidFill>
                <a:latin typeface="Calibri"/>
              </a:rPr>
              <a:t>Manifestations of right </a:t>
            </a:r>
            <a:r>
              <a:rPr lang="fr-CH" sz="2400" dirty="0" err="1">
                <a:solidFill>
                  <a:prstClr val="black"/>
                </a:solidFill>
                <a:latin typeface="Calibri"/>
              </a:rPr>
              <a:t>handed</a:t>
            </a:r>
            <a:r>
              <a:rPr lang="fr-CH" sz="2400" dirty="0">
                <a:solidFill>
                  <a:prstClr val="black"/>
                </a:solidFill>
                <a:latin typeface="Calibri"/>
              </a:rPr>
              <a:t> neutrinos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2505918" y="1194102"/>
                <a:ext cx="2881943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𝑵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𝑹</m:t>
                        </m:r>
                      </m:sub>
                      <m:sup/>
                    </m:sSubSup>
                    <m:r>
                      <m:rPr>
                        <m:nor/>
                      </m:rPr>
                      <a:rPr lang="fr-CH" sz="2000" dirty="0">
                        <a:solidFill>
                          <a:prstClr val="black"/>
                        </a:solidFill>
                        <a:sym typeface="Symbol"/>
                      </a:rPr>
                      <m:t> </m:t>
                    </m:r>
                    <m:r>
                      <m:rPr>
                        <m:nor/>
                      </m:rPr>
                      <a:rPr lang="fr-CH" sz="2000" dirty="0">
                        <a:solidFill>
                          <a:prstClr val="black"/>
                        </a:solidFill>
                        <a:sym typeface="Symbol"/>
                      </a:rPr>
                      <m:t>cos</m:t>
                    </m:r>
                    <m:r>
                      <m:rPr>
                        <m:nor/>
                      </m:rPr>
                      <a:rPr lang="fr-CH" sz="2000" dirty="0">
                        <a:solidFill>
                          <a:prstClr val="black"/>
                        </a:solidFill>
                        <a:sym typeface="Symbol"/>
                      </a:rPr>
                      <m:t></m:t>
                    </m:r>
                    <m:r>
                      <a:rPr lang="fr-CH" sz="2000" i="1" dirty="0">
                        <a:solidFill>
                          <a:prstClr val="black"/>
                        </a:solidFill>
                        <a:latin typeface="Cambria Math"/>
                        <a:sym typeface="Symbol"/>
                      </a:rPr>
                      <m:t>+ 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2000" i="1" baseline="-25000">
                        <a:solidFill>
                          <a:prstClr val="black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fr-CH" sz="2000" baseline="-250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2000" baseline="30000" dirty="0">
                    <a:solidFill>
                      <a:prstClr val="black"/>
                    </a:solidFill>
                    <a:latin typeface="Calibri"/>
                  </a:rPr>
                  <a:t>c  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sin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  <a:sym typeface="Symbol"/>
                  </a:rPr>
                  <a:t></a:t>
                </a:r>
                <a:endParaRPr lang="fr-CH" sz="2000" baseline="-25000" dirty="0">
                  <a:solidFill>
                    <a:prstClr val="black"/>
                  </a:solidFill>
                  <a:latin typeface="Calibri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5918" y="1194102"/>
                <a:ext cx="2881943" cy="400110"/>
              </a:xfrm>
              <a:prstGeom prst="rect">
                <a:avLst/>
              </a:prstGeom>
              <a:blipFill rotWithShape="1">
                <a:blip r:embed="rId4"/>
                <a:stretch>
                  <a:fillRect t="-10606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918590" y="532382"/>
                <a:ext cx="3267048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</m:oMath>
                </a14:m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= light mass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eigenstate</a:t>
                </a:r>
                <a:endParaRPr lang="fr-CH" sz="20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N =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heavy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mass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eigenstate</a:t>
                </a:r>
                <a:endParaRPr lang="fr-CH" sz="2000" dirty="0">
                  <a:solidFill>
                    <a:prstClr val="black"/>
                  </a:solidFill>
                  <a:latin typeface="Calibri"/>
                </a:endParaRPr>
              </a:p>
              <a:p>
                <a:r>
                  <a:rPr lang="fr-CH" sz="2000" dirty="0">
                    <a:solidFill>
                      <a:prstClr val="black"/>
                    </a:solidFill>
                    <a:latin typeface="Calibri"/>
                    <a:sym typeface="Symbol"/>
                  </a:rPr>
                  <a:t> </a:t>
                </a:r>
                <a14:m>
                  <m:oMath xmlns:m="http://schemas.openxmlformats.org/officeDocument/2006/math"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2000" i="1" baseline="-25000">
                        <a:solidFill>
                          <a:prstClr val="black"/>
                        </a:solidFill>
                        <a:latin typeface="Cambria Math"/>
                      </a:rPr>
                      <m:t>𝑳</m:t>
                    </m:r>
                  </m:oMath>
                </a14:m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, active neutrino </a:t>
                </a:r>
              </a:p>
              <a:p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which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couples to 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weak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inter.</a:t>
                </a:r>
              </a:p>
              <a:p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and </a:t>
                </a:r>
                <a:r>
                  <a:rPr lang="fr-CH" sz="2000" dirty="0">
                    <a:solidFill>
                      <a:prstClr val="black"/>
                    </a:solidFill>
                    <a:sym typeface="Symbol"/>
                  </a:rPr>
                  <a:t> 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N</a:t>
                </a:r>
                <a:r>
                  <a:rPr lang="fr-CH" sz="2000" baseline="-25000" dirty="0">
                    <a:solidFill>
                      <a:prstClr val="black"/>
                    </a:solidFill>
                    <a:latin typeface="Calibri"/>
                  </a:rPr>
                  <a:t>R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,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which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 </a:t>
                </a:r>
                <a:r>
                  <a:rPr lang="fr-CH" sz="2000" dirty="0" err="1">
                    <a:solidFill>
                      <a:prstClr val="black"/>
                    </a:solidFill>
                    <a:latin typeface="Calibri"/>
                  </a:rPr>
                  <a:t>does’nt</a:t>
                </a:r>
                <a:r>
                  <a:rPr lang="fr-CH" sz="2000" dirty="0">
                    <a:solidFill>
                      <a:prstClr val="black"/>
                    </a:solidFill>
                    <a:latin typeface="Calibri"/>
                  </a:rPr>
                  <a:t>.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18590" y="532382"/>
                <a:ext cx="3267048" cy="1631216"/>
              </a:xfrm>
              <a:prstGeom prst="rect">
                <a:avLst/>
              </a:prstGeom>
              <a:blipFill rotWithShape="1">
                <a:blip r:embed="rId5"/>
                <a:stretch>
                  <a:fillRect l="-2052" t="-1866" r="-933" b="-5597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21920" y="744865"/>
                <a:ext cx="2133600" cy="1568378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fr-CH" sz="1800" i="1" dirty="0">
                    <a:solidFill>
                      <a:prstClr val="black"/>
                    </a:solidFill>
                  </a:rPr>
                  <a:t>one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family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 err="1">
                    <a:solidFill>
                      <a:prstClr val="black"/>
                    </a:solidFill>
                  </a:rPr>
                  <a:t>see-saw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 :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  <a:latin typeface="Calibri"/>
                    <a:sym typeface="Symbol"/>
                  </a:rPr>
                  <a:t>  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(</a:t>
                </a:r>
                <a:r>
                  <a:rPr lang="fr-CH" sz="1800" dirty="0" err="1">
                    <a:solidFill>
                      <a:prstClr val="black"/>
                    </a:solidFill>
                    <a:latin typeface="Calibri"/>
                  </a:rPr>
                  <a:t>m</a:t>
                </a:r>
                <a:r>
                  <a:rPr lang="fr-CH" sz="1800" baseline="-25000" dirty="0" err="1">
                    <a:solidFill>
                      <a:prstClr val="black"/>
                    </a:solidFill>
                    <a:latin typeface="Calibri"/>
                  </a:rPr>
                  <a:t>D</a:t>
                </a:r>
                <a:r>
                  <a:rPr lang="fr-CH" sz="1800" dirty="0">
                    <a:solidFill>
                      <a:prstClr val="black"/>
                    </a:solidFill>
                    <a:latin typeface="Calibri"/>
                  </a:rPr>
                  <a:t>/M)</a:t>
                </a:r>
              </a:p>
              <a:p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</m:oMath>
                </a14:m>
                <a:r>
                  <a:rPr lang="fr-CH" sz="1800" baseline="-250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</a:t>
                </a:r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fr-CH" sz="18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fr-CH" sz="1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𝒎</m:t>
                        </m:r>
                        <m:r>
                          <a:rPr lang="fr-CH" sz="1800" i="1" baseline="-25000">
                            <a:solidFill>
                              <a:prstClr val="black"/>
                            </a:solidFill>
                            <a:latin typeface="Cambria Math"/>
                          </a:rPr>
                          <m:t>𝑫</m:t>
                        </m:r>
                        <m:r>
                          <a:rPr lang="fr-CH" sz="1800" i="1" baseline="30000">
                            <a:solidFill>
                              <a:prstClr val="black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fr-CH" sz="1800" i="1">
                            <a:solidFill>
                              <a:prstClr val="black"/>
                            </a:solidFill>
                            <a:latin typeface="Cambria Math"/>
                          </a:rPr>
                          <m:t>𝑴</m:t>
                        </m:r>
                      </m:den>
                    </m:f>
                  </m:oMath>
                </a14:m>
                <a:r>
                  <a:rPr lang="fr-CH" sz="1800" dirty="0">
                    <a:solidFill>
                      <a:prstClr val="black"/>
                    </a:solidFill>
                  </a:rPr>
                  <a:t> </a:t>
                </a:r>
                <a:r>
                  <a:rPr lang="fr-CH" sz="1800" baseline="-25000" dirty="0">
                    <a:solidFill>
                      <a:prstClr val="black"/>
                    </a:solidFill>
                  </a:rPr>
                  <a:t> </a:t>
                </a:r>
              </a:p>
              <a:p>
                <a:r>
                  <a:rPr lang="fr-CH" sz="1800" i="1" dirty="0">
                    <a:solidFill>
                      <a:prstClr val="black"/>
                    </a:solidFill>
                  </a:rPr>
                  <a:t>m</a:t>
                </a:r>
                <a:r>
                  <a:rPr lang="fr-CH" sz="1800" baseline="-25000" dirty="0">
                    <a:solidFill>
                      <a:prstClr val="black"/>
                    </a:solidFill>
                  </a:rPr>
                  <a:t>N 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</a:t>
                </a:r>
                <a:r>
                  <a:rPr lang="fr-CH" sz="1800" dirty="0">
                    <a:solidFill>
                      <a:prstClr val="black"/>
                    </a:solidFill>
                  </a:rPr>
                  <a:t> M  </a:t>
                </a:r>
              </a:p>
              <a:p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|U|</a:t>
                </a:r>
                <a:r>
                  <a:rPr lang="fr-CH" sz="1800" baseline="30000" dirty="0">
                    <a:solidFill>
                      <a:prstClr val="black"/>
                    </a:solidFill>
                    <a:sym typeface="Symbol"/>
                  </a:rPr>
                  <a:t>2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 </a:t>
                </a:r>
                <a:r>
                  <a:rPr lang="fr-CH" sz="1800" baseline="30000" dirty="0">
                    <a:solidFill>
                      <a:prstClr val="black"/>
                    </a:solidFill>
                    <a:sym typeface="Symbol"/>
                  </a:rPr>
                  <a:t>2</a:t>
                </a:r>
                <a:r>
                  <a:rPr lang="fr-CH" sz="1800" dirty="0">
                    <a:solidFill>
                      <a:prstClr val="black"/>
                    </a:solidFill>
                    <a:sym typeface="Symbol"/>
                  </a:rPr>
                  <a:t>  </a:t>
                </a:r>
                <a14:m>
                  <m:oMath xmlns:m="http://schemas.openxmlformats.org/officeDocument/2006/math">
                    <m:r>
                      <a:rPr lang="fr-CH" sz="1800" i="1">
                        <a:solidFill>
                          <a:prstClr val="black"/>
                        </a:solidFill>
                        <a:latin typeface="Cambria Math"/>
                      </a:rPr>
                      <m:t>𝒎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1800" i="1" baseline="-25000">
                        <a:solidFill>
                          <a:prstClr val="black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fr-CH" sz="1800" dirty="0">
                    <a:solidFill>
                      <a:prstClr val="black"/>
                    </a:solidFill>
                  </a:rPr>
                  <a:t>/</a:t>
                </a:r>
                <a:r>
                  <a:rPr lang="fr-CH" sz="1800" i="1" dirty="0">
                    <a:solidFill>
                      <a:prstClr val="black"/>
                    </a:solidFill>
                  </a:rPr>
                  <a:t> m</a:t>
                </a:r>
                <a:r>
                  <a:rPr lang="fr-CH" sz="1800" baseline="-25000" dirty="0">
                    <a:solidFill>
                      <a:prstClr val="black"/>
                    </a:solidFill>
                  </a:rPr>
                  <a:t>N</a:t>
                </a:r>
                <a:endParaRPr lang="fr-CH" sz="18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920" y="744865"/>
                <a:ext cx="2133600" cy="1568378"/>
              </a:xfrm>
              <a:prstGeom prst="rect">
                <a:avLst/>
              </a:prstGeom>
              <a:blipFill rotWithShape="1">
                <a:blip r:embed="rId6"/>
                <a:stretch>
                  <a:fillRect l="-1989" t="-1931" r="-1136" b="-5019"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0B341-5E4A-4486-872D-B5E7C8D0B3AF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3176478" y="1995722"/>
                <a:ext cx="2541401" cy="400110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  <m:r>
                      <a:rPr lang="fr-CH" sz="2000" i="1" baseline="-25000">
                        <a:solidFill>
                          <a:prstClr val="black"/>
                        </a:solidFill>
                        <a:latin typeface="Cambria Math"/>
                      </a:rPr>
                      <m:t>𝑳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= </m:t>
                    </m:r>
                    <m:r>
                      <a:rPr lang="fr-CH" sz="2000" i="1">
                        <a:solidFill>
                          <a:prstClr val="black"/>
                        </a:solidFill>
                        <a:latin typeface="Cambria Math"/>
                      </a:rPr>
                      <m:t>𝒗</m:t>
                    </m:r>
                  </m:oMath>
                </a14:m>
                <a:r>
                  <a:rPr lang="fr-CH" sz="2000" baseline="-25000" dirty="0">
                    <a:solidFill>
                      <a:prstClr val="black"/>
                    </a:solidFill>
                  </a:rPr>
                  <a:t> </a:t>
                </a:r>
                <a:r>
                  <a:rPr lang="fr-CH" sz="2000" dirty="0">
                    <a:solidFill>
                      <a:prstClr val="black"/>
                    </a:solidFill>
                  </a:rPr>
                  <a:t>cos</a:t>
                </a:r>
                <a:r>
                  <a:rPr lang="fr-CH" sz="2000" dirty="0">
                    <a:solidFill>
                      <a:prstClr val="black"/>
                    </a:solidFill>
                    <a:sym typeface="Symbol"/>
                  </a:rPr>
                  <a:t>  +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fr-CH" sz="2000" i="1">
                            <a:solidFill>
                              <a:prstClr val="black"/>
                            </a:solidFill>
                            <a:latin typeface="Cambria Math"/>
                          </a:rPr>
                        </m:ctrlPr>
                      </m:sSubSupPr>
                      <m:e>
                        <m:r>
                          <a:rPr lang="fr-CH" sz="2000">
                            <a:solidFill>
                              <a:prstClr val="black"/>
                            </a:solidFill>
                            <a:latin typeface="Cambria Math"/>
                          </a:rPr>
                          <m:t>𝑵</m:t>
                        </m:r>
                      </m:e>
                      <m:sub>
                        <m:r>
                          <a:rPr lang="fr-CH" sz="2000">
                            <a:solidFill>
                              <a:prstClr val="black"/>
                            </a:solidFill>
                            <a:latin typeface="Cambria Math"/>
                          </a:rPr>
                          <m:t> </m:t>
                        </m:r>
                      </m:sub>
                      <m:sup/>
                    </m:sSubSup>
                    <m:r>
                      <m:rPr>
                        <m:sty m:val="p"/>
                      </m:rPr>
                      <a:rPr lang="fr-CH" sz="2000">
                        <a:solidFill>
                          <a:prstClr val="black"/>
                        </a:solidFill>
                        <a:latin typeface="Cambria Math"/>
                      </a:rPr>
                      <m:t>sin</m:t>
                    </m:r>
                  </m:oMath>
                </a14:m>
                <a:r>
                  <a:rPr lang="fr-CH" sz="2000" dirty="0">
                    <a:solidFill>
                      <a:prstClr val="black"/>
                    </a:solidFill>
                    <a:sym typeface="Symbol"/>
                  </a:rPr>
                  <a:t></a:t>
                </a:r>
                <a:endParaRPr lang="fr-CH" sz="2000" baseline="-25000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6478" y="1995722"/>
                <a:ext cx="2541401" cy="400110"/>
              </a:xfrm>
              <a:prstGeom prst="rect">
                <a:avLst/>
              </a:prstGeom>
              <a:blipFill rotWithShape="1">
                <a:blip r:embed="rId7"/>
                <a:stretch>
                  <a:fillRect t="-10606" b="-25758"/>
                </a:stretch>
              </a:blipFill>
            </p:spPr>
            <p:txBody>
              <a:bodyPr/>
              <a:lstStyle/>
              <a:p>
                <a:r>
                  <a:rPr lang="fr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2368800" y="1723136"/>
            <a:ext cx="3543599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sz="1800" dirty="0" err="1">
                <a:solidFill>
                  <a:prstClr val="black"/>
                </a:solidFill>
                <a:latin typeface="Calibri"/>
              </a:rPr>
              <a:t>what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produced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in W, Z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decays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1800" dirty="0" err="1">
                <a:solidFill>
                  <a:prstClr val="black"/>
                </a:solidFill>
                <a:latin typeface="Calibri"/>
              </a:rPr>
              <a:t>is</a:t>
            </a:r>
            <a:r>
              <a:rPr lang="fr-CH" sz="1800" dirty="0">
                <a:solidFill>
                  <a:prstClr val="black"/>
                </a:solidFill>
                <a:latin typeface="Calibri"/>
              </a:rPr>
              <a:t>: </a:t>
            </a:r>
          </a:p>
        </p:txBody>
      </p:sp>
    </p:spTree>
    <p:extLst>
      <p:ext uri="{BB962C8B-B14F-4D97-AF65-F5344CB8AC3E}">
        <p14:creationId xmlns:p14="http://schemas.microsoft.com/office/powerpoint/2010/main" val="351882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3"/>
          <a:stretch/>
        </p:blipFill>
        <p:spPr>
          <a:xfrm>
            <a:off x="4355976" y="933276"/>
            <a:ext cx="4896000" cy="51849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" y="9946"/>
            <a:ext cx="9143999" cy="923330"/>
          </a:xfrm>
          <a:prstGeom prst="rect">
            <a:avLst/>
          </a:prstGeom>
          <a:solidFill>
            <a:srgbClr val="002060"/>
          </a:solidFill>
        </p:spPr>
        <p:txBody>
          <a:bodyPr wrap="square" tIns="0" bIns="0" rtlCol="0" anchor="ctr">
            <a:spAutoFit/>
          </a:bodyPr>
          <a:lstStyle/>
          <a:p>
            <a:pPr algn="ctr">
              <a:defRPr/>
            </a:pPr>
            <a:r>
              <a:rPr lang="en-GB" sz="32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The Future Circular Colliders</a:t>
            </a:r>
          </a:p>
          <a:p>
            <a:pPr algn="ctr">
              <a:defRPr/>
            </a:pPr>
            <a:r>
              <a:rPr lang="en-GB" sz="2800" b="1" kern="0" dirty="0" smtClean="0">
                <a:solidFill>
                  <a:srgbClr val="FFFF00"/>
                </a:solidFill>
                <a:latin typeface="Arial"/>
                <a:cs typeface="Calibri" pitchFamily="34" charset="0"/>
              </a:rPr>
              <a:t>CDR and cost review to appear Q4 2018 for ESU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972679"/>
            <a:ext cx="4644008" cy="51398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sz="2000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International collaboration to Study Colliders fitting in a new ~100 km infrastructure, fitting in the </a:t>
            </a:r>
            <a:r>
              <a:rPr lang="en-US" sz="2000" b="1" i="1" kern="0" dirty="0" err="1" smtClean="0">
                <a:solidFill>
                  <a:prstClr val="black"/>
                </a:solidFill>
                <a:latin typeface="Arial"/>
                <a:cs typeface="Calibri" pitchFamily="34" charset="0"/>
              </a:rPr>
              <a:t>Genevois</a:t>
            </a:r>
            <a:endParaRPr lang="en-US" sz="2000" b="1" i="1" kern="0" dirty="0" smtClean="0">
              <a:solidFill>
                <a:prstClr val="black"/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Ultimate goal: </a:t>
            </a:r>
            <a:b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</a:b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100 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TeV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 pp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-collider (</a:t>
            </a:r>
            <a:r>
              <a:rPr lang="en-US" sz="2000" b="1" i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C00000"/>
                </a:solidFill>
                <a:latin typeface="Arial"/>
                <a:cs typeface="Calibri" pitchFamily="34" charset="0"/>
              </a:rPr>
              <a:t>hh</a:t>
            </a:r>
            <a:r>
              <a:rPr lang="en-US" sz="2000" b="1" kern="0" dirty="0" smtClean="0">
                <a:solidFill>
                  <a:srgbClr val="C00000"/>
                </a:solidFill>
                <a:latin typeface="Arial"/>
                <a:cs typeface="Calibri" pitchFamily="34" charset="0"/>
              </a:rPr>
              <a:t>) </a:t>
            </a:r>
          </a:p>
          <a:p>
            <a:pPr>
              <a:spcBef>
                <a:spcPts val="1200"/>
              </a:spcBef>
              <a:defRPr/>
            </a:pP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 </a:t>
            </a:r>
            <a:r>
              <a:rPr lang="en-US" sz="2000" kern="0" dirty="0" smtClean="0">
                <a:solidFill>
                  <a:srgbClr val="FF0000"/>
                </a:solidFill>
                <a:latin typeface="Arial"/>
                <a:cs typeface="Calibri" pitchFamily="34" charset="0"/>
              </a:rPr>
              <a:t>defining infrastructure requirements </a:t>
            </a:r>
            <a:endParaRPr lang="en-US" sz="2000" b="1" i="1" kern="0" dirty="0" smtClean="0">
              <a:solidFill>
                <a:srgbClr val="0000FF"/>
              </a:solidFill>
              <a:latin typeface="Arial"/>
              <a:cs typeface="Calibri" pitchFamily="34" charset="0"/>
            </a:endParaRPr>
          </a:p>
          <a:p>
            <a:pPr>
              <a:spcBef>
                <a:spcPts val="1200"/>
              </a:spcBef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Two possible first steps: 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+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</a:t>
            </a:r>
            <a:r>
              <a:rPr lang="en-US" sz="2000" b="1" kern="0" baseline="30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-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>collider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(</a:t>
            </a: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FCC-</a:t>
            </a:r>
            <a:r>
              <a:rPr lang="en-US" sz="2000" b="1" i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ee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) </a:t>
            </a:r>
            <a: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  <a:t/>
            </a:r>
            <a:br>
              <a:rPr lang="en-US" sz="2000" b="1" kern="0" dirty="0">
                <a:solidFill>
                  <a:srgbClr val="0000FF"/>
                </a:solidFill>
                <a:latin typeface="Arial"/>
                <a:cs typeface="Calibri" pitchFamily="34" charset="0"/>
              </a:rPr>
            </a:b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High </a:t>
            </a:r>
            <a:r>
              <a:rPr lang="en-US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</a:rPr>
              <a:t>Lumi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, E</a:t>
            </a:r>
            <a:r>
              <a:rPr lang="en-US" b="1" kern="0" baseline="-2500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CM</a:t>
            </a:r>
            <a:r>
              <a:rPr lang="en-US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=90-400 GeV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HE-LHC</a:t>
            </a:r>
            <a:r>
              <a:rPr lang="en-US" sz="2000" i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</a:rPr>
              <a:t>16T 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Symbol"/>
              </a:rPr>
              <a:t>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28 </a:t>
            </a:r>
            <a:r>
              <a:rPr lang="en-US" sz="2000" b="1" kern="0" dirty="0" err="1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TeV</a:t>
            </a: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 </a:t>
            </a:r>
            <a:b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</a:br>
            <a:r>
              <a:rPr lang="en-US" sz="2000" b="1" kern="0" dirty="0" smtClean="0">
                <a:solidFill>
                  <a:srgbClr val="0000FF"/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in LEP/LHC tunnel</a:t>
            </a:r>
          </a:p>
          <a:p>
            <a:pPr>
              <a:spcBef>
                <a:spcPts val="1200"/>
              </a:spcBef>
              <a:defRPr/>
            </a:pPr>
            <a:r>
              <a:rPr lang="en-US" sz="2000" b="1" kern="0" dirty="0" smtClean="0">
                <a:solidFill>
                  <a:srgbClr val="4BACC6">
                    <a:lumMod val="75000"/>
                  </a:srgbClr>
                </a:solidFill>
                <a:latin typeface="Arial"/>
                <a:cs typeface="Calibri" pitchFamily="34" charset="0"/>
                <a:sym typeface="Wingdings" panose="05000000000000000000" pitchFamily="2" charset="2"/>
              </a:rPr>
              <a:t>Possible addition:</a:t>
            </a:r>
            <a:endParaRPr lang="en-US" sz="2000" b="1" kern="0" dirty="0" smtClean="0">
              <a:solidFill>
                <a:srgbClr val="4BACC6">
                  <a:lumMod val="75000"/>
                </a:srgbClr>
              </a:solidFill>
              <a:latin typeface="Arial"/>
              <a:cs typeface="Calibri" pitchFamily="34" charset="0"/>
            </a:endParaRP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  <a:defRPr/>
            </a:pPr>
            <a:r>
              <a:rPr lang="en-US" sz="2000" b="1" i="1" kern="0" dirty="0" smtClean="0">
                <a:solidFill>
                  <a:srgbClr val="4BACC6">
                    <a:lumMod val="75000"/>
                  </a:srgbClr>
                </a:solidFill>
                <a:latin typeface="Arial"/>
                <a:cs typeface="Calibri" pitchFamily="34" charset="0"/>
              </a:rPr>
              <a:t>p-e</a:t>
            </a:r>
            <a:r>
              <a:rPr lang="en-US" sz="2000" b="1" kern="0" dirty="0" smtClean="0">
                <a:solidFill>
                  <a:srgbClr val="4BACC6">
                    <a:lumMod val="75000"/>
                  </a:srgbClr>
                </a:solidFill>
                <a:latin typeface="Arial"/>
                <a:cs typeface="Calibri" pitchFamily="34" charset="0"/>
              </a:rPr>
              <a:t> (</a:t>
            </a:r>
            <a:r>
              <a:rPr lang="en-US" sz="2000" b="1" i="1" kern="0" dirty="0" smtClean="0">
                <a:solidFill>
                  <a:srgbClr val="4BACC6">
                    <a:lumMod val="75000"/>
                  </a:srgbClr>
                </a:solidFill>
                <a:latin typeface="Arial"/>
                <a:cs typeface="Calibri" pitchFamily="34" charset="0"/>
              </a:rPr>
              <a:t>FCC-he</a:t>
            </a:r>
            <a:r>
              <a:rPr lang="en-US" sz="2000" b="1" kern="0" dirty="0" smtClean="0">
                <a:solidFill>
                  <a:srgbClr val="4BACC6">
                    <a:lumMod val="75000"/>
                  </a:srgbClr>
                </a:solidFill>
                <a:latin typeface="Arial"/>
                <a:cs typeface="Calibri" pitchFamily="34" charset="0"/>
              </a:rPr>
              <a:t>) option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11760" y="2020778"/>
            <a:ext cx="2088232" cy="400110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B2B2B2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fr-CH" sz="2000" b="1" kern="0" dirty="0" smtClean="0">
                <a:solidFill>
                  <a:prstClr val="black"/>
                </a:solidFill>
                <a:latin typeface="Arial"/>
              </a:rPr>
              <a:t>~16 T </a:t>
            </a:r>
            <a:r>
              <a:rPr lang="fr-CH" sz="2000" b="1" kern="0" dirty="0" err="1" smtClean="0">
                <a:solidFill>
                  <a:prstClr val="black"/>
                </a:solidFill>
                <a:latin typeface="Arial"/>
                <a:sym typeface="Symbol"/>
              </a:rPr>
              <a:t>magnets</a:t>
            </a:r>
            <a:endParaRPr lang="fr-CH" sz="2000" b="1" kern="0" dirty="0" smtClean="0">
              <a:solidFill>
                <a:prstClr val="black"/>
              </a:solidFill>
              <a:latin typeface="Arial"/>
              <a:sym typeface="Symbol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E79D4-7C1C-420B-BCF4-016F0487C0E8}" type="datetime1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07/07/2018</a:t>
            </a:fld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Alain Blondel The FCCs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4CBECB-E6B9-4CF2-ABF0-89C6B79D862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6109975"/>
            <a:ext cx="9289032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defRPr/>
            </a:pPr>
            <a: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From European Strategy 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in </a:t>
            </a:r>
            <a: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2013: “ambitious post-LHC accelerator project” </a:t>
            </a:r>
            <a:b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</a:br>
            <a:r>
              <a:rPr lang="en-US" b="1" kern="0" dirty="0" smtClean="0">
                <a:solidFill>
                  <a:prstClr val="black"/>
                </a:solidFill>
                <a:latin typeface="Arial"/>
                <a:cs typeface="Calibri" pitchFamily="34" charset="0"/>
              </a:rPr>
              <a:t>Study kicked-off </a:t>
            </a:r>
            <a:r>
              <a:rPr lang="en-US" b="1" kern="0" dirty="0">
                <a:solidFill>
                  <a:prstClr val="black"/>
                </a:solidFill>
                <a:latin typeface="Arial"/>
                <a:cs typeface="Calibri" pitchFamily="34" charset="0"/>
              </a:rPr>
              <a:t>in Geneva Feb 2014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48064" y="4338970"/>
            <a:ext cx="4067946" cy="175432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err="1">
                <a:solidFill>
                  <a:prstClr val="black"/>
                </a:solidFill>
              </a:rPr>
              <a:t>F</a:t>
            </a:r>
            <a:r>
              <a:rPr lang="fr-CH" b="1" dirty="0" err="1" smtClean="0">
                <a:solidFill>
                  <a:prstClr val="black"/>
                </a:solidFill>
              </a:rPr>
              <a:t>rom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what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we</a:t>
            </a:r>
            <a:r>
              <a:rPr lang="fr-CH" b="1" dirty="0" smtClean="0">
                <a:solidFill>
                  <a:prstClr val="black"/>
                </a:solidFill>
              </a:rPr>
              <a:t> know </a:t>
            </a:r>
            <a:r>
              <a:rPr lang="fr-CH" b="1" dirty="0" err="1" smtClean="0">
                <a:solidFill>
                  <a:prstClr val="black"/>
                </a:solidFill>
              </a:rPr>
              <a:t>today</a:t>
            </a:r>
            <a:r>
              <a:rPr lang="fr-CH" b="1" dirty="0" smtClean="0">
                <a:solidFill>
                  <a:prstClr val="black"/>
                </a:solidFill>
              </a:rPr>
              <a:t> :</a:t>
            </a:r>
          </a:p>
          <a:p>
            <a:r>
              <a:rPr lang="fr-CH" b="1" dirty="0" smtClean="0">
                <a:solidFill>
                  <a:prstClr val="black"/>
                </a:solidFill>
              </a:rPr>
              <a:t>the </a:t>
            </a:r>
            <a:r>
              <a:rPr lang="fr-CH" b="1" dirty="0" err="1" smtClean="0">
                <a:solidFill>
                  <a:prstClr val="black"/>
                </a:solidFill>
              </a:rPr>
              <a:t>way</a:t>
            </a:r>
            <a:r>
              <a:rPr lang="fr-CH" b="1" dirty="0" smtClean="0">
                <a:solidFill>
                  <a:prstClr val="black"/>
                </a:solidFill>
              </a:rPr>
              <a:t> by FCC-</a:t>
            </a:r>
            <a:r>
              <a:rPr lang="fr-CH" b="1" dirty="0" err="1" smtClean="0">
                <a:solidFill>
                  <a:prstClr val="black"/>
                </a:solidFill>
              </a:rPr>
              <a:t>ee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is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probably</a:t>
            </a:r>
            <a:r>
              <a:rPr lang="fr-CH" b="1" dirty="0" smtClean="0">
                <a:solidFill>
                  <a:prstClr val="black"/>
                </a:solidFill>
              </a:rPr>
              <a:t> the </a:t>
            </a:r>
            <a:r>
              <a:rPr lang="fr-CH" b="1" dirty="0" err="1" smtClean="0">
                <a:solidFill>
                  <a:prstClr val="black"/>
                </a:solidFill>
              </a:rPr>
              <a:t>fastest</a:t>
            </a:r>
            <a:r>
              <a:rPr lang="fr-CH" b="1" dirty="0" smtClean="0">
                <a:solidFill>
                  <a:prstClr val="black"/>
                </a:solidFill>
              </a:rPr>
              <a:t> and </a:t>
            </a:r>
            <a:r>
              <a:rPr lang="fr-CH" b="1" dirty="0" err="1" smtClean="0">
                <a:solidFill>
                  <a:prstClr val="black"/>
                </a:solidFill>
              </a:rPr>
              <a:t>cheapest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way</a:t>
            </a:r>
            <a:r>
              <a:rPr lang="fr-CH" b="1" dirty="0" smtClean="0">
                <a:solidFill>
                  <a:prstClr val="black"/>
                </a:solidFill>
              </a:rPr>
              <a:t> to 100 </a:t>
            </a:r>
            <a:r>
              <a:rPr lang="fr-CH" b="1" dirty="0" err="1" smtClean="0">
                <a:solidFill>
                  <a:prstClr val="black"/>
                </a:solidFill>
              </a:rPr>
              <a:t>TeV</a:t>
            </a:r>
            <a:r>
              <a:rPr lang="fr-CH" b="1" dirty="0">
                <a:solidFill>
                  <a:prstClr val="black"/>
                </a:solidFill>
              </a:rPr>
              <a:t>.</a:t>
            </a:r>
            <a:endParaRPr lang="fr-CH" b="1" dirty="0" smtClean="0">
              <a:solidFill>
                <a:prstClr val="black"/>
              </a:solidFill>
            </a:endParaRPr>
          </a:p>
          <a:p>
            <a:r>
              <a:rPr lang="fr-CH" b="1" dirty="0">
                <a:solidFill>
                  <a:prstClr val="black"/>
                </a:solidFill>
              </a:rPr>
              <a:t>T</a:t>
            </a:r>
            <a:r>
              <a:rPr lang="fr-CH" b="1" dirty="0" smtClean="0">
                <a:solidFill>
                  <a:prstClr val="black"/>
                </a:solidFill>
              </a:rPr>
              <a:t>hat </a:t>
            </a:r>
            <a:r>
              <a:rPr lang="fr-CH" b="1" dirty="0" err="1" smtClean="0">
                <a:solidFill>
                  <a:prstClr val="black"/>
                </a:solidFill>
              </a:rPr>
              <a:t>combination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also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produces</a:t>
            </a:r>
            <a:r>
              <a:rPr lang="fr-CH" b="1" dirty="0" smtClean="0">
                <a:solidFill>
                  <a:prstClr val="black"/>
                </a:solidFill>
              </a:rPr>
              <a:t> the </a:t>
            </a:r>
            <a:r>
              <a:rPr lang="fr-CH" b="1" dirty="0" err="1" smtClean="0">
                <a:solidFill>
                  <a:prstClr val="black"/>
                </a:solidFill>
              </a:rPr>
              <a:t>most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physics</a:t>
            </a:r>
            <a:r>
              <a:rPr lang="fr-CH" b="1" dirty="0" smtClean="0">
                <a:solidFill>
                  <a:prstClr val="black"/>
                </a:solidFill>
              </a:rPr>
              <a:t>.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It </a:t>
            </a:r>
            <a:r>
              <a:rPr lang="fr-CH" b="1" dirty="0" err="1" smtClean="0">
                <a:solidFill>
                  <a:prstClr val="black"/>
                </a:solidFill>
              </a:rPr>
              <a:t>is</a:t>
            </a:r>
            <a:r>
              <a:rPr lang="fr-CH" b="1" dirty="0" smtClean="0">
                <a:solidFill>
                  <a:prstClr val="black"/>
                </a:solidFill>
              </a:rPr>
              <a:t> the </a:t>
            </a:r>
            <a:r>
              <a:rPr lang="fr-CH" b="1" dirty="0" err="1" smtClean="0">
                <a:solidFill>
                  <a:prstClr val="black"/>
                </a:solidFill>
              </a:rPr>
              <a:t>assumption</a:t>
            </a:r>
            <a:r>
              <a:rPr lang="fr-CH" b="1" dirty="0" smtClean="0">
                <a:solidFill>
                  <a:prstClr val="black"/>
                </a:solidFill>
              </a:rPr>
              <a:t> in the </a:t>
            </a:r>
            <a:r>
              <a:rPr lang="fr-CH" b="1" dirty="0" err="1" smtClean="0">
                <a:solidFill>
                  <a:prstClr val="black"/>
                </a:solidFill>
              </a:rPr>
              <a:t>following</a:t>
            </a:r>
            <a:r>
              <a:rPr lang="fr-CH" b="1" dirty="0" smtClean="0">
                <a:solidFill>
                  <a:prstClr val="black"/>
                </a:solidFill>
              </a:rPr>
              <a:t>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03976" y="5748936"/>
            <a:ext cx="2436244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prstClr val="black"/>
                </a:solidFill>
              </a:rPr>
              <a:t>also</a:t>
            </a:r>
            <a:r>
              <a:rPr lang="fr-CH" dirty="0" smtClean="0">
                <a:solidFill>
                  <a:prstClr val="black"/>
                </a:solidFill>
              </a:rPr>
              <a:t> a good </a:t>
            </a:r>
            <a:r>
              <a:rPr lang="fr-CH" dirty="0" err="1" smtClean="0">
                <a:solidFill>
                  <a:prstClr val="black"/>
                </a:solidFill>
              </a:rPr>
              <a:t>start</a:t>
            </a:r>
            <a:r>
              <a:rPr lang="fr-CH" dirty="0" smtClean="0">
                <a:solidFill>
                  <a:prstClr val="black"/>
                </a:solidFill>
              </a:rPr>
              <a:t> for 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C!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16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advClick="0">
        <p14:prism isContent="1"/>
      </p:transition>
    </mc:Choice>
    <mc:Fallback xmlns=""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NewestBase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768205"/>
            <a:ext cx="6912768" cy="42199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39952" y="-828"/>
            <a:ext cx="1341649" cy="584775"/>
          </a:xfrm>
          <a:prstGeom prst="rect">
            <a:avLst/>
          </a:prstGeom>
          <a:solidFill>
            <a:srgbClr val="FFFF00"/>
          </a:solidFill>
          <a:ln w="28575">
            <a:solidFill>
              <a:srgbClr val="FFC000"/>
            </a:solidFill>
          </a:ln>
        </p:spPr>
        <p:txBody>
          <a:bodyPr wrap="none" rtlCol="0">
            <a:spAutoFit/>
          </a:bodyPr>
          <a:lstStyle/>
          <a:p>
            <a:r>
              <a:rPr lang="fr-CH" sz="3200" b="1" dirty="0" smtClean="0">
                <a:solidFill>
                  <a:prstClr val="black"/>
                </a:solidFill>
              </a:rPr>
              <a:t>FCC-</a:t>
            </a:r>
            <a:r>
              <a:rPr lang="fr-CH" sz="3200" b="1" dirty="0" err="1" smtClean="0">
                <a:solidFill>
                  <a:prstClr val="black"/>
                </a:solidFill>
              </a:rPr>
              <a:t>ee</a:t>
            </a:r>
            <a:endParaRPr lang="en-GB" sz="32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78400" y="1374207"/>
            <a:ext cx="1011815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prstClr val="black"/>
                </a:solidFill>
              </a:rPr>
              <a:t>LEPx10</a:t>
            </a:r>
            <a:r>
              <a:rPr lang="fr-CH" b="1" baseline="30000" dirty="0" smtClean="0">
                <a:solidFill>
                  <a:prstClr val="black"/>
                </a:solidFill>
              </a:rPr>
              <a:t>5</a:t>
            </a:r>
            <a:r>
              <a:rPr lang="fr-CH" b="1" dirty="0" smtClean="0">
                <a:solidFill>
                  <a:prstClr val="black"/>
                </a:solidFill>
              </a:rPr>
              <a:t>!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949945" y="504056"/>
            <a:ext cx="2056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prstClr val="black"/>
                </a:solidFill>
              </a:rPr>
              <a:t>Z       WW    HZ     tt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2081747" y="801380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801827" y="778871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305883" y="795639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3737931" y="780712"/>
            <a:ext cx="0" cy="14401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35390" y="4625471"/>
            <a:ext cx="18826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Event </a:t>
            </a:r>
            <a:r>
              <a:rPr lang="fr-CH" sz="2000" b="1" dirty="0" err="1">
                <a:solidFill>
                  <a:prstClr val="black"/>
                </a:solidFill>
              </a:rPr>
              <a:t>statistics</a:t>
            </a:r>
            <a:r>
              <a:rPr lang="fr-CH" sz="2000" b="1" dirty="0">
                <a:solidFill>
                  <a:prstClr val="black"/>
                </a:solidFill>
              </a:rPr>
              <a:t> 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5496" y="5025581"/>
            <a:ext cx="6383863" cy="1323439"/>
          </a:xfrm>
          <a:prstGeom prst="rect">
            <a:avLst/>
          </a:prstGeom>
          <a:solidFill>
            <a:srgbClr val="E5F3EE"/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Z </a:t>
            </a:r>
            <a:r>
              <a:rPr lang="fr-CH" sz="2000" b="1" dirty="0" err="1">
                <a:solidFill>
                  <a:prstClr val="black"/>
                </a:solidFill>
              </a:rPr>
              <a:t>peak</a:t>
            </a:r>
            <a:r>
              <a:rPr lang="fr-CH" sz="2000" b="1" dirty="0">
                <a:solidFill>
                  <a:prstClr val="black"/>
                </a:solidFill>
              </a:rPr>
              <a:t>            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  91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5 10</a:t>
            </a:r>
            <a:r>
              <a:rPr lang="fr-CH" sz="2000" b="1" baseline="30000" dirty="0">
                <a:solidFill>
                  <a:prstClr val="black"/>
                </a:solidFill>
              </a:rPr>
              <a:t>12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</a:rPr>
              <a:t>Z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  WW </a:t>
            </a:r>
            <a:r>
              <a:rPr lang="fr-CH" sz="2000" b="1" dirty="0" err="1">
                <a:solidFill>
                  <a:prstClr val="black"/>
                </a:solidFill>
              </a:rPr>
              <a:t>threshold</a:t>
            </a:r>
            <a:r>
              <a:rPr lang="fr-CH" sz="2000" b="1" dirty="0">
                <a:solidFill>
                  <a:prstClr val="black"/>
                </a:solidFill>
              </a:rPr>
              <a:t>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161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8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WW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ZH </a:t>
            </a:r>
            <a:r>
              <a:rPr lang="fr-CH" sz="2000" b="1" dirty="0" err="1">
                <a:solidFill>
                  <a:prstClr val="black"/>
                </a:solidFill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240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baseline="30000" dirty="0">
                <a:solidFill>
                  <a:prstClr val="black"/>
                </a:solidFill>
                <a:sym typeface="Wingdings" panose="05000000000000000000" pitchFamily="2" charset="2"/>
              </a:rPr>
              <a:t>  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ZH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tt  </a:t>
            </a:r>
            <a:r>
              <a:rPr lang="fr-CH" sz="2000" b="1" dirty="0" err="1">
                <a:solidFill>
                  <a:prstClr val="black"/>
                </a:solidFill>
                <a:sym typeface="Wingdings" panose="05000000000000000000" pitchFamily="2" charset="2"/>
              </a:rPr>
              <a:t>threshold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         </a:t>
            </a:r>
            <a:r>
              <a:rPr lang="fr-CH" sz="2000" b="1" dirty="0" err="1">
                <a:solidFill>
                  <a:prstClr val="black"/>
                </a:solidFill>
              </a:rPr>
              <a:t>E</a:t>
            </a:r>
            <a:r>
              <a:rPr lang="fr-CH" sz="2000" b="1" baseline="-25000" dirty="0" err="1">
                <a:solidFill>
                  <a:prstClr val="black"/>
                </a:solidFill>
              </a:rPr>
              <a:t>cm</a:t>
            </a:r>
            <a:r>
              <a:rPr lang="fr-CH" sz="2000" b="1" dirty="0">
                <a:solidFill>
                  <a:prstClr val="black"/>
                </a:solidFill>
              </a:rPr>
              <a:t> : 350 </a:t>
            </a:r>
            <a:r>
              <a:rPr lang="fr-CH" sz="2000" b="1" dirty="0" err="1">
                <a:solidFill>
                  <a:prstClr val="black"/>
                </a:solidFill>
              </a:rPr>
              <a:t>GeV</a:t>
            </a:r>
            <a:r>
              <a:rPr lang="fr-CH" sz="2000" b="1" dirty="0">
                <a:solidFill>
                  <a:prstClr val="black"/>
                </a:solidFill>
              </a:rPr>
              <a:t>               10</a:t>
            </a:r>
            <a:r>
              <a:rPr lang="fr-CH" sz="2000" b="1" baseline="30000" dirty="0">
                <a:solidFill>
                  <a:prstClr val="black"/>
                </a:solidFill>
              </a:rPr>
              <a:t>6       </a:t>
            </a:r>
            <a:r>
              <a:rPr lang="fr-CH" sz="2000" b="1" dirty="0" err="1">
                <a:solidFill>
                  <a:prstClr val="black"/>
                </a:solidFill>
              </a:rPr>
              <a:t>e+e</a:t>
            </a:r>
            <a:r>
              <a:rPr lang="fr-CH" sz="2000" b="1" dirty="0">
                <a:solidFill>
                  <a:prstClr val="black"/>
                </a:solidFill>
              </a:rPr>
              <a:t>- 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</a:t>
            </a:r>
            <a:r>
              <a:rPr lang="fr-CH" sz="2000" b="1" dirty="0">
                <a:solidFill>
                  <a:prstClr val="black"/>
                </a:solidFill>
                <a:sym typeface="Symbol"/>
              </a:rPr>
              <a:t></a:t>
            </a:r>
            <a:r>
              <a:rPr lang="fr-CH" sz="2000" b="1" dirty="0">
                <a:solidFill>
                  <a:prstClr val="black"/>
                </a:solidFill>
                <a:sym typeface="Wingdings" panose="05000000000000000000" pitchFamily="2" charset="2"/>
              </a:rPr>
              <a:t>tt</a:t>
            </a:r>
            <a:endParaRPr lang="fr-CH" sz="2000" b="1" dirty="0">
              <a:solidFill>
                <a:prstClr val="black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444208" y="5036689"/>
            <a:ext cx="1423338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LEP x 10</a:t>
            </a:r>
            <a:r>
              <a:rPr lang="fr-CH" sz="2000" b="1" baseline="30000" dirty="0">
                <a:solidFill>
                  <a:prstClr val="black"/>
                </a:solidFill>
              </a:rPr>
              <a:t>5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LEP x 2.10</a:t>
            </a:r>
            <a:r>
              <a:rPr lang="fr-CH" sz="2000" b="1" baseline="30000" dirty="0">
                <a:solidFill>
                  <a:prstClr val="black"/>
                </a:solidFill>
              </a:rPr>
              <a:t>3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</a:rPr>
              <a:t>done</a:t>
            </a:r>
            <a:endParaRPr lang="fr-CH" sz="2000" b="1" dirty="0">
              <a:solidFill>
                <a:prstClr val="black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CH" sz="2000" b="1" dirty="0">
                <a:solidFill>
                  <a:prstClr val="black"/>
                </a:solidFill>
              </a:rPr>
              <a:t>Never </a:t>
            </a:r>
            <a:r>
              <a:rPr lang="fr-CH" sz="2000" b="1" dirty="0" err="1">
                <a:solidFill>
                  <a:prstClr val="black"/>
                </a:solidFill>
              </a:rPr>
              <a:t>done</a:t>
            </a:r>
            <a:endParaRPr lang="fr-CH" sz="20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34890" y="5048364"/>
            <a:ext cx="1130181" cy="132343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dirty="0" smtClean="0">
                <a:solidFill>
                  <a:prstClr val="black"/>
                </a:solidFill>
              </a:rPr>
              <a:t>  100 </a:t>
            </a:r>
            <a:r>
              <a:rPr lang="fr-CH" sz="2000" dirty="0" err="1" smtClean="0">
                <a:solidFill>
                  <a:prstClr val="black"/>
                </a:solidFill>
              </a:rPr>
              <a:t>keV</a:t>
            </a:r>
            <a:endParaRPr lang="fr-CH" sz="2000" dirty="0" smtClean="0">
              <a:solidFill>
                <a:prstClr val="black"/>
              </a:solidFill>
            </a:endParaRPr>
          </a:p>
          <a:p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</a:rPr>
              <a:t> 300 </a:t>
            </a:r>
            <a:r>
              <a:rPr lang="fr-CH" sz="2000" dirty="0" err="1" smtClean="0">
                <a:solidFill>
                  <a:prstClr val="black"/>
                </a:solidFill>
              </a:rPr>
              <a:t>keV</a:t>
            </a:r>
            <a:endParaRPr lang="fr-CH" sz="2000" dirty="0" smtClean="0">
              <a:solidFill>
                <a:prstClr val="black"/>
              </a:solidFill>
            </a:endParaRPr>
          </a:p>
          <a:p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</a:rPr>
              <a:t>   1 MeV</a:t>
            </a:r>
          </a:p>
          <a:p>
            <a:r>
              <a:rPr lang="fr-CH" sz="2000" dirty="0">
                <a:solidFill>
                  <a:prstClr val="black"/>
                </a:solidFill>
              </a:rPr>
              <a:t> </a:t>
            </a:r>
            <a:r>
              <a:rPr lang="fr-CH" sz="2000" dirty="0" smtClean="0">
                <a:solidFill>
                  <a:prstClr val="black"/>
                </a:solidFill>
              </a:rPr>
              <a:t>   2 MeV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884368" y="4654877"/>
            <a:ext cx="1196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black"/>
                </a:solidFill>
              </a:rPr>
              <a:t>E</a:t>
            </a:r>
            <a:r>
              <a:rPr lang="fr-CH" b="1" baseline="-25000" dirty="0">
                <a:solidFill>
                  <a:prstClr val="black"/>
                </a:solidFill>
              </a:rPr>
              <a:t>CM</a:t>
            </a:r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errors</a:t>
            </a:r>
            <a:r>
              <a:rPr lang="fr-CH" b="1" dirty="0" smtClean="0">
                <a:solidFill>
                  <a:prstClr val="black"/>
                </a:solidFill>
              </a:rPr>
              <a:t>:</a:t>
            </a:r>
            <a:endParaRPr lang="fr-CH" b="1" dirty="0">
              <a:solidFill>
                <a:prstClr val="black"/>
              </a:solidFill>
            </a:endParaRPr>
          </a:p>
          <a:p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619672" y="6444044"/>
            <a:ext cx="6632521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>
                <a:solidFill>
                  <a:prstClr val="black"/>
                </a:solidFill>
              </a:rPr>
              <a:t>G</a:t>
            </a:r>
            <a:r>
              <a:rPr lang="fr-CH" b="1" dirty="0" smtClean="0">
                <a:solidFill>
                  <a:prstClr val="black"/>
                </a:solidFill>
              </a:rPr>
              <a:t>reat </a:t>
            </a:r>
            <a:r>
              <a:rPr lang="fr-CH" b="1" dirty="0" err="1" smtClean="0">
                <a:solidFill>
                  <a:prstClr val="black"/>
                </a:solidFill>
              </a:rPr>
              <a:t>energy</a:t>
            </a:r>
            <a:r>
              <a:rPr lang="fr-CH" b="1" dirty="0" smtClean="0">
                <a:solidFill>
                  <a:prstClr val="black"/>
                </a:solidFill>
              </a:rPr>
              <a:t> range for the </a:t>
            </a:r>
            <a:r>
              <a:rPr lang="fr-CH" b="1" dirty="0" err="1" smtClean="0">
                <a:solidFill>
                  <a:prstClr val="black"/>
                </a:solidFill>
              </a:rPr>
              <a:t>heavy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err="1" smtClean="0">
                <a:solidFill>
                  <a:prstClr val="black"/>
                </a:solidFill>
              </a:rPr>
              <a:t>particles</a:t>
            </a:r>
            <a:r>
              <a:rPr lang="fr-CH" b="1" dirty="0" smtClean="0">
                <a:solidFill>
                  <a:prstClr val="black"/>
                </a:solidFill>
              </a:rPr>
              <a:t> of the Standard Model. </a:t>
            </a:r>
            <a:endParaRPr lang="en-GB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1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0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1806</Words>
  <Application>Microsoft Office PowerPoint</Application>
  <PresentationFormat>On-screen Show (4:3)</PresentationFormat>
  <Paragraphs>316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1_Office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5</cp:revision>
  <dcterms:created xsi:type="dcterms:W3CDTF">2018-06-07T06:53:55Z</dcterms:created>
  <dcterms:modified xsi:type="dcterms:W3CDTF">2018-07-07T00:43:03Z</dcterms:modified>
</cp:coreProperties>
</file>