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516" r:id="rId2"/>
    <p:sldId id="770" r:id="rId3"/>
    <p:sldId id="781" r:id="rId4"/>
    <p:sldId id="772" r:id="rId5"/>
    <p:sldId id="775" r:id="rId6"/>
    <p:sldId id="776" r:id="rId7"/>
    <p:sldId id="773" r:id="rId8"/>
    <p:sldId id="777" r:id="rId9"/>
    <p:sldId id="778" r:id="rId10"/>
    <p:sldId id="783" r:id="rId11"/>
    <p:sldId id="784" r:id="rId12"/>
    <p:sldId id="787" r:id="rId13"/>
    <p:sldId id="785" r:id="rId14"/>
    <p:sldId id="782" r:id="rId15"/>
    <p:sldId id="788" r:id="rId16"/>
    <p:sldId id="790" r:id="rId17"/>
    <p:sldId id="791" r:id="rId18"/>
    <p:sldId id="793" r:id="rId19"/>
    <p:sldId id="794" r:id="rId20"/>
    <p:sldId id="795" r:id="rId21"/>
    <p:sldId id="797" r:id="rId22"/>
    <p:sldId id="798" r:id="rId23"/>
    <p:sldId id="799" r:id="rId24"/>
    <p:sldId id="801" r:id="rId25"/>
    <p:sldId id="800" r:id="rId26"/>
    <p:sldId id="796" r:id="rId27"/>
    <p:sldId id="802" r:id="rId28"/>
    <p:sldId id="803" r:id="rId29"/>
    <p:sldId id="804" r:id="rId30"/>
    <p:sldId id="774" r:id="rId31"/>
    <p:sldId id="789" r:id="rId32"/>
    <p:sldId id="792" r:id="rId33"/>
    <p:sldId id="805" r:id="rId34"/>
    <p:sldId id="806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36FA"/>
    <a:srgbClr val="392BF5"/>
    <a:srgbClr val="105598"/>
    <a:srgbClr val="FBFB05"/>
    <a:srgbClr val="DFDFDF"/>
    <a:srgbClr val="39E74E"/>
    <a:srgbClr val="9900CC"/>
    <a:srgbClr val="0026B0"/>
    <a:srgbClr val="215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2" autoAdjust="0"/>
    <p:restoredTop sz="84780" autoAdjust="0"/>
  </p:normalViewPr>
  <p:slideViewPr>
    <p:cSldViewPr snapToGrid="0" snapToObjects="1">
      <p:cViewPr varScale="1">
        <p:scale>
          <a:sx n="54" d="100"/>
          <a:sy n="54" d="100"/>
        </p:scale>
        <p:origin x="60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2425A-B869-ED44-AABC-864CA411AED4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D4BE7-F420-8A48-AFA4-886DC486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7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4C7EB-5FA1-2A48-96AC-B3FDC2A4A19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12964-9D25-F140-BCE5-41B8A8543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71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3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58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50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25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15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12964-9D25-F140-BCE5-41B8A8543C5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16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Hadron Physics </a:t>
            </a:r>
            <a:br>
              <a:rPr lang="en-US" dirty="0" smtClean="0"/>
            </a:br>
            <a:r>
              <a:rPr lang="en-US" dirty="0" smtClean="0"/>
              <a:t>in China and the Facilities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72067" y="3886200"/>
            <a:ext cx="7366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Zhengguo</a:t>
            </a:r>
            <a:r>
              <a:rPr lang="en-US" dirty="0" smtClean="0"/>
              <a:t> Zhao</a:t>
            </a:r>
          </a:p>
          <a:p>
            <a:r>
              <a:rPr lang="en-US" dirty="0" smtClean="0"/>
              <a:t>University of Science and Technology of China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4206" y="6356350"/>
            <a:ext cx="1853514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4" descr="C:\Users\penghp\Desktop\untitl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870" y="28575"/>
            <a:ext cx="819151" cy="74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169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4" descr="C:\Users\penghp\Desktop\untitl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245" y="28575"/>
            <a:ext cx="819151" cy="74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53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48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480" y="50539"/>
            <a:ext cx="7762240" cy="714850"/>
          </a:xfrm>
          <a:prstGeom prst="rect">
            <a:avLst/>
          </a:prstGeom>
          <a:solidFill>
            <a:srgbClr val="0036F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Hadron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075" y="1059768"/>
            <a:ext cx="8654105" cy="5066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C973300C-797F-D148-A78D-320196FBAF0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27075" y="808515"/>
            <a:ext cx="8654105" cy="0"/>
          </a:xfrm>
          <a:prstGeom prst="line">
            <a:avLst/>
          </a:prstGeom>
          <a:ln w="508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"/>
          <p:cNvCxnSpPr/>
          <p:nvPr userDrawn="1"/>
        </p:nvCxnSpPr>
        <p:spPr>
          <a:xfrm>
            <a:off x="237235" y="6321585"/>
            <a:ext cx="8654105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39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Cambria" panose="02040503050406030204" pitchFamily="18" charset="0"/>
          <a:ea typeface="Arial Unicode MS" panose="020B0604020202020204" pitchFamily="34" charset="-122"/>
          <a:cs typeface="Arial Unicode MS" panose="020B0604020202020204" pitchFamily="34" charset="-122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 baseline="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mailto:penghp@ustc.edu.cn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0.png"/><Relationship Id="rId4" Type="http://schemas.openxmlformats.org/officeDocument/2006/relationships/image" Target="../media/image60.png"/><Relationship Id="rId9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28.png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36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40.png"/><Relationship Id="rId10" Type="http://schemas.openxmlformats.org/officeDocument/2006/relationships/image" Target="../media/image39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jpe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5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3.png"/><Relationship Id="rId5" Type="http://schemas.openxmlformats.org/officeDocument/2006/relationships/image" Target="../media/image4.jpeg"/><Relationship Id="rId10" Type="http://schemas.openxmlformats.org/officeDocument/2006/relationships/image" Target="../media/image55.png"/><Relationship Id="rId4" Type="http://schemas.openxmlformats.org/officeDocument/2006/relationships/image" Target="../media/image48.png"/><Relationship Id="rId9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4.jpeg"/><Relationship Id="rId7" Type="http://schemas.openxmlformats.org/officeDocument/2006/relationships/image" Target="../media/image6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7.png"/><Relationship Id="rId7" Type="http://schemas.openxmlformats.org/officeDocument/2006/relationships/image" Target="../media/image8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emf"/><Relationship Id="rId10" Type="http://schemas.openxmlformats.org/officeDocument/2006/relationships/image" Target="../media/image84.png"/><Relationship Id="rId4" Type="http://schemas.openxmlformats.org/officeDocument/2006/relationships/image" Target="../media/image4.jpeg"/><Relationship Id="rId9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4.jpeg"/><Relationship Id="rId7" Type="http://schemas.openxmlformats.org/officeDocument/2006/relationships/image" Target="../media/image90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430.png"/><Relationship Id="rId4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7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361.png"/><Relationship Id="rId7" Type="http://schemas.openxmlformats.org/officeDocument/2006/relationships/image" Target="../media/image98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9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10.png"/><Relationship Id="rId7" Type="http://schemas.openxmlformats.org/officeDocument/2006/relationships/image" Target="../media/image1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png"/><Relationship Id="rId4" Type="http://schemas.openxmlformats.org/officeDocument/2006/relationships/image" Target="../media/image8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chep2018.org/images/main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799"/>
            <a:ext cx="9144001" cy="50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标题 1"/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0"/>
                <a:ext cx="9144001" cy="2282940"/>
              </a:xfrm>
              <a:solidFill>
                <a:srgbClr val="0036FA"/>
              </a:solidFill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</a:rPr>
                        </m:ctrlPr>
                      </m:sSubSupPr>
                      <m:e>
                        <m:r>
                          <a:rPr lang="zh-CN" altLang="en-US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𝛬</m:t>
                        </m:r>
                      </m:e>
                      <m:sub>
                        <m:r>
                          <a:rPr lang="en-US" altLang="zh-CN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dirty="0">
                    <a:latin typeface="Franklin Gothic Medium Cond" charset="0"/>
                    <a:ea typeface="Franklin Gothic Medium Cond" charset="0"/>
                    <a:cs typeface="Franklin Gothic Medium Cond" charset="0"/>
                  </a:rPr>
                  <a:t> </a:t>
                </a:r>
                <a:r>
                  <a:rPr lang="en-US" altLang="zh-CN" dirty="0">
                    <a:latin typeface="Franklin Gothic Medium Cond" charset="0"/>
                    <a:ea typeface="Franklin Gothic Medium Cond" charset="0"/>
                    <a:cs typeface="Franklin Gothic Medium Cond" charset="0"/>
                  </a:rPr>
                  <a:t>physics</a:t>
                </a:r>
                <a:r>
                  <a:rPr lang="zh-CN" altLang="en-US" dirty="0">
                    <a:latin typeface="Franklin Gothic Medium Cond" charset="0"/>
                    <a:ea typeface="Franklin Gothic Medium Cond" charset="0"/>
                    <a:cs typeface="Franklin Gothic Medium Cond" charset="0"/>
                  </a:rPr>
                  <a:t> </a:t>
                </a:r>
                <a:r>
                  <a:rPr lang="en-US" altLang="zh-CN" dirty="0" smtClean="0">
                    <a:latin typeface="Franklin Gothic Medium Cond" charset="0"/>
                    <a:ea typeface="Franklin Gothic Medium Cond" charset="0"/>
                    <a:cs typeface="Franklin Gothic Medium Cond" charset="0"/>
                  </a:rPr>
                  <a:t>with</a:t>
                </a:r>
                <a:r>
                  <a:rPr lang="zh-CN" altLang="en-US" dirty="0" smtClean="0">
                    <a:latin typeface="Franklin Gothic Medium Cond" charset="0"/>
                    <a:ea typeface="Franklin Gothic Medium Cond" charset="0"/>
                    <a:cs typeface="Franklin Gothic Medium Cond" charset="0"/>
                  </a:rPr>
                  <a:t> </a:t>
                </a:r>
                <a:r>
                  <a:rPr lang="en-US" altLang="zh-CN" dirty="0" smtClean="0">
                    <a:latin typeface="Franklin Gothic Medium Cond" charset="0"/>
                    <a:ea typeface="Franklin Gothic Medium Cond" charset="0"/>
                    <a:cs typeface="Franklin Gothic Medium Cond" charset="0"/>
                  </a:rPr>
                  <a:t>BESIII threshold data </a:t>
                </a:r>
                <a:endParaRPr lang="zh-CN" altLang="en-US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9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0"/>
                <a:ext cx="9144001" cy="2282940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84326" y="2411429"/>
            <a:ext cx="8429949" cy="373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 smtClean="0">
                <a:latin typeface="+mj-lt"/>
                <a:cs typeface="Arial Unicode MS" panose="020B0604020202020204" pitchFamily="34" charset="-122"/>
              </a:rPr>
              <a:t>Hai-ping Peng   </a:t>
            </a:r>
          </a:p>
          <a:p>
            <a:pPr algn="ctr">
              <a:lnSpc>
                <a:spcPct val="140000"/>
              </a:lnSpc>
            </a:pPr>
            <a:r>
              <a:rPr lang="en-US" altLang="zh-CN" sz="2000" b="1" dirty="0" smtClean="0">
                <a:latin typeface="+mj-lt"/>
                <a:cs typeface="Arial Unicode MS" panose="020B0604020202020204" pitchFamily="34" charset="-122"/>
              </a:rPr>
              <a:t> </a:t>
            </a:r>
            <a:r>
              <a:rPr lang="en-US" altLang="zh-CN" sz="2000" b="1" dirty="0" smtClean="0">
                <a:latin typeface="+mj-lt"/>
                <a:cs typeface="Arial Unicode MS" panose="020B0604020202020204" pitchFamily="34" charset="-122"/>
                <a:hlinkClick r:id="rId5"/>
              </a:rPr>
              <a:t>penghp@ustc.edu.cn</a:t>
            </a:r>
            <a:endParaRPr lang="en-US" altLang="zh-CN" sz="2000" b="1" dirty="0" smtClean="0">
              <a:latin typeface="+mj-lt"/>
              <a:cs typeface="Arial Unicode MS" panose="020B0604020202020204" pitchFamily="34" charset="-122"/>
            </a:endParaRPr>
          </a:p>
          <a:p>
            <a:pPr algn="ctr">
              <a:lnSpc>
                <a:spcPct val="140000"/>
              </a:lnSpc>
            </a:pPr>
            <a:r>
              <a:rPr lang="en-US" altLang="zh-CN" sz="2400" b="1" dirty="0" smtClean="0">
                <a:solidFill>
                  <a:srgbClr val="FF33CC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State Key Laboratory of Particle Detection and Electronics (SKLPE)</a:t>
            </a:r>
            <a:endParaRPr lang="en-US" altLang="zh-CN" sz="2400" b="1" dirty="0">
              <a:solidFill>
                <a:srgbClr val="FF33CC"/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>
              <a:lnSpc>
                <a:spcPct val="140000"/>
              </a:lnSpc>
            </a:pPr>
            <a:r>
              <a:rPr lang="en-US" altLang="zh-CN" sz="2400" b="1" dirty="0" smtClean="0">
                <a:solidFill>
                  <a:srgbClr val="FF33CC"/>
                </a:solidFill>
                <a:latin typeface="+mj-lt"/>
                <a:ea typeface="华文隶书" panose="02010800040101010101" pitchFamily="2" charset="-122"/>
                <a:cs typeface="Arial Unicode MS" panose="020B0604020202020204" pitchFamily="34" charset="-122"/>
              </a:rPr>
              <a:t>University of Science and Technology of China (USTC)</a:t>
            </a:r>
          </a:p>
          <a:p>
            <a:pPr algn="ctr">
              <a:lnSpc>
                <a:spcPct val="150000"/>
              </a:lnSpc>
            </a:pPr>
            <a:endParaRPr lang="en-US" altLang="zh-CN" sz="2000" b="1" dirty="0">
              <a:latin typeface="Arial Narrow" panose="020B0606020202030204" pitchFamily="34" charset="0"/>
              <a:ea typeface="华文隶书" panose="02010800040101010101" pitchFamily="2" charset="-122"/>
              <a:cs typeface="Arial Unicode MS" panose="020B0604020202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(On behalf </a:t>
            </a:r>
            <a:r>
              <a:rPr lang="en-US" altLang="zh-CN" sz="2400" b="1" dirty="0" smtClean="0">
                <a:solidFill>
                  <a:srgbClr val="FF0000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BESIII Collaboration)</a:t>
            </a:r>
            <a:endParaRPr lang="en-US" altLang="zh-CN" sz="2400" b="1" dirty="0">
              <a:solidFill>
                <a:srgbClr val="FF0000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 Unicode MS" panose="020B0604020202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华文新魏" panose="02010800040101010101" pitchFamily="2" charset="-122"/>
                <a:cs typeface="Arial Unicode MS" panose="020B0604020202020204" pitchFamily="34" charset="-122"/>
              </a:rPr>
              <a:t>ICHEP 2018,  July 4th-11th,  Seoul Korea</a:t>
            </a:r>
          </a:p>
        </p:txBody>
      </p:sp>
      <p:pic>
        <p:nvPicPr>
          <p:cNvPr id="6148" name="Picture 4" descr="C:\Users\penghp\Desktop\untitl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870" y="28575"/>
            <a:ext cx="819151" cy="74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284205" y="6356350"/>
            <a:ext cx="2633165" cy="365125"/>
          </a:xfrm>
        </p:spPr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42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86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11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22"/>
    </mc:Choice>
    <mc:Fallback xmlns="">
      <p:transition spd="slow" advTm="552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7288" y="50539"/>
            <a:ext cx="7143432" cy="714850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7079" y="1915771"/>
            <a:ext cx="7943850" cy="17120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8800" dirty="0" smtClean="0">
                <a:latin typeface="+mj-lt"/>
              </a:rPr>
              <a:t>Hadronic Decay</a:t>
            </a:r>
            <a:endParaRPr lang="zh-CN" altLang="en-US" sz="8800" dirty="0">
              <a:latin typeface="+mj-lt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54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30" y="1228534"/>
            <a:ext cx="3639020" cy="2814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nK</a:t>
                </a:r>
                <a:r>
                  <a:rPr lang="en-US" altLang="zh-CN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S</a:t>
                </a:r>
                <a:r>
                  <a:rPr lang="en-US" altLang="zh-CN" baseline="30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0</a:t>
                </a:r>
                <a:r>
                  <a:rPr lang="en-US" altLang="zh-CN" dirty="0">
                    <a:solidFill>
                      <a:schemeClr val="bg1"/>
                    </a:solidFill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baseline="30000" dirty="0">
                    <a:solidFill>
                      <a:schemeClr val="bg1"/>
                    </a:solidFill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4"/>
                <a:stretch>
                  <a:fillRect t="-16949" b="-35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7"/>
              <p:cNvSpPr txBox="1">
                <a:spLocks noChangeArrowheads="1"/>
              </p:cNvSpPr>
              <p:nvPr/>
            </p:nvSpPr>
            <p:spPr bwMode="auto">
              <a:xfrm>
                <a:off x="187757" y="887413"/>
                <a:ext cx="8820150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0000"/>
                  </a:buClr>
                  <a:buSzPct val="65000"/>
                </a:pP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  <a:sym typeface="Wingdings" panose="05000000000000000000" pitchFamily="2" charset="2"/>
                  </a:rPr>
                  <a:t>First 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24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  <a:sym typeface="Wingdings" panose="05000000000000000000" pitchFamily="2" charset="2"/>
                  </a:rPr>
                  <a:t>decays involving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  <a:sym typeface="Wingdings" panose="05000000000000000000" pitchFamily="2" charset="2"/>
                  </a:rPr>
                  <a:t>the 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  <a:sym typeface="Wingdings" panose="05000000000000000000" pitchFamily="2" charset="2"/>
                  </a:rPr>
                  <a:t>neutron in final states</a:t>
                </a:r>
                <a:r>
                  <a:rPr lang="en-US" altLang="zh-CN" sz="2400" b="1" dirty="0" smtClean="0">
                    <a:solidFill>
                      <a:srgbClr val="0000CC"/>
                    </a:solidFill>
                    <a:latin typeface="+mj-lt"/>
                    <a:cs typeface="Calibri" panose="020F0502020204030204" pitchFamily="34" charset="0"/>
                    <a:sym typeface="Wingdings" panose="05000000000000000000" pitchFamily="2" charset="2"/>
                  </a:rPr>
                  <a:t>.</a:t>
                </a:r>
                <a:r>
                  <a:rPr lang="en-US" altLang="zh-CN" sz="2400" b="1" dirty="0" smtClean="0">
                    <a:solidFill>
                      <a:srgbClr val="0000CC"/>
                    </a:solidFill>
                    <a:latin typeface="+mj-lt"/>
                    <a:sym typeface="Wingdings" panose="05000000000000000000" pitchFamily="2" charset="2"/>
                  </a:rPr>
                  <a:t> </a:t>
                </a:r>
                <a:endParaRPr lang="en-US" altLang="zh-CN" sz="2400" b="1" dirty="0">
                  <a:solidFill>
                    <a:srgbClr val="0000CC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7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757" y="887413"/>
                <a:ext cx="8820150" cy="461665"/>
              </a:xfrm>
              <a:prstGeom prst="rect">
                <a:avLst/>
              </a:prstGeom>
              <a:blipFill>
                <a:blip r:embed="rId5"/>
                <a:stretch>
                  <a:fillRect l="-138" t="-10667" r="-69" b="-30667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50" y="1364982"/>
            <a:ext cx="4418114" cy="24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19"/>
              <p:cNvSpPr txBox="1">
                <a:spLocks noChangeArrowheads="1"/>
              </p:cNvSpPr>
              <p:nvPr/>
            </p:nvSpPr>
            <p:spPr bwMode="auto">
              <a:xfrm>
                <a:off x="46402" y="3751528"/>
                <a:ext cx="5479129" cy="2292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indent="-342900" eaLnBrk="1" hangingPunct="1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missing neutron is detected by: </a:t>
                </a:r>
                <a:endParaRPr lang="en-US" altLang="zh-CN" sz="2200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eaLnBrk="1" hangingPunct="1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Simultaneous fit to </a:t>
                </a:r>
                <a:r>
                  <a:rPr lang="en-US" altLang="zh-CN" sz="2200" dirty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altLang="zh-CN" sz="22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200" baseline="-25000" dirty="0">
                    <a:latin typeface="Times New Roman" pitchFamily="18" charset="0"/>
                    <a:cs typeface="Times New Roman" pitchFamily="18" charset="0"/>
                  </a:rPr>
                  <a:t>miss</a:t>
                </a:r>
                <a:r>
                  <a:rPr lang="en-US" altLang="zh-CN" sz="2200" dirty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:r>
                  <a:rPr lang="en-US" altLang="zh-CN" sz="2200" dirty="0" err="1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altLang="zh-CN" sz="2200" baseline="-25000" dirty="0" err="1">
                    <a:latin typeface="Symbol" pitchFamily="18" charset="2"/>
                    <a:cs typeface="Times New Roman" pitchFamily="18" charset="0"/>
                  </a:rPr>
                  <a:t>p+p</a:t>
                </a:r>
                <a:r>
                  <a:rPr lang="en-US" altLang="zh-CN" sz="2200" baseline="-25000" dirty="0">
                    <a:latin typeface="Symbol" pitchFamily="18" charset="2"/>
                    <a:cs typeface="Times New Roman" pitchFamily="18" charset="0"/>
                  </a:rPr>
                  <a:t> </a:t>
                </a:r>
                <a:r>
                  <a:rPr lang="en-US" altLang="zh-CN" sz="2200" dirty="0">
                    <a:latin typeface="Times New Roman" pitchFamily="18" charset="0"/>
                    <a:cs typeface="Times New Roman" pitchFamily="18" charset="0"/>
                  </a:rPr>
                  <a:t>spectra </a:t>
                </a:r>
                <a:endParaRPr lang="en-US" altLang="zh-CN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 eaLnBrk="1" hangingPunct="1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→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nK</a:t>
                </a:r>
                <a:r>
                  <a:rPr lang="en-US" altLang="zh-CN" sz="2200" baseline="-25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S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0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]=(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1.82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0.230.11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)%</a:t>
                </a:r>
              </a:p>
              <a:p>
                <a:pPr eaLnBrk="1" hangingPunct="1">
                  <a:lnSpc>
                    <a:spcPct val="130000"/>
                  </a:lnSpc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     B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→n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K</m:t>
                        </m:r>
                      </m:e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]/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→</a:t>
                </a:r>
                <a:r>
                  <a:rPr lang="en-US" altLang="zh-CN" sz="2200" dirty="0" err="1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pK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-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]=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0.62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charset="0"/>
                  </a:rPr>
                  <a:t>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charset="0"/>
                  </a:rPr>
                  <a:t>0.09</a:t>
                </a:r>
                <a:endParaRPr lang="en-US" altLang="zh-CN" sz="2200" dirty="0">
                  <a:solidFill>
                    <a:srgbClr val="0036FA"/>
                  </a:solidFill>
                  <a:latin typeface="+mj-lt"/>
                  <a:cs typeface="Times New Roman" panose="02020603050405020304" pitchFamily="18" charset="0"/>
                  <a:sym typeface="Symbol" panose="05050102010706020507" charset="0"/>
                </a:endParaRPr>
              </a:p>
              <a:p>
                <a:pPr eaLnBrk="1" hangingPunct="1">
                  <a:lnSpc>
                    <a:spcPct val="130000"/>
                  </a:lnSpc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charset="0"/>
                  </a:rPr>
                  <a:t>    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charset="0"/>
                  </a:rPr>
                  <a:t> 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→n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K</m:t>
                        </m:r>
                      </m:e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]/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latin typeface="+mj-lt"/>
                            <a:cs typeface="Times New Roman" panose="020206030504050203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→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pK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0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0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+mn-ea"/>
                  </a:rPr>
                  <a:t>]=0.97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charset="0"/>
                  </a:rPr>
                  <a:t>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charset="0"/>
                  </a:rPr>
                  <a:t>0.16</a:t>
                </a:r>
                <a:endParaRPr lang="en-US" altLang="zh-CN" sz="2200" b="1" dirty="0">
                  <a:solidFill>
                    <a:srgbClr val="0036FA"/>
                  </a:solidFill>
                  <a:latin typeface="+mj-lt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1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02" y="3751528"/>
                <a:ext cx="5479129" cy="2292935"/>
              </a:xfrm>
              <a:prstGeom prst="rect">
                <a:avLst/>
              </a:prstGeom>
              <a:blipFill>
                <a:blip r:embed="rId7"/>
                <a:stretch>
                  <a:fillRect l="-1336" r="-445" b="-34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787949" y="1399690"/>
            <a:ext cx="1888787" cy="4302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0000"/>
              </a:buClr>
              <a:buSzPct val="65000"/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83±11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events</a:t>
            </a: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715" y="3848180"/>
            <a:ext cx="3922001" cy="38417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5787948" y="4289939"/>
            <a:ext cx="3120749" cy="200054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The relative BF of neutron-involved </a:t>
            </a:r>
            <a:r>
              <a:rPr lang="en-US" altLang="zh-CN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altLang="zh-CN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proton-involved </a:t>
            </a:r>
            <a:r>
              <a:rPr lang="en-US" altLang="zh-CN" sz="2200" b="1" i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modes</a:t>
            </a:r>
            <a:r>
              <a:rPr lang="en-US" altLang="zh-CN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is essential to test</a:t>
            </a:r>
            <a:r>
              <a:rPr lang="en-US" altLang="zh-CN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isospin symmetry and extract </a:t>
            </a:r>
            <a:r>
              <a:rPr lang="en-US" altLang="zh-CN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strong phases of different final states.</a:t>
            </a:r>
            <a:endParaRPr lang="zh-CN" altLang="en-US" sz="20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1013743" y="1399690"/>
            <a:ext cx="2672432" cy="4308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1300460" rtl="0"/>
            <a:r>
              <a:rPr lang="en-US" altLang="zh-CN" sz="2200" b="1" kern="1200" dirty="0" smtClean="0">
                <a:solidFill>
                  <a:srgbClr val="FF0000"/>
                </a:solidFill>
              </a:rPr>
              <a:t>PRL118,112001(2017</a:t>
            </a:r>
            <a:r>
              <a:rPr lang="en-US" altLang="zh-CN" sz="2200" b="1" kern="1200" dirty="0">
                <a:solidFill>
                  <a:srgbClr val="FF0000"/>
                </a:solidFill>
              </a:rPr>
              <a:t>)</a:t>
            </a:r>
            <a:endParaRPr lang="zh-CN" altLang="en-US" sz="2200" b="1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93886" y="50539"/>
                <a:ext cx="7027553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 smtClean="0"/>
                  <a:t>Measurement </a:t>
                </a:r>
                <a:r>
                  <a:rPr lang="en-US" altLang="zh-CN" sz="3600" dirty="0"/>
                  <a:t>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36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</a:t>
                </a:r>
                <a:r>
                  <a:rPr lang="en-US" altLang="zh-CN" sz="3600" baseline="300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-</a:t>
                </a:r>
                <a:r>
                  <a:rPr lang="en-US" altLang="zh-CN" sz="3600" dirty="0" err="1" smtClean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sz="3600" baseline="30000" dirty="0" err="1" smtClean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3600" dirty="0" err="1" smtClean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sz="3600" baseline="30000" dirty="0" smtClean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+ </a:t>
                </a:r>
                <a:r>
                  <a:rPr lang="en-US" altLang="zh-CN" sz="3600" dirty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(p</a:t>
                </a:r>
                <a:r>
                  <a:rPr lang="en-US" altLang="zh-CN" sz="3600" baseline="30000" dirty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0</a:t>
                </a:r>
                <a:r>
                  <a:rPr lang="en-US" altLang="zh-CN" sz="3600" dirty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  <a:r>
                  <a:rPr lang="en-US" altLang="zh-CN" sz="3600" baseline="30000" dirty="0">
                    <a:latin typeface="Symbol" panose="05050102010706020507" pitchFamily="18" charset="2"/>
                    <a:ea typeface="黑体" panose="02010609060101010101" pitchFamily="49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zh-CN" altLang="en-US" sz="36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93886" y="50539"/>
                <a:ext cx="7027553" cy="714850"/>
              </a:xfrm>
              <a:blipFill>
                <a:blip r:embed="rId2"/>
                <a:stretch>
                  <a:fillRect l="-607" t="-8475" r="-434" b="-262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282460" y="779221"/>
                <a:ext cx="88615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98000" indent="-198000"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/>
                  <a:t>The total measured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22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2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2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 smtClean="0"/>
                  <a:t> decay BFs is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</a:t>
                </a:r>
                <a:r>
                  <a:rPr lang="en-US" altLang="zh-CN" sz="2200" dirty="0" smtClean="0">
                    <a:solidFill>
                      <a:srgbClr val="FF0000"/>
                    </a:solidFill>
                  </a:rPr>
                  <a:t>65%, searching for more decay </a:t>
                </a:r>
                <a:r>
                  <a:rPr lang="en-US" altLang="zh-CN" sz="2200" dirty="0" smtClean="0"/>
                  <a:t>modes are important</a:t>
                </a:r>
              </a:p>
              <a:p>
                <a:pPr marL="198000" indent="-198000"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/>
                  <a:t>Only one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22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2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2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/>
                  <a:t> </a:t>
                </a:r>
                <a:r>
                  <a:rPr lang="en-US" altLang="zh-CN" sz="2200" dirty="0" smtClean="0"/>
                  <a:t>decay involved </a:t>
                </a:r>
                <a:r>
                  <a:rPr lang="en-US" altLang="zh-CN" sz="2200" dirty="0">
                    <a:sym typeface="Symbol" panose="05050102010706020507" pitchFamily="18" charset="2"/>
                  </a:rPr>
                  <a:t></a:t>
                </a:r>
                <a:r>
                  <a:rPr lang="en-US" altLang="zh-CN" sz="2200" baseline="30000" dirty="0" smtClean="0">
                    <a:sym typeface="Symbol" panose="05050102010706020507" pitchFamily="18" charset="2"/>
                  </a:rPr>
                  <a:t>- 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is observed,</a:t>
                </a:r>
                <a:r>
                  <a:rPr lang="en-US" altLang="zh-CN" sz="2200" dirty="0" smtClean="0"/>
                  <a:t> B(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2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2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2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→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</a:t>
                </a:r>
                <a:r>
                  <a:rPr lang="en-US" altLang="zh-CN" sz="2200" baseline="30000" dirty="0" smtClean="0">
                    <a:sym typeface="Symbol" panose="05050102010706020507" pitchFamily="18" charset="2"/>
                  </a:rPr>
                  <a:t>-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ym typeface="Symbol" panose="05050102010706020507" pitchFamily="18" charset="2"/>
                  </a:rPr>
                  <a:t>+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 smtClean="0">
                    <a:sym typeface="Symbol" panose="05050102010706020507" pitchFamily="18" charset="2"/>
                  </a:rPr>
                  <a:t>-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)</a:t>
                </a:r>
                <a:r>
                  <a:rPr lang="en-US" altLang="zh-CN" sz="2200" dirty="0" smtClean="0"/>
                  <a:t>=(2.3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0.4</a:t>
                </a:r>
                <a:r>
                  <a:rPr lang="en-US" altLang="zh-CN" sz="2200" dirty="0" smtClean="0"/>
                  <a:t>)%, where 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</a:t>
                </a:r>
                <a:r>
                  <a:rPr lang="en-US" altLang="zh-CN" sz="2200" baseline="30000" dirty="0" smtClean="0">
                    <a:sym typeface="Symbol" panose="05050102010706020507" pitchFamily="18" charset="2"/>
                  </a:rPr>
                  <a:t>-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dominantly</a:t>
                </a:r>
                <a:r>
                  <a:rPr lang="en-US" altLang="zh-CN" sz="2200" dirty="0" smtClean="0">
                    <a:sym typeface="Symbol" panose="05050102010706020507" pitchFamily="18" charset="2"/>
                  </a:rPr>
                  <a:t> decay to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n</a:t>
                </a:r>
                <a:r>
                  <a:rPr lang="en-US" altLang="zh-CN" sz="2200" baseline="300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-</a:t>
                </a:r>
                <a:endParaRPr lang="en-US" altLang="zh-CN" sz="2200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60" y="779221"/>
                <a:ext cx="8861540" cy="1446550"/>
              </a:xfrm>
              <a:prstGeom prst="rect">
                <a:avLst/>
              </a:prstGeom>
              <a:blipFill>
                <a:blip r:embed="rId3"/>
                <a:stretch>
                  <a:fillRect l="-757" t="-3797" b="-75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901296" y="2607903"/>
            <a:ext cx="7166333" cy="2529051"/>
            <a:chOff x="823476" y="2461778"/>
            <a:chExt cx="7166333" cy="2529051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476" y="2461778"/>
              <a:ext cx="7166333" cy="2529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矩形 7"/>
                <p:cNvSpPr>
                  <a:spLocks noChangeArrowheads="1"/>
                </p:cNvSpPr>
                <p:nvPr/>
              </p:nvSpPr>
              <p:spPr bwMode="auto">
                <a:xfrm>
                  <a:off x="1455229" y="2570217"/>
                  <a:ext cx="1427057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  <a:buNone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8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altLang="zh-CN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𝐜</m:t>
                          </m:r>
                        </m:sub>
                        <m:sup>
                          <m:r>
                            <a:rPr lang="en-US" altLang="zh-CN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lang="en-US" altLang="zh-CN" sz="18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</a:t>
                  </a:r>
                  <a:r>
                    <a:rPr lang="en-US" altLang="zh-CN" sz="1800" b="1" dirty="0" err="1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S</a:t>
                  </a:r>
                  <a:r>
                    <a:rPr lang="en-US" altLang="zh-CN" sz="1800" b="1" baseline="30000" dirty="0" err="1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-</a:t>
                  </a:r>
                  <a:r>
                    <a:rPr lang="en-US" altLang="zh-CN" sz="1800" b="1" dirty="0" err="1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p</a:t>
                  </a:r>
                  <a:r>
                    <a:rPr lang="en-US" altLang="zh-CN" sz="1800" b="1" baseline="30000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+</a:t>
                  </a:r>
                  <a:r>
                    <a:rPr lang="en-US" altLang="zh-CN" sz="1800" b="1" dirty="0" err="1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p</a:t>
                  </a:r>
                  <a:r>
                    <a:rPr lang="en-US" altLang="zh-CN" sz="1800" b="1" baseline="30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+ </a:t>
                  </a:r>
                  <a:endParaRPr lang="zh-CN" altLang="en-US" sz="1800" dirty="0"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" name="矩形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55229" y="2570217"/>
                  <a:ext cx="1427057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8197" b="-2623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矩形 8"/>
                <p:cNvSpPr>
                  <a:spLocks noChangeArrowheads="1"/>
                </p:cNvSpPr>
                <p:nvPr/>
              </p:nvSpPr>
              <p:spPr bwMode="auto">
                <a:xfrm>
                  <a:off x="4970315" y="2569671"/>
                  <a:ext cx="157934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  <a:buNone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8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US" altLang="zh-CN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𝐜</m:t>
                          </m:r>
                        </m:sub>
                        <m:sup>
                          <m:r>
                            <a:rPr lang="en-US" altLang="zh-CN" sz="180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lang="en-US" altLang="zh-CN" sz="18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</a:t>
                  </a:r>
                  <a:r>
                    <a:rPr lang="en-US" altLang="zh-CN" sz="1800" b="1" dirty="0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S</a:t>
                  </a:r>
                  <a:r>
                    <a:rPr lang="en-US" altLang="zh-CN" sz="1800" b="1" baseline="30000" dirty="0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-</a:t>
                  </a:r>
                  <a:r>
                    <a:rPr lang="en-US" altLang="zh-CN" sz="1800" b="1" dirty="0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p</a:t>
                  </a:r>
                  <a:r>
                    <a:rPr lang="en-US" altLang="zh-CN" sz="1800" b="1" baseline="30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+</a:t>
                  </a:r>
                  <a:r>
                    <a:rPr lang="en-US" altLang="zh-CN" sz="1800" b="1" dirty="0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p</a:t>
                  </a:r>
                  <a:r>
                    <a:rPr lang="en-US" altLang="zh-CN" sz="1800" b="1" baseline="30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+</a:t>
                  </a:r>
                  <a:r>
                    <a:rPr lang="en-US" altLang="zh-CN" sz="1800" b="1" dirty="0">
                      <a:solidFill>
                        <a:srgbClr val="FF0000"/>
                      </a:solidFill>
                      <a:latin typeface="Symbol" panose="05050102010706020507" pitchFamily="18" charset="2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p</a:t>
                  </a:r>
                  <a:r>
                    <a:rPr lang="en-US" altLang="zh-CN" sz="1800" b="1" baseline="30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0 </a:t>
                  </a:r>
                  <a:endParaRPr lang="zh-CN" altLang="en-US" sz="1800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" name="矩形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70315" y="2569671"/>
                  <a:ext cx="1579343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8197" b="-2623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5"/>
            <p:cNvSpPr txBox="1">
              <a:spLocks noChangeArrowheads="1"/>
            </p:cNvSpPr>
            <p:nvPr/>
          </p:nvSpPr>
          <p:spPr bwMode="auto">
            <a:xfrm>
              <a:off x="2706277" y="3142202"/>
              <a:ext cx="133882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dirty="0" smtClean="0">
                  <a:solidFill>
                    <a:srgbClr val="0000FF"/>
                  </a:solidFill>
                  <a:cs typeface="Calibri" panose="020F0502020204030204" pitchFamily="34" charset="0"/>
                </a:rPr>
                <a:t>161.3±15.2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dirty="0" smtClean="0">
                  <a:solidFill>
                    <a:srgbClr val="0000FF"/>
                  </a:solidFill>
                  <a:cs typeface="Calibri" panose="020F0502020204030204" pitchFamily="34" charset="0"/>
                </a:rPr>
                <a:t>Events</a:t>
              </a:r>
              <a:endParaRPr lang="zh-CN" altLang="en-US" sz="1800" dirty="0">
                <a:solidFill>
                  <a:srgbClr val="0000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2" name="TextBox 16"/>
            <p:cNvSpPr txBox="1">
              <a:spLocks noChangeArrowheads="1"/>
            </p:cNvSpPr>
            <p:nvPr/>
          </p:nvSpPr>
          <p:spPr bwMode="auto">
            <a:xfrm>
              <a:off x="6396588" y="3142201"/>
              <a:ext cx="122341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dirty="0" smtClean="0">
                  <a:solidFill>
                    <a:srgbClr val="0000FF"/>
                  </a:solidFill>
                  <a:cs typeface="Calibri" panose="020F0502020204030204" pitchFamily="34" charset="0"/>
                </a:rPr>
                <a:t>88.1±13.9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dirty="0" smtClean="0">
                  <a:solidFill>
                    <a:srgbClr val="0000FF"/>
                  </a:solidFill>
                  <a:cs typeface="Calibri" panose="020F0502020204030204" pitchFamily="34" charset="0"/>
                </a:rPr>
                <a:t>Events</a:t>
              </a:r>
              <a:endParaRPr lang="zh-CN" altLang="en-US" sz="1800" dirty="0">
                <a:solidFill>
                  <a:srgbClr val="0000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687097" y="2662601"/>
              <a:ext cx="471948" cy="3832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247841" y="2727274"/>
              <a:ext cx="471948" cy="3832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8"/>
              <p:cNvSpPr txBox="1"/>
              <p:nvPr/>
            </p:nvSpPr>
            <p:spPr>
              <a:xfrm>
                <a:off x="909421" y="2211237"/>
                <a:ext cx="7596484" cy="43088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DT method : 11 ST modes,  11415±159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2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b="1" i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</a:rPr>
                  <a:t>tagged candidates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 </a:t>
                </a:r>
                <a:endParaRPr lang="en-US" altLang="zh-CN" sz="2200" b="1" i="1" dirty="0">
                  <a:solidFill>
                    <a:srgbClr val="FF0000"/>
                  </a:solidFill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6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421" y="2211237"/>
                <a:ext cx="7596484" cy="430887"/>
              </a:xfrm>
              <a:prstGeom prst="rect">
                <a:avLst/>
              </a:prstGeom>
              <a:blipFill>
                <a:blip r:embed="rId7"/>
                <a:stretch>
                  <a:fillRect l="-80" t="-15714" r="-80" b="-3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1437093" y="5071815"/>
                <a:ext cx="7367212" cy="1280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Clr>
                    <a:srgbClr val="FF0000"/>
                  </a:buClr>
                  <a:buSzPct val="65000"/>
                  <a:buNone/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 smtClean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0" smtClean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zh-CN" altLang="en-US" sz="2200" b="0" i="1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]     =(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1.81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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0.17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0.09)% </a:t>
                </a:r>
                <a:r>
                  <a:rPr lang="en-US" altLang="zh-CN" sz="2200" dirty="0" smtClean="0">
                    <a:solidFill>
                      <a:srgbClr val="0000CC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[Improved precision]</a:t>
                </a:r>
              </a:p>
              <a:p>
                <a:pPr>
                  <a:buClr>
                    <a:srgbClr val="FF0000"/>
                  </a:buClr>
                  <a:buSzPct val="65000"/>
                  <a:buNone/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zh-CN" altLang="en-US" sz="2200" b="0" i="1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1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]=(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2.11 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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0.330.14)% 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Symbol" panose="05050102010706020507" pitchFamily="18" charset="2"/>
                  </a:rPr>
                  <a:t>[first observation]</a:t>
                </a:r>
              </a:p>
              <a:p>
                <a:pPr>
                  <a:buClr>
                    <a:srgbClr val="FF0000"/>
                  </a:buClr>
                  <a:buSzPct val="65000"/>
                  <a:buNone/>
                </a:pP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zh-CN" altLang="en-US" sz="22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]/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 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zh-CN" altLang="en-US" sz="22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]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  <a:sym typeface="Wingdings" panose="05000000000000000000" pitchFamily="2" charset="2"/>
                  </a:rPr>
                  <a:t>=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0.42±0.05±0.02</m:t>
                    </m:r>
                  </m:oMath>
                </a14:m>
                <a:endParaRPr lang="en-US" altLang="zh-CN" sz="2200" dirty="0" smtClean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7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37093" y="5071815"/>
                <a:ext cx="7367212" cy="1280351"/>
              </a:xfrm>
              <a:prstGeom prst="rect">
                <a:avLst/>
              </a:prstGeom>
              <a:blipFill>
                <a:blip r:embed="rId8"/>
                <a:stretch>
                  <a:fillRect l="-1076" t="-4286" r="-662" b="-6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6940899" y="2709280"/>
            <a:ext cx="2086897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 defTabSz="1300460" rtl="0"/>
            <a:r>
              <a:rPr lang="is-IS" altLang="zh-CN" b="1" kern="1200" dirty="0">
                <a:solidFill>
                  <a:srgbClr val="FF0000"/>
                </a:solidFill>
              </a:rPr>
              <a:t>PLB 772, 388 (2017)</a:t>
            </a:r>
            <a:endParaRPr lang="zh-CN" altLang="en-US" b="1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55866" y="50539"/>
                <a:ext cx="7144854" cy="714850"/>
              </a:xfrm>
            </p:spPr>
            <p:txBody>
              <a:bodyPr>
                <a:noAutofit/>
              </a:bodyPr>
              <a:lstStyle/>
              <a:p>
                <a:r>
                  <a:rPr lang="en-US" altLang="zh-CN" sz="3400" dirty="0"/>
                  <a:t>SCS decays</a:t>
                </a:r>
                <a:r>
                  <a:rPr lang="zh-CN" altLang="en-US" sz="3400" dirty="0"/>
                  <a:t> </a:t>
                </a:r>
                <a:r>
                  <a:rPr lang="en-US" altLang="zh-CN" sz="3400" dirty="0"/>
                  <a:t>of</a:t>
                </a:r>
                <a:r>
                  <a:rPr lang="zh-CN" altLang="en-US" sz="34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4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3400" i="1">
                            <a:latin typeface="Cambria Math"/>
                            <a:sym typeface="Calibri" panose="020F0502020204030204" pitchFamily="34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4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400"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400" dirty="0">
                    <a:cs typeface="Arial" panose="020B0604020202020204" pitchFamily="34" charset="0"/>
                    <a:sym typeface="Symbol" panose="05050102010706020507" charset="0"/>
                  </a:rPr>
                  <a:t>→p</a:t>
                </a:r>
                <a:r>
                  <a:rPr lang="en-US" altLang="zh-CN" sz="3400" dirty="0">
                    <a:latin typeface="Symbol" panose="05050102010706020507" charset="0"/>
                    <a:cs typeface="Arial" panose="020B0604020202020204" pitchFamily="34" charset="0"/>
                    <a:sym typeface="Symbol" panose="05050102010706020507" charset="0"/>
                  </a:rPr>
                  <a:t>p</a:t>
                </a:r>
                <a:r>
                  <a:rPr lang="en-US" altLang="zh-CN" sz="3400" baseline="30000" dirty="0">
                    <a:latin typeface="Symbol" panose="05050102010706020507" charset="0"/>
                    <a:cs typeface="Arial" panose="020B0604020202020204" pitchFamily="34" charset="0"/>
                    <a:sym typeface="Symbol" panose="05050102010706020507" charset="0"/>
                  </a:rPr>
                  <a:t>0</a:t>
                </a:r>
                <a:r>
                  <a:rPr lang="en-US" altLang="zh-CN" sz="34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4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3400" i="1">
                            <a:latin typeface="Cambria Math"/>
                            <a:sym typeface="Calibri" panose="020F0502020204030204" pitchFamily="34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4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400"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400" dirty="0">
                    <a:cs typeface="Arial" panose="020B0604020202020204" pitchFamily="34" charset="0"/>
                    <a:sym typeface="Symbol" panose="05050102010706020507" charset="0"/>
                  </a:rPr>
                  <a:t>→p</a:t>
                </a:r>
                <a:r>
                  <a:rPr kumimoji="1" lang="en-US" altLang="zh-TW" sz="3400" dirty="0" smtClean="0">
                    <a:sym typeface="Symbol" pitchFamily="18" charset="2"/>
                  </a:rPr>
                  <a:t></a:t>
                </a:r>
                <a:endParaRPr lang="zh-CN" altLang="en-US" sz="3400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5866" y="50539"/>
                <a:ext cx="7144854" cy="714850"/>
              </a:xfrm>
              <a:blipFill>
                <a:blip r:embed="rId2"/>
                <a:stretch>
                  <a:fillRect t="-4237" b="-220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9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577933" y="906408"/>
                <a:ext cx="8386762" cy="293618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01600" indent="-237600" algn="l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These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modes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have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not</a:t>
                </a:r>
                <a:r>
                  <a:rPr lang="zh-CN" altLang="en-US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been</a:t>
                </a:r>
                <a:r>
                  <a:rPr lang="zh-CN" altLang="en-US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measured</a:t>
                </a:r>
                <a:endParaRPr lang="en-US" altLang="zh-CN" sz="2200" dirty="0" smtClean="0">
                  <a:solidFill>
                    <a:schemeClr val="tx1"/>
                  </a:solidFill>
                  <a:latin typeface="+mj-lt"/>
                  <a:ea typeface="Times New Roman" charset="0"/>
                  <a:cs typeface="Times New Roman" charset="0"/>
                  <a:sym typeface="Calibri" panose="020F0502020204030204" pitchFamily="34" charset="0"/>
                </a:endParaRPr>
              </a:p>
              <a:p>
                <a:pPr marL="201600" indent="-237600" algn="l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>
                    <a:latin typeface="+mj-lt"/>
                    <a:cs typeface="Arial" panose="020B0604020202020204" pitchFamily="34" charset="0"/>
                  </a:rPr>
                  <a:t>Very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cs typeface="Arial" panose="020B0604020202020204" pitchFamily="34" charset="0"/>
                  </a:rPr>
                  <a:t>different</a:t>
                </a:r>
                <a:r>
                  <a:rPr lang="en-US" altLang="zh-CN" sz="2200" dirty="0" smtClean="0">
                    <a:latin typeface="+mj-lt"/>
                    <a:cs typeface="Arial" panose="020B0604020202020204" pitchFamily="34" charset="0"/>
                  </a:rPr>
                  <a:t> BFs predicted</a:t>
                </a:r>
                <a:r>
                  <a:rPr lang="zh-CN" altLang="en-US" sz="2200" dirty="0" smtClean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cs typeface="Arial" panose="020B0604020202020204" pitchFamily="34" charset="0"/>
                  </a:rPr>
                  <a:t>by</a:t>
                </a:r>
                <a:r>
                  <a:rPr lang="zh-CN" altLang="en-US" sz="2200" dirty="0" smtClean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en-US" altLang="zh-CN" sz="2200" dirty="0">
                    <a:latin typeface="+mj-lt"/>
                    <a:cs typeface="Arial" panose="020B0604020202020204" pitchFamily="34" charset="0"/>
                  </a:rPr>
                  <a:t>theoretical</a:t>
                </a:r>
                <a:r>
                  <a:rPr lang="zh-CN" altLang="en-US" sz="22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en-US" altLang="zh-CN" sz="2200" dirty="0">
                    <a:latin typeface="+mj-lt"/>
                    <a:cs typeface="Arial" panose="020B0604020202020204" pitchFamily="34" charset="0"/>
                  </a:rPr>
                  <a:t>modes</a:t>
                </a:r>
                <a:r>
                  <a:rPr lang="zh-CN" altLang="en-US" sz="22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en-US" altLang="zh-CN" sz="2200" dirty="0">
                    <a:latin typeface="+mj-lt"/>
                    <a:cs typeface="Arial" panose="020B0604020202020204" pitchFamily="34" charset="0"/>
                  </a:rPr>
                  <a:t>(SU(3)</a:t>
                </a:r>
                <a:r>
                  <a:rPr lang="zh-CN" altLang="en-US" sz="2200" dirty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cs typeface="Arial" panose="020B0604020202020204" pitchFamily="34" charset="0"/>
                  </a:rPr>
                  <a:t>and</a:t>
                </a:r>
                <a:r>
                  <a:rPr lang="zh-CN" altLang="en-US" sz="2200" dirty="0" smtClean="0">
                    <a:latin typeface="+mj-lt"/>
                    <a:cs typeface="Arial" panose="020B0604020202020204" pitchFamily="34" charset="0"/>
                  </a:rPr>
                  <a:t> </a:t>
                </a:r>
                <a:r>
                  <a:rPr lang="en-US" altLang="zh-CN" sz="2200" dirty="0">
                    <a:latin typeface="+mj-lt"/>
                    <a:cs typeface="Arial" panose="020B0604020202020204" pitchFamily="34" charset="0"/>
                  </a:rPr>
                  <a:t>FSI</a:t>
                </a:r>
                <a:r>
                  <a:rPr lang="en-US" altLang="zh-CN" sz="2200" dirty="0" smtClean="0">
                    <a:latin typeface="+mj-lt"/>
                    <a:cs typeface="Arial" panose="020B0604020202020204" pitchFamily="34" charset="0"/>
                  </a:rPr>
                  <a:t>)</a:t>
                </a:r>
              </a:p>
              <a:p>
                <a:pPr marL="201600" indent="-237600" algn="l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Non-</a:t>
                </a:r>
                <a:r>
                  <a:rPr kumimoji="1" lang="en-US" altLang="zh-CN" sz="2200" dirty="0" err="1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factorizable</a:t>
                </a:r>
                <a:r>
                  <a:rPr kumimoji="1"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 </a:t>
                </a:r>
                <a:r>
                  <a:rPr kumimoji="1"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terms contribute constructively to p and</a:t>
                </a:r>
                <a:r>
                  <a:rPr kumimoji="1"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 </a:t>
                </a:r>
                <a:r>
                  <a:rPr kumimoji="1"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destructively to p</a:t>
                </a:r>
                <a:r>
                  <a:rPr kumimoji="1" lang="en-US" altLang="zh-CN" sz="2200" baseline="300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Symbol" pitchFamily="18" charset="2"/>
                  </a:rPr>
                  <a:t>0</a:t>
                </a:r>
              </a:p>
              <a:p>
                <a:pPr marL="201600" indent="-2376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i="1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B</a:t>
                </a:r>
                <a:r>
                  <a:rPr lang="en-US" altLang="zh-CN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TW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</a:t>
                </a:r>
                <a:r>
                  <a:rPr kumimoji="1" lang="en-US" altLang="zh-TW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</a:rPr>
                  <a:t> p</a:t>
                </a:r>
                <a:r>
                  <a:rPr kumimoji="1" lang="en-US" altLang="zh-TW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</a:t>
                </a:r>
                <a:r>
                  <a:rPr kumimoji="1" lang="en-US" altLang="zh-CN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)&gt;&gt;</a:t>
                </a:r>
                <a:r>
                  <a:rPr lang="en-US" altLang="zh-CN" sz="2200" i="1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B</a:t>
                </a:r>
                <a:r>
                  <a:rPr lang="en-US" altLang="zh-CN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TW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</a:t>
                </a:r>
                <a:r>
                  <a:rPr kumimoji="1" lang="en-US" altLang="zh-TW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</a:rPr>
                  <a:t> p</a:t>
                </a:r>
                <a:r>
                  <a:rPr kumimoji="1" lang="en-US" altLang="zh-TW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200" baseline="300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anose="05050102010706020507" charset="0"/>
                  </a:rPr>
                  <a:t>0</a:t>
                </a:r>
                <a:r>
                  <a:rPr kumimoji="1" lang="en-US" altLang="zh-CN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)</a:t>
                </a:r>
                <a:r>
                  <a:rPr kumimoji="1" lang="zh-CN" altLang="en-US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 </a:t>
                </a:r>
                <a:r>
                  <a:rPr kumimoji="1" lang="en-US" altLang="zh-CN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in the SU(3) flavor symmetry</a:t>
                </a:r>
                <a:r>
                  <a:rPr kumimoji="1" lang="zh-CN" altLang="en-US" sz="2200" dirty="0">
                    <a:solidFill>
                      <a:schemeClr val="tx1"/>
                    </a:solidFill>
                    <a:ea typeface="Times New Roman" charset="0"/>
                    <a:cs typeface="Times New Roman" charset="0"/>
                    <a:sym typeface="Symbol" pitchFamily="18" charset="2"/>
                  </a:rPr>
                  <a:t>  </a:t>
                </a:r>
                <a:endParaRPr lang="en-US" altLang="zh-CN" sz="2200" dirty="0">
                  <a:solidFill>
                    <a:schemeClr val="tx1"/>
                  </a:solidFill>
                  <a:latin typeface="+mj-lt"/>
                  <a:ea typeface="Times New Roman" charset="0"/>
                  <a:cs typeface="Times New Roman" charset="0"/>
                  <a:sym typeface="+mn-ea"/>
                </a:endParaRPr>
              </a:p>
              <a:p>
                <a:pPr marL="201600" indent="-237600" algn="l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Their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relative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size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is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clean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and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essential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to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understand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the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interference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of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different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non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-</a:t>
                </a:r>
                <a:r>
                  <a:rPr lang="en-US" altLang="zh-CN" sz="2200" dirty="0" err="1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factorizable</a:t>
                </a:r>
                <a:r>
                  <a:rPr lang="zh-CN" altLang="en-US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diagrams</a:t>
                </a:r>
                <a:endParaRPr lang="en-US" altLang="zh-CN" sz="2200" dirty="0">
                  <a:solidFill>
                    <a:schemeClr val="tx1"/>
                  </a:solidFill>
                  <a:latin typeface="+mj-lt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33" y="906408"/>
                <a:ext cx="8386762" cy="2936188"/>
              </a:xfrm>
              <a:prstGeom prst="rect">
                <a:avLst/>
              </a:prstGeom>
              <a:blipFill>
                <a:blip r:embed="rId4"/>
                <a:stretch>
                  <a:fillRect l="-872" b="-24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圖片 2" descr="screen.bmp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890" y="4120005"/>
            <a:ext cx="6727669" cy="212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4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6412617" y="1004357"/>
            <a:ext cx="2486834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en-US" altLang="zh-CN" sz="2000" b="1" i="1" dirty="0" smtClean="0">
                <a:solidFill>
                  <a:srgbClr val="FF0000"/>
                </a:solidFill>
                <a:latin typeface="+mj-lt"/>
              </a:rPr>
              <a:t>PRD111102(R</a:t>
            </a:r>
            <a:r>
              <a:rPr lang="en-US" altLang="zh-CN" sz="2000" b="1" i="1" dirty="0">
                <a:solidFill>
                  <a:srgbClr val="FF0000"/>
                </a:solidFill>
                <a:latin typeface="+mj-lt"/>
              </a:rPr>
              <a:t>)</a:t>
            </a:r>
            <a:r>
              <a:rPr lang="zh-CN" altLang="en-US" sz="2000" b="1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zh-CN" sz="2000" b="1" i="1" dirty="0">
                <a:solidFill>
                  <a:srgbClr val="FF0000"/>
                </a:solidFill>
                <a:latin typeface="+mj-lt"/>
              </a:rPr>
              <a:t>(2017)</a:t>
            </a:r>
            <a:endParaRPr lang="zh-CN" altLang="en-US" sz="2000" b="1" i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9" name="组 20"/>
          <p:cNvGrpSpPr/>
          <p:nvPr/>
        </p:nvGrpSpPr>
        <p:grpSpPr>
          <a:xfrm>
            <a:off x="242333" y="867726"/>
            <a:ext cx="6130721" cy="4111922"/>
            <a:chOff x="15488" y="2304776"/>
            <a:chExt cx="6252209" cy="452262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3361" y="2304776"/>
              <a:ext cx="3024336" cy="236769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88" y="2304776"/>
              <a:ext cx="3170750" cy="452262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矩形 11"/>
                <p:cNvSpPr/>
                <p:nvPr/>
              </p:nvSpPr>
              <p:spPr>
                <a:xfrm>
                  <a:off x="1033109" y="2431969"/>
                  <a:ext cx="1135502" cy="244937"/>
                </a:xfrm>
                <a:prstGeom prst="rect">
                  <a:avLst/>
                </a:prstGeom>
                <a:solidFill>
                  <a:srgbClr val="66FF33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sym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zh-CN" altLang="en-US" sz="1400" i="1">
                              <a:solidFill>
                                <a:srgbClr val="0000FF"/>
                              </a:solidFill>
                              <a:latin typeface="Cambria Math"/>
                              <a:sym typeface="Calibri" panose="020F0502020204030204" pitchFamily="34" charset="0"/>
                            </a:rPr>
                            <m:t>𝛬</m:t>
                          </m:r>
                        </m:e>
                        <m:sub>
                          <m:r>
                            <a:rPr lang="en-US" altLang="zh-CN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sym typeface="Calibri" panose="020F0502020204030204" pitchFamily="34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sz="1400">
                              <a:solidFill>
                                <a:srgbClr val="0000FF"/>
                              </a:solidFill>
                              <a:latin typeface="Cambria Math"/>
                              <a:sym typeface="Calibri" panose="020F0502020204030204" pitchFamily="34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kumimoji="1" lang="en-US" altLang="zh-TW" sz="1400" dirty="0">
                      <a:solidFill>
                        <a:srgbClr val="0000FF"/>
                      </a:solidFill>
                      <a:sym typeface="Symbol" pitchFamily="18" charset="2"/>
                    </a:rPr>
                    <a:t></a:t>
                  </a:r>
                  <a:r>
                    <a:rPr kumimoji="1" lang="en-US" altLang="zh-TW" sz="1400" dirty="0">
                      <a:solidFill>
                        <a:srgbClr val="0000FF"/>
                      </a:solidFill>
                    </a:rPr>
                    <a:t> p</a:t>
                  </a:r>
                  <a:r>
                    <a:rPr kumimoji="1" lang="en-US" altLang="zh-TW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</a:t>
                  </a:r>
                  <a:r>
                    <a:rPr kumimoji="1" lang="en-US" altLang="zh-CN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(</a:t>
                  </a:r>
                  <a:r>
                    <a:rPr kumimoji="1" lang="en-US" altLang="zh-TW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</a:t>
                  </a:r>
                  <a:r>
                    <a:rPr kumimoji="1" lang="zh-CN" altLang="en-US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→</a:t>
                  </a:r>
                  <a:r>
                    <a:rPr kumimoji="1" lang="en-US" altLang="zh-CN" sz="1400" b="1" dirty="0" err="1">
                      <a:solidFill>
                        <a:srgbClr val="0000FF"/>
                      </a:solidFill>
                      <a:sym typeface="Symbol" pitchFamily="18" charset="2"/>
                    </a:rPr>
                    <a:t>γγ</a:t>
                  </a:r>
                  <a:r>
                    <a:rPr kumimoji="1" lang="en-US" altLang="zh-CN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)</a:t>
                  </a:r>
                  <a:endParaRPr lang="zh-CN" altLang="en-US" sz="14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矩形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109" y="2431969"/>
                  <a:ext cx="1135502" cy="24493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5000" b="-1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矩形 12"/>
                <p:cNvSpPr/>
                <p:nvPr/>
              </p:nvSpPr>
              <p:spPr>
                <a:xfrm>
                  <a:off x="1245156" y="4449053"/>
                  <a:ext cx="1361828" cy="244937"/>
                </a:xfrm>
                <a:prstGeom prst="rect">
                  <a:avLst/>
                </a:prstGeom>
                <a:solidFill>
                  <a:srgbClr val="66FF33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sym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zh-CN" altLang="en-US" sz="1400" i="1">
                              <a:solidFill>
                                <a:srgbClr val="0000FF"/>
                              </a:solidFill>
                              <a:latin typeface="Cambria Math"/>
                              <a:sym typeface="Calibri" panose="020F0502020204030204" pitchFamily="34" charset="0"/>
                            </a:rPr>
                            <m:t>𝛬</m:t>
                          </m:r>
                        </m:e>
                        <m:sub>
                          <m:r>
                            <a:rPr lang="en-US" altLang="zh-CN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sym typeface="Calibri" panose="020F0502020204030204" pitchFamily="34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sz="1400">
                              <a:solidFill>
                                <a:srgbClr val="0000FF"/>
                              </a:solidFill>
                              <a:latin typeface="Cambria Math"/>
                              <a:sym typeface="Calibri" panose="020F0502020204030204" pitchFamily="34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kumimoji="1" lang="en-US" altLang="zh-TW" sz="1400" dirty="0">
                      <a:solidFill>
                        <a:srgbClr val="0000FF"/>
                      </a:solidFill>
                      <a:sym typeface="Symbol" pitchFamily="18" charset="2"/>
                    </a:rPr>
                    <a:t></a:t>
                  </a:r>
                  <a:r>
                    <a:rPr kumimoji="1" lang="en-US" altLang="zh-TW" sz="1400" dirty="0">
                      <a:solidFill>
                        <a:srgbClr val="0000FF"/>
                      </a:solidFill>
                    </a:rPr>
                    <a:t> p</a:t>
                  </a:r>
                  <a:r>
                    <a:rPr kumimoji="1" lang="en-US" altLang="zh-TW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</a:t>
                  </a:r>
                  <a:r>
                    <a:rPr kumimoji="1" lang="en-US" altLang="zh-CN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(</a:t>
                  </a:r>
                  <a:r>
                    <a:rPr kumimoji="1" lang="en-US" altLang="zh-TW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</a:t>
                  </a:r>
                  <a:r>
                    <a:rPr kumimoji="1" lang="zh-CN" altLang="en-US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→</a:t>
                  </a:r>
                  <a:r>
                    <a:rPr lang="en-US" altLang="zh-CN" sz="1400" b="1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p</a:t>
                  </a:r>
                  <a:r>
                    <a:rPr lang="en-US" altLang="zh-CN" sz="1400" b="1" baseline="30000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+</a:t>
                  </a:r>
                  <a:r>
                    <a:rPr lang="en-US" altLang="zh-CN" sz="1400" b="1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p</a:t>
                  </a:r>
                  <a:r>
                    <a:rPr lang="en-US" altLang="zh-CN" sz="1400" b="1" baseline="30000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-</a:t>
                  </a:r>
                  <a:r>
                    <a:rPr lang="en-US" altLang="zh-CN" sz="1400" b="1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p</a:t>
                  </a:r>
                  <a:r>
                    <a:rPr lang="en-US" altLang="zh-CN" sz="1400" b="1" baseline="30000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0</a:t>
                  </a:r>
                  <a:r>
                    <a:rPr kumimoji="1" lang="en-US" altLang="zh-CN" sz="1400" b="1" dirty="0">
                      <a:solidFill>
                        <a:srgbClr val="0000FF"/>
                      </a:solidFill>
                      <a:sym typeface="Symbol" pitchFamily="18" charset="2"/>
                    </a:rPr>
                    <a:t>)</a:t>
                  </a:r>
                  <a:endParaRPr lang="zh-CN" altLang="en-US" sz="14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矩形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5156" y="4449053"/>
                  <a:ext cx="1361828" cy="244937"/>
                </a:xfrm>
                <a:prstGeom prst="rect">
                  <a:avLst/>
                </a:prstGeom>
                <a:blipFill>
                  <a:blip r:embed="rId6"/>
                  <a:stretch>
                    <a:fillRect t="-8333" r="-28311" b="-6944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矩形 13"/>
                <p:cNvSpPr/>
                <p:nvPr/>
              </p:nvSpPr>
              <p:spPr>
                <a:xfrm>
                  <a:off x="4101886" y="3756473"/>
                  <a:ext cx="707005" cy="244937"/>
                </a:xfrm>
                <a:prstGeom prst="rect">
                  <a:avLst/>
                </a:prstGeom>
                <a:solidFill>
                  <a:srgbClr val="66FF33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sym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zh-CN" altLang="en-US" sz="1400" i="1">
                              <a:solidFill>
                                <a:srgbClr val="0000FF"/>
                              </a:solidFill>
                              <a:latin typeface="Cambria Math"/>
                              <a:sym typeface="Calibri" panose="020F0502020204030204" pitchFamily="34" charset="0"/>
                            </a:rPr>
                            <m:t>𝛬</m:t>
                          </m:r>
                        </m:e>
                        <m:sub>
                          <m:r>
                            <a:rPr lang="en-US" altLang="zh-CN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sym typeface="Calibri" panose="020F0502020204030204" pitchFamily="34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sz="1400">
                              <a:solidFill>
                                <a:srgbClr val="0000FF"/>
                              </a:solidFill>
                              <a:latin typeface="Cambria Math"/>
                              <a:sym typeface="Calibri" panose="020F0502020204030204" pitchFamily="34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kumimoji="1" lang="en-US" altLang="zh-TW" sz="1400" dirty="0">
                      <a:solidFill>
                        <a:srgbClr val="0000FF"/>
                      </a:solidFill>
                      <a:sym typeface="Symbol" pitchFamily="18" charset="2"/>
                    </a:rPr>
                    <a:t></a:t>
                  </a:r>
                  <a:r>
                    <a:rPr kumimoji="1" lang="en-US" altLang="zh-TW" sz="1400" dirty="0">
                      <a:solidFill>
                        <a:srgbClr val="0000FF"/>
                      </a:solidFill>
                    </a:rPr>
                    <a:t> p</a:t>
                  </a:r>
                  <a:r>
                    <a:rPr lang="en-US" altLang="zh-CN" sz="1400" b="1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p</a:t>
                  </a:r>
                  <a:r>
                    <a:rPr lang="en-US" altLang="zh-CN" sz="1400" b="1" baseline="30000" dirty="0">
                      <a:solidFill>
                        <a:srgbClr val="0000FF"/>
                      </a:solidFill>
                      <a:latin typeface="Symbol" panose="05050102010706020507" charset="0"/>
                      <a:cs typeface="Arial" panose="020B0604020202020204" pitchFamily="34" charset="0"/>
                      <a:sym typeface="Symbol" panose="05050102010706020507" charset="0"/>
                    </a:rPr>
                    <a:t>0</a:t>
                  </a:r>
                  <a:endParaRPr lang="zh-CN" altLang="en-US" sz="14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矩形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1886" y="3756473"/>
                  <a:ext cx="707005" cy="24493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6780" b="-16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extBox 1"/>
          <p:cNvSpPr txBox="1"/>
          <p:nvPr/>
        </p:nvSpPr>
        <p:spPr>
          <a:xfrm>
            <a:off x="6493609" y="1514937"/>
            <a:ext cx="1754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zh-CN" sz="2800" dirty="0" smtClean="0">
                <a:solidFill>
                  <a:srgbClr val="2635F1"/>
                </a:solidFill>
                <a:latin typeface="+mj-lt"/>
              </a:rPr>
              <a:t>ST</a:t>
            </a:r>
            <a:r>
              <a:rPr kumimoji="1" lang="zh-CN" altLang="en-US" sz="2800" dirty="0" smtClean="0">
                <a:solidFill>
                  <a:srgbClr val="2635F1"/>
                </a:solidFill>
                <a:latin typeface="+mj-lt"/>
              </a:rPr>
              <a:t> </a:t>
            </a:r>
            <a:r>
              <a:rPr kumimoji="1" lang="en-US" altLang="zh-CN" sz="2800" dirty="0" smtClean="0">
                <a:solidFill>
                  <a:srgbClr val="2635F1"/>
                </a:solidFill>
                <a:latin typeface="+mj-lt"/>
              </a:rPr>
              <a:t>method</a:t>
            </a:r>
            <a:endParaRPr kumimoji="1" lang="en-US" sz="2800" dirty="0" smtClean="0">
              <a:solidFill>
                <a:srgbClr val="2635F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7"/>
              <p:cNvSpPr/>
              <p:nvPr/>
            </p:nvSpPr>
            <p:spPr>
              <a:xfrm>
                <a:off x="3523230" y="2943784"/>
                <a:ext cx="5607211" cy="22933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04800" indent="-304800" algn="l">
                  <a:lnSpc>
                    <a:spcPct val="120000"/>
                  </a:lnSpc>
                  <a:buFont typeface="Arial" charset="0"/>
                  <a:buChar char="•"/>
                </a:pP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First evidence</a:t>
                </a:r>
                <a:r>
                  <a:rPr lang="en-US" altLang="zh-CN" sz="2000" dirty="0">
                    <a:latin typeface="+mj-lt"/>
                  </a:rPr>
                  <a:t>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TW" sz="2000" dirty="0">
                    <a:latin typeface="+mj-lt"/>
                    <a:sym typeface="Symbol" pitchFamily="18" charset="2"/>
                  </a:rPr>
                  <a:t></a:t>
                </a:r>
                <a:r>
                  <a:rPr kumimoji="1" lang="en-US" altLang="zh-TW" sz="2000" dirty="0">
                    <a:latin typeface="+mj-lt"/>
                  </a:rPr>
                  <a:t> p</a:t>
                </a:r>
                <a:r>
                  <a:rPr kumimoji="1" lang="en-US" altLang="zh-TW" sz="2000" dirty="0">
                    <a:latin typeface="+mj-lt"/>
                    <a:sym typeface="Symbol" pitchFamily="18" charset="2"/>
                  </a:rPr>
                  <a:t></a:t>
                </a:r>
                <a:r>
                  <a:rPr lang="en-US" altLang="zh-CN" sz="2000" dirty="0">
                    <a:latin typeface="+mj-lt"/>
                  </a:rPr>
                  <a:t> with 4.2</a:t>
                </a:r>
                <a:r>
                  <a:rPr lang="en-US" altLang="zh-CN" sz="2000" dirty="0" smtClean="0">
                    <a:latin typeface="+mj-lt"/>
                    <a:sym typeface="Symbol" panose="05050102010706020507" charset="0"/>
                  </a:rPr>
                  <a:t></a:t>
                </a:r>
                <a:r>
                  <a:rPr lang="en-US" altLang="zh-CN" sz="2000" dirty="0">
                    <a:latin typeface="+mj-lt"/>
                    <a:cs typeface="Arial" panose="020B0604020202020204" pitchFamily="34" charset="0"/>
                    <a:sym typeface="+mn-ea"/>
                  </a:rPr>
                  <a:t/>
                </a:r>
                <a:br>
                  <a:rPr lang="en-US" altLang="zh-CN" sz="2000" dirty="0">
                    <a:latin typeface="+mj-lt"/>
                    <a:cs typeface="Arial" panose="020B0604020202020204" pitchFamily="34" charset="0"/>
                    <a:sym typeface="+mn-ea"/>
                  </a:rPr>
                </a:br>
                <a14:m>
                  <m:oMath xmlns:m="http://schemas.openxmlformats.org/officeDocument/2006/math">
                    <m:r>
                      <a:rPr lang="en-US" altLang="zh-CN" sz="2000" b="0" i="0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    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𝐵</m:t>
                    </m:r>
                    <m:d>
                      <m:d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Λ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→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𝑝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𝜂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  <a:sym typeface="+mn-ea"/>
                      </a:rPr>
                      <m:t>=(1.24±0.28±0.10)×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−3</m:t>
                        </m:r>
                      </m:sup>
                    </m:sSup>
                  </m:oMath>
                </a14:m>
                <a:endParaRPr lang="en-US" altLang="zh-CN" sz="2000" dirty="0">
                  <a:latin typeface="+mj-lt"/>
                  <a:cs typeface="Arial" panose="020B0604020202020204" pitchFamily="34" charset="0"/>
                  <a:sym typeface="+mn-ea"/>
                </a:endParaRPr>
              </a:p>
              <a:p>
                <a:pPr marL="304800" indent="-304800" algn="l">
                  <a:lnSpc>
                    <a:spcPct val="120000"/>
                  </a:lnSpc>
                  <a:buFont typeface="Arial" charset="0"/>
                  <a:buChar char="•"/>
                </a:pPr>
                <a:r>
                  <a:rPr lang="zh-CN" altLang="en-US" sz="2000" dirty="0">
                    <a:latin typeface="+mj-l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2000" dirty="0">
                    <a:latin typeface="+mj-lt"/>
                    <a:cs typeface="Arial" panose="020B0604020202020204" pitchFamily="34" charset="0"/>
                    <a:sym typeface="+mn-ea"/>
                  </a:rPr>
                  <a:t>No</a:t>
                </a:r>
                <a:r>
                  <a:rPr lang="zh-CN" altLang="en-US" sz="2000" dirty="0">
                    <a:latin typeface="+mj-l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2000" dirty="0">
                    <a:latin typeface="+mj-lt"/>
                    <a:cs typeface="Arial" panose="020B0604020202020204" pitchFamily="34" charset="0"/>
                    <a:sym typeface="+mn-ea"/>
                  </a:rPr>
                  <a:t>signal</a:t>
                </a:r>
                <a:r>
                  <a:rPr lang="zh-CN" altLang="en-US" sz="2000" dirty="0">
                    <a:latin typeface="+mj-l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2000" dirty="0">
                    <a:latin typeface="+mj-lt"/>
                    <a:cs typeface="Arial" panose="020B0604020202020204" pitchFamily="34" charset="0"/>
                    <a:sym typeface="+mn-ea"/>
                  </a:rPr>
                  <a:t>seen</a:t>
                </a:r>
                <a:r>
                  <a:rPr lang="zh-CN" altLang="en-US" sz="2000" dirty="0">
                    <a:latin typeface="+mj-l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2000" dirty="0">
                    <a:latin typeface="+mj-lt"/>
                    <a:cs typeface="Arial" panose="020B0604020202020204" pitchFamily="34" charset="0"/>
                    <a:sym typeface="+mn-ea"/>
                  </a:rPr>
                  <a:t>in</a:t>
                </a:r>
                <a:r>
                  <a:rPr lang="zh-CN" altLang="en-US" sz="2000" dirty="0">
                    <a:latin typeface="+mj-lt"/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TW" sz="2000" dirty="0">
                    <a:latin typeface="+mj-lt"/>
                    <a:sym typeface="Symbol" pitchFamily="18" charset="2"/>
                  </a:rPr>
                  <a:t></a:t>
                </a:r>
                <a:r>
                  <a:rPr kumimoji="1" lang="en-US" altLang="zh-TW" sz="2000" dirty="0">
                    <a:latin typeface="+mj-lt"/>
                  </a:rPr>
                  <a:t> </a:t>
                </a:r>
                <a:r>
                  <a:rPr kumimoji="1" lang="en-US" altLang="zh-TW" sz="2000" dirty="0" smtClean="0">
                    <a:latin typeface="+mj-lt"/>
                  </a:rPr>
                  <a:t>p</a:t>
                </a:r>
                <a:r>
                  <a:rPr kumimoji="1" lang="en-US" altLang="zh-CN" sz="2000" dirty="0" smtClean="0">
                    <a:latin typeface="+mj-lt"/>
                    <a:sym typeface="Symbol" pitchFamily="18" charset="2"/>
                  </a:rPr>
                  <a:t>π</a:t>
                </a:r>
                <a:r>
                  <a:rPr kumimoji="1" lang="en-US" altLang="zh-CN" sz="2000" baseline="30000" dirty="0" smtClean="0">
                    <a:latin typeface="+mj-lt"/>
                    <a:sym typeface="Symbol" pitchFamily="18" charset="2"/>
                  </a:rPr>
                  <a:t>0</a:t>
                </a:r>
                <a:endParaRPr kumimoji="1" lang="en-US" altLang="zh-CN" sz="2000" baseline="30000" dirty="0">
                  <a:latin typeface="+mj-lt"/>
                  <a:sym typeface="Symbol" pitchFamily="18" charset="2"/>
                </a:endParaRPr>
              </a:p>
              <a:p>
                <a:pPr algn="l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  <a:cs typeface="Arial" panose="020B0604020202020204" pitchFamily="34" charset="0"/>
                          <a:sym typeface="+mn-ea"/>
                        </a:rPr>
                        <m:t>𝐵</m:t>
                      </m:r>
                      <m:d>
                        <m:d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  <m:t>→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  <m:t>𝑝</m:t>
                          </m:r>
                          <m:sSup>
                            <m:sSup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  <a:sym typeface="+mn-ea"/>
                                </a:rPr>
                                <m:t>0</m:t>
                              </m:r>
                            </m:sup>
                          </m:sSup>
                        </m:e>
                      </m:d>
                      <m:r>
                        <a:rPr lang="en-US" altLang="zh-CN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  <a:sym typeface="+mn-ea"/>
                        </a:rPr>
                        <m:t>&lt;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Arial" panose="020B0604020202020204" pitchFamily="34" charset="0"/>
                          <a:sym typeface="+mn-ea"/>
                        </a:rPr>
                        <m:t>2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  <a:sym typeface="+mn-ea"/>
                        </a:rPr>
                        <m:t>.7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Arial" panose="020B0604020202020204" pitchFamily="34" charset="0"/>
                          <a:sym typeface="+mn-ea"/>
                        </a:rPr>
                        <m:t>×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  <m:t>−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  <a:sym typeface="+mn-ea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latin typeface="+mj-lt"/>
                </a:endParaRPr>
              </a:p>
              <a:p>
                <a:pPr marL="304800" indent="-304800" algn="l">
                  <a:lnSpc>
                    <a:spcPct val="120000"/>
                  </a:lnSpc>
                  <a:buFont typeface="Arial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𝐵</m:t>
                        </m:r>
                        <m:d>
                          <m:d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→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0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𝐵</m:t>
                        </m:r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  <a:sym typeface="+mn-ea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→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𝑝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+mn-ea"/>
                              </a:rPr>
                              <m:t>𝜂</m:t>
                            </m:r>
                          </m:e>
                        </m:d>
                      </m:den>
                    </m:f>
                  </m:oMath>
                </a14:m>
                <a:r>
                  <a:rPr lang="en-US" altLang="zh-CN" sz="2000" dirty="0" smtClean="0">
                    <a:latin typeface="+mj-lt"/>
                  </a:rPr>
                  <a:t>&lt;0.24</a:t>
                </a:r>
                <a:r>
                  <a:rPr lang="zh-CN" altLang="en-US" sz="2000" dirty="0" smtClean="0">
                    <a:latin typeface="+mj-lt"/>
                  </a:rPr>
                  <a:t>  </a:t>
                </a:r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230" y="2943784"/>
                <a:ext cx="5607211" cy="2293385"/>
              </a:xfrm>
              <a:prstGeom prst="rect">
                <a:avLst/>
              </a:prstGeom>
              <a:blipFill>
                <a:blip r:embed="rId8"/>
                <a:stretch>
                  <a:fillRect l="-978" t="-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1"/>
          <p:cNvGrpSpPr/>
          <p:nvPr/>
        </p:nvGrpSpPr>
        <p:grpSpPr>
          <a:xfrm>
            <a:off x="391787" y="5198924"/>
            <a:ext cx="8507664" cy="990837"/>
            <a:chOff x="202662" y="7827916"/>
            <a:chExt cx="12636442" cy="1752348"/>
          </a:xfrm>
        </p:grpSpPr>
        <p:pic>
          <p:nvPicPr>
            <p:cNvPr id="18" name="圖片 2" descr="screen.bmp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02662" y="7827916"/>
              <a:ext cx="12636442" cy="1752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文字方塊 3"/>
            <p:cNvSpPr txBox="1">
              <a:spLocks noChangeArrowheads="1"/>
            </p:cNvSpPr>
            <p:nvPr/>
          </p:nvSpPr>
          <p:spPr bwMode="auto">
            <a:xfrm>
              <a:off x="2264891" y="8260635"/>
              <a:ext cx="8886660" cy="489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TW" sz="1200" dirty="0" smtClean="0">
                  <a:solidFill>
                    <a:srgbClr val="0000FF"/>
                  </a:solidFill>
                </a:rPr>
                <a:t>    SU(3)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    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      </a:t>
              </a:r>
              <a:r>
                <a:rPr lang="en-US" altLang="zh-TW" sz="1200" dirty="0">
                  <a:solidFill>
                    <a:srgbClr val="0000FF"/>
                  </a:solidFill>
                </a:rPr>
                <a:t>QM   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  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   </a:t>
              </a:r>
              <a:r>
                <a:rPr lang="en-US" altLang="zh-TW" sz="1200" dirty="0">
                  <a:solidFill>
                    <a:srgbClr val="0000FF"/>
                  </a:solidFill>
                </a:rPr>
                <a:t>Fac.  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    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     </a:t>
              </a:r>
              <a:r>
                <a:rPr lang="en-US" altLang="zh-TW" sz="1200" dirty="0">
                  <a:solidFill>
                    <a:srgbClr val="0000FF"/>
                  </a:solidFill>
                </a:rPr>
                <a:t>SU(3)   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       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SU(3</a:t>
              </a:r>
              <a:r>
                <a:rPr lang="en-US" altLang="zh-TW" sz="1200" dirty="0">
                  <a:solidFill>
                    <a:srgbClr val="0000FF"/>
                  </a:solidFill>
                </a:rPr>
                <a:t>) 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 </a:t>
              </a:r>
              <a:r>
                <a:rPr lang="zh-CN" altLang="en-US" sz="1200" dirty="0" smtClean="0">
                  <a:solidFill>
                    <a:srgbClr val="0000FF"/>
                  </a:solidFill>
                </a:rPr>
                <a:t>     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C.A</a:t>
              </a:r>
              <a:r>
                <a:rPr lang="en-US" altLang="zh-TW" sz="1200" dirty="0">
                  <a:solidFill>
                    <a:srgbClr val="0000FF"/>
                  </a:solidFill>
                </a:rPr>
                <a:t>.</a:t>
              </a:r>
              <a:endParaRPr lang="zh-TW" altLang="en-US" sz="1200" dirty="0">
                <a:solidFill>
                  <a:srgbClr val="0000FF"/>
                </a:solidFill>
              </a:endParaRPr>
            </a:p>
          </p:txBody>
        </p:sp>
        <p:sp>
          <p:nvSpPr>
            <p:cNvPr id="20" name="文字方塊 13"/>
            <p:cNvSpPr txBox="1"/>
            <p:nvPr/>
          </p:nvSpPr>
          <p:spPr>
            <a:xfrm>
              <a:off x="324779" y="8068842"/>
              <a:ext cx="1650339" cy="598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b="1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(10</a:t>
              </a:r>
              <a:r>
                <a:rPr lang="en-US" altLang="zh-TW" sz="1600" b="1" baseline="30000" dirty="0" smtClean="0">
                  <a:solidFill>
                    <a:srgbClr val="0000FF"/>
                  </a:solidFill>
                  <a:sym typeface="Symbol" panose="05050102010706020507" pitchFamily="18" charset="2"/>
                </a:rPr>
                <a:t>-3 </a:t>
              </a:r>
              <a:r>
                <a:rPr lang="en-US" altLang="zh-TW" sz="1600" b="1" dirty="0" smtClean="0">
                  <a:solidFill>
                    <a:srgbClr val="0000FF"/>
                  </a:solidFill>
                </a:rPr>
                <a:t>)</a:t>
              </a:r>
              <a:endParaRPr lang="zh-TW" altLang="en-US" sz="16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2" name="TextBox 12"/>
          <p:cNvSpPr txBox="1"/>
          <p:nvPr/>
        </p:nvSpPr>
        <p:spPr>
          <a:xfrm>
            <a:off x="6921972" y="5243197"/>
            <a:ext cx="93487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kumimoji="1" lang="en-US" altLang="zh-CN" sz="1200" dirty="0" smtClean="0">
                <a:latin typeface="Times New Roman" charset="0"/>
                <a:ea typeface="Times New Roman" charset="0"/>
                <a:cs typeface="Times New Roman" charset="0"/>
              </a:rPr>
              <a:t>Cheng</a:t>
            </a:r>
            <a:r>
              <a:rPr kumimoji="1" lang="zh-CN" alt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1200" i="1" dirty="0" smtClean="0">
                <a:latin typeface="Times New Roman" charset="0"/>
                <a:ea typeface="Times New Roman" charset="0"/>
                <a:cs typeface="Times New Roman" charset="0"/>
              </a:rPr>
              <a:t>et</a:t>
            </a:r>
            <a:r>
              <a:rPr kumimoji="1" lang="zh-CN" altLang="en-US" sz="1200" i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1200" i="1" dirty="0" smtClean="0">
                <a:latin typeface="Times New Roman" charset="0"/>
                <a:ea typeface="Times New Roman" charset="0"/>
                <a:cs typeface="Times New Roman" charset="0"/>
              </a:rPr>
              <a:t>al.</a:t>
            </a:r>
            <a:endParaRPr kumimoji="1" lang="en-US" sz="1200" i="1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3" name="矩形 7"/>
          <p:cNvSpPr/>
          <p:nvPr/>
        </p:nvSpPr>
        <p:spPr>
          <a:xfrm>
            <a:off x="7534149" y="4891147"/>
            <a:ext cx="1477330" cy="307777"/>
          </a:xfrm>
          <a:prstGeom prst="rect">
            <a:avLst/>
          </a:prstGeom>
          <a:solidFill>
            <a:srgbClr val="66FF33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0000FF"/>
                </a:solidFill>
              </a:rPr>
              <a:t>arXiv:1801.08625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标题 27"/>
              <p:cNvSpPr>
                <a:spLocks noGrp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/>
                  <a:t>SCS decays</a:t>
                </a:r>
                <a:r>
                  <a:rPr lang="zh-CN" altLang="en-US" sz="3600" dirty="0"/>
                  <a:t> </a:t>
                </a:r>
                <a:r>
                  <a:rPr lang="en-US" altLang="zh-CN" sz="3600" dirty="0"/>
                  <a:t>of</a:t>
                </a:r>
                <a:r>
                  <a:rPr lang="zh-CN" altLang="en-US" sz="3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3600" i="1">
                            <a:latin typeface="Cambria Math"/>
                            <a:sym typeface="Calibri" panose="020F0502020204030204" pitchFamily="34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600" dirty="0">
                    <a:cs typeface="Arial" panose="020B0604020202020204" pitchFamily="34" charset="0"/>
                    <a:sym typeface="Symbol" panose="05050102010706020507" charset="0"/>
                  </a:rPr>
                  <a:t>→p</a:t>
                </a:r>
                <a:r>
                  <a:rPr lang="en-US" altLang="zh-CN" sz="3600" dirty="0">
                    <a:latin typeface="Symbol" panose="05050102010706020507" charset="0"/>
                    <a:cs typeface="Arial" panose="020B0604020202020204" pitchFamily="34" charset="0"/>
                    <a:sym typeface="Symbol" panose="05050102010706020507" charset="0"/>
                  </a:rPr>
                  <a:t>p</a:t>
                </a:r>
                <a:r>
                  <a:rPr lang="en-US" altLang="zh-CN" sz="3600" baseline="30000" dirty="0">
                    <a:latin typeface="Symbol" panose="05050102010706020507" charset="0"/>
                    <a:cs typeface="Arial" panose="020B0604020202020204" pitchFamily="34" charset="0"/>
                    <a:sym typeface="Symbol" panose="05050102010706020507" charset="0"/>
                  </a:rPr>
                  <a:t>0</a:t>
                </a:r>
                <a:r>
                  <a:rPr lang="en-US" altLang="zh-CN" sz="36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3600" i="1">
                            <a:latin typeface="Cambria Math"/>
                            <a:sym typeface="Calibri" panose="020F0502020204030204" pitchFamily="34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600" dirty="0">
                    <a:cs typeface="Arial" panose="020B0604020202020204" pitchFamily="34" charset="0"/>
                    <a:sym typeface="Symbol" panose="05050102010706020507" charset="0"/>
                  </a:rPr>
                  <a:t>→p</a:t>
                </a:r>
                <a:r>
                  <a:rPr kumimoji="1" lang="en-US" altLang="zh-TW" sz="3600" dirty="0">
                    <a:sym typeface="Symbol" pitchFamily="18" charset="2"/>
                  </a:rPr>
                  <a:t></a:t>
                </a:r>
                <a:endParaRPr lang="zh-CN" altLang="en-US" sz="3600" dirty="0"/>
              </a:p>
            </p:txBody>
          </p:sp>
        </mc:Choice>
        <mc:Fallback xmlns="">
          <p:sp>
            <p:nvSpPr>
              <p:cNvPr id="28" name="标题 2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  <a:blipFill>
                <a:blip r:embed="rId10"/>
                <a:stretch>
                  <a:fillRect l="-2477" t="-8475" r="-2391" b="-262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15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041216" y="81043"/>
                <a:ext cx="7564304" cy="7148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</a:rPr>
                  <a:t>W-exchange-only process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altLang="zh-CN" sz="36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36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36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36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36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US" altLang="zh-CN" sz="36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(∗)</m:t>
                        </m:r>
                        <m:r>
                          <a:rPr lang="en-US" altLang="zh-CN" sz="36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36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36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altLang="zh-CN" sz="3600" b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3600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41216" y="81043"/>
                <a:ext cx="7564304" cy="714850"/>
              </a:xfrm>
              <a:blipFill>
                <a:blip r:embed="rId2"/>
                <a:stretch>
                  <a:fillRect l="-1853" b="-194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占位符 3"/>
          <p:cNvSpPr txBox="1">
            <a:spLocks/>
          </p:cNvSpPr>
          <p:nvPr/>
        </p:nvSpPr>
        <p:spPr>
          <a:xfrm>
            <a:off x="3124200" y="892918"/>
            <a:ext cx="6069774" cy="2078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indent="-198000"/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W-exchange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diagram is </a:t>
            </a:r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non-</a:t>
            </a:r>
            <a:r>
              <a:rPr lang="en-US" altLang="zh-CN" sz="2200" b="0" dirty="0" err="1" smtClean="0">
                <a:solidFill>
                  <a:srgbClr val="FF0000"/>
                </a:solidFill>
                <a:latin typeface="+mj-lt"/>
              </a:rPr>
              <a:t>factorizable</a:t>
            </a:r>
            <a:r>
              <a:rPr lang="en-US" altLang="zh-CN" sz="2200" b="0" dirty="0" smtClean="0">
                <a:latin typeface="+mj-lt"/>
              </a:rPr>
              <a:t> in theoretical calculation</a:t>
            </a:r>
          </a:p>
          <a:p>
            <a:pPr marL="198000" indent="-198000"/>
            <a:r>
              <a:rPr lang="en-US" altLang="zh-CN" sz="2200" b="0" dirty="0" smtClean="0">
                <a:latin typeface="+mj-lt"/>
              </a:rPr>
              <a:t>This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measurement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helps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in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calibration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of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the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W-exchange</a:t>
            </a:r>
            <a:r>
              <a:rPr lang="zh-CN" altLang="en-US" sz="2200" b="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process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in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the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charmed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baryon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sector</a:t>
            </a:r>
          </a:p>
          <a:p>
            <a:pPr marL="198000" indent="-198000"/>
            <a:r>
              <a:rPr lang="en-US" altLang="zh-CN" sz="2200" b="0" dirty="0" smtClean="0">
                <a:latin typeface="+mj-lt"/>
              </a:rPr>
              <a:t>The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previous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measurements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have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poor</a:t>
            </a:r>
            <a:r>
              <a:rPr lang="zh-CN" altLang="en-US" sz="2200" b="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FF0000"/>
                </a:solidFill>
                <a:latin typeface="+mj-lt"/>
              </a:rPr>
              <a:t>precision</a:t>
            </a:r>
            <a:endParaRPr lang="en-US" altLang="zh-CN" sz="2200" b="0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197" y="881124"/>
            <a:ext cx="2481443" cy="1064535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508" y="1945659"/>
            <a:ext cx="2311157" cy="102556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6"/>
              <p:cNvSpPr/>
              <p:nvPr/>
            </p:nvSpPr>
            <p:spPr>
              <a:xfrm>
                <a:off x="374756" y="3053571"/>
                <a:ext cx="4405318" cy="7835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3600" marR="0" lvl="0" indent="-183600" algn="l" defTabSz="457152" eaLnBrk="1" fontAlgn="auto" latinLnBrk="0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ClrTx/>
                  <a:buSzPct val="100000"/>
                  <a:buFont typeface="Arial"/>
                  <a:buChar char="•"/>
                  <a:tabLst/>
                  <a:defRPr/>
                </a:pPr>
                <a:r>
                  <a:rPr lang="en-US" altLang="zh-CN" sz="2200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rPr>
                  <a:t>DT</a:t>
                </a:r>
                <a:r>
                  <a:rPr lang="zh-CN" altLang="en-US" sz="2200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rPr>
                  <a:t>and</a:t>
                </a:r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rPr>
                  <a:t>missing</a:t>
                </a:r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Times New Roman" pitchFamily="18" charset="0"/>
                    <a:cs typeface="Times New Roman" pitchFamily="18" charset="0"/>
                    <a:sym typeface="Calibri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Calibri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Calibri"/>
                          </a:rPr>
                          <m:t>Ξ</m:t>
                        </m:r>
                      </m:e>
                      <m:sup>
                        <m:r>
                          <a:rPr lang="en-US" altLang="zh-CN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Calibri"/>
                          </a:rPr>
                          <m:t>0</m:t>
                        </m:r>
                        <m:r>
                          <a:rPr lang="en-US" altLang="zh-CN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  <a:sym typeface="Calibri"/>
                          </a:rPr>
                          <m:t>(∗)</m:t>
                        </m:r>
                      </m:sup>
                    </m:sSup>
                  </m:oMath>
                </a14:m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to</a:t>
                </a:r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increase</a:t>
                </a:r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the</a:t>
                </a:r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detection</a:t>
                </a:r>
                <a:r>
                  <a:rPr lang="zh-CN" altLang="en-US" sz="2200" dirty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 </a:t>
                </a:r>
                <a:r>
                  <a:rPr lang="en-US" altLang="zh-CN" sz="2200" dirty="0" smtClean="0">
                    <a:solidFill>
                      <a:srgbClr val="000000"/>
                    </a:solidFill>
                    <a:latin typeface="Times New Roman" pitchFamily="18" charset="0"/>
                    <a:ea typeface="Cambria Math" panose="02040503050406030204" pitchFamily="18" charset="0"/>
                    <a:cs typeface="Times New Roman" pitchFamily="18" charset="0"/>
                    <a:sym typeface="Calibri"/>
                  </a:rPr>
                  <a:t>efficiency</a:t>
                </a:r>
                <a:endParaRPr lang="en-US" altLang="zh-CN" sz="2200" dirty="0">
                  <a:solidFill>
                    <a:srgbClr val="0000FF"/>
                  </a:solidFill>
                  <a:latin typeface="Times New Roman" pitchFamily="18" charset="0"/>
                  <a:ea typeface="Cambria Math" panose="02040503050406030204" pitchFamily="18" charset="0"/>
                  <a:cs typeface="Times New Roman" pitchFamily="18" charset="0"/>
                  <a:sym typeface="Calibri"/>
                </a:endParaRPr>
              </a:p>
            </p:txBody>
          </p:sp>
        </mc:Choice>
        <mc:Fallback>
          <p:sp>
            <p:nvSpPr>
              <p:cNvPr id="11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56" y="3053571"/>
                <a:ext cx="4405318" cy="783548"/>
              </a:xfrm>
              <a:prstGeom prst="rect">
                <a:avLst/>
              </a:prstGeom>
              <a:blipFill>
                <a:blip r:embed="rId6"/>
                <a:stretch>
                  <a:fillRect l="-1521" t="-3125" b="-156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5"/>
          <p:cNvGrpSpPr/>
          <p:nvPr/>
        </p:nvGrpSpPr>
        <p:grpSpPr>
          <a:xfrm>
            <a:off x="4922769" y="2743201"/>
            <a:ext cx="3936751" cy="3473742"/>
            <a:chOff x="6912045" y="1269418"/>
            <a:chExt cx="5120569" cy="431692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12045" y="1269418"/>
              <a:ext cx="5120569" cy="4316924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10790638" y="2204170"/>
              <a:ext cx="1017317" cy="57372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algn="l" defTabSz="1300460" rtl="0"/>
              <a:r>
                <a:rPr lang="en-US" altLang="zh-CN" sz="2400" b="1" kern="1200" dirty="0">
                  <a:solidFill>
                    <a:srgbClr val="7030A0"/>
                  </a:solidFill>
                </a:rPr>
                <a:t>6.4σ</a:t>
              </a:r>
              <a:endParaRPr lang="zh-CN" altLang="en-US" sz="2400" b="1" kern="1200" dirty="0">
                <a:solidFill>
                  <a:srgbClr val="7030A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020343" y="2262198"/>
              <a:ext cx="1364882" cy="57372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algn="l" defTabSz="1300460" rtl="0"/>
              <a:r>
                <a:rPr lang="en-US" altLang="zh-CN" sz="2400" b="1" kern="1200" dirty="0">
                  <a:solidFill>
                    <a:srgbClr val="7030A0"/>
                  </a:solidFill>
                </a:rPr>
                <a:t>10.3σ</a:t>
              </a:r>
              <a:endParaRPr lang="zh-CN" altLang="en-US" sz="2400" b="1" kern="1200" dirty="0">
                <a:solidFill>
                  <a:srgbClr val="7030A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22"/>
              <p:cNvSpPr txBox="1"/>
              <p:nvPr/>
            </p:nvSpPr>
            <p:spPr>
              <a:xfrm>
                <a:off x="5586121" y="4073440"/>
                <a:ext cx="163920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𝟔𝟖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𝟐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±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𝟗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𝟗</m:t>
                      </m:r>
                    </m:oMath>
                  </m:oMathPara>
                </a14:m>
                <a:endParaRPr kumimoji="1" lang="en-US" sz="22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121" y="4073440"/>
                <a:ext cx="1639201" cy="430887"/>
              </a:xfrm>
              <a:prstGeom prst="rect">
                <a:avLst/>
              </a:prstGeom>
              <a:blipFill>
                <a:blip r:embed="rId8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23"/>
              <p:cNvSpPr txBox="1"/>
              <p:nvPr/>
            </p:nvSpPr>
            <p:spPr>
              <a:xfrm>
                <a:off x="7544538" y="3957042"/>
                <a:ext cx="140772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𝟔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𝟎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±</m:t>
                      </m:r>
                      <m:r>
                        <a:rPr kumimoji="1" lang="en-US" altLang="zh-CN" sz="22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𝟏𝟐</m:t>
                      </m:r>
                    </m:oMath>
                  </m:oMathPara>
                </a14:m>
                <a:endParaRPr kumimoji="1" lang="en-US" sz="22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4538" y="3957042"/>
                <a:ext cx="1407727" cy="430887"/>
              </a:xfrm>
              <a:prstGeom prst="rect">
                <a:avLst/>
              </a:prstGeom>
              <a:blipFill>
                <a:blip r:embed="rId9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7675" y="3919470"/>
            <a:ext cx="4627373" cy="114898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200132" y="5238506"/>
            <a:ext cx="4702461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rgbClr val="FF0000"/>
                </a:solidFill>
              </a:rPr>
              <a:t>First absolute measurement of BF with improved precision, no models can accommodate the results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62621" y="2766320"/>
            <a:ext cx="2486834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en-US" altLang="zh-CN" sz="2000" b="1" i="1" dirty="0" smtClean="0">
                <a:solidFill>
                  <a:srgbClr val="FF0000"/>
                </a:solidFill>
                <a:latin typeface="+mj-lt"/>
              </a:rPr>
              <a:t>arXiv:1803.04299</a:t>
            </a:r>
            <a:endParaRPr lang="zh-CN" altLang="en-US" sz="2000" b="1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13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7288" y="50539"/>
            <a:ext cx="7143432" cy="714850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7079" y="1951942"/>
            <a:ext cx="7943850" cy="12338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6600" dirty="0" smtClean="0">
                <a:latin typeface="+mj-lt"/>
              </a:rPr>
              <a:t>Semi-</a:t>
            </a:r>
            <a:r>
              <a:rPr lang="en-US" altLang="zh-CN" sz="6600" dirty="0" err="1" smtClean="0">
                <a:latin typeface="+mj-lt"/>
              </a:rPr>
              <a:t>Lepto</a:t>
            </a:r>
            <a:r>
              <a:rPr lang="en-US" altLang="zh-CN" sz="6600" dirty="0" err="1" smtClean="0">
                <a:latin typeface="+mj-lt"/>
              </a:rPr>
              <a:t>nic</a:t>
            </a:r>
            <a:r>
              <a:rPr lang="en-US" altLang="zh-CN" sz="6600" dirty="0" smtClean="0">
                <a:latin typeface="+mj-lt"/>
              </a:rPr>
              <a:t> </a:t>
            </a:r>
            <a:r>
              <a:rPr lang="en-US" altLang="zh-CN" sz="6600" dirty="0" smtClean="0">
                <a:latin typeface="+mj-lt"/>
              </a:rPr>
              <a:t>Decay</a:t>
            </a:r>
            <a:endParaRPr lang="zh-CN" altLang="en-US" sz="6600" dirty="0">
              <a:latin typeface="+mj-lt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96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Semi-</a:t>
                </a:r>
                <a:r>
                  <a:rPr lang="en-US" altLang="zh-CN" sz="3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Leptonic</a:t>
                </a:r>
                <a:r>
                  <a:rPr lang="en-US" altLang="zh-CN" sz="3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𝐝𝐞𝐜𝐚𝐲</m:t>
                        </m:r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3600" dirty="0"/>
                  <a:t> </a:t>
                </a:r>
                <a:r>
                  <a:rPr lang="en-US" altLang="zh-CN" sz="3600" dirty="0"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3600" i="1" dirty="0"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altLang="zh-CN" sz="3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zh-CN" altLang="en-US" sz="36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  <a:blipFill>
                <a:blip r:embed="rId2"/>
                <a:stretch>
                  <a:fillRect t="-8475" b="-322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占位符 3"/>
          <p:cNvSpPr txBox="1">
            <a:spLocks/>
          </p:cNvSpPr>
          <p:nvPr/>
        </p:nvSpPr>
        <p:spPr>
          <a:xfrm>
            <a:off x="225377" y="874417"/>
            <a:ext cx="7801023" cy="5858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indent="-198000"/>
            <a:endParaRPr kumimoji="1" lang="en-US" altLang="zh-CN" sz="22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225377" y="891647"/>
                <a:ext cx="8806863" cy="493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/>
                  </a:rPr>
                  <a:t>Benchmark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/>
                  </a:rPr>
                  <a:t> channel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via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the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CF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transition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+mn-ea"/>
                  </a:rPr>
                  <a:t>c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</a:rPr>
                  <a:t>→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</a:rPr>
                  <a:t>sl</a:t>
                </a:r>
                <a:r>
                  <a:rPr kumimoji="1" lang="en-US" altLang="zh-CN" sz="2200" baseline="30000" dirty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200">
                            <a:solidFill>
                              <a:srgbClr val="FF0000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zh-CN" altLang="en-US" sz="2200" b="0" i="0">
                            <a:solidFill>
                              <a:srgbClr val="FF0000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200" b="0" i="0">
                            <a:solidFill>
                              <a:srgbClr val="FF0000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  <m:t>l</m:t>
                        </m:r>
                      </m:sub>
                    </m:sSub>
                  </m:oMath>
                </a14:m>
                <a:endParaRPr lang="en-US" altLang="zh-CN" sz="2200" dirty="0">
                  <a:solidFill>
                    <a:schemeClr val="tx1"/>
                  </a:solidFill>
                  <a:latin typeface="+mj-lt"/>
                  <a:ea typeface="Times New Roman" charset="0"/>
                  <a:cs typeface="Times New Roman" charset="0"/>
                  <a:sym typeface="+mn-ea"/>
                </a:endParaRP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Provides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</a:rPr>
                  <a:t>stringent test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for </a:t>
                </a:r>
                <a:r>
                  <a:rPr lang="en-US" altLang="zh-CN" sz="2200" dirty="0" err="1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</a:rPr>
                  <a:t>nonperturbative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 aspects of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strong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</a:rPr>
                  <a:t>interaction</a:t>
                </a: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Important inputs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for implementing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and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calibrating the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LQCD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 calculations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.</a:t>
                </a: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Before 2015,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no directly measurement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, combine with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</a:rPr>
                  <a:t>the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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+mj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200" b="0" i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+mj-lt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+mj-lt"/>
                          </a:rPr>
                          <m:t>c</m:t>
                        </m:r>
                      </m:sub>
                      <m:sup>
                        <m:r>
                          <a:rPr lang="en-US" altLang="zh-CN" sz="2200" b="0" i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+mj-lt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sym typeface="Wingdings" panose="05000000000000000000" pitchFamily="2" charset="2"/>
                  </a:rPr>
                  <a:t>)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+mj-lt"/>
                    <a:sym typeface="Wingdings" panose="05000000000000000000" pitchFamily="2" charset="2"/>
                  </a:rPr>
                  <a:t>and the assumption of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sym typeface="Wingdings" panose="05000000000000000000" pitchFamily="2" charset="2"/>
                  </a:rPr>
                  <a:t>form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sym typeface="Wingdings" panose="05000000000000000000" pitchFamily="2" charset="2"/>
                  </a:rPr>
                  <a:t>factors</a:t>
                </a: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endParaRPr lang="en-US" altLang="zh-CN" sz="2200" dirty="0">
                  <a:solidFill>
                    <a:srgbClr val="FF0000"/>
                  </a:solidFill>
                  <a:latin typeface="+mj-lt"/>
                  <a:ea typeface="Times New Roman" charset="0"/>
                  <a:cs typeface="Times New Roman" charset="0"/>
                  <a:sym typeface="Wingdings" panose="05000000000000000000" pitchFamily="2" charset="2"/>
                </a:endParaRP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endParaRPr lang="en-US" altLang="zh-CN" sz="2200" dirty="0" smtClean="0">
                  <a:solidFill>
                    <a:srgbClr val="FF0000"/>
                  </a:solidFill>
                  <a:latin typeface="+mj-lt"/>
                  <a:ea typeface="Times New Roman" charset="0"/>
                  <a:cs typeface="Times New Roman" charset="0"/>
                  <a:sym typeface="Wingdings" panose="05000000000000000000" pitchFamily="2" charset="2"/>
                </a:endParaRP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endParaRPr lang="en-US" altLang="zh-CN" sz="2200" dirty="0">
                  <a:solidFill>
                    <a:srgbClr val="FF0000"/>
                  </a:solidFill>
                  <a:latin typeface="+mj-lt"/>
                  <a:ea typeface="Times New Roman" charset="0"/>
                  <a:cs typeface="Times New Roman" charset="0"/>
                  <a:sym typeface="Wingdings" panose="05000000000000000000" pitchFamily="2" charset="2"/>
                </a:endParaRP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endParaRPr lang="en-US" altLang="zh-CN" sz="2200" dirty="0" smtClean="0">
                  <a:solidFill>
                    <a:srgbClr val="FF0000"/>
                  </a:solidFill>
                  <a:latin typeface="+mj-lt"/>
                  <a:ea typeface="Times New Roman" charset="0"/>
                  <a:cs typeface="Times New Roman" charset="0"/>
                  <a:sym typeface="Wingdings" panose="05000000000000000000" pitchFamily="2" charset="2"/>
                </a:endParaRPr>
              </a:p>
              <a:p>
                <a:pPr marL="241200" indent="-241200" defTabSz="1300460">
                  <a:lnSpc>
                    <a:spcPct val="130000"/>
                  </a:lnSpc>
                  <a:buFont typeface="Arial" charset="0"/>
                  <a:buChar char="•"/>
                </a:pP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 panose="05000000000000000000" pitchFamily="2" charset="2"/>
                  </a:rPr>
                  <a:t>Theoretical calculation </a:t>
                </a:r>
                <a:r>
                  <a:rPr lang="en-US" altLang="zh-CN" sz="2200" dirty="0" smtClean="0">
                    <a:latin typeface="+mj-lt"/>
                    <a:ea typeface="Times New Roman" charset="0"/>
                    <a:cs typeface="Times New Roman" charset="0"/>
                    <a:sym typeface="Wingdings" panose="05000000000000000000" pitchFamily="2" charset="2"/>
                  </a:rPr>
                  <a:t>on the BFs </a:t>
                </a:r>
                <a:r>
                  <a:rPr lang="en-US" altLang="zh-CN" sz="2200" dirty="0">
                    <a:latin typeface="+mj-lt"/>
                    <a:sym typeface="Wingdings" panose="05000000000000000000" pitchFamily="2" charset="2"/>
                  </a:rPr>
                  <a:t>ranges from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sym typeface="Wingdings" panose="05000000000000000000" pitchFamily="2" charset="2"/>
                  </a:rPr>
                  <a:t>1.4% to 9.2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sym typeface="Wingdings" panose="05000000000000000000" pitchFamily="2" charset="2"/>
                  </a:rPr>
                  <a:t>%, precisely experimental </a:t>
                </a:r>
                <a:r>
                  <a:rPr lang="en-US" altLang="zh-CN" sz="2200" dirty="0" smtClean="0">
                    <a:latin typeface="+mj-lt"/>
                    <a:sym typeface="Wingdings" panose="05000000000000000000" pitchFamily="2" charset="2"/>
                  </a:rPr>
                  <a:t>measurement on BF is desirable.</a:t>
                </a:r>
                <a:endParaRPr lang="en-US" altLang="zh-CN" sz="2200" dirty="0">
                  <a:latin typeface="+mj-lt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377" y="891647"/>
                <a:ext cx="8806863" cy="4933658"/>
              </a:xfrm>
              <a:prstGeom prst="rect">
                <a:avLst/>
              </a:prstGeom>
              <a:blipFill>
                <a:blip r:embed="rId4"/>
                <a:stretch>
                  <a:fillRect l="-830" b="-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57" y="3301959"/>
            <a:ext cx="4837968" cy="1137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3283830" y="3301959"/>
            <a:ext cx="1684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PDG 2015</a:t>
            </a:r>
            <a:endParaRPr lang="zh-CN" alt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89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390" y="1731086"/>
            <a:ext cx="4428755" cy="339325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Semi-</a:t>
                </a:r>
                <a:r>
                  <a:rPr lang="en-US" altLang="zh-CN" sz="3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Leptonic</a:t>
                </a:r>
                <a:r>
                  <a:rPr lang="en-US" altLang="zh-CN" sz="3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𝐝𝐞𝐜𝐚𝐲</m:t>
                        </m:r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3600" dirty="0"/>
                  <a:t> </a:t>
                </a:r>
                <a:r>
                  <a:rPr lang="en-US" altLang="zh-CN" sz="3600" dirty="0"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3600" i="1" dirty="0"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altLang="zh-CN" sz="3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zh-CN" altLang="en-US" sz="36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  <a:blipFill>
                <a:blip r:embed="rId4"/>
                <a:stretch>
                  <a:fillRect t="-8475" b="-322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占位符 3"/>
          <p:cNvSpPr txBox="1">
            <a:spLocks/>
          </p:cNvSpPr>
          <p:nvPr/>
        </p:nvSpPr>
        <p:spPr>
          <a:xfrm>
            <a:off x="225377" y="874417"/>
            <a:ext cx="7801023" cy="5858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 baseline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indent="-198000"/>
            <a:endParaRPr kumimoji="1" lang="en-US" altLang="zh-CN" sz="2200" dirty="0">
              <a:latin typeface="+mj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861486"/>
            <a:ext cx="9121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</a:rPr>
              <a:t>DT mothed and Missing neutrino : 11 ST modes, </a:t>
            </a:r>
            <a:r>
              <a:rPr lang="en-US" altLang="zh-CN" sz="2400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14415±159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ST events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 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grpSp>
        <p:nvGrpSpPr>
          <p:cNvPr id="39" name="组 4"/>
          <p:cNvGrpSpPr/>
          <p:nvPr/>
        </p:nvGrpSpPr>
        <p:grpSpPr>
          <a:xfrm>
            <a:off x="144118" y="1413648"/>
            <a:ext cx="4327149" cy="3765778"/>
            <a:chOff x="767581" y="4590756"/>
            <a:chExt cx="4598663" cy="3765778"/>
          </a:xfrm>
        </p:grpSpPr>
        <p:grpSp>
          <p:nvGrpSpPr>
            <p:cNvPr id="40" name="组合 13"/>
            <p:cNvGrpSpPr>
              <a:grpSpLocks/>
            </p:cNvGrpSpPr>
            <p:nvPr/>
          </p:nvGrpSpPr>
          <p:grpSpPr bwMode="auto">
            <a:xfrm>
              <a:off x="767581" y="4660775"/>
              <a:ext cx="4598663" cy="3695759"/>
              <a:chOff x="515025" y="1357299"/>
              <a:chExt cx="6680446" cy="5115519"/>
            </a:xfrm>
          </p:grpSpPr>
          <p:pic>
            <p:nvPicPr>
              <p:cNvPr id="43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1550" y="1907364"/>
                <a:ext cx="6143921" cy="4102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TextBox 8"/>
              <p:cNvSpPr txBox="1">
                <a:spLocks noChangeArrowheads="1"/>
              </p:cNvSpPr>
              <p:nvPr/>
            </p:nvSpPr>
            <p:spPr bwMode="auto">
              <a:xfrm>
                <a:off x="3321287" y="5961604"/>
                <a:ext cx="2567664" cy="511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i="1" dirty="0" err="1" smtClean="0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U</a:t>
                </a:r>
                <a:r>
                  <a:rPr lang="en-US" altLang="zh-CN" i="1" baseline="-25000" dirty="0" err="1" smtClean="0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miss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(GeV)</a:t>
                </a:r>
                <a:endParaRPr lang="zh-CN" altLang="en-US" dirty="0">
                  <a:solidFill>
                    <a:srgbClr val="000000"/>
                  </a:solidFill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5" name="TextBox 9"/>
              <p:cNvSpPr txBox="1">
                <a:spLocks noChangeArrowheads="1"/>
              </p:cNvSpPr>
              <p:nvPr/>
            </p:nvSpPr>
            <p:spPr bwMode="auto">
              <a:xfrm rot="16200000">
                <a:off x="-1384744" y="3257068"/>
                <a:ext cx="4336063" cy="536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b="1" dirty="0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Events /0.010  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GeV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+mj-lt"/>
                    <a:cs typeface="Times New Roman" pitchFamily="18" charset="0"/>
                  </a:rPr>
                  <a:t>)</a:t>
                </a:r>
                <a:endParaRPr lang="zh-CN" altLang="en-US" b="1" dirty="0">
                  <a:solidFill>
                    <a:srgbClr val="000000"/>
                  </a:solidFill>
                  <a:latin typeface="+mj-lt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4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4319920"/>
                </p:ext>
              </p:extLst>
            </p:nvPr>
          </p:nvGraphicFramePr>
          <p:xfrm>
            <a:off x="1347963" y="4590756"/>
            <a:ext cx="3944059" cy="45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Equation" r:id="rId7" imgW="2450880" imgH="241200" progId="Equation.DSMT4">
                    <p:embed/>
                  </p:oleObj>
                </mc:Choice>
                <mc:Fallback>
                  <p:oleObj name="Equation" r:id="rId7" imgW="2450880" imgH="241200" progId="Equation.DSMT4">
                    <p:embed/>
                    <p:pic>
                      <p:nvPicPr>
                        <p:cNvPr id="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7963" y="4590756"/>
                          <a:ext cx="3944059" cy="456575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Box 6"/>
            <p:cNvSpPr txBox="1"/>
            <p:nvPr/>
          </p:nvSpPr>
          <p:spPr>
            <a:xfrm>
              <a:off x="1402866" y="5146647"/>
              <a:ext cx="3063999" cy="397399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0000"/>
                  </a:solidFill>
                  <a:latin typeface="+mj-lt"/>
                  <a:ea typeface="宋体"/>
                  <a:cs typeface="Times New Roman" panose="02020603050405020304" pitchFamily="18" charset="0"/>
                </a:rPr>
                <a:t>PRL 115, 221805 (2015) </a:t>
              </a:r>
            </a:p>
          </p:txBody>
        </p:sp>
      </p:grp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4748864" y="1413152"/>
            <a:ext cx="3965281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0000"/>
              </a:buClr>
              <a:buSzPct val="65000"/>
            </a:pPr>
            <a:r>
              <a:rPr lang="en-US" altLang="zh-CN" sz="2000" dirty="0">
                <a:latin typeface="Times New Roman" charset="0"/>
              </a:rPr>
              <a:t>B[</a:t>
            </a:r>
            <a:r>
              <a:rPr lang="en-US" altLang="zh-CN" sz="2000" dirty="0" err="1">
                <a:latin typeface="Symbol" charset="2"/>
              </a:rPr>
              <a:t>L</a:t>
            </a:r>
            <a:r>
              <a:rPr lang="en-US" altLang="zh-CN" sz="2000" baseline="-25000" dirty="0" err="1">
                <a:latin typeface="Times New Roman" charset="0"/>
              </a:rPr>
              <a:t>c</a:t>
            </a:r>
            <a:r>
              <a:rPr lang="en-US" altLang="zh-CN" sz="2000" baseline="30000" dirty="0">
                <a:latin typeface="Times New Roman" charset="0"/>
              </a:rPr>
              <a:t>+</a:t>
            </a:r>
            <a:r>
              <a:rPr lang="en-US" altLang="zh-CN" sz="2000" dirty="0">
                <a:latin typeface="Times New Roman" charset="0"/>
                <a:sym typeface="Wingdings" charset="2"/>
              </a:rPr>
              <a:t></a:t>
            </a:r>
            <a:r>
              <a:rPr lang="en-US" altLang="zh-CN" sz="2000" dirty="0" err="1">
                <a:latin typeface="Symbol" charset="2"/>
                <a:sym typeface="Wingdings" charset="2"/>
              </a:rPr>
              <a:t>Lm</a:t>
            </a:r>
            <a:r>
              <a:rPr lang="en-US" altLang="zh-CN" sz="2000" baseline="30000" dirty="0" err="1">
                <a:latin typeface="Times New Roman" charset="0"/>
                <a:sym typeface="Wingdings" charset="2"/>
              </a:rPr>
              <a:t>+</a:t>
            </a:r>
            <a:r>
              <a:rPr lang="en-US" altLang="zh-CN" sz="2000" dirty="0" err="1">
                <a:latin typeface="Symbol" charset="2"/>
                <a:sym typeface="Wingdings" charset="2"/>
              </a:rPr>
              <a:t>n</a:t>
            </a:r>
            <a:r>
              <a:rPr lang="en-US" altLang="zh-CN" sz="2000" baseline="-25000" dirty="0" err="1">
                <a:latin typeface="Symbol" charset="2"/>
                <a:sym typeface="Wingdings" charset="2"/>
              </a:rPr>
              <a:t>m</a:t>
            </a:r>
            <a:r>
              <a:rPr lang="en-US" altLang="zh-CN" sz="2000" dirty="0">
                <a:latin typeface="Times New Roman" charset="0"/>
                <a:sym typeface="Wingdings" charset="2"/>
              </a:rPr>
              <a:t>]=(3.49</a:t>
            </a:r>
            <a:r>
              <a:rPr lang="en-US" altLang="zh-CN" sz="2000" dirty="0">
                <a:latin typeface="Times New Roman" charset="0"/>
                <a:sym typeface="Symbol" charset="2"/>
              </a:rPr>
              <a:t>0.460.26)%</a:t>
            </a:r>
            <a:endParaRPr lang="en-US" altLang="zh-CN" sz="2000" baseline="30000" dirty="0">
              <a:latin typeface="Times New Roman" charset="0"/>
            </a:endParaRP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2739714" y="3037783"/>
            <a:ext cx="1295279" cy="76944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0000"/>
              </a:buClr>
              <a:buSzPct val="65000"/>
            </a:pPr>
            <a:r>
              <a:rPr lang="en-US" altLang="zh-CN" sz="2200" b="1" dirty="0">
                <a:solidFill>
                  <a:srgbClr val="0036FA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104±11 </a:t>
            </a:r>
            <a:r>
              <a:rPr lang="en-US" altLang="zh-CN" sz="2200" b="1" dirty="0" smtClean="0">
                <a:solidFill>
                  <a:srgbClr val="0036FA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Events </a:t>
            </a:r>
            <a:endParaRPr lang="en-US" altLang="zh-CN" sz="2200" b="1" dirty="0">
              <a:solidFill>
                <a:srgbClr val="0036F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7"/>
          <p:cNvSpPr txBox="1">
            <a:spLocks noChangeArrowheads="1"/>
          </p:cNvSpPr>
          <p:nvPr/>
        </p:nvSpPr>
        <p:spPr bwMode="auto">
          <a:xfrm>
            <a:off x="5190305" y="2988125"/>
            <a:ext cx="110317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200" b="1" dirty="0">
                <a:solidFill>
                  <a:srgbClr val="0036FA"/>
                </a:solidFill>
                <a:latin typeface="+mn-lt"/>
                <a:cs typeface="Times New Roman" panose="02020603050405020304" pitchFamily="18" charset="0"/>
              </a:rPr>
              <a:t>79±11 </a:t>
            </a:r>
            <a:r>
              <a:rPr lang="en-US" altLang="zh-CN" sz="2200" b="1" dirty="0" smtClean="0">
                <a:solidFill>
                  <a:srgbClr val="0036FA"/>
                </a:solidFill>
                <a:latin typeface="+mn-lt"/>
                <a:cs typeface="Times New Roman" panose="02020603050405020304" pitchFamily="18" charset="0"/>
              </a:rPr>
              <a:t>Events</a:t>
            </a:r>
            <a:endParaRPr lang="zh-CN" altLang="en-US" sz="2200" b="1" dirty="0">
              <a:solidFill>
                <a:srgbClr val="0036FA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097756" y="1926974"/>
            <a:ext cx="2302154" cy="4425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en-US" altLang="zh-CN" sz="2200" b="1" dirty="0">
                <a:solidFill>
                  <a:srgbClr val="FF0000"/>
                </a:solidFill>
                <a:latin typeface="+mj-lt"/>
                <a:ea typeface="宋体"/>
                <a:cs typeface="Times New Roman" panose="02020603050405020304" pitchFamily="18" charset="0"/>
              </a:rPr>
              <a:t>PLB 767, 42 (2017)</a:t>
            </a:r>
            <a:endParaRPr lang="zh-CN" altLang="en-US" sz="2200" b="1" dirty="0">
              <a:solidFill>
                <a:srgbClr val="FF0000"/>
              </a:solidFill>
              <a:latin typeface="+mj-lt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93268" y="2199027"/>
            <a:ext cx="383384" cy="4876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60" name="直线箭头连接符 13"/>
          <p:cNvCxnSpPr/>
          <p:nvPr/>
        </p:nvCxnSpPr>
        <p:spPr>
          <a:xfrm flipH="1">
            <a:off x="7034525" y="3517968"/>
            <a:ext cx="705441" cy="578512"/>
          </a:xfrm>
          <a:prstGeom prst="straightConnector1">
            <a:avLst/>
          </a:prstGeom>
          <a:ln w="254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矩形 62"/>
              <p:cNvSpPr/>
              <p:nvPr/>
            </p:nvSpPr>
            <p:spPr>
              <a:xfrm>
                <a:off x="7249168" y="3163763"/>
                <a:ext cx="1288199" cy="369332"/>
              </a:xfrm>
              <a:prstGeom prst="rect">
                <a:avLst/>
              </a:prstGeom>
              <a:solidFill>
                <a:srgbClr val="66FF33"/>
              </a:solidFill>
            </p:spPr>
            <p:txBody>
              <a:bodyPr wrap="square">
                <a:spAutoFit/>
              </a:bodyPr>
              <a:lstStyle/>
              <a:p>
                <a:pPr algn="l" defTabSz="1300460" rtl="0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kern="12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i="1" kern="1200">
                            <a:solidFill>
                              <a:srgbClr val="0000FF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i="1" kern="12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kern="1200">
                            <a:solidFill>
                              <a:srgbClr val="0000FF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kern="1200" dirty="0">
                    <a:solidFill>
                      <a:srgbClr val="0000FF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zh-CN" altLang="en-US" i="1" kern="1200">
                        <a:solidFill>
                          <a:srgbClr val="0000FF"/>
                        </a:solidFill>
                        <a:latin typeface="Cambria Math" charset="0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𝛬</m:t>
                    </m:r>
                  </m:oMath>
                </a14:m>
                <a:r>
                  <a:rPr kumimoji="1" lang="en-US" altLang="zh-CN" kern="1200" dirty="0">
                    <a:solidFill>
                      <a:srgbClr val="0000FF"/>
                    </a:solidFill>
                  </a:rPr>
                  <a:t>π</a:t>
                </a:r>
                <a:r>
                  <a:rPr kumimoji="1" lang="en-US" altLang="zh-CN" kern="1200" baseline="30000" dirty="0">
                    <a:solidFill>
                      <a:srgbClr val="0000FF"/>
                    </a:solidFill>
                  </a:rPr>
                  <a:t>+</a:t>
                </a:r>
                <a:r>
                  <a:rPr kumimoji="1" lang="en-US" altLang="zh-CN" kern="1200" dirty="0">
                    <a:solidFill>
                      <a:srgbClr val="0000FF"/>
                    </a:solidFill>
                  </a:rPr>
                  <a:t>π</a:t>
                </a:r>
                <a:r>
                  <a:rPr kumimoji="1" lang="en-US" altLang="zh-CN" kern="1200" baseline="30000" dirty="0">
                    <a:solidFill>
                      <a:srgbClr val="0000FF"/>
                    </a:solidFill>
                  </a:rPr>
                  <a:t>0</a:t>
                </a:r>
                <a:endParaRPr lang="zh-CN" altLang="en-US" kern="12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63" name="矩形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9168" y="3163763"/>
                <a:ext cx="1288199" cy="369332"/>
              </a:xfrm>
              <a:prstGeom prst="rect">
                <a:avLst/>
              </a:prstGeom>
              <a:blipFill>
                <a:blip r:embed="rId9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文本框 63"/>
              <p:cNvSpPr txBox="1"/>
              <p:nvPr/>
            </p:nvSpPr>
            <p:spPr>
              <a:xfrm>
                <a:off x="690233" y="4914282"/>
                <a:ext cx="7927060" cy="1428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300460" rtl="0">
                  <a:lnSpc>
                    <a:spcPct val="120000"/>
                  </a:lnSpc>
                </a:pPr>
                <a:r>
                  <a:rPr lang="en-US" altLang="zh-CN" sz="2400" b="1" kern="1200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First direct measurement </a:t>
                </a:r>
              </a:p>
              <a:p>
                <a:pPr algn="ctr" defTabSz="1300460" rtl="0">
                  <a:lnSpc>
                    <a:spcPct val="120000"/>
                  </a:lnSpc>
                </a:pPr>
                <a:r>
                  <a:rPr lang="en-US" altLang="zh-CN" sz="2400" b="1" kern="1200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B</a:t>
                </a:r>
                <a:r>
                  <a:rPr lang="en-US" altLang="zh-CN" sz="2400" b="1" kern="1200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400" b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b="1" kern="12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zh-CN" altLang="en-US" sz="2400" b="1" i="1" kern="1200">
                        <a:solidFill>
                          <a:srgbClr val="0036FA"/>
                        </a:solidFill>
                        <a:latin typeface="+mj-lt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𝜦</m:t>
                    </m:r>
                  </m:oMath>
                </a14:m>
                <a:r>
                  <a:rPr kumimoji="1" lang="en-US" altLang="zh-CN" sz="2400" b="1" kern="12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μ</a:t>
                </a:r>
                <a:r>
                  <a:rPr kumimoji="1" lang="en-US" altLang="zh-CN" sz="2400" b="1" kern="1200" baseline="300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kumimoji="1" lang="zh-CN" altLang="en-US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  <m:t>𝝂</m:t>
                        </m:r>
                      </m:e>
                      <m:sub>
                        <m:r>
                          <a:rPr kumimoji="1"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zh-CN" sz="2400" b="1" kern="1200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]/</a:t>
                </a:r>
                <a:r>
                  <a:rPr lang="en-US" altLang="zh-CN" sz="2400" b="1" kern="1200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B[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400" b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b="1" kern="12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zh-CN" altLang="en-US" sz="2400" b="1" i="1" kern="1200">
                        <a:solidFill>
                          <a:srgbClr val="0036FA"/>
                        </a:solidFill>
                        <a:latin typeface="+mj-lt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𝜦</m:t>
                    </m:r>
                  </m:oMath>
                </a14:m>
                <a:r>
                  <a:rPr kumimoji="1" lang="en-US" altLang="zh-CN" sz="2400" b="1" i="1" kern="12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e</a:t>
                </a:r>
                <a:r>
                  <a:rPr kumimoji="1" lang="en-US" altLang="zh-CN" sz="2400" b="1" kern="1200" baseline="300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kumimoji="1" lang="zh-CN" altLang="en-US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  <m:t>𝝂</m:t>
                        </m:r>
                      </m:e>
                      <m:sub>
                        <m:r>
                          <a:rPr kumimoji="1" lang="en-US" altLang="zh-CN" sz="2400" b="1" i="1" kern="1200">
                            <a:solidFill>
                              <a:srgbClr val="0036FA"/>
                            </a:solidFill>
                            <a:latin typeface="+mj-lt"/>
                            <a:ea typeface="Times New Roman" charset="0"/>
                            <a:cs typeface="Times New Roman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zh-CN" sz="2400" b="1" kern="1200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]= </a:t>
                </a:r>
                <a:r>
                  <a:rPr lang="en-US" altLang="zh-CN" sz="2400" b="1" kern="1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0.96±0.16±0.04</a:t>
                </a:r>
                <a:r>
                  <a:rPr lang="zh-CN" altLang="en-US" sz="2400" b="1" kern="1200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  <a:sym typeface="Wingdings" charset="2"/>
                  </a:rPr>
                  <a:t> </a:t>
                </a:r>
                <a:endParaRPr lang="en-US" altLang="zh-CN" sz="2400" b="1" kern="1200" dirty="0" smtClean="0">
                  <a:solidFill>
                    <a:srgbClr val="FF0000"/>
                  </a:solidFill>
                  <a:latin typeface="+mj-lt"/>
                  <a:ea typeface="Times New Roman" charset="0"/>
                  <a:cs typeface="Times New Roman" charset="0"/>
                  <a:sym typeface="Wingdings" charset="2"/>
                </a:endParaRPr>
              </a:p>
              <a:p>
                <a:pPr algn="ctr" defTabSz="1300460" rtl="0">
                  <a:lnSpc>
                    <a:spcPct val="120000"/>
                  </a:lnSpc>
                </a:pPr>
                <a:r>
                  <a:rPr lang="en-US" sz="2400" b="1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compatible </a:t>
                </a:r>
                <a:r>
                  <a:rPr lang="en-US" sz="2400" b="1" dirty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with </a:t>
                </a:r>
                <a:r>
                  <a:rPr lang="en-US" sz="2400" b="1" dirty="0" smtClean="0">
                    <a:solidFill>
                      <a:srgbClr val="FF0000"/>
                    </a:solidFill>
                    <a:latin typeface="+mj-lt"/>
                    <a:ea typeface="Times New Roman" charset="0"/>
                    <a:cs typeface="Times New Roman" charset="0"/>
                  </a:rPr>
                  <a:t>unity, statistical </a:t>
                </a:r>
                <a:r>
                  <a:rPr lang="en-US" sz="2400" b="1" dirty="0" smtClean="0">
                    <a:solidFill>
                      <a:srgbClr val="0036FA"/>
                    </a:solidFill>
                    <a:latin typeface="+mj-lt"/>
                    <a:ea typeface="Times New Roman" charset="0"/>
                    <a:cs typeface="Times New Roman" charset="0"/>
                  </a:rPr>
                  <a:t>uncertainty dominant</a:t>
                </a:r>
                <a:endParaRPr lang="en-US" altLang="zh-CN" sz="2400" b="1" kern="1200" dirty="0">
                  <a:solidFill>
                    <a:srgbClr val="0036FA"/>
                  </a:solidFill>
                  <a:latin typeface="+mj-lt"/>
                  <a:ea typeface="Times New Roman" charset="0"/>
                  <a:cs typeface="Times New Roman" charset="0"/>
                  <a:sym typeface="Symbol" charset="2"/>
                </a:endParaRPr>
              </a:p>
            </p:txBody>
          </p:sp>
        </mc:Choice>
        <mc:Fallback>
          <p:sp>
            <p:nvSpPr>
              <p:cNvPr id="64" name="文本框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233" y="4914282"/>
                <a:ext cx="7927060" cy="1428276"/>
              </a:xfrm>
              <a:prstGeom prst="rect">
                <a:avLst/>
              </a:prstGeom>
              <a:blipFill>
                <a:blip r:embed="rId10"/>
                <a:stretch>
                  <a:fillRect t="-427" b="-8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Semi-</a:t>
                </a:r>
                <a:r>
                  <a:rPr lang="en-US" altLang="zh-CN" sz="3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Leptonic</a:t>
                </a:r>
                <a:r>
                  <a:rPr lang="en-US" altLang="zh-CN" sz="3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𝐝𝐞𝐜𝐚𝐲</m:t>
                        </m:r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3600" dirty="0"/>
                  <a:t> </a:t>
                </a:r>
                <a:r>
                  <a:rPr lang="en-US" altLang="zh-CN" sz="3600" dirty="0"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3600" i="1" dirty="0"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altLang="zh-CN" sz="3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zh-CN" altLang="en-US" sz="36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  <a:blipFill>
                <a:blip r:embed="rId2"/>
                <a:stretch>
                  <a:fillRect l="-85" t="-8475" b="-322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87" y="944880"/>
            <a:ext cx="8186253" cy="532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6678384" y="4968239"/>
            <a:ext cx="494576" cy="92661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300460" rtl="0">
              <a:defRPr/>
            </a:pPr>
            <a:endParaRPr lang="zh-CN" altLang="en-US" sz="2560" kern="1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09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3136" y="50539"/>
            <a:ext cx="7137584" cy="71485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26400" y="1059768"/>
            <a:ext cx="5977569" cy="4925395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Recent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BESIII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</a:p>
          <a:p>
            <a:pPr marL="702000">
              <a:buFontTx/>
              <a:buChar char="-"/>
            </a:pPr>
            <a:r>
              <a:rPr lang="en-US" altLang="zh-CN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Hadronic decay</a:t>
            </a:r>
          </a:p>
          <a:p>
            <a:pPr marL="702000">
              <a:buFontTx/>
              <a:buChar char="-"/>
            </a:pPr>
            <a:r>
              <a:rPr lang="en-US" altLang="zh-CN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Semi-</a:t>
            </a:r>
            <a:r>
              <a:rPr lang="en-US" altLang="zh-CN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leptonic</a:t>
            </a:r>
            <a:r>
              <a:rPr lang="en-US" altLang="zh-CN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decay</a:t>
            </a:r>
          </a:p>
          <a:p>
            <a:pPr marL="702000">
              <a:buFontTx/>
              <a:buChar char="-"/>
            </a:pPr>
            <a:r>
              <a:rPr lang="en-US" altLang="zh-CN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Inclusive decay</a:t>
            </a:r>
          </a:p>
          <a:p>
            <a:pPr marL="702000">
              <a:buFontTx/>
              <a:buChar char="-"/>
            </a:pPr>
            <a:r>
              <a:rPr lang="en-US" altLang="zh-CN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BESIII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prospects </a:t>
            </a: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zh-CN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0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7288" y="50539"/>
            <a:ext cx="7143432" cy="714850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5203" y="1951942"/>
            <a:ext cx="7943850" cy="12338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6600" dirty="0" smtClean="0">
                <a:latin typeface="+mj-lt"/>
              </a:rPr>
              <a:t>Inclusive </a:t>
            </a:r>
            <a:r>
              <a:rPr lang="en-US" altLang="zh-CN" sz="6600" dirty="0" smtClean="0">
                <a:latin typeface="+mj-lt"/>
              </a:rPr>
              <a:t>Decay</a:t>
            </a:r>
            <a:endParaRPr lang="zh-CN" altLang="en-US" sz="6600" dirty="0">
              <a:latin typeface="+mj-lt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46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  <a:sym typeface="Calibri" panose="020F0502020204030204" pitchFamily="34" charset="0"/>
                  </a:rPr>
                  <a:t>The</a:t>
                </a:r>
                <a:r>
                  <a:rPr lang="zh-CN" altLang="en-US" dirty="0">
                    <a:solidFill>
                      <a:schemeClr val="bg1"/>
                    </a:solidFill>
                    <a:sym typeface="Calibri" panose="020F0502020204030204" pitchFamily="34" charset="0"/>
                  </a:rPr>
                  <a:t> </a:t>
                </a:r>
                <a:r>
                  <a:rPr lang="en-US" altLang="zh-CN" dirty="0">
                    <a:solidFill>
                      <a:schemeClr val="bg1"/>
                    </a:solidFill>
                    <a:sym typeface="Calibri" panose="020F0502020204030204" pitchFamily="34" charset="0"/>
                  </a:rPr>
                  <a:t>inclusive</a:t>
                </a:r>
                <a:r>
                  <a:rPr lang="zh-CN" altLang="en-US" dirty="0">
                    <a:solidFill>
                      <a:schemeClr val="bg1"/>
                    </a:solidFill>
                    <a:sym typeface="Calibri" panose="020F0502020204030204" pitchFamily="34" charset="0"/>
                  </a:rPr>
                  <a:t> </a:t>
                </a:r>
                <a:r>
                  <a:rPr lang="en-US" altLang="zh-CN" dirty="0" smtClean="0">
                    <a:sym typeface="Calibri" panose="020F0502020204030204" pitchFamily="34" charset="0"/>
                  </a:rPr>
                  <a:t>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solidFill>
                              <a:schemeClr val="bg1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>
                            <a:solidFill>
                              <a:schemeClr val="bg1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dirty="0">
                    <a:solidFill>
                      <a:schemeClr val="bg1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chemeClr val="bg1"/>
                        </a:solidFill>
                        <a:latin typeface="Cambria Math" charset="0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𝜦</m:t>
                    </m:r>
                  </m:oMath>
                </a14:m>
                <a:r>
                  <a:rPr kumimoji="1" lang="en-US" altLang="zh-CN" dirty="0">
                    <a:solidFill>
                      <a:schemeClr val="bg1"/>
                    </a:solidFill>
                  </a:rPr>
                  <a:t>+X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  <a:blipFill>
                <a:blip r:embed="rId2"/>
                <a:stretch>
                  <a:fillRect l="-768" t="-14407" r="-59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91440" y="1072256"/>
                <a:ext cx="8839200" cy="4967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Mediated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</a:rPr>
                  <a:t> by the </a:t>
                </a:r>
                <a:r>
                  <a:rPr kumimoji="1" lang="en-US" altLang="zh-CN" sz="2200" i="1" dirty="0">
                    <a:solidFill>
                      <a:srgbClr val="FF0000"/>
                    </a:solidFill>
                    <a:latin typeface="+mj-lt"/>
                  </a:rPr>
                  <a:t>c-s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200" dirty="0" smtClean="0">
                    <a:solidFill>
                      <a:schemeClr val="tx1"/>
                    </a:solidFill>
                    <a:latin typeface="+mj-lt"/>
                  </a:rPr>
                  <a:t>CF transition, </a:t>
                </a:r>
                <a:r>
                  <a:rPr lang="en-US" altLang="zh-CN" sz="2200" dirty="0" smtClean="0">
                    <a:latin typeface="+mj-lt"/>
                  </a:rPr>
                  <a:t>it decay rate :</a:t>
                </a:r>
              </a:p>
              <a:p>
                <a:pPr marL="702000" indent="-342900">
                  <a:lnSpc>
                    <a:spcPct val="120000"/>
                  </a:lnSpc>
                  <a:buFont typeface="Calibri" panose="020F0502020204030204" pitchFamily="34" charset="0"/>
                  <a:buChar char="─"/>
                </a:pPr>
                <a:r>
                  <a:rPr lang="en-US" altLang="zh-CN" sz="2200" dirty="0" smtClean="0">
                    <a:latin typeface="+mj-lt"/>
                  </a:rPr>
                  <a:t>is important to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calibrate</a:t>
                </a:r>
                <a:r>
                  <a:rPr lang="en-US" altLang="zh-CN" sz="2200" dirty="0" smtClean="0">
                    <a:latin typeface="+mj-lt"/>
                  </a:rPr>
                  <a:t> the 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CF transition </a:t>
                </a:r>
                <a:r>
                  <a:rPr lang="en-US" altLang="zh-CN" sz="2200" dirty="0" smtClean="0">
                    <a:latin typeface="+mj-lt"/>
                  </a:rPr>
                  <a:t>in charmed baryon sector, suffers from a large uncertainty in non-</a:t>
                </a:r>
                <a:r>
                  <a:rPr lang="en-US" altLang="zh-CN" sz="2200" dirty="0" err="1" smtClean="0">
                    <a:latin typeface="+mj-lt"/>
                  </a:rPr>
                  <a:t>pQCD</a:t>
                </a:r>
                <a:r>
                  <a:rPr lang="en-US" altLang="zh-CN" sz="2200" dirty="0" smtClean="0">
                    <a:latin typeface="+mj-lt"/>
                  </a:rPr>
                  <a:t> region</a:t>
                </a:r>
              </a:p>
              <a:p>
                <a:pPr marL="702000" indent="-342900">
                  <a:lnSpc>
                    <a:spcPct val="120000"/>
                  </a:lnSpc>
                  <a:buFont typeface="Calibri" panose="020F0502020204030204" pitchFamily="34" charset="0"/>
                  <a:buChar char="─"/>
                </a:pPr>
                <a:r>
                  <a:rPr lang="en-US" altLang="zh-CN" sz="2200" dirty="0" smtClean="0">
                    <a:latin typeface="+mj-lt"/>
                  </a:rPr>
                  <a:t>Is an essential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input</a:t>
                </a:r>
                <a:r>
                  <a:rPr lang="en-US" altLang="zh-CN" sz="2200" dirty="0" smtClean="0">
                    <a:latin typeface="+mj-lt"/>
                  </a:rPr>
                  <a:t> in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calculation</a:t>
                </a:r>
                <a:r>
                  <a:rPr lang="en-US" altLang="zh-CN" sz="2200" dirty="0" smtClean="0">
                    <a:latin typeface="+mj-lt"/>
                  </a:rPr>
                  <a:t> of the charmed baryons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lifetime,</a:t>
                </a:r>
                <a:r>
                  <a:rPr lang="en-US" altLang="zh-CN" sz="2200" dirty="0" smtClean="0">
                    <a:latin typeface="+mj-lt"/>
                  </a:rPr>
                  <a:t> which largely deviate from the measurement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200" dirty="0" smtClean="0">
                    <a:latin typeface="+mj-lt"/>
                  </a:rPr>
                  <a:t>Better understanding of the </a:t>
                </a:r>
                <a:r>
                  <a:rPr kumimoji="1"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quark structure and decay dynamics </a:t>
                </a:r>
                <a:r>
                  <a:rPr kumimoji="1" lang="en-US" altLang="zh-CN" sz="2200" dirty="0" smtClean="0">
                    <a:latin typeface="+mj-lt"/>
                  </a:rPr>
                  <a:t>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i="1">
                            <a:latin typeface="+mj-lt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i="1">
                            <a:latin typeface="+mj-lt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200" dirty="0">
                    <a:latin typeface="+mj-lt"/>
                  </a:rPr>
                  <a:t>→</a:t>
                </a:r>
                <a14:m>
                  <m:oMath xmlns:m="http://schemas.openxmlformats.org/officeDocument/2006/math">
                    <m:r>
                      <a:rPr lang="zh-CN" altLang="en-US" sz="2200" i="1">
                        <a:latin typeface="+mj-lt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𝜦</m:t>
                    </m:r>
                  </m:oMath>
                </a14:m>
                <a:r>
                  <a:rPr kumimoji="1" lang="en-US" altLang="zh-CN" sz="2200" dirty="0">
                    <a:latin typeface="+mj-lt"/>
                  </a:rPr>
                  <a:t>+</a:t>
                </a:r>
                <a:r>
                  <a:rPr kumimoji="1" lang="en-US" altLang="zh-CN" sz="2200" dirty="0" smtClean="0">
                    <a:latin typeface="+mj-lt"/>
                  </a:rPr>
                  <a:t>X will  </a:t>
                </a:r>
                <a:r>
                  <a:rPr kumimoji="1"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benefit the</a:t>
                </a:r>
                <a:r>
                  <a:rPr kumimoji="1" lang="zh-CN" altLang="en-US" sz="22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heavier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i="1" dirty="0" smtClean="0">
                    <a:solidFill>
                      <a:srgbClr val="FF0000"/>
                    </a:solidFill>
                    <a:latin typeface="+mj-lt"/>
                  </a:rPr>
                  <a:t>c</a:t>
                </a:r>
                <a:r>
                  <a:rPr kumimoji="1"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harmed</a:t>
                </a:r>
                <a:r>
                  <a:rPr kumimoji="1" lang="zh-CN" altLang="en-US" sz="22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baryons</a:t>
                </a:r>
                <a:r>
                  <a:rPr kumimoji="1" lang="en-US" altLang="zh-CN" sz="2200" dirty="0">
                    <a:latin typeface="+mj-lt"/>
                  </a:rPr>
                  <a:t>,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esp.,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the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less-known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double-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or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 smtClean="0">
                    <a:latin typeface="+mj-lt"/>
                  </a:rPr>
                  <a:t>triple-charmed</a:t>
                </a:r>
                <a:r>
                  <a:rPr kumimoji="1" lang="zh-CN" altLang="en-US" sz="2200" dirty="0" smtClean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baryons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No absolute measurement</a:t>
                </a:r>
                <a:r>
                  <a:rPr kumimoji="1" lang="en-US" altLang="zh-CN" sz="2200" dirty="0" smtClean="0">
                    <a:latin typeface="+mj-lt"/>
                  </a:rPr>
                  <a:t>, PDG2016:</a:t>
                </a:r>
                <a:r>
                  <a:rPr kumimoji="1" lang="zh-CN" altLang="en-US" sz="2200" dirty="0" smtClean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BF(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i="1">
                            <a:latin typeface="+mj-lt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i="1">
                            <a:latin typeface="+mj-lt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200" dirty="0">
                    <a:latin typeface="+mj-lt"/>
                  </a:rPr>
                  <a:t>→</a:t>
                </a:r>
                <a14:m>
                  <m:oMath xmlns:m="http://schemas.openxmlformats.org/officeDocument/2006/math">
                    <m:r>
                      <a:rPr lang="zh-CN" altLang="en-US" sz="2200" i="1">
                        <a:latin typeface="+mj-lt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𝜦</m:t>
                    </m:r>
                  </m:oMath>
                </a14:m>
                <a:r>
                  <a:rPr kumimoji="1" lang="en-US" altLang="zh-CN" sz="2200" dirty="0">
                    <a:latin typeface="+mj-lt"/>
                  </a:rPr>
                  <a:t>+X)=(</a:t>
                </a:r>
                <a:r>
                  <a:rPr lang="en-US" altLang="zh-CN" sz="2200" dirty="0">
                    <a:latin typeface="+mj-lt"/>
                    <a:sym typeface="Wingdings" charset="2"/>
                  </a:rPr>
                  <a:t>35</a:t>
                </a:r>
                <a:r>
                  <a:rPr lang="en-US" altLang="zh-CN" sz="2200" dirty="0">
                    <a:latin typeface="+mj-lt"/>
                    <a:sym typeface="Symbol" charset="2"/>
                  </a:rPr>
                  <a:t>11</a:t>
                </a:r>
                <a:r>
                  <a:rPr kumimoji="1" lang="en-US" altLang="zh-CN" sz="2200" dirty="0">
                    <a:latin typeface="+mj-lt"/>
                  </a:rPr>
                  <a:t>)%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with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large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uncertainty,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poor</a:t>
                </a:r>
                <a:r>
                  <a:rPr kumimoji="1" lang="zh-CN" altLang="en-US" sz="22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fit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quality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of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 smtClean="0">
                    <a:latin typeface="+mj-lt"/>
                  </a:rPr>
                  <a:t>4.1/2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 smtClean="0">
                    <a:latin typeface="+mj-lt"/>
                  </a:rPr>
                  <a:t>and a</a:t>
                </a:r>
                <a:r>
                  <a:rPr kumimoji="1" lang="zh-CN" altLang="en-US" sz="2200" dirty="0" smtClean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low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confidence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level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of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 smtClean="0">
                    <a:latin typeface="+mj-lt"/>
                  </a:rPr>
                  <a:t>0.126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200" dirty="0">
                    <a:latin typeface="+mj-lt"/>
                  </a:rPr>
                  <a:t>The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sum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of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known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exclusive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modes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 smtClean="0">
                    <a:latin typeface="+mj-lt"/>
                  </a:rPr>
                  <a:t>accounts</a:t>
                </a:r>
                <a:r>
                  <a:rPr kumimoji="1" lang="zh-CN" altLang="en-US" sz="2200" dirty="0" smtClean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for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200" i="1">
                            <a:latin typeface="+mj-lt"/>
                          </a:rPr>
                        </m:ctrlPr>
                      </m:dPr>
                      <m:e>
                        <m:r>
                          <a:rPr kumimoji="1" lang="en-US" altLang="zh-CN" sz="2200" i="1">
                            <a:latin typeface="+mj-lt"/>
                          </a:rPr>
                          <m:t>24.5±2.1</m:t>
                        </m:r>
                      </m:e>
                    </m:d>
                    <m:r>
                      <a:rPr kumimoji="1" lang="en-US" altLang="zh-CN" sz="2200" i="1">
                        <a:latin typeface="+mj-lt"/>
                      </a:rPr>
                      <m:t>%</m:t>
                    </m:r>
                  </m:oMath>
                </a14:m>
                <a:r>
                  <a:rPr kumimoji="1" lang="en-US" altLang="zh-CN" sz="2200" dirty="0">
                    <a:latin typeface="+mj-lt"/>
                  </a:rPr>
                  <a:t>:</a:t>
                </a:r>
                <a:endParaRPr kumimoji="1" lang="en-US" altLang="zh-CN" sz="2200" dirty="0" smtClean="0">
                  <a:latin typeface="+mj-lt"/>
                </a:endParaRPr>
              </a:p>
              <a:p>
                <a:pPr marL="702000" indent="-342900">
                  <a:lnSpc>
                    <a:spcPct val="120000"/>
                  </a:lnSpc>
                  <a:buFontTx/>
                  <a:buChar char="─"/>
                </a:pP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need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zh-CN" altLang="en-US" sz="2200" dirty="0" smtClean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understanding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of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the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solidFill>
                      <a:srgbClr val="FF0000"/>
                    </a:solidFill>
                    <a:latin typeface="+mj-lt"/>
                  </a:rPr>
                  <a:t>gap</a:t>
                </a:r>
                <a:r>
                  <a:rPr kumimoji="1" lang="zh-CN" altLang="en-US" sz="22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between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exclusive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and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>
                    <a:latin typeface="+mj-lt"/>
                  </a:rPr>
                  <a:t>inclusive</a:t>
                </a:r>
                <a:r>
                  <a:rPr kumimoji="1" lang="zh-CN" altLang="en-US" sz="2200" dirty="0">
                    <a:latin typeface="+mj-lt"/>
                  </a:rPr>
                  <a:t> </a:t>
                </a:r>
                <a:r>
                  <a:rPr kumimoji="1" lang="en-US" altLang="zh-CN" sz="2200" dirty="0" smtClean="0">
                    <a:latin typeface="+mj-lt"/>
                  </a:rPr>
                  <a:t>rates</a:t>
                </a:r>
                <a:r>
                  <a:rPr lang="en-US" altLang="zh-CN" dirty="0" smtClean="0"/>
                  <a:t>.</a:t>
                </a: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" y="1072256"/>
                <a:ext cx="8839200" cy="4967514"/>
              </a:xfrm>
              <a:prstGeom prst="rect">
                <a:avLst/>
              </a:prstGeom>
              <a:blipFill>
                <a:blip r:embed="rId4"/>
                <a:stretch>
                  <a:fillRect l="-759" r="-690" b="-1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548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>
                    <a:sym typeface="Calibri" panose="020F0502020204030204" pitchFamily="34" charset="0"/>
                  </a:rPr>
                  <a:t>The</a:t>
                </a:r>
                <a:r>
                  <a:rPr lang="zh-CN" altLang="en-US" dirty="0">
                    <a:sym typeface="Calibri" panose="020F0502020204030204" pitchFamily="34" charset="0"/>
                  </a:rPr>
                  <a:t> </a:t>
                </a:r>
                <a:r>
                  <a:rPr lang="en-US" altLang="zh-CN" dirty="0">
                    <a:sym typeface="Calibri" panose="020F0502020204030204" pitchFamily="34" charset="0"/>
                  </a:rPr>
                  <a:t>inclusive</a:t>
                </a:r>
                <a:r>
                  <a:rPr lang="zh-CN" altLang="en-US" dirty="0">
                    <a:sym typeface="Calibri" panose="020F0502020204030204" pitchFamily="34" charset="0"/>
                  </a:rPr>
                  <a:t> </a:t>
                </a:r>
                <a:r>
                  <a:rPr lang="en-US" altLang="zh-CN" dirty="0">
                    <a:sym typeface="Calibri" panose="020F0502020204030204" pitchFamily="34" charset="0"/>
                  </a:rPr>
                  <a:t>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dirty="0"/>
                  <a:t>→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charset="0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𝜦</m:t>
                    </m:r>
                  </m:oMath>
                </a14:m>
                <a:r>
                  <a:rPr kumimoji="1" lang="en-US" altLang="zh-CN" dirty="0"/>
                  <a:t>+X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  <a:blipFill>
                <a:blip r:embed="rId2"/>
                <a:stretch>
                  <a:fillRect l="-768" t="-14407" r="-59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1086168" y="894080"/>
                <a:ext cx="666591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rgbClr val="FF0000"/>
                    </a:solidFill>
                    <a:latin typeface="+mj-lt"/>
                  </a:rPr>
                  <a:t>DT method with ST modes 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400" b="1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400" b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→</a:t>
                </a:r>
                <a:r>
                  <a:rPr lang="en-US" altLang="zh-CN" sz="2400" b="1" dirty="0" err="1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p</a:t>
                </a:r>
                <a:r>
                  <a:rPr lang="en-US" altLang="zh-CN" sz="2400" b="1" i="1" dirty="0" err="1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K</a:t>
                </a:r>
                <a:r>
                  <a:rPr lang="en-US" altLang="zh-CN" sz="2400" b="1" baseline="30000" dirty="0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-</a:t>
                </a:r>
                <a:r>
                  <a:rPr lang="en-US" altLang="zh-CN" sz="2400" b="1" dirty="0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400" b="1" baseline="30000" dirty="0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+</a:t>
                </a:r>
                <a:r>
                  <a:rPr kumimoji="1" lang="zh-CN" altLang="en-US" sz="2400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kumimoji="1" lang="en-US" altLang="zh-CN" sz="2400" b="1" dirty="0">
                    <a:solidFill>
                      <a:schemeClr val="tx1"/>
                    </a:solidFill>
                    <a:latin typeface="+mj-lt"/>
                  </a:rPr>
                  <a:t>and</a:t>
                </a:r>
                <a:r>
                  <a:rPr kumimoji="1" lang="zh-CN" altLang="en-US" sz="2400" b="1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altLang="zh-CN" sz="2400" b="1" dirty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p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𝑲</m:t>
                        </m:r>
                      </m:e>
                      <m:sub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𝒔</m:t>
                        </m:r>
                      </m:sub>
                      <m:sup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sz="2400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endParaRPr lang="zh-CN" altLang="en-US" sz="24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168" y="894080"/>
                <a:ext cx="6665912" cy="470000"/>
              </a:xfrm>
              <a:prstGeom prst="rect">
                <a:avLst/>
              </a:prstGeom>
              <a:blipFill>
                <a:blip r:embed="rId4"/>
                <a:stretch>
                  <a:fillRect t="-10390" b="-29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569" y="1483059"/>
            <a:ext cx="4408682" cy="298734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86168" y="3560869"/>
            <a:ext cx="2038032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1300460" rtl="0"/>
            <a:r>
              <a:rPr lang="en-US" altLang="zh-CN" sz="2000" b="1" kern="1200" dirty="0" err="1">
                <a:solidFill>
                  <a:srgbClr val="FF0000"/>
                </a:solidFill>
              </a:rPr>
              <a:t>arXiv</a:t>
            </a:r>
            <a:r>
              <a:rPr lang="en-US" altLang="zh-CN" sz="2000" b="1" kern="1200" dirty="0">
                <a:solidFill>
                  <a:srgbClr val="FF0000"/>
                </a:solidFill>
              </a:rPr>
              <a:t>:</a:t>
            </a:r>
            <a:r>
              <a:rPr lang="is-IS" altLang="zh-CN" sz="2000" b="1" kern="1200" dirty="0">
                <a:solidFill>
                  <a:srgbClr val="FF0000"/>
                </a:solidFill>
              </a:rPr>
              <a:t>1803.05706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占位符 3"/>
              <p:cNvSpPr txBox="1">
                <a:spLocks/>
              </p:cNvSpPr>
              <p:nvPr/>
            </p:nvSpPr>
            <p:spPr>
              <a:xfrm>
                <a:off x="4482051" y="1776608"/>
                <a:ext cx="4458749" cy="18044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Extract</a:t>
                </a:r>
                <a:r>
                  <a:rPr kumimoji="1" lang="zh-CN" altLang="en-US" sz="2200" b="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b="0" dirty="0">
                    <a:solidFill>
                      <a:srgbClr val="FF0000"/>
                    </a:solidFill>
                    <a:latin typeface="+mj-lt"/>
                  </a:rPr>
                  <a:t>yields</a:t>
                </a:r>
                <a:r>
                  <a:rPr kumimoji="1" lang="zh-CN" altLang="en-US" sz="2200" b="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b="0" dirty="0">
                    <a:latin typeface="+mj-lt"/>
                  </a:rPr>
                  <a:t>from</a:t>
                </a:r>
                <a:r>
                  <a:rPr kumimoji="1" lang="zh-CN" altLang="en-US" sz="2200" b="0" dirty="0">
                    <a:latin typeface="+mj-lt"/>
                  </a:rPr>
                  <a:t> </a:t>
                </a:r>
                <a:r>
                  <a:rPr kumimoji="1" lang="en-US" altLang="zh-CN" sz="2200" b="0" dirty="0">
                    <a:latin typeface="+mj-lt"/>
                  </a:rPr>
                  <a:t>2D</a:t>
                </a:r>
                <a:r>
                  <a:rPr kumimoji="1" lang="zh-CN" altLang="en-US" sz="2200" b="0" dirty="0">
                    <a:latin typeface="+mj-lt"/>
                  </a:rPr>
                  <a:t> </a:t>
                </a:r>
                <a:r>
                  <a:rPr kumimoji="1" lang="en-US" altLang="zh-CN" sz="2200" b="0" dirty="0" err="1" smtClean="0">
                    <a:latin typeface="+mj-lt"/>
                  </a:rPr>
                  <a:t>distrib</a:t>
                </a:r>
                <a:r>
                  <a:rPr kumimoji="1" lang="en-US" altLang="zh-CN" sz="2200" b="0" dirty="0" smtClean="0">
                    <a:latin typeface="+mj-lt"/>
                  </a:rPr>
                  <a:t>.</a:t>
                </a:r>
                <a:r>
                  <a:rPr kumimoji="1" lang="zh-CN" altLang="en-US" sz="2200" b="0" dirty="0" smtClean="0">
                    <a:latin typeface="+mj-lt"/>
                  </a:rPr>
                  <a:t> </a:t>
                </a:r>
                <a:r>
                  <a:rPr kumimoji="1" lang="en-US" altLang="zh-CN" sz="2200" b="0" dirty="0">
                    <a:latin typeface="+mj-lt"/>
                  </a:rPr>
                  <a:t>in</a:t>
                </a:r>
                <a:r>
                  <a:rPr kumimoji="1" lang="zh-CN" altLang="en-US" sz="2200" b="0" dirty="0">
                    <a:latin typeface="+mj-lt"/>
                  </a:rPr>
                  <a:t> </a:t>
                </a:r>
                <a:r>
                  <a:rPr kumimoji="1" lang="en-US" altLang="zh-CN" sz="2200" b="0" dirty="0">
                    <a:latin typeface="+mj-lt"/>
                  </a:rPr>
                  <a:t>bins</a:t>
                </a:r>
                <a:r>
                  <a:rPr kumimoji="1" lang="zh-CN" altLang="en-US" sz="2200" b="0" dirty="0">
                    <a:latin typeface="+mj-lt"/>
                  </a:rPr>
                  <a:t> </a:t>
                </a:r>
                <a:r>
                  <a:rPr kumimoji="1" lang="en-US" altLang="zh-CN" sz="2200" b="0" dirty="0">
                    <a:latin typeface="+mj-lt"/>
                  </a:rPr>
                  <a:t>of</a:t>
                </a:r>
                <a:r>
                  <a:rPr kumimoji="1" lang="zh-CN" altLang="en-US" sz="2200" b="0" dirty="0">
                    <a:latin typeface="+mj-lt"/>
                  </a:rPr>
                  <a:t> </a:t>
                </a:r>
                <a:r>
                  <a:rPr kumimoji="1" lang="hr-HR" altLang="zh-CN" sz="2200" b="0" dirty="0">
                    <a:latin typeface="+mj-lt"/>
                  </a:rPr>
                  <a:t>𝑝−|𝑐𝑜𝑠𝜃| </a:t>
                </a:r>
                <a:endParaRPr kumimoji="1" lang="hr-HR" altLang="zh-CN" sz="2200" b="0" dirty="0" smtClean="0">
                  <a:latin typeface="+mj-lt"/>
                </a:endParaRPr>
              </a:p>
              <a:p>
                <a:pPr>
                  <a:lnSpc>
                    <a:spcPct val="120000"/>
                  </a:lnSpc>
                </a:pP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Data-driven</a:t>
                </a:r>
                <a:r>
                  <a:rPr kumimoji="1" lang="zh-CN" altLang="en-US" sz="2200" b="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2D</a:t>
                </a:r>
                <a:r>
                  <a:rPr kumimoji="1" lang="zh-CN" altLang="en-US" sz="2200" b="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efficiency</a:t>
                </a:r>
                <a:r>
                  <a:rPr kumimoji="1" lang="zh-CN" altLang="en-US" sz="2200" b="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200" b="0" dirty="0" smtClean="0">
                    <a:latin typeface="+mj-lt"/>
                  </a:rPr>
                  <a:t>obtained by using</a:t>
                </a:r>
                <a:r>
                  <a:rPr kumimoji="1" lang="zh-CN" altLang="en-US" sz="2200" b="0" dirty="0" smtClean="0">
                    <a:latin typeface="+mj-lt"/>
                  </a:rPr>
                  <a:t> </a:t>
                </a:r>
                <a:r>
                  <a:rPr kumimoji="1" lang="en-US" altLang="zh-CN" sz="2200" b="0" dirty="0" smtClean="0">
                    <a:latin typeface="+mj-lt"/>
                  </a:rPr>
                  <a:t>several</a:t>
                </a:r>
                <a:r>
                  <a:rPr kumimoji="1" lang="zh-CN" altLang="en-US" sz="2200" b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200" b="0" i="1">
                        <a:latin typeface="+mj-lt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𝛬</m:t>
                    </m:r>
                  </m:oMath>
                </a14:m>
                <a:r>
                  <a:rPr kumimoji="1" lang="zh-CN" altLang="en-US" sz="2200" b="0" dirty="0" smtClean="0">
                    <a:latin typeface="+mj-lt"/>
                  </a:rPr>
                  <a:t> </a:t>
                </a:r>
                <a:r>
                  <a:rPr kumimoji="1" lang="en-US" altLang="zh-CN" sz="2200" b="0" dirty="0" smtClean="0">
                    <a:latin typeface="+mj-lt"/>
                  </a:rPr>
                  <a:t>control</a:t>
                </a:r>
                <a:r>
                  <a:rPr kumimoji="1" lang="zh-CN" altLang="en-US" sz="2200" b="0" dirty="0" smtClean="0">
                    <a:latin typeface="+mj-lt"/>
                  </a:rPr>
                  <a:t> </a:t>
                </a:r>
                <a:r>
                  <a:rPr kumimoji="1" lang="en-US" altLang="zh-CN" sz="2200" b="0" dirty="0" smtClean="0">
                    <a:latin typeface="+mj-lt"/>
                  </a:rPr>
                  <a:t>samples</a:t>
                </a:r>
                <a:endParaRPr kumimoji="1" lang="hr-HR" altLang="zh-CN" sz="2200" b="0" dirty="0">
                  <a:latin typeface="+mj-lt"/>
                </a:endParaRPr>
              </a:p>
            </p:txBody>
          </p:sp>
        </mc:Choice>
        <mc:Fallback>
          <p:sp>
            <p:nvSpPr>
              <p:cNvPr id="11" name="文本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2051" y="1776608"/>
                <a:ext cx="4458749" cy="1804493"/>
              </a:xfrm>
              <a:prstGeom prst="rect">
                <a:avLst/>
              </a:prstGeom>
              <a:blipFill>
                <a:blip r:embed="rId6"/>
                <a:stretch>
                  <a:fillRect l="-1503" r="-2869" b="-3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占位符 3"/>
              <p:cNvSpPr txBox="1">
                <a:spLocks/>
              </p:cNvSpPr>
              <p:nvPr/>
            </p:nvSpPr>
            <p:spPr>
              <a:xfrm>
                <a:off x="808723" y="4592320"/>
                <a:ext cx="8132077" cy="16624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1" smtClean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j-lt"/>
                        <a:ea typeface="Cambria Math" panose="02040503050406030204" pitchFamily="18" charset="0"/>
                        <a:cs typeface="Arial" pitchFamily="34" charset="0"/>
                      </a:rPr>
                      <m:t>ℬ</m:t>
                    </m:r>
                    <m:d>
                      <m:dPr>
                        <m:ctrlPr>
                          <a:rPr lang="en-US" altLang="zh-CN" sz="2200" b="0" i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+mj-lt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200" b="0" i="1">
                                <a:latin typeface="+mj-lt"/>
                                <a:ea typeface="Adobe 楷体 Std R" pitchFamily="18" charset="-122"/>
                              </a:rPr>
                            </m:ctrlPr>
                          </m:sSubSupPr>
                          <m:e>
                            <m:r>
                              <a:rPr lang="el-GR" altLang="zh-CN" sz="2200" b="0" i="1">
                                <a:latin typeface="+mj-lt"/>
                                <a:ea typeface="Adobe 楷体 Std R" pitchFamily="18" charset="-122"/>
                              </a:rPr>
                              <m:t>𝛬</m:t>
                            </m:r>
                          </m:e>
                          <m:sub>
                            <m:r>
                              <a:rPr lang="en-US" altLang="zh-CN" sz="2200" b="0" i="1">
                                <a:latin typeface="+mj-lt"/>
                                <a:ea typeface="Adobe 楷体 Std R" pitchFamily="18" charset="-122"/>
                              </a:rPr>
                              <m:t>𝐶</m:t>
                            </m:r>
                          </m:sub>
                          <m:sup>
                            <m:r>
                              <a:rPr lang="en-US" altLang="zh-CN" sz="2200" b="0" i="1">
                                <a:latin typeface="+mj-lt"/>
                                <a:ea typeface="Adobe 楷体 Std R" pitchFamily="18" charset="-122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2200" b="0">
                            <a:latin typeface="+mj-lt"/>
                            <a:ea typeface="Adobe 楷体 Std R" pitchFamily="18" charset="-122"/>
                          </a:rPr>
                          <m:t>→</m:t>
                        </m:r>
                        <m:r>
                          <a:rPr lang="el-GR" altLang="zh-CN" sz="2200" b="0" i="1">
                            <a:latin typeface="+mj-lt"/>
                            <a:ea typeface="Adobe 楷体 Std R" pitchFamily="18" charset="-122"/>
                          </a:rPr>
                          <m:t>𝛬</m:t>
                        </m:r>
                        <m:r>
                          <a:rPr lang="en-US" altLang="zh-CN" sz="2200" b="0">
                            <a:latin typeface="+mj-lt"/>
                            <a:ea typeface="Adobe 楷体 Std R" pitchFamily="18" charset="-122"/>
                          </a:rPr>
                          <m:t>+</m:t>
                        </m:r>
                        <m:r>
                          <a:rPr lang="en-US" altLang="zh-CN" sz="2200" b="0" i="1">
                            <a:latin typeface="+mj-lt"/>
                            <a:ea typeface="Adobe 楷体 Std R" pitchFamily="18" charset="-122"/>
                          </a:rPr>
                          <m:t>𝑋</m:t>
                        </m:r>
                      </m:e>
                    </m:d>
                    <m:r>
                      <a:rPr lang="en-US" altLang="zh-CN" sz="2200" b="0">
                        <a:latin typeface="+mj-lt"/>
                        <a:ea typeface="Adobe 楷体 Std R" pitchFamily="18" charset="-122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>
                            <a:latin typeface="+mj-lt"/>
                            <a:sym typeface="+mn-ea"/>
                          </a:rPr>
                        </m:ctrlPr>
                      </m:sSubSupPr>
                      <m:e>
                        <m:r>
                          <a:rPr lang="zh-CN" altLang="en-US" sz="2200" b="0" i="1">
                            <a:latin typeface="+mj-lt"/>
                            <a:sym typeface="+mn-ea"/>
                          </a:rPr>
                          <m:t>（</m:t>
                        </m:r>
                        <m:r>
                          <a:rPr lang="en-US" altLang="zh-CN" sz="2200" b="0" i="1">
                            <a:latin typeface="+mj-lt"/>
                            <a:sym typeface="+mn-ea"/>
                          </a:rPr>
                          <m:t>38.2</m:t>
                        </m:r>
                      </m:e>
                      <m:sub>
                        <m:r>
                          <a:rPr lang="en-US" altLang="zh-CN" sz="2200" b="0" i="1">
                            <a:latin typeface="+mj-lt"/>
                            <a:sym typeface="+mn-ea"/>
                          </a:rPr>
                          <m:t>−2.2</m:t>
                        </m:r>
                      </m:sub>
                      <m:sup>
                        <m:r>
                          <a:rPr lang="en-US" altLang="zh-CN" sz="2200" b="0" i="1">
                            <a:latin typeface="+mj-lt"/>
                            <a:sym typeface="+mn-ea"/>
                          </a:rPr>
                          <m:t>+2.8</m:t>
                        </m:r>
                      </m:sup>
                    </m:sSubSup>
                    <m:r>
                      <a:rPr lang="en-US" altLang="zh-CN" sz="2200" b="0" i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j-lt"/>
                        <a:ea typeface="Cambria Math" panose="02040503050406030204" pitchFamily="18" charset="0"/>
                        <a:cs typeface="Arial" pitchFamily="34" charset="0"/>
                      </a:rPr>
                      <m:t>±0.8)%</m:t>
                    </m:r>
                  </m:oMath>
                </a14:m>
                <a:endParaRPr lang="en-US" altLang="zh-CN" sz="2200" b="0" dirty="0">
                  <a:latin typeface="+mj-lt"/>
                  <a:sym typeface="+mn-ea"/>
                </a:endParaRPr>
              </a:p>
              <a:p>
                <a:pPr marL="406394" lvl="1" indent="0">
                  <a:lnSpc>
                    <a:spcPct val="130000"/>
                  </a:lnSpc>
                  <a:buFont typeface="Arial"/>
                  <a:buNone/>
                </a:pP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excl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.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rate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of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b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j-lt"/>
                        <a:ea typeface="Cambria Math" panose="02040503050406030204" pitchFamily="18" charset="0"/>
                        <a:cs typeface="Arial" pitchFamily="34" charset="0"/>
                      </a:rPr>
                      <m:t>(</m:t>
                    </m:r>
                    <m:r>
                      <a:rPr lang="en-US" altLang="zh-CN" sz="2200" b="0" i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j-lt"/>
                        <a:ea typeface="Cambria Math" panose="02040503050406030204" pitchFamily="18" charset="0"/>
                        <a:cs typeface="Arial" pitchFamily="34" charset="0"/>
                      </a:rPr>
                      <m:t>24</m:t>
                    </m:r>
                    <m:r>
                      <a:rPr lang="en-US" altLang="zh-CN" sz="2200" b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j-lt"/>
                        <a:ea typeface="Cambria Math" panose="02040503050406030204" pitchFamily="18" charset="0"/>
                        <a:cs typeface="Arial" pitchFamily="34" charset="0"/>
                      </a:rPr>
                      <m:t>.</m:t>
                    </m:r>
                    <m:r>
                      <a:rPr lang="en-US" altLang="zh-CN" sz="2200" b="0" i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j-lt"/>
                        <a:ea typeface="Cambria Math" panose="02040503050406030204" pitchFamily="18" charset="0"/>
                        <a:cs typeface="Arial" pitchFamily="34" charset="0"/>
                      </a:rPr>
                      <m:t>5±2.1)%</m:t>
                    </m:r>
                  </m:oMath>
                </a14:m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,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~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latin typeface="+mj-lt"/>
                    <a:ea typeface="LingWai SC Medium" charset="-122"/>
                    <a:cs typeface="LingWai SC Medium" charset="-122"/>
                  </a:rPr>
                  <a:t>1/3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BFs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are</a:t>
                </a:r>
                <a:r>
                  <a:rPr lang="zh-CN" altLang="en-US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</a:t>
                </a:r>
                <a:r>
                  <a:rPr lang="en-US" altLang="zh-CN" sz="2200" b="0" dirty="0" smtClean="0">
                    <a:solidFill>
                      <a:srgbClr val="FF0000"/>
                    </a:solidFill>
                    <a:latin typeface="+mj-lt"/>
                    <a:ea typeface="LingWai SC Medium" charset="-122"/>
                    <a:cs typeface="LingWai SC Medium" charset="-122"/>
                  </a:rPr>
                  <a:t>unknown</a:t>
                </a: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!</a:t>
                </a:r>
                <a:endParaRPr lang="en-US" altLang="zh-CN" sz="2200" b="0" dirty="0">
                  <a:latin typeface="+mj-lt"/>
                  <a:ea typeface="LingWai SC Medium" charset="-122"/>
                  <a:cs typeface="LingWai SC Medium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zh-CN" sz="2200" b="0" dirty="0" smtClean="0">
                    <a:latin typeface="+mj-lt"/>
                    <a:ea typeface="LingWai SC Medium" charset="-122"/>
                    <a:cs typeface="LingWai SC Medium" charset="-122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altLang="zh-CN" sz="2200" b="0" i="1" smtClean="0">
                        <a:latin typeface="+mj-lt"/>
                        <a:ea typeface="LingWai SC Medium" charset="-122"/>
                        <a:cs typeface="LingWai SC Medium" charset="-122"/>
                      </a:rPr>
                      <m:t>                    </m:t>
                    </m:r>
                    <m:r>
                      <a:rPr lang="en-US" altLang="zh-CN" sz="2200" b="0" i="1">
                        <a:latin typeface="+mj-lt"/>
                        <a:ea typeface="LingWai SC Medium" charset="-122"/>
                        <a:cs typeface="LingWai SC Medium" charset="-122"/>
                      </a:rPr>
                      <m:t>𝐴</m:t>
                    </m:r>
                    <m:r>
                      <a:rPr lang="en-US" altLang="zh-CN" sz="2200" b="0" i="1" baseline="-25000">
                        <a:latin typeface="+mj-lt"/>
                        <a:ea typeface="Adobe 楷体 Std R" pitchFamily="18" charset="-122"/>
                      </a:rPr>
                      <m:t>𝑐𝑝</m:t>
                    </m:r>
                    <m:sSubSup>
                      <m:sSubSupPr>
                        <m:ctrlPr>
                          <a:rPr lang="en-US" altLang="zh-CN" sz="2200" b="0" i="1">
                            <a:latin typeface="+mj-lt"/>
                            <a:sym typeface="+mn-ea"/>
                          </a:rPr>
                        </m:ctrlPr>
                      </m:sSubSupPr>
                      <m:e>
                        <m:r>
                          <a:rPr lang="en-US" altLang="zh-CN" sz="2200" b="0" i="1">
                            <a:latin typeface="+mj-lt"/>
                            <a:sym typeface="+mn-ea"/>
                          </a:rPr>
                          <m:t>=(2.1</m:t>
                        </m:r>
                      </m:e>
                      <m:sub>
                        <m:r>
                          <a:rPr lang="en-US" altLang="zh-CN" sz="2200" b="0" i="1">
                            <a:latin typeface="+mj-lt"/>
                            <a:sym typeface="+mn-ea"/>
                          </a:rPr>
                          <m:t>−6.6</m:t>
                        </m:r>
                      </m:sub>
                      <m:sup>
                        <m:r>
                          <a:rPr lang="en-US" altLang="zh-CN" sz="2200" b="0" i="1">
                            <a:latin typeface="+mj-lt"/>
                            <a:sym typeface="+mn-ea"/>
                          </a:rPr>
                          <m:t>+7.0</m:t>
                        </m:r>
                      </m:sup>
                    </m:sSubSup>
                    <m:r>
                      <m:rPr>
                        <m:nor/>
                      </m:rPr>
                      <a:rPr lang="en-US" altLang="zh-CN" sz="2200" b="0" dirty="0">
                        <a:latin typeface="+mj-lt"/>
                        <a:sym typeface="Symbol" panose="05050102010706020507" charset="0"/>
                      </a:rPr>
                      <m:t>1.4</m:t>
                    </m:r>
                    <m:r>
                      <m:rPr>
                        <m:nor/>
                      </m:rPr>
                      <a:rPr lang="en-US" altLang="zh-CN" sz="2200" b="0" dirty="0">
                        <a:latin typeface="+mj-lt"/>
                        <a:sym typeface="+mn-ea"/>
                      </a:rPr>
                      <m:t>)%</m:t>
                    </m:r>
                    <m:r>
                      <m:rPr>
                        <m:nor/>
                      </m:rPr>
                      <a:rPr lang="en-US" altLang="zh-CN" sz="2200" b="0" i="0" dirty="0" smtClean="0">
                        <a:latin typeface="+mj-lt"/>
                        <a:sym typeface="+mn-ea"/>
                      </a:rPr>
                      <m:t>  </m:t>
                    </m:r>
                  </m:oMath>
                </a14:m>
                <a:r>
                  <a:rPr lang="en-US" altLang="zh-CN" sz="2200" b="0" dirty="0">
                    <a:latin typeface="+mj-lt"/>
                    <a:sym typeface="+mn-ea"/>
                  </a:rPr>
                  <a:t>(</a:t>
                </a:r>
                <a:r>
                  <a:rPr lang="en-US" altLang="zh-CN" sz="2200" b="0" dirty="0">
                    <a:solidFill>
                      <a:srgbClr val="FF0000"/>
                    </a:solidFill>
                    <a:latin typeface="+mj-lt"/>
                    <a:sym typeface="+mn-ea"/>
                  </a:rPr>
                  <a:t>No</a:t>
                </a:r>
                <a:r>
                  <a:rPr lang="zh-CN" altLang="en-US" sz="2200" b="0" dirty="0">
                    <a:solidFill>
                      <a:srgbClr val="FF0000"/>
                    </a:solidFill>
                    <a:latin typeface="+mj-lt"/>
                    <a:sym typeface="+mn-ea"/>
                  </a:rPr>
                  <a:t> </a:t>
                </a:r>
                <a:r>
                  <a:rPr lang="en-US" altLang="zh-CN" sz="2200" b="0" dirty="0">
                    <a:solidFill>
                      <a:srgbClr val="FF0000"/>
                    </a:solidFill>
                    <a:latin typeface="+mj-lt"/>
                    <a:sym typeface="+mn-ea"/>
                  </a:rPr>
                  <a:t>CPV</a:t>
                </a:r>
                <a:r>
                  <a:rPr lang="zh-CN" altLang="en-US" sz="2200" b="0" dirty="0">
                    <a:latin typeface="+mj-lt"/>
                    <a:sym typeface="+mn-ea"/>
                  </a:rPr>
                  <a:t> </a:t>
                </a:r>
                <a:r>
                  <a:rPr lang="zh-CN" altLang="en-US" sz="2200" b="0" dirty="0" smtClean="0">
                    <a:latin typeface="+mj-lt"/>
                    <a:sym typeface="+mn-ea"/>
                  </a:rPr>
                  <a:t> </a:t>
                </a:r>
                <a:r>
                  <a:rPr lang="en-US" altLang="zh-CN" sz="2200" b="0" dirty="0">
                    <a:latin typeface="+mj-lt"/>
                    <a:sym typeface="+mn-ea"/>
                  </a:rPr>
                  <a:t>observed</a:t>
                </a:r>
                <a:r>
                  <a:rPr lang="en-US" altLang="zh-CN" sz="2200" b="0" dirty="0" smtClean="0">
                    <a:latin typeface="+mj-lt"/>
                    <a:sym typeface="+mn-ea"/>
                  </a:rPr>
                  <a:t>.)</a:t>
                </a:r>
                <a:endParaRPr kumimoji="1" lang="en-US" altLang="zh-CN" sz="2200" b="0" dirty="0">
                  <a:latin typeface="+mj-lt"/>
                </a:endParaRPr>
              </a:p>
            </p:txBody>
          </p:sp>
        </mc:Choice>
        <mc:Fallback>
          <p:sp>
            <p:nvSpPr>
              <p:cNvPr id="12" name="文本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723" y="4592320"/>
                <a:ext cx="8132077" cy="1662430"/>
              </a:xfrm>
              <a:prstGeom prst="rect">
                <a:avLst/>
              </a:prstGeom>
              <a:blipFill>
                <a:blip r:embed="rId7"/>
                <a:stretch>
                  <a:fillRect l="-975" b="-18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3283" y="5638800"/>
            <a:ext cx="2952477" cy="61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4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300480" y="50539"/>
                <a:ext cx="7000240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>
                    <a:sym typeface="Calibri" panose="020F0502020204030204" pitchFamily="34" charset="0"/>
                  </a:rPr>
                  <a:t>The</a:t>
                </a:r>
                <a:r>
                  <a:rPr lang="zh-CN" altLang="en-US" sz="3600" dirty="0">
                    <a:sym typeface="Calibri" panose="020F0502020204030204" pitchFamily="34" charset="0"/>
                  </a:rPr>
                  <a:t> </a:t>
                </a:r>
                <a:r>
                  <a:rPr lang="en-US" altLang="zh-CN" sz="3600" dirty="0">
                    <a:sym typeface="Calibri" panose="020F0502020204030204" pitchFamily="34" charset="0"/>
                  </a:rPr>
                  <a:t>inclusive</a:t>
                </a:r>
                <a:r>
                  <a:rPr lang="zh-CN" altLang="en-US" sz="3600" dirty="0">
                    <a:sym typeface="Calibri" panose="020F0502020204030204" pitchFamily="34" charset="0"/>
                  </a:rPr>
                  <a:t> </a:t>
                </a:r>
                <a:r>
                  <a:rPr lang="en-US" altLang="zh-CN" sz="3600" dirty="0">
                    <a:sym typeface="Calibri" panose="020F0502020204030204" pitchFamily="34" charset="0"/>
                  </a:rPr>
                  <a:t>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3600" i="1">
                            <a:latin typeface="Cambria Math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36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3600" dirty="0" smtClean="0"/>
                  <a:t>→</a:t>
                </a:r>
                <a:r>
                  <a:rPr kumimoji="1" lang="en-US" altLang="zh-CN" sz="3600" dirty="0" smtClean="0"/>
                  <a:t>X + </a:t>
                </a:r>
                <a:r>
                  <a:rPr kumimoji="1" lang="en-US" altLang="zh-CN" sz="3600" dirty="0" err="1" smtClean="0"/>
                  <a:t>e</a:t>
                </a:r>
                <a:r>
                  <a:rPr kumimoji="1" lang="en-US" altLang="zh-CN" sz="3600" dirty="0" err="1" smtClean="0"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3600" baseline="-25000" dirty="0" err="1" smtClean="0">
                    <a:sym typeface="Symbol" panose="05050102010706020507" pitchFamily="18" charset="2"/>
                  </a:rPr>
                  <a:t>e</a:t>
                </a:r>
                <a:endParaRPr lang="zh-CN" altLang="en-US" sz="3600" baseline="-250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00480" y="50539"/>
                <a:ext cx="7000240" cy="714850"/>
              </a:xfrm>
              <a:blipFill>
                <a:blip r:embed="rId2"/>
                <a:stretch>
                  <a:fillRect l="-609" t="-8475" b="-262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306577" y="747762"/>
                <a:ext cx="8624063" cy="2496667"/>
              </a:xfrm>
            </p:spPr>
            <p:txBody>
              <a:bodyPr>
                <a:normAutofit/>
              </a:bodyPr>
              <a:lstStyle/>
              <a:p>
                <a:pPr marL="198000" indent="-198000">
                  <a:lnSpc>
                    <a:spcPct val="110000"/>
                  </a:lnSpc>
                </a:pPr>
                <a:r>
                  <a:rPr kumimoji="1" lang="en-US" altLang="zh-CN" sz="2200" b="0" dirty="0" smtClean="0">
                    <a:latin typeface="+mj-lt"/>
                  </a:rPr>
                  <a:t>A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comparison</a:t>
                </a:r>
                <a:r>
                  <a:rPr kumimoji="1" lang="en-US" altLang="zh-CN" sz="2200" b="0" dirty="0" smtClean="0">
                    <a:latin typeface="+mj-lt"/>
                  </a:rPr>
                  <a:t> of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inclusive and exclusive</a:t>
                </a:r>
                <a:r>
                  <a:rPr kumimoji="1" lang="en-US" altLang="zh-CN" sz="2200" b="0" dirty="0" smtClean="0">
                    <a:latin typeface="+mj-lt"/>
                  </a:rPr>
                  <a:t> decays rate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guides</a:t>
                </a:r>
                <a:r>
                  <a:rPr kumimoji="1" lang="en-US" altLang="zh-CN" sz="2200" b="0" dirty="0" smtClean="0">
                    <a:latin typeface="+mj-lt"/>
                  </a:rPr>
                  <a:t> search for new </a:t>
                </a:r>
                <a:r>
                  <a:rPr kumimoji="1" lang="en-US" altLang="zh-CN" sz="2200" b="0" dirty="0" err="1" smtClean="0">
                    <a:latin typeface="+mj-lt"/>
                  </a:rPr>
                  <a:t>sem-leptonic</a:t>
                </a:r>
                <a:r>
                  <a:rPr kumimoji="1" lang="en-US" altLang="zh-CN" sz="2200" b="0" dirty="0" smtClean="0">
                    <a:latin typeface="+mj-lt"/>
                  </a:rPr>
                  <a:t> decay modes,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precise inclusive decay rate </a:t>
                </a:r>
                <a:r>
                  <a:rPr kumimoji="1" lang="en-US" altLang="zh-CN" sz="2200" b="0" dirty="0" smtClean="0">
                    <a:latin typeface="+mj-lt"/>
                  </a:rPr>
                  <a:t>is desirable :</a:t>
                </a:r>
              </a:p>
              <a:p>
                <a:pPr marL="702000">
                  <a:lnSpc>
                    <a:spcPct val="110000"/>
                  </a:lnSpc>
                  <a:buFont typeface="Calibri" panose="020F0502020204030204" pitchFamily="34" charset="0"/>
                  <a:buChar char="─"/>
                </a:pPr>
                <a:r>
                  <a:rPr kumimoji="1" lang="en-US" altLang="zh-CN" sz="2000" b="0" dirty="0" smtClean="0">
                    <a:latin typeface="+mj-lt"/>
                  </a:rPr>
                  <a:t>BF(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b="0" i="1">
                            <a:latin typeface="+mj-lt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b="0" i="1">
                            <a:latin typeface="+mj-lt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b="0" dirty="0" smtClean="0">
                    <a:latin typeface="+mj-lt"/>
                  </a:rPr>
                  <a:t>→</a:t>
                </a:r>
                <a:r>
                  <a:rPr kumimoji="1" lang="en-US" altLang="zh-CN" sz="2000" b="0" dirty="0" smtClean="0">
                    <a:latin typeface="+mj-lt"/>
                    <a:sym typeface="Symbol" panose="05050102010706020507" pitchFamily="18" charset="2"/>
                  </a:rPr>
                  <a:t></a:t>
                </a:r>
                <a:r>
                  <a:rPr kumimoji="1" lang="en-US" altLang="zh-CN" sz="2000" dirty="0" smtClean="0">
                    <a:latin typeface="+mj-lt"/>
                  </a:rPr>
                  <a:t>+</a:t>
                </a:r>
                <a:r>
                  <a:rPr kumimoji="1" lang="en-US" altLang="zh-CN" sz="2000" dirty="0" err="1" smtClean="0">
                    <a:latin typeface="+mj-lt"/>
                  </a:rPr>
                  <a:t>e</a:t>
                </a:r>
                <a:r>
                  <a:rPr kumimoji="1" lang="en-US" altLang="zh-CN" sz="2000" dirty="0" err="1">
                    <a:latin typeface="+mj-lt"/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latin typeface="+mj-lt"/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b="0" dirty="0" smtClean="0">
                    <a:latin typeface="+mj-lt"/>
                  </a:rPr>
                  <a:t>)=(3.63</a:t>
                </a:r>
                <a:r>
                  <a:rPr lang="en-US" altLang="zh-CN" sz="2000" b="0" dirty="0">
                    <a:latin typeface="+mj-lt"/>
                    <a:sym typeface="Symbol" charset="2"/>
                  </a:rPr>
                  <a:t> </a:t>
                </a:r>
                <a:r>
                  <a:rPr lang="en-US" altLang="zh-CN" sz="2000" b="0" dirty="0" smtClean="0">
                    <a:latin typeface="+mj-lt"/>
                    <a:sym typeface="Symbol" charset="2"/>
                  </a:rPr>
                  <a:t>0.43</a:t>
                </a:r>
                <a:r>
                  <a:rPr kumimoji="1" lang="en-US" altLang="zh-CN" sz="2000" b="0" dirty="0" smtClean="0">
                    <a:latin typeface="+mj-lt"/>
                  </a:rPr>
                  <a:t>)% by BESIII (2015)</a:t>
                </a:r>
              </a:p>
              <a:p>
                <a:pPr marL="702000">
                  <a:lnSpc>
                    <a:spcPct val="110000"/>
                  </a:lnSpc>
                  <a:buFont typeface="Calibri" panose="020F0502020204030204" pitchFamily="34" charset="0"/>
                  <a:buChar char="─"/>
                </a:pPr>
                <a:r>
                  <a:rPr kumimoji="1" lang="en-US" altLang="zh-CN" sz="2000" b="0" dirty="0" smtClean="0">
                    <a:latin typeface="+mj-lt"/>
                  </a:rPr>
                  <a:t>BF</a:t>
                </a:r>
                <a:r>
                  <a:rPr kumimoji="1" lang="en-US" altLang="zh-CN" sz="2000" b="0" dirty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b="0" i="1">
                            <a:latin typeface="+mj-lt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b="0" i="1">
                            <a:latin typeface="+mj-lt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b="0" dirty="0" smtClean="0">
                    <a:latin typeface="+mj-lt"/>
                  </a:rPr>
                  <a:t>→</a:t>
                </a:r>
                <a:r>
                  <a:rPr kumimoji="1" lang="en-US" altLang="zh-CN" sz="2000" b="0" dirty="0" err="1" smtClean="0">
                    <a:latin typeface="+mj-lt"/>
                  </a:rPr>
                  <a:t>X</a:t>
                </a:r>
                <a:r>
                  <a:rPr kumimoji="1" lang="en-US" altLang="zh-CN" sz="2000" dirty="0" err="1" smtClean="0">
                    <a:latin typeface="+mj-lt"/>
                  </a:rPr>
                  <a:t>+e</a:t>
                </a:r>
                <a:r>
                  <a:rPr kumimoji="1" lang="en-US" altLang="zh-CN" sz="2000" dirty="0" err="1">
                    <a:latin typeface="+mj-lt"/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latin typeface="+mj-lt"/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b="0" dirty="0" smtClean="0">
                    <a:latin typeface="+mj-lt"/>
                  </a:rPr>
                  <a:t>)=(</a:t>
                </a:r>
                <a:r>
                  <a:rPr lang="en-US" altLang="zh-CN" sz="2000" b="0" dirty="0" smtClean="0">
                    <a:latin typeface="+mj-lt"/>
                    <a:sym typeface="Wingdings" charset="2"/>
                  </a:rPr>
                  <a:t>4.5</a:t>
                </a:r>
                <a:r>
                  <a:rPr lang="en-US" altLang="zh-CN" sz="2000" b="0" dirty="0" smtClean="0">
                    <a:latin typeface="+mj-lt"/>
                    <a:sym typeface="Symbol" charset="2"/>
                  </a:rPr>
                  <a:t>1.7</a:t>
                </a:r>
                <a:r>
                  <a:rPr kumimoji="1" lang="en-US" altLang="zh-CN" sz="2000" b="0" dirty="0" smtClean="0">
                    <a:latin typeface="+mj-lt"/>
                  </a:rPr>
                  <a:t>)% by MARKII, 35 years ago</a:t>
                </a:r>
              </a:p>
              <a:p>
                <a:pPr marL="198000" indent="-198000">
                  <a:lnSpc>
                    <a:spcPct val="110000"/>
                  </a:lnSpc>
                </a:pPr>
                <a:r>
                  <a:rPr kumimoji="1" lang="en-US" altLang="zh-CN" sz="2200" b="0" dirty="0" smtClean="0">
                    <a:latin typeface="+mj-lt"/>
                  </a:rPr>
                  <a:t>Combining </a:t>
                </a:r>
                <a:r>
                  <a:rPr kumimoji="1" lang="en-US" altLang="zh-CN" sz="2200" b="0" dirty="0" smtClean="0">
                    <a:latin typeface="+mj-lt"/>
                    <a:sym typeface="Symbol" panose="05050102010706020507" pitchFamily="18" charset="2"/>
                  </a:rPr>
                  <a:t>lifetimes,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the ratio </a:t>
                </a:r>
                <a:r>
                  <a:rPr kumimoji="1" lang="en-US" altLang="zh-CN" sz="2200" b="0" dirty="0">
                    <a:latin typeface="+mj-lt"/>
                    <a:sym typeface="Symbol" panose="05050102010706020507" pitchFamily="18" charset="2"/>
                  </a:rPr>
                  <a:t></a:t>
                </a:r>
                <a:r>
                  <a:rPr kumimoji="1" lang="en-US" altLang="zh-CN" sz="2200" b="0" dirty="0" smtClean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0" i="1"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0" i="1">
                            <a:latin typeface="+mj-lt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200" b="0" i="1">
                            <a:latin typeface="+mj-lt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200" b="0"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200" b="0" dirty="0" smtClean="0">
                    <a:latin typeface="+mj-lt"/>
                  </a:rPr>
                  <a:t>→</a:t>
                </a:r>
                <a:r>
                  <a:rPr kumimoji="1" lang="en-US" altLang="zh-CN" sz="2200" b="0" dirty="0" smtClean="0">
                    <a:latin typeface="+mj-lt"/>
                    <a:sym typeface="Symbol" panose="05050102010706020507" pitchFamily="18" charset="2"/>
                  </a:rPr>
                  <a:t>X </a:t>
                </a:r>
                <a:r>
                  <a:rPr kumimoji="1" lang="en-US" altLang="zh-CN" sz="2200" dirty="0">
                    <a:latin typeface="+mj-lt"/>
                  </a:rPr>
                  <a:t>+ </a:t>
                </a:r>
                <a:r>
                  <a:rPr kumimoji="1" lang="en-US" altLang="zh-CN" sz="2200" dirty="0" err="1">
                    <a:latin typeface="+mj-lt"/>
                  </a:rPr>
                  <a:t>e</a:t>
                </a:r>
                <a:r>
                  <a:rPr kumimoji="1" lang="en-US" altLang="zh-CN" sz="2200" dirty="0" err="1">
                    <a:latin typeface="+mj-lt"/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200" baseline="-25000" dirty="0" err="1">
                    <a:latin typeface="+mj-lt"/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200" b="0" dirty="0" smtClean="0">
                    <a:latin typeface="+mj-lt"/>
                  </a:rPr>
                  <a:t>)/</a:t>
                </a:r>
                <a:r>
                  <a:rPr kumimoji="1" lang="en-US" altLang="zh-CN" sz="2200" b="0" dirty="0" smtClean="0">
                    <a:latin typeface="+mj-lt"/>
                    <a:sym typeface="Symbol" panose="05050102010706020507" pitchFamily="18" charset="2"/>
                  </a:rPr>
                  <a:t></a:t>
                </a:r>
                <a:r>
                  <a:rPr kumimoji="1" lang="en-US" altLang="zh-CN" sz="2200" b="0" dirty="0" smtClean="0">
                    <a:latin typeface="+mj-lt"/>
                  </a:rPr>
                  <a:t>(D</a:t>
                </a:r>
                <a:r>
                  <a:rPr kumimoji="1" lang="zh-CN" altLang="en-US" sz="2200" b="0" dirty="0" smtClean="0">
                    <a:latin typeface="+mj-lt"/>
                  </a:rPr>
                  <a:t>→</a:t>
                </a:r>
                <a:r>
                  <a:rPr kumimoji="1" lang="en-US" altLang="zh-CN" sz="2200" b="0" dirty="0" smtClean="0">
                    <a:latin typeface="+mj-lt"/>
                  </a:rPr>
                  <a:t>X</a:t>
                </a:r>
                <a:r>
                  <a:rPr kumimoji="1" lang="en-US" altLang="zh-CN" sz="2200" dirty="0" smtClean="0">
                    <a:latin typeface="+mj-lt"/>
                  </a:rPr>
                  <a:t>+ </a:t>
                </a:r>
                <a:r>
                  <a:rPr kumimoji="1" lang="en-US" altLang="zh-CN" sz="2200" dirty="0" err="1">
                    <a:latin typeface="+mj-lt"/>
                  </a:rPr>
                  <a:t>e</a:t>
                </a:r>
                <a:r>
                  <a:rPr kumimoji="1" lang="en-US" altLang="zh-CN" sz="2200" dirty="0" err="1">
                    <a:latin typeface="+mj-lt"/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200" baseline="-25000" dirty="0" err="1">
                    <a:latin typeface="+mj-lt"/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200" b="0" dirty="0" smtClean="0">
                    <a:latin typeface="+mj-lt"/>
                  </a:rPr>
                  <a:t>) is </a:t>
                </a:r>
                <a:r>
                  <a:rPr kumimoji="1" lang="en-US" altLang="zh-CN" sz="2200" b="0" dirty="0" smtClean="0">
                    <a:solidFill>
                      <a:srgbClr val="FF0000"/>
                    </a:solidFill>
                    <a:latin typeface="+mj-lt"/>
                  </a:rPr>
                  <a:t>sensitive</a:t>
                </a:r>
                <a:r>
                  <a:rPr kumimoji="1" lang="en-US" altLang="zh-CN" sz="2200" b="0" dirty="0" smtClean="0">
                    <a:latin typeface="+mj-lt"/>
                  </a:rPr>
                  <a:t> to the different theory models</a:t>
                </a:r>
                <a:endParaRPr lang="zh-CN" altLang="en-US" sz="2200" b="0" dirty="0">
                  <a:latin typeface="+mj-lt"/>
                </a:endParaRPr>
              </a:p>
            </p:txBody>
          </p:sp>
        </mc:Choice>
        <mc:Fallback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577" y="747762"/>
                <a:ext cx="8624063" cy="2496667"/>
              </a:xfrm>
              <a:blipFill>
                <a:blip r:embed="rId4"/>
                <a:stretch>
                  <a:fillRect l="-777" t="-1222" r="-1060" b="-1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737" y="3065358"/>
            <a:ext cx="3233770" cy="31745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372150" y="3273702"/>
                <a:ext cx="5609848" cy="2931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DT method </a:t>
                </a:r>
                <a:r>
                  <a:rPr lang="en-US" altLang="zh-CN" sz="2000" dirty="0" smtClean="0">
                    <a:solidFill>
                      <a:schemeClr val="tx1"/>
                    </a:solidFill>
                    <a:latin typeface="+mj-lt"/>
                  </a:rPr>
                  <a:t>with ST modes 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b="0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→</a:t>
                </a:r>
                <a:r>
                  <a:rPr lang="en-US" altLang="zh-CN" sz="2000" dirty="0" err="1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p</a:t>
                </a:r>
                <a:r>
                  <a:rPr lang="en-US" altLang="zh-CN" sz="2000" i="1" dirty="0" err="1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K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pitchFamily="18" charset="2"/>
                  </a:rPr>
                  <a:t></a:t>
                </a:r>
                <a:r>
                  <a:rPr lang="en-US" altLang="zh-CN" sz="2000" baseline="30000" dirty="0" smtClean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-+</a:t>
                </a:r>
                <a:r>
                  <a:rPr kumimoji="1" lang="zh-CN" altLang="en-US" sz="2000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kumimoji="1" lang="en-US" altLang="zh-CN" sz="2000" dirty="0">
                    <a:solidFill>
                      <a:schemeClr val="tx1"/>
                    </a:solidFill>
                    <a:latin typeface="+mj-lt"/>
                  </a:rPr>
                  <a:t>and</a:t>
                </a:r>
                <a:r>
                  <a:rPr kumimoji="1" lang="zh-CN" altLang="en-US" sz="2000" dirty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cs typeface="Arial" panose="020B0604020202020204" pitchFamily="34" charset="0"/>
                    <a:sym typeface="Symbol" panose="05050102010706020507" charset="0"/>
                  </a:rPr>
                  <a:t>p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chemeClr val="tx1"/>
                            </a:solidFill>
                            <a:latin typeface="+mj-lt"/>
                            <a:sym typeface="Calibri" panose="020F0502020204030204" pitchFamily="34" charset="0"/>
                          </a:rPr>
                          <m:t>0</m:t>
                        </m:r>
                      </m:sup>
                    </m:sSubSup>
                  </m:oMath>
                </a14:m>
                <a:endParaRPr lang="en-US" altLang="zh-CN" sz="2000" dirty="0" smtClean="0">
                  <a:solidFill>
                    <a:schemeClr val="tx1"/>
                  </a:solidFill>
                  <a:latin typeface="+mj-lt"/>
                  <a:sym typeface="Calibri" panose="020F0502020204030204" pitchFamily="34" charset="0"/>
                </a:endParaRPr>
              </a:p>
              <a:p>
                <a:pPr marL="342900" indent="-3429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 smtClean="0">
                    <a:solidFill>
                      <a:schemeClr val="tx1"/>
                    </a:solidFill>
                    <a:latin typeface="+mj-lt"/>
                  </a:rPr>
                  <a:t>The signal is extracted in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momentum of </a:t>
                </a:r>
                <a:r>
                  <a:rPr lang="en-US" altLang="zh-CN" sz="2000" dirty="0" err="1" smtClean="0">
                    <a:solidFill>
                      <a:srgbClr val="FF0000"/>
                    </a:solidFill>
                    <a:latin typeface="+mj-lt"/>
                  </a:rPr>
                  <a:t>ele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. bins</a:t>
                </a:r>
              </a:p>
              <a:p>
                <a:pPr marL="342900" indent="-3429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 err="1" smtClean="0">
                    <a:solidFill>
                      <a:schemeClr val="tx1"/>
                    </a:solidFill>
                    <a:latin typeface="+mj-lt"/>
                  </a:rPr>
                  <a:t>Ele</a:t>
                </a:r>
                <a:r>
                  <a:rPr lang="en-US" altLang="zh-CN" sz="2000" dirty="0" smtClean="0">
                    <a:solidFill>
                      <a:schemeClr val="tx1"/>
                    </a:solidFill>
                    <a:latin typeface="+mj-lt"/>
                  </a:rPr>
                  <a:t>.  </a:t>
                </a:r>
                <a:r>
                  <a:rPr lang="en-US" altLang="zh-CN" sz="2000" dirty="0" err="1" smtClean="0">
                    <a:solidFill>
                      <a:schemeClr val="tx1"/>
                    </a:solidFill>
                    <a:latin typeface="+mj-lt"/>
                  </a:rPr>
                  <a:t>mis</a:t>
                </a:r>
                <a:r>
                  <a:rPr lang="en-US" altLang="zh-CN" sz="2000" dirty="0" smtClean="0">
                    <a:solidFill>
                      <a:schemeClr val="tx1"/>
                    </a:solidFill>
                    <a:latin typeface="+mj-lt"/>
                  </a:rPr>
                  <a:t>-ID, efficiency correction, resolution effects  are considered</a:t>
                </a:r>
              </a:p>
              <a:p>
                <a:pPr>
                  <a:lnSpc>
                    <a:spcPct val="120000"/>
                  </a:lnSpc>
                </a:pPr>
                <a:r>
                  <a:rPr kumimoji="1" lang="en-US" altLang="zh-CN" sz="2000" dirty="0">
                    <a:solidFill>
                      <a:schemeClr val="tx1"/>
                    </a:solidFill>
                  </a:rPr>
                  <a:t>BF(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>
                    <a:solidFill>
                      <a:schemeClr val="tx1"/>
                    </a:solidFill>
                  </a:rPr>
                  <a:t>→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</a:rPr>
                  <a:t>X+e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)=(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Wingdings" charset="2"/>
                  </a:rPr>
                  <a:t>3.95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Symbol" charset="2"/>
                  </a:rPr>
                  <a:t>0.34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Symbol" charset="2"/>
                  </a:rPr>
                  <a:t> 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Symbol" charset="2"/>
                  </a:rPr>
                  <a:t>0.09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)%</a:t>
                </a:r>
              </a:p>
              <a:p>
                <a:pPr>
                  <a:lnSpc>
                    <a:spcPct val="120000"/>
                  </a:lnSpc>
                </a:pPr>
                <a:r>
                  <a:rPr kumimoji="1" lang="en-US" altLang="zh-CN" sz="2000" dirty="0">
                    <a:solidFill>
                      <a:schemeClr val="tx1"/>
                    </a:solidFill>
                  </a:rPr>
                  <a:t>BF(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 smtClean="0">
                    <a:solidFill>
                      <a:schemeClr val="tx1"/>
                    </a:solidFill>
                  </a:rPr>
                  <a:t>→</a:t>
                </a:r>
                <a:r>
                  <a:rPr kumimoji="1" lang="zh-CN" altLang="en-US" sz="20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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+e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)/</a:t>
                </a:r>
                <a:r>
                  <a:rPr kumimoji="1" lang="en-US" altLang="zh-CN" sz="2000" dirty="0">
                    <a:solidFill>
                      <a:schemeClr val="tx1"/>
                    </a:solidFill>
                  </a:rPr>
                  <a:t> BF(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>
                    <a:solidFill>
                      <a:schemeClr val="tx1"/>
                    </a:solidFill>
                  </a:rPr>
                  <a:t>→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</a:rPr>
                  <a:t>X+e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)=(91.9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Symbol" charset="2"/>
                  </a:rPr>
                  <a:t>12.55.4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)%</a:t>
                </a:r>
              </a:p>
              <a:p>
                <a:pPr>
                  <a:lnSpc>
                    <a:spcPct val="120000"/>
                  </a:lnSpc>
                </a:pPr>
                <a:r>
                  <a:rPr kumimoji="1" lang="en-US" altLang="zh-CN" sz="2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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>
                    <a:solidFill>
                      <a:schemeClr val="tx1"/>
                    </a:solidFill>
                  </a:rPr>
                  <a:t>→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</a:rPr>
                  <a:t>X+e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)=(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Wingdings" charset="2"/>
                  </a:rPr>
                  <a:t>1.98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Symbol" charset="2"/>
                  </a:rPr>
                  <a:t> 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Symbol" charset="2"/>
                  </a:rPr>
                  <a:t>0.18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10</a:t>
                </a:r>
                <a:r>
                  <a:rPr kumimoji="1" lang="en-US" altLang="zh-CN" sz="2000" baseline="300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11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s</a:t>
                </a:r>
                <a:r>
                  <a:rPr kumimoji="1" lang="en-US" altLang="zh-CN" sz="2000" baseline="30000" dirty="0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-1</a:t>
                </a:r>
                <a:endParaRPr kumimoji="1" lang="en-US" altLang="zh-CN" sz="2000" baseline="300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kumimoji="1" lang="en-US" altLang="zh-CN" sz="2000" dirty="0" smtClean="0">
                    <a:sym typeface="Symbol" panose="05050102010706020507" pitchFamily="18" charset="2"/>
                  </a:rPr>
                  <a:t>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 smtClean="0">
                    <a:solidFill>
                      <a:schemeClr val="tx1"/>
                    </a:solidFill>
                  </a:rPr>
                  <a:t>→</a:t>
                </a:r>
                <a:r>
                  <a:rPr kumimoji="1" lang="en-US" altLang="zh-CN" sz="2000" dirty="0" err="1" smtClean="0">
                    <a:solidFill>
                      <a:schemeClr val="tx1"/>
                    </a:solidFill>
                    <a:sym typeface="Symbol" panose="05050102010706020507" pitchFamily="18" charset="2"/>
                  </a:rPr>
                  <a:t>X</a:t>
                </a:r>
                <a:r>
                  <a:rPr kumimoji="1" lang="en-US" altLang="zh-CN" sz="2000" dirty="0" err="1" smtClean="0">
                    <a:solidFill>
                      <a:schemeClr val="tx1"/>
                    </a:solidFill>
                  </a:rPr>
                  <a:t>+e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)/</a:t>
                </a:r>
                <a:r>
                  <a:rPr kumimoji="1" lang="en-US" altLang="zh-CN" sz="2000" dirty="0" smtClean="0">
                    <a:sym typeface="Symbol" panose="05050102010706020507" pitchFamily="18" charset="2"/>
                  </a:rPr>
                  <a:t>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(D</a:t>
                </a:r>
                <a:r>
                  <a:rPr kumimoji="1" lang="zh-CN" altLang="en-US" sz="2000" dirty="0" smtClean="0">
                    <a:solidFill>
                      <a:schemeClr val="tx1"/>
                    </a:solidFill>
                  </a:rPr>
                  <a:t>→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</a:rPr>
                  <a:t>X+e</a:t>
                </a:r>
                <a:r>
                  <a:rPr kumimoji="1" lang="en-US" altLang="zh-CN" sz="2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</a:t>
                </a:r>
                <a:r>
                  <a:rPr kumimoji="1" lang="en-US" altLang="zh-CN" sz="2000" baseline="-25000" dirty="0" err="1">
                    <a:solidFill>
                      <a:schemeClr val="tx1"/>
                    </a:solidFill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2000" dirty="0" smtClean="0">
                    <a:solidFill>
                      <a:schemeClr val="tx1"/>
                    </a:solidFill>
                  </a:rPr>
                  <a:t>)=1.26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Symbol" charset="2"/>
                  </a:rPr>
                  <a:t> </a:t>
                </a:r>
                <a:r>
                  <a:rPr lang="en-US" altLang="zh-CN" sz="2000" dirty="0" smtClean="0">
                    <a:solidFill>
                      <a:schemeClr val="tx1"/>
                    </a:solidFill>
                    <a:sym typeface="Symbol" charset="2"/>
                  </a:rPr>
                  <a:t>0.12</a:t>
                </a:r>
                <a:endParaRPr kumimoji="1" lang="en-US" altLang="zh-CN" sz="20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2150" y="3273702"/>
                <a:ext cx="5609848" cy="2931572"/>
              </a:xfrm>
              <a:prstGeom prst="rect">
                <a:avLst/>
              </a:prstGeom>
              <a:blipFill>
                <a:blip r:embed="rId6"/>
                <a:stretch>
                  <a:fillRect l="-1087" t="-832" b="-1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811848" y="3228978"/>
            <a:ext cx="1778952" cy="3385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1300460" rtl="0"/>
            <a:r>
              <a:rPr lang="en-US" altLang="zh-CN" sz="1600" b="1" kern="1200" dirty="0" err="1">
                <a:solidFill>
                  <a:srgbClr val="FF0000"/>
                </a:solidFill>
              </a:rPr>
              <a:t>arXiv</a:t>
            </a:r>
            <a:r>
              <a:rPr lang="en-US" altLang="zh-CN" sz="1600" b="1" kern="1200" dirty="0">
                <a:solidFill>
                  <a:srgbClr val="FF0000"/>
                </a:solidFill>
              </a:rPr>
              <a:t>:</a:t>
            </a:r>
            <a:r>
              <a:rPr lang="is-IS" altLang="zh-CN" sz="1600" b="1" kern="1200" dirty="0" smtClean="0">
                <a:solidFill>
                  <a:srgbClr val="FF0000"/>
                </a:solidFill>
              </a:rPr>
              <a:t>1805.09060</a:t>
            </a:r>
            <a:endParaRPr lang="is-IS" altLang="zh-CN" sz="1600" b="1" kern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4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7288" y="50539"/>
            <a:ext cx="7143432" cy="714850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5203" y="1951942"/>
            <a:ext cx="7943850" cy="12338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6600" dirty="0" smtClean="0">
                <a:latin typeface="+mj-lt"/>
              </a:rPr>
              <a:t>Production</a:t>
            </a:r>
            <a:endParaRPr lang="zh-CN" altLang="en-US" sz="6600" dirty="0">
              <a:latin typeface="+mj-lt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42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0480" y="50539"/>
            <a:ext cx="7000240" cy="714850"/>
          </a:xfrm>
        </p:spPr>
        <p:txBody>
          <a:bodyPr>
            <a:normAutofit fontScale="90000"/>
          </a:bodyPr>
          <a:lstStyle/>
          <a:p>
            <a:r>
              <a:rPr lang="en-US" altLang="zh-CN" sz="3600" dirty="0">
                <a:sym typeface="Calibri" panose="020F0502020204030204" pitchFamily="34" charset="0"/>
              </a:rPr>
              <a:t>The</a:t>
            </a:r>
            <a:r>
              <a:rPr lang="zh-CN" altLang="en-US" sz="3600" dirty="0">
                <a:sym typeface="Calibri" panose="020F0502020204030204" pitchFamily="34" charset="0"/>
              </a:rPr>
              <a:t> </a:t>
            </a:r>
            <a:r>
              <a:rPr lang="en-US" altLang="zh-CN" sz="3600" dirty="0" smtClean="0">
                <a:sym typeface="Calibri" panose="020F0502020204030204" pitchFamily="34" charset="0"/>
              </a:rPr>
              <a:t>production x-sec of baryon pair</a:t>
            </a:r>
            <a:endParaRPr lang="zh-CN" altLang="en-US" sz="3600" baseline="-25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631" y="843800"/>
            <a:ext cx="8459924" cy="2138842"/>
          </a:xfrm>
          <a:prstGeom prst="rect">
            <a:avLst/>
          </a:prstGeom>
        </p:spPr>
      </p:pic>
      <p:pic>
        <p:nvPicPr>
          <p:cNvPr id="10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631" y="3783555"/>
            <a:ext cx="5231738" cy="2526276"/>
          </a:xfrm>
          <a:prstGeom prst="rect">
            <a:avLst/>
          </a:prstGeom>
        </p:spPr>
      </p:pic>
      <p:pic>
        <p:nvPicPr>
          <p:cNvPr id="11" name="图片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3479" y="2997269"/>
            <a:ext cx="2913321" cy="1747452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7786" y="4744721"/>
            <a:ext cx="3009014" cy="159773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871685" y="5543589"/>
            <a:ext cx="1815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PRD 97, 032013 (2018)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2381" y="3051341"/>
            <a:ext cx="556192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05200" indent="-205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prstClr val="black"/>
                </a:solidFill>
              </a:rPr>
              <a:t>One of the most basic observables that </a:t>
            </a:r>
            <a:r>
              <a:rPr kumimoji="1" lang="en-US" altLang="zh-CN" dirty="0" smtClean="0">
                <a:solidFill>
                  <a:prstClr val="black"/>
                </a:solidFill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</a:rPr>
              <a:t>related to </a:t>
            </a:r>
            <a:r>
              <a:rPr kumimoji="1" lang="en-US" altLang="zh-CN" dirty="0">
                <a:solidFill>
                  <a:srgbClr val="FF0000"/>
                </a:solidFill>
              </a:rPr>
              <a:t>the internal structure </a:t>
            </a:r>
            <a:r>
              <a:rPr kumimoji="1" lang="en-US" altLang="zh-CN" dirty="0">
                <a:solidFill>
                  <a:prstClr val="black"/>
                </a:solidFill>
              </a:rPr>
              <a:t>of the nucleon. </a:t>
            </a:r>
          </a:p>
        </p:txBody>
      </p:sp>
    </p:spTree>
    <p:extLst>
      <p:ext uri="{BB962C8B-B14F-4D97-AF65-F5344CB8AC3E}">
        <p14:creationId xmlns:p14="http://schemas.microsoft.com/office/powerpoint/2010/main" val="16909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68" y="948572"/>
            <a:ext cx="4090313" cy="28125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</p:spPr>
            <p:txBody>
              <a:bodyPr>
                <a:noAutofit/>
              </a:bodyPr>
              <a:lstStyle/>
              <a:p>
                <a:r>
                  <a:rPr lang="en-US" altLang="zh-CN" sz="3400" dirty="0" smtClean="0"/>
                  <a:t>Study of </a:t>
                </a:r>
                <a:r>
                  <a:rPr kumimoji="1" lang="en-US" altLang="zh-CN" sz="3400" dirty="0" err="1" smtClean="0"/>
                  <a:t>e</a:t>
                </a:r>
                <a:r>
                  <a:rPr kumimoji="1" lang="en-US" altLang="zh-CN" sz="3400" baseline="30000" dirty="0" err="1" smtClean="0"/>
                  <a:t>+</a:t>
                </a:r>
                <a:r>
                  <a:rPr kumimoji="1" lang="en-US" altLang="zh-CN" sz="3400" dirty="0" err="1" smtClean="0"/>
                  <a:t>e</a:t>
                </a:r>
                <a:r>
                  <a:rPr kumimoji="1" lang="en-US" altLang="zh-CN" sz="3400" baseline="30000" dirty="0" smtClean="0"/>
                  <a:t>-</a:t>
                </a:r>
                <a:r>
                  <a:rPr kumimoji="1" lang="zh-CN" altLang="en-US" sz="3400" dirty="0"/>
                  <a:t>→</a:t>
                </a:r>
                <a:r>
                  <a:rPr kumimoji="1" lang="en-US" altLang="zh-CN" sz="3400" dirty="0">
                    <a:sym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34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zh-CN" altLang="en-US" sz="34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34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kumimoji="1" lang="en-US" altLang="zh-CN" sz="34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kumimoji="1" lang="en-US" altLang="zh-CN" sz="34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zh-CN" altLang="en-US" sz="34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34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kumimoji="1" lang="en-US" altLang="zh-CN" sz="340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1" lang="zh-CN" altLang="en-US" sz="3400" dirty="0"/>
                  <a:t> </a:t>
                </a:r>
                <a:r>
                  <a:rPr kumimoji="1" lang="en-US" altLang="zh-CN" sz="3400" dirty="0"/>
                  <a:t>near</a:t>
                </a:r>
                <a:r>
                  <a:rPr kumimoji="1" lang="zh-CN" altLang="en-US" sz="3400" dirty="0"/>
                  <a:t> </a:t>
                </a:r>
                <a:r>
                  <a:rPr kumimoji="1" lang="en-US" altLang="zh-CN" sz="3400" dirty="0"/>
                  <a:t>threshold</a:t>
                </a:r>
                <a:endParaRPr lang="zh-CN" altLang="en-US" sz="34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57288" y="50539"/>
                <a:ext cx="7143432" cy="714850"/>
              </a:xfrm>
              <a:blipFill>
                <a:blip r:embed="rId3"/>
                <a:stretch>
                  <a:fillRect l="-1962" t="-4237" r="-1962" b="-220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2244006"/>
            <a:ext cx="1096024" cy="93373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449290" y="1006710"/>
            <a:ext cx="4368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8000" indent="-198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 smtClean="0"/>
              <a:t>The x-sec. are measured with high precision </a:t>
            </a:r>
          </a:p>
          <a:p>
            <a:pPr marL="198000" indent="-198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 smtClean="0"/>
              <a:t>Enhance x-sec. near threshold is discerned for the first time</a:t>
            </a:r>
          </a:p>
          <a:p>
            <a:pPr marL="198000" indent="-1980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 smtClean="0"/>
              <a:t>The Coulomb enhanced factor?  </a:t>
            </a:r>
            <a:endParaRPr lang="zh-CN" altLang="en-US" sz="220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87" y="4053154"/>
            <a:ext cx="4239110" cy="2157662"/>
          </a:xfrm>
          <a:prstGeom prst="rect">
            <a:avLst/>
          </a:prstGeom>
        </p:spPr>
      </p:pic>
      <p:pic>
        <p:nvPicPr>
          <p:cNvPr id="14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268" y="3761106"/>
            <a:ext cx="1637861" cy="2138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4614" y="3706017"/>
            <a:ext cx="2554414" cy="305072"/>
          </a:xfrm>
          <a:prstGeom prst="rect">
            <a:avLst/>
          </a:prstGeom>
          <a:ln w="349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9028" y="3448589"/>
            <a:ext cx="4691011" cy="105275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209325" y="1167736"/>
            <a:ext cx="2104072" cy="3385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1300460" rtl="0"/>
            <a:r>
              <a:rPr lang="is-IS" altLang="zh-CN" sz="1600" b="1" kern="1200" dirty="0" smtClean="0">
                <a:solidFill>
                  <a:srgbClr val="FF0000"/>
                </a:solidFill>
              </a:rPr>
              <a:t>PRL </a:t>
            </a:r>
            <a:r>
              <a:rPr lang="is-IS" altLang="zh-CN" sz="1600" b="1" kern="1200" dirty="0">
                <a:solidFill>
                  <a:srgbClr val="FF0000"/>
                </a:solidFill>
              </a:rPr>
              <a:t>120, 132001 (2018</a:t>
            </a:r>
            <a:r>
              <a:rPr lang="is-IS" altLang="zh-CN" sz="1600" b="1" kern="1200" dirty="0" smtClean="0">
                <a:solidFill>
                  <a:srgbClr val="FF0000"/>
                </a:solidFill>
              </a:rPr>
              <a:t>)</a:t>
            </a:r>
            <a:endParaRPr lang="is-IS" altLang="zh-CN" sz="1600" b="1" kern="1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占位符 3"/>
              <p:cNvSpPr>
                <a:spLocks noGrp="1"/>
              </p:cNvSpPr>
              <p:nvPr/>
            </p:nvSpPr>
            <p:spPr>
              <a:xfrm>
                <a:off x="4505002" y="4624313"/>
                <a:ext cx="4439062" cy="157031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/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ClrTx/>
                  <a:buFont typeface="Wingdings" panose="05000000000000000000" pitchFamily="2" charset="2"/>
                  <a:buChar char="l"/>
                  <a:defRPr sz="3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FF0000"/>
                  </a:buClr>
                  <a:buFont typeface="Wingdings" panose="05000000000000000000" pitchFamily="2" charset="2"/>
                  <a:buChar char="u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p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First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j-lt"/>
                  </a:rPr>
                  <a:t> measurement of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j-lt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EM 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FF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</a:rPr>
                  <a:t>s 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j-lt"/>
                  </a:rPr>
                  <a:t>of </a:t>
                </a:r>
                <a:r>
                  <a:rPr lang="en-US" altLang="zh-CN" sz="2200" dirty="0" smtClean="0">
                    <a:solidFill>
                      <a:prstClr val="black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>
                            <a:latin typeface="+mj-lt"/>
                            <a:ea typeface="Times New Roman" charset="0"/>
                            <a:cs typeface="Times New Roman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lang="en-US" altLang="zh-CN" sz="2200" b="1" i="0" smtClean="0">
                        <a:latin typeface="+mj-lt"/>
                        <a:ea typeface="Times New Roman" charset="0"/>
                        <a:cs typeface="Times New Roman" charset="0"/>
                        <a:sym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altLang="zh-CN" sz="2200" dirty="0" smtClean="0">
                    <a:solidFill>
                      <a:prstClr val="black"/>
                    </a:solidFill>
                    <a:latin typeface="+mj-lt"/>
                  </a:rPr>
                  <a:t> </a:t>
                </a:r>
                <a:r>
                  <a:rPr lang="en-US" altLang="zh-CN" sz="2200" dirty="0">
                    <a:solidFill>
                      <a:prstClr val="black"/>
                    </a:solidFill>
                    <a:latin typeface="+mj-lt"/>
                  </a:rPr>
                  <a:t>a powerful tool in understanding the structure of nucleons. </a:t>
                </a:r>
                <a:endParaRPr lang="en-US" altLang="zh-CN" sz="2200" dirty="0" smtClean="0">
                  <a:solidFill>
                    <a:prstClr val="black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18" name="文本占位符 3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002" y="4624313"/>
                <a:ext cx="4439062" cy="1570312"/>
              </a:xfrm>
              <a:prstGeom prst="rect">
                <a:avLst/>
              </a:prstGeom>
              <a:blipFill>
                <a:blip r:embed="rId10"/>
                <a:stretch>
                  <a:fillRect l="-1786" r="-31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427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317674" y="924182"/>
            <a:ext cx="2578608" cy="2175278"/>
            <a:chOff x="4664653" y="2033436"/>
            <a:chExt cx="3900792" cy="3253894"/>
          </a:xfrm>
        </p:grpSpPr>
        <p:pic>
          <p:nvPicPr>
            <p:cNvPr id="12" name="image6.png" descr="D:\xiaorui\hep\besiii\Lambda_c\belle2008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664653" y="2033436"/>
              <a:ext cx="3900792" cy="3253894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>
              <a:outerShdw blurRad="50800" dist="38100" dir="2700000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3" name="直接箭头连接符 13"/>
            <p:cNvCxnSpPr/>
            <p:nvPr/>
          </p:nvCxnSpPr>
          <p:spPr>
            <a:xfrm>
              <a:off x="5534190" y="3852980"/>
              <a:ext cx="0" cy="407622"/>
            </a:xfrm>
            <a:prstGeom prst="straightConnector1">
              <a:avLst/>
            </a:prstGeom>
            <a:ln>
              <a:tailEnd type="arrow"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4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655" y="2234949"/>
              <a:ext cx="852487" cy="65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7288" y="50539"/>
            <a:ext cx="7143432" cy="71485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BESIII Prospects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10"/>
          <p:cNvSpPr>
            <a:spLocks noGrp="1"/>
          </p:cNvSpPr>
          <p:nvPr>
            <p:ph idx="4294967295"/>
          </p:nvPr>
        </p:nvSpPr>
        <p:spPr>
          <a:xfrm>
            <a:off x="219346" y="1043239"/>
            <a:ext cx="8676935" cy="488683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2200" b="0" dirty="0" smtClean="0">
                <a:latin typeface="+mj-lt"/>
              </a:rPr>
              <a:t>BEPCII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increase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of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the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maximum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energy</a:t>
            </a:r>
            <a:r>
              <a:rPr lang="zh-CN" altLang="en-US" sz="2200" b="0" dirty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funded:</a:t>
            </a:r>
            <a:r>
              <a:rPr lang="en-GB" altLang="zh-CN" sz="2200" b="0" dirty="0" smtClean="0">
                <a:solidFill>
                  <a:srgbClr val="00B050"/>
                </a:solidFill>
                <a:latin typeface="+mj-lt"/>
              </a:rPr>
              <a:t/>
            </a:r>
            <a:br>
              <a:rPr lang="en-GB" altLang="zh-CN" sz="2200" b="0" dirty="0" smtClean="0">
                <a:solidFill>
                  <a:srgbClr val="00B050"/>
                </a:solidFill>
                <a:latin typeface="+mj-lt"/>
              </a:rPr>
            </a:br>
            <a:r>
              <a:rPr lang="en-US" altLang="zh-CN" sz="2200" b="0" dirty="0" smtClean="0">
                <a:solidFill>
                  <a:srgbClr val="00B050"/>
                </a:solidFill>
                <a:latin typeface="+mj-lt"/>
              </a:rPr>
              <a:t>4.6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</a:rPr>
              <a:t>GeV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4.7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GeV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(~2018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summer)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en-US" altLang="zh-CN" sz="2200" b="0" dirty="0">
                <a:solidFill>
                  <a:srgbClr val="00B050"/>
                </a:solidFill>
                <a:latin typeface="+mj-lt"/>
              </a:rPr>
              <a:t>4.9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</a:rPr>
              <a:t>GeV</a:t>
            </a:r>
            <a:r>
              <a:rPr lang="zh-CN" altLang="en-US" sz="2200" b="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00B050"/>
                </a:solidFill>
                <a:latin typeface="+mj-lt"/>
              </a:rPr>
              <a:t>(~2020)</a:t>
            </a:r>
            <a:endParaRPr lang="en-US" altLang="zh-CN" sz="2200" b="0" dirty="0">
              <a:solidFill>
                <a:srgbClr val="00B050"/>
              </a:solidFill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altLang="zh-CN" sz="2200" b="0" dirty="0" smtClean="0">
                <a:latin typeface="+mj-lt"/>
              </a:rPr>
              <a:t>Era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of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precision study of the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zh-CN" altLang="en-US" sz="2200" b="0" dirty="0" smtClean="0">
                <a:latin typeface="+mj-lt"/>
                <a:sym typeface="Symbol" panose="05050102010706020507" pitchFamily="18" charset="2"/>
              </a:rPr>
              <a:t></a:t>
            </a:r>
            <a:r>
              <a:rPr lang="en-US" altLang="zh-CN" sz="2200" b="0" baseline="-25000" dirty="0" smtClean="0">
                <a:latin typeface="+mj-lt"/>
                <a:ea typeface="ＭＳ Ｐゴシック" pitchFamily="34" charset="-128"/>
              </a:rPr>
              <a:t>c </a:t>
            </a:r>
            <a:r>
              <a:rPr lang="en-US" altLang="zh-CN" sz="2200" b="0" dirty="0" smtClean="0">
                <a:latin typeface="+mj-lt"/>
              </a:rPr>
              <a:t>decays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at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BESIII</a:t>
            </a:r>
            <a:br>
              <a:rPr lang="en-US" altLang="zh-CN" sz="2200" b="0" dirty="0" smtClean="0">
                <a:latin typeface="+mj-lt"/>
              </a:rPr>
            </a:br>
            <a:r>
              <a:rPr lang="en-US" altLang="zh-CN" sz="2200" b="0" dirty="0" smtClean="0">
                <a:solidFill>
                  <a:srgbClr val="C00000"/>
                </a:solidFill>
                <a:latin typeface="+mj-lt"/>
              </a:rPr>
              <a:t>with 2 year data taking, provide</a:t>
            </a:r>
            <a:r>
              <a:rPr lang="zh-CN" altLang="en-US" sz="2200" b="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C00000"/>
                </a:solidFill>
                <a:latin typeface="+mj-lt"/>
              </a:rPr>
              <a:t>10 times</a:t>
            </a:r>
            <a:r>
              <a:rPr lang="zh-CN" altLang="en-US" sz="2200" b="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altLang="zh-CN" sz="2200" b="0" dirty="0" smtClean="0">
                <a:solidFill>
                  <a:srgbClr val="C00000"/>
                </a:solidFill>
                <a:latin typeface="+mj-lt"/>
              </a:rPr>
              <a:t>data</a:t>
            </a:r>
            <a:endParaRPr lang="en-US" altLang="zh-CN" sz="2200" b="0" dirty="0" smtClean="0">
              <a:latin typeface="+mj-lt"/>
            </a:endParaRPr>
          </a:p>
          <a:p>
            <a:pPr lvl="1">
              <a:lnSpc>
                <a:spcPct val="120000"/>
              </a:lnSpc>
            </a:pPr>
            <a:r>
              <a:rPr lang="en-US" altLang="zh-CN" sz="2200" b="0" dirty="0" smtClean="0">
                <a:latin typeface="+mj-lt"/>
              </a:rPr>
              <a:t>hadronic decays: </a:t>
            </a:r>
            <a:br>
              <a:rPr lang="en-US" altLang="zh-CN" sz="2200" b="0" dirty="0" smtClean="0">
                <a:latin typeface="+mj-lt"/>
              </a:rPr>
            </a:br>
            <a:r>
              <a:rPr lang="en-US" altLang="zh-CN" sz="2200" b="0" dirty="0" smtClean="0">
                <a:latin typeface="+mj-lt"/>
              </a:rPr>
              <a:t>to explore as-yet-unmeasured channels and understand full picture of intermediate structures</a:t>
            </a:r>
          </a:p>
          <a:p>
            <a:pPr lvl="1" algn="l" rtl="0">
              <a:lnSpc>
                <a:spcPct val="120000"/>
              </a:lnSpc>
            </a:pPr>
            <a:r>
              <a:rPr lang="en-US" altLang="zh-CN" sz="2200" b="0" dirty="0" smtClean="0">
                <a:latin typeface="+mj-lt"/>
              </a:rPr>
              <a:t>more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semi-</a:t>
            </a:r>
            <a:r>
              <a:rPr lang="en-US" altLang="zh-CN" sz="2200" b="0" dirty="0" err="1" smtClean="0">
                <a:latin typeface="+mj-lt"/>
              </a:rPr>
              <a:t>leptonic</a:t>
            </a:r>
            <a:r>
              <a:rPr lang="en-US" altLang="zh-CN" sz="2200" b="0" dirty="0" smtClean="0">
                <a:latin typeface="+mj-lt"/>
              </a:rPr>
              <a:t> </a:t>
            </a:r>
            <a:r>
              <a:rPr lang="en-US" altLang="zh-CN" sz="2200" b="0" dirty="0">
                <a:latin typeface="+mj-lt"/>
              </a:rPr>
              <a:t>decays</a:t>
            </a:r>
            <a:r>
              <a:rPr lang="en-US" altLang="zh-CN" sz="2200" b="0" dirty="0" smtClean="0">
                <a:latin typeface="+mj-lt"/>
              </a:rPr>
              <a:t>: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err="1" smtClean="0">
                <a:latin typeface="+mj-lt"/>
              </a:rPr>
              <a:t>Σ</a:t>
            </a:r>
            <a:r>
              <a:rPr lang="en-US" altLang="zh-CN" sz="2200" b="0" dirty="0" smtClean="0">
                <a:latin typeface="+mj-lt"/>
              </a:rPr>
              <a:t>π</a:t>
            </a:r>
            <a:r>
              <a:rPr lang="en-US" altLang="zh-CN" sz="2200" b="0" i="1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l</a:t>
            </a:r>
            <a:r>
              <a:rPr lang="en-US" altLang="zh-CN" sz="2200" b="0" baseline="3000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+</a:t>
            </a:r>
            <a:r>
              <a:rPr lang="en-US" altLang="zh-CN" sz="2200" b="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n</a:t>
            </a:r>
            <a:r>
              <a:rPr lang="en-US" altLang="zh-CN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,</a:t>
            </a:r>
            <a:r>
              <a:rPr lang="zh-CN" altLang="en-US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 </a:t>
            </a:r>
            <a:r>
              <a:rPr lang="en-US" altLang="zh-CN" sz="2200" b="0" i="1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pK</a:t>
            </a:r>
            <a:r>
              <a:rPr lang="en-US" altLang="zh-CN" sz="2200" b="0" baseline="3000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-</a:t>
            </a:r>
            <a:r>
              <a:rPr lang="en-US" altLang="zh-CN" sz="2200" b="0" i="1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l</a:t>
            </a:r>
            <a:r>
              <a:rPr lang="en-US" altLang="zh-CN" sz="2200" b="0" baseline="3000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+</a:t>
            </a:r>
            <a:r>
              <a:rPr lang="en-US" altLang="zh-CN" sz="2200" b="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n</a:t>
            </a:r>
            <a:r>
              <a:rPr lang="en-US" altLang="zh-CN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,</a:t>
            </a:r>
            <a:r>
              <a:rPr lang="zh-CN" altLang="en-US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 </a:t>
            </a:r>
            <a:r>
              <a:rPr lang="en-US" altLang="zh-CN" sz="2200" b="0" i="1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pπ</a:t>
            </a:r>
            <a:r>
              <a:rPr lang="en-US" altLang="zh-CN" sz="2200" b="0" baseline="3000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-</a:t>
            </a:r>
            <a:r>
              <a:rPr lang="en-US" altLang="zh-CN" sz="2200" b="0" i="1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l</a:t>
            </a:r>
            <a:r>
              <a:rPr lang="en-US" altLang="zh-CN" sz="2200" b="0" baseline="3000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+</a:t>
            </a:r>
            <a:r>
              <a:rPr lang="en-US" altLang="zh-CN" sz="2200" b="0" dirty="0" err="1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n</a:t>
            </a:r>
            <a:r>
              <a:rPr lang="en-US" altLang="zh-CN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,</a:t>
            </a:r>
            <a:r>
              <a:rPr lang="zh-CN" altLang="en-US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 </a:t>
            </a:r>
            <a:r>
              <a:rPr lang="en-US" altLang="zh-CN" sz="2200" b="0" dirty="0" smtClean="0">
                <a:solidFill>
                  <a:schemeClr val="tx1"/>
                </a:solidFill>
                <a:latin typeface="+mj-lt"/>
                <a:sym typeface="Wingdings" pitchFamily="2" charset="2"/>
              </a:rPr>
              <a:t>… </a:t>
            </a:r>
            <a:r>
              <a:rPr lang="en-US" altLang="zh-CN" sz="2200" b="0" dirty="0">
                <a:latin typeface="+mj-lt"/>
              </a:rPr>
              <a:t/>
            </a:r>
            <a:br>
              <a:rPr lang="en-US" altLang="zh-CN" sz="2200" b="0" dirty="0">
                <a:latin typeface="+mj-lt"/>
              </a:rPr>
            </a:br>
            <a:r>
              <a:rPr lang="en-US" altLang="zh-CN" sz="2200" b="0" dirty="0">
                <a:latin typeface="+mj-lt"/>
              </a:rPr>
              <a:t>understand</a:t>
            </a:r>
            <a:r>
              <a:rPr lang="zh-CN" altLang="en-US" sz="2200" b="0" dirty="0">
                <a:latin typeface="+mj-lt"/>
              </a:rPr>
              <a:t> </a:t>
            </a:r>
            <a:r>
              <a:rPr lang="en-US" altLang="zh-CN" sz="2200" b="0" dirty="0">
                <a:latin typeface="+mj-lt"/>
              </a:rPr>
              <a:t>internal</a:t>
            </a:r>
            <a:r>
              <a:rPr lang="zh-CN" altLang="en-US" sz="2200" b="0" dirty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dynamics</a:t>
            </a:r>
            <a:endParaRPr lang="zh-CN" altLang="en-US" sz="2200" b="0" dirty="0">
              <a:latin typeface="+mj-lt"/>
            </a:endParaRPr>
          </a:p>
          <a:p>
            <a:pPr lvl="1">
              <a:lnSpc>
                <a:spcPct val="120000"/>
              </a:lnSpc>
            </a:pPr>
            <a:r>
              <a:rPr lang="en-US" altLang="zh-CN" sz="2200" b="0" dirty="0" smtClean="0">
                <a:latin typeface="+mj-lt"/>
              </a:rPr>
              <a:t>CPV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in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charmed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baryon:</a:t>
            </a:r>
            <a:r>
              <a:rPr lang="zh-CN" altLang="en-US" sz="2200" b="0" dirty="0" smtClean="0">
                <a:latin typeface="+mj-lt"/>
              </a:rPr>
              <a:t> </a:t>
            </a:r>
            <a:br>
              <a:rPr lang="zh-CN" altLang="en-US" sz="2200" b="0" dirty="0" smtClean="0">
                <a:latin typeface="+mj-lt"/>
              </a:rPr>
            </a:br>
            <a:r>
              <a:rPr lang="en-US" altLang="zh-CN" sz="2200" b="0" dirty="0" smtClean="0">
                <a:latin typeface="+mj-lt"/>
              </a:rPr>
              <a:t>BP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and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BV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decay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asymmetry,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charge-dependent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rate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of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SCS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err="1" smtClean="0">
                <a:latin typeface="+mj-lt"/>
              </a:rPr>
              <a:t>ph</a:t>
            </a:r>
            <a:r>
              <a:rPr lang="en-US" altLang="zh-CN" sz="2200" b="0" baseline="30000" dirty="0" err="1" smtClean="0">
                <a:latin typeface="+mj-lt"/>
              </a:rPr>
              <a:t>+</a:t>
            </a:r>
            <a:r>
              <a:rPr lang="en-US" altLang="zh-CN" sz="2200" b="0" dirty="0" err="1" smtClean="0">
                <a:latin typeface="+mj-lt"/>
              </a:rPr>
              <a:t>h</a:t>
            </a:r>
            <a:r>
              <a:rPr lang="en-US" altLang="zh-CN" sz="2200" b="0" baseline="30000" dirty="0" smtClean="0">
                <a:latin typeface="+mj-lt"/>
              </a:rPr>
              <a:t>-</a:t>
            </a:r>
            <a:endParaRPr lang="zh-CN" altLang="en-US" sz="2200" b="0" baseline="30000" dirty="0" smtClean="0">
              <a:latin typeface="+mj-lt"/>
            </a:endParaRPr>
          </a:p>
          <a:p>
            <a:pPr lvl="1">
              <a:lnSpc>
                <a:spcPct val="120000"/>
              </a:lnSpc>
            </a:pPr>
            <a:r>
              <a:rPr lang="en-US" altLang="zh-CN" sz="2200" b="0" dirty="0" smtClean="0">
                <a:latin typeface="+mj-lt"/>
              </a:rPr>
              <a:t>Rare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decays: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LFV,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BNV,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FCNC</a:t>
            </a:r>
            <a:endParaRPr lang="zh-CN" altLang="en-US" sz="2200" b="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altLang="zh-CN" sz="2200" b="0" dirty="0" smtClean="0">
                <a:latin typeface="+mj-lt"/>
              </a:rPr>
              <a:t>Establishment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of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absolute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BFs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smtClean="0">
                <a:latin typeface="+mj-lt"/>
              </a:rPr>
              <a:t>for</a:t>
            </a:r>
            <a:r>
              <a:rPr lang="zh-CN" altLang="en-US" sz="2200" b="0" dirty="0" smtClean="0">
                <a:latin typeface="+mj-lt"/>
              </a:rPr>
              <a:t> </a:t>
            </a:r>
            <a:r>
              <a:rPr lang="en-US" altLang="zh-CN" sz="2200" b="0" dirty="0" err="1" smtClean="0">
                <a:latin typeface="+mj-lt"/>
                <a:ea typeface="ＭＳ Ｐゴシック" pitchFamily="34" charset="-128"/>
              </a:rPr>
              <a:t>Ξ</a:t>
            </a:r>
            <a:r>
              <a:rPr lang="en-US" altLang="zh-CN" sz="2200" b="0" baseline="-25000" dirty="0" err="1" smtClean="0">
                <a:latin typeface="+mj-lt"/>
                <a:ea typeface="ＭＳ Ｐゴシック" pitchFamily="34" charset="-128"/>
              </a:rPr>
              <a:t>c</a:t>
            </a:r>
            <a:r>
              <a:rPr lang="en-US" altLang="zh-CN" sz="2200" b="0" dirty="0" smtClean="0">
                <a:latin typeface="+mj-lt"/>
                <a:ea typeface="ＭＳ Ｐゴシック" pitchFamily="34" charset="-128"/>
              </a:rPr>
              <a:t> and</a:t>
            </a:r>
            <a:r>
              <a:rPr lang="zh-CN" altLang="en-US" sz="2200" b="0" dirty="0" smtClean="0">
                <a:latin typeface="+mj-lt"/>
                <a:ea typeface="ＭＳ Ｐゴシック" pitchFamily="34" charset="-128"/>
              </a:rPr>
              <a:t> </a:t>
            </a:r>
            <a:r>
              <a:rPr lang="en-US" altLang="zh-CN" sz="2200" b="0" dirty="0" err="1" smtClean="0">
                <a:latin typeface="+mj-lt"/>
                <a:ea typeface="ＭＳ Ｐゴシック" pitchFamily="34" charset="-128"/>
              </a:rPr>
              <a:t>Ω</a:t>
            </a:r>
            <a:r>
              <a:rPr lang="en-US" altLang="zh-CN" sz="2200" b="0" baseline="-25000" dirty="0" err="1" smtClean="0">
                <a:latin typeface="+mj-lt"/>
                <a:ea typeface="ＭＳ Ｐゴシック" pitchFamily="34" charset="-128"/>
              </a:rPr>
              <a:t>c</a:t>
            </a:r>
            <a:r>
              <a:rPr lang="en-US" altLang="zh-CN" sz="2200" b="0" baseline="-25000" dirty="0" smtClean="0">
                <a:latin typeface="+mj-lt"/>
                <a:ea typeface="ＭＳ Ｐゴシック" pitchFamily="34" charset="-128"/>
              </a:rPr>
              <a:t> </a:t>
            </a:r>
            <a:r>
              <a:rPr lang="en-US" altLang="zh-CN" sz="2200" b="0" dirty="0" smtClean="0">
                <a:latin typeface="+mj-lt"/>
              </a:rPr>
              <a:t>decays?</a:t>
            </a:r>
            <a:r>
              <a:rPr lang="zh-CN" altLang="en-US" sz="2200" b="0" dirty="0" smtClean="0">
                <a:latin typeface="+mj-lt"/>
              </a:rPr>
              <a:t> </a:t>
            </a:r>
            <a:endParaRPr lang="en-US" altLang="zh-CN" sz="2200" b="0" dirty="0">
              <a:latin typeface="+mj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0244" y="5811014"/>
            <a:ext cx="809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Many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more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results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are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expected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in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the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coming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future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+mj-lt"/>
              </a:rPr>
              <a:t>years.</a:t>
            </a:r>
            <a:endParaRPr kumimoji="1" lang="zh-CN" altLang="en-US" sz="24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65016" y="2756879"/>
            <a:ext cx="2531265" cy="4772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765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3136" y="50539"/>
            <a:ext cx="7137584" cy="71485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表格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5689457"/>
                  </p:ext>
                </p:extLst>
              </p:nvPr>
            </p:nvGraphicFramePr>
            <p:xfrm>
              <a:off x="457200" y="1676441"/>
              <a:ext cx="8299690" cy="2847333"/>
            </p:xfrm>
            <a:graphic>
              <a:graphicData uri="http://schemas.openxmlformats.org/drawingml/2006/table">
                <a:tbl>
                  <a:tblPr firstRow="1" bandRow="1">
                    <a:tableStyleId>{8799B23B-EC83-4686-B30A-512413B5E67A}</a:tableStyleId>
                  </a:tblPr>
                  <a:tblGrid>
                    <a:gridCol w="6013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7554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12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378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721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6901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Golden</a:t>
                          </a:r>
                          <a:r>
                            <a:rPr lang="en-US" altLang="zh-CN" sz="1800" baseline="0" dirty="0" smtClean="0"/>
                            <a:t>  </a:t>
                          </a:r>
                          <a:r>
                            <a:rPr lang="en-US" altLang="zh-CN" sz="1800" baseline="0" dirty="0" err="1" smtClean="0"/>
                            <a:t>hadronic</a:t>
                          </a:r>
                          <a:r>
                            <a:rPr lang="zh-CN" altLang="en-US" sz="1800" baseline="0" dirty="0" smtClean="0"/>
                            <a:t> </a:t>
                          </a:r>
                          <a:r>
                            <a:rPr lang="en-US" altLang="zh-CN" sz="1800" baseline="0" dirty="0" smtClean="0"/>
                            <a:t>mode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</a:t>
                          </a:r>
                          <a:r>
                            <a:rPr lang="en-US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</a:rPr>
                            <a:t>B/B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Golden</a:t>
                          </a:r>
                          <a:r>
                            <a:rPr lang="zh-CN" altLang="en-US" sz="1800" baseline="0" dirty="0" smtClean="0"/>
                            <a:t> </a:t>
                          </a:r>
                          <a:r>
                            <a:rPr lang="en-US" altLang="zh-CN" sz="1800" dirty="0" smtClean="0"/>
                            <a:t>SL</a:t>
                          </a:r>
                          <a:r>
                            <a:rPr lang="zh-CN" altLang="en-US" sz="1800" dirty="0" smtClean="0"/>
                            <a:t> </a:t>
                          </a:r>
                          <a:r>
                            <a:rPr lang="en-US" altLang="zh-CN" sz="1800" dirty="0" smtClean="0"/>
                            <a:t>mode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</a:t>
                          </a:r>
                          <a:r>
                            <a:rPr lang="en-US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</a:rPr>
                            <a:t>B/B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7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D</a:t>
                          </a:r>
                          <a:r>
                            <a:rPr lang="en-US" altLang="zh-CN" sz="1800" baseline="30000" dirty="0" smtClean="0"/>
                            <a:t>0</a:t>
                          </a:r>
                          <a:endParaRPr lang="zh-CN" altLang="en-US" sz="1800" baseline="300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B(K</a:t>
                          </a:r>
                          <a:r>
                            <a:rPr lang="el-GR" altLang="zh-CN" sz="1800" dirty="0" smtClean="0"/>
                            <a:t>π</a:t>
                          </a:r>
                          <a:r>
                            <a:rPr lang="en-US" altLang="zh-CN" sz="1800" dirty="0" smtClean="0"/>
                            <a:t>)=(3.88±0.05)%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1.3%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Kev</a:t>
                          </a:r>
                          <a:r>
                            <a:rPr lang="en-US" altLang="zh-CN" sz="1800" dirty="0" smtClean="0"/>
                            <a:t>)=(3.55±0.05)%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1.4%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7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D</a:t>
                          </a:r>
                          <a:r>
                            <a:rPr lang="en-US" altLang="zh-CN" sz="1800" baseline="30000" dirty="0" smtClean="0"/>
                            <a:t>+</a:t>
                          </a:r>
                          <a:endParaRPr lang="zh-CN" altLang="en-US" sz="1800" baseline="300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B(K</a:t>
                          </a:r>
                          <a:r>
                            <a:rPr lang="el-GR" altLang="zh-CN" sz="1800" dirty="0" err="1" smtClean="0"/>
                            <a:t>ππ</a:t>
                          </a:r>
                          <a:r>
                            <a:rPr lang="en-US" altLang="zh-CN" sz="1800" dirty="0" smtClean="0"/>
                            <a:t>)=(9.13±0.19)%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2.1%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B(K</a:t>
                          </a:r>
                          <a:r>
                            <a:rPr lang="en-US" altLang="zh-CN" sz="1800" baseline="30000" dirty="0" smtClean="0"/>
                            <a:t>0</a:t>
                          </a:r>
                          <a:r>
                            <a:rPr lang="en-US" altLang="zh-CN" sz="1800" dirty="0" smtClean="0"/>
                            <a:t>ev)=(8.83±0.22)%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2.5%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70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D</a:t>
                          </a:r>
                          <a:r>
                            <a:rPr lang="en-US" altLang="zh-CN" sz="1800" baseline="-25000" dirty="0" smtClean="0"/>
                            <a:t>s</a:t>
                          </a:r>
                          <a:endParaRPr lang="zh-CN" altLang="en-US" sz="1800" baseline="-250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KKpi</a:t>
                          </a:r>
                          <a:r>
                            <a:rPr lang="en-US" altLang="zh-CN" sz="1800" dirty="0" smtClean="0"/>
                            <a:t>)=(5.39±0.21)%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3.9%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ɸev</a:t>
                          </a:r>
                          <a:r>
                            <a:rPr lang="en-US" altLang="zh-CN" sz="1800" dirty="0" smtClean="0"/>
                            <a:t>)=(2.49±0.14)%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5.6%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8360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altLang="zh-CN" sz="1800" i="1" smtClean="0"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sz="1800" b="0" i="1"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1"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  <m:sup>
                                    <m:r>
                                      <a:rPr lang="en-US" altLang="zh-CN" sz="1800" b="0"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zh-CN" altLang="en-US" sz="1800" b="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pK</a:t>
                          </a:r>
                          <a:r>
                            <a:rPr lang="el-GR" altLang="zh-CN" sz="1800" dirty="0" smtClean="0"/>
                            <a:t>π</a:t>
                          </a:r>
                          <a:r>
                            <a:rPr lang="en-US" altLang="zh-CN" sz="1800" dirty="0" smtClean="0"/>
                            <a:t>)=(5.0±1.3)%(PDG2014)</a:t>
                          </a:r>
                        </a:p>
                        <a:p>
                          <a:r>
                            <a:rPr lang="en-US" altLang="zh-CN" sz="1800" b="0" dirty="0" smtClean="0"/>
                            <a:t>          </a:t>
                          </a:r>
                          <a:r>
                            <a:rPr lang="en-US" altLang="zh-CN" sz="1800" b="0" baseline="0" dirty="0" smtClean="0"/>
                            <a:t> </a:t>
                          </a:r>
                          <a:r>
                            <a:rPr lang="en-US" altLang="zh-CN" sz="1800" b="0" dirty="0" smtClean="0"/>
                            <a:t>  =(</a:t>
                          </a:r>
                          <a:r>
                            <a:rPr lang="en-US" altLang="zh-CN" sz="1800" b="0" i="0" u="none" strike="noStrike" kern="1200" baseline="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6.8</a:t>
                          </a:r>
                          <a:r>
                            <a:rPr lang="en-US" altLang="zh-CN" sz="1800" b="0" dirty="0" smtClean="0"/>
                            <a:t>±0.36)% (BELLE)</a:t>
                          </a:r>
                        </a:p>
                        <a:p>
                          <a:pPr algn="ctr"/>
                          <a:r>
                            <a:rPr lang="en-US" altLang="zh-CN" sz="1800" dirty="0" smtClean="0"/>
                            <a:t>        =(5.84±0.35)% (BESII)</a:t>
                          </a:r>
                        </a:p>
                        <a:p>
                          <a:pPr algn="ctr"/>
                          <a:r>
                            <a:rPr lang="en-US" altLang="zh-CN" sz="1800" baseline="0" dirty="0" smtClean="0"/>
                            <a:t>          </a:t>
                          </a:r>
                          <a:r>
                            <a:rPr lang="en-US" altLang="zh-CN" sz="1800" dirty="0" smtClean="0"/>
                            <a:t>=(6.46±0.24)% (HFAG)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26%</a:t>
                          </a:r>
                          <a:br>
                            <a:rPr lang="en-US" altLang="zh-CN" sz="1800" dirty="0" smtClean="0"/>
                          </a:br>
                          <a:r>
                            <a:rPr lang="en-US" altLang="zh-CN" sz="1800" dirty="0" smtClean="0"/>
                            <a:t>5.3%</a:t>
                          </a:r>
                          <a:br>
                            <a:rPr lang="en-US" altLang="zh-CN" sz="1800" dirty="0" smtClean="0"/>
                          </a:br>
                          <a:r>
                            <a:rPr lang="en-US" altLang="zh-CN" sz="1800" dirty="0" smtClean="0"/>
                            <a:t>6.0%</a:t>
                          </a:r>
                          <a:r>
                            <a:rPr lang="zh-CN" altLang="en-US" sz="1800" dirty="0" smtClean="0"/>
                            <a:t/>
                          </a:r>
                          <a:br>
                            <a:rPr lang="zh-CN" altLang="en-US" sz="1800" dirty="0" smtClean="0"/>
                          </a:br>
                          <a:r>
                            <a:rPr lang="en-US" altLang="zh-CN" sz="1800" dirty="0" smtClean="0"/>
                            <a:t>3.7%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l-GR" altLang="zh-CN" sz="1800" dirty="0" smtClean="0">
                              <a:sym typeface="Symbol"/>
                            </a:rPr>
                            <a:t>Λ</a:t>
                          </a:r>
                          <a:r>
                            <a:rPr lang="en-US" altLang="zh-CN" sz="1800" dirty="0" err="1" smtClean="0">
                              <a:sym typeface="Symbol"/>
                            </a:rPr>
                            <a:t>ev</a:t>
                          </a:r>
                          <a:r>
                            <a:rPr lang="en-US" altLang="zh-CN" sz="1800" dirty="0" smtClean="0">
                              <a:sym typeface="Symbol"/>
                            </a:rPr>
                            <a:t>)=</a:t>
                          </a:r>
                          <a:r>
                            <a:rPr lang="en-US" altLang="zh-CN" sz="1800" dirty="0" smtClean="0"/>
                            <a:t>(2.1±0.6)%(PDG2014)</a:t>
                          </a:r>
                          <a:br>
                            <a:rPr lang="en-US" altLang="zh-CN" sz="1800" dirty="0" smtClean="0"/>
                          </a:br>
                          <a:r>
                            <a:rPr lang="en-US" altLang="zh-CN" sz="1800" dirty="0" smtClean="0"/>
                            <a:t>          =(3.63±0.43)% (BESIII) =(3.18±0.32)% (HFAG)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29%</a:t>
                          </a:r>
                        </a:p>
                        <a:p>
                          <a:pPr algn="ctr"/>
                          <a:r>
                            <a:rPr lang="en-US" altLang="zh-CN" sz="1800" dirty="0" smtClean="0"/>
                            <a:t>12%</a:t>
                          </a:r>
                          <a:endParaRPr lang="zh-CN" altLang="en-US" sz="1800" dirty="0" smtClean="0"/>
                        </a:p>
                        <a:p>
                          <a:pPr marL="0" marR="0" indent="0" algn="ct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10%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表格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5689457"/>
                  </p:ext>
                </p:extLst>
              </p:nvPr>
            </p:nvGraphicFramePr>
            <p:xfrm>
              <a:off x="457200" y="1676441"/>
              <a:ext cx="8299690" cy="2847333"/>
            </p:xfrm>
            <a:graphic>
              <a:graphicData uri="http://schemas.openxmlformats.org/drawingml/2006/table">
                <a:tbl>
                  <a:tblPr firstRow="1" bandRow="1">
                    <a:tableStyleId>{8799B23B-EC83-4686-B30A-512413B5E67A}</a:tableStyleId>
                  </a:tblPr>
                  <a:tblGrid>
                    <a:gridCol w="6013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7554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12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378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721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6901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Golden</a:t>
                          </a:r>
                          <a:r>
                            <a:rPr lang="en-US" altLang="zh-CN" sz="1800" baseline="0" dirty="0" smtClean="0"/>
                            <a:t>  </a:t>
                          </a:r>
                          <a:r>
                            <a:rPr lang="en-US" altLang="zh-CN" sz="1800" baseline="0" dirty="0" err="1" smtClean="0"/>
                            <a:t>hadronic</a:t>
                          </a:r>
                          <a:r>
                            <a:rPr lang="zh-CN" altLang="en-US" sz="1800" baseline="0" dirty="0" smtClean="0"/>
                            <a:t> </a:t>
                          </a:r>
                          <a:r>
                            <a:rPr lang="en-US" altLang="zh-CN" sz="1800" baseline="0" dirty="0" smtClean="0"/>
                            <a:t>mode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</a:t>
                          </a:r>
                          <a:r>
                            <a:rPr lang="en-US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</a:rPr>
                            <a:t>B/B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Golden</a:t>
                          </a:r>
                          <a:r>
                            <a:rPr lang="zh-CN" altLang="en-US" sz="1800" baseline="0" dirty="0" smtClean="0"/>
                            <a:t> </a:t>
                          </a:r>
                          <a:r>
                            <a:rPr lang="en-US" altLang="zh-CN" sz="1800" dirty="0" smtClean="0"/>
                            <a:t>SL</a:t>
                          </a:r>
                          <a:r>
                            <a:rPr lang="zh-CN" altLang="en-US" sz="1800" dirty="0" smtClean="0"/>
                            <a:t> </a:t>
                          </a:r>
                          <a:r>
                            <a:rPr lang="en-US" altLang="zh-CN" sz="1800" dirty="0" smtClean="0"/>
                            <a:t>mode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a:t></a:t>
                          </a:r>
                          <a:r>
                            <a:rPr lang="en-US" altLang="zh-CN" sz="1800" dirty="0" smtClean="0">
                              <a:latin typeface="Times New Roman" panose="02020603050405020304" pitchFamily="18" charset="0"/>
                              <a:ea typeface="华文楷体"/>
                              <a:cs typeface="Times New Roman" panose="02020603050405020304" pitchFamily="18" charset="0"/>
                            </a:rPr>
                            <a:t>B/B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43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D</a:t>
                          </a:r>
                          <a:r>
                            <a:rPr lang="en-US" altLang="zh-CN" sz="1800" baseline="30000" dirty="0" smtClean="0"/>
                            <a:t>0</a:t>
                          </a:r>
                          <a:endParaRPr lang="zh-CN" altLang="en-US" sz="1800" baseline="300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B(K</a:t>
                          </a:r>
                          <a:r>
                            <a:rPr lang="el-GR" altLang="zh-CN" sz="1800" dirty="0" smtClean="0"/>
                            <a:t>π</a:t>
                          </a:r>
                          <a:r>
                            <a:rPr lang="en-US" altLang="zh-CN" sz="1800" dirty="0" smtClean="0"/>
                            <a:t>)=(3.88±0.05)%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1.3%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Kev</a:t>
                          </a:r>
                          <a:r>
                            <a:rPr lang="en-US" altLang="zh-CN" sz="1800" dirty="0" smtClean="0"/>
                            <a:t>)=(3.55±0.05)%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1.4%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43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D</a:t>
                          </a:r>
                          <a:r>
                            <a:rPr lang="en-US" altLang="zh-CN" sz="1800" baseline="30000" dirty="0" smtClean="0"/>
                            <a:t>+</a:t>
                          </a:r>
                          <a:endParaRPr lang="zh-CN" altLang="en-US" sz="1800" baseline="300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B(K</a:t>
                          </a:r>
                          <a:r>
                            <a:rPr lang="el-GR" altLang="zh-CN" sz="1800" dirty="0" err="1" smtClean="0"/>
                            <a:t>ππ</a:t>
                          </a:r>
                          <a:r>
                            <a:rPr lang="en-US" altLang="zh-CN" sz="1800" dirty="0" smtClean="0"/>
                            <a:t>)=(9.13±0.19)%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2.1%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B(K</a:t>
                          </a:r>
                          <a:r>
                            <a:rPr lang="en-US" altLang="zh-CN" sz="1800" baseline="30000" dirty="0" smtClean="0"/>
                            <a:t>0</a:t>
                          </a:r>
                          <a:r>
                            <a:rPr lang="en-US" altLang="zh-CN" sz="1800" dirty="0" smtClean="0"/>
                            <a:t>ev)=(8.83±0.22)%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2.5%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043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D</a:t>
                          </a:r>
                          <a:r>
                            <a:rPr lang="en-US" altLang="zh-CN" sz="1800" baseline="-25000" dirty="0" smtClean="0"/>
                            <a:t>s</a:t>
                          </a:r>
                          <a:endParaRPr lang="zh-CN" altLang="en-US" sz="1800" baseline="-250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KKpi</a:t>
                          </a:r>
                          <a:r>
                            <a:rPr lang="en-US" altLang="zh-CN" sz="1800" dirty="0" smtClean="0"/>
                            <a:t>)=(5.39±0.21)%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3.9%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ɸev</a:t>
                          </a:r>
                          <a:r>
                            <a:rPr lang="en-US" altLang="zh-CN" sz="1800" dirty="0" smtClean="0"/>
                            <a:t>)=(2.49±0.14)%</a:t>
                          </a:r>
                          <a:endParaRPr lang="zh-CN" altLang="en-US" sz="1800" dirty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</a:rPr>
                            <a:t>5.6%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2273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30048" marR="130048" marT="65024" marB="65024">
                        <a:blipFill>
                          <a:blip r:embed="rId3"/>
                          <a:stretch>
                            <a:fillRect l="-2020" t="-133663" r="-1278788" b="-64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n-US" altLang="zh-CN" sz="1800" dirty="0" err="1" smtClean="0"/>
                            <a:t>pK</a:t>
                          </a:r>
                          <a:r>
                            <a:rPr lang="el-GR" altLang="zh-CN" sz="1800" dirty="0" smtClean="0"/>
                            <a:t>π</a:t>
                          </a:r>
                          <a:r>
                            <a:rPr lang="en-US" altLang="zh-CN" sz="1800" dirty="0" smtClean="0"/>
                            <a:t>)=(5.0±1.3)%(PDG2014)</a:t>
                          </a:r>
                        </a:p>
                        <a:p>
                          <a:r>
                            <a:rPr lang="en-US" altLang="zh-CN" sz="1800" b="0" dirty="0" smtClean="0"/>
                            <a:t>          </a:t>
                          </a:r>
                          <a:r>
                            <a:rPr lang="en-US" altLang="zh-CN" sz="1800" b="0" baseline="0" dirty="0" smtClean="0"/>
                            <a:t> </a:t>
                          </a:r>
                          <a:r>
                            <a:rPr lang="en-US" altLang="zh-CN" sz="1800" b="0" dirty="0" smtClean="0"/>
                            <a:t>  =(</a:t>
                          </a:r>
                          <a:r>
                            <a:rPr lang="en-US" altLang="zh-CN" sz="1800" b="0" i="0" u="none" strike="noStrike" kern="1200" baseline="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6.8</a:t>
                          </a:r>
                          <a:r>
                            <a:rPr lang="en-US" altLang="zh-CN" sz="1800" b="0" dirty="0" smtClean="0"/>
                            <a:t>±0.36)% (BELLE)</a:t>
                          </a:r>
                        </a:p>
                        <a:p>
                          <a:pPr algn="ctr"/>
                          <a:r>
                            <a:rPr lang="en-US" altLang="zh-CN" sz="1800" dirty="0" smtClean="0"/>
                            <a:t>        =(5.84±0.35)% (BESII)</a:t>
                          </a:r>
                        </a:p>
                        <a:p>
                          <a:pPr algn="ctr"/>
                          <a:r>
                            <a:rPr lang="en-US" altLang="zh-CN" sz="1800" baseline="0" dirty="0" smtClean="0"/>
                            <a:t>          </a:t>
                          </a:r>
                          <a:r>
                            <a:rPr lang="en-US" altLang="zh-CN" sz="1800" dirty="0" smtClean="0"/>
                            <a:t>=(6.46±0.24)% (HFAG)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26%</a:t>
                          </a:r>
                          <a:br>
                            <a:rPr lang="en-US" altLang="zh-CN" sz="1800" dirty="0" smtClean="0"/>
                          </a:br>
                          <a:r>
                            <a:rPr lang="en-US" altLang="zh-CN" sz="1800" dirty="0" smtClean="0"/>
                            <a:t>5.3%</a:t>
                          </a:r>
                          <a:br>
                            <a:rPr lang="en-US" altLang="zh-CN" sz="1800" dirty="0" smtClean="0"/>
                          </a:br>
                          <a:r>
                            <a:rPr lang="en-US" altLang="zh-CN" sz="1800" dirty="0" smtClean="0"/>
                            <a:t>6.0%</a:t>
                          </a:r>
                          <a:r>
                            <a:rPr lang="zh-CN" altLang="en-US" sz="1800" dirty="0" smtClean="0"/>
                            <a:t/>
                          </a:r>
                          <a:br>
                            <a:rPr lang="zh-CN" altLang="en-US" sz="1800" dirty="0" smtClean="0"/>
                          </a:br>
                          <a:r>
                            <a:rPr lang="en-US" altLang="zh-CN" sz="1800" dirty="0" smtClean="0"/>
                            <a:t>3.7%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marL="0" marR="0" indent="0" algn="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B(</a:t>
                          </a:r>
                          <a:r>
                            <a:rPr lang="el-GR" altLang="zh-CN" sz="1800" dirty="0" smtClean="0">
                              <a:sym typeface="Symbol"/>
                            </a:rPr>
                            <a:t>Λ</a:t>
                          </a:r>
                          <a:r>
                            <a:rPr lang="en-US" altLang="zh-CN" sz="1800" dirty="0" err="1" smtClean="0">
                              <a:sym typeface="Symbol"/>
                            </a:rPr>
                            <a:t>ev</a:t>
                          </a:r>
                          <a:r>
                            <a:rPr lang="en-US" altLang="zh-CN" sz="1800" dirty="0" smtClean="0">
                              <a:sym typeface="Symbol"/>
                            </a:rPr>
                            <a:t>)=</a:t>
                          </a:r>
                          <a:r>
                            <a:rPr lang="en-US" altLang="zh-CN" sz="1800" dirty="0" smtClean="0"/>
                            <a:t>(2.1±0.6)%(PDG2014)</a:t>
                          </a:r>
                          <a:br>
                            <a:rPr lang="en-US" altLang="zh-CN" sz="1800" dirty="0" smtClean="0"/>
                          </a:br>
                          <a:r>
                            <a:rPr lang="en-US" altLang="zh-CN" sz="1800" dirty="0" smtClean="0"/>
                            <a:t>          =(3.63±0.43)% (BESIII) =(3.18±0.32)% (HFAG)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/>
                            <a:t>29%</a:t>
                          </a:r>
                        </a:p>
                        <a:p>
                          <a:pPr algn="ctr"/>
                          <a:r>
                            <a:rPr lang="en-US" altLang="zh-CN" sz="1800" dirty="0" smtClean="0"/>
                            <a:t>12%</a:t>
                          </a:r>
                          <a:endParaRPr lang="zh-CN" altLang="en-US" sz="1800" dirty="0" smtClean="0"/>
                        </a:p>
                        <a:p>
                          <a:pPr marL="0" marR="0" indent="0" algn="ctr" defTabSz="457152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/>
                            <a:t>10%</a:t>
                          </a:r>
                          <a:endParaRPr lang="zh-CN" altLang="en-US" sz="1800" dirty="0" smtClean="0"/>
                        </a:p>
                      </a:txBody>
                      <a:tcPr marL="130048" marR="130048" marT="65024" marB="65024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213875" y="989571"/>
                <a:ext cx="8716250" cy="482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ea typeface="Times New Roman" charset="0"/>
                    <a:cs typeface="Calibri" panose="020F0502020204030204" pitchFamily="34" charset="0"/>
                  </a:rPr>
                  <a:t>The </a:t>
                </a:r>
                <a:r>
                  <a:rPr lang="en-US" altLang="zh-CN" sz="2000" dirty="0">
                    <a:solidFill>
                      <a:srgbClr val="FF0000"/>
                    </a:solidFill>
                    <a:ea typeface="Times New Roman" charset="0"/>
                    <a:cs typeface="Calibri" panose="020F0502020204030204" pitchFamily="34" charset="0"/>
                  </a:rPr>
                  <a:t>precisions</a:t>
                </a:r>
                <a:r>
                  <a:rPr lang="en-US" altLang="zh-CN" sz="2000" dirty="0">
                    <a:ea typeface="Times New Roman" charset="0"/>
                    <a:cs typeface="Calibri" panose="020F0502020204030204" pitchFamily="34" charset="0"/>
                  </a:rPr>
                  <a:t>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>
                    <a:ea typeface="Times New Roman" charset="0"/>
                    <a:cs typeface="Calibri" panose="020F0502020204030204" pitchFamily="34" charset="0"/>
                  </a:rPr>
                  <a:t> decay rates is</a:t>
                </a:r>
                <a:r>
                  <a:rPr lang="zh-CN" altLang="en-US" sz="2000" dirty="0">
                    <a:ea typeface="Times New Roman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ea typeface="Times New Roman" charset="0"/>
                    <a:cs typeface="Calibri" panose="020F0502020204030204" pitchFamily="34" charset="0"/>
                  </a:rPr>
                  <a:t>reaching</a:t>
                </a:r>
                <a:r>
                  <a:rPr lang="zh-CN" altLang="en-US" sz="2000" dirty="0">
                    <a:ea typeface="Times New Roman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ea typeface="Times New Roman" charset="0"/>
                    <a:cs typeface="Calibri" panose="020F0502020204030204" pitchFamily="34" charset="0"/>
                  </a:rPr>
                  <a:t>to the level of charmed mesons!</a:t>
                </a:r>
                <a:endParaRPr lang="zh-CN" altLang="en-US" sz="2000" dirty="0">
                  <a:ea typeface="Times New Roman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75" y="989571"/>
                <a:ext cx="8716250" cy="482440"/>
              </a:xfrm>
              <a:prstGeom prst="rect">
                <a:avLst/>
              </a:prstGeom>
              <a:blipFill>
                <a:blip r:embed="rId4"/>
                <a:stretch>
                  <a:fillRect l="-629" b="-227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35280" y="4618256"/>
                <a:ext cx="8594845" cy="164361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b="0" dirty="0" smtClean="0">
                    <a:latin typeface="+mj-lt"/>
                  </a:rPr>
                  <a:t>BEPCII/BESIII </a:t>
                </a:r>
                <a:r>
                  <a:rPr lang="en-US" altLang="zh-CN" sz="2000" b="0" dirty="0" smtClean="0">
                    <a:latin typeface="+mj-lt"/>
                  </a:rPr>
                  <a:t>open</a:t>
                </a:r>
                <a:r>
                  <a:rPr lang="en-US" altLang="zh-CN" sz="2000" b="0" dirty="0" smtClean="0">
                    <a:latin typeface="+mj-lt"/>
                  </a:rPr>
                  <a:t> </a:t>
                </a:r>
                <a:r>
                  <a:rPr lang="en-US" altLang="zh-CN" sz="2000" b="0" dirty="0" smtClean="0">
                    <a:latin typeface="+mj-lt"/>
                  </a:rPr>
                  <a:t>a </a:t>
                </a:r>
                <a:r>
                  <a:rPr lang="en-US" altLang="zh-CN" sz="2000" b="0" dirty="0" smtClean="0">
                    <a:solidFill>
                      <a:srgbClr val="FF0000"/>
                    </a:solidFill>
                    <a:latin typeface="+mj-lt"/>
                  </a:rPr>
                  <a:t>new </a:t>
                </a:r>
                <a:r>
                  <a:rPr lang="en-US" altLang="zh-CN" sz="2000" b="0" dirty="0" smtClean="0">
                    <a:solidFill>
                      <a:srgbClr val="FF0000"/>
                    </a:solidFill>
                    <a:latin typeface="+mj-lt"/>
                  </a:rPr>
                  <a:t>and unique territory </a:t>
                </a:r>
                <a:r>
                  <a:rPr lang="en-US" altLang="zh-CN" sz="2000" b="0" dirty="0" smtClean="0">
                    <a:latin typeface="+mj-lt"/>
                  </a:rPr>
                  <a:t>to study the charmed baryons</a:t>
                </a: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BESIII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factories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complementary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study of</a:t>
                </a:r>
                <a:r>
                  <a:rPr lang="zh-CN" altLang="en-US" sz="20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dirty="0">
                    <a:solidFill>
                      <a:prstClr val="black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decays</a:t>
                </a:r>
                <a:r>
                  <a:rPr lang="zh-CN" altLang="en-US" sz="20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zh-CN" altLang="en-US" sz="20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provide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precise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measurements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several</a:t>
                </a:r>
                <a:r>
                  <a:rPr lang="zh-CN" altLang="en-US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years</a:t>
                </a:r>
                <a:r>
                  <a:rPr lang="en-US" altLang="zh-CN" sz="20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zh-CN" altLang="en-US" sz="20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4618256"/>
                <a:ext cx="8594845" cy="1643612"/>
              </a:xfrm>
              <a:blipFill>
                <a:blip r:embed="rId5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61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38480" y="2758847"/>
            <a:ext cx="865410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altLang="zh-CN" sz="9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Thanks !</a:t>
            </a:r>
            <a:endParaRPr lang="zh-CN" altLang="en-US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9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41451" y="1822904"/>
            <a:ext cx="7130988" cy="152627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zh-CN" sz="8800" dirty="0" smtClean="0">
                <a:latin typeface="+mj-lt"/>
              </a:rPr>
              <a:t>Introduction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1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 smtClean="0"/>
                  <a:t>History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dirty="0" smtClean="0"/>
                  <a:t>     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  <a:blipFill>
                <a:blip r:embed="rId2"/>
                <a:stretch>
                  <a:fillRect t="-1440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25304"/>
            <a:ext cx="4514355" cy="269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>
                <a:spLocks noChangeArrowheads="1"/>
              </p:cNvSpPr>
              <p:nvPr/>
            </p:nvSpPr>
            <p:spPr bwMode="auto">
              <a:xfrm>
                <a:off x="2505631" y="1605573"/>
                <a:ext cx="1804340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40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40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2400" b="0" i="0" smtClean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400" b="1" dirty="0">
                    <a:solidFill>
                      <a:srgbClr val="0036F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altLang="zh-CN" sz="2000" dirty="0" err="1">
                    <a:latin typeface="+mj-lt"/>
                    <a:ea typeface="+mn-ea"/>
                    <a:sym typeface="Wingdings" panose="05000000000000000000" pitchFamily="2" charset="2"/>
                  </a:rPr>
                  <a:t>L</a:t>
                </a:r>
                <a:r>
                  <a:rPr lang="en-US" altLang="zh-CN" sz="2400" b="1" dirty="0" err="1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sz="2400" b="1" baseline="30000" dirty="0" err="1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-</a:t>
                </a:r>
                <a:r>
                  <a:rPr lang="en-US" altLang="zh-CN" sz="2400" b="1" dirty="0" err="1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sz="2400" b="1" baseline="30000" dirty="0" err="1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2400" b="1" dirty="0" err="1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sz="2400" b="1" baseline="30000" dirty="0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-</a:t>
                </a:r>
                <a:endParaRPr lang="zh-CN" altLang="en-US" sz="2400" baseline="30000" dirty="0">
                  <a:solidFill>
                    <a:srgbClr val="0036FA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5631" y="1605573"/>
                <a:ext cx="1804340" cy="461665"/>
              </a:xfrm>
              <a:prstGeom prst="rect">
                <a:avLst/>
              </a:prstGeom>
              <a:blipFill>
                <a:blip r:embed="rId5"/>
                <a:stretch>
                  <a:fillRect l="-1014" t="-10526" r="-2027" b="-30263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2411878" y="898844"/>
            <a:ext cx="2449710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PRL 37 (1976) 882</a:t>
            </a:r>
            <a:endParaRPr lang="zh-CN" altLang="en-US" sz="24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0627">
            <a:off x="6511425" y="47996"/>
            <a:ext cx="1098456" cy="1039399"/>
          </a:xfrm>
          <a:prstGeom prst="rect">
            <a:avLst/>
          </a:prstGeom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588" y="1427685"/>
            <a:ext cx="3950499" cy="480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>
                <a:spLocks noChangeArrowheads="1"/>
              </p:cNvSpPr>
              <p:nvPr/>
            </p:nvSpPr>
            <p:spPr bwMode="auto">
              <a:xfrm>
                <a:off x="6752294" y="1427685"/>
                <a:ext cx="173541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40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40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2400">
                            <a:solidFill>
                              <a:srgbClr val="0036F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b="1" dirty="0" smtClean="0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 smtClean="0">
                    <a:solidFill>
                      <a:srgbClr val="0036F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altLang="zh-CN" sz="2400" b="1" dirty="0" err="1">
                    <a:solidFill>
                      <a:srgbClr val="0036F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pK</a:t>
                </a:r>
                <a:r>
                  <a:rPr lang="en-US" altLang="zh-CN" sz="2400" b="1" baseline="30000" dirty="0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-</a:t>
                </a:r>
                <a:r>
                  <a:rPr lang="en-US" altLang="zh-CN" sz="2400" b="1" dirty="0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sz="2400" b="1" baseline="30000" dirty="0">
                    <a:solidFill>
                      <a:srgbClr val="0036FA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endParaRPr lang="zh-CN" altLang="en-US" sz="2400" baseline="30000" dirty="0">
                  <a:solidFill>
                    <a:srgbClr val="0036FA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52294" y="1427685"/>
                <a:ext cx="1735411" cy="461665"/>
              </a:xfrm>
              <a:prstGeom prst="rect">
                <a:avLst/>
              </a:prstGeom>
              <a:blipFill>
                <a:blip r:embed="rId8"/>
                <a:stretch>
                  <a:fillRect l="-1408" t="-11842" r="-2113" b="-289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6155021" y="898843"/>
            <a:ext cx="2207656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24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PRL44 (1980) 10</a:t>
            </a:r>
            <a:endParaRPr lang="zh-CN" altLang="en-US" sz="2400" b="1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457200" y="4320584"/>
            <a:ext cx="494753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  <a:latin typeface="+mj-lt"/>
                <a:ea typeface="+mn-ea"/>
              </a:rPr>
              <a:t>First observed </a:t>
            </a:r>
            <a:r>
              <a:rPr lang="en-US" altLang="zh-CN" sz="2000" dirty="0">
                <a:latin typeface="+mj-lt"/>
                <a:ea typeface="+mn-ea"/>
              </a:rPr>
              <a:t>of at Fermi Lab in 1976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000" dirty="0" smtClean="0">
                <a:latin typeface="+mj-lt"/>
                <a:ea typeface="+mn-ea"/>
              </a:rPr>
              <a:t>      </a:t>
            </a:r>
            <a:r>
              <a:rPr lang="en-US" altLang="zh-CN" sz="2000" dirty="0" smtClean="0">
                <a:solidFill>
                  <a:srgbClr val="FF0000"/>
                </a:solidFill>
                <a:latin typeface="+mj-lt"/>
                <a:ea typeface="+mn-ea"/>
              </a:rPr>
              <a:t>Established</a:t>
            </a:r>
            <a:r>
              <a:rPr lang="en-US" altLang="zh-CN" sz="2000" dirty="0" smtClean="0">
                <a:latin typeface="+mj-lt"/>
                <a:ea typeface="+mn-ea"/>
              </a:rPr>
              <a:t> </a:t>
            </a:r>
            <a:r>
              <a:rPr lang="en-US" altLang="zh-CN" sz="2000" dirty="0">
                <a:latin typeface="+mj-lt"/>
                <a:ea typeface="+mn-ea"/>
              </a:rPr>
              <a:t>at Mark II in 1980. </a:t>
            </a:r>
          </a:p>
          <a:p>
            <a:pPr marL="342900" indent="-342900" eaLnBrk="1" hangingPunct="1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j-lt"/>
                <a:ea typeface="+mn-ea"/>
              </a:rPr>
              <a:t>Progress Relatively slow comparing to charmed mesons</a:t>
            </a:r>
            <a:endParaRPr lang="zh-CN" altLang="en-US" sz="2000" dirty="0"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689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914399" y="64533"/>
                <a:ext cx="7586345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000" dirty="0"/>
                  <a:t>W-exchange-only process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000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altLang="zh-CN" sz="3000" b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3000" b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3000" b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000" b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3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sz="3000" b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US" altLang="zh-CN" sz="3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(∗)</m:t>
                        </m:r>
                        <m:r>
                          <a:rPr lang="en-US" altLang="zh-CN" sz="3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3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3000" b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altLang="zh-CN" sz="3000" b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3000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14399" y="64533"/>
                <a:ext cx="7586345" cy="714850"/>
              </a:xfrm>
              <a:blipFill>
                <a:blip r:embed="rId2"/>
                <a:stretch>
                  <a:fillRect b="-162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85" y="991039"/>
            <a:ext cx="6904003" cy="32700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6553200" y="1819918"/>
                <a:ext cx="2428875" cy="830997"/>
              </a:xfrm>
              <a:prstGeom prst="rect">
                <a:avLst/>
              </a:prstGeom>
              <a:solidFill>
                <a:srgbClr val="66FF33"/>
              </a:solidFill>
            </p:spPr>
            <p:txBody>
              <a:bodyPr wrap="square">
                <a:spAutoFit/>
              </a:bodyPr>
              <a:lstStyle/>
              <a:p>
                <a:pPr algn="ctr" defTabSz="1300460" rtl="0"/>
                <a:r>
                  <a:rPr lang="en-US" altLang="zh-CN" sz="2400" kern="1200" dirty="0" smtClean="0">
                    <a:solidFill>
                      <a:srgbClr val="0000FF"/>
                    </a:solidFill>
                  </a:rPr>
                  <a:t>PDG:</a:t>
                </a:r>
                <a:r>
                  <a:rPr lang="zh-CN" altLang="en-US" sz="2400" kern="1200" dirty="0" smtClean="0">
                    <a:solidFill>
                      <a:srgbClr val="0000FF"/>
                    </a:solidFill>
                  </a:rPr>
                  <a:t> </a:t>
                </a:r>
                <a:endParaRPr lang="en-US" altLang="zh-CN" sz="2400" kern="1200" dirty="0" smtClean="0">
                  <a:solidFill>
                    <a:srgbClr val="0000FF"/>
                  </a:solidFill>
                </a:endParaRPr>
              </a:p>
              <a:p>
                <a:pPr algn="ctr" defTabSz="1300460" rtl="0"/>
                <a:r>
                  <a:rPr lang="en-US" altLang="zh-CN" sz="2400" kern="1200" dirty="0" smtClean="0">
                    <a:solidFill>
                      <a:srgbClr val="0000FF"/>
                    </a:solidFill>
                  </a:rPr>
                  <a:t>(</a:t>
                </a:r>
                <a:r>
                  <a:rPr lang="en-US" altLang="zh-CN" sz="2400" kern="1200" dirty="0" smtClean="0">
                    <a:solidFill>
                      <a:srgbClr val="0000FF"/>
                    </a:solidFill>
                  </a:rPr>
                  <a:t>5.0±1.2</a:t>
                </a:r>
                <a:r>
                  <a:rPr lang="en-US" altLang="zh-CN" sz="2400" kern="1200" dirty="0">
                    <a:solidFill>
                      <a:srgbClr val="0000FF"/>
                    </a:solidFill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400" i="1" kern="1200">
                        <a:solidFill>
                          <a:srgbClr val="0000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altLang="zh-CN" sz="2400" i="1" kern="12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2400" i="1" kern="1200">
                            <a:solidFill>
                              <a:srgbClr val="0000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i="1" kern="1200">
                            <a:solidFill>
                              <a:srgbClr val="0000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−3</m:t>
                        </m:r>
                      </m:sup>
                    </m:sSup>
                  </m:oMath>
                </a14:m>
                <a:endParaRPr lang="zh-CN" altLang="en-US" sz="3200" kern="12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1819918"/>
                <a:ext cx="2428875" cy="830997"/>
              </a:xfrm>
              <a:prstGeom prst="rect">
                <a:avLst/>
              </a:prstGeom>
              <a:blipFill>
                <a:blip r:embed="rId5"/>
                <a:stretch>
                  <a:fillRect l="-2513" t="-5882" b="-169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6565156" y="3064295"/>
                <a:ext cx="2416919" cy="830997"/>
              </a:xfrm>
              <a:prstGeom prst="rect">
                <a:avLst/>
              </a:prstGeom>
              <a:solidFill>
                <a:srgbClr val="66FF33"/>
              </a:solidFill>
            </p:spPr>
            <p:txBody>
              <a:bodyPr wrap="square">
                <a:spAutoFit/>
              </a:bodyPr>
              <a:lstStyle/>
              <a:p>
                <a:pPr algn="ctr" defTabSz="1300460" rtl="0"/>
                <a:r>
                  <a:rPr lang="en-US" altLang="zh-CN" sz="2400" kern="1200" dirty="0" smtClean="0">
                    <a:solidFill>
                      <a:srgbClr val="0000FF"/>
                    </a:solidFill>
                  </a:rPr>
                  <a:t>PDG:</a:t>
                </a:r>
                <a:r>
                  <a:rPr lang="zh-CN" altLang="en-US" sz="2400" kern="1200" dirty="0" smtClean="0">
                    <a:solidFill>
                      <a:srgbClr val="0000FF"/>
                    </a:solidFill>
                  </a:rPr>
                  <a:t> </a:t>
                </a:r>
                <a:endParaRPr lang="en-US" altLang="zh-CN" sz="2400" kern="1200" dirty="0" smtClean="0">
                  <a:solidFill>
                    <a:srgbClr val="0000FF"/>
                  </a:solidFill>
                </a:endParaRPr>
              </a:p>
              <a:p>
                <a:pPr algn="ctr" defTabSz="1300460" rtl="0"/>
                <a:r>
                  <a:rPr lang="en-US" altLang="zh-CN" sz="2400" kern="1200" dirty="0" smtClean="0">
                    <a:solidFill>
                      <a:srgbClr val="0000FF"/>
                    </a:solidFill>
                  </a:rPr>
                  <a:t>(</a:t>
                </a:r>
                <a:r>
                  <a:rPr lang="en-US" altLang="zh-CN" sz="2400" kern="1200" dirty="0" smtClean="0">
                    <a:solidFill>
                      <a:srgbClr val="0000FF"/>
                    </a:solidFill>
                  </a:rPr>
                  <a:t>4.0±1.0</a:t>
                </a:r>
                <a:r>
                  <a:rPr lang="en-US" altLang="zh-CN" sz="2400" kern="1200" dirty="0">
                    <a:solidFill>
                      <a:srgbClr val="0000FF"/>
                    </a:solidFill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400" i="1" kern="1200">
                        <a:solidFill>
                          <a:srgbClr val="0000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altLang="zh-CN" sz="2400" i="1" kern="12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2400" i="1" kern="1200">
                            <a:solidFill>
                              <a:srgbClr val="0000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i="1" kern="1200">
                            <a:solidFill>
                              <a:srgbClr val="0000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−3</m:t>
                        </m:r>
                      </m:sup>
                    </m:sSup>
                  </m:oMath>
                </a14:m>
                <a:endParaRPr lang="zh-CN" altLang="en-US" sz="3200" kern="12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156" y="3064295"/>
                <a:ext cx="2416919" cy="830997"/>
              </a:xfrm>
              <a:prstGeom prst="rect">
                <a:avLst/>
              </a:prstGeom>
              <a:blipFill>
                <a:blip r:embed="rId6"/>
                <a:stretch>
                  <a:fillRect l="-2778" t="-5882" b="-169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8313" y="4841535"/>
            <a:ext cx="4627373" cy="114898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3576638" y="4318276"/>
            <a:ext cx="2443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BESIII Results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265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320799" y="83660"/>
                <a:ext cx="6807201" cy="7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6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Semi-</a:t>
                </a:r>
                <a:r>
                  <a:rPr lang="en-US" altLang="zh-CN" sz="3600" dirty="0" err="1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Leptonic</a:t>
                </a:r>
                <a:r>
                  <a:rPr lang="en-US" altLang="zh-CN" sz="36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0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𝐝𝐞𝐜𝐚𝐲</m:t>
                        </m:r>
                        <m:r>
                          <a:rPr lang="en-US" altLang="zh-CN" sz="3600" b="1" i="0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360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 sz="360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360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i="1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36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3600" dirty="0" smtClean="0">
                    <a:solidFill>
                      <a:schemeClr val="bg1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baseline="30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+</a:t>
                </a:r>
                <a:r>
                  <a:rPr lang="en-US" altLang="zh-CN" sz="3600" i="1" dirty="0" smtClean="0">
                    <a:solidFill>
                      <a:schemeClr val="bg1"/>
                    </a:solidFill>
                    <a:latin typeface="Symbol" panose="05050102010706020507" pitchFamily="18" charset="2"/>
                    <a:cs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altLang="zh-CN" sz="3600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altLang="zh-CN" sz="3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endParaRPr lang="zh-CN" altLang="en-US" sz="36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20799" y="83660"/>
                <a:ext cx="6807201" cy="714850"/>
              </a:xfrm>
              <a:blipFill>
                <a:blip r:embed="rId2"/>
                <a:stretch>
                  <a:fillRect l="-2509" t="-9402" r="-1075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6039992" y="4793957"/>
            <a:ext cx="2298794" cy="89255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a direct measurement!</a:t>
            </a:r>
            <a:endParaRPr lang="zh-CN" altLang="en-US" sz="26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257050" y="756917"/>
                <a:ext cx="8886950" cy="4391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400" b="1" dirty="0" smtClean="0">
                    <a:solidFill>
                      <a:srgbClr val="392BF5"/>
                    </a:solidFill>
                  </a:rPr>
                  <a:t>ARGUS first measurement : </a:t>
                </a:r>
              </a:p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endParaRPr lang="en-US" altLang="zh-CN" sz="2400" b="1" dirty="0"/>
              </a:p>
              <a:p>
                <a:pPr>
                  <a:lnSpc>
                    <a:spcPct val="120000"/>
                  </a:lnSpc>
                </a:pPr>
                <a:endParaRPr lang="en-US" altLang="zh-CN" sz="2400" b="1" dirty="0" smtClean="0"/>
              </a:p>
              <a:p>
                <a:pPr>
                  <a:lnSpc>
                    <a:spcPct val="120000"/>
                  </a:lnSpc>
                </a:pPr>
                <a:endParaRPr lang="en-US" altLang="zh-CN" sz="2400" b="1" dirty="0" smtClean="0"/>
              </a:p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400" b="1" dirty="0" smtClean="0">
                    <a:solidFill>
                      <a:srgbClr val="392BF5"/>
                    </a:solidFill>
                  </a:rPr>
                  <a:t>CLEO  improved measurement :</a:t>
                </a:r>
              </a:p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endParaRPr lang="en-US" altLang="zh-CN" sz="2400" b="1" dirty="0"/>
              </a:p>
              <a:p>
                <a:pPr>
                  <a:lnSpc>
                    <a:spcPct val="120000"/>
                  </a:lnSpc>
                </a:pPr>
                <a:endParaRPr lang="en-US" altLang="zh-CN" sz="2400" b="1" dirty="0" smtClean="0"/>
              </a:p>
              <a:p>
                <a:pPr>
                  <a:lnSpc>
                    <a:spcPct val="120000"/>
                  </a:lnSpc>
                </a:pPr>
                <a:endParaRPr lang="en-US" altLang="zh-CN" sz="2400" b="1" dirty="0"/>
              </a:p>
              <a:p>
                <a:pPr marL="342900" indent="-342900">
                  <a:lnSpc>
                    <a:spcPct val="120000"/>
                  </a:lnSpc>
                  <a:buFont typeface="Wingdings" panose="05000000000000000000" pitchFamily="2" charset="2"/>
                  <a:buChar char="p"/>
                </a:pPr>
                <a:r>
                  <a:rPr lang="en-US" altLang="zh-CN" sz="2400" b="1" dirty="0" smtClean="0">
                    <a:solidFill>
                      <a:srgbClr val="392BF5"/>
                    </a:solidFill>
                  </a:rPr>
                  <a:t>Combined with the </a:t>
                </a:r>
                <a:r>
                  <a:rPr lang="en-US" altLang="zh-CN" sz="2400" b="1" dirty="0">
                    <a:solidFill>
                      <a:srgbClr val="392BF5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t</a:t>
                </a:r>
                <a:r>
                  <a:rPr lang="en-US" altLang="zh-CN" sz="2400" b="1" dirty="0">
                    <a:solidFill>
                      <a:srgbClr val="392BF5"/>
                    </a:solidFill>
                    <a:latin typeface="Times New Roman" panose="02020603050405020304" pitchFamily="18" charset="0"/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solidFill>
                              <a:srgbClr val="392BF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400" i="1">
                            <a:solidFill>
                              <a:srgbClr val="392BF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392BF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392BF5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b="1" dirty="0" smtClean="0">
                    <a:solidFill>
                      <a:srgbClr val="392BF5"/>
                    </a:solidFill>
                    <a:latin typeface="Times New Roman" panose="02020603050405020304" pitchFamily="18" charset="0"/>
                    <a:sym typeface="Wingdings" panose="05000000000000000000" pitchFamily="2" charset="2"/>
                  </a:rPr>
                  <a:t>) </a:t>
                </a:r>
                <a:r>
                  <a:rPr lang="en-US" altLang="zh-CN" sz="2400" b="1" dirty="0">
                    <a:solidFill>
                      <a:srgbClr val="392BF5"/>
                    </a:solidFill>
                    <a:latin typeface="Times New Roman" panose="02020603050405020304" pitchFamily="18" charset="0"/>
                    <a:sym typeface="Wingdings" panose="05000000000000000000" pitchFamily="2" charset="2"/>
                  </a:rPr>
                  <a:t>and the assumption of form </a:t>
                </a:r>
                <a:r>
                  <a:rPr lang="en-US" altLang="zh-CN" sz="2400" b="1" dirty="0" smtClean="0">
                    <a:solidFill>
                      <a:srgbClr val="392BF5"/>
                    </a:solidFill>
                    <a:latin typeface="Times New Roman" panose="02020603050405020304" pitchFamily="18" charset="0"/>
                    <a:sym typeface="Wingdings" panose="05000000000000000000" pitchFamily="2" charset="2"/>
                  </a:rPr>
                  <a:t>factors</a:t>
                </a:r>
                <a:endParaRPr lang="en-US" altLang="zh-CN" sz="2400" b="1" dirty="0" smtClean="0">
                  <a:solidFill>
                    <a:srgbClr val="392BF5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050" y="756917"/>
                <a:ext cx="8886950" cy="4391330"/>
              </a:xfrm>
              <a:prstGeom prst="rect">
                <a:avLst/>
              </a:prstGeom>
              <a:blipFill rotWithShape="0">
                <a:blip r:embed="rId3"/>
                <a:stretch>
                  <a:fillRect l="-892" t="-1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16" y="1606027"/>
            <a:ext cx="4809640" cy="89379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71" y="3367528"/>
            <a:ext cx="4809640" cy="93915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37" y="4735864"/>
            <a:ext cx="4837968" cy="1137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682963" y="1180098"/>
            <a:ext cx="3267241" cy="40011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Phys. Lett. B 269, 234 (1991).</a:t>
            </a:r>
            <a:endParaRPr lang="zh-CN" altLang="en-US" sz="2000" b="1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710082" y="2928507"/>
            <a:ext cx="3368230" cy="40011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Phys. Lett. B 323, 219 (1994).</a:t>
            </a:r>
            <a:endParaRPr lang="zh-CN" altLang="en-US" sz="2000" b="1" i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11351" y="4719621"/>
            <a:ext cx="1684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PDG 2015</a:t>
            </a:r>
            <a:endParaRPr lang="zh-CN" alt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750" y="962788"/>
            <a:ext cx="3279654" cy="184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750" y="2959355"/>
            <a:ext cx="3095214" cy="139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-19454" y="5921266"/>
            <a:ext cx="914399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0000"/>
              </a:buClr>
              <a:buSzPct val="65000"/>
            </a:pPr>
            <a:r>
              <a:rPr lang="en-US" altLang="zh-CN" sz="2400" b="1" i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Theoretical calculations on the BF ranges from 1.4% to 9.2%</a:t>
            </a:r>
            <a:endParaRPr lang="en-US" altLang="zh-CN" sz="24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8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73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8414" y="50539"/>
            <a:ext cx="7072305" cy="71485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Quark Model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7" name="组 80"/>
          <p:cNvGrpSpPr/>
          <p:nvPr/>
        </p:nvGrpSpPr>
        <p:grpSpPr>
          <a:xfrm>
            <a:off x="457200" y="1211279"/>
            <a:ext cx="7942420" cy="2352995"/>
            <a:chOff x="597743" y="2638584"/>
            <a:chExt cx="12140729" cy="3826397"/>
          </a:xfrm>
        </p:grpSpPr>
        <p:grpSp>
          <p:nvGrpSpPr>
            <p:cNvPr id="8" name="グループ化 6"/>
            <p:cNvGrpSpPr/>
            <p:nvPr/>
          </p:nvGrpSpPr>
          <p:grpSpPr>
            <a:xfrm>
              <a:off x="8833286" y="2638584"/>
              <a:ext cx="3131937" cy="2751323"/>
              <a:chOff x="1116085" y="3718299"/>
              <a:chExt cx="2482214" cy="2203794"/>
            </a:xfrm>
          </p:grpSpPr>
          <p:grpSp>
            <p:nvGrpSpPr>
              <p:cNvPr id="33" name="グループ化 88"/>
              <p:cNvGrpSpPr/>
              <p:nvPr/>
            </p:nvGrpSpPr>
            <p:grpSpPr>
              <a:xfrm rot="1019466">
                <a:off x="1116085" y="3718299"/>
                <a:ext cx="2376299" cy="2203794"/>
                <a:chOff x="1116434" y="3718106"/>
                <a:chExt cx="2376299" cy="2203794"/>
              </a:xfrm>
            </p:grpSpPr>
            <p:sp>
              <p:nvSpPr>
                <p:cNvPr id="37" name="円/楕円 42"/>
                <p:cNvSpPr>
                  <a:spLocks noChangeAspect="1"/>
                </p:cNvSpPr>
                <p:nvPr/>
              </p:nvSpPr>
              <p:spPr bwMode="auto">
                <a:xfrm>
                  <a:off x="1116434" y="3718106"/>
                  <a:ext cx="2376299" cy="2203794"/>
                </a:xfrm>
                <a:prstGeom prst="ellipse">
                  <a:avLst/>
                </a:prstGeom>
                <a:solidFill>
                  <a:srgbClr val="C0504D">
                    <a:lumMod val="40000"/>
                    <a:lumOff val="60000"/>
                  </a:srgbClr>
                </a:solidFill>
                <a:ln w="25400" cap="flat" cmpd="sng" algn="ctr">
                  <a:solidFill>
                    <a:srgbClr val="385D8A"/>
                  </a:solidFill>
                  <a:prstDash val="solid"/>
                </a:ln>
                <a:effectLst>
                  <a:softEdge rad="317500"/>
                </a:effectLst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38" name="円/楕円 43"/>
                <p:cNvSpPr>
                  <a:spLocks noChangeAspect="1"/>
                </p:cNvSpPr>
                <p:nvPr/>
              </p:nvSpPr>
              <p:spPr bwMode="auto">
                <a:xfrm>
                  <a:off x="1799311" y="3902060"/>
                  <a:ext cx="1116505" cy="776590"/>
                </a:xfrm>
                <a:prstGeom prst="ellipse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rgbClr val="385D8A"/>
                  </a:solidFill>
                  <a:prstDash val="solid"/>
                </a:ln>
                <a:effectLst>
                  <a:softEdge rad="127000"/>
                </a:effectLst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39" name="円/楕円 44"/>
                <p:cNvSpPr/>
                <p:nvPr/>
              </p:nvSpPr>
              <p:spPr bwMode="auto">
                <a:xfrm>
                  <a:off x="1938823" y="4164081"/>
                  <a:ext cx="285749" cy="277943"/>
                </a:xfrm>
                <a:prstGeom prst="ellipse">
                  <a:avLst/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40" name="円/楕円 45"/>
                <p:cNvSpPr>
                  <a:spLocks noChangeAspect="1"/>
                </p:cNvSpPr>
                <p:nvPr/>
              </p:nvSpPr>
              <p:spPr bwMode="auto">
                <a:xfrm>
                  <a:off x="2056313" y="4807666"/>
                  <a:ext cx="571505" cy="579952"/>
                </a:xfrm>
                <a:prstGeom prst="ellipse">
                  <a:avLst/>
                </a:prstGeom>
                <a:solidFill>
                  <a:srgbClr val="0000FF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41" name="円/楕円 56"/>
                <p:cNvSpPr/>
                <p:nvPr/>
              </p:nvSpPr>
              <p:spPr bwMode="auto">
                <a:xfrm>
                  <a:off x="2461090" y="4166591"/>
                  <a:ext cx="281940" cy="285522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cxnSp>
              <p:nvCxnSpPr>
                <p:cNvPr id="42" name="直線コネクタ 47"/>
                <p:cNvCxnSpPr/>
                <p:nvPr/>
              </p:nvCxnSpPr>
              <p:spPr>
                <a:xfrm>
                  <a:off x="2339786" y="4325495"/>
                  <a:ext cx="0" cy="63367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</a:ln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</p:spPr>
            </p:cxnSp>
            <p:cxnSp>
              <p:nvCxnSpPr>
                <p:cNvPr id="43" name="直線コネクタ 48"/>
                <p:cNvCxnSpPr/>
                <p:nvPr/>
              </p:nvCxnSpPr>
              <p:spPr>
                <a:xfrm flipH="1">
                  <a:off x="2102653" y="4293096"/>
                  <a:ext cx="467558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CC"/>
                  </a:solidFill>
                  <a:prstDash val="solid"/>
                </a:ln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</a:effectLst>
              </p:spPr>
            </p:cxnSp>
          </p:grpSp>
          <p:grpSp>
            <p:nvGrpSpPr>
              <p:cNvPr id="34" name="グループ化 93"/>
              <p:cNvGrpSpPr/>
              <p:nvPr/>
            </p:nvGrpSpPr>
            <p:grpSpPr>
              <a:xfrm>
                <a:off x="1768613" y="3887500"/>
                <a:ext cx="1829686" cy="1807333"/>
                <a:chOff x="1768613" y="3887500"/>
                <a:chExt cx="1829686" cy="1807333"/>
              </a:xfrm>
            </p:grpSpPr>
            <p:sp>
              <p:nvSpPr>
                <p:cNvPr id="35" name="テキスト ボックス 28"/>
                <p:cNvSpPr txBox="1"/>
                <p:nvPr/>
              </p:nvSpPr>
              <p:spPr>
                <a:xfrm>
                  <a:off x="1786650" y="5148481"/>
                  <a:ext cx="374101" cy="5463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c</a:t>
                  </a:r>
                  <a:endParaRPr kumimoji="0" lang="ja-JP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36" name="テキスト ボックス 40"/>
                <p:cNvSpPr txBox="1"/>
                <p:nvPr/>
              </p:nvSpPr>
              <p:spPr>
                <a:xfrm rot="1061392">
                  <a:off x="1768613" y="3887500"/>
                  <a:ext cx="1829686" cy="692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u</a:t>
                  </a:r>
                  <a:r>
                    <a:rPr kumimoji="0" lang="en-US" altLang="zh-CN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    </a:t>
                  </a:r>
                  <a:r>
                    <a:rPr kumimoji="0" lang="en-US" altLang="ja-JP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</a:t>
                  </a:r>
                  <a:r>
                    <a:rPr kumimoji="0" lang="zh-CN" altLang="en-US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</a:t>
                  </a:r>
                  <a:r>
                    <a:rPr kumimoji="0" lang="en-US" altLang="ja-JP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</a:t>
                  </a: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d</a:t>
                  </a:r>
                  <a:endParaRPr kumimoji="0" lang="ja-JP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</p:grpSp>
        </p:grpSp>
        <p:grpSp>
          <p:nvGrpSpPr>
            <p:cNvPr id="9" name="グループ化 9"/>
            <p:cNvGrpSpPr/>
            <p:nvPr/>
          </p:nvGrpSpPr>
          <p:grpSpPr>
            <a:xfrm>
              <a:off x="5020081" y="2754439"/>
              <a:ext cx="2893323" cy="2727808"/>
              <a:chOff x="323528" y="1124984"/>
              <a:chExt cx="2160000" cy="2160000"/>
            </a:xfrm>
          </p:grpSpPr>
          <p:grpSp>
            <p:nvGrpSpPr>
              <p:cNvPr id="22" name="グループ化 34"/>
              <p:cNvGrpSpPr/>
              <p:nvPr/>
            </p:nvGrpSpPr>
            <p:grpSpPr>
              <a:xfrm>
                <a:off x="323528" y="1124984"/>
                <a:ext cx="2160000" cy="2160000"/>
                <a:chOff x="1068963" y="2255575"/>
                <a:chExt cx="2700001" cy="2700001"/>
              </a:xfrm>
            </p:grpSpPr>
            <p:grpSp>
              <p:nvGrpSpPr>
                <p:cNvPr id="26" name="グループ化 96"/>
                <p:cNvGrpSpPr>
                  <a:grpSpLocks noChangeAspect="1"/>
                </p:cNvGrpSpPr>
                <p:nvPr/>
              </p:nvGrpSpPr>
              <p:grpSpPr bwMode="auto">
                <a:xfrm>
                  <a:off x="1068963" y="2255575"/>
                  <a:ext cx="2700001" cy="2700001"/>
                  <a:chOff x="5596917" y="406769"/>
                  <a:chExt cx="2700019" cy="2699040"/>
                </a:xfrm>
              </p:grpSpPr>
              <p:sp>
                <p:nvSpPr>
                  <p:cNvPr id="29" name="円/楕円 31"/>
                  <p:cNvSpPr>
                    <a:spLocks/>
                  </p:cNvSpPr>
                  <p:nvPr/>
                </p:nvSpPr>
                <p:spPr>
                  <a:xfrm>
                    <a:off x="5596917" y="406769"/>
                    <a:ext cx="2700019" cy="269904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30A0"/>
                    </a:solidFill>
                    <a:prstDash val="solid"/>
                    <a:miter lim="800000"/>
                  </a:ln>
                  <a:effectLst>
                    <a:softEdge rad="317500"/>
                  </a:effectLst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  <p:sp>
                <p:nvSpPr>
                  <p:cNvPr id="30" name="円/楕円 32"/>
                  <p:cNvSpPr/>
                  <p:nvPr/>
                </p:nvSpPr>
                <p:spPr>
                  <a:xfrm>
                    <a:off x="6510526" y="1147883"/>
                    <a:ext cx="357189" cy="34730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>
                      <a:rot lat="0" lon="0" rev="0"/>
                    </a:lightRig>
                  </a:scene3d>
                  <a:sp3d prstMaterial="matte"/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sz="2800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  <p:sp>
                <p:nvSpPr>
                  <p:cNvPr id="31" name="円/楕円 10"/>
                  <p:cNvSpPr/>
                  <p:nvPr/>
                </p:nvSpPr>
                <p:spPr>
                  <a:xfrm>
                    <a:off x="6651690" y="2011672"/>
                    <a:ext cx="357192" cy="362341"/>
                  </a:xfrm>
                  <a:prstGeom prst="ellipse">
                    <a:avLst/>
                  </a:prstGeom>
                  <a:solidFill>
                    <a:srgbClr val="0000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>
                      <a:rot lat="0" lon="0" rev="0"/>
                    </a:lightRig>
                  </a:scene3d>
                  <a:sp3d prstMaterial="matte"/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sz="2800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  <p:sp>
                <p:nvSpPr>
                  <p:cNvPr id="32" name="円/楕円 34"/>
                  <p:cNvSpPr/>
                  <p:nvPr/>
                </p:nvSpPr>
                <p:spPr>
                  <a:xfrm>
                    <a:off x="7371775" y="1435813"/>
                    <a:ext cx="352427" cy="35677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>
                      <a:rot lat="0" lon="0" rev="0"/>
                    </a:lightRig>
                  </a:scene3d>
                  <a:sp3d prstMaterial="matte"/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sz="2800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</p:grpSp>
            <p:cxnSp>
              <p:nvCxnSpPr>
                <p:cNvPr id="27" name="直線コネクタ 29"/>
                <p:cNvCxnSpPr/>
                <p:nvPr/>
              </p:nvCxnSpPr>
              <p:spPr>
                <a:xfrm flipH="1">
                  <a:off x="2276128" y="3284984"/>
                  <a:ext cx="279648" cy="72008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>
                  <a:glow rad="139700">
                    <a:srgbClr val="A5A5A5">
                      <a:satMod val="175000"/>
                      <a:alpha val="40000"/>
                    </a:srgbClr>
                  </a:glow>
                </a:effectLst>
              </p:spPr>
            </p:cxnSp>
            <p:cxnSp>
              <p:nvCxnSpPr>
                <p:cNvPr id="28" name="直線コネクタ 30"/>
                <p:cNvCxnSpPr/>
                <p:nvPr/>
              </p:nvCxnSpPr>
              <p:spPr>
                <a:xfrm flipH="1" flipV="1">
                  <a:off x="2123728" y="3140968"/>
                  <a:ext cx="864096" cy="28803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</p:spPr>
            </p:cxnSp>
          </p:grpSp>
          <p:sp>
            <p:nvSpPr>
              <p:cNvPr id="23" name="テキスト ボックス 25"/>
              <p:cNvSpPr txBox="1"/>
              <p:nvPr/>
            </p:nvSpPr>
            <p:spPr>
              <a:xfrm>
                <a:off x="727063" y="1340045"/>
                <a:ext cx="380549" cy="54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rtl="0">
                  <a:defRPr/>
                </a:pPr>
                <a:r>
                  <a:rPr lang="en-US" altLang="zh-CN" sz="2400" dirty="0" smtClean="0">
                    <a:latin typeface="Calibri"/>
                    <a:ea typeface="宋体" panose="02010600030101010101" pitchFamily="2" charset="-122"/>
                    <a:cs typeface=""/>
                  </a:rPr>
                  <a:t>u</a:t>
                </a:r>
                <a:endParaRPr lang="ja-JP" altLang="en-US" sz="2400" dirty="0" smtClean="0">
                  <a:latin typeface="Calibri"/>
                  <a:ea typeface="ＭＳ Ｐゴシック" panose="020B0600070205080204" pitchFamily="34" charset="-128"/>
                  <a:cs typeface=""/>
                </a:endParaRPr>
              </a:p>
            </p:txBody>
          </p:sp>
          <p:sp>
            <p:nvSpPr>
              <p:cNvPr id="24" name="テキスト ボックス 26"/>
              <p:cNvSpPr txBox="1"/>
              <p:nvPr/>
            </p:nvSpPr>
            <p:spPr>
              <a:xfrm>
                <a:off x="2061981" y="1772816"/>
                <a:ext cx="380549" cy="54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rtl="0">
                  <a:defRPr/>
                </a:pPr>
                <a:r>
                  <a:rPr lang="en-US" altLang="zh-CN" sz="2400" dirty="0" smtClean="0">
                    <a:latin typeface="Calibri"/>
                    <a:ea typeface="宋体" panose="02010600030101010101" pitchFamily="2" charset="-122"/>
                    <a:cs typeface=""/>
                  </a:rPr>
                  <a:t>d</a:t>
                </a:r>
                <a:endParaRPr lang="ja-JP" altLang="en-US" sz="2400" dirty="0" smtClean="0">
                  <a:latin typeface="Calibri"/>
                  <a:ea typeface="ＭＳ Ｐゴシック" panose="020B0600070205080204" pitchFamily="34" charset="-128"/>
                  <a:cs typeface=""/>
                </a:endParaRPr>
              </a:p>
            </p:txBody>
          </p:sp>
          <p:sp>
            <p:nvSpPr>
              <p:cNvPr id="25" name="テキスト ボックス 27"/>
              <p:cNvSpPr txBox="1"/>
              <p:nvPr/>
            </p:nvSpPr>
            <p:spPr>
              <a:xfrm>
                <a:off x="1006528" y="2556192"/>
                <a:ext cx="334784" cy="54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rtl="0">
                  <a:defRPr/>
                </a:pPr>
                <a:r>
                  <a:rPr lang="en-US" altLang="zh-CN" sz="2400" dirty="0" smtClean="0">
                    <a:latin typeface="Calibri"/>
                    <a:ea typeface="宋体" panose="02010600030101010101" pitchFamily="2" charset="-122"/>
                    <a:cs typeface=""/>
                  </a:rPr>
                  <a:t>s</a:t>
                </a:r>
                <a:endParaRPr lang="ja-JP" altLang="en-US" sz="2400" dirty="0" smtClean="0">
                  <a:latin typeface="Calibri"/>
                  <a:ea typeface="ＭＳ Ｐゴシック" panose="020B0600070205080204" pitchFamily="34" charset="-128"/>
                  <a:cs typeface=""/>
                </a:endParaRPr>
              </a:p>
            </p:txBody>
          </p:sp>
        </p:grpSp>
        <p:grpSp>
          <p:nvGrpSpPr>
            <p:cNvPr id="10" name="グループ化 6"/>
            <p:cNvGrpSpPr/>
            <p:nvPr/>
          </p:nvGrpSpPr>
          <p:grpSpPr>
            <a:xfrm>
              <a:off x="1021297" y="2811524"/>
              <a:ext cx="2998298" cy="2751323"/>
              <a:chOff x="1115616" y="3717032"/>
              <a:chExt cx="2376298" cy="2203794"/>
            </a:xfrm>
          </p:grpSpPr>
          <p:grpSp>
            <p:nvGrpSpPr>
              <p:cNvPr id="14" name="グループ化 88"/>
              <p:cNvGrpSpPr/>
              <p:nvPr/>
            </p:nvGrpSpPr>
            <p:grpSpPr>
              <a:xfrm rot="1019466">
                <a:off x="1115616" y="3717032"/>
                <a:ext cx="2376298" cy="2203794"/>
                <a:chOff x="1115616" y="3717032"/>
                <a:chExt cx="2376298" cy="2203794"/>
              </a:xfrm>
            </p:grpSpPr>
            <p:sp>
              <p:nvSpPr>
                <p:cNvPr id="18" name="円/楕円 42"/>
                <p:cNvSpPr>
                  <a:spLocks noChangeAspect="1"/>
                </p:cNvSpPr>
                <p:nvPr/>
              </p:nvSpPr>
              <p:spPr bwMode="auto">
                <a:xfrm>
                  <a:off x="1115616" y="3717032"/>
                  <a:ext cx="2376298" cy="2203794"/>
                </a:xfrm>
                <a:prstGeom prst="ellipse">
                  <a:avLst/>
                </a:prstGeom>
                <a:solidFill>
                  <a:srgbClr val="C0504D">
                    <a:lumMod val="40000"/>
                    <a:lumOff val="60000"/>
                  </a:srgbClr>
                </a:solidFill>
                <a:ln w="25400" cap="flat" cmpd="sng" algn="ctr">
                  <a:solidFill>
                    <a:srgbClr val="385D8A"/>
                  </a:solidFill>
                  <a:prstDash val="solid"/>
                </a:ln>
                <a:effectLst>
                  <a:softEdge rad="317500"/>
                </a:effectLst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19" name="円/楕円 45"/>
                <p:cNvSpPr>
                  <a:spLocks noChangeAspect="1"/>
                </p:cNvSpPr>
                <p:nvPr/>
              </p:nvSpPr>
              <p:spPr bwMode="auto">
                <a:xfrm>
                  <a:off x="1937013" y="4874529"/>
                  <a:ext cx="571505" cy="579952"/>
                </a:xfrm>
                <a:prstGeom prst="ellipse">
                  <a:avLst/>
                </a:prstGeom>
                <a:solidFill>
                  <a:srgbClr val="0000FF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20" name="円/楕円 56"/>
                <p:cNvSpPr/>
                <p:nvPr/>
              </p:nvSpPr>
              <p:spPr bwMode="auto">
                <a:xfrm>
                  <a:off x="2316630" y="4380941"/>
                  <a:ext cx="281940" cy="252256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cxnSp>
              <p:nvCxnSpPr>
                <p:cNvPr id="21" name="直線コネクタ 47"/>
                <p:cNvCxnSpPr/>
                <p:nvPr/>
              </p:nvCxnSpPr>
              <p:spPr>
                <a:xfrm rot="20580534" flipH="1">
                  <a:off x="2183682" y="4570074"/>
                  <a:ext cx="319265" cy="45538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</a:ln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</p:spPr>
            </p:cxnSp>
          </p:grpSp>
          <p:grpSp>
            <p:nvGrpSpPr>
              <p:cNvPr id="15" name="グループ化 93"/>
              <p:cNvGrpSpPr/>
              <p:nvPr/>
            </p:nvGrpSpPr>
            <p:grpSpPr>
              <a:xfrm>
                <a:off x="1707764" y="3979151"/>
                <a:ext cx="1305568" cy="1785078"/>
                <a:chOff x="1707764" y="3979151"/>
                <a:chExt cx="1305568" cy="1785078"/>
              </a:xfrm>
            </p:grpSpPr>
            <p:sp>
              <p:nvSpPr>
                <p:cNvPr id="16" name="テキスト ボックス 28"/>
                <p:cNvSpPr txBox="1"/>
                <p:nvPr/>
              </p:nvSpPr>
              <p:spPr>
                <a:xfrm>
                  <a:off x="1707764" y="5217878"/>
                  <a:ext cx="374101" cy="5463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c</a:t>
                  </a:r>
                  <a:endParaRPr kumimoji="0" lang="ja-JP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テキスト ボックス 40"/>
                    <p:cNvSpPr txBox="1"/>
                    <p:nvPr/>
                  </p:nvSpPr>
                  <p:spPr>
                    <a:xfrm rot="1061392">
                      <a:off x="2508427" y="3979151"/>
                      <a:ext cx="504905" cy="5561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lvl1pPr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1pPr>
                      <a:lvl2pPr indent="228577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2pPr>
                      <a:lvl3pPr indent="457152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3pPr>
                      <a:lvl4pPr indent="685729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4pPr>
                      <a:lvl5pPr indent="914307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5pPr>
                      <a:lvl6pPr indent="1142883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6pPr>
                      <a:lvl7pPr indent="1371460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7pPr>
                      <a:lvl8pPr indent="1600038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8pPr>
                      <a:lvl9pPr indent="1828612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zh-CN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华文楷体"/>
                                    <a:cs typeface="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altLang="zh-CN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华文楷体"/>
                                    <a:cs typeface=""/>
                                  </a:rPr>
                                  <m:t>d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ja-JP" altLang="en-US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华文楷体"/>
                        <a:cs typeface=""/>
                      </a:endParaRPr>
                    </a:p>
                  </p:txBody>
                </p:sp>
              </mc:Choice>
              <mc:Fallback xmlns="">
                <p:sp>
                  <p:nvSpPr>
                    <p:cNvPr id="54" name="テキスト ボックス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061392">
                      <a:off x="2508427" y="3979151"/>
                      <a:ext cx="504905" cy="556141"/>
                    </a:xfrm>
                    <a:prstGeom prst="rect">
                      <a:avLst/>
                    </a:prstGeom>
                    <a:blipFill rotWithShape="0"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1" name="正方形/長方形 1"/>
            <p:cNvSpPr/>
            <p:nvPr/>
          </p:nvSpPr>
          <p:spPr>
            <a:xfrm>
              <a:off x="4895500" y="5322099"/>
              <a:ext cx="3493638" cy="7730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57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15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729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30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2883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460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038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61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defTabSz="914400" rtl="0">
                <a:defRPr/>
              </a:pPr>
              <a:r>
                <a:rPr lang="en-US" altLang="ja-JP" sz="1400" b="1" u="sng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Strange baryons</a:t>
              </a:r>
              <a:r>
                <a:rPr lang="en-US" altLang="ja-JP" sz="1400" b="1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 (</a:t>
              </a:r>
              <a:r>
                <a:rPr lang="en-US" altLang="ja-JP" sz="1400" b="1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L[</a:t>
              </a:r>
              <a:r>
                <a:rPr lang="en-US" altLang="ja-JP" sz="1400" b="1" kern="1200" dirty="0" err="1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ud</a:t>
              </a:r>
              <a:r>
                <a:rPr lang="en-US" altLang="ja-JP" sz="1400" b="1" kern="1200" dirty="0" err="1">
                  <a:solidFill>
                    <a:srgbClr val="0066FF"/>
                  </a:solidFill>
                  <a:latin typeface="+mj-lt"/>
                  <a:ea typeface="华文楷体"/>
                  <a:cs typeface=""/>
                </a:rPr>
                <a:t>s</a:t>
              </a:r>
              <a:r>
                <a:rPr lang="en-US" altLang="ja-JP" sz="1400" b="1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])</a:t>
              </a:r>
            </a:p>
            <a:p>
              <a:pPr defTabSz="914400" rtl="0">
                <a:defRPr/>
              </a:pPr>
              <a:r>
                <a:rPr lang="en-US" altLang="ja-JP" sz="1400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m</a:t>
              </a:r>
              <a:r>
                <a:rPr lang="en-US" altLang="ja-JP" sz="1400" kern="1200" baseline="-250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u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, m</a:t>
              </a:r>
              <a:r>
                <a:rPr lang="en-US" altLang="ja-JP" sz="1400" kern="1200" baseline="-250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d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≈ m</a:t>
              </a:r>
              <a:r>
                <a:rPr lang="en-US" altLang="ja-JP" sz="1400" kern="1200" baseline="-250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s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  <a:sym typeface="Wingdings" panose="05000000000000000000" pitchFamily="2" charset="2"/>
                </a:rPr>
                <a:t>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</a:t>
              </a:r>
              <a:r>
                <a:rPr lang="en-US" altLang="ja-JP" sz="1400" b="1" kern="1200" dirty="0" smtClean="0">
                  <a:solidFill>
                    <a:srgbClr val="0066FF"/>
                  </a:solidFill>
                  <a:latin typeface="+mj-lt"/>
                  <a:ea typeface="华文楷体"/>
                  <a:cs typeface=""/>
                </a:rPr>
                <a:t>(qqq)  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uniform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8757274" y="5220508"/>
              <a:ext cx="3981198" cy="11550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57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15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729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30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2883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460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038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61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defTabSz="914400" rtl="0" eaLnBrk="0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kumimoji="1" lang="en-US" altLang="ja-JP" sz="1400" b="1" u="sng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Charmed baryon </a:t>
              </a:r>
              <a:r>
                <a:rPr kumimoji="1" lang="en-US" altLang="ja-JP" sz="1400" b="1" kern="1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 </a:t>
              </a:r>
              <a:r>
                <a:rPr kumimoji="1" lang="en-US" altLang="ja-JP" sz="1400" b="1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(</a:t>
              </a:r>
              <a:r>
                <a:rPr kumimoji="1" lang="en-US" altLang="ja-JP" sz="1400" b="1" kern="1200" dirty="0" err="1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L</a:t>
              </a:r>
              <a:r>
                <a:rPr kumimoji="1" lang="en-US" altLang="ja-JP" sz="1400" b="1" kern="1200" baseline="-25000" dirty="0" err="1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</a:t>
              </a:r>
              <a:r>
                <a:rPr kumimoji="1" lang="en-US" altLang="ja-JP" sz="1400" b="1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[</a:t>
              </a:r>
              <a:r>
                <a:rPr kumimoji="1" lang="en-US" altLang="ja-JP" sz="1400" b="1" kern="1200" dirty="0" err="1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ud</a:t>
              </a:r>
              <a:r>
                <a:rPr kumimoji="1" lang="en-US" altLang="ja-JP" sz="1400" b="1" kern="1200" dirty="0" err="1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</a:t>
              </a:r>
              <a:r>
                <a:rPr kumimoji="1" lang="en-US" altLang="ja-JP" sz="1400" b="1" kern="1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])</a:t>
              </a:r>
              <a:endParaRPr kumimoji="1" lang="en-US" altLang="ja-JP" sz="1400" b="1" kern="1200" dirty="0">
                <a:solidFill>
                  <a:srgbClr val="00B050"/>
                </a:solidFill>
                <a:latin typeface="Calibri" panose="020F0502020204030204" pitchFamily="34" charset="0"/>
                <a:ea typeface="华文楷体"/>
                <a:cs typeface="Calibri" panose="020F0502020204030204" pitchFamily="34" charset="0"/>
              </a:endParaRPr>
            </a:p>
            <a:p>
              <a:pPr marL="342900" indent="-342900" defTabSz="914400" rtl="0" eaLnBrk="0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m</a:t>
              </a:r>
              <a:r>
                <a:rPr kumimoji="1" lang="en-US" altLang="ja-JP" sz="1400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u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, m</a:t>
              </a:r>
              <a:r>
                <a:rPr kumimoji="1" lang="en-US" altLang="ja-JP" sz="1400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d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&lt;&lt; m</a:t>
              </a:r>
              <a:r>
                <a:rPr kumimoji="1" lang="en-US" altLang="ja-JP" sz="1400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r>
                <a:rPr kumimoji="1" lang="en-US" altLang="ja-JP" sz="1400" b="1" kern="1200" dirty="0" err="1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diquark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+ quark</a:t>
              </a:r>
            </a:p>
            <a:p>
              <a:pPr defTabSz="914400" rtl="0">
                <a:defRPr/>
              </a:pP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                              </a:t>
              </a:r>
              <a:r>
                <a:rPr kumimoji="1" lang="en-US" altLang="ja-JP" sz="1400" b="1" kern="1200" dirty="0" smtClean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(</a:t>
              </a:r>
              <a:r>
                <a:rPr kumimoji="1" lang="en-US" altLang="ja-JP" sz="1400" b="1" kern="1200" dirty="0" err="1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qq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)     </a:t>
              </a:r>
              <a:r>
                <a:rPr kumimoji="1" lang="en-US" altLang="ja-JP" sz="1400" b="1" kern="1200" dirty="0" smtClean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    (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Q)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矩形 12"/>
                <p:cNvSpPr/>
                <p:nvPr/>
              </p:nvSpPr>
              <p:spPr>
                <a:xfrm>
                  <a:off x="597743" y="5302867"/>
                  <a:ext cx="4090391" cy="11621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defTabSz="91440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/>
                  </a:pPr>
                  <a:r>
                    <a:rPr kumimoji="1" lang="en-US" altLang="ja-JP" sz="1400" b="1" u="sng" kern="12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Charmed </a:t>
                  </a:r>
                  <a:r>
                    <a:rPr kumimoji="1" lang="en-US" altLang="zh-CN" sz="1400" b="1" u="sng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meson</a:t>
                  </a:r>
                  <a:r>
                    <a:rPr kumimoji="1" lang="en-US" altLang="ja-JP" sz="1400" b="1" u="sng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 </a:t>
                  </a:r>
                  <a:r>
                    <a:rPr kumimoji="1" lang="en-US" altLang="ja-JP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  (D</a:t>
                  </a:r>
                  <a:r>
                    <a:rPr kumimoji="1" lang="en-US" altLang="zh-CN" sz="1400" b="1" kern="1200" baseline="300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+</a:t>
                  </a:r>
                  <a:r>
                    <a:rPr kumimoji="1" lang="en-US" altLang="ja-JP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[</a:t>
                  </a:r>
                  <a:r>
                    <a:rPr kumimoji="1" lang="en-US" altLang="zh-CN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c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zh-CN" sz="1400" b="1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华文楷体"/>
                              <a:cs typeface=""/>
                            </a:rPr>
                          </m:ctrlPr>
                        </m:accPr>
                        <m:e>
                          <m:r>
                            <a:rPr lang="en-US" altLang="zh-CN" sz="1400" b="1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华文楷体"/>
                              <a:cs typeface=""/>
                            </a:rPr>
                            <m:t>𝒅</m:t>
                          </m:r>
                        </m:e>
                      </m:acc>
                    </m:oMath>
                  </a14:m>
                  <a:r>
                    <a:rPr kumimoji="1" lang="en-US" altLang="ja-JP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])</a:t>
                  </a:r>
                  <a:endParaRPr kumimoji="1" lang="en-US" altLang="ja-JP" sz="1400" b="1" dirty="0">
                    <a:solidFill>
                      <a:srgbClr val="00B050"/>
                    </a:solidFill>
                    <a:ea typeface="华文楷体"/>
                    <a:cs typeface=""/>
                  </a:endParaRPr>
                </a:p>
                <a:p>
                  <a:pPr defTabSz="91440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/>
                  </a:pPr>
                  <a:r>
                    <a:rPr kumimoji="1" lang="en-US" altLang="ja-JP" sz="1400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m</a:t>
                  </a:r>
                  <a:r>
                    <a:rPr kumimoji="1" lang="en-US" altLang="ja-JP" sz="1400" kern="1200" baseline="-250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d</a:t>
                  </a:r>
                  <a:r>
                    <a:rPr kumimoji="1" lang="en-US" altLang="ja-JP" sz="1400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 </a:t>
                  </a:r>
                  <a:r>
                    <a:rPr kumimoji="1" lang="en-US" altLang="ja-JP" sz="1400" kern="12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&lt;&lt; m</a:t>
                  </a:r>
                  <a:r>
                    <a:rPr kumimoji="1" lang="en-US" altLang="ja-JP" sz="1400" kern="1200" baseline="-250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c</a:t>
                  </a:r>
                  <a:r>
                    <a:rPr kumimoji="1" lang="en-US" altLang="ja-JP" sz="1400" kern="12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 </a:t>
                  </a:r>
                  <a:r>
                    <a:rPr kumimoji="1" lang="en-US" altLang="ja-JP" sz="1400" kern="1200" dirty="0">
                      <a:solidFill>
                        <a:prstClr val="black"/>
                      </a:solidFill>
                      <a:ea typeface="华文楷体"/>
                      <a:cs typeface=""/>
                      <a:sym typeface="Wingdings" panose="05000000000000000000" pitchFamily="2" charset="2"/>
                    </a:rPr>
                    <a:t> </a:t>
                  </a:r>
                  <a:r>
                    <a:rPr kumimoji="1" lang="en-US" altLang="ja-JP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quark </a:t>
                  </a:r>
                  <a:r>
                    <a:rPr kumimoji="1" lang="en-US" altLang="ja-JP" sz="1400" b="1" kern="1200" dirty="0">
                      <a:solidFill>
                        <a:srgbClr val="0066FF"/>
                      </a:solidFill>
                      <a:ea typeface="华文楷体"/>
                      <a:cs typeface=""/>
                    </a:rPr>
                    <a:t>+ </a:t>
                  </a:r>
                  <a:r>
                    <a:rPr kumimoji="1" lang="en-US" altLang="zh-CN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heavy </a:t>
                  </a:r>
                  <a:r>
                    <a:rPr kumimoji="1" lang="en-US" altLang="ja-JP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quark</a:t>
                  </a:r>
                  <a:endParaRPr kumimoji="1" lang="en-US" altLang="ja-JP" sz="1400" b="1" kern="1200" dirty="0">
                    <a:solidFill>
                      <a:srgbClr val="0066FF"/>
                    </a:solidFill>
                    <a:ea typeface="华文楷体"/>
                    <a:cs typeface=""/>
                  </a:endParaRPr>
                </a:p>
                <a:p>
                  <a:pPr defTabSz="914400" rtl="0">
                    <a:defRPr/>
                  </a:pPr>
                  <a:r>
                    <a:rPr kumimoji="1" lang="en-US" altLang="ja-JP" sz="1400" b="1" kern="1200" dirty="0">
                      <a:solidFill>
                        <a:srgbClr val="0066FF"/>
                      </a:solidFill>
                      <a:ea typeface="华文楷体"/>
                      <a:cs typeface=""/>
                    </a:rPr>
                    <a:t>              </a:t>
                  </a:r>
                  <a:r>
                    <a:rPr kumimoji="1" lang="en-US" altLang="ja-JP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  (q)               </a:t>
                  </a:r>
                  <a:r>
                    <a:rPr kumimoji="1" lang="en-US" altLang="ja-JP" sz="1400" b="1" kern="1200" dirty="0">
                      <a:solidFill>
                        <a:srgbClr val="0066FF"/>
                      </a:solidFill>
                      <a:ea typeface="华文楷体"/>
                      <a:cs typeface=""/>
                    </a:rPr>
                    <a:t>(Q)</a:t>
                  </a:r>
                </a:p>
              </p:txBody>
            </p:sp>
          </mc:Choice>
          <mc:Fallback xmlns="">
            <p:sp>
              <p:nvSpPr>
                <p:cNvPr id="50" name="矩形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743" y="5302867"/>
                  <a:ext cx="4090391" cy="116211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775" b="-697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7"/>
              <p:cNvSpPr txBox="1"/>
              <p:nvPr/>
            </p:nvSpPr>
            <p:spPr>
              <a:xfrm>
                <a:off x="389252" y="818605"/>
                <a:ext cx="8251369" cy="57245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91430" tIns="45716" rIns="91430" bIns="45716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24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: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 a </a:t>
                </a:r>
                <a:r>
                  <a:rPr lang="en-US" altLang="zh-CN" sz="22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heavy quark (c) with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an </a:t>
                </a:r>
                <a:r>
                  <a:rPr lang="en-US" altLang="zh-CN" sz="22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unexcited spin-zero diquark (u-d)</a:t>
                </a:r>
              </a:p>
            </p:txBody>
          </p:sp>
        </mc:Choice>
        <mc:Fallback>
          <p:sp>
            <p:nvSpPr>
              <p:cNvPr id="44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52" y="818605"/>
                <a:ext cx="8251369" cy="572456"/>
              </a:xfrm>
              <a:prstGeom prst="rect">
                <a:avLst/>
              </a:prstGeom>
              <a:blipFill>
                <a:blip r:embed="rId4"/>
                <a:stretch>
                  <a:fillRect b="-13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文本框 44"/>
          <p:cNvSpPr txBox="1"/>
          <p:nvPr/>
        </p:nvSpPr>
        <p:spPr>
          <a:xfrm>
            <a:off x="413278" y="3209311"/>
            <a:ext cx="8227343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0036FA"/>
                </a:solidFill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Heavy Quark Effective Theory :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000" dirty="0" err="1" smtClean="0"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diquark</a:t>
            </a:r>
            <a:r>
              <a:rPr lang="en-US" altLang="zh-CN" sz="2000" dirty="0" smtClean="0"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correlation is enhanced by weak Color Magnetic Interaction with a heavy </a:t>
            </a:r>
            <a:r>
              <a:rPr lang="en-US" altLang="zh-CN" sz="2000" dirty="0" smtClean="0">
                <a:latin typeface="Calibri" panose="020F0502020204030204" pitchFamily="34" charset="0"/>
                <a:ea typeface="Times New Roman" charset="0"/>
                <a:cs typeface="Calibri" panose="020F0502020204030204" pitchFamily="34" charset="0"/>
              </a:rPr>
              <a:t>quark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en-US" altLang="zh-CN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reliable prediction of heavy-light quark transition without dealing with light degrees of freedom that have net spin or isospin</a:t>
            </a:r>
            <a:r>
              <a:rPr lang="en-US" altLang="zh-CN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2000" dirty="0" smtClean="0">
              <a:latin typeface="Calibri" panose="020F0502020204030204" pitchFamily="34" charset="0"/>
              <a:ea typeface="Times New Roman" charset="0"/>
              <a:cs typeface="Calibri" panose="020F0502020204030204" pitchFamily="34" charset="0"/>
            </a:endParaRPr>
          </a:p>
        </p:txBody>
      </p:sp>
      <p:pic>
        <p:nvPicPr>
          <p:cNvPr id="46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8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baseline="-25000" dirty="0"/>
                  <a:t> </a:t>
                </a:r>
                <a:r>
                  <a:rPr lang="en-US" altLang="zh-CN" dirty="0"/>
                  <a:t>weak Decays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63136" y="50539"/>
                <a:ext cx="7137584" cy="714850"/>
              </a:xfrm>
              <a:blipFill>
                <a:blip r:embed="rId2"/>
                <a:stretch>
                  <a:fillRect t="-1440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70628" y="1107871"/>
            <a:ext cx="8602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Contrary to </a:t>
            </a:r>
            <a:r>
              <a:rPr lang="en-US" altLang="zh-CN" sz="2400" dirty="0" smtClean="0"/>
              <a:t>charmed </a:t>
            </a:r>
            <a:r>
              <a:rPr lang="en-US" altLang="zh-CN" sz="2400" dirty="0" smtClean="0"/>
              <a:t>meson, receive </a:t>
            </a:r>
            <a:r>
              <a:rPr lang="en-US" altLang="zh-CN" sz="2400" dirty="0" smtClean="0">
                <a:solidFill>
                  <a:srgbClr val="FF0000"/>
                </a:solidFill>
              </a:rPr>
              <a:t>sizable non-factorization  W-exchange</a:t>
            </a:r>
            <a:r>
              <a:rPr lang="en-US" altLang="zh-CN" sz="2400" dirty="0" smtClean="0"/>
              <a:t> 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endParaRPr lang="zh-CN" altLang="en-US" dirty="0"/>
          </a:p>
        </p:txBody>
      </p:sp>
      <p:pic>
        <p:nvPicPr>
          <p:cNvPr id="9" name="Picture 9" descr="Q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0275"/>
            <a:ext cx="4515701" cy="258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084466" y="2200275"/>
            <a:ext cx="3839265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TW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Calibri" panose="020F0502020204030204" pitchFamily="34" charset="0"/>
              <a:buChar char="─"/>
            </a:pP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Two distinct </a:t>
            </a:r>
            <a:r>
              <a:rPr lang="en-US" altLang="zh-TW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W emission 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diagrams, three different </a:t>
            </a:r>
            <a:r>
              <a:rPr lang="en-US" altLang="zh-TW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exchange diagrams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Calibri" panose="020F0502020204030204" pitchFamily="34" charset="0"/>
              <a:buChar char="─"/>
            </a:pPr>
            <a:r>
              <a:rPr lang="en-US" altLang="zh-TW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information of </a:t>
            </a:r>
            <a:r>
              <a:rPr lang="en-US" altLang="zh-TW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decay asymmetry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 to extract s-wave and p-wave amplitudes </a:t>
            </a:r>
            <a:r>
              <a:rPr lang="en-US" altLang="zh-TW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separately</a:t>
            </a:r>
            <a:endParaRPr lang="en-US" altLang="zh-TW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142875" y="5391524"/>
                <a:ext cx="9001125" cy="494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kumimoji="1" lang="en-US" altLang="zh-CN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Exotic</a:t>
                </a:r>
                <a:r>
                  <a:rPr kumimoji="1"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search</a:t>
                </a:r>
                <a:r>
                  <a:rPr kumimoji="1"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400" b="0">
                            <a:solidFill>
                              <a:srgbClr val="000000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 </m:t>
                        </m:r>
                        <m:r>
                          <a:rPr lang="zh-CN" altLang="en-US" sz="2400" b="0" i="1">
                            <a:solidFill>
                              <a:srgbClr val="000000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>
                            <a:solidFill>
                              <a:srgbClr val="000000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lang="en-US" altLang="zh-CN" sz="2400" b="0">
                        <a:solidFill>
                          <a:srgbClr val="000000"/>
                        </a:solidFill>
                        <a:latin typeface="Cambria Math"/>
                        <a:sym typeface="Calibri" panose="020F0502020204030204" pitchFamily="34" charset="0"/>
                      </a:rPr>
                      <m:t>→</m:t>
                    </m:r>
                    <m:r>
                      <a:rPr lang="en-US" altLang="zh-CN" sz="2400" b="0" i="1">
                        <a:solidFill>
                          <a:srgbClr val="000000"/>
                        </a:solidFill>
                        <a:latin typeface="Cambria Math" charset="0"/>
                        <a:sym typeface="Calibri" panose="020F0502020204030204" pitchFamily="34" charset="0"/>
                      </a:rPr>
                      <m:t>𝜙</m:t>
                    </m:r>
                    <m:r>
                      <a:rPr lang="en-US" altLang="zh-CN" sz="2400" b="0" i="1">
                        <a:solidFill>
                          <a:srgbClr val="000000"/>
                        </a:solidFill>
                        <a:latin typeface="Cambria Math"/>
                        <a:sym typeface="Calibri" panose="020F0502020204030204" pitchFamily="34" charset="0"/>
                      </a:rPr>
                      <m:t>𝑝</m:t>
                    </m:r>
                    <m:sSup>
                      <m:sSupPr>
                        <m:ctrlP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zh-CN" altLang="en-US" sz="2400" b="0" i="1">
                            <a:solidFill>
                              <a:srgbClr val="000000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charset="0"/>
                            <a:sym typeface="Calibri" panose="020F050202020403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kumimoji="1"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zh-CN" altLang="en-US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an</a:t>
                </a:r>
                <a:r>
                  <a:rPr kumimoji="1" lang="zh-CN" altLang="en-US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analog</a:t>
                </a:r>
                <a:r>
                  <a:rPr kumimoji="1"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kumimoji="1"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Pc</a:t>
                </a:r>
                <a:r>
                  <a:rPr kumimoji="1" lang="zh-CN" altLang="en-US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states</a:t>
                </a:r>
                <a:r>
                  <a:rPr kumimoji="1" lang="zh-CN" alt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altLang="zh-CN" sz="2400" b="0">
                            <a:solidFill>
                              <a:srgbClr val="000000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 </m:t>
                        </m:r>
                        <m:r>
                          <a:rPr lang="zh-CN" altLang="en-US" sz="2400" b="0" i="1">
                            <a:solidFill>
                              <a:srgbClr val="000000"/>
                            </a:solidFill>
                            <a:latin typeface="Cambria Math"/>
                            <a:sym typeface="Calibri" panose="020F0502020204030204" pitchFamily="34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charset="0"/>
                            <a:sym typeface="Calibri" panose="020F0502020204030204" pitchFamily="34" charset="0"/>
                          </a:rPr>
                          <m:t>𝑏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0</m:t>
                        </m:r>
                      </m:sup>
                    </m:sSubSup>
                    <m:r>
                      <a:rPr lang="en-US" altLang="zh-CN" sz="2400" b="0">
                        <a:solidFill>
                          <a:srgbClr val="000000"/>
                        </a:solidFill>
                        <a:latin typeface="Cambria Math"/>
                        <a:sym typeface="Calibri" panose="020F0502020204030204" pitchFamily="34" charset="0"/>
                      </a:rPr>
                      <m:t>→</m:t>
                    </m:r>
                    <m:r>
                      <a:rPr lang="en-US" altLang="zh-CN" sz="2400" b="0" i="1">
                        <a:solidFill>
                          <a:srgbClr val="000000"/>
                        </a:solidFill>
                        <a:latin typeface="Cambria Math" charset="0"/>
                        <a:sym typeface="Calibri" panose="020F0502020204030204" pitchFamily="34" charset="0"/>
                      </a:rPr>
                      <m:t>𝐽</m:t>
                    </m:r>
                    <m:r>
                      <a:rPr lang="en-US" altLang="zh-CN" sz="2400" b="0" i="1">
                        <a:solidFill>
                          <a:srgbClr val="000000"/>
                        </a:solidFill>
                        <a:latin typeface="Cambria Math" charset="0"/>
                        <a:sym typeface="Calibri" panose="020F0502020204030204" pitchFamily="34" charset="0"/>
                      </a:rPr>
                      <m:t>/</m:t>
                    </m:r>
                    <m:r>
                      <a:rPr lang="en-US" altLang="zh-CN" sz="2400" b="0" i="1">
                        <a:solidFill>
                          <a:srgbClr val="000000"/>
                        </a:solidFill>
                        <a:latin typeface="Cambria Math" charset="0"/>
                        <a:sym typeface="Calibri" panose="020F0502020204030204" pitchFamily="34" charset="0"/>
                      </a:rPr>
                      <m:t>𝜓</m:t>
                    </m:r>
                    <m:r>
                      <a:rPr lang="en-US" altLang="zh-CN" sz="2400" b="0" i="1">
                        <a:solidFill>
                          <a:srgbClr val="000000"/>
                        </a:solidFill>
                        <a:latin typeface="Cambria Math"/>
                        <a:sym typeface="Calibri" panose="020F0502020204030204" pitchFamily="34" charset="0"/>
                      </a:rPr>
                      <m:t>𝑝</m:t>
                    </m:r>
                    <m:sSup>
                      <m:sSupPr>
                        <m:ctrlP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charset="0"/>
                            <a:sym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400" b="0" i="1">
                            <a:solidFill>
                              <a:srgbClr val="000000"/>
                            </a:solidFill>
                            <a:latin typeface="Cambria Math" charset="0"/>
                            <a:sym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zh-CN" alt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75" y="5391524"/>
                <a:ext cx="9001125" cy="494559"/>
              </a:xfrm>
              <a:prstGeom prst="rect">
                <a:avLst/>
              </a:prstGeom>
              <a:blipFill>
                <a:blip r:embed="rId5"/>
                <a:stretch>
                  <a:fillRect l="-880" t="-6098" b="-231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770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屏幕快照 2015-01-13 22.37.2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00729" y="1768540"/>
            <a:ext cx="2707127" cy="424612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9680" y="81491"/>
            <a:ext cx="6969760" cy="714850"/>
          </a:xfrm>
        </p:spPr>
        <p:txBody>
          <a:bodyPr>
            <a:noAutofit/>
          </a:bodyPr>
          <a:lstStyle/>
          <a:p>
            <a:r>
              <a:rPr lang="en-US" altLang="zh-CN" sz="3600" dirty="0" smtClean="0"/>
              <a:t>The studies of Charmed Baryons</a:t>
            </a:r>
            <a:endParaRPr lang="zh-CN" altLang="en-US" sz="3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179318" y="1598255"/>
                <a:ext cx="6252735" cy="49521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98000" indent="-198000" algn="l">
                  <a:lnSpc>
                    <a:spcPct val="12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000" dirty="0" smtClean="0">
                    <a:latin typeface="+mj-lt"/>
                  </a:rPr>
                  <a:t>Before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2014, </a:t>
                </a:r>
                <a:r>
                  <a:rPr lang="en-US" altLang="zh-CN" sz="2000" dirty="0">
                    <a:latin typeface="+mj-lt"/>
                  </a:rPr>
                  <a:t>the </a:t>
                </a:r>
                <a:r>
                  <a:rPr lang="en-US" altLang="zh-CN" sz="2000" dirty="0" smtClean="0">
                    <a:latin typeface="+mj-lt"/>
                  </a:rPr>
                  <a:t>charmed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baryons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are studied at </a:t>
                </a:r>
                <a:r>
                  <a:rPr lang="en-US" altLang="zh-CN" sz="2000" dirty="0" smtClean="0">
                    <a:latin typeface="+mj-lt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j-lt"/>
                  </a:rPr>
                  <a:t>fixed-target experiments </a:t>
                </a:r>
                <a:r>
                  <a:rPr lang="en-US" altLang="zh-CN" sz="2000" dirty="0" smtClean="0">
                    <a:latin typeface="+mj-lt"/>
                  </a:rPr>
                  <a:t>(FOCUS, SELEX, </a:t>
                </a:r>
                <a:r>
                  <a:rPr lang="en-US" altLang="zh-CN" sz="2000" dirty="0" err="1" smtClean="0">
                    <a:latin typeface="+mj-lt"/>
                  </a:rPr>
                  <a:t>etc</a:t>
                </a:r>
                <a:r>
                  <a:rPr lang="en-US" altLang="zh-CN" sz="2000" dirty="0" smtClean="0">
                    <a:latin typeface="+mj-lt"/>
                  </a:rPr>
                  <a:t>) </a:t>
                </a:r>
                <a:r>
                  <a:rPr lang="en-US" altLang="zh-CN" sz="2000" dirty="0">
                    <a:latin typeface="+mj-lt"/>
                  </a:rPr>
                  <a:t>and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B-factories</a:t>
                </a:r>
                <a:r>
                  <a:rPr lang="en-US" altLang="zh-CN" sz="2000" dirty="0" smtClean="0">
                    <a:latin typeface="+mj-lt"/>
                  </a:rPr>
                  <a:t> </a:t>
                </a:r>
                <a:r>
                  <a:rPr lang="en-US" altLang="zh-CN" sz="2000" dirty="0">
                    <a:latin typeface="+mj-lt"/>
                  </a:rPr>
                  <a:t>(ARGUS, CLEO, BABAR, and BELLE</a:t>
                </a:r>
                <a:r>
                  <a:rPr lang="en-US" altLang="zh-CN" sz="2000" dirty="0" smtClean="0">
                    <a:latin typeface="+mj-lt"/>
                  </a:rPr>
                  <a:t>).</a:t>
                </a:r>
                <a:r>
                  <a:rPr lang="zh-CN" altLang="en-US" sz="2000" dirty="0">
                    <a:latin typeface="+mj-lt"/>
                  </a:rPr>
                  <a:t> </a:t>
                </a:r>
                <a:endParaRPr lang="en-US" altLang="zh-CN" sz="2000" dirty="0" smtClean="0">
                  <a:latin typeface="+mj-lt"/>
                </a:endParaRPr>
              </a:p>
              <a:p>
                <a:pPr marL="198000" indent="-198000" algn="l">
                  <a:lnSpc>
                    <a:spcPct val="12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Large</a:t>
                </a:r>
                <a:r>
                  <a:rPr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>
                    <a:latin typeface="+mj-lt"/>
                  </a:rPr>
                  <a:t>uncertainties</a:t>
                </a:r>
                <a:r>
                  <a:rPr lang="zh-CN" altLang="en-US" sz="2000" dirty="0">
                    <a:latin typeface="+mj-lt"/>
                  </a:rPr>
                  <a:t> </a:t>
                </a:r>
                <a:r>
                  <a:rPr lang="en-US" altLang="zh-CN" sz="2000" dirty="0">
                    <a:latin typeface="+mj-lt"/>
                  </a:rPr>
                  <a:t>in</a:t>
                </a:r>
                <a:r>
                  <a:rPr lang="zh-CN" altLang="en-US" sz="2000" dirty="0">
                    <a:latin typeface="+mj-lt"/>
                  </a:rPr>
                  <a:t> </a:t>
                </a:r>
                <a:r>
                  <a:rPr lang="en-US" altLang="zh-CN" sz="2000" dirty="0">
                    <a:latin typeface="+mj-lt"/>
                  </a:rPr>
                  <a:t>experiment</a:t>
                </a:r>
                <a:r>
                  <a:rPr lang="en-US" altLang="zh-CN" sz="2000" dirty="0" smtClean="0">
                    <a:latin typeface="+mj-lt"/>
                  </a:rPr>
                  <a:t>;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>
                    <a:latin typeface="+mj-lt"/>
                  </a:rPr>
                  <a:t> </a:t>
                </a:r>
                <a:endParaRPr lang="en-US" altLang="zh-CN" sz="2000" dirty="0" smtClean="0">
                  <a:latin typeface="+mj-lt"/>
                </a:endParaRP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  Retarded</a:t>
                </a:r>
                <a:r>
                  <a:rPr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development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in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theory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endParaRPr lang="en-US" altLang="zh-CN" sz="2000" dirty="0">
                  <a:latin typeface="+mj-lt"/>
                </a:endParaRPr>
              </a:p>
              <a:p>
                <a:pPr marL="198000" indent="-198000" algn="l">
                  <a:lnSpc>
                    <a:spcPct val="12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000" dirty="0" smtClean="0">
                    <a:latin typeface="+mj-lt"/>
                  </a:rPr>
                  <a:t>Afterwards,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>
                    <a:latin typeface="+mj-lt"/>
                  </a:rPr>
                  <a:t>m</a:t>
                </a:r>
                <a:r>
                  <a:rPr lang="en-US" altLang="zh-CN" sz="2000" dirty="0" smtClean="0">
                    <a:latin typeface="+mj-lt"/>
                  </a:rPr>
                  <a:t>ore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extensive</a:t>
                </a:r>
                <a:r>
                  <a:rPr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measurements</a:t>
                </a:r>
                <a:r>
                  <a:rPr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on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charmed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baryons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are</a:t>
                </a:r>
                <a:r>
                  <a:rPr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performed</a:t>
                </a:r>
                <a:r>
                  <a:rPr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at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the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BESIII,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BELLE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smtClean="0">
                    <a:latin typeface="+mj-lt"/>
                  </a:rPr>
                  <a:t>and</a:t>
                </a:r>
                <a:r>
                  <a:rPr lang="zh-CN" altLang="en-US" sz="2000" dirty="0" smtClean="0">
                    <a:latin typeface="+mj-lt"/>
                  </a:rPr>
                  <a:t> </a:t>
                </a:r>
                <a:r>
                  <a:rPr lang="en-US" altLang="zh-CN" sz="2000" dirty="0" err="1" smtClean="0">
                    <a:latin typeface="+mj-lt"/>
                  </a:rPr>
                  <a:t>LHCb</a:t>
                </a:r>
                <a:endParaRPr lang="en-US" altLang="zh-CN" sz="2000" dirty="0" smtClean="0">
                  <a:latin typeface="+mj-lt"/>
                </a:endParaRPr>
              </a:p>
              <a:p>
                <a:pPr marL="702000" indent="-342900" algn="l">
                  <a:lnSpc>
                    <a:spcPct val="110000"/>
                  </a:lnSpc>
                  <a:spcBef>
                    <a:spcPts val="600"/>
                  </a:spcBef>
                  <a:buFont typeface="Calibri" panose="020F0502020204030204" pitchFamily="34" charset="0"/>
                  <a:buChar char="─"/>
                </a:pPr>
                <a:r>
                  <a:rPr kumimoji="1" lang="en-US" altLang="zh-CN" dirty="0" smtClean="0">
                    <a:latin typeface="+mj-lt"/>
                  </a:rPr>
                  <a:t>The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absolute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BF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measurements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>
                    <a:latin typeface="+mj-lt"/>
                  </a:rPr>
                  <a:t>(</a:t>
                </a:r>
                <a:r>
                  <a:rPr kumimoji="1" lang="en-US" altLang="zh-CN" dirty="0" smtClean="0">
                    <a:latin typeface="+mj-lt"/>
                  </a:rPr>
                  <a:t>BESIII/BELLE)</a:t>
                </a:r>
              </a:p>
              <a:p>
                <a:pPr marL="702000" indent="-342900" algn="l">
                  <a:lnSpc>
                    <a:spcPct val="110000"/>
                  </a:lnSpc>
                  <a:spcBef>
                    <a:spcPts val="600"/>
                  </a:spcBef>
                  <a:buFont typeface="Calibri" panose="020F0502020204030204" pitchFamily="34" charset="0"/>
                  <a:buChar char="─"/>
                </a:pPr>
                <a:r>
                  <a:rPr kumimoji="1" lang="en-US" altLang="zh-CN" dirty="0" smtClean="0">
                    <a:latin typeface="+mj-lt"/>
                  </a:rPr>
                  <a:t>The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observation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of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DCS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mode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b="0" i="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c</m:t>
                        </m:r>
                      </m:sub>
                      <m:sup>
                        <m:r>
                          <a:rPr lang="en-US" altLang="zh-CN" b="0" i="0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lang="en-US" altLang="zh-CN" b="0" i="0" smtClean="0">
                        <a:latin typeface="Cambria Math" panose="02040503050406030204" pitchFamily="18" charset="0"/>
                        <a:sym typeface="Calibri" panose="020F0502020204030204" pitchFamily="34" charset="0"/>
                      </a:rPr>
                      <m:t>→</m:t>
                    </m:r>
                    <m:r>
                      <m:rPr>
                        <m:sty m:val="p"/>
                      </m:rPr>
                      <a:rPr kumimoji="1" lang="en-US" altLang="zh-CN" b="0" i="0" smtClean="0">
                        <a:latin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>
                    <a:latin typeface="+mj-lt"/>
                  </a:rPr>
                  <a:t>(</a:t>
                </a:r>
                <a:r>
                  <a:rPr kumimoji="1" lang="en-US" altLang="zh-CN" dirty="0" smtClean="0">
                    <a:latin typeface="+mj-lt"/>
                  </a:rPr>
                  <a:t>BELLE)</a:t>
                </a:r>
              </a:p>
              <a:p>
                <a:pPr marL="702000" indent="-342900" algn="l">
                  <a:lnSpc>
                    <a:spcPct val="110000"/>
                  </a:lnSpc>
                  <a:spcBef>
                    <a:spcPts val="600"/>
                  </a:spcBef>
                  <a:buFont typeface="Calibri" panose="020F0502020204030204" pitchFamily="34" charset="0"/>
                  <a:buChar char="─"/>
                </a:pPr>
                <a:r>
                  <a:rPr kumimoji="1" lang="en-US" altLang="zh-CN" dirty="0" smtClean="0">
                    <a:latin typeface="+mj-lt"/>
                  </a:rPr>
                  <a:t>The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observation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of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the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cc-</a:t>
                </a:r>
                <a:r>
                  <a:rPr kumimoji="1" lang="en-US" altLang="zh-CN" dirty="0" err="1" smtClean="0">
                    <a:latin typeface="+mj-lt"/>
                  </a:rPr>
                  <a:t>ed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 smtClean="0">
                    <a:latin typeface="+mj-lt"/>
                  </a:rPr>
                  <a:t>baryon</a:t>
                </a:r>
                <a:r>
                  <a:rPr kumimoji="1" lang="zh-CN" altLang="en-US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cc</m:t>
                        </m:r>
                      </m:sub>
                      <m:sup>
                        <m:r>
                          <a:rPr kumimoji="1" lang="en-US" altLang="zh-CN" b="0" i="0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</m:oMath>
                </a14:m>
                <a:r>
                  <a:rPr kumimoji="1" lang="zh-CN" altLang="en-US" dirty="0" smtClean="0">
                    <a:latin typeface="+mj-lt"/>
                  </a:rPr>
                  <a:t> </a:t>
                </a:r>
                <a:r>
                  <a:rPr kumimoji="1" lang="en-US" altLang="zh-CN" dirty="0">
                    <a:latin typeface="+mj-lt"/>
                  </a:rPr>
                  <a:t>(</a:t>
                </a:r>
                <a:r>
                  <a:rPr kumimoji="1" lang="en-US" altLang="zh-CN" dirty="0" err="1" smtClean="0">
                    <a:latin typeface="+mj-lt"/>
                  </a:rPr>
                  <a:t>LHCb</a:t>
                </a:r>
                <a:r>
                  <a:rPr kumimoji="1" lang="en-US" altLang="zh-CN" dirty="0" smtClean="0">
                    <a:latin typeface="+mj-lt"/>
                  </a:rPr>
                  <a:t>)</a:t>
                </a:r>
              </a:p>
              <a:p>
                <a:pPr marL="198000" indent="-198000" algn="l">
                  <a:lnSpc>
                    <a:spcPct val="12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 smtClean="0">
                    <a:latin typeface="+mj-lt"/>
                  </a:rPr>
                  <a:t>These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latin typeface="+mj-lt"/>
                  </a:rPr>
                  <a:t>experimental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latin typeface="+mj-lt"/>
                  </a:rPr>
                  <a:t>progresses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re-invoked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latin typeface="+mj-lt"/>
                  </a:rPr>
                  <a:t>the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latin typeface="+mj-lt"/>
                  </a:rPr>
                  <a:t>activities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latin typeface="+mj-lt"/>
                  </a:rPr>
                  <a:t>in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latin typeface="+mj-lt"/>
                  </a:rPr>
                  <a:t>the</a:t>
                </a:r>
                <a:r>
                  <a:rPr kumimoji="1" lang="zh-CN" altLang="en-US" sz="2000" dirty="0" smtClean="0">
                    <a:latin typeface="+mj-lt"/>
                  </a:rPr>
                  <a:t> </a:t>
                </a:r>
                <a:r>
                  <a:rPr kumimoji="1"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theoretical</a:t>
                </a:r>
                <a:r>
                  <a:rPr kumimoji="1"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kumimoji="1" lang="en-US" altLang="zh-CN" sz="2000" dirty="0" smtClean="0">
                    <a:solidFill>
                      <a:srgbClr val="FF0000"/>
                    </a:solidFill>
                    <a:latin typeface="+mj-lt"/>
                  </a:rPr>
                  <a:t>efforts</a:t>
                </a:r>
                <a:r>
                  <a:rPr kumimoji="1" lang="zh-CN" altLang="en-US" sz="20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endParaRPr kumimoji="1" lang="en-US" altLang="zh-CN" sz="2000" dirty="0" smtClean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18" y="1598255"/>
                <a:ext cx="6252735" cy="4952125"/>
              </a:xfrm>
              <a:prstGeom prst="rect">
                <a:avLst/>
              </a:prstGeom>
              <a:blipFill>
                <a:blip r:embed="rId5"/>
                <a:stretch>
                  <a:fillRect l="-8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椭圆 11"/>
          <p:cNvSpPr/>
          <p:nvPr/>
        </p:nvSpPr>
        <p:spPr>
          <a:xfrm>
            <a:off x="6209805" y="5408293"/>
            <a:ext cx="1734493" cy="514525"/>
          </a:xfrm>
          <a:prstGeom prst="ellipse">
            <a:avLst/>
          </a:prstGeom>
          <a:noFill/>
          <a:ln w="12700" cap="flat">
            <a:solidFill>
              <a:schemeClr val="tx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410751" latinLnBrk="1" hangingPunct="0"/>
            <a:endParaRPr lang="zh-CN" altLang="en-US" sz="1687" dirty="0">
              <a:solidFill>
                <a:srgbClr val="FFFFFF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457200" y="841881"/>
            <a:ext cx="8135638" cy="869974"/>
          </a:xfrm>
          <a:prstGeom prst="rect">
            <a:avLst/>
          </a:prstGeom>
          <a:solidFill>
            <a:srgbClr val="FFFF00"/>
          </a:solidFill>
        </p:spPr>
        <p:txBody>
          <a:bodyPr wrap="square" lIns="130039" tIns="65020" rIns="130039" bIns="65020" rtlCol="0">
            <a:spAutoFit/>
          </a:bodyPr>
          <a:lstStyle>
            <a:lvl1pPr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577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152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729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307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2883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460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038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612" algn="ctr" defTabSz="58414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Charmed Baryons may provide complementary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 test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zh-CN" altLang="en-US" sz="2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dynamics to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charmed meson does </a:t>
            </a:r>
            <a:endParaRPr lang="zh-CN" altLang="en-US" sz="24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4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1" y="50539"/>
            <a:ext cx="9136730" cy="714850"/>
          </a:xfrm>
        </p:spPr>
        <p:txBody>
          <a:bodyPr>
            <a:noAutofit/>
          </a:bodyPr>
          <a:lstStyle/>
          <a:p>
            <a:r>
              <a:rPr lang="en-US" altLang="zh-CN" sz="3200" dirty="0"/>
              <a:t>Cornerstone  of charmed baryon Spectroscopy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4554127" y="908073"/>
            <a:ext cx="4427404" cy="5211232"/>
            <a:chOff x="4554127" y="908072"/>
            <a:chExt cx="4427404" cy="5454573"/>
          </a:xfrm>
        </p:grpSpPr>
        <p:grpSp>
          <p:nvGrpSpPr>
            <p:cNvPr id="10" name="组 1"/>
            <p:cNvGrpSpPr/>
            <p:nvPr/>
          </p:nvGrpSpPr>
          <p:grpSpPr>
            <a:xfrm>
              <a:off x="4554127" y="908072"/>
              <a:ext cx="4427404" cy="5454573"/>
              <a:chOff x="95250" y="19050"/>
              <a:chExt cx="4390926" cy="6718300"/>
            </a:xfrm>
          </p:grpSpPr>
          <p:pic>
            <p:nvPicPr>
              <p:cNvPr id="12" name="圖片 2" descr="screen.bmp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431"/>
              <a:stretch/>
            </p:blipFill>
            <p:spPr bwMode="auto">
              <a:xfrm>
                <a:off x="95250" y="19050"/>
                <a:ext cx="4390926" cy="67183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 Box 15"/>
              <p:cNvSpPr txBox="1">
                <a:spLocks noChangeArrowheads="1"/>
              </p:cNvSpPr>
              <p:nvPr/>
            </p:nvSpPr>
            <p:spPr bwMode="auto">
              <a:xfrm>
                <a:off x="1835150" y="2179638"/>
                <a:ext cx="425450" cy="720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TW" sz="2400" b="1">
                    <a:solidFill>
                      <a:srgbClr val="FF0000"/>
                    </a:solidFill>
                  </a:rPr>
                  <a:t>3/2</a:t>
                </a:r>
                <a:r>
                  <a:rPr lang="en-US" altLang="zh-TW" sz="2400" b="1" baseline="30000">
                    <a:solidFill>
                      <a:srgbClr val="FF0000"/>
                    </a:solidFill>
                  </a:rPr>
                  <a:t>-</a:t>
                </a:r>
              </a:p>
            </p:txBody>
          </p:sp>
          <p:sp>
            <p:nvSpPr>
              <p:cNvPr id="14" name="Text Box 72"/>
              <p:cNvSpPr txBox="1">
                <a:spLocks noChangeArrowheads="1"/>
              </p:cNvSpPr>
              <p:nvPr/>
            </p:nvSpPr>
            <p:spPr bwMode="auto">
              <a:xfrm>
                <a:off x="2525713" y="220663"/>
                <a:ext cx="801687" cy="320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TW" sz="1800" b="1">
                    <a:solidFill>
                      <a:srgbClr val="FF0000"/>
                    </a:solidFill>
                  </a:rPr>
                  <a:t>5/2</a:t>
                </a:r>
                <a:r>
                  <a:rPr lang="en-US" altLang="zh-TW" sz="1800" b="1" baseline="3000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15" name="文字方塊 5"/>
              <p:cNvSpPr txBox="1"/>
              <p:nvPr/>
            </p:nvSpPr>
            <p:spPr>
              <a:xfrm>
                <a:off x="1136650" y="1358900"/>
                <a:ext cx="1123949" cy="3790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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(2940)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16" name="文字方塊 6"/>
              <p:cNvSpPr txBox="1"/>
              <p:nvPr/>
            </p:nvSpPr>
            <p:spPr>
              <a:xfrm>
                <a:off x="1149350" y="1809749"/>
                <a:ext cx="909817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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(2880)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17" name="文字方塊 7"/>
              <p:cNvSpPr txBox="1"/>
              <p:nvPr/>
            </p:nvSpPr>
            <p:spPr>
              <a:xfrm>
                <a:off x="1822450" y="2362200"/>
                <a:ext cx="838200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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(2800)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18" name="文字方塊 8"/>
              <p:cNvSpPr txBox="1"/>
              <p:nvPr/>
            </p:nvSpPr>
            <p:spPr>
              <a:xfrm>
                <a:off x="2635250" y="1149350"/>
                <a:ext cx="882651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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(2980)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19" name="文字方塊 9"/>
              <p:cNvSpPr txBox="1"/>
              <p:nvPr/>
            </p:nvSpPr>
            <p:spPr>
              <a:xfrm>
                <a:off x="2635250" y="368300"/>
                <a:ext cx="882650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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(3080)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0" name="文字方塊 10"/>
              <p:cNvSpPr txBox="1"/>
              <p:nvPr/>
            </p:nvSpPr>
            <p:spPr>
              <a:xfrm>
                <a:off x="1181100" y="3873500"/>
                <a:ext cx="878067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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(2595)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1" name="文字方塊 11"/>
              <p:cNvSpPr txBox="1"/>
              <p:nvPr/>
            </p:nvSpPr>
            <p:spPr>
              <a:xfrm>
                <a:off x="1162049" y="3436538"/>
                <a:ext cx="941085" cy="3790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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(2625)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2" name="文字方塊 12"/>
              <p:cNvSpPr txBox="1"/>
              <p:nvPr/>
            </p:nvSpPr>
            <p:spPr>
              <a:xfrm>
                <a:off x="1549400" y="4400551"/>
                <a:ext cx="920749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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(2520)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3" name="文字方塊 13"/>
              <p:cNvSpPr txBox="1"/>
              <p:nvPr/>
            </p:nvSpPr>
            <p:spPr>
              <a:xfrm>
                <a:off x="2660649" y="2109038"/>
                <a:ext cx="857251" cy="3895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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(2815)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4" name="文字方塊 14"/>
              <p:cNvSpPr txBox="1"/>
              <p:nvPr/>
            </p:nvSpPr>
            <p:spPr>
              <a:xfrm>
                <a:off x="2533650" y="2470150"/>
                <a:ext cx="869736" cy="3790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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(2790)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5" name="文字方塊 15"/>
              <p:cNvSpPr txBox="1"/>
              <p:nvPr/>
            </p:nvSpPr>
            <p:spPr>
              <a:xfrm>
                <a:off x="2844799" y="3454399"/>
                <a:ext cx="899713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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(2645)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6" name="文字方塊 16"/>
              <p:cNvSpPr txBox="1"/>
              <p:nvPr/>
            </p:nvSpPr>
            <p:spPr>
              <a:xfrm>
                <a:off x="2895600" y="3949700"/>
                <a:ext cx="622300" cy="26688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’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7" name="文字方塊 18"/>
              <p:cNvSpPr txBox="1"/>
              <p:nvPr/>
            </p:nvSpPr>
            <p:spPr>
              <a:xfrm>
                <a:off x="3378199" y="2590800"/>
                <a:ext cx="831850" cy="394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>
                  <a:defRPr/>
                </a:pPr>
                <a:r>
                  <a:rPr lang="en-US" altLang="zh-TW" sz="1400" b="1" dirty="0">
                    <a:solidFill>
                      <a:srgbClr val="0000FF"/>
                    </a:solidFill>
                    <a:latin typeface="Symbol"/>
                    <a:ea typeface="PMingLiU" pitchFamily="18" charset="-120"/>
                    <a:sym typeface="Symbol"/>
                  </a:rPr>
                  <a:t></a:t>
                </a:r>
                <a:r>
                  <a:rPr lang="en-US" altLang="zh-TW" sz="1400" b="1" baseline="-25000" dirty="0">
                    <a:solidFill>
                      <a:srgbClr val="0000FF"/>
                    </a:solidFill>
                    <a:latin typeface="+mj-lt"/>
                    <a:ea typeface="PMingLiU" pitchFamily="18" charset="-120"/>
                    <a:sym typeface="Symbol"/>
                  </a:rPr>
                  <a:t>c</a:t>
                </a:r>
                <a:r>
                  <a:rPr lang="en-US" altLang="zh-TW" sz="1400" b="1" dirty="0">
                    <a:solidFill>
                      <a:srgbClr val="0000FF"/>
                    </a:solidFill>
                    <a:latin typeface="+mj-lt"/>
                    <a:ea typeface="PMingLiU" pitchFamily="18" charset="-120"/>
                  </a:rPr>
                  <a:t>(2770)</a:t>
                </a:r>
                <a:endParaRPr lang="zh-TW" altLang="en-US" sz="1400" b="1" dirty="0">
                  <a:solidFill>
                    <a:srgbClr val="0000FF"/>
                  </a:solidFill>
                  <a:latin typeface="+mj-lt"/>
                  <a:ea typeface="PMingLiU" pitchFamily="18" charset="-120"/>
                </a:endParaRPr>
              </a:p>
            </p:txBody>
          </p:sp>
          <p:sp>
            <p:nvSpPr>
              <p:cNvPr id="28" name="Text Box 15"/>
              <p:cNvSpPr txBox="1">
                <a:spLocks noChangeArrowheads="1"/>
              </p:cNvSpPr>
              <p:nvPr/>
            </p:nvSpPr>
            <p:spPr bwMode="auto">
              <a:xfrm>
                <a:off x="971550" y="1252538"/>
                <a:ext cx="425450" cy="400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TW" sz="2400" b="1">
                    <a:solidFill>
                      <a:srgbClr val="FF0000"/>
                    </a:solidFill>
                  </a:rPr>
                  <a:t>?</a:t>
                </a:r>
                <a:r>
                  <a:rPr lang="en-US" altLang="zh-TW" sz="2400" b="1" baseline="30000">
                    <a:solidFill>
                      <a:srgbClr val="FF0000"/>
                    </a:solidFill>
                  </a:rPr>
                  <a:t>?</a:t>
                </a:r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4944168" y="5759527"/>
              <a:ext cx="1478306" cy="5760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>
              <a:spAutoFit/>
            </a:bodyPr>
            <a:lstStyle>
              <a:lvl1pPr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577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152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729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307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2883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460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038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612" algn="ctr" defTabSz="584140">
                <a:defRPr sz="3600">
                  <a:solidFill>
                    <a:schemeClr val="dk1"/>
                  </a:solidFill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algn="l"/>
              <a:endParaRPr kumimoji="1" lang="zh-CN" altLang="en-US" sz="3200" dirty="0" err="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2"/>
              <p:cNvSpPr txBox="1"/>
              <p:nvPr/>
            </p:nvSpPr>
            <p:spPr>
              <a:xfrm>
                <a:off x="151010" y="913621"/>
                <a:ext cx="4284766" cy="5313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marL="212400" indent="-212400" algn="l">
                  <a:lnSpc>
                    <a:spcPct val="120000"/>
                  </a:lnSpc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4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40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, the</a:t>
                </a:r>
                <a:r>
                  <a:rPr lang="zh-CN" altLang="en-US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lightest</a:t>
                </a:r>
                <a:r>
                  <a:rPr lang="zh-CN" altLang="en-US" sz="22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>
                    <a:latin typeface="+mj-lt"/>
                    <a:ea typeface="宋体"/>
                    <a:cs typeface="Calibri" panose="020F0502020204030204" pitchFamily="34" charset="0"/>
                  </a:rPr>
                  <a:t>charmed</a:t>
                </a:r>
                <a:r>
                  <a:rPr lang="zh-CN" altLang="en-US" sz="22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baryon</a:t>
                </a:r>
                <a:r>
                  <a:rPr lang="en-US" altLang="zh-CN" sz="22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:</a:t>
                </a:r>
              </a:p>
              <a:p>
                <a:pPr marL="486000" indent="-342900" algn="l">
                  <a:lnSpc>
                    <a:spcPct val="120000"/>
                  </a:lnSpc>
                  <a:spcBef>
                    <a:spcPts val="1200"/>
                  </a:spcBef>
                  <a:buFontTx/>
                  <a:buChar char="─"/>
                </a:pPr>
                <a:r>
                  <a:rPr lang="en-US" altLang="zh-CN" sz="2000" dirty="0" smtClean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Most</a:t>
                </a:r>
                <a:r>
                  <a:rPr lang="zh-CN" altLang="en-US" sz="2000" dirty="0" smtClean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of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charmed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baryons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ea typeface="宋体"/>
                    <a:cs typeface="Calibri" panose="020F0502020204030204" pitchFamily="34" charset="0"/>
                  </a:rPr>
                  <a:t>(including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华文楷体"/>
                            <a:cs typeface=""/>
                          </a:rPr>
                        </m:ctrlPr>
                      </m:sSubSupPr>
                      <m:e>
                        <m:r>
                          <a:rPr kumimoji="1" lang="zh-CN" altLang="en-US" sz="2000" dirty="0">
                            <a:solidFill>
                              <a:srgbClr val="FF0000"/>
                            </a:solidFill>
                            <a:latin typeface="Cambria Math" charset="0"/>
                            <a:ea typeface="华文楷体"/>
                            <a:cs typeface="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1" lang="zh-CN" altLang="en-US" sz="200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华文楷体"/>
                            <a:cs typeface=""/>
                          </a:rPr>
                          <m:t>Ξ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华文楷体"/>
                            <a:cs typeface=""/>
                          </a:rPr>
                          <m:t>cc</m:t>
                        </m:r>
                      </m:sub>
                      <m:sup>
                        <m:r>
                          <a:rPr kumimoji="1" lang="en-US" altLang="zh-CN" sz="200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华文楷体"/>
                            <a:cs typeface=""/>
                          </a:rPr>
                          <m:t>++</m:t>
                        </m:r>
                      </m:sup>
                    </m:sSubSup>
                  </m:oMath>
                </a14:m>
                <a:r>
                  <a:rPr lang="en-US" altLang="zh-CN" sz="2000" dirty="0" smtClean="0">
                    <a:ea typeface="宋体"/>
                    <a:cs typeface="Calibri" panose="020F0502020204030204" pitchFamily="34" charset="0"/>
                  </a:rPr>
                  <a:t>) </a:t>
                </a:r>
                <a:r>
                  <a:rPr lang="en-US" altLang="zh-CN" sz="2000" dirty="0" smtClean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will</a:t>
                </a:r>
                <a:r>
                  <a:rPr lang="zh-CN" altLang="en-US" sz="2000" dirty="0" smtClean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eventually</a:t>
                </a:r>
                <a:r>
                  <a:rPr lang="zh-CN" altLang="en-US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decay</a:t>
                </a:r>
                <a:r>
                  <a:rPr lang="zh-CN" altLang="en-US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to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smtClean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altLang="zh-CN" sz="2000" dirty="0" smtClean="0">
                  <a:solidFill>
                    <a:schemeClr val="tx1"/>
                  </a:solidFill>
                  <a:latin typeface="+mj-lt"/>
                  <a:ea typeface="宋体"/>
                  <a:cs typeface="Calibri" panose="020F0502020204030204" pitchFamily="34" charset="0"/>
                </a:endParaRPr>
              </a:p>
              <a:p>
                <a:pPr marL="486000" indent="-342900" algn="l">
                  <a:lnSpc>
                    <a:spcPct val="120000"/>
                  </a:lnSpc>
                  <a:spcBef>
                    <a:spcPts val="1200"/>
                  </a:spcBef>
                  <a:buFontTx/>
                  <a:buChar char="─"/>
                </a:pPr>
                <a:r>
                  <a:rPr lang="zh-CN" altLang="en-US" sz="2000" baseline="-25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is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one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of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important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tagging</a:t>
                </a:r>
                <a:r>
                  <a:rPr lang="zh-CN" altLang="en-US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hadrons</a:t>
                </a:r>
                <a:r>
                  <a:rPr lang="zh-CN" altLang="en-US" sz="2000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in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c-quark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counting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in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the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productions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>
                    <a:latin typeface="+mj-lt"/>
                    <a:ea typeface="宋体"/>
                    <a:cs typeface="Calibri" panose="020F0502020204030204" pitchFamily="34" charset="0"/>
                  </a:rPr>
                  <a:t>at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high</a:t>
                </a:r>
                <a:r>
                  <a:rPr lang="zh-CN" altLang="en-US" sz="20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energies</a:t>
                </a:r>
                <a:r>
                  <a:rPr lang="zh-CN" altLang="en-US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endParaRPr lang="en-US" altLang="zh-CN" sz="2000" dirty="0">
                  <a:latin typeface="+mj-lt"/>
                  <a:ea typeface="宋体"/>
                  <a:cs typeface="Calibri" panose="020F0502020204030204" pitchFamily="34" charset="0"/>
                </a:endParaRPr>
              </a:p>
              <a:p>
                <a:pPr marL="486000" indent="-342900" algn="l">
                  <a:lnSpc>
                    <a:spcPct val="120000"/>
                  </a:lnSpc>
                  <a:spcBef>
                    <a:spcPts val="1200"/>
                  </a:spcBef>
                  <a:buFontTx/>
                  <a:buChar char="─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  <m:sup>
                        <m:r>
                          <a:rPr lang="en-US" altLang="zh-CN" sz="2000" b="0" i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zh-CN" altLang="en-US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decay preferentially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,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zh-CN" altLang="en-US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 i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000" dirty="0" smtClean="0">
                    <a:latin typeface="+mj-lt"/>
                    <a:ea typeface="宋体"/>
                    <a:cs typeface="Calibri" panose="020F0502020204030204" pitchFamily="34" charset="0"/>
                  </a:rPr>
                  <a:t>is important input to b physics</a:t>
                </a:r>
                <a:endParaRPr lang="zh-CN" altLang="en-US" sz="2000" dirty="0">
                  <a:latin typeface="+mj-lt"/>
                  <a:ea typeface="宋体"/>
                  <a:cs typeface="Calibri" panose="020F0502020204030204" pitchFamily="34" charset="0"/>
                </a:endParaRPr>
              </a:p>
              <a:p>
                <a:pPr marL="212400" indent="-212400" algn="l">
                  <a:lnSpc>
                    <a:spcPct val="120000"/>
                  </a:lnSpc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altLang="zh-CN" sz="2200" b="0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zh-CN" altLang="en-US" sz="2200" b="0" i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altLang="zh-CN" sz="2200" b="0" i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200" b="0" i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zh-CN" sz="2200" b="0" i="0">
                        <a:latin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altLang="zh-CN" sz="2200" b="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zh-CN" altLang="en-US" sz="2200" b="0" i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altLang="zh-CN" sz="2200" b="0" i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200" b="0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2200" dirty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dominant</a:t>
                </a:r>
                <a:r>
                  <a:rPr lang="zh-CN" altLang="en-US" sz="2200" dirty="0" smtClean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</a:rPr>
                  <a:t>uncertainty</a:t>
                </a:r>
                <a:r>
                  <a:rPr lang="zh-CN" altLang="en-US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for</a:t>
                </a:r>
                <a:r>
                  <a:rPr lang="zh-CN" altLang="en-US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err="1" smtClean="0">
                    <a:latin typeface="+mj-lt"/>
                    <a:ea typeface="宋体"/>
                    <a:cs typeface="Calibri" panose="020F0502020204030204" pitchFamily="34" charset="0"/>
                  </a:rPr>
                  <a:t>V</a:t>
                </a:r>
                <a:r>
                  <a:rPr lang="en-US" altLang="zh-CN" sz="2200" baseline="-25000" dirty="0" err="1" smtClean="0">
                    <a:latin typeface="+mj-lt"/>
                    <a:ea typeface="宋体"/>
                    <a:cs typeface="Calibri" panose="020F0502020204030204" pitchFamily="34" charset="0"/>
                  </a:rPr>
                  <a:t>ub</a:t>
                </a:r>
                <a:r>
                  <a:rPr lang="zh-CN" altLang="en-US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via</a:t>
                </a:r>
                <a:r>
                  <a:rPr lang="zh-CN" altLang="en-US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baryon</a:t>
                </a:r>
                <a:r>
                  <a:rPr lang="zh-CN" altLang="en-US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 </a:t>
                </a:r>
                <a:r>
                  <a:rPr lang="en-US" altLang="zh-CN" sz="2200" dirty="0" smtClean="0">
                    <a:latin typeface="+mj-lt"/>
                    <a:ea typeface="宋体"/>
                    <a:cs typeface="Calibri" panose="020F0502020204030204" pitchFamily="34" charset="0"/>
                  </a:rPr>
                  <a:t>decay</a:t>
                </a:r>
                <a:endParaRPr kumimoji="1" lang="zh-CN" altLang="en-US" sz="2200" dirty="0"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10" y="913621"/>
                <a:ext cx="4284766" cy="5313891"/>
              </a:xfrm>
              <a:prstGeom prst="rect">
                <a:avLst/>
              </a:prstGeom>
              <a:blipFill>
                <a:blip r:embed="rId4"/>
                <a:stretch>
                  <a:fillRect l="-2134" r="-142" b="-12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67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285874" y="50539"/>
                <a:ext cx="7014845" cy="71485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>
                    <a:sym typeface="Symbol" panose="05050102010706020507" pitchFamily="18" charset="2"/>
                  </a:rPr>
                  <a:t>The</a:t>
                </a:r>
                <a:r>
                  <a:rPr lang="en-US" altLang="zh-CN" baseline="-25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baseline="-25000" dirty="0"/>
                  <a:t> </a:t>
                </a:r>
                <a:r>
                  <a:rPr lang="en-US" altLang="zh-CN" dirty="0"/>
                  <a:t>Decays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85874" y="50539"/>
                <a:ext cx="7014845" cy="714850"/>
              </a:xfrm>
              <a:blipFill>
                <a:blip r:embed="rId2"/>
                <a:stretch>
                  <a:fillRect t="-14407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03" y="942716"/>
            <a:ext cx="8072892" cy="529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228414" y="50539"/>
                <a:ext cx="7072305" cy="714850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𝐜</m:t>
                        </m:r>
                      </m:sub>
                      <m:sup>
                        <m:r>
                          <a:rPr lang="en-US" altLang="zh-CN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baseline="-25000" dirty="0"/>
                  <a:t> </a:t>
                </a:r>
                <a:r>
                  <a:rPr lang="en-US" altLang="zh-CN" dirty="0" smtClean="0"/>
                  <a:t>component &amp; weak </a:t>
                </a:r>
                <a:r>
                  <a:rPr lang="en-US" altLang="zh-CN" dirty="0"/>
                  <a:t>Decays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28414" y="50539"/>
                <a:ext cx="7072305" cy="714850"/>
              </a:xfrm>
              <a:blipFill>
                <a:blip r:embed="rId2"/>
                <a:stretch>
                  <a:fillRect t="-14407" r="-2845" b="-34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组 80"/>
          <p:cNvGrpSpPr/>
          <p:nvPr/>
        </p:nvGrpSpPr>
        <p:grpSpPr>
          <a:xfrm>
            <a:off x="421379" y="1169181"/>
            <a:ext cx="7942420" cy="2209452"/>
            <a:chOff x="597743" y="2638584"/>
            <a:chExt cx="12140729" cy="3826397"/>
          </a:xfrm>
        </p:grpSpPr>
        <p:grpSp>
          <p:nvGrpSpPr>
            <p:cNvPr id="8" name="グループ化 6"/>
            <p:cNvGrpSpPr/>
            <p:nvPr/>
          </p:nvGrpSpPr>
          <p:grpSpPr>
            <a:xfrm>
              <a:off x="8833286" y="2638584"/>
              <a:ext cx="3131937" cy="2751323"/>
              <a:chOff x="1116085" y="3718299"/>
              <a:chExt cx="2482214" cy="2203794"/>
            </a:xfrm>
          </p:grpSpPr>
          <p:grpSp>
            <p:nvGrpSpPr>
              <p:cNvPr id="33" name="グループ化 88"/>
              <p:cNvGrpSpPr/>
              <p:nvPr/>
            </p:nvGrpSpPr>
            <p:grpSpPr>
              <a:xfrm rot="1019466">
                <a:off x="1116085" y="3718299"/>
                <a:ext cx="2376299" cy="2203794"/>
                <a:chOff x="1116434" y="3718106"/>
                <a:chExt cx="2376299" cy="2203794"/>
              </a:xfrm>
            </p:grpSpPr>
            <p:sp>
              <p:nvSpPr>
                <p:cNvPr id="37" name="円/楕円 42"/>
                <p:cNvSpPr>
                  <a:spLocks noChangeAspect="1"/>
                </p:cNvSpPr>
                <p:nvPr/>
              </p:nvSpPr>
              <p:spPr bwMode="auto">
                <a:xfrm>
                  <a:off x="1116434" y="3718106"/>
                  <a:ext cx="2376299" cy="2203794"/>
                </a:xfrm>
                <a:prstGeom prst="ellipse">
                  <a:avLst/>
                </a:prstGeom>
                <a:solidFill>
                  <a:srgbClr val="C0504D">
                    <a:lumMod val="40000"/>
                    <a:lumOff val="60000"/>
                  </a:srgbClr>
                </a:solidFill>
                <a:ln w="25400" cap="flat" cmpd="sng" algn="ctr">
                  <a:solidFill>
                    <a:srgbClr val="385D8A"/>
                  </a:solidFill>
                  <a:prstDash val="solid"/>
                </a:ln>
                <a:effectLst>
                  <a:softEdge rad="317500"/>
                </a:effectLst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38" name="円/楕円 43"/>
                <p:cNvSpPr>
                  <a:spLocks noChangeAspect="1"/>
                </p:cNvSpPr>
                <p:nvPr/>
              </p:nvSpPr>
              <p:spPr bwMode="auto">
                <a:xfrm>
                  <a:off x="1799311" y="3902060"/>
                  <a:ext cx="1116505" cy="776590"/>
                </a:xfrm>
                <a:prstGeom prst="ellipse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rgbClr val="385D8A"/>
                  </a:solidFill>
                  <a:prstDash val="solid"/>
                </a:ln>
                <a:effectLst>
                  <a:softEdge rad="127000"/>
                </a:effectLst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39" name="円/楕円 44"/>
                <p:cNvSpPr/>
                <p:nvPr/>
              </p:nvSpPr>
              <p:spPr bwMode="auto">
                <a:xfrm>
                  <a:off x="1938823" y="4164081"/>
                  <a:ext cx="285749" cy="277943"/>
                </a:xfrm>
                <a:prstGeom prst="ellipse">
                  <a:avLst/>
                </a:prstGeom>
                <a:solidFill>
                  <a:srgbClr val="00B050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40" name="円/楕円 45"/>
                <p:cNvSpPr>
                  <a:spLocks noChangeAspect="1"/>
                </p:cNvSpPr>
                <p:nvPr/>
              </p:nvSpPr>
              <p:spPr bwMode="auto">
                <a:xfrm>
                  <a:off x="2056313" y="4807666"/>
                  <a:ext cx="571505" cy="579952"/>
                </a:xfrm>
                <a:prstGeom prst="ellipse">
                  <a:avLst/>
                </a:prstGeom>
                <a:solidFill>
                  <a:srgbClr val="0000FF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41" name="円/楕円 56"/>
                <p:cNvSpPr/>
                <p:nvPr/>
              </p:nvSpPr>
              <p:spPr bwMode="auto">
                <a:xfrm>
                  <a:off x="2461090" y="4166591"/>
                  <a:ext cx="281940" cy="285522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cxnSp>
              <p:nvCxnSpPr>
                <p:cNvPr id="42" name="直線コネクタ 47"/>
                <p:cNvCxnSpPr/>
                <p:nvPr/>
              </p:nvCxnSpPr>
              <p:spPr>
                <a:xfrm>
                  <a:off x="2339786" y="4325495"/>
                  <a:ext cx="0" cy="63367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</a:ln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</p:spPr>
            </p:cxnSp>
            <p:cxnSp>
              <p:nvCxnSpPr>
                <p:cNvPr id="43" name="直線コネクタ 48"/>
                <p:cNvCxnSpPr/>
                <p:nvPr/>
              </p:nvCxnSpPr>
              <p:spPr>
                <a:xfrm flipH="1">
                  <a:off x="2102653" y="4293096"/>
                  <a:ext cx="467558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CC"/>
                  </a:solidFill>
                  <a:prstDash val="solid"/>
                </a:ln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</a:effectLst>
              </p:spPr>
            </p:cxnSp>
          </p:grpSp>
          <p:grpSp>
            <p:nvGrpSpPr>
              <p:cNvPr id="34" name="グループ化 93"/>
              <p:cNvGrpSpPr/>
              <p:nvPr/>
            </p:nvGrpSpPr>
            <p:grpSpPr>
              <a:xfrm>
                <a:off x="1768613" y="3887500"/>
                <a:ext cx="1829686" cy="1807333"/>
                <a:chOff x="1768613" y="3887500"/>
                <a:chExt cx="1829686" cy="1807333"/>
              </a:xfrm>
            </p:grpSpPr>
            <p:sp>
              <p:nvSpPr>
                <p:cNvPr id="35" name="テキスト ボックス 28"/>
                <p:cNvSpPr txBox="1"/>
                <p:nvPr/>
              </p:nvSpPr>
              <p:spPr>
                <a:xfrm>
                  <a:off x="1786650" y="5148481"/>
                  <a:ext cx="374101" cy="5463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c</a:t>
                  </a:r>
                  <a:endParaRPr kumimoji="0" lang="ja-JP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36" name="テキスト ボックス 40"/>
                <p:cNvSpPr txBox="1"/>
                <p:nvPr/>
              </p:nvSpPr>
              <p:spPr>
                <a:xfrm rot="1061392">
                  <a:off x="1768613" y="3887500"/>
                  <a:ext cx="1829686" cy="692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u</a:t>
                  </a:r>
                  <a:r>
                    <a:rPr kumimoji="0" lang="en-US" altLang="zh-CN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    </a:t>
                  </a:r>
                  <a:r>
                    <a:rPr kumimoji="0" lang="en-US" altLang="ja-JP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</a:t>
                  </a:r>
                  <a:r>
                    <a:rPr kumimoji="0" lang="zh-CN" altLang="en-US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</a:t>
                  </a:r>
                  <a:r>
                    <a:rPr kumimoji="0" lang="en-US" altLang="ja-JP" sz="32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 </a:t>
                  </a: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d</a:t>
                  </a:r>
                  <a:endParaRPr kumimoji="0" lang="ja-JP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</p:grpSp>
        </p:grpSp>
        <p:grpSp>
          <p:nvGrpSpPr>
            <p:cNvPr id="9" name="グループ化 9"/>
            <p:cNvGrpSpPr/>
            <p:nvPr/>
          </p:nvGrpSpPr>
          <p:grpSpPr>
            <a:xfrm>
              <a:off x="5020081" y="2754439"/>
              <a:ext cx="2893323" cy="2727808"/>
              <a:chOff x="323528" y="1124984"/>
              <a:chExt cx="2160000" cy="2160000"/>
            </a:xfrm>
          </p:grpSpPr>
          <p:grpSp>
            <p:nvGrpSpPr>
              <p:cNvPr id="22" name="グループ化 34"/>
              <p:cNvGrpSpPr/>
              <p:nvPr/>
            </p:nvGrpSpPr>
            <p:grpSpPr>
              <a:xfrm>
                <a:off x="323528" y="1124984"/>
                <a:ext cx="2160000" cy="2160000"/>
                <a:chOff x="1068963" y="2255575"/>
                <a:chExt cx="2700001" cy="2700001"/>
              </a:xfrm>
            </p:grpSpPr>
            <p:grpSp>
              <p:nvGrpSpPr>
                <p:cNvPr id="26" name="グループ化 96"/>
                <p:cNvGrpSpPr>
                  <a:grpSpLocks noChangeAspect="1"/>
                </p:cNvGrpSpPr>
                <p:nvPr/>
              </p:nvGrpSpPr>
              <p:grpSpPr bwMode="auto">
                <a:xfrm>
                  <a:off x="1068963" y="2255575"/>
                  <a:ext cx="2700001" cy="2700001"/>
                  <a:chOff x="5596917" y="406769"/>
                  <a:chExt cx="2700019" cy="2699040"/>
                </a:xfrm>
              </p:grpSpPr>
              <p:sp>
                <p:nvSpPr>
                  <p:cNvPr id="29" name="円/楕円 31"/>
                  <p:cNvSpPr>
                    <a:spLocks/>
                  </p:cNvSpPr>
                  <p:nvPr/>
                </p:nvSpPr>
                <p:spPr>
                  <a:xfrm>
                    <a:off x="5596917" y="406769"/>
                    <a:ext cx="2700019" cy="269904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30A0"/>
                    </a:solidFill>
                    <a:prstDash val="solid"/>
                    <a:miter lim="800000"/>
                  </a:ln>
                  <a:effectLst>
                    <a:softEdge rad="317500"/>
                  </a:effectLst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  <p:sp>
                <p:nvSpPr>
                  <p:cNvPr id="30" name="円/楕円 32"/>
                  <p:cNvSpPr/>
                  <p:nvPr/>
                </p:nvSpPr>
                <p:spPr>
                  <a:xfrm>
                    <a:off x="6510526" y="1147883"/>
                    <a:ext cx="357189" cy="34730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>
                      <a:rot lat="0" lon="0" rev="0"/>
                    </a:lightRig>
                  </a:scene3d>
                  <a:sp3d prstMaterial="matte"/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sz="2800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  <p:sp>
                <p:nvSpPr>
                  <p:cNvPr id="31" name="円/楕円 10"/>
                  <p:cNvSpPr/>
                  <p:nvPr/>
                </p:nvSpPr>
                <p:spPr>
                  <a:xfrm>
                    <a:off x="6651690" y="2011672"/>
                    <a:ext cx="357192" cy="362341"/>
                  </a:xfrm>
                  <a:prstGeom prst="ellipse">
                    <a:avLst/>
                  </a:prstGeom>
                  <a:solidFill>
                    <a:srgbClr val="0000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>
                      <a:rot lat="0" lon="0" rev="0"/>
                    </a:lightRig>
                  </a:scene3d>
                  <a:sp3d prstMaterial="matte"/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sz="2800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  <p:sp>
                <p:nvSpPr>
                  <p:cNvPr id="32" name="円/楕円 34"/>
                  <p:cNvSpPr/>
                  <p:nvPr/>
                </p:nvSpPr>
                <p:spPr>
                  <a:xfrm>
                    <a:off x="7371775" y="1435813"/>
                    <a:ext cx="352427" cy="35677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>
                      <a:rot lat="0" lon="0" rev="0"/>
                    </a:lightRig>
                  </a:scene3d>
                  <a:sp3d prstMaterial="matte"/>
                </p:spPr>
                <p:txBody>
                  <a:bodyPr anchor="ctr"/>
                  <a:lstStyle>
                    <a:lvl1pPr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57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15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729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307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2883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460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038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612" algn="ctr" defTabSz="58414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rtl="0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ja-JP" altLang="en-US" sz="2800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34" charset="-128"/>
                      <a:cs typeface=""/>
                    </a:endParaRPr>
                  </a:p>
                </p:txBody>
              </p:sp>
            </p:grpSp>
            <p:cxnSp>
              <p:nvCxnSpPr>
                <p:cNvPr id="27" name="直線コネクタ 29"/>
                <p:cNvCxnSpPr/>
                <p:nvPr/>
              </p:nvCxnSpPr>
              <p:spPr>
                <a:xfrm flipH="1">
                  <a:off x="2276128" y="3284984"/>
                  <a:ext cx="279648" cy="72008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>
                  <a:glow rad="139700">
                    <a:srgbClr val="A5A5A5">
                      <a:satMod val="175000"/>
                      <a:alpha val="40000"/>
                    </a:srgbClr>
                  </a:glow>
                </a:effectLst>
              </p:spPr>
            </p:cxnSp>
            <p:cxnSp>
              <p:nvCxnSpPr>
                <p:cNvPr id="28" name="直線コネクタ 30"/>
                <p:cNvCxnSpPr/>
                <p:nvPr/>
              </p:nvCxnSpPr>
              <p:spPr>
                <a:xfrm flipH="1" flipV="1">
                  <a:off x="2123728" y="3140968"/>
                  <a:ext cx="864096" cy="28803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FF00"/>
                  </a:solidFill>
                  <a:prstDash val="solid"/>
                  <a:miter lim="800000"/>
                </a:ln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</p:spPr>
            </p:cxnSp>
          </p:grpSp>
          <p:sp>
            <p:nvSpPr>
              <p:cNvPr id="23" name="テキスト ボックス 25"/>
              <p:cNvSpPr txBox="1"/>
              <p:nvPr/>
            </p:nvSpPr>
            <p:spPr>
              <a:xfrm>
                <a:off x="727063" y="1340045"/>
                <a:ext cx="380549" cy="54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rtl="0">
                  <a:defRPr/>
                </a:pPr>
                <a:r>
                  <a:rPr lang="en-US" altLang="zh-CN" sz="2400" dirty="0" smtClean="0">
                    <a:latin typeface="Calibri"/>
                    <a:ea typeface="宋体" panose="02010600030101010101" pitchFamily="2" charset="-122"/>
                    <a:cs typeface=""/>
                  </a:rPr>
                  <a:t>u</a:t>
                </a:r>
                <a:endParaRPr lang="ja-JP" altLang="en-US" sz="2400" dirty="0" smtClean="0">
                  <a:latin typeface="Calibri"/>
                  <a:ea typeface="ＭＳ Ｐゴシック" panose="020B0600070205080204" pitchFamily="34" charset="-128"/>
                  <a:cs typeface=""/>
                </a:endParaRPr>
              </a:p>
            </p:txBody>
          </p:sp>
          <p:sp>
            <p:nvSpPr>
              <p:cNvPr id="24" name="テキスト ボックス 26"/>
              <p:cNvSpPr txBox="1"/>
              <p:nvPr/>
            </p:nvSpPr>
            <p:spPr>
              <a:xfrm>
                <a:off x="2061981" y="1772816"/>
                <a:ext cx="380549" cy="54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rtl="0">
                  <a:defRPr/>
                </a:pPr>
                <a:r>
                  <a:rPr lang="en-US" altLang="zh-CN" sz="2400" dirty="0" smtClean="0">
                    <a:latin typeface="Calibri"/>
                    <a:ea typeface="宋体" panose="02010600030101010101" pitchFamily="2" charset="-122"/>
                    <a:cs typeface=""/>
                  </a:rPr>
                  <a:t>d</a:t>
                </a:r>
                <a:endParaRPr lang="ja-JP" altLang="en-US" sz="2400" dirty="0" smtClean="0">
                  <a:latin typeface="Calibri"/>
                  <a:ea typeface="ＭＳ Ｐゴシック" panose="020B0600070205080204" pitchFamily="34" charset="-128"/>
                  <a:cs typeface=""/>
                </a:endParaRPr>
              </a:p>
            </p:txBody>
          </p:sp>
          <p:sp>
            <p:nvSpPr>
              <p:cNvPr id="25" name="テキスト ボックス 27"/>
              <p:cNvSpPr txBox="1"/>
              <p:nvPr/>
            </p:nvSpPr>
            <p:spPr>
              <a:xfrm>
                <a:off x="1006528" y="2556192"/>
                <a:ext cx="334784" cy="54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1pPr>
                <a:lvl2pPr indent="22857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2pPr>
                <a:lvl3pPr indent="45715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3pPr>
                <a:lvl4pPr indent="685729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4pPr>
                <a:lvl5pPr indent="914307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5pPr>
                <a:lvl6pPr indent="1142883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6pPr>
                <a:lvl7pPr indent="1371460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7pPr>
                <a:lvl8pPr indent="1600038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8pPr>
                <a:lvl9pPr indent="1828612" algn="ctr" defTabSz="584140">
                  <a:defRPr sz="3600">
                    <a:latin typeface="+mn-lt"/>
                    <a:ea typeface="+mn-ea"/>
                    <a:cs typeface="+mn-cs"/>
                    <a:sym typeface="Helvetica Light"/>
                  </a:defRPr>
                </a:lvl9pPr>
              </a:lstStyle>
              <a:p>
                <a:pPr rtl="0">
                  <a:defRPr/>
                </a:pPr>
                <a:r>
                  <a:rPr lang="en-US" altLang="zh-CN" sz="2400" dirty="0" smtClean="0">
                    <a:latin typeface="Calibri"/>
                    <a:ea typeface="宋体" panose="02010600030101010101" pitchFamily="2" charset="-122"/>
                    <a:cs typeface=""/>
                  </a:rPr>
                  <a:t>s</a:t>
                </a:r>
                <a:endParaRPr lang="ja-JP" altLang="en-US" sz="2400" dirty="0" smtClean="0">
                  <a:latin typeface="Calibri"/>
                  <a:ea typeface="ＭＳ Ｐゴシック" panose="020B0600070205080204" pitchFamily="34" charset="-128"/>
                  <a:cs typeface=""/>
                </a:endParaRPr>
              </a:p>
            </p:txBody>
          </p:sp>
        </p:grpSp>
        <p:grpSp>
          <p:nvGrpSpPr>
            <p:cNvPr id="10" name="グループ化 6"/>
            <p:cNvGrpSpPr/>
            <p:nvPr/>
          </p:nvGrpSpPr>
          <p:grpSpPr>
            <a:xfrm>
              <a:off x="1021297" y="2811524"/>
              <a:ext cx="2998298" cy="2751323"/>
              <a:chOff x="1115616" y="3717032"/>
              <a:chExt cx="2376298" cy="2203794"/>
            </a:xfrm>
          </p:grpSpPr>
          <p:grpSp>
            <p:nvGrpSpPr>
              <p:cNvPr id="14" name="グループ化 88"/>
              <p:cNvGrpSpPr/>
              <p:nvPr/>
            </p:nvGrpSpPr>
            <p:grpSpPr>
              <a:xfrm rot="1019466">
                <a:off x="1115616" y="3717032"/>
                <a:ext cx="2376298" cy="2203794"/>
                <a:chOff x="1115616" y="3717032"/>
                <a:chExt cx="2376298" cy="2203794"/>
              </a:xfrm>
            </p:grpSpPr>
            <p:sp>
              <p:nvSpPr>
                <p:cNvPr id="18" name="円/楕円 42"/>
                <p:cNvSpPr>
                  <a:spLocks noChangeAspect="1"/>
                </p:cNvSpPr>
                <p:nvPr/>
              </p:nvSpPr>
              <p:spPr bwMode="auto">
                <a:xfrm>
                  <a:off x="1115616" y="3717032"/>
                  <a:ext cx="2376298" cy="2203794"/>
                </a:xfrm>
                <a:prstGeom prst="ellipse">
                  <a:avLst/>
                </a:prstGeom>
                <a:solidFill>
                  <a:srgbClr val="C0504D">
                    <a:lumMod val="40000"/>
                    <a:lumOff val="60000"/>
                  </a:srgbClr>
                </a:solidFill>
                <a:ln w="25400" cap="flat" cmpd="sng" algn="ctr">
                  <a:solidFill>
                    <a:srgbClr val="385D8A"/>
                  </a:solidFill>
                  <a:prstDash val="solid"/>
                </a:ln>
                <a:effectLst>
                  <a:softEdge rad="317500"/>
                </a:effectLst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19" name="円/楕円 45"/>
                <p:cNvSpPr>
                  <a:spLocks noChangeAspect="1"/>
                </p:cNvSpPr>
                <p:nvPr/>
              </p:nvSpPr>
              <p:spPr bwMode="auto">
                <a:xfrm>
                  <a:off x="1937013" y="4874529"/>
                  <a:ext cx="571505" cy="579952"/>
                </a:xfrm>
                <a:prstGeom prst="ellipse">
                  <a:avLst/>
                </a:prstGeom>
                <a:solidFill>
                  <a:srgbClr val="0000FF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sp>
              <p:nvSpPr>
                <p:cNvPr id="20" name="円/楕円 56"/>
                <p:cNvSpPr/>
                <p:nvPr/>
              </p:nvSpPr>
              <p:spPr bwMode="auto">
                <a:xfrm>
                  <a:off x="2316630" y="4380941"/>
                  <a:ext cx="281940" cy="252256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>
                    <a:rot lat="0" lon="0" rev="0"/>
                  </a:lightRig>
                </a:scene3d>
                <a:sp3d prstMaterial="matte"/>
              </p:spPr>
              <p:txBody>
                <a:bodyPr anchor="ctr"/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p:cxnSp>
              <p:nvCxnSpPr>
                <p:cNvPr id="21" name="直線コネクタ 47"/>
                <p:cNvCxnSpPr/>
                <p:nvPr/>
              </p:nvCxnSpPr>
              <p:spPr>
                <a:xfrm rot="20580534" flipH="1">
                  <a:off x="2183682" y="4570074"/>
                  <a:ext cx="319265" cy="45538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</a:ln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</p:spPr>
            </p:cxnSp>
          </p:grpSp>
          <p:grpSp>
            <p:nvGrpSpPr>
              <p:cNvPr id="15" name="グループ化 93"/>
              <p:cNvGrpSpPr/>
              <p:nvPr/>
            </p:nvGrpSpPr>
            <p:grpSpPr>
              <a:xfrm>
                <a:off x="1707764" y="3979151"/>
                <a:ext cx="1305568" cy="1785078"/>
                <a:chOff x="1707764" y="3979151"/>
                <a:chExt cx="1305568" cy="1785078"/>
              </a:xfrm>
            </p:grpSpPr>
            <p:sp>
              <p:nvSpPr>
                <p:cNvPr id="16" name="テキスト ボックス 28"/>
                <p:cNvSpPr txBox="1"/>
                <p:nvPr/>
              </p:nvSpPr>
              <p:spPr>
                <a:xfrm>
                  <a:off x="1707764" y="5217878"/>
                  <a:ext cx="374101" cy="5463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/>
                      <a:ea typeface="华文楷体"/>
                      <a:cs typeface=""/>
                    </a:rPr>
                    <a:t>c</a:t>
                  </a:r>
                  <a:endParaRPr kumimoji="0" lang="ja-JP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  <a:ea typeface="华文楷体"/>
                    <a:cs typeface="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テキスト ボックス 40"/>
                    <p:cNvSpPr txBox="1"/>
                    <p:nvPr/>
                  </p:nvSpPr>
                  <p:spPr>
                    <a:xfrm rot="1061392">
                      <a:off x="2508427" y="3979151"/>
                      <a:ext cx="504905" cy="5561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>
                      <a:lvl1pPr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1pPr>
                      <a:lvl2pPr indent="228577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2pPr>
                      <a:lvl3pPr indent="457152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3pPr>
                      <a:lvl4pPr indent="685729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4pPr>
                      <a:lvl5pPr indent="914307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5pPr>
                      <a:lvl6pPr indent="1142883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6pPr>
                      <a:lvl7pPr indent="1371460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7pPr>
                      <a:lvl8pPr indent="1600038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8pPr>
                      <a:lvl9pPr indent="1828612" algn="ctr" defTabSz="584140">
                        <a:defRPr sz="3600">
                          <a:latin typeface="+mn-lt"/>
                          <a:ea typeface="+mn-ea"/>
                          <a:cs typeface="+mn-cs"/>
                          <a:sym typeface="Helvetica Light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0" lang="en-US" altLang="zh-CN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华文楷体"/>
                                    <a:cs typeface="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altLang="zh-CN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华文楷体"/>
                                    <a:cs typeface=""/>
                                  </a:rPr>
                                  <m:t>d</m:t>
                                </m:r>
                              </m:e>
                            </m:acc>
                          </m:oMath>
                        </m:oMathPara>
                      </a14:m>
                      <a:endParaRPr kumimoji="0" lang="ja-JP" altLang="en-US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华文楷体"/>
                        <a:cs typeface=""/>
                      </a:endParaRPr>
                    </a:p>
                  </p:txBody>
                </p:sp>
              </mc:Choice>
              <mc:Fallback xmlns="">
                <p:sp>
                  <p:nvSpPr>
                    <p:cNvPr id="54" name="テキスト ボックス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061392">
                      <a:off x="2508427" y="3979151"/>
                      <a:ext cx="504905" cy="556141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1" name="正方形/長方形 1"/>
            <p:cNvSpPr/>
            <p:nvPr/>
          </p:nvSpPr>
          <p:spPr>
            <a:xfrm>
              <a:off x="4895500" y="5322099"/>
              <a:ext cx="3493638" cy="7730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57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15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729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30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2883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460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038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61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defTabSz="914400" rtl="0">
                <a:defRPr/>
              </a:pPr>
              <a:r>
                <a:rPr lang="en-US" altLang="ja-JP" sz="1400" b="1" u="sng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Strange baryons</a:t>
              </a:r>
              <a:r>
                <a:rPr lang="en-US" altLang="ja-JP" sz="1400" b="1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 (</a:t>
              </a:r>
              <a:r>
                <a:rPr lang="en-US" altLang="ja-JP" sz="1400" b="1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L[</a:t>
              </a:r>
              <a:r>
                <a:rPr lang="en-US" altLang="ja-JP" sz="1400" b="1" kern="1200" dirty="0" err="1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ud</a:t>
              </a:r>
              <a:r>
                <a:rPr lang="en-US" altLang="ja-JP" sz="1400" b="1" kern="1200" dirty="0" err="1">
                  <a:solidFill>
                    <a:srgbClr val="0066FF"/>
                  </a:solidFill>
                  <a:latin typeface="+mj-lt"/>
                  <a:ea typeface="华文楷体"/>
                  <a:cs typeface=""/>
                </a:rPr>
                <a:t>s</a:t>
              </a:r>
              <a:r>
                <a:rPr lang="en-US" altLang="ja-JP" sz="1400" b="1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])</a:t>
              </a:r>
            </a:p>
            <a:p>
              <a:pPr defTabSz="914400" rtl="0">
                <a:defRPr/>
              </a:pPr>
              <a:r>
                <a:rPr lang="en-US" altLang="ja-JP" sz="1400" kern="12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m</a:t>
              </a:r>
              <a:r>
                <a:rPr lang="en-US" altLang="ja-JP" sz="1400" kern="1200" baseline="-25000" dirty="0" smtClean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u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, m</a:t>
              </a:r>
              <a:r>
                <a:rPr lang="en-US" altLang="ja-JP" sz="1400" kern="1200" baseline="-250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d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≈ m</a:t>
              </a:r>
              <a:r>
                <a:rPr lang="en-US" altLang="ja-JP" sz="1400" kern="1200" baseline="-250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s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  <a:sym typeface="Wingdings" panose="05000000000000000000" pitchFamily="2" charset="2"/>
                </a:rPr>
                <a:t>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 </a:t>
              </a:r>
              <a:r>
                <a:rPr lang="en-US" altLang="ja-JP" sz="1400" b="1" kern="1200" dirty="0" smtClean="0">
                  <a:solidFill>
                    <a:srgbClr val="0066FF"/>
                  </a:solidFill>
                  <a:latin typeface="+mj-lt"/>
                  <a:ea typeface="华文楷体"/>
                  <a:cs typeface=""/>
                </a:rPr>
                <a:t>(qqq)  </a:t>
              </a:r>
              <a:r>
                <a:rPr lang="en-US" altLang="ja-JP" sz="1400" kern="1200" dirty="0">
                  <a:solidFill>
                    <a:prstClr val="black"/>
                  </a:solidFill>
                  <a:latin typeface="+mj-lt"/>
                  <a:ea typeface="华文楷体"/>
                  <a:cs typeface=""/>
                </a:rPr>
                <a:t>uniform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8757274" y="5220508"/>
              <a:ext cx="3981198" cy="11550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57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15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729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307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2883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460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038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612" algn="ctr" defTabSz="584140">
                <a:defRPr sz="36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defTabSz="914400" rtl="0" eaLnBrk="0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kumimoji="1" lang="en-US" altLang="ja-JP" sz="1400" b="1" u="sng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Charmed baryon </a:t>
              </a:r>
              <a:r>
                <a:rPr kumimoji="1" lang="en-US" altLang="ja-JP" sz="1400" b="1" kern="1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 </a:t>
              </a:r>
              <a:r>
                <a:rPr kumimoji="1" lang="en-US" altLang="ja-JP" sz="1400" b="1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(</a:t>
              </a:r>
              <a:r>
                <a:rPr kumimoji="1" lang="en-US" altLang="ja-JP" sz="1400" b="1" kern="1200" dirty="0" err="1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L</a:t>
              </a:r>
              <a:r>
                <a:rPr kumimoji="1" lang="en-US" altLang="ja-JP" sz="1400" b="1" kern="1200" baseline="-25000" dirty="0" err="1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</a:t>
              </a:r>
              <a:r>
                <a:rPr kumimoji="1" lang="en-US" altLang="ja-JP" sz="1400" b="1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[</a:t>
              </a:r>
              <a:r>
                <a:rPr kumimoji="1" lang="en-US" altLang="ja-JP" sz="1400" b="1" kern="1200" dirty="0" err="1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ud</a:t>
              </a:r>
              <a:r>
                <a:rPr kumimoji="1" lang="en-US" altLang="ja-JP" sz="1400" b="1" kern="1200" dirty="0" err="1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</a:t>
              </a:r>
              <a:r>
                <a:rPr kumimoji="1" lang="en-US" altLang="ja-JP" sz="1400" b="1" kern="1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])</a:t>
              </a:r>
              <a:endParaRPr kumimoji="1" lang="en-US" altLang="ja-JP" sz="1400" b="1" kern="1200" dirty="0">
                <a:solidFill>
                  <a:srgbClr val="00B050"/>
                </a:solidFill>
                <a:latin typeface="Calibri" panose="020F0502020204030204" pitchFamily="34" charset="0"/>
                <a:ea typeface="华文楷体"/>
                <a:cs typeface="Calibri" panose="020F0502020204030204" pitchFamily="34" charset="0"/>
              </a:endParaRPr>
            </a:p>
            <a:p>
              <a:pPr marL="342900" indent="-342900" defTabSz="914400" rtl="0" eaLnBrk="0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m</a:t>
              </a:r>
              <a:r>
                <a:rPr kumimoji="1" lang="en-US" altLang="ja-JP" sz="1400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u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, m</a:t>
              </a:r>
              <a:r>
                <a:rPr kumimoji="1" lang="en-US" altLang="ja-JP" sz="1400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d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&lt;&lt; m</a:t>
              </a:r>
              <a:r>
                <a:rPr kumimoji="1" lang="en-US" altLang="ja-JP" sz="1400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c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</a:t>
              </a:r>
              <a:r>
                <a:rPr kumimoji="1" lang="en-US" altLang="ja-JP" sz="1400" kern="1200" dirty="0">
                  <a:solidFill>
                    <a:prstClr val="black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r>
                <a:rPr kumimoji="1" lang="en-US" altLang="ja-JP" sz="1400" b="1" kern="1200" dirty="0" err="1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diquark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+ quark</a:t>
              </a:r>
            </a:p>
            <a:p>
              <a:pPr defTabSz="914400" rtl="0">
                <a:defRPr/>
              </a:pP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                              </a:t>
              </a:r>
              <a:r>
                <a:rPr kumimoji="1" lang="en-US" altLang="ja-JP" sz="1400" b="1" kern="1200" dirty="0" smtClean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(</a:t>
              </a:r>
              <a:r>
                <a:rPr kumimoji="1" lang="en-US" altLang="ja-JP" sz="1400" b="1" kern="1200" dirty="0" err="1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qq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)     </a:t>
              </a:r>
              <a:r>
                <a:rPr kumimoji="1" lang="en-US" altLang="ja-JP" sz="1400" b="1" kern="1200" dirty="0" smtClean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     (</a:t>
              </a:r>
              <a:r>
                <a:rPr kumimoji="1" lang="en-US" altLang="ja-JP" sz="1400" b="1" kern="1200" dirty="0">
                  <a:solidFill>
                    <a:srgbClr val="0066FF"/>
                  </a:solidFill>
                  <a:latin typeface="Calibri" panose="020F0502020204030204" pitchFamily="34" charset="0"/>
                  <a:ea typeface="华文楷体"/>
                  <a:cs typeface="Calibri" panose="020F0502020204030204" pitchFamily="34" charset="0"/>
                </a:rPr>
                <a:t>Q)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矩形 12"/>
                <p:cNvSpPr/>
                <p:nvPr/>
              </p:nvSpPr>
              <p:spPr>
                <a:xfrm>
                  <a:off x="597743" y="5302867"/>
                  <a:ext cx="4090391" cy="11621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lvl1pPr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57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15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729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307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2883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460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038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612" algn="ctr" defTabSz="58414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defTabSz="91440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/>
                  </a:pPr>
                  <a:r>
                    <a:rPr kumimoji="1" lang="en-US" altLang="ja-JP" sz="1400" b="1" u="sng" kern="12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Charmed </a:t>
                  </a:r>
                  <a:r>
                    <a:rPr kumimoji="1" lang="en-US" altLang="zh-CN" sz="1400" b="1" u="sng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meson</a:t>
                  </a:r>
                  <a:r>
                    <a:rPr kumimoji="1" lang="en-US" altLang="ja-JP" sz="1400" b="1" u="sng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 </a:t>
                  </a:r>
                  <a:r>
                    <a:rPr kumimoji="1" lang="en-US" altLang="ja-JP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  (D</a:t>
                  </a:r>
                  <a:r>
                    <a:rPr kumimoji="1" lang="en-US" altLang="zh-CN" sz="1400" b="1" kern="1200" baseline="300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+</a:t>
                  </a:r>
                  <a:r>
                    <a:rPr kumimoji="1" lang="en-US" altLang="ja-JP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[</a:t>
                  </a:r>
                  <a:r>
                    <a:rPr kumimoji="1" lang="en-US" altLang="zh-CN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c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zh-CN" sz="1400" b="1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华文楷体"/>
                              <a:cs typeface=""/>
                            </a:rPr>
                          </m:ctrlPr>
                        </m:accPr>
                        <m:e>
                          <m:r>
                            <a:rPr lang="en-US" altLang="zh-CN" sz="1400" b="1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华文楷体"/>
                              <a:cs typeface=""/>
                            </a:rPr>
                            <m:t>𝒅</m:t>
                          </m:r>
                        </m:e>
                      </m:acc>
                    </m:oMath>
                  </a14:m>
                  <a:r>
                    <a:rPr kumimoji="1" lang="en-US" altLang="ja-JP" sz="1400" b="1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])</a:t>
                  </a:r>
                  <a:endParaRPr kumimoji="1" lang="en-US" altLang="ja-JP" sz="1400" b="1" dirty="0">
                    <a:solidFill>
                      <a:srgbClr val="00B050"/>
                    </a:solidFill>
                    <a:ea typeface="华文楷体"/>
                    <a:cs typeface=""/>
                  </a:endParaRPr>
                </a:p>
                <a:p>
                  <a:pPr defTabSz="914400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/>
                  </a:pPr>
                  <a:r>
                    <a:rPr kumimoji="1" lang="en-US" altLang="ja-JP" sz="1400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m</a:t>
                  </a:r>
                  <a:r>
                    <a:rPr kumimoji="1" lang="en-US" altLang="ja-JP" sz="1400" kern="1200" baseline="-250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d</a:t>
                  </a:r>
                  <a:r>
                    <a:rPr kumimoji="1" lang="en-US" altLang="ja-JP" sz="1400" kern="1200" dirty="0" smtClean="0">
                      <a:solidFill>
                        <a:prstClr val="black"/>
                      </a:solidFill>
                      <a:ea typeface="华文楷体"/>
                      <a:cs typeface=""/>
                    </a:rPr>
                    <a:t> </a:t>
                  </a:r>
                  <a:r>
                    <a:rPr kumimoji="1" lang="en-US" altLang="ja-JP" sz="1400" kern="12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&lt;&lt; m</a:t>
                  </a:r>
                  <a:r>
                    <a:rPr kumimoji="1" lang="en-US" altLang="ja-JP" sz="1400" kern="1200" baseline="-250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c</a:t>
                  </a:r>
                  <a:r>
                    <a:rPr kumimoji="1" lang="en-US" altLang="ja-JP" sz="1400" kern="1200" dirty="0">
                      <a:solidFill>
                        <a:prstClr val="black"/>
                      </a:solidFill>
                      <a:ea typeface="华文楷体"/>
                      <a:cs typeface=""/>
                    </a:rPr>
                    <a:t> </a:t>
                  </a:r>
                  <a:r>
                    <a:rPr kumimoji="1" lang="en-US" altLang="ja-JP" sz="1400" kern="1200" dirty="0">
                      <a:solidFill>
                        <a:prstClr val="black"/>
                      </a:solidFill>
                      <a:ea typeface="华文楷体"/>
                      <a:cs typeface=""/>
                      <a:sym typeface="Wingdings" panose="05000000000000000000" pitchFamily="2" charset="2"/>
                    </a:rPr>
                    <a:t> </a:t>
                  </a:r>
                  <a:r>
                    <a:rPr kumimoji="1" lang="en-US" altLang="ja-JP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quark </a:t>
                  </a:r>
                  <a:r>
                    <a:rPr kumimoji="1" lang="en-US" altLang="ja-JP" sz="1400" b="1" kern="1200" dirty="0">
                      <a:solidFill>
                        <a:srgbClr val="0066FF"/>
                      </a:solidFill>
                      <a:ea typeface="华文楷体"/>
                      <a:cs typeface=""/>
                    </a:rPr>
                    <a:t>+ </a:t>
                  </a:r>
                  <a:r>
                    <a:rPr kumimoji="1" lang="en-US" altLang="zh-CN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heavy </a:t>
                  </a:r>
                  <a:r>
                    <a:rPr kumimoji="1" lang="en-US" altLang="ja-JP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quark</a:t>
                  </a:r>
                  <a:endParaRPr kumimoji="1" lang="en-US" altLang="ja-JP" sz="1400" b="1" kern="1200" dirty="0">
                    <a:solidFill>
                      <a:srgbClr val="0066FF"/>
                    </a:solidFill>
                    <a:ea typeface="华文楷体"/>
                    <a:cs typeface=""/>
                  </a:endParaRPr>
                </a:p>
                <a:p>
                  <a:pPr defTabSz="914400" rtl="0">
                    <a:defRPr/>
                  </a:pPr>
                  <a:r>
                    <a:rPr kumimoji="1" lang="en-US" altLang="ja-JP" sz="1400" b="1" kern="1200" dirty="0">
                      <a:solidFill>
                        <a:srgbClr val="0066FF"/>
                      </a:solidFill>
                      <a:ea typeface="华文楷体"/>
                      <a:cs typeface=""/>
                    </a:rPr>
                    <a:t>              </a:t>
                  </a:r>
                  <a:r>
                    <a:rPr kumimoji="1" lang="en-US" altLang="ja-JP" sz="1400" b="1" kern="1200" dirty="0" smtClean="0">
                      <a:solidFill>
                        <a:srgbClr val="0066FF"/>
                      </a:solidFill>
                      <a:ea typeface="华文楷体"/>
                      <a:cs typeface=""/>
                    </a:rPr>
                    <a:t>  (q)               </a:t>
                  </a:r>
                  <a:r>
                    <a:rPr kumimoji="1" lang="en-US" altLang="ja-JP" sz="1400" b="1" kern="1200" dirty="0">
                      <a:solidFill>
                        <a:srgbClr val="0066FF"/>
                      </a:solidFill>
                      <a:ea typeface="华文楷体"/>
                      <a:cs typeface=""/>
                    </a:rPr>
                    <a:t>(Q)</a:t>
                  </a:r>
                </a:p>
              </p:txBody>
            </p:sp>
          </mc:Choice>
          <mc:Fallback xmlns="">
            <p:sp>
              <p:nvSpPr>
                <p:cNvPr id="50" name="矩形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743" y="5302867"/>
                  <a:ext cx="4090391" cy="116211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775" b="-697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7"/>
              <p:cNvSpPr txBox="1"/>
              <p:nvPr/>
            </p:nvSpPr>
            <p:spPr>
              <a:xfrm>
                <a:off x="389252" y="818605"/>
                <a:ext cx="8251369" cy="57245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91430" tIns="45716" rIns="91430" bIns="45716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24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: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 a </a:t>
                </a:r>
                <a:r>
                  <a:rPr lang="en-US" altLang="zh-CN" sz="22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heavy quark (c) with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an </a:t>
                </a:r>
                <a:r>
                  <a:rPr lang="en-US" altLang="zh-CN" sz="2200" b="1" i="1" dirty="0">
                    <a:solidFill>
                      <a:srgbClr val="FF0000"/>
                    </a:solidFill>
                    <a:latin typeface="+mj-lt"/>
                    <a:cs typeface="Calibri" panose="020F0502020204030204" pitchFamily="34" charset="0"/>
                  </a:rPr>
                  <a:t>unexcited spin-zero diquark (u-d)</a:t>
                </a:r>
              </a:p>
            </p:txBody>
          </p:sp>
        </mc:Choice>
        <mc:Fallback>
          <p:sp>
            <p:nvSpPr>
              <p:cNvPr id="44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52" y="818605"/>
                <a:ext cx="8251369" cy="572456"/>
              </a:xfrm>
              <a:prstGeom prst="rect">
                <a:avLst/>
              </a:prstGeom>
              <a:blipFill>
                <a:blip r:embed="rId5"/>
                <a:stretch>
                  <a:fillRect b="-13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9" descr="QD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59" y="3952573"/>
            <a:ext cx="4368430" cy="2305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4656103" y="3928441"/>
            <a:ext cx="4384269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TW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sz="2200" b="1" kern="1200">
                <a:solidFill>
                  <a:schemeClr val="tx1"/>
                </a:solidFill>
                <a:latin typeface="Arial" panose="020B0604020202020204" pitchFamily="34" charset="0"/>
                <a:ea typeface="PMingLiU" pitchFamily="18" charset="-120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Calibri" panose="020F0502020204030204" pitchFamily="34" charset="0"/>
              <a:buChar char="─"/>
            </a:pP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Two distinct </a:t>
            </a:r>
            <a:r>
              <a:rPr lang="en-US" altLang="zh-TW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W emission 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diagrams, three different </a:t>
            </a:r>
            <a:r>
              <a:rPr lang="en-US" altLang="zh-TW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exchange diagrams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Calibri" panose="020F0502020204030204" pitchFamily="34" charset="0"/>
              <a:buChar char="─"/>
            </a:pPr>
            <a:r>
              <a:rPr lang="en-US" altLang="zh-TW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information of </a:t>
            </a:r>
            <a:r>
              <a:rPr lang="en-US" altLang="zh-TW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decay </a:t>
            </a:r>
            <a:r>
              <a:rPr lang="en-US" altLang="zh-TW" sz="2000" b="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asym</a:t>
            </a:r>
            <a:r>
              <a:rPr lang="en-US" altLang="zh-TW" sz="2000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altLang="zh-TW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to extract </a:t>
            </a:r>
            <a:r>
              <a:rPr lang="en-US" altLang="zh-TW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s- </a:t>
            </a:r>
            <a:r>
              <a:rPr lang="en-US" altLang="zh-TW" sz="2000" b="0" dirty="0">
                <a:latin typeface="Calibri" panose="020F0502020204030204" pitchFamily="34" charset="0"/>
                <a:cs typeface="Calibri" panose="020F0502020204030204" pitchFamily="34" charset="0"/>
              </a:rPr>
              <a:t>and p-wave amplitudes </a:t>
            </a:r>
            <a:r>
              <a:rPr lang="en-US" altLang="zh-TW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separately</a:t>
            </a:r>
            <a:endParaRPr lang="en-US" altLang="zh-TW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文本框 48"/>
              <p:cNvSpPr txBox="1"/>
              <p:nvPr/>
            </p:nvSpPr>
            <p:spPr>
              <a:xfrm>
                <a:off x="0" y="3472378"/>
                <a:ext cx="9186896" cy="43088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b="1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lang="en-US" altLang="zh-CN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altLang="zh-CN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𝒘𝒆𝒂𝒌</m:t>
                    </m:r>
                    <m:r>
                      <a:rPr lang="en-US" altLang="zh-CN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altLang="zh-CN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𝒅𝒆𝒄𝒂𝒚</m:t>
                    </m:r>
                    <m:r>
                      <a:rPr lang="en-US" altLang="zh-CN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altLang="zh-CN" sz="2200" b="1" i="1" dirty="0" smtClean="0">
                    <a:solidFill>
                      <a:srgbClr val="FF0000"/>
                    </a:solidFill>
                  </a:rPr>
                  <a:t>receive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</a:rPr>
                  <a:t>sizable non-factorization  W-exchange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</a:rPr>
                  <a:t>contribution</a:t>
                </a:r>
                <a:endParaRPr lang="en-US" altLang="zh-CN" sz="2200" b="1" i="1" dirty="0"/>
              </a:p>
            </p:txBody>
          </p:sp>
        </mc:Choice>
        <mc:Fallback>
          <p:sp>
            <p:nvSpPr>
              <p:cNvPr id="49" name="文本框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72378"/>
                <a:ext cx="9186896" cy="430887"/>
              </a:xfrm>
              <a:prstGeom prst="rect">
                <a:avLst/>
              </a:prstGeom>
              <a:blipFill>
                <a:blip r:embed="rId8"/>
                <a:stretch>
                  <a:fillRect t="-10000" r="-265" b="-2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79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966507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8420" y="61432"/>
            <a:ext cx="7456187" cy="714850"/>
          </a:xfrm>
        </p:spPr>
        <p:txBody>
          <a:bodyPr>
            <a:noAutofit/>
          </a:bodyPr>
          <a:lstStyle/>
          <a:p>
            <a:r>
              <a:rPr lang="en-US" altLang="zh-CN" sz="3400" dirty="0" smtClean="0"/>
              <a:t>Near Threshold production at BESIII</a:t>
            </a:r>
            <a:endParaRPr lang="zh-CN" altLang="en-US" sz="3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Shape 205"/>
              <p:cNvSpPr/>
              <p:nvPr/>
            </p:nvSpPr>
            <p:spPr>
              <a:xfrm>
                <a:off x="457200" y="1033186"/>
                <a:ext cx="8291351" cy="982833"/>
              </a:xfrm>
              <a:prstGeom prst="rect">
                <a:avLst/>
              </a:prstGeom>
              <a:solidFill>
                <a:srgbClr val="FFFF00"/>
              </a:solid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 algn="ctr">
                  <a:lnSpc>
                    <a:spcPct val="130000"/>
                  </a:lnSpc>
                  <a:spcBef>
                    <a:spcPts val="4200"/>
                  </a:spcBef>
                  <a:defRPr sz="1800"/>
                </a:pP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For the first time</a:t>
                </a:r>
                <a:r>
                  <a:rPr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, </a:t>
                </a:r>
                <a:r>
                  <a:rPr lang="en-US"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BEPCII</a:t>
                </a:r>
                <a:r>
                  <a:rPr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 </a:t>
                </a: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run </a:t>
                </a: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around </a:t>
                </a:r>
                <a:r>
                  <a:rPr lang="en-US"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4.6 GeV</a:t>
                </a: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, </a:t>
                </a:r>
                <a:r>
                  <a:rPr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 </a:t>
                </a: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near </a:t>
                </a:r>
                <a:r>
                  <a:rPr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000" i="1" baseline="-25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 </a:t>
                </a:r>
                <a:r>
                  <a:rPr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threshold</a:t>
                </a: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,</a:t>
                </a:r>
                <a:r>
                  <a:rPr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 </a:t>
                </a:r>
                <a:r>
                  <a:rPr lang="en-US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with </a:t>
                </a:r>
                <a:r>
                  <a:rPr lang="en-US"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excellent </a:t>
                </a:r>
                <a:r>
                  <a:rPr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performance</a:t>
                </a:r>
                <a:r>
                  <a:rPr lang="en-US" altLang="zh-CN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.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Marvelous achievement </a:t>
                </a:r>
                <a:r>
                  <a:rPr lang="en-US" altLang="zh-CN" sz="2200" b="1" i="1" dirty="0" smtClean="0">
                    <a:latin typeface="+mj-lt"/>
                    <a:ea typeface="Helvetica"/>
                    <a:cs typeface="Helvetica" panose="020B0604020202020204" pitchFamily="34" charset="0"/>
                    <a:sym typeface="Helvetica"/>
                  </a:rPr>
                  <a:t>of BEPCII</a:t>
                </a:r>
                <a:endParaRPr sz="2200" b="1" i="1" dirty="0">
                  <a:latin typeface="+mj-lt"/>
                  <a:ea typeface="Helvetica"/>
                  <a:cs typeface="Helvetica" panose="020B0604020202020204" pitchFamily="34" charset="0"/>
                  <a:sym typeface="Helvetica"/>
                </a:endParaRPr>
              </a:p>
            </p:txBody>
          </p:sp>
        </mc:Choice>
        <mc:Fallback>
          <p:sp>
            <p:nvSpPr>
              <p:cNvPr id="8" name="Shape 2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033186"/>
                <a:ext cx="8291351" cy="982833"/>
              </a:xfrm>
              <a:prstGeom prst="rect">
                <a:avLst/>
              </a:prstGeom>
              <a:blipFill>
                <a:blip r:embed="rId3"/>
                <a:stretch>
                  <a:fillRect b="-802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206"/>
          <p:cNvGraphicFramePr/>
          <p:nvPr>
            <p:extLst>
              <p:ext uri="{D42A27DB-BD31-4B8C-83A1-F6EECF244321}">
                <p14:modId xmlns:p14="http://schemas.microsoft.com/office/powerpoint/2010/main" val="195679944"/>
              </p:ext>
            </p:extLst>
          </p:nvPr>
        </p:nvGraphicFramePr>
        <p:xfrm>
          <a:off x="457200" y="2899116"/>
          <a:ext cx="3210078" cy="2336800"/>
        </p:xfrm>
        <a:graphic>
          <a:graphicData uri="http://schemas.openxmlformats.org/drawingml/2006/table">
            <a:tbl>
              <a:tblPr bandRow="1"/>
              <a:tblGrid>
                <a:gridCol w="1658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7467"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E</a:t>
                      </a:r>
                      <a:r>
                        <a:rPr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nergy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(</a:t>
                      </a:r>
                      <a:r>
                        <a:rPr lang="en-US" sz="2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GeV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)</a:t>
                      </a:r>
                      <a:endParaRPr sz="2400" dirty="0">
                        <a:latin typeface="Calibri" panose="020F0502020204030204" pitchFamily="34" charset="0"/>
                        <a:cs typeface="Calibri" panose="020F0502020204030204" pitchFamily="34" charset="0"/>
                        <a:sym typeface="Helvetica Light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lum</a:t>
                      </a:r>
                      <a:r>
                        <a:rPr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.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(1</a:t>
                      </a:r>
                      <a:r>
                        <a:rPr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/</a:t>
                      </a:r>
                      <a:r>
                        <a:rPr sz="2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pb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)</a:t>
                      </a:r>
                      <a:endParaRPr sz="2400" dirty="0">
                        <a:latin typeface="Calibri" panose="020F0502020204030204" pitchFamily="34" charset="0"/>
                        <a:cs typeface="Calibri" panose="020F0502020204030204" pitchFamily="34" charset="0"/>
                        <a:sym typeface="Helvetica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072"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4.575</a:t>
                      </a:r>
                    </a:p>
                  </a:txBody>
                  <a:tcPr marL="50800" marR="50800" marT="50800" marB="50800" anchor="ctr" horzOverflow="overflow">
                    <a:gradFill>
                      <a:gsLst>
                        <a:gs pos="0">
                          <a:srgbClr val="FBFBFB"/>
                        </a:gs>
                        <a:gs pos="100000">
                          <a:srgbClr val="BEBEBE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~48</a:t>
                      </a:r>
                    </a:p>
                  </a:txBody>
                  <a:tcPr marL="50800" marR="50800" marT="50800" marB="50800" anchor="ctr" horzOverflow="overflow">
                    <a:gradFill>
                      <a:gsLst>
                        <a:gs pos="0">
                          <a:srgbClr val="FBFBFB"/>
                        </a:gs>
                        <a:gs pos="100000">
                          <a:srgbClr val="BEBEBE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072"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4.580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~8.5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072"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4.590</a:t>
                      </a:r>
                    </a:p>
                  </a:txBody>
                  <a:tcPr marL="50800" marR="50800" marT="50800" marB="50800" anchor="ctr" horzOverflow="overflow">
                    <a:gradFill>
                      <a:gsLst>
                        <a:gs pos="0">
                          <a:srgbClr val="FBFBFB"/>
                        </a:gs>
                        <a:gs pos="100000">
                          <a:srgbClr val="BEBEBE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~8.1</a:t>
                      </a:r>
                    </a:p>
                  </a:txBody>
                  <a:tcPr marL="50800" marR="50800" marT="50800" marB="50800" anchor="ctr" horzOverflow="overflow">
                    <a:gradFill>
                      <a:gsLst>
                        <a:gs pos="0">
                          <a:srgbClr val="FBFBFB"/>
                        </a:gs>
                        <a:gs pos="100000">
                          <a:srgbClr val="BEBEBE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072"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4.600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lvl="0" algn="ctr" defTabSz="914400">
                        <a:defRPr sz="1800"/>
                      </a:pPr>
                      <a:r>
                        <a:rPr sz="24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~</a:t>
                      </a:r>
                      <a:r>
                        <a:rPr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56</a:t>
                      </a:r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Helvetica Light"/>
                        </a:rPr>
                        <a:t>7</a:t>
                      </a:r>
                      <a:endParaRPr sz="2400" dirty="0">
                        <a:latin typeface="Calibri" panose="020F0502020204030204" pitchFamily="34" charset="0"/>
                        <a:cs typeface="Calibri" panose="020F0502020204030204" pitchFamily="34" charset="0"/>
                        <a:sym typeface="Helvetica Light"/>
                      </a:endParaRP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Shape 207"/>
          <p:cNvSpPr/>
          <p:nvPr/>
        </p:nvSpPr>
        <p:spPr>
          <a:xfrm>
            <a:off x="449829" y="2255914"/>
            <a:ext cx="3210078" cy="569589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>
              <a:defRPr sz="2400" b="1"/>
            </a:lvl1pPr>
          </a:lstStyle>
          <a:p>
            <a:pPr algn="ctr">
              <a:defRPr sz="1800" b="0"/>
            </a:pPr>
            <a:r>
              <a:rPr dirty="0" smtClean="0">
                <a:latin typeface="Arial Black" panose="020B0A0402010202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Arial Black" panose="020B0A04020102020204" pitchFamily="34" charset="0"/>
                <a:cs typeface="Calibri" panose="020F0502020204030204" pitchFamily="34" charset="0"/>
              </a:rPr>
              <a:t>d</a:t>
            </a:r>
            <a:r>
              <a:rPr dirty="0" smtClean="0">
                <a:latin typeface="Arial Black" panose="020B0A04020102020204" pitchFamily="34" charset="0"/>
                <a:cs typeface="Calibri" panose="020F0502020204030204" pitchFamily="34" charset="0"/>
              </a:rPr>
              <a:t>ata </a:t>
            </a:r>
            <a:r>
              <a:rPr lang="en-US" dirty="0">
                <a:latin typeface="Arial Black" panose="020B0A04020102020204" pitchFamily="34" charset="0"/>
                <a:cs typeface="Calibri" panose="020F0502020204030204" pitchFamily="34" charset="0"/>
              </a:rPr>
              <a:t>s</a:t>
            </a:r>
            <a:r>
              <a:rPr dirty="0" smtClean="0">
                <a:latin typeface="Arial Black" panose="020B0A04020102020204" pitchFamily="34" charset="0"/>
                <a:cs typeface="Calibri" panose="020F0502020204030204" pitchFamily="34" charset="0"/>
              </a:rPr>
              <a:t>et </a:t>
            </a:r>
            <a:r>
              <a:rPr dirty="0">
                <a:latin typeface="Arial Black" panose="020B0A04020102020204" pitchFamily="34" charset="0"/>
                <a:cs typeface="Calibri" panose="020F0502020204030204" pitchFamily="34" charset="0"/>
              </a:rPr>
              <a:t>at </a:t>
            </a:r>
            <a:r>
              <a:rPr dirty="0" smtClean="0">
                <a:latin typeface="Arial Black" panose="020B0A04020102020204" pitchFamily="34" charset="0"/>
                <a:cs typeface="Calibri" panose="020F0502020204030204" pitchFamily="34" charset="0"/>
              </a:rPr>
              <a:t>BESIII</a:t>
            </a:r>
            <a:endParaRPr dirty="0"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08530" y="2177444"/>
            <a:ext cx="3900792" cy="3687986"/>
            <a:chOff x="4664653" y="1599344"/>
            <a:chExt cx="3900792" cy="3687986"/>
          </a:xfrm>
        </p:grpSpPr>
        <p:pic>
          <p:nvPicPr>
            <p:cNvPr id="21" name="image6.png" descr="D:\xiaorui\hep\besiii\Lambda_c\belle2008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664653" y="2033436"/>
              <a:ext cx="3900792" cy="3253894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>
              <a:outerShdw blurRad="50800" dist="38100" dir="2700000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22" name="直接箭头连接符 13"/>
            <p:cNvCxnSpPr/>
            <p:nvPr/>
          </p:nvCxnSpPr>
          <p:spPr>
            <a:xfrm>
              <a:off x="5534190" y="3852980"/>
              <a:ext cx="0" cy="407622"/>
            </a:xfrm>
            <a:prstGeom prst="straightConnector1">
              <a:avLst/>
            </a:prstGeom>
            <a:ln>
              <a:tailEnd type="arrow"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2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655" y="2234949"/>
              <a:ext cx="852487" cy="65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文本框 23"/>
            <p:cNvSpPr txBox="1"/>
            <p:nvPr/>
          </p:nvSpPr>
          <p:spPr>
            <a:xfrm>
              <a:off x="5277517" y="1599344"/>
              <a:ext cx="3157317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solidFill>
                    <a:srgbClr val="FF0000"/>
                  </a:solidFill>
                </a:rPr>
                <a:t>PRL 101 (2008) 172001</a:t>
              </a:r>
              <a:endParaRPr lang="zh-CN" altLang="en-US" sz="2400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31357" y="5452707"/>
            <a:ext cx="85103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defRPr sz="1800" b="0">
                <a:solidFill>
                  <a:srgbClr val="000000"/>
                </a:solidFill>
              </a:defRPr>
            </a:pPr>
            <a:r>
              <a:rPr lang="en-US" altLang="zh-CN" sz="2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time to systematically study charmed baryon at threshold!</a:t>
            </a:r>
          </a:p>
        </p:txBody>
      </p:sp>
      <p:pic>
        <p:nvPicPr>
          <p:cNvPr id="27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6756" y="2746428"/>
            <a:ext cx="1995664" cy="209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0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3136" y="50539"/>
            <a:ext cx="7137584" cy="71485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Analysis Technique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07/07/2018  H.P.  Peng</a:t>
            </a:r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ICHEP2018，Seoul Korea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2" descr="http://bes3.ihep.ac.cn/images/BES3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61432"/>
            <a:ext cx="1155866" cy="71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185645" y="832528"/>
                <a:ext cx="8843962" cy="120032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4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400" b="1" i="1" baseline="-25000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4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altLang="zh-CN" sz="24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production </a:t>
                </a:r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at </a:t>
                </a:r>
                <a:r>
                  <a:rPr lang="en-US" altLang="zh-CN" sz="2400" b="1" i="1" dirty="0" err="1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e</a:t>
                </a:r>
                <a:r>
                  <a:rPr lang="en-US" altLang="zh-CN" sz="2400" b="1" i="1" baseline="30000" dirty="0" err="1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+</a:t>
                </a:r>
                <a:r>
                  <a:rPr lang="en-US" altLang="zh-CN" sz="2400" b="1" i="1" dirty="0" err="1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e</a:t>
                </a:r>
                <a:r>
                  <a:rPr lang="en-US" altLang="zh-CN" sz="2400" b="1" i="1" baseline="30000" dirty="0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-</a:t>
                </a:r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 annihilations 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near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 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threshold</a:t>
                </a:r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, </a:t>
                </a:r>
              </a:p>
              <a:p>
                <a:pPr algn="ctr"/>
                <a:r>
                  <a:rPr lang="en-US" altLang="zh-CN" sz="2400" b="1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n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o additional hadron</a:t>
                </a:r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sym typeface="Symbol" panose="05050102010706020507" pitchFamily="18" charset="2"/>
                  </a:rPr>
                  <a:t> in final states, </a:t>
                </a:r>
              </a:p>
              <a:p>
                <a:pPr algn="ctr"/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  <a:sym typeface="Calibri" panose="020F0502020204030204" pitchFamily="34" charset="0"/>
                  </a:rPr>
                  <a:t>the </a:t>
                </a:r>
                <a:r>
                  <a:rPr lang="en-US" altLang="zh-CN" sz="2400" b="1" i="1" dirty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  <a:sym typeface="Calibri" panose="020F0502020204030204" pitchFamily="34" charset="0"/>
                  </a:rPr>
                  <a:t>most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  <a:sym typeface="Calibri" panose="020F0502020204030204" pitchFamily="34" charset="0"/>
                  </a:rPr>
                  <a:t>simple and 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  <a:sym typeface="Calibri" panose="020F0502020204030204" pitchFamily="34" charset="0"/>
                  </a:rPr>
                  <a:t>straightforward </a:t>
                </a:r>
                <a:r>
                  <a:rPr lang="en-US" altLang="zh-CN" sz="2400" b="1" i="1" dirty="0" smtClean="0">
                    <a:solidFill>
                      <a:schemeClr val="tx1"/>
                    </a:solidFill>
                    <a:latin typeface="+mj-lt"/>
                    <a:ea typeface="宋体"/>
                    <a:cs typeface="Calibri" panose="020F0502020204030204" pitchFamily="34" charset="0"/>
                    <a:sym typeface="Calibri" panose="020F0502020204030204" pitchFamily="34" charset="0"/>
                  </a:rPr>
                  <a:t>measurement -- 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+mj-lt"/>
                    <a:ea typeface="宋体"/>
                    <a:cs typeface="Calibri" panose="020F0502020204030204" pitchFamily="34" charset="0"/>
                    <a:sym typeface="Calibri" panose="020F0502020204030204" pitchFamily="34" charset="0"/>
                  </a:rPr>
                  <a:t>Unique</a:t>
                </a:r>
                <a:endParaRPr lang="zh-CN" altLang="en-US" sz="2400" b="1" i="1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45" y="832528"/>
                <a:ext cx="8843962" cy="1200329"/>
              </a:xfrm>
              <a:prstGeom prst="rect">
                <a:avLst/>
              </a:prstGeom>
              <a:blipFill>
                <a:blip r:embed="rId4"/>
                <a:stretch>
                  <a:fillRect t="-4082" b="-112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922" y="3460986"/>
            <a:ext cx="3376953" cy="27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占位符 3"/>
              <p:cNvSpPr txBox="1">
                <a:spLocks/>
              </p:cNvSpPr>
              <p:nvPr/>
            </p:nvSpPr>
            <p:spPr>
              <a:xfrm>
                <a:off x="4108862" y="2157708"/>
                <a:ext cx="5035138" cy="4163668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2200" dirty="0" smtClean="0">
                    <a:latin typeface="+mj-lt"/>
                  </a:rPr>
                  <a:t>Two</a:t>
                </a:r>
                <a:r>
                  <a:rPr lang="zh-CN" altLang="en-US" sz="2200" dirty="0" smtClean="0">
                    <a:latin typeface="+mj-lt"/>
                  </a:rPr>
                  <a:t> </a:t>
                </a:r>
                <a:r>
                  <a:rPr lang="en-US" altLang="zh-CN" sz="2200" dirty="0" smtClean="0">
                    <a:latin typeface="+mj-lt"/>
                  </a:rPr>
                  <a:t>approaches</a:t>
                </a:r>
                <a:r>
                  <a:rPr lang="zh-CN" altLang="en-US" sz="2200" dirty="0" smtClean="0">
                    <a:latin typeface="+mj-lt"/>
                  </a:rPr>
                  <a:t> </a:t>
                </a:r>
                <a:r>
                  <a:rPr lang="en-US" altLang="zh-CN" sz="2200" dirty="0" smtClean="0">
                    <a:latin typeface="+mj-lt"/>
                  </a:rPr>
                  <a:t>for studying</a:t>
                </a:r>
                <a:r>
                  <a:rPr lang="zh-CN" altLang="en-US" sz="220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𝚲</m:t>
                        </m:r>
                      </m:e>
                      <m:sub>
                        <m:r>
                          <a:rPr lang="en-US" altLang="zh-CN" sz="22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𝐜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200" dirty="0">
                    <a:latin typeface="+mj-lt"/>
                  </a:rPr>
                  <a:t> </a:t>
                </a:r>
                <a:r>
                  <a:rPr lang="en-US" altLang="zh-CN" sz="2200" dirty="0">
                    <a:latin typeface="+mj-lt"/>
                  </a:rPr>
                  <a:t>decays:</a:t>
                </a:r>
              </a:p>
              <a:p>
                <a:pPr marL="812787" lvl="1">
                  <a:buFont typeface="Arial" pitchFamily="34" charset="0"/>
                  <a:buChar char="•"/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</a:rPr>
                  <a:t>ST :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</a:rPr>
                  <a:t>detect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</a:rPr>
                  <a:t>only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</a:rPr>
                  <a:t>one</a:t>
                </a:r>
                <a:r>
                  <a:rPr lang="zh-CN" altLang="en-US" sz="2200" dirty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</a:rPr>
                  <a:t>of</a:t>
                </a:r>
                <a:r>
                  <a:rPr lang="zh-CN" altLang="en-US" sz="2200" dirty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−</m:t>
                        </m:r>
                      </m:sup>
                    </m:sSubSup>
                  </m:oMath>
                </a14:m>
                <a:endParaRPr lang="en-US" altLang="zh-CN" sz="2200" dirty="0">
                  <a:latin typeface="+mj-lt"/>
                </a:endParaRP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Relative</a:t>
                </a:r>
                <a:r>
                  <a:rPr lang="zh-CN" altLang="en-US" sz="2000" b="0" dirty="0" smtClean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>
                    <a:latin typeface="+mj-lt"/>
                    <a:ea typeface="Times New Roman" charset="0"/>
                    <a:cs typeface="Times New Roman" charset="0"/>
                  </a:rPr>
                  <a:t>higher</a:t>
                </a:r>
                <a:r>
                  <a:rPr lang="zh-CN" altLang="en-US" sz="2000" b="0" dirty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>
                    <a:latin typeface="+mj-lt"/>
                    <a:ea typeface="Times New Roman" charset="0"/>
                    <a:cs typeface="Times New Roman" charset="0"/>
                  </a:rPr>
                  <a:t>backgrounds</a:t>
                </a: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Higher</a:t>
                </a:r>
                <a:r>
                  <a:rPr lang="zh-CN" altLang="en-US" sz="2000" b="0" dirty="0" smtClean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>
                    <a:latin typeface="+mj-lt"/>
                    <a:ea typeface="Times New Roman" charset="0"/>
                    <a:cs typeface="Times New Roman" charset="0"/>
                  </a:rPr>
                  <a:t>efficiencies</a:t>
                </a: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Full reconstruction</a:t>
                </a:r>
                <a:endParaRPr lang="en-US" altLang="zh-CN" sz="2000" b="0" dirty="0">
                  <a:latin typeface="+mj-lt"/>
                  <a:ea typeface="Times New Roman" charset="0"/>
                  <a:cs typeface="Times New Roman" charset="0"/>
                </a:endParaRPr>
              </a:p>
              <a:p>
                <a:pPr marL="812787" lvl="1">
                  <a:buFont typeface="Arial" pitchFamily="34" charset="0"/>
                  <a:buChar char="•"/>
                </a:pP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</a:rPr>
                  <a:t>DT :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</a:rPr>
                  <a:t>  </a:t>
                </a:r>
                <a:r>
                  <a:rPr lang="en-US" altLang="zh-CN" sz="2200" dirty="0" smtClean="0">
                    <a:solidFill>
                      <a:srgbClr val="0036FA"/>
                    </a:solidFill>
                    <a:latin typeface="+mj-lt"/>
                  </a:rPr>
                  <a:t>detect</a:t>
                </a:r>
                <a:r>
                  <a:rPr lang="zh-CN" altLang="en-US" sz="2200" dirty="0" smtClean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</a:rPr>
                  <a:t>both</a:t>
                </a:r>
                <a:r>
                  <a:rPr lang="zh-CN" altLang="en-US" sz="2200" dirty="0">
                    <a:solidFill>
                      <a:srgbClr val="0036FA"/>
                    </a:solidFill>
                    <a:latin typeface="+mj-lt"/>
                  </a:rPr>
                  <a:t> </a:t>
                </a:r>
                <a:r>
                  <a:rPr lang="en-US" altLang="zh-CN" sz="2200" dirty="0">
                    <a:solidFill>
                      <a:srgbClr val="0036FA"/>
                    </a:solidFill>
                    <a:latin typeface="+mj-lt"/>
                  </a:rPr>
                  <a:t>of</a:t>
                </a:r>
                <a:r>
                  <a:rPr lang="zh-CN" altLang="en-US" sz="2200" dirty="0">
                    <a:solidFill>
                      <a:srgbClr val="0036FA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en-US" altLang="zh-CN" sz="2200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zh-CN" altLang="en-US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200" b="1">
                            <a:solidFill>
                              <a:srgbClr val="0036FA"/>
                            </a:solidFill>
                            <a:latin typeface="Cambria Math" panose="02040503050406030204" pitchFamily="18" charset="0"/>
                            <a:sym typeface="Calibri" panose="020F0502020204030204" pitchFamily="34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en-US" sz="2200" dirty="0">
                    <a:solidFill>
                      <a:srgbClr val="0036FA"/>
                    </a:solidFill>
                    <a:latin typeface="+mj-lt"/>
                  </a:rPr>
                  <a:t> </a:t>
                </a:r>
                <a:endParaRPr lang="en-US" altLang="zh-CN" sz="2200" dirty="0">
                  <a:solidFill>
                    <a:srgbClr val="0036FA"/>
                  </a:solidFill>
                  <a:latin typeface="+mj-lt"/>
                </a:endParaRP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Smaller</a:t>
                </a:r>
                <a:r>
                  <a:rPr lang="zh-CN" altLang="en-US" sz="2000" b="0" dirty="0" smtClean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backgrounds</a:t>
                </a: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Missing</a:t>
                </a:r>
                <a:r>
                  <a:rPr lang="zh-CN" altLang="en-US" sz="2000" b="0" dirty="0" smtClean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>
                    <a:latin typeface="+mj-lt"/>
                    <a:ea typeface="Times New Roman" charset="0"/>
                    <a:cs typeface="Times New Roman" charset="0"/>
                  </a:rPr>
                  <a:t>mass</a:t>
                </a:r>
                <a:r>
                  <a:rPr lang="zh-CN" altLang="en-US" sz="2000" b="0" dirty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technique</a:t>
                </a: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Lower</a:t>
                </a:r>
                <a:r>
                  <a:rPr lang="zh-CN" altLang="en-US" sz="2000" b="0" dirty="0" smtClean="0">
                    <a:latin typeface="+mj-lt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efficiencies</a:t>
                </a:r>
              </a:p>
              <a:p>
                <a:pPr marL="928800" lvl="1" indent="-342900">
                  <a:buFont typeface="Calibri" panose="020F0502020204030204" pitchFamily="34" charset="0"/>
                  <a:buChar char="─"/>
                </a:pPr>
                <a:r>
                  <a:rPr lang="en-US" altLang="zh-CN" sz="2000" b="0" dirty="0" smtClean="0">
                    <a:latin typeface="+mj-lt"/>
                    <a:ea typeface="Times New Roman" charset="0"/>
                    <a:cs typeface="Times New Roman" charset="0"/>
                  </a:rPr>
                  <a:t>Syst</a:t>
                </a:r>
                <a:r>
                  <a:rPr lang="en-US" altLang="zh-CN" sz="2000" b="0" dirty="0">
                    <a:latin typeface="+mj-lt"/>
                    <a:ea typeface="Times New Roman" charset="0"/>
                    <a:cs typeface="Times New Roman" charset="0"/>
                  </a:rPr>
                  <a:t>. in tag side are mostly cancelled</a:t>
                </a:r>
                <a:endParaRPr lang="zh-CN" altLang="en-US" sz="2000" b="0" dirty="0">
                  <a:latin typeface="+mj-lt"/>
                  <a:ea typeface="Times New Roman" charset="0"/>
                  <a:cs typeface="Times New Roman" charset="0"/>
                </a:endParaRPr>
              </a:p>
              <a:p>
                <a:pPr marL="749294" lvl="1" indent="-342900">
                  <a:buFont typeface="Calibri" panose="020F0502020204030204" pitchFamily="34" charset="0"/>
                  <a:buChar char="─"/>
                </a:pPr>
                <a:endParaRPr lang="zh-CN" altLang="en-US" sz="2000" b="0" dirty="0">
                  <a:solidFill>
                    <a:srgbClr val="00B050"/>
                  </a:solidFill>
                  <a:latin typeface="+mj-lt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11" name="文本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862" y="2157708"/>
                <a:ext cx="5035138" cy="4163668"/>
              </a:xfrm>
              <a:prstGeom prst="rect">
                <a:avLst/>
              </a:prstGeom>
              <a:blipFill>
                <a:blip r:embed="rId6"/>
                <a:stretch>
                  <a:fillRect l="-1574" t="-10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占位符 5"/>
              <p:cNvSpPr txBox="1">
                <a:spLocks/>
              </p:cNvSpPr>
              <p:nvPr/>
            </p:nvSpPr>
            <p:spPr>
              <a:xfrm>
                <a:off x="185645" y="2327791"/>
                <a:ext cx="3696018" cy="23697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32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8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b="1" kern="1200" baseline="0">
                    <a:solidFill>
                      <a:schemeClr val="tx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98000" indent="-198000">
                  <a:lnSpc>
                    <a:spcPct val="120000"/>
                  </a:lnSpc>
                </a:pPr>
                <a:r>
                  <a:rPr kumimoji="1" lang="en-US" altLang="zh-CN" sz="2400" i="1" dirty="0" smtClean="0">
                    <a:latin typeface="+mj-lt"/>
                    <a:sym typeface="Symbol" panose="05050102010706020507" pitchFamily="18" charset="2"/>
                  </a:rPr>
                  <a:t></a:t>
                </a:r>
                <a:r>
                  <a:rPr kumimoji="1" lang="en-US" altLang="zh-CN" sz="2400" i="1" dirty="0" smtClean="0">
                    <a:latin typeface="+mj-lt"/>
                  </a:rPr>
                  <a:t>E</a:t>
                </a:r>
                <a:r>
                  <a:rPr kumimoji="1" lang="en-US" altLang="zh-CN" sz="2400" dirty="0" smtClean="0">
                    <a:latin typeface="+mj-lt"/>
                  </a:rPr>
                  <a:t>=</a:t>
                </a:r>
                <a:r>
                  <a:rPr kumimoji="1" lang="en-US" altLang="zh-CN" sz="2400" i="1" dirty="0" err="1" smtClean="0">
                    <a:latin typeface="+mj-lt"/>
                  </a:rPr>
                  <a:t>E</a:t>
                </a:r>
                <a:r>
                  <a:rPr kumimoji="1" lang="en-US" altLang="zh-CN" sz="2400" baseline="-25000" dirty="0" err="1" smtClean="0">
                    <a:latin typeface="+mj-lt"/>
                  </a:rPr>
                  <a:t>beam</a:t>
                </a:r>
                <a:r>
                  <a:rPr kumimoji="1" lang="en-US" altLang="zh-CN" sz="2400" dirty="0" smtClean="0">
                    <a:latin typeface="+mj-lt"/>
                  </a:rPr>
                  <a:t>-</a:t>
                </a:r>
                <a:r>
                  <a:rPr kumimoji="1" lang="en-US" altLang="zh-CN" sz="2400" i="1" dirty="0" smtClean="0">
                    <a:latin typeface="+mj-lt"/>
                  </a:rPr>
                  <a:t>E</a:t>
                </a:r>
                <a:r>
                  <a:rPr kumimoji="1" lang="en-US" altLang="zh-CN" sz="2400" baseline="-25000" dirty="0" smtClean="0">
                    <a:latin typeface="+mj-lt"/>
                  </a:rPr>
                  <a:t>h</a:t>
                </a:r>
                <a:r>
                  <a:rPr kumimoji="1" lang="en-US" altLang="zh-CN" sz="2400" dirty="0" smtClean="0">
                    <a:latin typeface="+mj-lt"/>
                  </a:rPr>
                  <a:t>; </a:t>
                </a:r>
                <a:r>
                  <a:rPr kumimoji="1" lang="zh-CN" altLang="en-US" sz="240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𝐦𝐢𝐬𝐬</m:t>
                    </m:r>
                  </m:oMath>
                </a14:m>
                <a:r>
                  <a:rPr kumimoji="1" lang="en-US" altLang="zh-CN" sz="2400" dirty="0">
                    <a:latin typeface="+mj-lt"/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𝚲</m:t>
                    </m:r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𝐜</m:t>
                    </m:r>
                  </m:oMath>
                </a14:m>
                <a:r>
                  <a:rPr kumimoji="1" lang="en-US" altLang="zh-CN" sz="2400" dirty="0">
                    <a:latin typeface="+mj-lt"/>
                  </a:rPr>
                  <a:t>-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endParaRPr kumimoji="1" lang="en-US" altLang="zh-CN" sz="2400" dirty="0" smtClean="0">
                  <a:latin typeface="+mj-lt"/>
                </a:endParaRPr>
              </a:p>
              <a:p>
                <a:pPr marL="198000" indent="-198000">
                  <a:lnSpc>
                    <a:spcPct val="120000"/>
                  </a:lnSpc>
                </a:pPr>
                <a:r>
                  <a:rPr kumimoji="1" lang="en-US" altLang="zh-CN" sz="2400" i="1" dirty="0">
                    <a:solidFill>
                      <a:srgbClr val="FF0000"/>
                    </a:solidFill>
                  </a:rPr>
                  <a:t>M</a:t>
                </a:r>
                <a:r>
                  <a:rPr kumimoji="1" lang="en-US" altLang="zh-CN" sz="2400" baseline="-25000" dirty="0">
                    <a:solidFill>
                      <a:srgbClr val="FF0000"/>
                    </a:solidFill>
                  </a:rPr>
                  <a:t>BC</a:t>
                </a:r>
                <a:r>
                  <a:rPr kumimoji="1" lang="en-US" altLang="zh-CN" sz="2400" dirty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kumimoji="1" lang="en-US" altLang="zh-CN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zh-CN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𝑬</m:t>
                            </m:r>
                          </m:e>
                          <m:sub>
                            <m:r>
                              <a:rPr kumimoji="1" lang="en-US" altLang="zh-CN" sz="240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𝐛𝐞𝐚𝐦</m:t>
                            </m:r>
                          </m:sub>
                          <m:sup>
                            <m:r>
                              <a:rPr kumimoji="1" lang="en-US" altLang="zh-CN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𝟐</m:t>
                            </m:r>
                          </m:sup>
                        </m:sSubSup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−|</m:t>
                        </m:r>
                        <m:acc>
                          <m:accPr>
                            <m:chr m:val="⃗"/>
                            <m:ctrlPr>
                              <a:rPr kumimoji="1" lang="en-US" altLang="zh-CN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zh-CN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𝒑</m:t>
                            </m:r>
                          </m:e>
                        </m:acc>
                        <m:r>
                          <a:rPr kumimoji="1" lang="en-US" altLang="zh-CN" sz="2400" baseline="-2500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𝚲</m:t>
                        </m:r>
                        <m:r>
                          <a:rPr kumimoji="1" lang="en-US" altLang="zh-CN" sz="2400" baseline="-2500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𝐜</m:t>
                        </m:r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|</m:t>
                        </m:r>
                        <m:r>
                          <a:rPr kumimoji="1" lang="en-US" altLang="zh-CN" sz="2400" i="1" baseline="3000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𝟐</m:t>
                        </m:r>
                      </m:e>
                    </m:rad>
                  </m:oMath>
                </a14:m>
                <a:endParaRPr kumimoji="1" lang="en-US" altLang="zh-CN" sz="2400" dirty="0">
                  <a:latin typeface="+mj-lt"/>
                </a:endParaRPr>
              </a:p>
              <a:p>
                <a:pPr marL="198000" indent="-198000">
                  <a:lnSpc>
                    <a:spcPct val="12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𝚲</m:t>
                    </m:r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𝐜</m:t>
                    </m:r>
                  </m:oMath>
                </a14:m>
                <a:r>
                  <a:rPr kumimoji="1" lang="en-US" altLang="zh-CN" sz="2400" dirty="0">
                    <a:latin typeface="+mj-lt"/>
                  </a:rPr>
                  <a:t>=</a:t>
                </a:r>
                <a:r>
                  <a:rPr kumimoji="1" lang="zh-CN" altLang="en-US" sz="2400" dirty="0">
                    <a:latin typeface="+mj-lt"/>
                  </a:rPr>
                  <a:t> </a:t>
                </a:r>
                <a:r>
                  <a:rPr kumimoji="1" lang="en-US" altLang="zh-CN" sz="2400" dirty="0">
                    <a:latin typeface="+mj-lt"/>
                  </a:rPr>
                  <a:t>-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latin typeface="Cambria Math" panose="02040503050406030204" pitchFamily="18" charset="0"/>
                      </a:rPr>
                      <m:t>𝐭𝐚𝐠</m:t>
                    </m:r>
                  </m:oMath>
                </a14:m>
                <a:r>
                  <a:rPr kumimoji="1" lang="zh-CN" altLang="en-US" sz="2400" dirty="0">
                    <a:latin typeface="+mj-lt"/>
                  </a:rPr>
                  <a:t>・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400">
                                <a:latin typeface="Cambria Math" panose="02040503050406030204" pitchFamily="18" charset="0"/>
                              </a:rPr>
                              <m:t>beam</m:t>
                            </m:r>
                          </m:sub>
                          <m:sup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zh-CN" sz="2400" baseline="-25000">
                                <a:latin typeface="Cambria Math" panose="02040503050406030204" pitchFamily="18" charset="0"/>
                              </a:rPr>
                              <m:t>𝚲</m:t>
                            </m:r>
                            <m:r>
                              <a:rPr kumimoji="1" lang="en-US" altLang="zh-CN" sz="2400" baseline="-25000">
                                <a:latin typeface="Cambria Math" panose="02040503050406030204" pitchFamily="18" charset="0"/>
                              </a:rPr>
                              <m:t>𝐜</m:t>
                            </m:r>
                          </m:sub>
                          <m:sup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endParaRPr kumimoji="1" lang="en-US" altLang="zh-CN" sz="2400" dirty="0">
                  <a:latin typeface="+mj-lt"/>
                </a:endParaRPr>
              </a:p>
              <a:p>
                <a:pPr marL="198000" indent="-198000">
                  <a:lnSpc>
                    <a:spcPct val="120000"/>
                  </a:lnSpc>
                </a:pPr>
                <a:r>
                  <a:rPr kumimoji="1" lang="en-US" altLang="zh-CN" sz="2400" i="1" dirty="0">
                    <a:solidFill>
                      <a:srgbClr val="FF0000"/>
                    </a:solidFill>
                    <a:latin typeface="+mj-lt"/>
                  </a:rPr>
                  <a:t>U</a:t>
                </a:r>
                <a:r>
                  <a:rPr kumimoji="1" lang="en-US" altLang="zh-CN" sz="2400" baseline="-25000" dirty="0" err="1">
                    <a:solidFill>
                      <a:srgbClr val="FF0000"/>
                    </a:solidFill>
                    <a:latin typeface="+mj-lt"/>
                  </a:rPr>
                  <a:t>miss</a:t>
                </a:r>
                <a:r>
                  <a:rPr kumimoji="1" lang="en-US" altLang="zh-CN" sz="2400" dirty="0">
                    <a:solidFill>
                      <a:srgbClr val="FF0000"/>
                    </a:solidFill>
                    <a:latin typeface="+mj-lt"/>
                  </a:rPr>
                  <a:t>=</a:t>
                </a:r>
                <a:r>
                  <a:rPr kumimoji="1" lang="en-US" altLang="zh-CN" sz="2400" i="1" dirty="0" err="1">
                    <a:solidFill>
                      <a:srgbClr val="FF0000"/>
                    </a:solidFill>
                    <a:latin typeface="+mj-lt"/>
                  </a:rPr>
                  <a:t>E</a:t>
                </a:r>
                <a:r>
                  <a:rPr kumimoji="1" lang="en-US" altLang="zh-CN" sz="2400" baseline="-25000" dirty="0" err="1">
                    <a:solidFill>
                      <a:srgbClr val="FF0000"/>
                    </a:solidFill>
                    <a:latin typeface="+mj-lt"/>
                  </a:rPr>
                  <a:t>miss</a:t>
                </a:r>
                <a:r>
                  <a:rPr kumimoji="1" lang="en-US" altLang="zh-CN" sz="2400" dirty="0">
                    <a:solidFill>
                      <a:srgbClr val="FF0000"/>
                    </a:solidFill>
                    <a:latin typeface="+mj-lt"/>
                  </a:rPr>
                  <a:t>-|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𝐦𝐢𝐬𝐬</m:t>
                    </m:r>
                    <m:r>
                      <a:rPr kumimoji="1" lang="en-US" altLang="zh-CN" sz="2400" i="1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zh-CN" sz="2400" dirty="0">
                    <a:solidFill>
                      <a:srgbClr val="FF0000"/>
                    </a:solidFill>
                    <a:latin typeface="+mj-lt"/>
                  </a:rPr>
                  <a:t>|</a:t>
                </a:r>
              </a:p>
              <a:p>
                <a:pPr marL="198000" indent="-198000">
                  <a:lnSpc>
                    <a:spcPct val="12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kumimoji="1" lang="en-US" altLang="zh-CN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𝐢𝐬𝐬</m:t>
                        </m:r>
                      </m:sub>
                      <m:sup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kumimoji="1"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kumimoji="1" lang="en-US" altLang="zh-CN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𝐢𝐬𝐬</m:t>
                        </m:r>
                      </m:sub>
                      <m:sup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kumimoji="1"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−|</m:t>
                    </m:r>
                    <m:acc>
                      <m:accPr>
                        <m:chr m:val="⃗"/>
                        <m:ctrlP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40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𝐦𝐢𝐬𝐬</m:t>
                    </m:r>
                    <m:r>
                      <a:rPr kumimoji="1" lang="en-US" altLang="zh-CN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kumimoji="1" lang="en-US" altLang="zh-CN" sz="2400" i="1" baseline="30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kumimoji="1" lang="zh-CN" altLang="en-US" sz="2400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12" name="文本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45" y="2327791"/>
                <a:ext cx="3696018" cy="2369788"/>
              </a:xfrm>
              <a:prstGeom prst="rect">
                <a:avLst/>
              </a:prstGeom>
              <a:blipFill>
                <a:blip r:embed="rId7"/>
                <a:stretch>
                  <a:fillRect l="-824" t="-10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6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46559</TotalTime>
  <Words>1482</Words>
  <Application>Microsoft Office PowerPoint</Application>
  <PresentationFormat>全屏显示(4:3)</PresentationFormat>
  <Paragraphs>432</Paragraphs>
  <Slides>34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9" baseType="lpstr">
      <vt:lpstr>Adobe 楷体 Std R</vt:lpstr>
      <vt:lpstr>Arial Unicode MS</vt:lpstr>
      <vt:lpstr>Helvetica Light</vt:lpstr>
      <vt:lpstr>LingWai SC Medium</vt:lpstr>
      <vt:lpstr>ＭＳ Ｐゴシック</vt:lpstr>
      <vt:lpstr>PMingLiU</vt:lpstr>
      <vt:lpstr>PMingLiU</vt:lpstr>
      <vt:lpstr>黑体</vt:lpstr>
      <vt:lpstr>华文楷体</vt:lpstr>
      <vt:lpstr>华文隶书</vt:lpstr>
      <vt:lpstr>华文新魏</vt:lpstr>
      <vt:lpstr>宋体</vt:lpstr>
      <vt:lpstr>Arial</vt:lpstr>
      <vt:lpstr>Arial Black</vt:lpstr>
      <vt:lpstr>Arial Narrow</vt:lpstr>
      <vt:lpstr>Calibri</vt:lpstr>
      <vt:lpstr>Cambria</vt:lpstr>
      <vt:lpstr>Cambria Math</vt:lpstr>
      <vt:lpstr>Franklin Gothic Medium Cond</vt:lpstr>
      <vt:lpstr>Helvetica</vt:lpstr>
      <vt:lpstr>Symbol</vt:lpstr>
      <vt:lpstr>Times New Roman</vt:lpstr>
      <vt:lpstr>Wingdings</vt:lpstr>
      <vt:lpstr>Office Theme</vt:lpstr>
      <vt:lpstr>Equation</vt:lpstr>
      <vt:lpstr>Λ_c^+ physics with BESIII threshold data </vt:lpstr>
      <vt:lpstr>Outline</vt:lpstr>
      <vt:lpstr>PowerPoint 演示文稿</vt:lpstr>
      <vt:lpstr>The studies of Charmed Baryons</vt:lpstr>
      <vt:lpstr>Cornerstone  of charmed baryon Spectroscopy</vt:lpstr>
      <vt:lpstr>The Λ_c^+ Decays</vt:lpstr>
      <vt:lpstr>Λ_c^+ component &amp; weak Decays</vt:lpstr>
      <vt:lpstr>Near Threshold production at BESIII</vt:lpstr>
      <vt:lpstr>Analysis Technique</vt:lpstr>
      <vt:lpstr>PowerPoint 演示文稿</vt:lpstr>
      <vt:lpstr>Observation of 〖 Λ〗_c^+→ nKS0p+</vt:lpstr>
      <vt:lpstr>Measurement of 〖 Λ〗_c^+→-p+p+ (p0) </vt:lpstr>
      <vt:lpstr>SCS decays of Λ_c^+→pp0 and Λ_c^+→p</vt:lpstr>
      <vt:lpstr>SCS decays of Λ_c^+→pp0 and Λ_c^+→p</vt:lpstr>
      <vt:lpstr>W-exchange-only process  Λ_c^+→Ξ^( (∗)0) K^+</vt:lpstr>
      <vt:lpstr>PowerPoint 演示文稿</vt:lpstr>
      <vt:lpstr>Semi-Leptonic 〖decay Λ〗_c^+→ Ll+nl </vt:lpstr>
      <vt:lpstr>Semi-Leptonic 〖decay Λ〗_c^+→ Ll+nl </vt:lpstr>
      <vt:lpstr>Semi-Leptonic 〖decay Λ〗_c^+→ Ll+nl </vt:lpstr>
      <vt:lpstr>PowerPoint 演示文稿</vt:lpstr>
      <vt:lpstr>The inclusive decay Λ_c^+→Λ+X</vt:lpstr>
      <vt:lpstr>The inclusive decay Λ_c^+→Λ+X</vt:lpstr>
      <vt:lpstr>The inclusive decay Λ_c^+→X + ee</vt:lpstr>
      <vt:lpstr>PowerPoint 演示文稿</vt:lpstr>
      <vt:lpstr>The production x-sec of baryon pair</vt:lpstr>
      <vt:lpstr>Study of e+e-→ Λ_c^+ Λ_c^- near threshold</vt:lpstr>
      <vt:lpstr>BESIII Prospects</vt:lpstr>
      <vt:lpstr>Summary</vt:lpstr>
      <vt:lpstr>PowerPoint 演示文稿</vt:lpstr>
      <vt:lpstr>History of Λ_c^+       </vt:lpstr>
      <vt:lpstr>W-exchange-only process  Λ_c^+→Ξ^( (∗)0) K^+</vt:lpstr>
      <vt:lpstr>Semi-Leptonic 〖decay Λ〗_c^+→ Ll+nl </vt:lpstr>
      <vt:lpstr>Quark Model </vt:lpstr>
      <vt:lpstr>Λ_c^+ weak Decays</vt:lpstr>
    </vt:vector>
  </TitlesOfParts>
  <Company>ustc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zhaozg</dc:creator>
  <cp:lastModifiedBy>彭 海平</cp:lastModifiedBy>
  <cp:revision>1875</cp:revision>
  <dcterms:created xsi:type="dcterms:W3CDTF">2012-07-20T12:09:59Z</dcterms:created>
  <dcterms:modified xsi:type="dcterms:W3CDTF">2018-07-06T14:53:55Z</dcterms:modified>
</cp:coreProperties>
</file>