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handoutMasterIdLst>
    <p:handoutMasterId r:id="rId19"/>
  </p:handoutMasterIdLst>
  <p:sldIdLst>
    <p:sldId id="258" r:id="rId2"/>
    <p:sldId id="264" r:id="rId3"/>
    <p:sldId id="262" r:id="rId4"/>
    <p:sldId id="275" r:id="rId5"/>
    <p:sldId id="276" r:id="rId6"/>
    <p:sldId id="261" r:id="rId7"/>
    <p:sldId id="272" r:id="rId8"/>
    <p:sldId id="277" r:id="rId9"/>
    <p:sldId id="281" r:id="rId10"/>
    <p:sldId id="282" r:id="rId11"/>
    <p:sldId id="283" r:id="rId12"/>
    <p:sldId id="284" r:id="rId13"/>
    <p:sldId id="285" r:id="rId14"/>
    <p:sldId id="286" r:id="rId15"/>
    <p:sldId id="287" r:id="rId16"/>
    <p:sldId id="278" r:id="rId17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B537"/>
    <a:srgbClr val="F46410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250" autoAdjust="0"/>
    <p:restoredTop sz="94660"/>
  </p:normalViewPr>
  <p:slideViewPr>
    <p:cSldViewPr snapToGrid="0" snapToObjects="1">
      <p:cViewPr varScale="1">
        <p:scale>
          <a:sx n="68" d="100"/>
          <a:sy n="68" d="100"/>
        </p:scale>
        <p:origin x="72" y="138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7C8476-1851-2048-A225-2C7F522E4230}" type="datetimeFigureOut">
              <a:rPr lang="en-US" smtClean="0"/>
              <a:t>1/8/2018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F0A8D2-377B-F74B-A220-C7DA3246D7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14022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78E5EA-7919-7340-8DE8-D70CB2F4F42D}" type="datetimeFigureOut">
              <a:rPr lang="en-US" smtClean="0"/>
              <a:t>1/8/2018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C0E052-4D8E-2945-B207-300802F3DA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00805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767726" y="1833611"/>
            <a:ext cx="7155968" cy="705332"/>
          </a:xfrm>
        </p:spPr>
        <p:txBody>
          <a:bodyPr>
            <a:normAutofit/>
          </a:bodyPr>
          <a:lstStyle>
            <a:lvl1pPr algn="r">
              <a:defRPr sz="3200"/>
            </a:lvl1pPr>
          </a:lstStyle>
          <a:p>
            <a:r>
              <a:rPr kumimoji="0" lang="fr-CH" dirty="0" smtClean="0"/>
              <a:t>CLICK TO MODIFY TITLE</a:t>
            </a:r>
            <a:endParaRPr kumimoji="0" lang="en-US" dirty="0"/>
          </a:p>
        </p:txBody>
      </p:sp>
      <p:sp>
        <p:nvSpPr>
          <p:cNvPr id="10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5180494" y="3009516"/>
            <a:ext cx="2743200" cy="242802"/>
          </a:xfrm>
        </p:spPr>
        <p:txBody>
          <a:bodyPr lIns="45720" tIns="0" rIns="45720" bIns="0" anchor="t"/>
          <a:lstStyle>
            <a:lvl1pPr marL="0" indent="0" algn="r">
              <a:buNone/>
              <a:defRPr sz="1400" spc="-1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 smtClean="0"/>
              <a:t>Presenter</a:t>
            </a:r>
          </a:p>
        </p:txBody>
      </p:sp>
      <p:pic>
        <p:nvPicPr>
          <p:cNvPr id="3" name="Picture 2" descr="cubes-RGB.pdf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373719"/>
            <a:ext cx="2526587" cy="1788734"/>
          </a:xfrm>
          <a:prstGeom prst="rect">
            <a:avLst/>
          </a:prstGeom>
        </p:spPr>
      </p:pic>
      <p:sp>
        <p:nvSpPr>
          <p:cNvPr id="14" name="Espace réservé du texte 2"/>
          <p:cNvSpPr>
            <a:spLocks noGrp="1"/>
          </p:cNvSpPr>
          <p:nvPr>
            <p:ph type="body" idx="11" hasCustomPrompt="1"/>
          </p:nvPr>
        </p:nvSpPr>
        <p:spPr>
          <a:xfrm>
            <a:off x="5186773" y="3255265"/>
            <a:ext cx="2743200" cy="236907"/>
          </a:xfrm>
        </p:spPr>
        <p:txBody>
          <a:bodyPr lIns="45720" tIns="0" rIns="45720" bIns="0" anchor="t"/>
          <a:lstStyle>
            <a:lvl1pPr marL="0" indent="0" algn="r">
              <a:buNone/>
              <a:defRPr sz="1400" spc="-1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 smtClean="0"/>
              <a:t>Date</a:t>
            </a:r>
          </a:p>
        </p:txBody>
      </p:sp>
      <p:sp>
        <p:nvSpPr>
          <p:cNvPr id="16" name="Espace réservé du texte 2"/>
          <p:cNvSpPr>
            <a:spLocks noGrp="1"/>
          </p:cNvSpPr>
          <p:nvPr>
            <p:ph type="body" idx="2" hasCustomPrompt="1"/>
          </p:nvPr>
        </p:nvSpPr>
        <p:spPr>
          <a:xfrm>
            <a:off x="2526588" y="2538943"/>
            <a:ext cx="5397106" cy="275648"/>
          </a:xfrm>
        </p:spPr>
        <p:txBody>
          <a:bodyPr lIns="45720" tIns="0" rIns="45720" bIns="0" anchor="b">
            <a:normAutofit/>
          </a:bodyPr>
          <a:lstStyle>
            <a:lvl1pPr marL="0" indent="0" algn="r">
              <a:buNone/>
              <a:defRPr sz="2000" spc="-1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 smtClean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Image and leg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862267" y="601570"/>
            <a:ext cx="3393161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rgbClr val="F46410"/>
                </a:solidFill>
              </a:defRPr>
            </a:lvl1pPr>
          </a:lstStyle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862267" y="1696336"/>
            <a:ext cx="3393161" cy="2550350"/>
          </a:xfrm>
        </p:spPr>
        <p:txBody>
          <a:bodyPr lIns="45720" rIns="45720"/>
          <a:lstStyle>
            <a:lvl1pPr marL="0" indent="0">
              <a:buFontTx/>
              <a:buNone/>
              <a:defRPr sz="1200" spc="-1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</p:txBody>
      </p:sp>
      <p:sp>
        <p:nvSpPr>
          <p:cNvPr id="14" name="Vertical Content Placeholder 9"/>
          <p:cNvSpPr>
            <a:spLocks noGrp="1"/>
          </p:cNvSpPr>
          <p:nvPr>
            <p:ph orient="vert" sz="quarter" idx="14"/>
          </p:nvPr>
        </p:nvSpPr>
        <p:spPr>
          <a:xfrm rot="16200000">
            <a:off x="503529" y="518259"/>
            <a:ext cx="4154408" cy="4154408"/>
          </a:xfrm>
          <a:prstGeom prst="hexagon">
            <a:avLst/>
          </a:prstGeom>
        </p:spPr>
        <p:txBody>
          <a:bodyPr vert="eaVert"/>
          <a:lstStyle/>
          <a:p>
            <a:pPr lvl="0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bel 1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2377" y="1315400"/>
            <a:ext cx="1899245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bel 2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9276" y="1327799"/>
            <a:ext cx="1880157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 cop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b="0" spc="0"/>
            </a:pPr>
            <a:r>
              <a:rPr sz="4275" b="1" spc="-214"/>
              <a:t>Title Text</a:t>
            </a:r>
          </a:p>
        </p:txBody>
      </p:sp>
      <p:sp>
        <p:nvSpPr>
          <p:cNvPr id="47" name="Shape 4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b="0" spc="0"/>
            </a:pPr>
            <a:r>
              <a:rPr sz="2025" b="1" spc="-101"/>
              <a:t>Body Level One</a:t>
            </a:r>
          </a:p>
          <a:p>
            <a:pPr lvl="1">
              <a:defRPr sz="1800" b="0" spc="0"/>
            </a:pPr>
            <a:r>
              <a:rPr sz="2025" b="1" spc="-101"/>
              <a:t>Body Level Two</a:t>
            </a:r>
          </a:p>
          <a:p>
            <a:pPr lvl="2">
              <a:defRPr sz="1800" b="0" spc="0"/>
            </a:pPr>
            <a:r>
              <a:rPr sz="2025" b="1" spc="-101"/>
              <a:t>Body Level Three</a:t>
            </a:r>
          </a:p>
          <a:p>
            <a:pPr lvl="3">
              <a:defRPr sz="1800" b="0" spc="0"/>
            </a:pPr>
            <a:r>
              <a:rPr sz="2025" b="1" spc="-101"/>
              <a:t>Body Level Four</a:t>
            </a:r>
          </a:p>
          <a:p>
            <a:pPr lvl="4">
              <a:defRPr sz="1800" b="0" spc="0"/>
            </a:pPr>
            <a:r>
              <a:rPr sz="2025" b="1" spc="-101"/>
              <a:t>Body Level Five</a:t>
            </a:r>
          </a:p>
        </p:txBody>
      </p:sp>
    </p:spTree>
    <p:extLst>
      <p:ext uri="{BB962C8B-B14F-4D97-AF65-F5344CB8AC3E}">
        <p14:creationId xmlns:p14="http://schemas.microsoft.com/office/powerpoint/2010/main" val="1071322853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Cover page without cub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deas-label-blue-text-white-background.pdf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5250" y="3865506"/>
            <a:ext cx="1080316" cy="1080316"/>
          </a:xfrm>
          <a:prstGeom prst="rect">
            <a:avLst/>
          </a:prstGeom>
        </p:spPr>
      </p:pic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767726" y="1833611"/>
            <a:ext cx="7155968" cy="705332"/>
          </a:xfrm>
        </p:spPr>
        <p:txBody>
          <a:bodyPr>
            <a:normAutofit/>
          </a:bodyPr>
          <a:lstStyle>
            <a:lvl1pPr algn="r">
              <a:defRPr sz="3200"/>
            </a:lvl1pPr>
          </a:lstStyle>
          <a:p>
            <a:r>
              <a:rPr kumimoji="0" lang="fr-CH" dirty="0" smtClean="0"/>
              <a:t>CLICK TO MODIFY TITLE</a:t>
            </a:r>
            <a:endParaRPr kumimoji="0" lang="en-US" dirty="0"/>
          </a:p>
        </p:txBody>
      </p:sp>
      <p:sp>
        <p:nvSpPr>
          <p:cNvPr id="14" name="Espace réservé du texte 2"/>
          <p:cNvSpPr>
            <a:spLocks noGrp="1"/>
          </p:cNvSpPr>
          <p:nvPr>
            <p:ph type="body" idx="2" hasCustomPrompt="1"/>
          </p:nvPr>
        </p:nvSpPr>
        <p:spPr>
          <a:xfrm>
            <a:off x="2526588" y="2538943"/>
            <a:ext cx="5397106" cy="417800"/>
          </a:xfrm>
        </p:spPr>
        <p:txBody>
          <a:bodyPr lIns="45720" tIns="0" rIns="45720" bIns="0" anchor="b">
            <a:normAutofit/>
          </a:bodyPr>
          <a:lstStyle>
            <a:lvl1pPr marL="0" indent="0" algn="r">
              <a:buNone/>
              <a:defRPr sz="2000" spc="-1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 smtClean="0"/>
              <a:t>SUBTITLE</a:t>
            </a:r>
          </a:p>
        </p:txBody>
      </p:sp>
      <p:sp>
        <p:nvSpPr>
          <p:cNvPr id="15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5180494" y="3009516"/>
            <a:ext cx="2743200" cy="242802"/>
          </a:xfrm>
        </p:spPr>
        <p:txBody>
          <a:bodyPr lIns="45720" tIns="0" rIns="45720" bIns="0" anchor="t"/>
          <a:lstStyle>
            <a:lvl1pPr marL="0" indent="0" algn="r">
              <a:buNone/>
              <a:defRPr sz="1400" spc="-1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 smtClean="0"/>
              <a:t>Presenter</a:t>
            </a:r>
          </a:p>
        </p:txBody>
      </p:sp>
      <p:sp>
        <p:nvSpPr>
          <p:cNvPr id="16" name="Espace réservé du texte 2"/>
          <p:cNvSpPr>
            <a:spLocks noGrp="1"/>
          </p:cNvSpPr>
          <p:nvPr>
            <p:ph type="body" idx="11" hasCustomPrompt="1"/>
          </p:nvPr>
        </p:nvSpPr>
        <p:spPr>
          <a:xfrm>
            <a:off x="5186773" y="3255265"/>
            <a:ext cx="2743200" cy="236907"/>
          </a:xfrm>
        </p:spPr>
        <p:txBody>
          <a:bodyPr lIns="45720" tIns="0" rIns="45720" bIns="0" anchor="t"/>
          <a:lstStyle>
            <a:lvl1pPr marL="0" indent="0" algn="r">
              <a:buNone/>
              <a:defRPr sz="1400" spc="-1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Empt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31753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dirty="0" smtClean="0"/>
              <a:t>CLICK TO MODIFY TITLE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Title and 2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99370" y="1200150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409370" y="1200149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14" name="Espace réservé du titre 8"/>
          <p:cNvSpPr>
            <a:spLocks noGrp="1"/>
          </p:cNvSpPr>
          <p:nvPr>
            <p:ph type="title"/>
          </p:nvPr>
        </p:nvSpPr>
        <p:spPr>
          <a:xfrm>
            <a:off x="599370" y="449953"/>
            <a:ext cx="8087430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CLICK TO MODIFY TITLE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597784" y="3826475"/>
            <a:ext cx="7430169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599370" y="1164763"/>
            <a:ext cx="4040188" cy="25975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787196" y="1164763"/>
            <a:ext cx="4041775" cy="25975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lang="fr-CH" dirty="0" smtClean="0"/>
              <a:t>Deuxième niveau</a:t>
            </a:r>
          </a:p>
          <a:p>
            <a:pPr lvl="2" eaLnBrk="1" latinLnBrk="0" hangingPunct="1"/>
            <a:r>
              <a:rPr lang="fr-CH" dirty="0" smtClean="0"/>
              <a:t>Troisième niveau</a:t>
            </a:r>
          </a:p>
          <a:p>
            <a:pPr lvl="3" eaLnBrk="1" latinLnBrk="0" hangingPunct="1"/>
            <a:r>
              <a:rPr lang="fr-CH" dirty="0" smtClean="0"/>
              <a:t>Quatrième niveau</a:t>
            </a:r>
          </a:p>
          <a:p>
            <a:pPr lvl="4" eaLnBrk="1" latinLnBrk="0" hangingPunct="1"/>
            <a:r>
              <a:rPr lang="fr-CH" dirty="0" smtClean="0"/>
              <a:t>Cinquième niveau</a:t>
            </a:r>
            <a:endParaRPr kumimoji="0" lang="en-US" dirty="0"/>
          </a:p>
        </p:txBody>
      </p:sp>
      <p:sp>
        <p:nvSpPr>
          <p:cNvPr id="15" name="Espace réservé du titre 8"/>
          <p:cNvSpPr>
            <a:spLocks noGrp="1"/>
          </p:cNvSpPr>
          <p:nvPr>
            <p:ph type="title"/>
          </p:nvPr>
        </p:nvSpPr>
        <p:spPr>
          <a:xfrm>
            <a:off x="599370" y="449953"/>
            <a:ext cx="8087430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CLICK TO MODIFY TITLE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Content + imag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0" lang="fr-CH" dirty="0" smtClean="0"/>
              <a:t>CLICK TO MODIFY TITLE</a:t>
            </a:r>
            <a:endParaRPr lang="en-US" dirty="0"/>
          </a:p>
        </p:txBody>
      </p:sp>
      <p:sp>
        <p:nvSpPr>
          <p:cNvPr id="6" name="Vertical Content Placeholder 9"/>
          <p:cNvSpPr>
            <a:spLocks noGrp="1"/>
          </p:cNvSpPr>
          <p:nvPr>
            <p:ph orient="vert" sz="quarter" idx="14"/>
          </p:nvPr>
        </p:nvSpPr>
        <p:spPr>
          <a:xfrm rot="16200000">
            <a:off x="4615840" y="1155285"/>
            <a:ext cx="3661546" cy="3661546"/>
          </a:xfrm>
          <a:prstGeom prst="hexagon">
            <a:avLst/>
          </a:prstGeom>
        </p:spPr>
        <p:txBody>
          <a:bodyPr vert="eaVert"/>
          <a:lstStyle/>
          <a:p>
            <a:pPr lvl="0"/>
            <a:endParaRPr lang="en-US" dirty="0"/>
          </a:p>
        </p:txBody>
      </p:sp>
      <p:sp>
        <p:nvSpPr>
          <p:cNvPr id="7" name="Espace réservé du contenu 2"/>
          <p:cNvSpPr>
            <a:spLocks noGrp="1"/>
          </p:cNvSpPr>
          <p:nvPr>
            <p:ph sz="half" idx="1"/>
          </p:nvPr>
        </p:nvSpPr>
        <p:spPr>
          <a:xfrm>
            <a:off x="59937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138226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Content + ima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Vertical Content Placeholder 9"/>
          <p:cNvSpPr>
            <a:spLocks noGrp="1"/>
          </p:cNvSpPr>
          <p:nvPr>
            <p:ph orient="vert" sz="quarter" idx="14"/>
          </p:nvPr>
        </p:nvSpPr>
        <p:spPr>
          <a:xfrm rot="16200000">
            <a:off x="599370" y="1181809"/>
            <a:ext cx="3661546" cy="3661546"/>
          </a:xfrm>
          <a:prstGeom prst="hexagon">
            <a:avLst/>
          </a:prstGeom>
        </p:spPr>
        <p:txBody>
          <a:bodyPr vert="eaVert"/>
          <a:lstStyle/>
          <a:p>
            <a:pPr lvl="0"/>
            <a:endParaRPr lang="en-US" dirty="0"/>
          </a:p>
        </p:txBody>
      </p:sp>
      <p:sp>
        <p:nvSpPr>
          <p:cNvPr id="13" name="Espace réservé du contenu 2"/>
          <p:cNvSpPr>
            <a:spLocks noGrp="1"/>
          </p:cNvSpPr>
          <p:nvPr>
            <p:ph sz="half" idx="1"/>
          </p:nvPr>
        </p:nvSpPr>
        <p:spPr>
          <a:xfrm>
            <a:off x="4619786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14" name="Espace réservé du titre 8"/>
          <p:cNvSpPr>
            <a:spLocks noGrp="1"/>
          </p:cNvSpPr>
          <p:nvPr>
            <p:ph type="title"/>
          </p:nvPr>
        </p:nvSpPr>
        <p:spPr>
          <a:xfrm>
            <a:off x="599370" y="449953"/>
            <a:ext cx="8087430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CLICK TO MODIFY TITLE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9 Content with leg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889146"/>
            <a:ext cx="4518804" cy="547688"/>
          </a:xfrm>
        </p:spPr>
        <p:txBody>
          <a:bodyPr tIns="0" bIns="0" anchor="t">
            <a:noAutofit/>
          </a:bodyPr>
          <a:lstStyle>
            <a:lvl1pPr algn="l">
              <a:buNone/>
              <a:defRPr sz="2200" b="1">
                <a:solidFill>
                  <a:srgbClr val="12B537"/>
                </a:solidFill>
              </a:defRPr>
            </a:lvl1pPr>
          </a:lstStyle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 spc="-1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599370" y="449953"/>
            <a:ext cx="8087430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CLICK TO MODIFY TITLE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599370" y="1164791"/>
            <a:ext cx="808743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Picture 4" descr="Ideas-label-blue-text-white-background.pdf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5250" y="3865506"/>
            <a:ext cx="1080316" cy="108031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0" r:id="rId2"/>
    <p:sldLayoutId id="2147483684" r:id="rId3"/>
    <p:sldLayoutId id="2147483679" r:id="rId4"/>
    <p:sldLayoutId id="2147483664" r:id="rId5"/>
    <p:sldLayoutId id="2147483665" r:id="rId6"/>
    <p:sldLayoutId id="2147483683" r:id="rId7"/>
    <p:sldLayoutId id="2147483667" r:id="rId8"/>
    <p:sldLayoutId id="2147483668" r:id="rId9"/>
    <p:sldLayoutId id="2147483669" r:id="rId10"/>
    <p:sldLayoutId id="2147483677" r:id="rId11"/>
    <p:sldLayoutId id="2147483661" r:id="rId12"/>
    <p:sldLayoutId id="2147483685" r:id="rId13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2800" b="1" kern="1200" spc="-150" baseline="0">
          <a:solidFill>
            <a:schemeClr val="bg2">
              <a:lumMod val="25000"/>
            </a:schemeClr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bg2">
            <a:lumMod val="25000"/>
          </a:schemeClr>
        </a:buClr>
        <a:buSzPct val="80000"/>
        <a:buFont typeface="Arial"/>
        <a:buChar char="•"/>
        <a:defRPr kumimoji="0" sz="2000" kern="1200" spc="-5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bg2">
            <a:lumMod val="25000"/>
          </a:schemeClr>
        </a:buClr>
        <a:buSzPct val="90000"/>
        <a:buFont typeface="Arial"/>
        <a:buChar char="•"/>
        <a:defRPr kumimoji="0" sz="1800" kern="1200" spc="-5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bg2">
            <a:lumMod val="25000"/>
          </a:schemeClr>
        </a:buClr>
        <a:buSzPct val="85000"/>
        <a:buFont typeface="Arial"/>
        <a:buChar char="•"/>
        <a:defRPr kumimoji="0" sz="1600" kern="1200" spc="-5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bg2">
            <a:lumMod val="25000"/>
          </a:schemeClr>
        </a:buClr>
        <a:buSzPct val="90000"/>
        <a:buFont typeface="Arial"/>
        <a:buChar char="•"/>
        <a:defRPr kumimoji="0" sz="1400" kern="1200" spc="-5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bg2">
            <a:lumMod val="25000"/>
          </a:schemeClr>
        </a:buClr>
        <a:buSzPct val="100000"/>
        <a:buFont typeface="Arial"/>
        <a:buChar char="•"/>
        <a:defRPr kumimoji="0" sz="1400" kern="1200" spc="-5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ailto:johann.poirot@cern.ch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Relationship Id="rId4" Type="http://schemas.openxmlformats.org/officeDocument/2006/relationships/hyperlink" Target="mailto:markus.nordberg@cern.ch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tiff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ttract-eu.org/" TargetMode="Externa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paces-collage-overview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910" y="353311"/>
            <a:ext cx="9144000" cy="33846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0496" y="3796545"/>
            <a:ext cx="7155968" cy="705332"/>
          </a:xfrm>
        </p:spPr>
        <p:txBody>
          <a:bodyPr/>
          <a:lstStyle/>
          <a:p>
            <a:r>
              <a:rPr lang="en-US" dirty="0" smtClean="0"/>
              <a:t>CERN </a:t>
            </a:r>
            <a:r>
              <a:rPr lang="en-US" dirty="0" err="1" smtClean="0"/>
              <a:t>Ideasquare</a:t>
            </a:r>
            <a:endParaRPr lang="en-US" dirty="0"/>
          </a:p>
        </p:txBody>
      </p:sp>
      <p:sp>
        <p:nvSpPr>
          <p:cNvPr id="9" name="Espace réservé du texte 2"/>
          <p:cNvSpPr>
            <a:spLocks noGrp="1"/>
          </p:cNvSpPr>
          <p:nvPr>
            <p:ph type="body" idx="2"/>
          </p:nvPr>
        </p:nvSpPr>
        <p:spPr>
          <a:xfrm>
            <a:off x="2489358" y="4408487"/>
            <a:ext cx="5397106" cy="379206"/>
          </a:xfrm>
        </p:spPr>
        <p:txBody>
          <a:bodyPr lIns="45720" tIns="0" rIns="45720" bIns="0" anchor="t">
            <a:normAutofit/>
          </a:bodyPr>
          <a:lstStyle>
            <a:lvl1pPr marL="0" indent="0" algn="r">
              <a:buNone/>
              <a:defRPr sz="2000" spc="-1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 smtClean="0"/>
              <a:t>INTRODUCTION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idx="10"/>
          </p:nvPr>
        </p:nvSpPr>
        <p:spPr>
          <a:xfrm>
            <a:off x="2077215" y="3892932"/>
            <a:ext cx="2743200" cy="789050"/>
          </a:xfrm>
        </p:spPr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Markus Nordberg</a:t>
            </a:r>
          </a:p>
          <a:p>
            <a:pPr algn="l"/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Head of Resources Development</a:t>
            </a:r>
          </a:p>
          <a:p>
            <a:pPr algn="l"/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Development and Innovation</a:t>
            </a:r>
          </a:p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58267" y="4787694"/>
            <a:ext cx="59281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/>
              <a:t>Porto&amp;NTUA</a:t>
            </a:r>
            <a:r>
              <a:rPr lang="en-US" sz="1600" dirty="0" smtClean="0"/>
              <a:t> </a:t>
            </a:r>
            <a:r>
              <a:rPr lang="en-US" sz="1600" dirty="0" smtClean="0"/>
              <a:t> </a:t>
            </a:r>
            <a:r>
              <a:rPr lang="en-US" sz="1600" dirty="0" smtClean="0"/>
              <a:t>8, </a:t>
            </a:r>
            <a:r>
              <a:rPr lang="en-US" sz="1600" dirty="0" smtClean="0"/>
              <a:t>2018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264763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 xmlns:p14="http://schemas.microsoft.com/office/powerpoint/2010/main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" name="Evac_Bat_3179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5981" y="-51090"/>
            <a:ext cx="7418122" cy="5245679"/>
          </a:xfrm>
          <a:prstGeom prst="rect">
            <a:avLst/>
          </a:prstGeom>
          <a:ln w="12700">
            <a:miter lim="400000"/>
          </a:ln>
        </p:spPr>
      </p:pic>
      <p:sp>
        <p:nvSpPr>
          <p:cNvPr id="141" name="Shape 141"/>
          <p:cNvSpPr/>
          <p:nvPr/>
        </p:nvSpPr>
        <p:spPr>
          <a:xfrm>
            <a:off x="4032008" y="714335"/>
            <a:ext cx="2464585" cy="914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8575" tIns="28575" rIns="28575" bIns="28575" anchor="ctr">
            <a:spAutoFit/>
          </a:bodyPr>
          <a:lstStyle/>
          <a:p>
            <a:pPr indent="178594">
              <a:spcBef>
                <a:spcPts val="1969"/>
              </a:spcBef>
              <a:defRPr sz="1800"/>
            </a:pPr>
            <a:r>
              <a:rPr sz="1856" b="1" spc="-93" dirty="0">
                <a:sym typeface="Nimbus Sans"/>
              </a:rPr>
              <a:t>Emergency assembly</a:t>
            </a:r>
            <a:br>
              <a:rPr sz="1856" b="1" spc="-93" dirty="0">
                <a:sym typeface="Nimbus Sans"/>
              </a:rPr>
            </a:br>
            <a:r>
              <a:rPr sz="1856" b="1" spc="-93" dirty="0">
                <a:sym typeface="Nimbus Sans"/>
              </a:rPr>
              <a:t>point is located next to </a:t>
            </a:r>
            <a:br>
              <a:rPr sz="1856" b="1" spc="-93" dirty="0">
                <a:sym typeface="Nimbus Sans"/>
              </a:rPr>
            </a:br>
            <a:r>
              <a:rPr sz="1856" b="1" spc="-93" dirty="0">
                <a:sym typeface="Nimbus Sans"/>
              </a:rPr>
              <a:t>the Point1 access gate.</a:t>
            </a:r>
          </a:p>
        </p:txBody>
      </p:sp>
    </p:spTree>
    <p:extLst>
      <p:ext uri="{BB962C8B-B14F-4D97-AF65-F5344CB8AC3E}">
        <p14:creationId xmlns:p14="http://schemas.microsoft.com/office/powerpoint/2010/main" val="3629800473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144" name="Shape 144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pic>
        <p:nvPicPr>
          <p:cNvPr id="145" name="Ideasquare-layout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875208" y="-1111209"/>
            <a:ext cx="9699956" cy="6864399"/>
          </a:xfrm>
          <a:prstGeom prst="rect">
            <a:avLst/>
          </a:prstGeom>
          <a:ln w="12700">
            <a:miter lim="400000"/>
          </a:ln>
        </p:spPr>
      </p:pic>
      <p:sp>
        <p:nvSpPr>
          <p:cNvPr id="146" name="Shape 146"/>
          <p:cNvSpPr/>
          <p:nvPr/>
        </p:nvSpPr>
        <p:spPr>
          <a:xfrm>
            <a:off x="528638" y="235744"/>
            <a:ext cx="8001000" cy="4672013"/>
          </a:xfrm>
          <a:prstGeom prst="rect">
            <a:avLst/>
          </a:prstGeom>
          <a:solidFill>
            <a:srgbClr val="EC4520">
              <a:alpha val="90000"/>
            </a:srgbClr>
          </a:solidFill>
          <a:ln w="25400">
            <a:miter lim="400000"/>
          </a:ln>
        </p:spPr>
        <p:txBody>
          <a:bodyPr lIns="0" tIns="0" rIns="0" bIns="0" anchor="ctr"/>
          <a:lstStyle/>
          <a:p>
            <a:pPr defTabSz="221456">
              <a:defRPr sz="2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463"/>
          </a:p>
        </p:txBody>
      </p:sp>
      <p:sp>
        <p:nvSpPr>
          <p:cNvPr id="147" name="Shape 147"/>
          <p:cNvSpPr/>
          <p:nvPr/>
        </p:nvSpPr>
        <p:spPr>
          <a:xfrm>
            <a:off x="807244" y="135731"/>
            <a:ext cx="7836694" cy="12930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8575" tIns="28575" rIns="28575" bIns="28575" anchor="ctr"/>
          <a:lstStyle>
            <a:lvl1pPr algn="l">
              <a:defRPr sz="6000" b="1" spc="-300">
                <a:solidFill>
                  <a:srgbClr val="FFFFFF"/>
                </a:solidFill>
                <a:latin typeface="+mn-lt"/>
                <a:ea typeface="+mn-ea"/>
                <a:cs typeface="+mn-cs"/>
                <a:sym typeface="Nimbus Sans"/>
              </a:defRPr>
            </a:lvl1pPr>
          </a:lstStyle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sz="3375" spc="-169">
                <a:solidFill>
                  <a:schemeClr val="bg1"/>
                </a:solidFill>
              </a:rPr>
              <a:t>In case of an emergency</a:t>
            </a:r>
          </a:p>
        </p:txBody>
      </p:sp>
      <p:sp>
        <p:nvSpPr>
          <p:cNvPr id="148" name="Shape 148"/>
          <p:cNvSpPr/>
          <p:nvPr/>
        </p:nvSpPr>
        <p:spPr>
          <a:xfrm>
            <a:off x="411352" y="1208545"/>
            <a:ext cx="7836694" cy="29392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8575" tIns="28575" rIns="28575" bIns="28575" anchor="ctr">
            <a:spAutoFit/>
          </a:bodyPr>
          <a:lstStyle/>
          <a:p>
            <a:pPr marL="878681" lvl="1" indent="-450056">
              <a:spcBef>
                <a:spcPts val="56"/>
              </a:spcBef>
              <a:buSzPct val="171000"/>
              <a:buChar char="•"/>
              <a:defRPr sz="1800"/>
            </a:pPr>
            <a:r>
              <a:rPr sz="2025" b="1" spc="-101" dirty="0">
                <a:solidFill>
                  <a:srgbClr val="FFFFFF"/>
                </a:solidFill>
                <a:sym typeface="Nimbus Sans"/>
              </a:rPr>
              <a:t>If needed, press Fire Alarm (see map on next slide)</a:t>
            </a:r>
          </a:p>
          <a:p>
            <a:pPr marL="878681" lvl="1" indent="-450056">
              <a:spcBef>
                <a:spcPts val="56"/>
              </a:spcBef>
              <a:buSzPct val="171000"/>
              <a:buChar char="•"/>
              <a:defRPr sz="1800"/>
            </a:pPr>
            <a:r>
              <a:rPr sz="2025" b="1" spc="-101" dirty="0">
                <a:solidFill>
                  <a:srgbClr val="FFFFFF"/>
                </a:solidFill>
                <a:sym typeface="Nimbus Sans"/>
              </a:rPr>
              <a:t>If electric danger present, press Emergency Stop switch - located in each workshop area right next to the door</a:t>
            </a:r>
          </a:p>
          <a:p>
            <a:pPr marL="878681" lvl="1" indent="-450056">
              <a:spcBef>
                <a:spcPts val="56"/>
              </a:spcBef>
              <a:buSzPct val="171000"/>
              <a:buChar char="•"/>
              <a:defRPr sz="1800"/>
            </a:pPr>
            <a:r>
              <a:rPr sz="2025" b="1" spc="-101" dirty="0">
                <a:solidFill>
                  <a:srgbClr val="FFFFFF"/>
                </a:solidFill>
                <a:sym typeface="Nimbus Sans"/>
              </a:rPr>
              <a:t>Contact Fire Brigade, tel. 74444</a:t>
            </a:r>
          </a:p>
          <a:p>
            <a:pPr marL="878681" lvl="1" indent="-450056">
              <a:spcBef>
                <a:spcPts val="56"/>
              </a:spcBef>
              <a:buSzPct val="171000"/>
              <a:buChar char="•"/>
              <a:defRPr sz="1800"/>
            </a:pPr>
            <a:r>
              <a:rPr sz="2025" b="1" spc="-101" dirty="0">
                <a:solidFill>
                  <a:srgbClr val="FFFFFF"/>
                </a:solidFill>
                <a:sym typeface="Nimbus Sans"/>
              </a:rPr>
              <a:t>Go to the assembly point next to the Point 1 car gate, stay there until Fire Brigade gives you permission to leave.</a:t>
            </a:r>
          </a:p>
          <a:p>
            <a:pPr marL="878681" lvl="1" indent="-450056">
              <a:spcBef>
                <a:spcPts val="56"/>
              </a:spcBef>
              <a:buSzPct val="171000"/>
              <a:buChar char="•"/>
              <a:defRPr sz="1800"/>
            </a:pPr>
            <a:r>
              <a:rPr sz="2025" b="1" spc="-101" dirty="0">
                <a:solidFill>
                  <a:srgbClr val="FFFFFF"/>
                </a:solidFill>
                <a:sym typeface="Nimbus Sans"/>
              </a:rPr>
              <a:t>Notify immediately:</a:t>
            </a:r>
          </a:p>
          <a:p>
            <a:pPr marL="1128713" lvl="2" indent="-450056">
              <a:spcBef>
                <a:spcPts val="56"/>
              </a:spcBef>
              <a:buSzPct val="171000"/>
              <a:buChar char="•"/>
              <a:defRPr sz="1800"/>
            </a:pPr>
            <a:r>
              <a:rPr sz="2025" b="1" spc="-101" dirty="0">
                <a:solidFill>
                  <a:srgbClr val="FFFFFF"/>
                </a:solidFill>
                <a:sym typeface="Nimbus Sans"/>
              </a:rPr>
              <a:t>TSO </a:t>
            </a:r>
            <a:r>
              <a:rPr lang="fr-CH" sz="2025" b="1" spc="-101" dirty="0">
                <a:solidFill>
                  <a:srgbClr val="FFFFFF"/>
                </a:solidFill>
                <a:sym typeface="Nimbus Sans"/>
              </a:rPr>
              <a:t>Johann Poirot, </a:t>
            </a:r>
            <a:r>
              <a:rPr lang="fr-CH" sz="2025" b="1" spc="-101" dirty="0">
                <a:solidFill>
                  <a:srgbClr val="FFFFFF"/>
                </a:solidFill>
                <a:sym typeface="Nimbus Sans"/>
                <a:hlinkClick r:id="rId3"/>
              </a:rPr>
              <a:t>johann.poirot@cern.ch</a:t>
            </a:r>
            <a:r>
              <a:rPr lang="fr-CH" sz="2025" b="1" spc="-101" dirty="0">
                <a:solidFill>
                  <a:srgbClr val="FFFFFF"/>
                </a:solidFill>
                <a:sym typeface="Nimbus Sans"/>
              </a:rPr>
              <a:t>, tel. 168883</a:t>
            </a:r>
            <a:endParaRPr sz="2025" b="1" spc="-101" dirty="0">
              <a:solidFill>
                <a:srgbClr val="FFFFFF"/>
              </a:solidFill>
              <a:sym typeface="Nimbus Sans"/>
            </a:endParaRPr>
          </a:p>
          <a:p>
            <a:pPr marL="1128713" lvl="2" indent="-450056">
              <a:spcBef>
                <a:spcPts val="56"/>
              </a:spcBef>
              <a:buSzPct val="171000"/>
              <a:buChar char="•"/>
              <a:defRPr sz="1800"/>
            </a:pPr>
            <a:r>
              <a:rPr sz="2025" b="1" spc="-101" dirty="0">
                <a:solidFill>
                  <a:srgbClr val="FFFFFF"/>
                </a:solidFill>
                <a:sym typeface="Nimbus Sans"/>
              </a:rPr>
              <a:t>Markus Nordberg, </a:t>
            </a:r>
            <a:r>
              <a:rPr sz="2025" b="1" u="sng" spc="-101" dirty="0">
                <a:solidFill>
                  <a:srgbClr val="FFFFFF"/>
                </a:solidFill>
                <a:sym typeface="Nimbus Sans"/>
                <a:hlinkClick r:id="rId4"/>
              </a:rPr>
              <a:t>markus.nordberg@cern.ch</a:t>
            </a:r>
            <a:r>
              <a:rPr sz="2025" b="1" spc="-101" dirty="0">
                <a:solidFill>
                  <a:srgbClr val="FFFFFF"/>
                </a:solidFill>
                <a:sym typeface="Nimbus Sans"/>
              </a:rPr>
              <a:t>, tel. 164452</a:t>
            </a:r>
          </a:p>
        </p:txBody>
      </p:sp>
    </p:spTree>
    <p:extLst>
      <p:ext uri="{BB962C8B-B14F-4D97-AF65-F5344CB8AC3E}">
        <p14:creationId xmlns:p14="http://schemas.microsoft.com/office/powerpoint/2010/main" val="913785497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" name="Evac_Bat_3179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5981" y="-51090"/>
            <a:ext cx="7418122" cy="5245679"/>
          </a:xfrm>
          <a:prstGeom prst="rect">
            <a:avLst/>
          </a:prstGeom>
          <a:ln w="12700">
            <a:miter lim="400000"/>
          </a:ln>
        </p:spPr>
      </p:pic>
      <p:sp>
        <p:nvSpPr>
          <p:cNvPr id="151" name="Shape 151"/>
          <p:cNvSpPr>
            <a:spLocks noGrp="1"/>
          </p:cNvSpPr>
          <p:nvPr>
            <p:ph type="body" idx="1"/>
          </p:nvPr>
        </p:nvSpPr>
        <p:spPr>
          <a:xfrm>
            <a:off x="2382441" y="1935956"/>
            <a:ext cx="7836694" cy="3207544"/>
          </a:xfrm>
          <a:prstGeom prst="rect">
            <a:avLst/>
          </a:prstGeom>
        </p:spPr>
        <p:txBody>
          <a:bodyPr/>
          <a:lstStyle>
            <a:lvl1pPr marL="0" indent="317500">
              <a:buSzTx/>
              <a:buNone/>
            </a:lvl1pPr>
          </a:lstStyle>
          <a:p>
            <a:pPr lvl="0">
              <a:defRPr sz="1800" b="0" spc="0"/>
            </a:pPr>
            <a:r>
              <a:rPr sz="2025" b="1" spc="-101"/>
              <a:t>Phone      First aid &amp; eye wash</a:t>
            </a:r>
          </a:p>
        </p:txBody>
      </p:sp>
      <p:sp>
        <p:nvSpPr>
          <p:cNvPr id="152" name="Shape 152"/>
          <p:cNvSpPr/>
          <p:nvPr/>
        </p:nvSpPr>
        <p:spPr>
          <a:xfrm flipV="1">
            <a:off x="3416275" y="2934191"/>
            <a:ext cx="162911" cy="451388"/>
          </a:xfrm>
          <a:prstGeom prst="line">
            <a:avLst/>
          </a:prstGeom>
          <a:ln w="25400">
            <a:solidFill/>
            <a:miter lim="400000"/>
            <a:tailEnd type="triangle"/>
          </a:ln>
        </p:spPr>
        <p:txBody>
          <a:bodyPr lIns="0" tIns="0" rIns="0" bIns="0" anchor="ctr"/>
          <a:lstStyle/>
          <a:p>
            <a:pPr defTabSz="221456">
              <a:defRPr sz="2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463"/>
          </a:p>
        </p:txBody>
      </p:sp>
      <p:sp>
        <p:nvSpPr>
          <p:cNvPr id="153" name="Shape 153"/>
          <p:cNvSpPr/>
          <p:nvPr/>
        </p:nvSpPr>
        <p:spPr>
          <a:xfrm flipH="1" flipV="1">
            <a:off x="4189469" y="2972701"/>
            <a:ext cx="132997" cy="402936"/>
          </a:xfrm>
          <a:prstGeom prst="line">
            <a:avLst/>
          </a:prstGeom>
          <a:ln w="25400">
            <a:solidFill/>
            <a:miter lim="400000"/>
            <a:tailEnd type="triangle"/>
          </a:ln>
        </p:spPr>
        <p:txBody>
          <a:bodyPr lIns="0" tIns="0" rIns="0" bIns="0" anchor="ctr"/>
          <a:lstStyle/>
          <a:p>
            <a:pPr defTabSz="221456">
              <a:defRPr sz="2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463"/>
          </a:p>
        </p:txBody>
      </p:sp>
      <p:pic>
        <p:nvPicPr>
          <p:cNvPr id="154" name="pasted-image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055824" y="2700338"/>
            <a:ext cx="267417" cy="267416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913568627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" name="Container-offices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-475060"/>
            <a:ext cx="9144000" cy="6093619"/>
          </a:xfrm>
          <a:prstGeom prst="rect">
            <a:avLst/>
          </a:prstGeom>
          <a:ln w="12700">
            <a:miter lim="400000"/>
          </a:ln>
        </p:spPr>
      </p:pic>
      <p:sp>
        <p:nvSpPr>
          <p:cNvPr id="157" name="Shape 157"/>
          <p:cNvSpPr/>
          <p:nvPr/>
        </p:nvSpPr>
        <p:spPr>
          <a:xfrm>
            <a:off x="535781" y="235744"/>
            <a:ext cx="8001000" cy="4672013"/>
          </a:xfrm>
          <a:prstGeom prst="rect">
            <a:avLst/>
          </a:prstGeom>
          <a:solidFill>
            <a:srgbClr val="00AB2D">
              <a:alpha val="90000"/>
            </a:srgbClr>
          </a:solidFill>
          <a:ln w="25400">
            <a:miter lim="400000"/>
          </a:ln>
        </p:spPr>
        <p:txBody>
          <a:bodyPr lIns="0" tIns="0" rIns="0" bIns="0" anchor="ctr"/>
          <a:lstStyle/>
          <a:p>
            <a:pPr defTabSz="221456">
              <a:defRPr sz="2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463"/>
          </a:p>
        </p:txBody>
      </p:sp>
      <p:sp>
        <p:nvSpPr>
          <p:cNvPr id="158" name="Shape 158"/>
          <p:cNvSpPr>
            <a:spLocks noGrp="1"/>
          </p:cNvSpPr>
          <p:nvPr>
            <p:ph type="body" idx="1"/>
          </p:nvPr>
        </p:nvSpPr>
        <p:spPr>
          <a:xfrm>
            <a:off x="607219" y="1107281"/>
            <a:ext cx="7836694" cy="3550444"/>
          </a:xfrm>
          <a:prstGeom prst="rect">
            <a:avLst/>
          </a:prstGeom>
        </p:spPr>
        <p:txBody>
          <a:bodyPr/>
          <a:lstStyle/>
          <a:p>
            <a:pPr lvl="1">
              <a:spcBef>
                <a:spcPts val="56"/>
              </a:spcBef>
              <a:defRPr sz="1800" b="0" spc="0"/>
            </a:pPr>
            <a:r>
              <a:rPr sz="2025" b="1" spc="-101" dirty="0">
                <a:solidFill>
                  <a:srgbClr val="FFFFFF"/>
                </a:solidFill>
              </a:rPr>
              <a:t>Safety is first priority!</a:t>
            </a:r>
          </a:p>
          <a:p>
            <a:pPr lvl="1">
              <a:spcBef>
                <a:spcPts val="56"/>
              </a:spcBef>
              <a:defRPr sz="1800" b="0" spc="0"/>
            </a:pPr>
            <a:r>
              <a:rPr sz="2025" b="1" spc="-101" dirty="0">
                <a:solidFill>
                  <a:srgbClr val="FFFFFF"/>
                </a:solidFill>
              </a:rPr>
              <a:t>In laboratory areas:</a:t>
            </a:r>
          </a:p>
          <a:p>
            <a:pPr lvl="2">
              <a:spcBef>
                <a:spcPts val="56"/>
              </a:spcBef>
              <a:defRPr sz="1800" b="0" spc="0"/>
            </a:pPr>
            <a:r>
              <a:rPr sz="2025" b="1" spc="-101" dirty="0">
                <a:solidFill>
                  <a:srgbClr val="FFFFFF"/>
                </a:solidFill>
              </a:rPr>
              <a:t>Machineshop 3179-R-A01</a:t>
            </a:r>
          </a:p>
          <a:p>
            <a:pPr lvl="2">
              <a:spcBef>
                <a:spcPts val="56"/>
              </a:spcBef>
              <a:defRPr sz="1800" b="0" spc="0"/>
            </a:pPr>
            <a:r>
              <a:rPr sz="2025" b="1" spc="-101" dirty="0">
                <a:solidFill>
                  <a:srgbClr val="FFFFFF"/>
                </a:solidFill>
              </a:rPr>
              <a:t>Electroshop 3179-R-B03 and</a:t>
            </a:r>
          </a:p>
          <a:p>
            <a:pPr lvl="2">
              <a:spcBef>
                <a:spcPts val="56"/>
              </a:spcBef>
              <a:defRPr sz="1800" b="0" spc="0"/>
            </a:pPr>
            <a:r>
              <a:rPr sz="2025" b="1" spc="-101" dirty="0">
                <a:solidFill>
                  <a:srgbClr val="FFFFFF"/>
                </a:solidFill>
              </a:rPr>
              <a:t>3D Studio 3179-1-D01</a:t>
            </a:r>
          </a:p>
          <a:p>
            <a:pPr lvl="1">
              <a:spcBef>
                <a:spcPts val="56"/>
              </a:spcBef>
              <a:defRPr sz="1800" b="0" spc="0"/>
            </a:pPr>
            <a:r>
              <a:rPr sz="2025" b="1" spc="-101" dirty="0">
                <a:solidFill>
                  <a:srgbClr val="FFFFFF"/>
                </a:solidFill>
              </a:rPr>
              <a:t>eating and drinking are strictly forbidden.</a:t>
            </a:r>
          </a:p>
          <a:p>
            <a:pPr lvl="1">
              <a:spcBef>
                <a:spcPts val="56"/>
              </a:spcBef>
              <a:defRPr sz="1800" b="0" spc="0"/>
            </a:pPr>
            <a:r>
              <a:rPr sz="2025" b="1" spc="-101" dirty="0">
                <a:solidFill>
                  <a:srgbClr val="FFFFFF"/>
                </a:solidFill>
              </a:rPr>
              <a:t>For grey room (Light Lab 3179-R-B08) and dark room (3179-R-A06) areas access is restricted to authorised personnel only.</a:t>
            </a:r>
          </a:p>
        </p:txBody>
      </p:sp>
      <p:sp>
        <p:nvSpPr>
          <p:cNvPr id="159" name="Shape 159"/>
          <p:cNvSpPr/>
          <p:nvPr/>
        </p:nvSpPr>
        <p:spPr>
          <a:xfrm>
            <a:off x="935831" y="142875"/>
            <a:ext cx="7836694" cy="12930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8575" tIns="28575" rIns="28575" bIns="28575" anchor="ctr"/>
          <a:lstStyle>
            <a:lvl1pPr algn="l">
              <a:defRPr sz="6000" b="1" spc="-300">
                <a:solidFill>
                  <a:srgbClr val="FFFFFF"/>
                </a:solidFill>
                <a:latin typeface="+mn-lt"/>
                <a:ea typeface="+mn-ea"/>
                <a:cs typeface="+mn-cs"/>
                <a:sym typeface="Nimbus Sans"/>
              </a:defRPr>
            </a:lvl1pPr>
          </a:lstStyle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sz="3375" spc="-169">
                <a:solidFill>
                  <a:schemeClr val="bg1"/>
                </a:solidFill>
              </a:rPr>
              <a:t>WORKING AREA POLICY B3179</a:t>
            </a:r>
          </a:p>
        </p:txBody>
      </p:sp>
    </p:spTree>
    <p:extLst>
      <p:ext uri="{BB962C8B-B14F-4D97-AF65-F5344CB8AC3E}">
        <p14:creationId xmlns:p14="http://schemas.microsoft.com/office/powerpoint/2010/main" val="2771605263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/>
          <p:nvPr/>
        </p:nvSpPr>
        <p:spPr>
          <a:xfrm>
            <a:off x="1687068" y="1907381"/>
            <a:ext cx="4921768" cy="2677400"/>
          </a:xfrm>
          <a:prstGeom prst="rect">
            <a:avLst/>
          </a:prstGeom>
          <a:solidFill>
            <a:srgbClr val="55F302">
              <a:alpha val="44514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221456">
              <a:defRPr sz="2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463"/>
          </a:p>
        </p:txBody>
      </p:sp>
      <p:sp>
        <p:nvSpPr>
          <p:cNvPr id="162" name="Shape 162"/>
          <p:cNvSpPr/>
          <p:nvPr/>
        </p:nvSpPr>
        <p:spPr>
          <a:xfrm>
            <a:off x="5401818" y="1064419"/>
            <a:ext cx="1197865" cy="821755"/>
          </a:xfrm>
          <a:prstGeom prst="rect">
            <a:avLst/>
          </a:prstGeom>
          <a:solidFill>
            <a:srgbClr val="55F302">
              <a:alpha val="44514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221456">
              <a:defRPr sz="2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463"/>
          </a:p>
        </p:txBody>
      </p:sp>
      <p:sp>
        <p:nvSpPr>
          <p:cNvPr id="163" name="Shape 163"/>
          <p:cNvSpPr/>
          <p:nvPr/>
        </p:nvSpPr>
        <p:spPr>
          <a:xfrm>
            <a:off x="3743325" y="1064419"/>
            <a:ext cx="1428750" cy="821755"/>
          </a:xfrm>
          <a:prstGeom prst="rect">
            <a:avLst/>
          </a:prstGeom>
          <a:solidFill>
            <a:srgbClr val="EB4D00">
              <a:alpha val="44514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221456">
              <a:defRPr sz="2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463"/>
          </a:p>
        </p:txBody>
      </p:sp>
      <p:sp>
        <p:nvSpPr>
          <p:cNvPr id="164" name="Shape 164"/>
          <p:cNvSpPr/>
          <p:nvPr/>
        </p:nvSpPr>
        <p:spPr>
          <a:xfrm>
            <a:off x="871538" y="1057275"/>
            <a:ext cx="2876699" cy="821755"/>
          </a:xfrm>
          <a:prstGeom prst="rect">
            <a:avLst/>
          </a:prstGeom>
          <a:solidFill>
            <a:srgbClr val="EAD005">
              <a:alpha val="44514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221456">
              <a:defRPr sz="2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463"/>
          </a:p>
        </p:txBody>
      </p:sp>
      <p:pic>
        <p:nvPicPr>
          <p:cNvPr id="165" name="Base-B3179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411533" y="-396027"/>
            <a:ext cx="8872887" cy="6215384"/>
          </a:xfrm>
          <a:prstGeom prst="rect">
            <a:avLst/>
          </a:prstGeom>
          <a:ln w="12700">
            <a:miter lim="400000"/>
          </a:ln>
        </p:spPr>
      </p:pic>
      <p:sp>
        <p:nvSpPr>
          <p:cNvPr id="166" name="Shape 166"/>
          <p:cNvSpPr/>
          <p:nvPr/>
        </p:nvSpPr>
        <p:spPr>
          <a:xfrm>
            <a:off x="1008054" y="1599085"/>
            <a:ext cx="926536" cy="2308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8575" tIns="28575" rIns="28575" bIns="28575" anchor="ctr">
            <a:spAutoFit/>
          </a:bodyPr>
          <a:lstStyle>
            <a:lvl1pPr>
              <a:defRPr sz="20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>
              <a:defRPr sz="1800"/>
            </a:pPr>
            <a:r>
              <a:rPr sz="1125"/>
              <a:t>Machineshop</a:t>
            </a:r>
          </a:p>
        </p:txBody>
      </p:sp>
      <p:sp>
        <p:nvSpPr>
          <p:cNvPr id="167" name="Shape 167"/>
          <p:cNvSpPr/>
          <p:nvPr/>
        </p:nvSpPr>
        <p:spPr>
          <a:xfrm>
            <a:off x="2630043" y="1599085"/>
            <a:ext cx="828753" cy="2308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8575" tIns="28575" rIns="28575" bIns="28575" anchor="ctr">
            <a:spAutoFit/>
          </a:bodyPr>
          <a:lstStyle>
            <a:lvl1pPr>
              <a:defRPr sz="20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>
              <a:defRPr sz="1800"/>
            </a:pPr>
            <a:r>
              <a:rPr sz="1125"/>
              <a:t>Electroshop</a:t>
            </a:r>
          </a:p>
        </p:txBody>
      </p:sp>
      <p:sp>
        <p:nvSpPr>
          <p:cNvPr id="168" name="Shape 168"/>
          <p:cNvSpPr/>
          <p:nvPr/>
        </p:nvSpPr>
        <p:spPr>
          <a:xfrm>
            <a:off x="4126445" y="1599085"/>
            <a:ext cx="660437" cy="2308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8575" tIns="28575" rIns="28575" bIns="28575" anchor="ctr">
            <a:spAutoFit/>
          </a:bodyPr>
          <a:lstStyle>
            <a:lvl1pPr>
              <a:defRPr sz="20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>
              <a:defRPr sz="1800"/>
            </a:pPr>
            <a:r>
              <a:rPr sz="1125"/>
              <a:t>Light Lab</a:t>
            </a:r>
          </a:p>
        </p:txBody>
      </p:sp>
      <p:sp>
        <p:nvSpPr>
          <p:cNvPr id="169" name="Shape 169"/>
          <p:cNvSpPr/>
          <p:nvPr/>
        </p:nvSpPr>
        <p:spPr>
          <a:xfrm>
            <a:off x="5726430" y="1599085"/>
            <a:ext cx="545021" cy="2308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8575" tIns="28575" rIns="28575" bIns="28575" anchor="ctr">
            <a:spAutoFit/>
          </a:bodyPr>
          <a:lstStyle>
            <a:lvl1pPr>
              <a:defRPr sz="20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>
              <a:defRPr sz="1800"/>
            </a:pPr>
            <a:r>
              <a:rPr sz="1125"/>
              <a:t>Kitchen</a:t>
            </a:r>
          </a:p>
        </p:txBody>
      </p:sp>
      <p:sp>
        <p:nvSpPr>
          <p:cNvPr id="170" name="Shape 170"/>
          <p:cNvSpPr/>
          <p:nvPr/>
        </p:nvSpPr>
        <p:spPr>
          <a:xfrm>
            <a:off x="872680" y="1907381"/>
            <a:ext cx="826390" cy="528415"/>
          </a:xfrm>
          <a:prstGeom prst="rect">
            <a:avLst/>
          </a:prstGeom>
          <a:solidFill>
            <a:srgbClr val="55F302">
              <a:alpha val="44514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221456">
              <a:defRPr sz="2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463"/>
          </a:p>
        </p:txBody>
      </p:sp>
      <p:sp>
        <p:nvSpPr>
          <p:cNvPr id="171" name="Shape 171"/>
          <p:cNvSpPr/>
          <p:nvPr/>
        </p:nvSpPr>
        <p:spPr>
          <a:xfrm>
            <a:off x="1042988" y="2395779"/>
            <a:ext cx="662511" cy="1337779"/>
          </a:xfrm>
          <a:prstGeom prst="rect">
            <a:avLst/>
          </a:prstGeom>
          <a:solidFill>
            <a:srgbClr val="EAD005">
              <a:alpha val="44514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221456">
              <a:defRPr sz="2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463"/>
          </a:p>
        </p:txBody>
      </p:sp>
      <p:sp>
        <p:nvSpPr>
          <p:cNvPr id="172" name="Shape 172"/>
          <p:cNvSpPr/>
          <p:nvPr/>
        </p:nvSpPr>
        <p:spPr>
          <a:xfrm>
            <a:off x="872680" y="3736181"/>
            <a:ext cx="826390" cy="885044"/>
          </a:xfrm>
          <a:prstGeom prst="rect">
            <a:avLst/>
          </a:prstGeom>
          <a:solidFill>
            <a:srgbClr val="55F302">
              <a:alpha val="44514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221456">
              <a:defRPr sz="2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463"/>
          </a:p>
        </p:txBody>
      </p:sp>
      <p:sp>
        <p:nvSpPr>
          <p:cNvPr id="173" name="Shape 173"/>
          <p:cNvSpPr/>
          <p:nvPr/>
        </p:nvSpPr>
        <p:spPr>
          <a:xfrm>
            <a:off x="1004625" y="2797448"/>
            <a:ext cx="706925" cy="5770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8575" tIns="28575" rIns="28575" bIns="28575" anchor="ctr">
            <a:spAutoFit/>
          </a:bodyPr>
          <a:lstStyle/>
          <a:p>
            <a:pPr lvl="0">
              <a:defRPr sz="1800"/>
            </a:pPr>
            <a:r>
              <a:rPr sz="1125" b="1">
                <a:latin typeface="Helvetica Neue"/>
                <a:ea typeface="Helvetica Neue"/>
                <a:cs typeface="Helvetica Neue"/>
                <a:sym typeface="Helvetica Neue"/>
              </a:rPr>
              <a:t>1-D01</a:t>
            </a:r>
          </a:p>
          <a:p>
            <a:pPr lvl="0">
              <a:defRPr sz="1800"/>
            </a:pPr>
            <a:r>
              <a:rPr sz="1125">
                <a:latin typeface="Helvetica Neue"/>
                <a:ea typeface="Helvetica Neue"/>
                <a:cs typeface="Helvetica Neue"/>
                <a:sym typeface="Helvetica Neue"/>
              </a:rPr>
              <a:t>3D Studio</a:t>
            </a:r>
          </a:p>
          <a:p>
            <a:pPr lvl="0">
              <a:defRPr sz="1800"/>
            </a:pPr>
            <a:r>
              <a:rPr sz="1125" i="1">
                <a:latin typeface="Helvetica Neue"/>
                <a:ea typeface="Helvetica Neue"/>
                <a:cs typeface="Helvetica Neue"/>
                <a:sym typeface="Helvetica Neue"/>
              </a:rPr>
              <a:t>(2nd floor)</a:t>
            </a:r>
          </a:p>
        </p:txBody>
      </p:sp>
      <p:sp>
        <p:nvSpPr>
          <p:cNvPr id="174" name="Shape 174"/>
          <p:cNvSpPr/>
          <p:nvPr/>
        </p:nvSpPr>
        <p:spPr>
          <a:xfrm>
            <a:off x="7200900" y="2625439"/>
            <a:ext cx="1488207" cy="592709"/>
          </a:xfrm>
          <a:prstGeom prst="rect">
            <a:avLst/>
          </a:prstGeom>
          <a:solidFill>
            <a:srgbClr val="EAD005">
              <a:alpha val="44514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221456">
              <a:defRPr sz="2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463"/>
          </a:p>
        </p:txBody>
      </p:sp>
      <p:sp>
        <p:nvSpPr>
          <p:cNvPr id="175" name="Shape 175"/>
          <p:cNvSpPr/>
          <p:nvPr/>
        </p:nvSpPr>
        <p:spPr>
          <a:xfrm>
            <a:off x="7505377" y="2719815"/>
            <a:ext cx="847989" cy="4039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8575" tIns="28575" rIns="28575" bIns="28575" anchor="ctr">
            <a:spAutoFit/>
          </a:bodyPr>
          <a:lstStyle/>
          <a:p>
            <a:pPr lvl="0">
              <a:defRPr sz="1800"/>
            </a:pPr>
            <a:r>
              <a:rPr sz="1125">
                <a:latin typeface="Helvetica Neue"/>
                <a:ea typeface="Helvetica Neue"/>
                <a:cs typeface="Helvetica Neue"/>
                <a:sym typeface="Helvetica Neue"/>
              </a:rPr>
              <a:t>Work under </a:t>
            </a:r>
          </a:p>
          <a:p>
            <a:pPr lvl="0">
              <a:defRPr sz="1800"/>
            </a:pPr>
            <a:r>
              <a:rPr sz="1125">
                <a:latin typeface="Helvetica Neue"/>
                <a:ea typeface="Helvetica Neue"/>
                <a:cs typeface="Helvetica Neue"/>
                <a:sym typeface="Helvetica Neue"/>
              </a:rPr>
              <a:t>supervision</a:t>
            </a:r>
          </a:p>
        </p:txBody>
      </p:sp>
      <p:sp>
        <p:nvSpPr>
          <p:cNvPr id="176" name="Shape 176"/>
          <p:cNvSpPr/>
          <p:nvPr/>
        </p:nvSpPr>
        <p:spPr>
          <a:xfrm>
            <a:off x="7194984" y="3293672"/>
            <a:ext cx="1500040" cy="592709"/>
          </a:xfrm>
          <a:prstGeom prst="rect">
            <a:avLst/>
          </a:prstGeom>
          <a:solidFill>
            <a:srgbClr val="EB4D00">
              <a:alpha val="44514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221456">
              <a:defRPr sz="2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463"/>
          </a:p>
        </p:txBody>
      </p:sp>
      <p:sp>
        <p:nvSpPr>
          <p:cNvPr id="177" name="Shape 177"/>
          <p:cNvSpPr/>
          <p:nvPr/>
        </p:nvSpPr>
        <p:spPr>
          <a:xfrm>
            <a:off x="7428653" y="3474611"/>
            <a:ext cx="1033937" cy="2308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8575" tIns="28575" rIns="28575" bIns="28575" anchor="ctr">
            <a:spAutoFit/>
          </a:bodyPr>
          <a:lstStyle>
            <a:lvl1pPr>
              <a:defRPr sz="20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>
              <a:defRPr sz="1800"/>
            </a:pPr>
            <a:r>
              <a:rPr sz="1125"/>
              <a:t>Restricted area</a:t>
            </a:r>
          </a:p>
        </p:txBody>
      </p:sp>
      <p:sp>
        <p:nvSpPr>
          <p:cNvPr id="178" name="Shape 178"/>
          <p:cNvSpPr/>
          <p:nvPr/>
        </p:nvSpPr>
        <p:spPr>
          <a:xfrm>
            <a:off x="7194984" y="1957207"/>
            <a:ext cx="1500040" cy="592709"/>
          </a:xfrm>
          <a:prstGeom prst="rect">
            <a:avLst/>
          </a:prstGeom>
          <a:solidFill>
            <a:srgbClr val="55F302">
              <a:alpha val="44514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221456">
              <a:defRPr sz="2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463"/>
          </a:p>
        </p:txBody>
      </p:sp>
      <p:sp>
        <p:nvSpPr>
          <p:cNvPr id="179" name="Shape 179"/>
          <p:cNvSpPr/>
          <p:nvPr/>
        </p:nvSpPr>
        <p:spPr>
          <a:xfrm>
            <a:off x="7563868" y="2138146"/>
            <a:ext cx="780663" cy="2308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8575" tIns="28575" rIns="28575" bIns="28575" anchor="ctr">
            <a:spAutoFit/>
          </a:bodyPr>
          <a:lstStyle>
            <a:lvl1pPr>
              <a:defRPr sz="20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>
              <a:defRPr sz="1800"/>
            </a:pPr>
            <a:r>
              <a:rPr sz="1125"/>
              <a:t>Free to use</a:t>
            </a:r>
          </a:p>
        </p:txBody>
      </p:sp>
      <p:sp>
        <p:nvSpPr>
          <p:cNvPr id="180" name="Shape 180"/>
          <p:cNvSpPr/>
          <p:nvPr/>
        </p:nvSpPr>
        <p:spPr>
          <a:xfrm>
            <a:off x="3137334" y="121847"/>
            <a:ext cx="548641" cy="907548"/>
          </a:xfrm>
          <a:prstGeom prst="rect">
            <a:avLst/>
          </a:prstGeom>
          <a:solidFill>
            <a:srgbClr val="EB4D00">
              <a:alpha val="44514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221456">
              <a:defRPr sz="2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463"/>
          </a:p>
        </p:txBody>
      </p:sp>
    </p:spTree>
    <p:extLst>
      <p:ext uri="{BB962C8B-B14F-4D97-AF65-F5344CB8AC3E}">
        <p14:creationId xmlns:p14="http://schemas.microsoft.com/office/powerpoint/2010/main" val="3783343858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6125" y="1285875"/>
            <a:ext cx="2571750" cy="25717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Keeping places tidy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3653" y="1620611"/>
            <a:ext cx="7836694" cy="3207544"/>
          </a:xfrm>
        </p:spPr>
        <p:txBody>
          <a:bodyPr/>
          <a:lstStyle/>
          <a:p>
            <a:r>
              <a:rPr lang="en-US" dirty="0" smtClean="0"/>
              <a:t>This is a work environment, please respect our common workspace. </a:t>
            </a:r>
          </a:p>
          <a:p>
            <a:r>
              <a:rPr lang="en-US" dirty="0" smtClean="0"/>
              <a:t>For CERN ways of working, see CERN Code of Conduct.</a:t>
            </a:r>
          </a:p>
          <a:p>
            <a:r>
              <a:rPr lang="en-US" b="1" dirty="0" smtClean="0"/>
              <a:t>Please, please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Bring all coffee cups, plates, dishes to kitchen, put them in the machine.</a:t>
            </a:r>
          </a:p>
          <a:p>
            <a:pPr lvl="1"/>
            <a:r>
              <a:rPr lang="en-US" dirty="0" smtClean="0"/>
              <a:t>Help collaboratively to clean up the space at the end of the day.</a:t>
            </a:r>
          </a:p>
          <a:p>
            <a:pPr lvl="1"/>
            <a:r>
              <a:rPr lang="en-US" dirty="0" smtClean="0"/>
              <a:t>Thank you!!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9136017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3" name="Content Placeholder 22" descr="Ideas-label-white-text-transparent-background.png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959" r="-2302"/>
          <a:stretch/>
        </p:blipFill>
        <p:spPr>
          <a:xfrm>
            <a:off x="3439980" y="1410771"/>
            <a:ext cx="3532229" cy="3203575"/>
          </a:xfrm>
        </p:spPr>
      </p:pic>
      <p:pic>
        <p:nvPicPr>
          <p:cNvPr id="4" name="droppedImage.pdf"/>
          <p:cNvPicPr/>
          <p:nvPr/>
        </p:nvPicPr>
        <p:blipFill rotWithShape="1">
          <a:blip r:embed="rId3">
            <a:extLst/>
          </a:blip>
          <a:srcRect b="27006"/>
          <a:stretch/>
        </p:blipFill>
        <p:spPr>
          <a:xfrm>
            <a:off x="-594429" y="-521098"/>
            <a:ext cx="11694230" cy="5689259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4085188" y="962135"/>
            <a:ext cx="4495800" cy="3203145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80000"/>
              <a:buFont typeface="Arial"/>
              <a:buChar char="•"/>
              <a:defRPr kumimoji="0" sz="20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90000"/>
              <a:buFont typeface="Arial"/>
              <a:buChar char="•"/>
              <a:defRPr kumimoji="0" sz="18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85000"/>
              <a:buFont typeface="Arial"/>
              <a:buChar char="•"/>
              <a:defRPr kumimoji="0" sz="16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90000"/>
              <a:buFont typeface="Arial"/>
              <a:buChar char="•"/>
              <a:defRPr kumimoji="0" sz="14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100000"/>
              <a:buFont typeface="Arial"/>
              <a:buChar char="•"/>
              <a:defRPr kumimoji="0" sz="14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b="1" dirty="0" smtClean="0">
                <a:solidFill>
                  <a:srgbClr val="FFFFFF"/>
                </a:solidFill>
              </a:rPr>
              <a:t>Questions? Comments?</a:t>
            </a:r>
          </a:p>
          <a:p>
            <a:pPr marL="36576" indent="0">
              <a:buNone/>
            </a:pPr>
            <a:endParaRPr lang="en-US" dirty="0" smtClean="0">
              <a:solidFill>
                <a:srgbClr val="FFFFFF"/>
              </a:solidFill>
            </a:endParaRPr>
          </a:p>
          <a:p>
            <a:pPr marL="36576" indent="0">
              <a:buNone/>
            </a:pPr>
            <a:r>
              <a:rPr lang="en-US" dirty="0" smtClean="0">
                <a:solidFill>
                  <a:srgbClr val="FFFFFF"/>
                </a:solidFill>
              </a:rPr>
              <a:t>Contact information:</a:t>
            </a:r>
          </a:p>
          <a:p>
            <a:pPr marL="36576" indent="0">
              <a:buNone/>
            </a:pPr>
            <a:r>
              <a:rPr lang="en-US" dirty="0" smtClean="0">
                <a:solidFill>
                  <a:srgbClr val="FFFFFF"/>
                </a:solidFill>
              </a:rPr>
              <a:t>Email</a:t>
            </a:r>
          </a:p>
          <a:p>
            <a:pPr marL="36576" indent="0">
              <a:buNone/>
            </a:pPr>
            <a:r>
              <a:rPr lang="en-US" dirty="0" smtClean="0">
                <a:solidFill>
                  <a:srgbClr val="FFFFFF"/>
                </a:solidFill>
              </a:rPr>
              <a:t>Skype</a:t>
            </a:r>
          </a:p>
          <a:p>
            <a:pPr marL="36576" indent="0">
              <a:buNone/>
            </a:pPr>
            <a:endParaRPr lang="en-US" dirty="0">
              <a:solidFill>
                <a:srgbClr val="FFFFFF"/>
              </a:solidFill>
            </a:endParaRPr>
          </a:p>
          <a:p>
            <a:pPr marL="36576" indent="0">
              <a:buNone/>
            </a:pPr>
            <a:r>
              <a:rPr lang="en-US" b="1" dirty="0" smtClean="0">
                <a:solidFill>
                  <a:srgbClr val="FFFFFF"/>
                </a:solidFill>
              </a:rPr>
              <a:t>Let’s have a cup of coffee and make it happen!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7" name="Freeform 6"/>
          <p:cNvSpPr/>
          <p:nvPr/>
        </p:nvSpPr>
        <p:spPr>
          <a:xfrm rot="20392105">
            <a:off x="164353" y="2181412"/>
            <a:ext cx="1120588" cy="74706"/>
          </a:xfrm>
          <a:custGeom>
            <a:avLst/>
            <a:gdLst>
              <a:gd name="connsiteX0" fmla="*/ 0 w 1120588"/>
              <a:gd name="connsiteY0" fmla="*/ 74706 h 74706"/>
              <a:gd name="connsiteX1" fmla="*/ 164353 w 1120588"/>
              <a:gd name="connsiteY1" fmla="*/ 59764 h 74706"/>
              <a:gd name="connsiteX2" fmla="*/ 283882 w 1120588"/>
              <a:gd name="connsiteY2" fmla="*/ 29882 h 74706"/>
              <a:gd name="connsiteX3" fmla="*/ 433294 w 1120588"/>
              <a:gd name="connsiteY3" fmla="*/ 0 h 74706"/>
              <a:gd name="connsiteX4" fmla="*/ 1120588 w 1120588"/>
              <a:gd name="connsiteY4" fmla="*/ 14941 h 74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0588" h="74706">
                <a:moveTo>
                  <a:pt x="0" y="74706"/>
                </a:moveTo>
                <a:cubicBezTo>
                  <a:pt x="54784" y="69725"/>
                  <a:pt x="109768" y="66587"/>
                  <a:pt x="164353" y="59764"/>
                </a:cubicBezTo>
                <a:cubicBezTo>
                  <a:pt x="245363" y="49638"/>
                  <a:pt x="220635" y="47952"/>
                  <a:pt x="283882" y="29882"/>
                </a:cubicBezTo>
                <a:cubicBezTo>
                  <a:pt x="346289" y="12052"/>
                  <a:pt x="362852" y="11740"/>
                  <a:pt x="433294" y="0"/>
                </a:cubicBezTo>
                <a:lnTo>
                  <a:pt x="1120588" y="14941"/>
                </a:lnTo>
              </a:path>
            </a:pathLst>
          </a:custGeom>
          <a:ln w="381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 rot="1012838">
            <a:off x="156274" y="2208030"/>
            <a:ext cx="1120588" cy="74706"/>
          </a:xfrm>
          <a:custGeom>
            <a:avLst/>
            <a:gdLst>
              <a:gd name="connsiteX0" fmla="*/ 0 w 1120588"/>
              <a:gd name="connsiteY0" fmla="*/ 74706 h 74706"/>
              <a:gd name="connsiteX1" fmla="*/ 164353 w 1120588"/>
              <a:gd name="connsiteY1" fmla="*/ 59764 h 74706"/>
              <a:gd name="connsiteX2" fmla="*/ 283882 w 1120588"/>
              <a:gd name="connsiteY2" fmla="*/ 29882 h 74706"/>
              <a:gd name="connsiteX3" fmla="*/ 433294 w 1120588"/>
              <a:gd name="connsiteY3" fmla="*/ 0 h 74706"/>
              <a:gd name="connsiteX4" fmla="*/ 1120588 w 1120588"/>
              <a:gd name="connsiteY4" fmla="*/ 14941 h 74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0588" h="74706">
                <a:moveTo>
                  <a:pt x="0" y="74706"/>
                </a:moveTo>
                <a:cubicBezTo>
                  <a:pt x="54784" y="69725"/>
                  <a:pt x="109768" y="66587"/>
                  <a:pt x="164353" y="59764"/>
                </a:cubicBezTo>
                <a:cubicBezTo>
                  <a:pt x="245363" y="49638"/>
                  <a:pt x="220635" y="47952"/>
                  <a:pt x="283882" y="29882"/>
                </a:cubicBezTo>
                <a:cubicBezTo>
                  <a:pt x="346289" y="12052"/>
                  <a:pt x="362852" y="11740"/>
                  <a:pt x="433294" y="0"/>
                </a:cubicBezTo>
                <a:lnTo>
                  <a:pt x="1120588" y="14941"/>
                </a:lnTo>
              </a:path>
            </a:pathLst>
          </a:custGeom>
          <a:ln w="381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/>
          <p:cNvGrpSpPr/>
          <p:nvPr/>
        </p:nvGrpSpPr>
        <p:grpSpPr>
          <a:xfrm>
            <a:off x="1625333" y="1803391"/>
            <a:ext cx="1608828" cy="636168"/>
            <a:chOff x="1846555" y="1804663"/>
            <a:chExt cx="1774843" cy="701814"/>
          </a:xfrm>
        </p:grpSpPr>
        <p:sp>
          <p:nvSpPr>
            <p:cNvPr id="10" name="Freeform 9"/>
            <p:cNvSpPr/>
            <p:nvPr/>
          </p:nvSpPr>
          <p:spPr>
            <a:xfrm>
              <a:off x="1867647" y="2016968"/>
              <a:ext cx="209177" cy="271132"/>
            </a:xfrm>
            <a:custGeom>
              <a:avLst/>
              <a:gdLst>
                <a:gd name="connsiteX0" fmla="*/ 0 w 209177"/>
                <a:gd name="connsiteY0" fmla="*/ 15032 h 271132"/>
                <a:gd name="connsiteX1" fmla="*/ 194235 w 209177"/>
                <a:gd name="connsiteY1" fmla="*/ 15032 h 271132"/>
                <a:gd name="connsiteX2" fmla="*/ 209177 w 209177"/>
                <a:gd name="connsiteY2" fmla="*/ 59856 h 271132"/>
                <a:gd name="connsiteX3" fmla="*/ 164353 w 209177"/>
                <a:gd name="connsiteY3" fmla="*/ 239150 h 271132"/>
                <a:gd name="connsiteX4" fmla="*/ 119529 w 209177"/>
                <a:gd name="connsiteY4" fmla="*/ 269032 h 271132"/>
                <a:gd name="connsiteX5" fmla="*/ 74706 w 209177"/>
                <a:gd name="connsiteY5" fmla="*/ 269032 h 271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177" h="271132">
                  <a:moveTo>
                    <a:pt x="0" y="15032"/>
                  </a:moveTo>
                  <a:cubicBezTo>
                    <a:pt x="17636" y="13072"/>
                    <a:pt x="153207" y="-17790"/>
                    <a:pt x="194235" y="15032"/>
                  </a:cubicBezTo>
                  <a:cubicBezTo>
                    <a:pt x="206533" y="24871"/>
                    <a:pt x="204196" y="44915"/>
                    <a:pt x="209177" y="59856"/>
                  </a:cubicBezTo>
                  <a:cubicBezTo>
                    <a:pt x="197876" y="172857"/>
                    <a:pt x="228207" y="188066"/>
                    <a:pt x="164353" y="239150"/>
                  </a:cubicBezTo>
                  <a:cubicBezTo>
                    <a:pt x="150331" y="250368"/>
                    <a:pt x="136565" y="263354"/>
                    <a:pt x="119529" y="269032"/>
                  </a:cubicBezTo>
                  <a:cubicBezTo>
                    <a:pt x="105355" y="273757"/>
                    <a:pt x="89647" y="269032"/>
                    <a:pt x="74706" y="269032"/>
                  </a:cubicBez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2211294" y="1927412"/>
              <a:ext cx="59765" cy="343647"/>
            </a:xfrm>
            <a:custGeom>
              <a:avLst/>
              <a:gdLst>
                <a:gd name="connsiteX0" fmla="*/ 0 w 59765"/>
                <a:gd name="connsiteY0" fmla="*/ 0 h 343647"/>
                <a:gd name="connsiteX1" fmla="*/ 14941 w 59765"/>
                <a:gd name="connsiteY1" fmla="*/ 283882 h 343647"/>
                <a:gd name="connsiteX2" fmla="*/ 29882 w 59765"/>
                <a:gd name="connsiteY2" fmla="*/ 328706 h 343647"/>
                <a:gd name="connsiteX3" fmla="*/ 59765 w 59765"/>
                <a:gd name="connsiteY3" fmla="*/ 343647 h 343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765" h="343647">
                  <a:moveTo>
                    <a:pt x="0" y="0"/>
                  </a:moveTo>
                  <a:cubicBezTo>
                    <a:pt x="4980" y="94627"/>
                    <a:pt x="6362" y="189513"/>
                    <a:pt x="14941" y="283882"/>
                  </a:cubicBezTo>
                  <a:cubicBezTo>
                    <a:pt x="16367" y="299567"/>
                    <a:pt x="20432" y="316106"/>
                    <a:pt x="29882" y="328706"/>
                  </a:cubicBezTo>
                  <a:cubicBezTo>
                    <a:pt x="36564" y="337615"/>
                    <a:pt x="49804" y="338667"/>
                    <a:pt x="59765" y="343647"/>
                  </a:cubicBez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2375647" y="1912471"/>
              <a:ext cx="0" cy="433294"/>
            </a:xfrm>
            <a:custGeom>
              <a:avLst/>
              <a:gdLst>
                <a:gd name="connsiteX0" fmla="*/ 0 w 0"/>
                <a:gd name="connsiteY0" fmla="*/ 0 h 433294"/>
                <a:gd name="connsiteX1" fmla="*/ 0 w 0"/>
                <a:gd name="connsiteY1" fmla="*/ 433294 h 433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433294">
                  <a:moveTo>
                    <a:pt x="0" y="0"/>
                  </a:moveTo>
                  <a:lnTo>
                    <a:pt x="0" y="433294"/>
                  </a:ln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Freeform 12"/>
            <p:cNvSpPr/>
            <p:nvPr/>
          </p:nvSpPr>
          <p:spPr>
            <a:xfrm>
              <a:off x="2211294" y="2136051"/>
              <a:ext cx="164353" cy="45361"/>
            </a:xfrm>
            <a:custGeom>
              <a:avLst/>
              <a:gdLst>
                <a:gd name="connsiteX0" fmla="*/ 0 w 164353"/>
                <a:gd name="connsiteY0" fmla="*/ 45361 h 45361"/>
                <a:gd name="connsiteX1" fmla="*/ 104588 w 164353"/>
                <a:gd name="connsiteY1" fmla="*/ 30420 h 45361"/>
                <a:gd name="connsiteX2" fmla="*/ 164353 w 164353"/>
                <a:gd name="connsiteY2" fmla="*/ 537 h 45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4353" h="45361">
                  <a:moveTo>
                    <a:pt x="0" y="45361"/>
                  </a:moveTo>
                  <a:cubicBezTo>
                    <a:pt x="34863" y="40381"/>
                    <a:pt x="71179" y="41557"/>
                    <a:pt x="104588" y="30420"/>
                  </a:cubicBezTo>
                  <a:cubicBezTo>
                    <a:pt x="215366" y="-6506"/>
                    <a:pt x="68165" y="537"/>
                    <a:pt x="164353" y="537"/>
                  </a:cubicBez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 13"/>
            <p:cNvSpPr/>
            <p:nvPr/>
          </p:nvSpPr>
          <p:spPr>
            <a:xfrm>
              <a:off x="1846555" y="2038601"/>
              <a:ext cx="192177" cy="467876"/>
            </a:xfrm>
            <a:custGeom>
              <a:avLst/>
              <a:gdLst>
                <a:gd name="connsiteX0" fmla="*/ 0 w 192177"/>
                <a:gd name="connsiteY0" fmla="*/ 0 h 467876"/>
                <a:gd name="connsiteX1" fmla="*/ 50133 w 192177"/>
                <a:gd name="connsiteY1" fmla="*/ 133679 h 467876"/>
                <a:gd name="connsiteX2" fmla="*/ 108621 w 192177"/>
                <a:gd name="connsiteY2" fmla="*/ 217228 h 467876"/>
                <a:gd name="connsiteX3" fmla="*/ 167109 w 192177"/>
                <a:gd name="connsiteY3" fmla="*/ 309133 h 467876"/>
                <a:gd name="connsiteX4" fmla="*/ 175465 w 192177"/>
                <a:gd name="connsiteY4" fmla="*/ 350907 h 467876"/>
                <a:gd name="connsiteX5" fmla="*/ 183820 w 192177"/>
                <a:gd name="connsiteY5" fmla="*/ 384327 h 467876"/>
                <a:gd name="connsiteX6" fmla="*/ 192176 w 192177"/>
                <a:gd name="connsiteY6" fmla="*/ 467876 h 467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2177" h="467876">
                  <a:moveTo>
                    <a:pt x="0" y="0"/>
                  </a:moveTo>
                  <a:cubicBezTo>
                    <a:pt x="14406" y="43216"/>
                    <a:pt x="25782" y="93097"/>
                    <a:pt x="50133" y="133679"/>
                  </a:cubicBezTo>
                  <a:cubicBezTo>
                    <a:pt x="83894" y="189944"/>
                    <a:pt x="76625" y="171522"/>
                    <a:pt x="108621" y="217228"/>
                  </a:cubicBezTo>
                  <a:cubicBezTo>
                    <a:pt x="138323" y="259657"/>
                    <a:pt x="142002" y="267289"/>
                    <a:pt x="167109" y="309133"/>
                  </a:cubicBezTo>
                  <a:cubicBezTo>
                    <a:pt x="169894" y="323058"/>
                    <a:pt x="172384" y="337045"/>
                    <a:pt x="175465" y="350907"/>
                  </a:cubicBezTo>
                  <a:cubicBezTo>
                    <a:pt x="177956" y="362116"/>
                    <a:pt x="182074" y="372978"/>
                    <a:pt x="183820" y="384327"/>
                  </a:cubicBezTo>
                  <a:cubicBezTo>
                    <a:pt x="192484" y="440636"/>
                    <a:pt x="192176" y="436693"/>
                    <a:pt x="192176" y="467876"/>
                  </a:cubicBez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 14"/>
            <p:cNvSpPr/>
            <p:nvPr/>
          </p:nvSpPr>
          <p:spPr>
            <a:xfrm>
              <a:off x="2489925" y="1854793"/>
              <a:ext cx="250899" cy="226954"/>
            </a:xfrm>
            <a:custGeom>
              <a:avLst/>
              <a:gdLst>
                <a:gd name="connsiteX0" fmla="*/ 0 w 250899"/>
                <a:gd name="connsiteY0" fmla="*/ 41775 h 226954"/>
                <a:gd name="connsiteX1" fmla="*/ 75199 w 250899"/>
                <a:gd name="connsiteY1" fmla="*/ 108614 h 226954"/>
                <a:gd name="connsiteX2" fmla="*/ 142043 w 250899"/>
                <a:gd name="connsiteY2" fmla="*/ 200518 h 226954"/>
                <a:gd name="connsiteX3" fmla="*/ 150398 w 250899"/>
                <a:gd name="connsiteY3" fmla="*/ 225583 h 226954"/>
                <a:gd name="connsiteX4" fmla="*/ 158754 w 250899"/>
                <a:gd name="connsiteY4" fmla="*/ 175453 h 226954"/>
                <a:gd name="connsiteX5" fmla="*/ 192176 w 250899"/>
                <a:gd name="connsiteY5" fmla="*/ 125324 h 226954"/>
                <a:gd name="connsiteX6" fmla="*/ 233953 w 250899"/>
                <a:gd name="connsiteY6" fmla="*/ 83549 h 226954"/>
                <a:gd name="connsiteX7" fmla="*/ 250664 w 250899"/>
                <a:gd name="connsiteY7" fmla="*/ 0 h 226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0899" h="226954">
                  <a:moveTo>
                    <a:pt x="0" y="41775"/>
                  </a:moveTo>
                  <a:cubicBezTo>
                    <a:pt x="65904" y="151604"/>
                    <a:pt x="-25381" y="16421"/>
                    <a:pt x="75199" y="108614"/>
                  </a:cubicBezTo>
                  <a:cubicBezTo>
                    <a:pt x="91246" y="123323"/>
                    <a:pt x="124345" y="173973"/>
                    <a:pt x="142043" y="200518"/>
                  </a:cubicBezTo>
                  <a:cubicBezTo>
                    <a:pt x="144828" y="208873"/>
                    <a:pt x="145513" y="232911"/>
                    <a:pt x="150398" y="225583"/>
                  </a:cubicBezTo>
                  <a:cubicBezTo>
                    <a:pt x="159795" y="211488"/>
                    <a:pt x="152238" y="191090"/>
                    <a:pt x="158754" y="175453"/>
                  </a:cubicBezTo>
                  <a:cubicBezTo>
                    <a:pt x="166479" y="156915"/>
                    <a:pt x="181035" y="142034"/>
                    <a:pt x="192176" y="125324"/>
                  </a:cubicBezTo>
                  <a:cubicBezTo>
                    <a:pt x="214458" y="91904"/>
                    <a:pt x="200531" y="105829"/>
                    <a:pt x="233953" y="83549"/>
                  </a:cubicBezTo>
                  <a:cubicBezTo>
                    <a:pt x="254187" y="22852"/>
                    <a:pt x="250664" y="51034"/>
                    <a:pt x="250664" y="0"/>
                  </a:cubicBez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 15"/>
            <p:cNvSpPr/>
            <p:nvPr/>
          </p:nvSpPr>
          <p:spPr>
            <a:xfrm>
              <a:off x="2631968" y="2080376"/>
              <a:ext cx="25066" cy="217228"/>
            </a:xfrm>
            <a:custGeom>
              <a:avLst/>
              <a:gdLst>
                <a:gd name="connsiteX0" fmla="*/ 0 w 25066"/>
                <a:gd name="connsiteY0" fmla="*/ 0 h 217228"/>
                <a:gd name="connsiteX1" fmla="*/ 8355 w 25066"/>
                <a:gd name="connsiteY1" fmla="*/ 175453 h 217228"/>
                <a:gd name="connsiteX2" fmla="*/ 25066 w 25066"/>
                <a:gd name="connsiteY2" fmla="*/ 217228 h 217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066" h="217228">
                  <a:moveTo>
                    <a:pt x="0" y="0"/>
                  </a:moveTo>
                  <a:cubicBezTo>
                    <a:pt x="2785" y="58484"/>
                    <a:pt x="3686" y="117089"/>
                    <a:pt x="8355" y="175453"/>
                  </a:cubicBezTo>
                  <a:cubicBezTo>
                    <a:pt x="10784" y="205811"/>
                    <a:pt x="10952" y="203114"/>
                    <a:pt x="25066" y="217228"/>
                  </a:cubicBez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 16"/>
            <p:cNvSpPr/>
            <p:nvPr/>
          </p:nvSpPr>
          <p:spPr>
            <a:xfrm>
              <a:off x="2827336" y="1854793"/>
              <a:ext cx="215531" cy="442811"/>
            </a:xfrm>
            <a:custGeom>
              <a:avLst/>
              <a:gdLst>
                <a:gd name="connsiteX0" fmla="*/ 46940 w 215531"/>
                <a:gd name="connsiteY0" fmla="*/ 0 h 442811"/>
                <a:gd name="connsiteX1" fmla="*/ 21874 w 215531"/>
                <a:gd name="connsiteY1" fmla="*/ 233938 h 442811"/>
                <a:gd name="connsiteX2" fmla="*/ 46940 w 215531"/>
                <a:gd name="connsiteY2" fmla="*/ 242293 h 442811"/>
                <a:gd name="connsiteX3" fmla="*/ 147206 w 215531"/>
                <a:gd name="connsiteY3" fmla="*/ 250648 h 442811"/>
                <a:gd name="connsiteX4" fmla="*/ 172272 w 215531"/>
                <a:gd name="connsiteY4" fmla="*/ 259003 h 442811"/>
                <a:gd name="connsiteX5" fmla="*/ 197338 w 215531"/>
                <a:gd name="connsiteY5" fmla="*/ 384327 h 442811"/>
                <a:gd name="connsiteX6" fmla="*/ 147206 w 215531"/>
                <a:gd name="connsiteY6" fmla="*/ 426101 h 442811"/>
                <a:gd name="connsiteX7" fmla="*/ 97073 w 215531"/>
                <a:gd name="connsiteY7" fmla="*/ 442811 h 442811"/>
                <a:gd name="connsiteX8" fmla="*/ 30229 w 215531"/>
                <a:gd name="connsiteY8" fmla="*/ 417746 h 442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5531" h="442811">
                  <a:moveTo>
                    <a:pt x="46940" y="0"/>
                  </a:moveTo>
                  <a:cubicBezTo>
                    <a:pt x="-13703" y="90959"/>
                    <a:pt x="-8166" y="61223"/>
                    <a:pt x="21874" y="233938"/>
                  </a:cubicBezTo>
                  <a:cubicBezTo>
                    <a:pt x="23383" y="242615"/>
                    <a:pt x="38210" y="241129"/>
                    <a:pt x="46940" y="242293"/>
                  </a:cubicBezTo>
                  <a:cubicBezTo>
                    <a:pt x="80184" y="246725"/>
                    <a:pt x="113784" y="247863"/>
                    <a:pt x="147206" y="250648"/>
                  </a:cubicBezTo>
                  <a:cubicBezTo>
                    <a:pt x="155561" y="253433"/>
                    <a:pt x="164177" y="255534"/>
                    <a:pt x="172272" y="259003"/>
                  </a:cubicBezTo>
                  <a:cubicBezTo>
                    <a:pt x="234740" y="285774"/>
                    <a:pt x="216657" y="281304"/>
                    <a:pt x="197338" y="384327"/>
                  </a:cubicBezTo>
                  <a:cubicBezTo>
                    <a:pt x="192764" y="408717"/>
                    <a:pt x="165983" y="418591"/>
                    <a:pt x="147206" y="426101"/>
                  </a:cubicBezTo>
                  <a:cubicBezTo>
                    <a:pt x="130851" y="432643"/>
                    <a:pt x="97073" y="442811"/>
                    <a:pt x="97073" y="442811"/>
                  </a:cubicBezTo>
                  <a:cubicBezTo>
                    <a:pt x="32420" y="433575"/>
                    <a:pt x="47393" y="452070"/>
                    <a:pt x="30229" y="417746"/>
                  </a:cubicBez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17"/>
            <p:cNvSpPr/>
            <p:nvPr/>
          </p:nvSpPr>
          <p:spPr>
            <a:xfrm>
              <a:off x="3091518" y="1838083"/>
              <a:ext cx="75199" cy="392682"/>
            </a:xfrm>
            <a:custGeom>
              <a:avLst/>
              <a:gdLst>
                <a:gd name="connsiteX0" fmla="*/ 0 w 75199"/>
                <a:gd name="connsiteY0" fmla="*/ 0 h 392682"/>
                <a:gd name="connsiteX1" fmla="*/ 25066 w 75199"/>
                <a:gd name="connsiteY1" fmla="*/ 242293 h 392682"/>
                <a:gd name="connsiteX2" fmla="*/ 58488 w 75199"/>
                <a:gd name="connsiteY2" fmla="*/ 342552 h 392682"/>
                <a:gd name="connsiteX3" fmla="*/ 66844 w 75199"/>
                <a:gd name="connsiteY3" fmla="*/ 367617 h 392682"/>
                <a:gd name="connsiteX4" fmla="*/ 75199 w 75199"/>
                <a:gd name="connsiteY4" fmla="*/ 392682 h 392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199" h="392682">
                  <a:moveTo>
                    <a:pt x="0" y="0"/>
                  </a:moveTo>
                  <a:cubicBezTo>
                    <a:pt x="5069" y="106457"/>
                    <a:pt x="-4130" y="154712"/>
                    <a:pt x="25066" y="242293"/>
                  </a:cubicBezTo>
                  <a:lnTo>
                    <a:pt x="58488" y="342552"/>
                  </a:lnTo>
                  <a:lnTo>
                    <a:pt x="66844" y="367617"/>
                  </a:lnTo>
                  <a:lnTo>
                    <a:pt x="75199" y="392682"/>
                  </a:ln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Freeform 18"/>
            <p:cNvSpPr/>
            <p:nvPr/>
          </p:nvSpPr>
          <p:spPr>
            <a:xfrm>
              <a:off x="3233561" y="1821373"/>
              <a:ext cx="158775" cy="384327"/>
            </a:xfrm>
            <a:custGeom>
              <a:avLst/>
              <a:gdLst>
                <a:gd name="connsiteX0" fmla="*/ 100265 w 158775"/>
                <a:gd name="connsiteY0" fmla="*/ 0 h 384327"/>
                <a:gd name="connsiteX1" fmla="*/ 25066 w 158775"/>
                <a:gd name="connsiteY1" fmla="*/ 8355 h 384327"/>
                <a:gd name="connsiteX2" fmla="*/ 16711 w 158775"/>
                <a:gd name="connsiteY2" fmla="*/ 33420 h 384327"/>
                <a:gd name="connsiteX3" fmla="*/ 8355 w 158775"/>
                <a:gd name="connsiteY3" fmla="*/ 83550 h 384327"/>
                <a:gd name="connsiteX4" fmla="*/ 0 w 158775"/>
                <a:gd name="connsiteY4" fmla="*/ 175454 h 384327"/>
                <a:gd name="connsiteX5" fmla="*/ 16711 w 158775"/>
                <a:gd name="connsiteY5" fmla="*/ 300778 h 384327"/>
                <a:gd name="connsiteX6" fmla="*/ 50132 w 158775"/>
                <a:gd name="connsiteY6" fmla="*/ 350907 h 384327"/>
                <a:gd name="connsiteX7" fmla="*/ 75199 w 158775"/>
                <a:gd name="connsiteY7" fmla="*/ 367617 h 384327"/>
                <a:gd name="connsiteX8" fmla="*/ 125332 w 158775"/>
                <a:gd name="connsiteY8" fmla="*/ 384327 h 384327"/>
                <a:gd name="connsiteX9" fmla="*/ 133687 w 158775"/>
                <a:gd name="connsiteY9" fmla="*/ 359262 h 384327"/>
                <a:gd name="connsiteX10" fmla="*/ 150398 w 158775"/>
                <a:gd name="connsiteY10" fmla="*/ 334197 h 384327"/>
                <a:gd name="connsiteX11" fmla="*/ 158753 w 158775"/>
                <a:gd name="connsiteY11" fmla="*/ 300778 h 384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8775" h="384327">
                  <a:moveTo>
                    <a:pt x="100265" y="0"/>
                  </a:moveTo>
                  <a:cubicBezTo>
                    <a:pt x="75199" y="2785"/>
                    <a:pt x="48483" y="-1011"/>
                    <a:pt x="25066" y="8355"/>
                  </a:cubicBezTo>
                  <a:cubicBezTo>
                    <a:pt x="16889" y="11626"/>
                    <a:pt x="18622" y="24823"/>
                    <a:pt x="16711" y="33420"/>
                  </a:cubicBezTo>
                  <a:cubicBezTo>
                    <a:pt x="13036" y="49957"/>
                    <a:pt x="10334" y="66725"/>
                    <a:pt x="8355" y="83550"/>
                  </a:cubicBezTo>
                  <a:cubicBezTo>
                    <a:pt x="4761" y="114100"/>
                    <a:pt x="2785" y="144819"/>
                    <a:pt x="0" y="175454"/>
                  </a:cubicBezTo>
                  <a:cubicBezTo>
                    <a:pt x="594" y="182577"/>
                    <a:pt x="-21" y="270663"/>
                    <a:pt x="16711" y="300778"/>
                  </a:cubicBezTo>
                  <a:cubicBezTo>
                    <a:pt x="26465" y="318333"/>
                    <a:pt x="33422" y="339768"/>
                    <a:pt x="50132" y="350907"/>
                  </a:cubicBezTo>
                  <a:cubicBezTo>
                    <a:pt x="58488" y="356477"/>
                    <a:pt x="66022" y="363539"/>
                    <a:pt x="75199" y="367617"/>
                  </a:cubicBezTo>
                  <a:cubicBezTo>
                    <a:pt x="91296" y="374771"/>
                    <a:pt x="125332" y="384327"/>
                    <a:pt x="125332" y="384327"/>
                  </a:cubicBezTo>
                  <a:cubicBezTo>
                    <a:pt x="128117" y="375972"/>
                    <a:pt x="129748" y="367139"/>
                    <a:pt x="133687" y="359262"/>
                  </a:cubicBezTo>
                  <a:cubicBezTo>
                    <a:pt x="138178" y="350281"/>
                    <a:pt x="145907" y="343178"/>
                    <a:pt x="150398" y="334197"/>
                  </a:cubicBezTo>
                  <a:cubicBezTo>
                    <a:pt x="159634" y="315727"/>
                    <a:pt x="158753" y="315019"/>
                    <a:pt x="158753" y="300778"/>
                  </a:cubicBez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 19"/>
            <p:cNvSpPr/>
            <p:nvPr/>
          </p:nvSpPr>
          <p:spPr>
            <a:xfrm>
              <a:off x="3442466" y="1804663"/>
              <a:ext cx="178932" cy="367617"/>
            </a:xfrm>
            <a:custGeom>
              <a:avLst/>
              <a:gdLst>
                <a:gd name="connsiteX0" fmla="*/ 46940 w 215531"/>
                <a:gd name="connsiteY0" fmla="*/ 0 h 442811"/>
                <a:gd name="connsiteX1" fmla="*/ 21874 w 215531"/>
                <a:gd name="connsiteY1" fmla="*/ 233938 h 442811"/>
                <a:gd name="connsiteX2" fmla="*/ 46940 w 215531"/>
                <a:gd name="connsiteY2" fmla="*/ 242293 h 442811"/>
                <a:gd name="connsiteX3" fmla="*/ 147206 w 215531"/>
                <a:gd name="connsiteY3" fmla="*/ 250648 h 442811"/>
                <a:gd name="connsiteX4" fmla="*/ 172272 w 215531"/>
                <a:gd name="connsiteY4" fmla="*/ 259003 h 442811"/>
                <a:gd name="connsiteX5" fmla="*/ 197338 w 215531"/>
                <a:gd name="connsiteY5" fmla="*/ 384327 h 442811"/>
                <a:gd name="connsiteX6" fmla="*/ 147206 w 215531"/>
                <a:gd name="connsiteY6" fmla="*/ 426101 h 442811"/>
                <a:gd name="connsiteX7" fmla="*/ 97073 w 215531"/>
                <a:gd name="connsiteY7" fmla="*/ 442811 h 442811"/>
                <a:gd name="connsiteX8" fmla="*/ 30229 w 215531"/>
                <a:gd name="connsiteY8" fmla="*/ 417746 h 442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5531" h="442811">
                  <a:moveTo>
                    <a:pt x="46940" y="0"/>
                  </a:moveTo>
                  <a:cubicBezTo>
                    <a:pt x="-13703" y="90959"/>
                    <a:pt x="-8166" y="61223"/>
                    <a:pt x="21874" y="233938"/>
                  </a:cubicBezTo>
                  <a:cubicBezTo>
                    <a:pt x="23383" y="242615"/>
                    <a:pt x="38210" y="241129"/>
                    <a:pt x="46940" y="242293"/>
                  </a:cubicBezTo>
                  <a:cubicBezTo>
                    <a:pt x="80184" y="246725"/>
                    <a:pt x="113784" y="247863"/>
                    <a:pt x="147206" y="250648"/>
                  </a:cubicBezTo>
                  <a:cubicBezTo>
                    <a:pt x="155561" y="253433"/>
                    <a:pt x="164177" y="255534"/>
                    <a:pt x="172272" y="259003"/>
                  </a:cubicBezTo>
                  <a:cubicBezTo>
                    <a:pt x="234740" y="285774"/>
                    <a:pt x="216657" y="281304"/>
                    <a:pt x="197338" y="384327"/>
                  </a:cubicBezTo>
                  <a:cubicBezTo>
                    <a:pt x="192764" y="408717"/>
                    <a:pt x="165983" y="418591"/>
                    <a:pt x="147206" y="426101"/>
                  </a:cubicBezTo>
                  <a:cubicBezTo>
                    <a:pt x="130851" y="432643"/>
                    <a:pt x="97073" y="442811"/>
                    <a:pt x="97073" y="442811"/>
                  </a:cubicBezTo>
                  <a:cubicBezTo>
                    <a:pt x="32420" y="433575"/>
                    <a:pt x="47393" y="452070"/>
                    <a:pt x="30229" y="417746"/>
                  </a:cubicBez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5" name="Picture 24" descr="Ideas-label-white-text-transparent-background.pdf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3879" y="3804760"/>
            <a:ext cx="1100121" cy="1100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111452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ntainer-offices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82859"/>
            <a:ext cx="9144000" cy="6096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55159" y="365951"/>
            <a:ext cx="8556104" cy="4441647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330" y="638899"/>
            <a:ext cx="8087430" cy="705332"/>
          </a:xfrm>
        </p:spPr>
        <p:txBody>
          <a:bodyPr/>
          <a:lstStyle/>
          <a:p>
            <a:r>
              <a:rPr lang="en-US" dirty="0" smtClean="0"/>
              <a:t>IDEASQUARE IN BRIEF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1105" y="1543051"/>
            <a:ext cx="7567086" cy="3453493"/>
          </a:xfrm>
        </p:spPr>
        <p:txBody>
          <a:bodyPr>
            <a:normAutofit/>
          </a:bodyPr>
          <a:lstStyle/>
          <a:p>
            <a:pPr marL="36576" indent="0">
              <a:lnSpc>
                <a:spcPct val="120000"/>
              </a:lnSpc>
              <a:buNone/>
            </a:pPr>
            <a:r>
              <a:rPr lang="en-US" dirty="0"/>
              <a:t>“</a:t>
            </a:r>
            <a:r>
              <a:rPr lang="en-US" dirty="0" smtClean="0"/>
              <a:t>Ideasquare </a:t>
            </a:r>
            <a:r>
              <a:rPr lang="en-US" dirty="0"/>
              <a:t>is </a:t>
            </a:r>
            <a:r>
              <a:rPr lang="en-US" dirty="0" smtClean="0"/>
              <a:t>an Experiment that </a:t>
            </a:r>
            <a:r>
              <a:rPr lang="en-US" dirty="0"/>
              <a:t>brings together </a:t>
            </a:r>
            <a:r>
              <a:rPr lang="en-US" dirty="0" smtClean="0"/>
              <a:t>researchers, </a:t>
            </a:r>
            <a:r>
              <a:rPr lang="en-US" dirty="0"/>
              <a:t>engineers, industrial </a:t>
            </a:r>
            <a:r>
              <a:rPr lang="en-US" dirty="0" smtClean="0"/>
              <a:t>partners and </a:t>
            </a:r>
            <a:r>
              <a:rPr lang="en-US" dirty="0"/>
              <a:t>cross-disciplinary </a:t>
            </a:r>
            <a:r>
              <a:rPr lang="en-US" dirty="0" smtClean="0"/>
              <a:t>student teams </a:t>
            </a:r>
            <a:r>
              <a:rPr lang="en-US" dirty="0">
                <a:solidFill>
                  <a:schemeClr val="accent1">
                    <a:lumMod val="10000"/>
                  </a:schemeClr>
                </a:solidFill>
              </a:rPr>
              <a:t>to work together on detector upgrade R&amp;D technologies. The </a:t>
            </a:r>
            <a:r>
              <a:rPr lang="en-US" dirty="0" smtClean="0">
                <a:solidFill>
                  <a:schemeClr val="accent1">
                    <a:lumMod val="10000"/>
                  </a:schemeClr>
                </a:solidFill>
              </a:rPr>
              <a:t>dual purpose </a:t>
            </a:r>
            <a:r>
              <a:rPr lang="en-US" dirty="0">
                <a:solidFill>
                  <a:schemeClr val="accent1">
                    <a:lumMod val="10000"/>
                  </a:schemeClr>
                </a:solidFill>
              </a:rPr>
              <a:t>is to co-develop new technologies for research </a:t>
            </a:r>
            <a:r>
              <a:rPr lang="en-US" dirty="0" smtClean="0">
                <a:solidFill>
                  <a:schemeClr val="accent1">
                    <a:lumMod val="10000"/>
                  </a:schemeClr>
                </a:solidFill>
              </a:rPr>
              <a:t>purposes </a:t>
            </a:r>
            <a:r>
              <a:rPr lang="en-US" dirty="0">
                <a:solidFill>
                  <a:schemeClr val="accent1">
                    <a:lumMod val="10000"/>
                  </a:schemeClr>
                </a:solidFill>
              </a:rPr>
              <a:t>and </a:t>
            </a:r>
            <a:r>
              <a:rPr lang="en-US" dirty="0" smtClean="0">
                <a:solidFill>
                  <a:schemeClr val="accent1">
                    <a:lumMod val="10000"/>
                  </a:schemeClr>
                </a:solidFill>
              </a:rPr>
              <a:t>create </a:t>
            </a:r>
            <a:r>
              <a:rPr lang="en-US" dirty="0">
                <a:solidFill>
                  <a:schemeClr val="accent1">
                    <a:lumMod val="10000"/>
                  </a:schemeClr>
                </a:solidFill>
              </a:rPr>
              <a:t>a fruitful environment for socially and globally relevant new product ideas and innovation.”</a:t>
            </a:r>
          </a:p>
          <a:p>
            <a:pPr marL="36576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543205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15122696159_a23d2f4bb1_o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29149" y="-662985"/>
            <a:ext cx="9363284" cy="6242951"/>
          </a:xfrm>
          <a:prstGeom prst="rect">
            <a:avLst/>
          </a:prstGeom>
          <a:ln w="12700">
            <a:miter lim="400000"/>
          </a:ln>
        </p:spPr>
      </p:pic>
      <p:sp>
        <p:nvSpPr>
          <p:cNvPr id="11" name="Rectangle 10"/>
          <p:cNvSpPr/>
          <p:nvPr/>
        </p:nvSpPr>
        <p:spPr>
          <a:xfrm>
            <a:off x="355159" y="365951"/>
            <a:ext cx="8556104" cy="4441647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IDEASQUARE 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3060" y="1164791"/>
            <a:ext cx="5199528" cy="3825562"/>
          </a:xfrm>
        </p:spPr>
        <p:txBody>
          <a:bodyPr>
            <a:normAutofit/>
          </a:bodyPr>
          <a:lstStyle/>
          <a:p>
            <a:r>
              <a:rPr lang="en-US" dirty="0" smtClean="0"/>
              <a:t>Project with a dedicated building, hosting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D</a:t>
            </a:r>
            <a:r>
              <a:rPr lang="en-US" dirty="0" smtClean="0"/>
              <a:t>etector </a:t>
            </a:r>
            <a:r>
              <a:rPr lang="en-US" dirty="0"/>
              <a:t>upgrade R&amp;D projects</a:t>
            </a:r>
          </a:p>
          <a:p>
            <a:pPr lvl="1"/>
            <a:r>
              <a:rPr lang="en-US" dirty="0" smtClean="0"/>
              <a:t>Innovation events</a:t>
            </a:r>
            <a:r>
              <a:rPr lang="en-US" dirty="0"/>
              <a:t>, </a:t>
            </a:r>
            <a:r>
              <a:rPr lang="en-US" dirty="0" smtClean="0"/>
              <a:t>workshops, </a:t>
            </a:r>
            <a:r>
              <a:rPr lang="en-US" dirty="0" err="1"/>
              <a:t>hackathons</a:t>
            </a:r>
            <a:endParaRPr lang="en-US" dirty="0"/>
          </a:p>
          <a:p>
            <a:pPr lvl="1"/>
            <a:r>
              <a:rPr lang="en-US" dirty="0" smtClean="0"/>
              <a:t>Multidisciplinary master level student programs</a:t>
            </a:r>
            <a:endParaRPr lang="en-US" dirty="0"/>
          </a:p>
          <a:p>
            <a:r>
              <a:rPr lang="en-US" dirty="0"/>
              <a:t>...to prototype, test and iterate new forms of collaboration and co-creation in the areas or </a:t>
            </a:r>
            <a:r>
              <a:rPr lang="en-US" dirty="0" smtClean="0"/>
              <a:t>Research</a:t>
            </a:r>
            <a:r>
              <a:rPr lang="en-US" dirty="0"/>
              <a:t>, </a:t>
            </a:r>
            <a:r>
              <a:rPr lang="en-US" dirty="0" smtClean="0"/>
              <a:t>Education </a:t>
            </a:r>
            <a:r>
              <a:rPr lang="en-US" dirty="0"/>
              <a:t>and </a:t>
            </a:r>
            <a:r>
              <a:rPr lang="en-US" dirty="0" smtClean="0"/>
              <a:t>Technology </a:t>
            </a:r>
            <a:r>
              <a:rPr lang="en-US" dirty="0"/>
              <a:t>- </a:t>
            </a:r>
            <a:r>
              <a:rPr lang="en-US" dirty="0">
                <a:solidFill>
                  <a:srgbClr val="FF0000"/>
                </a:solidFill>
              </a:rPr>
              <a:t>RET</a:t>
            </a:r>
          </a:p>
          <a:p>
            <a:endParaRPr lang="en-US" dirty="0"/>
          </a:p>
        </p:txBody>
      </p:sp>
      <p:pic>
        <p:nvPicPr>
          <p:cNvPr id="4" name="pasted-image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912682" y="1155285"/>
            <a:ext cx="2774118" cy="2833360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Rectangle 4"/>
          <p:cNvSpPr/>
          <p:nvPr/>
        </p:nvSpPr>
        <p:spPr>
          <a:xfrm>
            <a:off x="6842583" y="2119773"/>
            <a:ext cx="87761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bg2">
                    <a:lumMod val="10000"/>
                  </a:schemeClr>
                </a:solidFill>
              </a:rPr>
              <a:t>R</a:t>
            </a:r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</a:rPr>
              <a:t>esearch</a:t>
            </a:r>
            <a:endParaRPr lang="en-US" sz="12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55896" y="3184876"/>
            <a:ext cx="9284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</a:rPr>
              <a:t>Education</a:t>
            </a:r>
            <a:endParaRPr lang="en-US" sz="12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412818" y="3184876"/>
            <a:ext cx="103676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</a:rPr>
              <a:t>Technology</a:t>
            </a:r>
            <a:endParaRPr lang="en-US" sz="1200" b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575380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" grpId="0"/>
      <p:bldP spid="3" grpId="0" uiExpand="1" build="p"/>
      <p:bldP spid="5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THESE PROJECTS DIFFER?</a:t>
            </a:r>
            <a:endParaRPr lang="en-US" dirty="0"/>
          </a:p>
        </p:txBody>
      </p:sp>
      <p:sp>
        <p:nvSpPr>
          <p:cNvPr id="7" name="TextBox 7"/>
          <p:cNvSpPr txBox="1">
            <a:spLocks noChangeArrowheads="1"/>
          </p:cNvSpPr>
          <p:nvPr/>
        </p:nvSpPr>
        <p:spPr bwMode="auto">
          <a:xfrm>
            <a:off x="2407018" y="4748961"/>
            <a:ext cx="424180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400" b="1" dirty="0">
                <a:solidFill>
                  <a:schemeClr val="bg2">
                    <a:lumMod val="10000"/>
                  </a:schemeClr>
                </a:solidFill>
              </a:rPr>
              <a:t>Level of complexity/required integration</a:t>
            </a:r>
            <a:endParaRPr lang="en-GB" sz="1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8" name="TextBox 14"/>
          <p:cNvSpPr txBox="1">
            <a:spLocks noChangeArrowheads="1"/>
          </p:cNvSpPr>
          <p:nvPr/>
        </p:nvSpPr>
        <p:spPr bwMode="auto">
          <a:xfrm rot="16200000">
            <a:off x="-839968" y="2314886"/>
            <a:ext cx="408226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400" b="1" dirty="0">
                <a:solidFill>
                  <a:schemeClr val="bg2">
                    <a:lumMod val="10000"/>
                  </a:schemeClr>
                </a:solidFill>
              </a:rPr>
              <a:t>Time period </a:t>
            </a:r>
            <a:r>
              <a:rPr lang="en-US" sz="1400" b="1" dirty="0" smtClean="0">
                <a:solidFill>
                  <a:schemeClr val="bg2">
                    <a:lumMod val="10000"/>
                  </a:schemeClr>
                </a:solidFill>
              </a:rPr>
              <a:t>(</a:t>
            </a:r>
            <a:r>
              <a:rPr lang="en-US" sz="1400" b="1" dirty="0">
                <a:solidFill>
                  <a:schemeClr val="bg2">
                    <a:lumMod val="10000"/>
                  </a:schemeClr>
                </a:solidFill>
              </a:rPr>
              <a:t>physically) at </a:t>
            </a:r>
            <a:r>
              <a:rPr lang="en-US" sz="1400" b="1" dirty="0" err="1">
                <a:solidFill>
                  <a:schemeClr val="bg2">
                    <a:lumMod val="10000"/>
                  </a:schemeClr>
                </a:solidFill>
              </a:rPr>
              <a:t>IdeaSquare</a:t>
            </a:r>
            <a:endParaRPr lang="en-GB" sz="1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748112" y="1155285"/>
            <a:ext cx="2569882" cy="16536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317994" y="1155285"/>
            <a:ext cx="2569882" cy="16536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Detector R&amp;D</a:t>
            </a:r>
            <a:br>
              <a:rPr lang="en-US" sz="1600" dirty="0" smtClean="0"/>
            </a:br>
            <a:r>
              <a:rPr lang="en-US" sz="1600" dirty="0" smtClean="0"/>
              <a:t>Projects</a:t>
            </a:r>
            <a:endParaRPr lang="en-US" sz="1600" dirty="0"/>
          </a:p>
        </p:txBody>
      </p:sp>
      <p:sp>
        <p:nvSpPr>
          <p:cNvPr id="11" name="Rectangle 10"/>
          <p:cNvSpPr/>
          <p:nvPr/>
        </p:nvSpPr>
        <p:spPr>
          <a:xfrm>
            <a:off x="1748112" y="2808941"/>
            <a:ext cx="2569882" cy="16536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Short duration</a:t>
            </a:r>
            <a:br>
              <a:rPr lang="en-US" sz="1600" dirty="0" smtClean="0"/>
            </a:br>
            <a:r>
              <a:rPr lang="en-US" sz="1600" dirty="0" smtClean="0"/>
              <a:t>innovation events</a:t>
            </a:r>
          </a:p>
          <a:p>
            <a:pPr algn="ctr"/>
            <a:r>
              <a:rPr lang="en-US" sz="1600" dirty="0" smtClean="0"/>
              <a:t>“Hacks”</a:t>
            </a:r>
            <a:endParaRPr lang="en-US" sz="1600" dirty="0"/>
          </a:p>
        </p:txBody>
      </p:sp>
      <p:sp>
        <p:nvSpPr>
          <p:cNvPr id="12" name="Rectangle 11"/>
          <p:cNvSpPr/>
          <p:nvPr/>
        </p:nvSpPr>
        <p:spPr>
          <a:xfrm>
            <a:off x="4317994" y="2808941"/>
            <a:ext cx="2569882" cy="16536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MSc-Level Student Programs</a:t>
            </a:r>
            <a:endParaRPr lang="en-US" sz="1600" dirty="0"/>
          </a:p>
        </p:txBody>
      </p:sp>
      <p:sp>
        <p:nvSpPr>
          <p:cNvPr id="13" name="TextBox 8"/>
          <p:cNvSpPr txBox="1">
            <a:spLocks noChangeArrowheads="1"/>
          </p:cNvSpPr>
          <p:nvPr/>
        </p:nvSpPr>
        <p:spPr bwMode="auto">
          <a:xfrm>
            <a:off x="2738712" y="4424729"/>
            <a:ext cx="7620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>
                <a:solidFill>
                  <a:srgbClr val="191919"/>
                </a:solidFill>
              </a:rPr>
              <a:t>Lo</a:t>
            </a:r>
            <a:endParaRPr lang="en-GB" sz="1600" dirty="0">
              <a:solidFill>
                <a:srgbClr val="191919"/>
              </a:solidFill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5024712" y="4424729"/>
            <a:ext cx="7620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>
                <a:solidFill>
                  <a:srgbClr val="191919"/>
                </a:solidFill>
              </a:rPr>
              <a:t>Hi</a:t>
            </a:r>
            <a:endParaRPr lang="en-GB" sz="1600">
              <a:solidFill>
                <a:srgbClr val="191919"/>
              </a:solidFill>
            </a:endParaRPr>
          </a:p>
        </p:txBody>
      </p:sp>
      <p:sp>
        <p:nvSpPr>
          <p:cNvPr id="15" name="TextBox 15"/>
          <p:cNvSpPr txBox="1">
            <a:spLocks noChangeArrowheads="1"/>
          </p:cNvSpPr>
          <p:nvPr/>
        </p:nvSpPr>
        <p:spPr bwMode="auto">
          <a:xfrm>
            <a:off x="1382053" y="3456536"/>
            <a:ext cx="7620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>
                <a:solidFill>
                  <a:srgbClr val="191919"/>
                </a:solidFill>
              </a:rPr>
              <a:t>Lo</a:t>
            </a:r>
            <a:endParaRPr lang="en-GB" sz="1600" dirty="0">
              <a:solidFill>
                <a:srgbClr val="191919"/>
              </a:solidFill>
            </a:endParaRPr>
          </a:p>
        </p:txBody>
      </p:sp>
      <p:sp>
        <p:nvSpPr>
          <p:cNvPr id="16" name="TextBox 16"/>
          <p:cNvSpPr txBox="1">
            <a:spLocks noChangeArrowheads="1"/>
          </p:cNvSpPr>
          <p:nvPr/>
        </p:nvSpPr>
        <p:spPr bwMode="auto">
          <a:xfrm>
            <a:off x="1382053" y="1627736"/>
            <a:ext cx="7620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>
                <a:solidFill>
                  <a:srgbClr val="191919"/>
                </a:solidFill>
              </a:rPr>
              <a:t>Hi</a:t>
            </a:r>
            <a:endParaRPr lang="en-GB" sz="1600" dirty="0">
              <a:solidFill>
                <a:srgbClr val="191919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2496659" y="4055397"/>
            <a:ext cx="129644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rgbClr val="12B537"/>
                </a:solidFill>
              </a:rPr>
              <a:t>(1-5 days sprint) </a:t>
            </a:r>
            <a:endParaRPr lang="en-US" sz="1200" dirty="0">
              <a:solidFill>
                <a:srgbClr val="12B537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054585" y="4079665"/>
            <a:ext cx="110837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rgbClr val="12B537"/>
                </a:solidFill>
              </a:rPr>
              <a:t>(6 month run) </a:t>
            </a:r>
            <a:endParaRPr lang="en-US" sz="1200" dirty="0">
              <a:solidFill>
                <a:srgbClr val="12B537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860361" y="2379359"/>
            <a:ext cx="154456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rgbClr val="12B537"/>
                </a:solidFill>
              </a:rPr>
              <a:t>(3-5 year marathon) </a:t>
            </a:r>
            <a:endParaRPr lang="en-US" sz="1200" dirty="0">
              <a:solidFill>
                <a:srgbClr val="12B5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859125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8707" y="449953"/>
            <a:ext cx="8725647" cy="705332"/>
          </a:xfrm>
        </p:spPr>
        <p:txBody>
          <a:bodyPr>
            <a:noAutofit/>
          </a:bodyPr>
          <a:lstStyle/>
          <a:p>
            <a:r>
              <a:rPr lang="en-US" sz="2400" dirty="0" smtClean="0"/>
              <a:t>WHAT IS THE MOST INTERESTING LINK FOR NEW INNOVATION?</a:t>
            </a:r>
            <a:endParaRPr lang="en-US" sz="2400" dirty="0"/>
          </a:p>
        </p:txBody>
      </p:sp>
      <p:sp>
        <p:nvSpPr>
          <p:cNvPr id="9" name="Rectangle 8"/>
          <p:cNvSpPr/>
          <p:nvPr/>
        </p:nvSpPr>
        <p:spPr>
          <a:xfrm>
            <a:off x="1748112" y="1155285"/>
            <a:ext cx="2569882" cy="16536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dirty="0"/>
              <a:t>Detector R&amp;D</a:t>
            </a:r>
            <a:br>
              <a:rPr lang="en-US" dirty="0"/>
            </a:br>
            <a:r>
              <a:rPr lang="en-US" dirty="0"/>
              <a:t>Projects</a:t>
            </a:r>
          </a:p>
        </p:txBody>
      </p:sp>
      <p:sp>
        <p:nvSpPr>
          <p:cNvPr id="10" name="Rectangle 9"/>
          <p:cNvSpPr/>
          <p:nvPr/>
        </p:nvSpPr>
        <p:spPr>
          <a:xfrm>
            <a:off x="4317994" y="1155285"/>
            <a:ext cx="2569882" cy="16536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1" name="Rectangle 10"/>
          <p:cNvSpPr/>
          <p:nvPr/>
        </p:nvSpPr>
        <p:spPr>
          <a:xfrm>
            <a:off x="1748112" y="2808941"/>
            <a:ext cx="2569882" cy="16536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2" name="Rectangle 11"/>
          <p:cNvSpPr/>
          <p:nvPr/>
        </p:nvSpPr>
        <p:spPr>
          <a:xfrm>
            <a:off x="4317994" y="2808941"/>
            <a:ext cx="2569882" cy="16536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sz="1600" dirty="0" smtClean="0"/>
              <a:t>MSc-Level Student Programs, Hacks etc.</a:t>
            </a:r>
            <a:endParaRPr lang="en-US" sz="1600" dirty="0"/>
          </a:p>
        </p:txBody>
      </p:sp>
      <p:sp>
        <p:nvSpPr>
          <p:cNvPr id="17" name="TextBox 7"/>
          <p:cNvSpPr txBox="1">
            <a:spLocks noChangeArrowheads="1"/>
          </p:cNvSpPr>
          <p:nvPr/>
        </p:nvSpPr>
        <p:spPr bwMode="auto">
          <a:xfrm>
            <a:off x="3942249" y="4783732"/>
            <a:ext cx="34290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b="1" dirty="0">
                <a:solidFill>
                  <a:srgbClr val="191919"/>
                </a:solidFill>
              </a:rPr>
              <a:t>Focus</a:t>
            </a:r>
            <a:endParaRPr lang="en-GB" sz="1600" b="1" dirty="0">
              <a:solidFill>
                <a:srgbClr val="191919"/>
              </a:solidFill>
            </a:endParaRPr>
          </a:p>
        </p:txBody>
      </p:sp>
      <p:sp>
        <p:nvSpPr>
          <p:cNvPr id="18" name="TextBox 8"/>
          <p:cNvSpPr txBox="1">
            <a:spLocks noChangeArrowheads="1"/>
          </p:cNvSpPr>
          <p:nvPr/>
        </p:nvSpPr>
        <p:spPr bwMode="auto">
          <a:xfrm>
            <a:off x="2666275" y="4449515"/>
            <a:ext cx="11430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400">
                <a:solidFill>
                  <a:srgbClr val="191919"/>
                </a:solidFill>
              </a:rPr>
              <a:t>Product</a:t>
            </a:r>
            <a:endParaRPr lang="en-GB" sz="1400">
              <a:solidFill>
                <a:srgbClr val="191919"/>
              </a:solidFill>
            </a:endParaRPr>
          </a:p>
        </p:txBody>
      </p:sp>
      <p:sp>
        <p:nvSpPr>
          <p:cNvPr id="19" name="TextBox 13"/>
          <p:cNvSpPr txBox="1">
            <a:spLocks noChangeArrowheads="1"/>
          </p:cNvSpPr>
          <p:nvPr/>
        </p:nvSpPr>
        <p:spPr bwMode="auto">
          <a:xfrm>
            <a:off x="5070308" y="4449515"/>
            <a:ext cx="16764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400" dirty="0">
                <a:solidFill>
                  <a:srgbClr val="191919"/>
                </a:solidFill>
              </a:rPr>
              <a:t>Process</a:t>
            </a:r>
            <a:endParaRPr lang="en-GB" sz="1400" dirty="0">
              <a:solidFill>
                <a:srgbClr val="191919"/>
              </a:solidFill>
            </a:endParaRPr>
          </a:p>
        </p:txBody>
      </p:sp>
      <p:sp>
        <p:nvSpPr>
          <p:cNvPr id="20" name="TextBox 14"/>
          <p:cNvSpPr txBox="1">
            <a:spLocks noChangeArrowheads="1"/>
          </p:cNvSpPr>
          <p:nvPr/>
        </p:nvSpPr>
        <p:spPr bwMode="auto">
          <a:xfrm rot="16200000">
            <a:off x="342901" y="2490253"/>
            <a:ext cx="1489207" cy="338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b="1" dirty="0">
                <a:solidFill>
                  <a:srgbClr val="191919"/>
                </a:solidFill>
              </a:rPr>
              <a:t>Technology</a:t>
            </a:r>
            <a:endParaRPr lang="en-GB" sz="1600" b="1" dirty="0">
              <a:solidFill>
                <a:srgbClr val="191919"/>
              </a:solidFill>
            </a:endParaRPr>
          </a:p>
        </p:txBody>
      </p:sp>
      <p:sp>
        <p:nvSpPr>
          <p:cNvPr id="21" name="TextBox 15"/>
          <p:cNvSpPr txBox="1">
            <a:spLocks noChangeArrowheads="1"/>
          </p:cNvSpPr>
          <p:nvPr/>
        </p:nvSpPr>
        <p:spPr bwMode="auto">
          <a:xfrm rot="16200000">
            <a:off x="162654" y="3091564"/>
            <a:ext cx="272572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400" dirty="0">
                <a:solidFill>
                  <a:srgbClr val="191919"/>
                </a:solidFill>
              </a:rPr>
              <a:t>Initially undefined/open</a:t>
            </a:r>
            <a:endParaRPr lang="en-GB" sz="1400" dirty="0">
              <a:solidFill>
                <a:srgbClr val="191919"/>
              </a:solidFill>
            </a:endParaRPr>
          </a:p>
        </p:txBody>
      </p:sp>
      <p:sp>
        <p:nvSpPr>
          <p:cNvPr id="22" name="TextBox 16"/>
          <p:cNvSpPr txBox="1">
            <a:spLocks noChangeArrowheads="1"/>
          </p:cNvSpPr>
          <p:nvPr/>
        </p:nvSpPr>
        <p:spPr bwMode="auto">
          <a:xfrm rot="16200000">
            <a:off x="668639" y="1575586"/>
            <a:ext cx="17526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400" dirty="0">
                <a:solidFill>
                  <a:srgbClr val="191919"/>
                </a:solidFill>
              </a:rPr>
              <a:t>Defined/closed</a:t>
            </a:r>
            <a:endParaRPr lang="en-GB" sz="1400" dirty="0">
              <a:solidFill>
                <a:srgbClr val="191919"/>
              </a:solidFill>
            </a:endParaRPr>
          </a:p>
        </p:txBody>
      </p:sp>
      <p:pic>
        <p:nvPicPr>
          <p:cNvPr id="30" name="Picture 29" descr="Atlas-IBL-installation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2791" y="1973934"/>
            <a:ext cx="1150477" cy="767066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3268" y="1974691"/>
            <a:ext cx="1160342" cy="766309"/>
          </a:xfrm>
          <a:prstGeom prst="rect">
            <a:avLst/>
          </a:prstGeom>
        </p:spPr>
      </p:pic>
      <p:cxnSp>
        <p:nvCxnSpPr>
          <p:cNvPr id="4" name="Curved Connector 3"/>
          <p:cNvCxnSpPr/>
          <p:nvPr/>
        </p:nvCxnSpPr>
        <p:spPr>
          <a:xfrm>
            <a:off x="3511175" y="1822824"/>
            <a:ext cx="1613647" cy="1521546"/>
          </a:xfrm>
          <a:prstGeom prst="curvedConnector3">
            <a:avLst>
              <a:gd name="adj1" fmla="val 50000"/>
            </a:avLst>
          </a:prstGeom>
          <a:ln>
            <a:solidFill>
              <a:srgbClr val="FF0000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2" name="Picture 31" descr="Electronics-prototype-soldering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2847" y="3660588"/>
            <a:ext cx="1048920" cy="699280"/>
          </a:xfrm>
          <a:prstGeom prst="rect">
            <a:avLst/>
          </a:prstGeom>
        </p:spPr>
      </p:pic>
      <p:pic>
        <p:nvPicPr>
          <p:cNvPr id="33" name="Picture 32" descr="Screen Shot 2015-06-27 at 18.27.41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6929" y="3651589"/>
            <a:ext cx="1240859" cy="693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48498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Red-Bus-with-sticky-notes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52" y="-474133"/>
            <a:ext cx="9144392" cy="6096261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55159" y="365951"/>
            <a:ext cx="8556104" cy="4441647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DOES IT WORK?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9370" y="1090086"/>
            <a:ext cx="8087430" cy="3452034"/>
          </a:xfrm>
        </p:spPr>
        <p:txBody>
          <a:bodyPr>
            <a:normAutofit/>
          </a:bodyPr>
          <a:lstStyle/>
          <a:p>
            <a:r>
              <a:rPr lang="en-US" dirty="0" smtClean="0"/>
              <a:t>Bringing </a:t>
            </a:r>
            <a:r>
              <a:rPr lang="en-US" dirty="0"/>
              <a:t>different people together. Empowering them. </a:t>
            </a:r>
            <a:r>
              <a:rPr lang="en-US" dirty="0">
                <a:solidFill>
                  <a:schemeClr val="accent6"/>
                </a:solidFill>
              </a:rPr>
              <a:t>Putting people first.</a:t>
            </a:r>
          </a:p>
          <a:p>
            <a:pPr lvl="1">
              <a:buFont typeface="+mj-lt"/>
              <a:buAutoNum type="arabicPeriod"/>
            </a:pPr>
            <a:r>
              <a:rPr lang="en-US" dirty="0" smtClean="0"/>
              <a:t>Information </a:t>
            </a:r>
            <a:r>
              <a:rPr lang="en-US" dirty="0"/>
              <a:t>doesn’t radiate (communication deprived </a:t>
            </a:r>
            <a:r>
              <a:rPr lang="en-US" dirty="0" smtClean="0"/>
              <a:t>at 4m </a:t>
            </a:r>
            <a:r>
              <a:rPr lang="en-US" dirty="0"/>
              <a:t>distance, goes to nearly zero at 20m) (TJ Allen, 1976)</a:t>
            </a:r>
          </a:p>
          <a:p>
            <a:pPr lvl="1">
              <a:buFont typeface="+mj-lt"/>
              <a:buAutoNum type="arabicPeriod"/>
            </a:pPr>
            <a:r>
              <a:rPr lang="en-US" dirty="0" smtClean="0"/>
              <a:t>Single </a:t>
            </a:r>
            <a:r>
              <a:rPr lang="en-US" dirty="0"/>
              <a:t>disciplinary teams do not radiate (single mindset leads thus far, but not beyond the rainbow)</a:t>
            </a:r>
          </a:p>
          <a:p>
            <a:r>
              <a:rPr lang="en-US" dirty="0"/>
              <a:t>People from different backgrounds are amazed by each others skills...  but only when they see them</a:t>
            </a:r>
            <a:r>
              <a:rPr lang="en-US" dirty="0" smtClean="0"/>
              <a:t>!</a:t>
            </a:r>
          </a:p>
          <a:p>
            <a:r>
              <a:rPr lang="en-US" dirty="0" smtClean="0"/>
              <a:t>Innovation is 1% about ideas, 99% execution &amp; iteration: finding ways in which people can collaborate and co-create efficiently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478318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6854" y="1046492"/>
            <a:ext cx="5980206" cy="39774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IDEASQUARE</a:t>
            </a:r>
            <a:endParaRPr lang="en-US" dirty="0"/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617298" y="772737"/>
            <a:ext cx="8087430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800" b="1" kern="1200" spc="-150" baseline="0">
                <a:solidFill>
                  <a:schemeClr val="bg2">
                    <a:lumMod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 smtClean="0"/>
              <a:t>The </a:t>
            </a:r>
            <a:r>
              <a:rPr lang="en-US" sz="2000" dirty="0" smtClean="0"/>
              <a:t>Large</a:t>
            </a:r>
            <a:r>
              <a:rPr lang="en-US" sz="2000" dirty="0" smtClean="0"/>
              <a:t> </a:t>
            </a:r>
            <a:r>
              <a:rPr lang="en-US" sz="2000" dirty="0" smtClean="0"/>
              <a:t>Human Collider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73479616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Electronics-prototype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98884"/>
            <a:ext cx="9144000" cy="60960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55159" y="365951"/>
            <a:ext cx="8556104" cy="4441647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IDEASQUARE OUTPUT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9370" y="1090086"/>
            <a:ext cx="8087430" cy="3452034"/>
          </a:xfrm>
        </p:spPr>
        <p:txBody>
          <a:bodyPr>
            <a:normAutofit lnSpcReduction="10000"/>
          </a:bodyPr>
          <a:lstStyle/>
          <a:p>
            <a:r>
              <a:rPr lang="en-US" dirty="0"/>
              <a:t>Education of future </a:t>
            </a:r>
            <a:r>
              <a:rPr lang="en-US" dirty="0" smtClean="0"/>
              <a:t>scientists and innovators</a:t>
            </a:r>
          </a:p>
          <a:p>
            <a:r>
              <a:rPr lang="en-US" dirty="0" smtClean="0"/>
              <a:t>Creating talent for </a:t>
            </a:r>
            <a:r>
              <a:rPr lang="en-US" i="1" dirty="0" smtClean="0"/>
              <a:t>both</a:t>
            </a:r>
            <a:r>
              <a:rPr lang="en-US" dirty="0" smtClean="0"/>
              <a:t> basic research and entrepreneurship (iterative prototyping, new business concepts)</a:t>
            </a:r>
          </a:p>
          <a:p>
            <a:r>
              <a:rPr lang="en-US" dirty="0"/>
              <a:t>S</a:t>
            </a:r>
            <a:r>
              <a:rPr lang="en-US" dirty="0" smtClean="0"/>
              <a:t>haring of ideas</a:t>
            </a:r>
            <a:r>
              <a:rPr lang="en-US" dirty="0"/>
              <a:t>, spaces and resources improved in and between </a:t>
            </a:r>
            <a:r>
              <a:rPr lang="en-US" dirty="0" smtClean="0"/>
              <a:t>versatile development projects in a high-tech environment</a:t>
            </a:r>
            <a:endParaRPr lang="en-US" dirty="0"/>
          </a:p>
          <a:p>
            <a:r>
              <a:rPr lang="en-US" dirty="0" smtClean="0"/>
              <a:t>Societal </a:t>
            </a:r>
            <a:r>
              <a:rPr lang="en-US" dirty="0"/>
              <a:t>value </a:t>
            </a:r>
            <a:r>
              <a:rPr lang="en-US" dirty="0" smtClean="0"/>
              <a:t>from </a:t>
            </a:r>
            <a:r>
              <a:rPr lang="en-US" dirty="0"/>
              <a:t>basic </a:t>
            </a:r>
            <a:r>
              <a:rPr lang="en-US" dirty="0" smtClean="0"/>
              <a:t>research</a:t>
            </a:r>
          </a:p>
          <a:p>
            <a:r>
              <a:rPr lang="en-US" dirty="0" smtClean="0"/>
              <a:t>Shared experimental data on </a:t>
            </a:r>
            <a:r>
              <a:rPr lang="en-US" dirty="0"/>
              <a:t>innovation </a:t>
            </a:r>
            <a:r>
              <a:rPr lang="en-US" dirty="0" smtClean="0"/>
              <a:t>processes</a:t>
            </a:r>
          </a:p>
          <a:p>
            <a:pPr lvl="1"/>
            <a:r>
              <a:rPr lang="en-US" dirty="0" smtClean="0"/>
              <a:t>(http</a:t>
            </a:r>
            <a:r>
              <a:rPr lang="en-US" dirty="0"/>
              <a:t>://cij-ei.web.cern.ch/cij-ei/)</a:t>
            </a:r>
          </a:p>
          <a:p>
            <a:r>
              <a:rPr lang="en-US" dirty="0" smtClean="0"/>
              <a:t>Demonstrator </a:t>
            </a:r>
            <a:r>
              <a:rPr lang="en-US" dirty="0"/>
              <a:t>for ATTRACT </a:t>
            </a:r>
            <a:r>
              <a:rPr lang="en-US" dirty="0" smtClean="0"/>
              <a:t>(</a:t>
            </a:r>
            <a:r>
              <a:rPr lang="en-US" dirty="0" smtClean="0">
                <a:hlinkClick r:id="rId3"/>
              </a:rPr>
              <a:t>www.attract-eu.org</a:t>
            </a:r>
            <a:r>
              <a:rPr lang="en-US" dirty="0" smtClean="0"/>
              <a:t>) to create local entrepreneurial ecosystems using centers like CERN as engines of innovation (collaboration with prof. E. Autio/IC)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147473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Container-offices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-475060"/>
            <a:ext cx="9144000" cy="6093619"/>
          </a:xfrm>
          <a:prstGeom prst="rect">
            <a:avLst/>
          </a:prstGeom>
          <a:ln w="12700">
            <a:miter lim="400000"/>
          </a:ln>
        </p:spPr>
      </p:pic>
      <p:sp>
        <p:nvSpPr>
          <p:cNvPr id="136" name="Shape 136"/>
          <p:cNvSpPr/>
          <p:nvPr/>
        </p:nvSpPr>
        <p:spPr>
          <a:xfrm>
            <a:off x="535781" y="235744"/>
            <a:ext cx="8001000" cy="4672013"/>
          </a:xfrm>
          <a:prstGeom prst="rect">
            <a:avLst/>
          </a:prstGeom>
          <a:solidFill>
            <a:srgbClr val="00AB2D">
              <a:alpha val="90000"/>
            </a:srgbClr>
          </a:solidFill>
          <a:ln w="25400">
            <a:miter lim="400000"/>
          </a:ln>
        </p:spPr>
        <p:txBody>
          <a:bodyPr lIns="0" tIns="0" rIns="0" bIns="0" anchor="ctr"/>
          <a:lstStyle/>
          <a:p>
            <a:pPr defTabSz="221456">
              <a:defRPr sz="2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463"/>
          </a:p>
        </p:txBody>
      </p:sp>
      <p:sp>
        <p:nvSpPr>
          <p:cNvPr id="137" name="Shape 137"/>
          <p:cNvSpPr>
            <a:spLocks noGrp="1"/>
          </p:cNvSpPr>
          <p:nvPr>
            <p:ph type="body" idx="1"/>
          </p:nvPr>
        </p:nvSpPr>
        <p:spPr>
          <a:xfrm>
            <a:off x="607219" y="1107281"/>
            <a:ext cx="7836694" cy="3550444"/>
          </a:xfrm>
          <a:prstGeom prst="rect">
            <a:avLst/>
          </a:prstGeom>
        </p:spPr>
        <p:txBody>
          <a:bodyPr/>
          <a:lstStyle/>
          <a:p>
            <a:pPr lvl="1">
              <a:spcBef>
                <a:spcPts val="56"/>
              </a:spcBef>
              <a:defRPr sz="1800" b="0" spc="0"/>
            </a:pPr>
            <a:r>
              <a:rPr sz="2025" b="1" spc="-101" dirty="0">
                <a:solidFill>
                  <a:srgbClr val="FFFFFF"/>
                </a:solidFill>
              </a:rPr>
              <a:t>In all inside areas of Building 3179 smoking is strictly forbidden.</a:t>
            </a:r>
          </a:p>
          <a:p>
            <a:pPr lvl="1">
              <a:spcBef>
                <a:spcPts val="56"/>
              </a:spcBef>
              <a:defRPr sz="1800" b="0" spc="0"/>
            </a:pPr>
            <a:r>
              <a:rPr lang="en-GB" sz="2025" b="1" spc="-101" dirty="0">
                <a:solidFill>
                  <a:srgbClr val="FFFFFF"/>
                </a:solidFill>
              </a:rPr>
              <a:t>In Point1 areas (nearby </a:t>
            </a:r>
            <a:r>
              <a:rPr lang="en-GB" sz="2025" b="1" spc="-101" dirty="0" err="1">
                <a:solidFill>
                  <a:srgbClr val="FFFFFF"/>
                </a:solidFill>
              </a:rPr>
              <a:t>Ideasquare</a:t>
            </a:r>
            <a:r>
              <a:rPr lang="en-GB" sz="2025" b="1" spc="-101" dirty="0">
                <a:solidFill>
                  <a:srgbClr val="FFFFFF"/>
                </a:solidFill>
              </a:rPr>
              <a:t>) alcoholic beverages are strictly forbidden.</a:t>
            </a:r>
          </a:p>
          <a:p>
            <a:pPr lvl="1">
              <a:spcBef>
                <a:spcPts val="56"/>
              </a:spcBef>
              <a:defRPr sz="1800" b="0" spc="0"/>
            </a:pPr>
            <a:r>
              <a:rPr sz="2025" b="1" spc="-101" dirty="0">
                <a:solidFill>
                  <a:srgbClr val="FFFFFF"/>
                </a:solidFill>
              </a:rPr>
              <a:t>Working is possible 24/7 with CERN access card, sleeping is prohibited in all </a:t>
            </a:r>
            <a:r>
              <a:rPr lang="fr-CH" sz="2025" b="1" spc="-101" dirty="0">
                <a:solidFill>
                  <a:srgbClr val="FFFFFF"/>
                </a:solidFill>
              </a:rPr>
              <a:t>CERN buildings</a:t>
            </a:r>
            <a:r>
              <a:rPr sz="2025" b="1" spc="-101" dirty="0">
                <a:solidFill>
                  <a:srgbClr val="FFFFFF"/>
                </a:solidFill>
              </a:rPr>
              <a:t>.</a:t>
            </a:r>
          </a:p>
          <a:p>
            <a:pPr lvl="1">
              <a:spcBef>
                <a:spcPts val="56"/>
              </a:spcBef>
              <a:defRPr sz="1800" b="0" spc="0"/>
            </a:pPr>
            <a:r>
              <a:rPr sz="2025" b="1" spc="-101" dirty="0">
                <a:solidFill>
                  <a:srgbClr val="FFFFFF"/>
                </a:solidFill>
              </a:rPr>
              <a:t>Eating, drinking, coffee breaks are encouraged in the kitchen area.</a:t>
            </a:r>
          </a:p>
          <a:p>
            <a:pPr lvl="1">
              <a:spcBef>
                <a:spcPts val="56"/>
              </a:spcBef>
              <a:defRPr sz="1800" b="0" spc="0"/>
            </a:pPr>
            <a:r>
              <a:rPr sz="2025" b="1" spc="-101" dirty="0">
                <a:solidFill>
                  <a:srgbClr val="FFFFFF"/>
                </a:solidFill>
              </a:rPr>
              <a:t>Cameras, photos, posting in social media are highly encouraged :)</a:t>
            </a:r>
          </a:p>
        </p:txBody>
      </p:sp>
      <p:sp>
        <p:nvSpPr>
          <p:cNvPr id="138" name="Shape 138"/>
          <p:cNvSpPr/>
          <p:nvPr/>
        </p:nvSpPr>
        <p:spPr>
          <a:xfrm>
            <a:off x="935831" y="142875"/>
            <a:ext cx="7836694" cy="12930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8575" tIns="28575" rIns="28575" bIns="28575" anchor="ctr"/>
          <a:lstStyle>
            <a:lvl1pPr algn="l">
              <a:defRPr sz="6000" b="1" spc="-300">
                <a:solidFill>
                  <a:srgbClr val="FFFFFF"/>
                </a:solidFill>
                <a:latin typeface="+mn-lt"/>
                <a:ea typeface="+mn-ea"/>
                <a:cs typeface="+mn-cs"/>
                <a:sym typeface="Nimbus Sans"/>
              </a:defRPr>
            </a:lvl1pPr>
          </a:lstStyle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sz="3375" spc="-169">
                <a:solidFill>
                  <a:schemeClr val="bg1"/>
                </a:solidFill>
              </a:rPr>
              <a:t>BUILDING SAFETY B3179</a:t>
            </a:r>
          </a:p>
        </p:txBody>
      </p:sp>
    </p:spTree>
    <p:extLst>
      <p:ext uri="{BB962C8B-B14F-4D97-AF65-F5344CB8AC3E}">
        <p14:creationId xmlns:p14="http://schemas.microsoft.com/office/powerpoint/2010/main" val="4092273173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3448</TotalTime>
  <Words>708</Words>
  <Application>Microsoft Office PowerPoint</Application>
  <PresentationFormat>On-screen Show (16:9)</PresentationFormat>
  <Paragraphs>105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ＭＳ Ｐゴシック</vt:lpstr>
      <vt:lpstr>Arial</vt:lpstr>
      <vt:lpstr>Calibri</vt:lpstr>
      <vt:lpstr>Helvetica Neue</vt:lpstr>
      <vt:lpstr>Nimbus Sans</vt:lpstr>
      <vt:lpstr>CERNCorporate16-9</vt:lpstr>
      <vt:lpstr>CERN Ideasquare</vt:lpstr>
      <vt:lpstr>IDEASQUARE IN BRIEF</vt:lpstr>
      <vt:lpstr>IDEASQUARE IS</vt:lpstr>
      <vt:lpstr>HOW DO THESE PROJECTS DIFFER?</vt:lpstr>
      <vt:lpstr>WHAT IS THE MOST INTERESTING LINK FOR NEW INNOVATION?</vt:lpstr>
      <vt:lpstr>HOW DOES IT WORK?</vt:lpstr>
      <vt:lpstr>IDEASQUARE</vt:lpstr>
      <vt:lpstr>IDEASQUARE OUTPUT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Keeping places tidy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Markus Nordberg</cp:lastModifiedBy>
  <cp:revision>81</cp:revision>
  <dcterms:created xsi:type="dcterms:W3CDTF">2012-11-30T11:04:26Z</dcterms:created>
  <dcterms:modified xsi:type="dcterms:W3CDTF">2018-01-08T10:50:01Z</dcterms:modified>
</cp:coreProperties>
</file>