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ags/tag2.xml" ContentType="application/vnd.openxmlformats-officedocument.presentationml.tags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tags/tag3.xml" ContentType="application/vnd.openxmlformats-officedocument.presentationml.tags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  <p:sldMasterId id="2147483792" r:id="rId2"/>
    <p:sldMasterId id="2147483804" r:id="rId3"/>
  </p:sldMasterIdLst>
  <p:notesMasterIdLst>
    <p:notesMasterId r:id="rId31"/>
  </p:notesMasterIdLst>
  <p:sldIdLst>
    <p:sldId id="256" r:id="rId4"/>
    <p:sldId id="257" r:id="rId5"/>
    <p:sldId id="258" r:id="rId6"/>
    <p:sldId id="259" r:id="rId7"/>
    <p:sldId id="282" r:id="rId8"/>
    <p:sldId id="269" r:id="rId9"/>
    <p:sldId id="273" r:id="rId10"/>
    <p:sldId id="274" r:id="rId11"/>
    <p:sldId id="276" r:id="rId12"/>
    <p:sldId id="283" r:id="rId13"/>
    <p:sldId id="277" r:id="rId14"/>
    <p:sldId id="260" r:id="rId15"/>
    <p:sldId id="285" r:id="rId16"/>
    <p:sldId id="286" r:id="rId17"/>
    <p:sldId id="262" r:id="rId18"/>
    <p:sldId id="287" r:id="rId19"/>
    <p:sldId id="278" r:id="rId20"/>
    <p:sldId id="268" r:id="rId21"/>
    <p:sldId id="290" r:id="rId22"/>
    <p:sldId id="288" r:id="rId23"/>
    <p:sldId id="272" r:id="rId24"/>
    <p:sldId id="275" r:id="rId25"/>
    <p:sldId id="284" r:id="rId26"/>
    <p:sldId id="279" r:id="rId27"/>
    <p:sldId id="280" r:id="rId28"/>
    <p:sldId id="263" r:id="rId29"/>
    <p:sldId id="289" r:id="rId30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13" autoAdjust="0"/>
    <p:restoredTop sz="94660"/>
  </p:normalViewPr>
  <p:slideViewPr>
    <p:cSldViewPr>
      <p:cViewPr varScale="1">
        <p:scale>
          <a:sx n="107" d="100"/>
          <a:sy n="107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0C94B4-6E96-4830-B81F-4683BE6C6610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38756099-540F-4EB6-9D1F-AC4FC8B5D551}">
      <dgm:prSet phldrT="[Text]"/>
      <dgm:spPr>
        <a:solidFill>
          <a:srgbClr val="FF3300"/>
        </a:solidFill>
        <a:ln>
          <a:solidFill>
            <a:schemeClr val="bg2"/>
          </a:solidFill>
        </a:ln>
      </dgm:spPr>
      <dgm:t>
        <a:bodyPr/>
        <a:lstStyle/>
        <a:p>
          <a:r>
            <a:rPr lang="de-DE" dirty="0" smtClean="0"/>
            <a:t> </a:t>
          </a:r>
          <a:endParaRPr lang="de-DE" dirty="0"/>
        </a:p>
      </dgm:t>
    </dgm:pt>
    <dgm:pt modelId="{D5171E28-11AD-47E7-A033-CA796FCFE98A}" type="parTrans" cxnId="{FE1ADDB8-F9AE-4345-A3DF-D4CDD45392A9}">
      <dgm:prSet/>
      <dgm:spPr/>
      <dgm:t>
        <a:bodyPr/>
        <a:lstStyle/>
        <a:p>
          <a:endParaRPr lang="de-DE"/>
        </a:p>
      </dgm:t>
    </dgm:pt>
    <dgm:pt modelId="{83884D18-EA05-4F18-8AD1-60B3BE07705A}" type="sibTrans" cxnId="{FE1ADDB8-F9AE-4345-A3DF-D4CDD45392A9}">
      <dgm:prSet/>
      <dgm:spPr/>
      <dgm:t>
        <a:bodyPr/>
        <a:lstStyle/>
        <a:p>
          <a:endParaRPr lang="de-DE"/>
        </a:p>
      </dgm:t>
    </dgm:pt>
    <dgm:pt modelId="{EA61D132-AC0C-4E77-B0CD-8EF460351221}">
      <dgm:prSet phldrT="[Text]" custT="1"/>
      <dgm:spPr>
        <a:ln>
          <a:solidFill>
            <a:schemeClr val="bg2"/>
          </a:solidFill>
        </a:ln>
      </dgm:spPr>
      <dgm:t>
        <a:bodyPr/>
        <a:lstStyle/>
        <a:p>
          <a:r>
            <a:rPr lang="de-DE" sz="2400" b="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TMVA </a:t>
          </a:r>
          <a:r>
            <a:rPr lang="de-DE" sz="2400" b="0" dirty="0" err="1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Classifiers</a:t>
          </a:r>
          <a:r>
            <a:rPr lang="de-DE" sz="2400" b="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 / Regressors</a:t>
          </a:r>
          <a:endParaRPr lang="de-DE" sz="2400" b="0" dirty="0">
            <a:solidFill>
              <a:schemeClr val="accent2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4FB65B4C-0E2B-455A-918D-1271EDEAE110}" type="parTrans" cxnId="{B76D0CCB-AE90-4F4D-ADB2-7D2BC228C1BD}">
      <dgm:prSet/>
      <dgm:spPr/>
      <dgm:t>
        <a:bodyPr/>
        <a:lstStyle/>
        <a:p>
          <a:endParaRPr lang="de-DE"/>
        </a:p>
      </dgm:t>
    </dgm:pt>
    <dgm:pt modelId="{6F01B17B-DEC5-4C25-AD67-C8DBC9E9425C}" type="sibTrans" cxnId="{B76D0CCB-AE90-4F4D-ADB2-7D2BC228C1BD}">
      <dgm:prSet/>
      <dgm:spPr/>
      <dgm:t>
        <a:bodyPr/>
        <a:lstStyle/>
        <a:p>
          <a:endParaRPr lang="de-DE"/>
        </a:p>
      </dgm:t>
    </dgm:pt>
    <dgm:pt modelId="{F6193179-8E70-4E70-AFAB-6CAF0EAB02B3}">
      <dgm:prSet phldrT="[Text]"/>
      <dgm:spPr>
        <a:solidFill>
          <a:schemeClr val="bg2"/>
        </a:solidFill>
        <a:ln>
          <a:solidFill>
            <a:srgbClr val="FF3300"/>
          </a:solidFill>
        </a:ln>
      </dgm:spPr>
      <dgm:t>
        <a:bodyPr/>
        <a:lstStyle/>
        <a:p>
          <a:r>
            <a:rPr lang="de-DE" b="0" dirty="0" smtClean="0"/>
            <a:t> </a:t>
          </a:r>
          <a:endParaRPr lang="de-DE" b="0" dirty="0"/>
        </a:p>
      </dgm:t>
    </dgm:pt>
    <dgm:pt modelId="{791B1C80-D171-4F40-9BD8-C989A71D38CC}" type="parTrans" cxnId="{CED6C2DE-13C7-466A-B19B-5A00464EB11D}">
      <dgm:prSet/>
      <dgm:spPr/>
      <dgm:t>
        <a:bodyPr/>
        <a:lstStyle/>
        <a:p>
          <a:endParaRPr lang="de-DE"/>
        </a:p>
      </dgm:t>
    </dgm:pt>
    <dgm:pt modelId="{1E10A021-1B34-4F2A-81E1-96F1E60F182B}" type="sibTrans" cxnId="{CED6C2DE-13C7-466A-B19B-5A00464EB11D}">
      <dgm:prSet/>
      <dgm:spPr/>
      <dgm:t>
        <a:bodyPr/>
        <a:lstStyle/>
        <a:p>
          <a:endParaRPr lang="de-DE"/>
        </a:p>
      </dgm:t>
    </dgm:pt>
    <dgm:pt modelId="{AECF6074-409F-44A5-AEEE-2C683A92EECA}">
      <dgm:prSet phldrT="[Text]" custT="1"/>
      <dgm:spPr>
        <a:ln>
          <a:solidFill>
            <a:schemeClr val="bg2"/>
          </a:solidFill>
        </a:ln>
      </dgm:spPr>
      <dgm:t>
        <a:bodyPr/>
        <a:lstStyle/>
        <a:p>
          <a:r>
            <a:rPr lang="de-DE" sz="2400" b="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rPr>
            <a:t>The TMVA Workflow</a:t>
          </a:r>
          <a:endParaRPr lang="de-DE" sz="2400" b="0" dirty="0">
            <a:solidFill>
              <a:schemeClr val="accent2">
                <a:lumMod val="50000"/>
              </a:schemeClr>
            </a:solidFill>
            <a:latin typeface="Arial" pitchFamily="34" charset="0"/>
            <a:cs typeface="Arial" pitchFamily="34" charset="0"/>
          </a:endParaRPr>
        </a:p>
      </dgm:t>
    </dgm:pt>
    <dgm:pt modelId="{299F49D2-A3E5-4F64-A8AE-873C40C7CC20}" type="parTrans" cxnId="{5C03F151-7260-4763-9D12-0743ACE11865}">
      <dgm:prSet/>
      <dgm:spPr/>
      <dgm:t>
        <a:bodyPr/>
        <a:lstStyle/>
        <a:p>
          <a:endParaRPr lang="de-DE"/>
        </a:p>
      </dgm:t>
    </dgm:pt>
    <dgm:pt modelId="{21B9E9AD-C06A-40DA-906B-1BA7BD6B911D}" type="sibTrans" cxnId="{5C03F151-7260-4763-9D12-0743ACE11865}">
      <dgm:prSet/>
      <dgm:spPr/>
      <dgm:t>
        <a:bodyPr/>
        <a:lstStyle/>
        <a:p>
          <a:endParaRPr lang="de-DE"/>
        </a:p>
      </dgm:t>
    </dgm:pt>
    <dgm:pt modelId="{CA8BD68A-6EB5-4A9B-ABBA-F290998CB7B7}" type="pres">
      <dgm:prSet presAssocID="{260C94B4-6E96-4830-B81F-4683BE6C661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37D9A699-38EA-4316-BAC2-E808062F7D14}" type="pres">
      <dgm:prSet presAssocID="{38756099-540F-4EB6-9D1F-AC4FC8B5D551}" presName="composite" presStyleCnt="0"/>
      <dgm:spPr/>
    </dgm:pt>
    <dgm:pt modelId="{389034E8-9FAA-48BF-A532-A8BFB74C75DA}" type="pres">
      <dgm:prSet presAssocID="{38756099-540F-4EB6-9D1F-AC4FC8B5D551}" presName="parentText" presStyleLbl="alignNode1" presStyleIdx="0" presStyleCnt="2" custLinFactNeighborX="-4692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A91FC6E-3FF9-4F5C-A9D7-DC2875BB648C}" type="pres">
      <dgm:prSet presAssocID="{38756099-540F-4EB6-9D1F-AC4FC8B5D551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149FFF1-6164-4922-BF2B-DDACA55BB6F5}" type="pres">
      <dgm:prSet presAssocID="{83884D18-EA05-4F18-8AD1-60B3BE07705A}" presName="sp" presStyleCnt="0"/>
      <dgm:spPr/>
    </dgm:pt>
    <dgm:pt modelId="{0DBA5385-0577-4010-B718-EC1175F4D902}" type="pres">
      <dgm:prSet presAssocID="{F6193179-8E70-4E70-AFAB-6CAF0EAB02B3}" presName="composite" presStyleCnt="0"/>
      <dgm:spPr/>
    </dgm:pt>
    <dgm:pt modelId="{7FCAF76C-05E2-40D8-98EE-5615FEAFC26C}" type="pres">
      <dgm:prSet presAssocID="{F6193179-8E70-4E70-AFAB-6CAF0EAB02B3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A87FF0A-75BD-432C-944C-ECA9751A0C6E}" type="pres">
      <dgm:prSet presAssocID="{F6193179-8E70-4E70-AFAB-6CAF0EAB02B3}" presName="descendantText" presStyleLbl="alignAcc1" presStyleIdx="1" presStyleCnt="2">
        <dgm:presLayoutVars>
          <dgm:bulletEnabled val="1"/>
        </dgm:presLayoutVars>
      </dgm:prSet>
      <dgm:spPr>
        <a:ln>
          <a:solidFill>
            <a:srgbClr val="FF3300"/>
          </a:solidFill>
        </a:ln>
      </dgm:spPr>
      <dgm:t>
        <a:bodyPr/>
        <a:lstStyle/>
        <a:p>
          <a:endParaRPr lang="de-DE"/>
        </a:p>
      </dgm:t>
    </dgm:pt>
  </dgm:ptLst>
  <dgm:cxnLst>
    <dgm:cxn modelId="{5C03F151-7260-4763-9D12-0743ACE11865}" srcId="{F6193179-8E70-4E70-AFAB-6CAF0EAB02B3}" destId="{AECF6074-409F-44A5-AEEE-2C683A92EECA}" srcOrd="0" destOrd="0" parTransId="{299F49D2-A3E5-4F64-A8AE-873C40C7CC20}" sibTransId="{21B9E9AD-C06A-40DA-906B-1BA7BD6B911D}"/>
    <dgm:cxn modelId="{A7182DB5-F020-4290-ACC4-324E8FB78DB4}" type="presOf" srcId="{38756099-540F-4EB6-9D1F-AC4FC8B5D551}" destId="{389034E8-9FAA-48BF-A532-A8BFB74C75DA}" srcOrd="0" destOrd="0" presId="urn:microsoft.com/office/officeart/2005/8/layout/chevron2"/>
    <dgm:cxn modelId="{FE1ADDB8-F9AE-4345-A3DF-D4CDD45392A9}" srcId="{260C94B4-6E96-4830-B81F-4683BE6C6610}" destId="{38756099-540F-4EB6-9D1F-AC4FC8B5D551}" srcOrd="0" destOrd="0" parTransId="{D5171E28-11AD-47E7-A033-CA796FCFE98A}" sibTransId="{83884D18-EA05-4F18-8AD1-60B3BE07705A}"/>
    <dgm:cxn modelId="{DDA70C17-AAF2-4E28-9CE7-C9F7526DFD8C}" type="presOf" srcId="{F6193179-8E70-4E70-AFAB-6CAF0EAB02B3}" destId="{7FCAF76C-05E2-40D8-98EE-5615FEAFC26C}" srcOrd="0" destOrd="0" presId="urn:microsoft.com/office/officeart/2005/8/layout/chevron2"/>
    <dgm:cxn modelId="{F329F827-DEB4-42AD-B5B0-646EDD416E9D}" type="presOf" srcId="{EA61D132-AC0C-4E77-B0CD-8EF460351221}" destId="{6A91FC6E-3FF9-4F5C-A9D7-DC2875BB648C}" srcOrd="0" destOrd="0" presId="urn:microsoft.com/office/officeart/2005/8/layout/chevron2"/>
    <dgm:cxn modelId="{CED6C2DE-13C7-466A-B19B-5A00464EB11D}" srcId="{260C94B4-6E96-4830-B81F-4683BE6C6610}" destId="{F6193179-8E70-4E70-AFAB-6CAF0EAB02B3}" srcOrd="1" destOrd="0" parTransId="{791B1C80-D171-4F40-9BD8-C989A71D38CC}" sibTransId="{1E10A021-1B34-4F2A-81E1-96F1E60F182B}"/>
    <dgm:cxn modelId="{8AD8C3DD-6CDE-4E83-91C2-B429EC3E5E6F}" type="presOf" srcId="{AECF6074-409F-44A5-AEEE-2C683A92EECA}" destId="{CA87FF0A-75BD-432C-944C-ECA9751A0C6E}" srcOrd="0" destOrd="0" presId="urn:microsoft.com/office/officeart/2005/8/layout/chevron2"/>
    <dgm:cxn modelId="{6FEEDA6F-DDE0-4372-BF8A-350F6B114144}" type="presOf" srcId="{260C94B4-6E96-4830-B81F-4683BE6C6610}" destId="{CA8BD68A-6EB5-4A9B-ABBA-F290998CB7B7}" srcOrd="0" destOrd="0" presId="urn:microsoft.com/office/officeart/2005/8/layout/chevron2"/>
    <dgm:cxn modelId="{B76D0CCB-AE90-4F4D-ADB2-7D2BC228C1BD}" srcId="{38756099-540F-4EB6-9D1F-AC4FC8B5D551}" destId="{EA61D132-AC0C-4E77-B0CD-8EF460351221}" srcOrd="0" destOrd="0" parTransId="{4FB65B4C-0E2B-455A-918D-1271EDEAE110}" sibTransId="{6F01B17B-DEC5-4C25-AD67-C8DBC9E9425C}"/>
    <dgm:cxn modelId="{94EE1F17-8FAA-420B-8887-98F606FBA44D}" type="presParOf" srcId="{CA8BD68A-6EB5-4A9B-ABBA-F290998CB7B7}" destId="{37D9A699-38EA-4316-BAC2-E808062F7D14}" srcOrd="0" destOrd="0" presId="urn:microsoft.com/office/officeart/2005/8/layout/chevron2"/>
    <dgm:cxn modelId="{1A5F915E-3B87-4F0E-B81C-2E8A654E0C81}" type="presParOf" srcId="{37D9A699-38EA-4316-BAC2-E808062F7D14}" destId="{389034E8-9FAA-48BF-A532-A8BFB74C75DA}" srcOrd="0" destOrd="0" presId="urn:microsoft.com/office/officeart/2005/8/layout/chevron2"/>
    <dgm:cxn modelId="{D197061C-97DC-4864-9542-C631D952BC72}" type="presParOf" srcId="{37D9A699-38EA-4316-BAC2-E808062F7D14}" destId="{6A91FC6E-3FF9-4F5C-A9D7-DC2875BB648C}" srcOrd="1" destOrd="0" presId="urn:microsoft.com/office/officeart/2005/8/layout/chevron2"/>
    <dgm:cxn modelId="{C5DF5C97-EDF4-486C-863D-C643FC9333BC}" type="presParOf" srcId="{CA8BD68A-6EB5-4A9B-ABBA-F290998CB7B7}" destId="{2149FFF1-6164-4922-BF2B-DDACA55BB6F5}" srcOrd="1" destOrd="0" presId="urn:microsoft.com/office/officeart/2005/8/layout/chevron2"/>
    <dgm:cxn modelId="{F9E16D2A-983E-480E-AA25-A79AAD73AAE1}" type="presParOf" srcId="{CA8BD68A-6EB5-4A9B-ABBA-F290998CB7B7}" destId="{0DBA5385-0577-4010-B718-EC1175F4D902}" srcOrd="2" destOrd="0" presId="urn:microsoft.com/office/officeart/2005/8/layout/chevron2"/>
    <dgm:cxn modelId="{D88D7B9C-37B0-4D68-B7D4-37D2AD5221B3}" type="presParOf" srcId="{0DBA5385-0577-4010-B718-EC1175F4D902}" destId="{7FCAF76C-05E2-40D8-98EE-5615FEAFC26C}" srcOrd="0" destOrd="0" presId="urn:microsoft.com/office/officeart/2005/8/layout/chevron2"/>
    <dgm:cxn modelId="{DE7796CD-3849-4E34-A260-B5EA93F06172}" type="presParOf" srcId="{0DBA5385-0577-4010-B718-EC1175F4D902}" destId="{CA87FF0A-75BD-432C-944C-ECA9751A0C6E}" srcOrd="1" destOrd="0" presId="urn:microsoft.com/office/officeart/2005/8/layout/chevro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7" Type="http://schemas.openxmlformats.org/officeDocument/2006/relationships/image" Target="../media/image24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Relationship Id="rId6" Type="http://schemas.openxmlformats.org/officeDocument/2006/relationships/image" Target="../media/image23.wmf"/><Relationship Id="rId5" Type="http://schemas.openxmlformats.org/officeDocument/2006/relationships/image" Target="../media/image22.wmf"/><Relationship Id="rId4" Type="http://schemas.openxmlformats.org/officeDocument/2006/relationships/image" Target="../media/image2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4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8.wmf"/><Relationship Id="rId2" Type="http://schemas.openxmlformats.org/officeDocument/2006/relationships/image" Target="../media/image177.wmf"/><Relationship Id="rId1" Type="http://schemas.openxmlformats.org/officeDocument/2006/relationships/image" Target="../media/image17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118AF3-95B3-4666-AC04-F55723356200}" type="datetimeFigureOut">
              <a:rPr lang="de-DE" smtClean="0"/>
              <a:pPr/>
              <a:t>29.09.2009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2A7228-B2C7-4C44-9F9E-A12F89983B0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CCCBBA-E2AC-439A-85DF-6D4503FC0044}" type="slidenum">
              <a:rPr lang="en-US"/>
              <a:pPr/>
              <a:t>1</a:t>
            </a:fld>
            <a:endParaRPr lang="en-US"/>
          </a:p>
        </p:txBody>
      </p:sp>
      <p:sp>
        <p:nvSpPr>
          <p:cNvPr id="1461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7388"/>
            <a:ext cx="4572000" cy="3429000"/>
          </a:xfrm>
          <a:ln/>
        </p:spPr>
      </p:sp>
      <p:sp>
        <p:nvSpPr>
          <p:cNvPr id="1461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3213"/>
          </a:xfrm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2A7228-B2C7-4C44-9F9E-A12F89983B0F}" type="slidenum">
              <a:rPr lang="de-DE" smtClean="0"/>
              <a:pPr/>
              <a:t>2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2A7228-B2C7-4C44-9F9E-A12F89983B0F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test</a:t>
            </a:r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test</a:t>
            </a:r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test</a:t>
            </a:r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test</a:t>
            </a:r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test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test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test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test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228600" y="6357958"/>
            <a:ext cx="3263900" cy="228600"/>
          </a:xfrm>
        </p:spPr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2959100" y="6429396"/>
            <a:ext cx="4421188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test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test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test</a:t>
            </a:r>
            <a:endParaRPr lang="de-D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test</a:t>
            </a:r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test</a:t>
            </a: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test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92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bg1"/>
          </a:solidFill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14592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solidFill>
            <a:schemeClr val="bg1"/>
          </a:solidFill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1459204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45920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test</a:t>
            </a:r>
            <a:endParaRPr lang="en-US"/>
          </a:p>
        </p:txBody>
      </p:sp>
      <p:sp>
        <p:nvSpPr>
          <p:cNvPr id="1459206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7406B4C-332C-4496-ACA8-14162365883D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test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CAC26F-4FDB-4C6A-BA73-6012D9243BBA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test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B3E854-70F0-44D7-9C2E-93E3487EEC68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28600" y="838200"/>
            <a:ext cx="42672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2672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test</a:t>
            </a:r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924969-0D52-480C-B82D-C3A9FFA290E7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test</a:t>
            </a:r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F37338-1C5D-40CD-B787-442037924BC3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test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8D43FA-E9BF-4EED-830B-2B5D9D296BE7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test</a:t>
            </a:r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B41CCF-A65A-4647-83CF-94B761654683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test</a:t>
            </a:r>
            <a:endParaRPr lang="de-DE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test</a:t>
            </a:r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00CC40-7AD5-4385-B43D-D3C7F5406579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test</a:t>
            </a:r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984FF6-0E66-44B9-A5EC-642296E88177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test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0D15DC-5E3F-4347-A0D7-A6E754B2D28A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3246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3246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test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EE0A74-BB53-4AC2-B5EE-42851D51DB5A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test</a:t>
            </a:r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test</a:t>
            </a:r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test</a:t>
            </a:r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test</a:t>
            </a:r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test</a:t>
            </a:r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test</a:t>
            </a:r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>
                <a:gamma/>
                <a:shade val="95294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95294"/>
                <a:invGamma/>
              </a:schemeClr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0130" name="Rectangle 2"/>
          <p:cNvSpPr>
            <a:spLocks noChangeArrowheads="1"/>
          </p:cNvSpPr>
          <p:nvPr/>
        </p:nvSpPr>
        <p:spPr bwMode="auto">
          <a:xfrm>
            <a:off x="0" y="6561138"/>
            <a:ext cx="9144000" cy="323850"/>
          </a:xfrm>
          <a:prstGeom prst="rect">
            <a:avLst/>
          </a:prstGeom>
          <a:solidFill>
            <a:schemeClr val="bg2"/>
          </a:solidFill>
          <a:ln w="6350">
            <a:solidFill>
              <a:srgbClr val="333333"/>
            </a:solidFill>
            <a:miter lim="800000"/>
            <a:headEnd/>
            <a:tailEnd type="none" w="sm" len="med"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de-DE"/>
          </a:p>
        </p:txBody>
      </p:sp>
      <p:sp>
        <p:nvSpPr>
          <p:cNvPr id="1200132" name="Rectangle 4"/>
          <p:cNvSpPr>
            <a:spLocks noChangeArrowheads="1"/>
          </p:cNvSpPr>
          <p:nvPr/>
        </p:nvSpPr>
        <p:spPr bwMode="auto">
          <a:xfrm>
            <a:off x="7086600" y="6600825"/>
            <a:ext cx="19050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fld id="{477E07B7-8395-4CBF-BA3E-EF0216222976}" type="slidenum">
              <a:rPr lang="en-US" sz="1200" b="1">
                <a:solidFill>
                  <a:srgbClr val="CCFF33"/>
                </a:solidFill>
              </a:rPr>
              <a:pPr algn="r"/>
              <a:t>‹Nr.›</a:t>
            </a:fld>
            <a:r>
              <a:rPr lang="en-US" sz="1200" b="1">
                <a:solidFill>
                  <a:srgbClr val="CCFF33"/>
                </a:solidFill>
              </a:rPr>
              <a:t> </a:t>
            </a:r>
          </a:p>
        </p:txBody>
      </p:sp>
      <p:sp>
        <p:nvSpPr>
          <p:cNvPr id="120013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597650"/>
            <a:ext cx="32639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de-DE"/>
          </a:p>
        </p:txBody>
      </p:sp>
      <p:sp>
        <p:nvSpPr>
          <p:cNvPr id="1200136" name="Line 8"/>
          <p:cNvSpPr>
            <a:spLocks noChangeShapeType="1"/>
          </p:cNvSpPr>
          <p:nvPr/>
        </p:nvSpPr>
        <p:spPr bwMode="auto">
          <a:xfrm flipV="1">
            <a:off x="0" y="6564313"/>
            <a:ext cx="9144000" cy="0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20013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59100" y="6597650"/>
            <a:ext cx="44211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609600" indent="-609600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test</a:t>
            </a:r>
            <a:endParaRPr lang="de-DE"/>
          </a:p>
        </p:txBody>
      </p:sp>
      <p:sp>
        <p:nvSpPr>
          <p:cNvPr id="1200138" name="Rectangle 10"/>
          <p:cNvSpPr>
            <a:spLocks noChangeArrowheads="1"/>
          </p:cNvSpPr>
          <p:nvPr/>
        </p:nvSpPr>
        <p:spPr bwMode="auto">
          <a:xfrm>
            <a:off x="0" y="6561138"/>
            <a:ext cx="9144000" cy="323850"/>
          </a:xfrm>
          <a:prstGeom prst="rect">
            <a:avLst/>
          </a:prstGeom>
          <a:solidFill>
            <a:schemeClr val="bg2"/>
          </a:solidFill>
          <a:ln w="6350">
            <a:solidFill>
              <a:srgbClr val="333333"/>
            </a:solidFill>
            <a:miter lim="800000"/>
            <a:headEnd/>
            <a:tailEnd type="none" w="sm" len="med"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de-DE"/>
          </a:p>
        </p:txBody>
      </p:sp>
      <p:sp>
        <p:nvSpPr>
          <p:cNvPr id="1200139" name="Rectangle 11"/>
          <p:cNvSpPr>
            <a:spLocks noChangeArrowheads="1"/>
          </p:cNvSpPr>
          <p:nvPr/>
        </p:nvSpPr>
        <p:spPr bwMode="auto">
          <a:xfrm>
            <a:off x="7086600" y="6600825"/>
            <a:ext cx="19050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fld id="{43D1CEEA-5E70-41C4-9246-92EFB64701C2}" type="slidenum">
              <a:rPr lang="en-US" sz="1200" b="1">
                <a:solidFill>
                  <a:srgbClr val="CCFF33"/>
                </a:solidFill>
              </a:rPr>
              <a:pPr algn="r"/>
              <a:t>‹Nr.›</a:t>
            </a:fld>
            <a:r>
              <a:rPr lang="en-US" sz="1200" b="1">
                <a:solidFill>
                  <a:srgbClr val="CCFF33"/>
                </a:solidFill>
              </a:rPr>
              <a:t> </a:t>
            </a:r>
          </a:p>
        </p:txBody>
      </p:sp>
      <p:sp>
        <p:nvSpPr>
          <p:cNvPr id="1200140" name="Rectangle 12"/>
          <p:cNvSpPr>
            <a:spLocks noChangeArrowheads="1"/>
          </p:cNvSpPr>
          <p:nvPr/>
        </p:nvSpPr>
        <p:spPr bwMode="auto">
          <a:xfrm>
            <a:off x="228600" y="6597650"/>
            <a:ext cx="32639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r>
              <a:rPr lang="en-US" sz="1200">
                <a:solidFill>
                  <a:schemeClr val="bg1"/>
                </a:solidFill>
              </a:rPr>
              <a:t>Top Workshop, LPSC, Oct 18–20, 2007 </a:t>
            </a:r>
          </a:p>
        </p:txBody>
      </p:sp>
      <p:sp>
        <p:nvSpPr>
          <p:cNvPr id="1200141" name="Line 13"/>
          <p:cNvSpPr>
            <a:spLocks noChangeShapeType="1"/>
          </p:cNvSpPr>
          <p:nvPr/>
        </p:nvSpPr>
        <p:spPr bwMode="auto">
          <a:xfrm flipV="1">
            <a:off x="0" y="6564313"/>
            <a:ext cx="9144000" cy="0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200142" name="Rectangle 14"/>
          <p:cNvSpPr>
            <a:spLocks noChangeArrowheads="1"/>
          </p:cNvSpPr>
          <p:nvPr/>
        </p:nvSpPr>
        <p:spPr bwMode="auto">
          <a:xfrm>
            <a:off x="2959100" y="6597650"/>
            <a:ext cx="44211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/>
            <a:r>
              <a:rPr lang="en-US" sz="1200">
                <a:solidFill>
                  <a:schemeClr val="bg1"/>
                </a:solidFill>
              </a:rPr>
              <a:t>A. Hoecker: Multivariate Analysis with </a:t>
            </a:r>
            <a:r>
              <a:rPr lang="en-US" sz="1200" i="1">
                <a:solidFill>
                  <a:srgbClr val="FF0000"/>
                </a:solidFill>
              </a:rPr>
              <a:t>T</a:t>
            </a:r>
            <a:r>
              <a:rPr lang="en-US" sz="1200">
                <a:solidFill>
                  <a:schemeClr val="bg1"/>
                </a:solidFill>
              </a:rPr>
              <a:t>MVA </a:t>
            </a:r>
          </a:p>
        </p:txBody>
      </p:sp>
      <p:sp>
        <p:nvSpPr>
          <p:cNvPr id="1200143" name="Rectangle 15"/>
          <p:cNvSpPr>
            <a:spLocks noChangeArrowheads="1"/>
          </p:cNvSpPr>
          <p:nvPr/>
        </p:nvSpPr>
        <p:spPr bwMode="auto">
          <a:xfrm>
            <a:off x="0" y="6561138"/>
            <a:ext cx="9144000" cy="323850"/>
          </a:xfrm>
          <a:prstGeom prst="rect">
            <a:avLst/>
          </a:prstGeom>
          <a:solidFill>
            <a:schemeClr val="bg2"/>
          </a:solidFill>
          <a:ln w="6350">
            <a:solidFill>
              <a:srgbClr val="333333"/>
            </a:solidFill>
            <a:miter lim="800000"/>
            <a:headEnd/>
            <a:tailEnd type="none" w="sm" len="med"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de-DE"/>
          </a:p>
        </p:txBody>
      </p:sp>
      <p:sp>
        <p:nvSpPr>
          <p:cNvPr id="1200144" name="Rectangle 16"/>
          <p:cNvSpPr>
            <a:spLocks noChangeArrowheads="1"/>
          </p:cNvSpPr>
          <p:nvPr/>
        </p:nvSpPr>
        <p:spPr bwMode="auto">
          <a:xfrm>
            <a:off x="7086600" y="6600825"/>
            <a:ext cx="19050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fld id="{A092EE79-31E5-4BC9-A304-065092E2B7ED}" type="slidenum">
              <a:rPr lang="en-US" sz="1200" b="1">
                <a:solidFill>
                  <a:srgbClr val="CCFF33"/>
                </a:solidFill>
              </a:rPr>
              <a:pPr algn="r"/>
              <a:t>‹Nr.›</a:t>
            </a:fld>
            <a:r>
              <a:rPr lang="en-US" sz="1200" b="1">
                <a:solidFill>
                  <a:srgbClr val="CCFF33"/>
                </a:solidFill>
              </a:rPr>
              <a:t> </a:t>
            </a:r>
          </a:p>
        </p:txBody>
      </p:sp>
      <p:sp>
        <p:nvSpPr>
          <p:cNvPr id="1200145" name="Rectangle 17"/>
          <p:cNvSpPr>
            <a:spLocks noChangeArrowheads="1"/>
          </p:cNvSpPr>
          <p:nvPr/>
        </p:nvSpPr>
        <p:spPr bwMode="auto">
          <a:xfrm>
            <a:off x="228600" y="6597650"/>
            <a:ext cx="383857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r>
              <a:rPr lang="en-US" sz="1200" dirty="0">
                <a:solidFill>
                  <a:schemeClr val="bg1"/>
                </a:solidFill>
              </a:rPr>
              <a:t>Edinburgh, </a:t>
            </a:r>
            <a:r>
              <a:rPr lang="en-US" sz="1200" dirty="0" smtClean="0">
                <a:solidFill>
                  <a:schemeClr val="bg1"/>
                </a:solidFill>
              </a:rPr>
              <a:t>Dec </a:t>
            </a:r>
            <a:r>
              <a:rPr lang="en-US" sz="1200" dirty="0">
                <a:solidFill>
                  <a:schemeClr val="bg1"/>
                </a:solidFill>
              </a:rPr>
              <a:t>5, 2008 </a:t>
            </a:r>
          </a:p>
        </p:txBody>
      </p:sp>
      <p:sp>
        <p:nvSpPr>
          <p:cNvPr id="1200146" name="Line 18"/>
          <p:cNvSpPr>
            <a:spLocks noChangeShapeType="1"/>
          </p:cNvSpPr>
          <p:nvPr/>
        </p:nvSpPr>
        <p:spPr bwMode="auto">
          <a:xfrm flipV="1">
            <a:off x="0" y="6564313"/>
            <a:ext cx="9144000" cy="0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200147" name="Rectangle 19"/>
          <p:cNvSpPr>
            <a:spLocks noChangeArrowheads="1"/>
          </p:cNvSpPr>
          <p:nvPr/>
        </p:nvSpPr>
        <p:spPr bwMode="auto">
          <a:xfrm>
            <a:off x="2557463" y="6597650"/>
            <a:ext cx="453548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/>
            <a:r>
              <a:rPr lang="en-US" sz="1200">
                <a:solidFill>
                  <a:schemeClr val="bg1"/>
                </a:solidFill>
              </a:rPr>
              <a:t>A. Hoecker </a:t>
            </a:r>
            <a:r>
              <a:rPr lang="en-US" sz="1200">
                <a:solidFill>
                  <a:schemeClr val="bg1"/>
                </a:solidFill>
                <a:cs typeface="Arial" charset="0"/>
              </a:rPr>
              <a:t>― Multivariate Data Analysis with </a:t>
            </a:r>
            <a:r>
              <a:rPr lang="en-US" sz="1200" i="1">
                <a:solidFill>
                  <a:srgbClr val="FF0000"/>
                </a:solidFill>
              </a:rPr>
              <a:t>T</a:t>
            </a:r>
            <a:r>
              <a:rPr lang="en-US" sz="1200">
                <a:solidFill>
                  <a:schemeClr val="bg1"/>
                </a:solidFill>
              </a:rPr>
              <a:t>MVA</a:t>
            </a:r>
            <a:endParaRPr lang="en-US" sz="1200">
              <a:solidFill>
                <a:schemeClr val="bg1"/>
              </a:solidFill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VAG Rounded Light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VAG Rounded Light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VAG Rounded Light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VAG Rounded Light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VAG Rounded Light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VAG Rounded Light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VAG Rounded Light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VAG Rounded Ligh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>
                <a:gamma/>
                <a:shade val="95294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95294"/>
                <a:invGamma/>
              </a:schemeClr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3206" name="Rectangle 6"/>
          <p:cNvSpPr>
            <a:spLocks noChangeArrowheads="1"/>
          </p:cNvSpPr>
          <p:nvPr/>
        </p:nvSpPr>
        <p:spPr bwMode="auto">
          <a:xfrm>
            <a:off x="0" y="0"/>
            <a:ext cx="9144000" cy="669925"/>
          </a:xfrm>
          <a:prstGeom prst="rect">
            <a:avLst/>
          </a:prstGeom>
          <a:solidFill>
            <a:srgbClr val="EAEAEA"/>
          </a:solidFill>
          <a:ln w="6350">
            <a:solidFill>
              <a:schemeClr val="bg2"/>
            </a:solidFill>
            <a:miter lim="800000"/>
            <a:headEnd/>
            <a:tailEnd type="none" w="sm" len="med"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de-DE"/>
          </a:p>
        </p:txBody>
      </p:sp>
      <p:sp>
        <p:nvSpPr>
          <p:cNvPr id="1203207" name="Line 7"/>
          <p:cNvSpPr>
            <a:spLocks noChangeShapeType="1"/>
          </p:cNvSpPr>
          <p:nvPr/>
        </p:nvSpPr>
        <p:spPr bwMode="auto">
          <a:xfrm flipV="1">
            <a:off x="0" y="669925"/>
            <a:ext cx="9144000" cy="0"/>
          </a:xfrm>
          <a:prstGeom prst="line">
            <a:avLst/>
          </a:prstGeom>
          <a:noFill/>
          <a:ln w="25400">
            <a:solidFill>
              <a:srgbClr val="FF66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203240" name="Rectangle 40"/>
          <p:cNvSpPr>
            <a:spLocks noChangeArrowheads="1"/>
          </p:cNvSpPr>
          <p:nvPr/>
        </p:nvSpPr>
        <p:spPr bwMode="auto">
          <a:xfrm>
            <a:off x="0" y="6561138"/>
            <a:ext cx="9144000" cy="323850"/>
          </a:xfrm>
          <a:prstGeom prst="rect">
            <a:avLst/>
          </a:prstGeom>
          <a:solidFill>
            <a:schemeClr val="bg2"/>
          </a:solidFill>
          <a:ln w="6350">
            <a:solidFill>
              <a:srgbClr val="333333"/>
            </a:solidFill>
            <a:miter lim="800000"/>
            <a:headEnd/>
            <a:tailEnd type="none" w="sm" len="med"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de-DE"/>
          </a:p>
        </p:txBody>
      </p:sp>
      <p:sp>
        <p:nvSpPr>
          <p:cNvPr id="1203241" name="Rectangle 41"/>
          <p:cNvSpPr>
            <a:spLocks noChangeArrowheads="1"/>
          </p:cNvSpPr>
          <p:nvPr/>
        </p:nvSpPr>
        <p:spPr bwMode="auto">
          <a:xfrm>
            <a:off x="7086600" y="6600825"/>
            <a:ext cx="19050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fld id="{9DFCB6D5-681F-4ED4-BDB6-C852C06FDAD7}" type="slidenum">
              <a:rPr lang="en-US" sz="1200" b="1">
                <a:solidFill>
                  <a:srgbClr val="CCFF33"/>
                </a:solidFill>
              </a:rPr>
              <a:pPr algn="r"/>
              <a:t>‹Nr.›</a:t>
            </a:fld>
            <a:r>
              <a:rPr lang="en-US" sz="1200" b="1">
                <a:solidFill>
                  <a:srgbClr val="CCFF33"/>
                </a:solidFill>
              </a:rPr>
              <a:t> </a:t>
            </a:r>
          </a:p>
        </p:txBody>
      </p:sp>
      <p:sp>
        <p:nvSpPr>
          <p:cNvPr id="1203242" name="Rectangle 4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597650"/>
            <a:ext cx="32639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203243" name="Line 43"/>
          <p:cNvSpPr>
            <a:spLocks noChangeShapeType="1"/>
          </p:cNvSpPr>
          <p:nvPr/>
        </p:nvSpPr>
        <p:spPr bwMode="auto">
          <a:xfrm flipV="1">
            <a:off x="0" y="6564313"/>
            <a:ext cx="9144000" cy="0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203244" name="Rectangle 4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59100" y="6597650"/>
            <a:ext cx="44211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609600" indent="-609600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test</a:t>
            </a:r>
            <a:endParaRPr lang="en-US"/>
          </a:p>
        </p:txBody>
      </p:sp>
      <p:sp>
        <p:nvSpPr>
          <p:cNvPr id="1203245" name="Rectangle 45"/>
          <p:cNvSpPr>
            <a:spLocks noChangeArrowheads="1"/>
          </p:cNvSpPr>
          <p:nvPr/>
        </p:nvSpPr>
        <p:spPr bwMode="auto">
          <a:xfrm>
            <a:off x="0" y="6561138"/>
            <a:ext cx="9144000" cy="323850"/>
          </a:xfrm>
          <a:prstGeom prst="rect">
            <a:avLst/>
          </a:prstGeom>
          <a:solidFill>
            <a:schemeClr val="bg2"/>
          </a:solidFill>
          <a:ln w="6350">
            <a:solidFill>
              <a:srgbClr val="333333"/>
            </a:solidFill>
            <a:miter lim="800000"/>
            <a:headEnd/>
            <a:tailEnd type="none" w="sm" len="med"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de-DE"/>
          </a:p>
        </p:txBody>
      </p:sp>
      <p:sp>
        <p:nvSpPr>
          <p:cNvPr id="1203246" name="Rectangle 46"/>
          <p:cNvSpPr>
            <a:spLocks noChangeArrowheads="1"/>
          </p:cNvSpPr>
          <p:nvPr/>
        </p:nvSpPr>
        <p:spPr bwMode="auto">
          <a:xfrm>
            <a:off x="7086600" y="6600825"/>
            <a:ext cx="19050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fld id="{86F76C2D-749D-4DB4-B749-D3EEF1B4E441}" type="slidenum">
              <a:rPr lang="en-US" sz="1200" b="1">
                <a:solidFill>
                  <a:srgbClr val="CCFF33"/>
                </a:solidFill>
              </a:rPr>
              <a:pPr algn="r"/>
              <a:t>‹Nr.›</a:t>
            </a:fld>
            <a:r>
              <a:rPr lang="en-US" sz="1200" b="1">
                <a:solidFill>
                  <a:srgbClr val="CCFF33"/>
                </a:solidFill>
              </a:rPr>
              <a:t> </a:t>
            </a:r>
          </a:p>
        </p:txBody>
      </p:sp>
      <p:sp>
        <p:nvSpPr>
          <p:cNvPr id="1203247" name="Rectangle 47"/>
          <p:cNvSpPr>
            <a:spLocks noChangeArrowheads="1"/>
          </p:cNvSpPr>
          <p:nvPr/>
        </p:nvSpPr>
        <p:spPr bwMode="auto">
          <a:xfrm>
            <a:off x="228600" y="6597650"/>
            <a:ext cx="32639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r>
              <a:rPr lang="en-US" sz="1200">
                <a:solidFill>
                  <a:schemeClr val="bg1"/>
                </a:solidFill>
              </a:rPr>
              <a:t>Top Workshop, LPSC, Oct 18–20, 2007 </a:t>
            </a:r>
          </a:p>
        </p:txBody>
      </p:sp>
      <p:sp>
        <p:nvSpPr>
          <p:cNvPr id="1203248" name="Line 48"/>
          <p:cNvSpPr>
            <a:spLocks noChangeShapeType="1"/>
          </p:cNvSpPr>
          <p:nvPr/>
        </p:nvSpPr>
        <p:spPr bwMode="auto">
          <a:xfrm flipV="1">
            <a:off x="0" y="6564313"/>
            <a:ext cx="9144000" cy="0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203249" name="Rectangle 49"/>
          <p:cNvSpPr>
            <a:spLocks noChangeArrowheads="1"/>
          </p:cNvSpPr>
          <p:nvPr/>
        </p:nvSpPr>
        <p:spPr bwMode="auto">
          <a:xfrm>
            <a:off x="2959100" y="6597650"/>
            <a:ext cx="44211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/>
            <a:r>
              <a:rPr lang="en-US" sz="1200">
                <a:solidFill>
                  <a:schemeClr val="bg1"/>
                </a:solidFill>
              </a:rPr>
              <a:t>A. Hoecker: Multivariate Analysis with </a:t>
            </a:r>
            <a:r>
              <a:rPr lang="en-US" sz="1200" i="1">
                <a:solidFill>
                  <a:srgbClr val="FF0000"/>
                </a:solidFill>
              </a:rPr>
              <a:t>T</a:t>
            </a:r>
            <a:r>
              <a:rPr lang="en-US" sz="1200">
                <a:solidFill>
                  <a:schemeClr val="bg1"/>
                </a:solidFill>
              </a:rPr>
              <a:t>MVA </a:t>
            </a:r>
          </a:p>
        </p:txBody>
      </p:sp>
      <p:sp>
        <p:nvSpPr>
          <p:cNvPr id="1203250" name="Rectangle 50"/>
          <p:cNvSpPr>
            <a:spLocks noChangeArrowheads="1"/>
          </p:cNvSpPr>
          <p:nvPr/>
        </p:nvSpPr>
        <p:spPr bwMode="auto">
          <a:xfrm>
            <a:off x="0" y="6561138"/>
            <a:ext cx="9144000" cy="323850"/>
          </a:xfrm>
          <a:prstGeom prst="rect">
            <a:avLst/>
          </a:prstGeom>
          <a:solidFill>
            <a:schemeClr val="bg2"/>
          </a:solidFill>
          <a:ln w="6350">
            <a:solidFill>
              <a:srgbClr val="333333"/>
            </a:solidFill>
            <a:miter lim="800000"/>
            <a:headEnd/>
            <a:tailEnd type="none" w="sm" len="med"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de-DE"/>
          </a:p>
        </p:txBody>
      </p:sp>
      <p:sp>
        <p:nvSpPr>
          <p:cNvPr id="1203251" name="Rectangle 51"/>
          <p:cNvSpPr>
            <a:spLocks noChangeArrowheads="1"/>
          </p:cNvSpPr>
          <p:nvPr/>
        </p:nvSpPr>
        <p:spPr bwMode="auto">
          <a:xfrm>
            <a:off x="7086600" y="6600825"/>
            <a:ext cx="1905000" cy="30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fld id="{2D4BF661-E2B2-44F6-BCC2-4ADF5337649A}" type="slidenum">
              <a:rPr lang="en-US" sz="1200" b="1">
                <a:solidFill>
                  <a:srgbClr val="CCFF33"/>
                </a:solidFill>
              </a:rPr>
              <a:pPr algn="r"/>
              <a:t>‹Nr.›</a:t>
            </a:fld>
            <a:r>
              <a:rPr lang="en-US" sz="1200" b="1">
                <a:solidFill>
                  <a:srgbClr val="CCFF33"/>
                </a:solidFill>
              </a:rPr>
              <a:t> </a:t>
            </a:r>
          </a:p>
        </p:txBody>
      </p:sp>
      <p:sp>
        <p:nvSpPr>
          <p:cNvPr id="1203253" name="Line 53"/>
          <p:cNvSpPr>
            <a:spLocks noChangeShapeType="1"/>
          </p:cNvSpPr>
          <p:nvPr/>
        </p:nvSpPr>
        <p:spPr bwMode="auto">
          <a:xfrm flipV="1">
            <a:off x="0" y="6564313"/>
            <a:ext cx="9144000" cy="0"/>
          </a:xfrm>
          <a:prstGeom prst="line">
            <a:avLst/>
          </a:prstGeom>
          <a:noFill/>
          <a:ln w="19050">
            <a:solidFill>
              <a:srgbClr val="FF66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203254" name="Rectangle 54"/>
          <p:cNvSpPr>
            <a:spLocks noChangeArrowheads="1"/>
          </p:cNvSpPr>
          <p:nvPr/>
        </p:nvSpPr>
        <p:spPr bwMode="auto">
          <a:xfrm>
            <a:off x="2557463" y="6597650"/>
            <a:ext cx="453548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609600" indent="-609600"/>
            <a:r>
              <a:rPr lang="en-US" sz="1200" dirty="0" smtClean="0">
                <a:solidFill>
                  <a:schemeClr val="bg1"/>
                </a:solidFill>
              </a:rPr>
              <a:t>J. </a:t>
            </a:r>
            <a:r>
              <a:rPr lang="en-US" sz="1200" dirty="0" err="1" smtClean="0">
                <a:solidFill>
                  <a:schemeClr val="bg1"/>
                </a:solidFill>
              </a:rPr>
              <a:t>Therhaag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>
                <a:solidFill>
                  <a:schemeClr val="bg1"/>
                </a:solidFill>
                <a:cs typeface="Arial" charset="0"/>
              </a:rPr>
              <a:t>― Multivariate Data Analysis with </a:t>
            </a:r>
            <a:r>
              <a:rPr lang="en-US" sz="1200" i="1" dirty="0" smtClean="0">
                <a:solidFill>
                  <a:srgbClr val="FF0000"/>
                </a:solidFill>
              </a:rPr>
              <a:t>T</a:t>
            </a:r>
            <a:r>
              <a:rPr lang="en-US" sz="1200" dirty="0" smtClean="0">
                <a:solidFill>
                  <a:schemeClr val="bg1"/>
                </a:solidFill>
              </a:rPr>
              <a:t>MVA4</a:t>
            </a:r>
            <a:endParaRPr lang="en-US" sz="12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1203257" name="Rectangle 57"/>
          <p:cNvSpPr>
            <a:spLocks noChangeArrowheads="1"/>
          </p:cNvSpPr>
          <p:nvPr/>
        </p:nvSpPr>
        <p:spPr bwMode="auto">
          <a:xfrm>
            <a:off x="228600" y="6597650"/>
            <a:ext cx="383857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r>
              <a:rPr lang="en-US" sz="1200" dirty="0" smtClean="0">
                <a:solidFill>
                  <a:schemeClr val="bg1"/>
                </a:solidFill>
              </a:rPr>
              <a:t>Rhodes, 29.09.09 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VAG Rounded Light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VAG Rounded Light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VAG Rounded Light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VAG Rounded Light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VAG Rounded Light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VAG Rounded Light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VAG Rounded Light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VAG Rounded Ligh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8178" name="Rectangle 2" descr="Light horizontal"/>
          <p:cNvSpPr>
            <a:spLocks noChangeArrowheads="1"/>
          </p:cNvSpPr>
          <p:nvPr/>
        </p:nvSpPr>
        <p:spPr bwMode="auto">
          <a:xfrm>
            <a:off x="0" y="6477000"/>
            <a:ext cx="9144000" cy="381000"/>
          </a:xfrm>
          <a:prstGeom prst="rect">
            <a:avLst/>
          </a:prstGeom>
          <a:pattFill prst="ltHorz">
            <a:fgClr>
              <a:srgbClr val="DBDBE9"/>
            </a:fgClr>
            <a:bgClr>
              <a:schemeClr val="bg1"/>
            </a:bgClr>
          </a:pattFill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145817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685800"/>
          </a:xfrm>
          <a:prstGeom prst="rect">
            <a:avLst/>
          </a:prstGeom>
          <a:pattFill prst="ltHorz">
            <a:fgClr>
              <a:srgbClr val="DBDBE9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  <a:endParaRPr lang="en-US" smtClean="0"/>
          </a:p>
        </p:txBody>
      </p:sp>
      <p:sp>
        <p:nvSpPr>
          <p:cNvPr id="145818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838200"/>
            <a:ext cx="86868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smtClean="0"/>
          </a:p>
        </p:txBody>
      </p:sp>
      <p:sp>
        <p:nvSpPr>
          <p:cNvPr id="145818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537325"/>
            <a:ext cx="24384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/>
          </a:p>
        </p:txBody>
      </p:sp>
      <p:sp>
        <p:nvSpPr>
          <p:cNvPr id="145818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95600" y="6537325"/>
            <a:ext cx="4114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en-US" smtClean="0"/>
              <a:t>test</a:t>
            </a:r>
            <a:endParaRPr lang="en-US"/>
          </a:p>
        </p:txBody>
      </p:sp>
      <p:sp>
        <p:nvSpPr>
          <p:cNvPr id="145818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67600" y="6537325"/>
            <a:ext cx="12192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1A4627E-4F81-429B-B2C8-4704706F8AE8}" type="slidenum">
              <a:rPr lang="en-US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Palatino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Palatino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Palatino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Palatino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Palatino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Palatino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Palatino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accent2"/>
          </a:solidFill>
          <a:latin typeface="Palatino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Blip>
          <a:blip r:embed="rId13"/>
        </a:buBlip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Blip>
          <a:blip r:embed="rId14"/>
        </a:buBlip>
        <a:defRPr sz="1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Blip>
          <a:blip r:embed="rId15"/>
        </a:buBlip>
        <a:defRPr sz="1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–"/>
        <a:defRPr sz="12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»"/>
        <a:defRPr sz="12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»"/>
        <a:defRPr sz="12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»"/>
        <a:defRPr sz="12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»"/>
        <a:defRPr sz="12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4" Type="http://schemas.openxmlformats.org/officeDocument/2006/relationships/hyperlink" Target="http://tmva.sourceforge.net/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wmf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jpeg"/><Relationship Id="rId9" Type="http://schemas.openxmlformats.org/officeDocument/2006/relationships/image" Target="../media/image35.png"/><Relationship Id="rId14" Type="http://schemas.openxmlformats.org/officeDocument/2006/relationships/image" Target="../media/image40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gi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8.emf"/><Relationship Id="rId4" Type="http://schemas.openxmlformats.org/officeDocument/2006/relationships/image" Target="../media/image57.emf"/></Relationships>
</file>

<file path=ppt/slides/_rels/slide18.xml.rels><?xml version="1.0" encoding="UTF-8" standalone="yes"?>
<Relationships xmlns="http://schemas.openxmlformats.org/package/2006/relationships"><Relationship Id="rId26" Type="http://schemas.openxmlformats.org/officeDocument/2006/relationships/image" Target="../media/image83.png"/><Relationship Id="rId21" Type="http://schemas.openxmlformats.org/officeDocument/2006/relationships/image" Target="../media/image78.png"/><Relationship Id="rId42" Type="http://schemas.openxmlformats.org/officeDocument/2006/relationships/image" Target="../media/image99.png"/><Relationship Id="rId47" Type="http://schemas.openxmlformats.org/officeDocument/2006/relationships/image" Target="../media/image104.png"/><Relationship Id="rId63" Type="http://schemas.openxmlformats.org/officeDocument/2006/relationships/image" Target="../media/image120.png"/><Relationship Id="rId68" Type="http://schemas.openxmlformats.org/officeDocument/2006/relationships/image" Target="../media/image125.png"/><Relationship Id="rId84" Type="http://schemas.openxmlformats.org/officeDocument/2006/relationships/image" Target="../media/image141.png"/><Relationship Id="rId89" Type="http://schemas.openxmlformats.org/officeDocument/2006/relationships/image" Target="../media/image146.png"/><Relationship Id="rId7" Type="http://schemas.openxmlformats.org/officeDocument/2006/relationships/image" Target="../media/image64.png"/><Relationship Id="rId71" Type="http://schemas.openxmlformats.org/officeDocument/2006/relationships/image" Target="../media/image128.png"/><Relationship Id="rId92" Type="http://schemas.openxmlformats.org/officeDocument/2006/relationships/image" Target="../media/image149.png"/><Relationship Id="rId2" Type="http://schemas.openxmlformats.org/officeDocument/2006/relationships/image" Target="../media/image59.png"/><Relationship Id="rId16" Type="http://schemas.openxmlformats.org/officeDocument/2006/relationships/image" Target="../media/image73.png"/><Relationship Id="rId29" Type="http://schemas.openxmlformats.org/officeDocument/2006/relationships/image" Target="../media/image86.png"/><Relationship Id="rId11" Type="http://schemas.openxmlformats.org/officeDocument/2006/relationships/image" Target="../media/image68.png"/><Relationship Id="rId24" Type="http://schemas.openxmlformats.org/officeDocument/2006/relationships/image" Target="../media/image81.png"/><Relationship Id="rId32" Type="http://schemas.openxmlformats.org/officeDocument/2006/relationships/image" Target="../media/image89.png"/><Relationship Id="rId37" Type="http://schemas.openxmlformats.org/officeDocument/2006/relationships/image" Target="../media/image94.png"/><Relationship Id="rId40" Type="http://schemas.openxmlformats.org/officeDocument/2006/relationships/image" Target="../media/image97.png"/><Relationship Id="rId45" Type="http://schemas.openxmlformats.org/officeDocument/2006/relationships/image" Target="../media/image102.png"/><Relationship Id="rId53" Type="http://schemas.openxmlformats.org/officeDocument/2006/relationships/image" Target="../media/image110.png"/><Relationship Id="rId58" Type="http://schemas.openxmlformats.org/officeDocument/2006/relationships/image" Target="../media/image115.png"/><Relationship Id="rId66" Type="http://schemas.openxmlformats.org/officeDocument/2006/relationships/image" Target="../media/image123.png"/><Relationship Id="rId74" Type="http://schemas.openxmlformats.org/officeDocument/2006/relationships/image" Target="../media/image131.png"/><Relationship Id="rId79" Type="http://schemas.openxmlformats.org/officeDocument/2006/relationships/image" Target="../media/image136.png"/><Relationship Id="rId87" Type="http://schemas.openxmlformats.org/officeDocument/2006/relationships/image" Target="../media/image144.png"/><Relationship Id="rId102" Type="http://schemas.openxmlformats.org/officeDocument/2006/relationships/image" Target="../media/image159.png"/><Relationship Id="rId5" Type="http://schemas.openxmlformats.org/officeDocument/2006/relationships/image" Target="../media/image62.png"/><Relationship Id="rId61" Type="http://schemas.openxmlformats.org/officeDocument/2006/relationships/image" Target="../media/image118.png"/><Relationship Id="rId82" Type="http://schemas.openxmlformats.org/officeDocument/2006/relationships/image" Target="../media/image139.png"/><Relationship Id="rId90" Type="http://schemas.openxmlformats.org/officeDocument/2006/relationships/image" Target="../media/image147.png"/><Relationship Id="rId95" Type="http://schemas.openxmlformats.org/officeDocument/2006/relationships/image" Target="../media/image152.png"/><Relationship Id="rId19" Type="http://schemas.openxmlformats.org/officeDocument/2006/relationships/image" Target="../media/image76.png"/><Relationship Id="rId14" Type="http://schemas.openxmlformats.org/officeDocument/2006/relationships/image" Target="../media/image71.png"/><Relationship Id="rId22" Type="http://schemas.openxmlformats.org/officeDocument/2006/relationships/image" Target="../media/image79.png"/><Relationship Id="rId27" Type="http://schemas.openxmlformats.org/officeDocument/2006/relationships/image" Target="../media/image84.png"/><Relationship Id="rId30" Type="http://schemas.openxmlformats.org/officeDocument/2006/relationships/image" Target="../media/image87.png"/><Relationship Id="rId35" Type="http://schemas.openxmlformats.org/officeDocument/2006/relationships/image" Target="../media/image92.png"/><Relationship Id="rId43" Type="http://schemas.openxmlformats.org/officeDocument/2006/relationships/image" Target="../media/image100.png"/><Relationship Id="rId48" Type="http://schemas.openxmlformats.org/officeDocument/2006/relationships/image" Target="../media/image105.png"/><Relationship Id="rId56" Type="http://schemas.openxmlformats.org/officeDocument/2006/relationships/image" Target="../media/image113.png"/><Relationship Id="rId64" Type="http://schemas.openxmlformats.org/officeDocument/2006/relationships/image" Target="../media/image121.png"/><Relationship Id="rId69" Type="http://schemas.openxmlformats.org/officeDocument/2006/relationships/image" Target="../media/image126.png"/><Relationship Id="rId77" Type="http://schemas.openxmlformats.org/officeDocument/2006/relationships/image" Target="../media/image134.png"/><Relationship Id="rId100" Type="http://schemas.openxmlformats.org/officeDocument/2006/relationships/image" Target="../media/image157.png"/><Relationship Id="rId8" Type="http://schemas.openxmlformats.org/officeDocument/2006/relationships/image" Target="../media/image65.png"/><Relationship Id="rId51" Type="http://schemas.openxmlformats.org/officeDocument/2006/relationships/image" Target="../media/image108.png"/><Relationship Id="rId72" Type="http://schemas.openxmlformats.org/officeDocument/2006/relationships/image" Target="../media/image129.png"/><Relationship Id="rId80" Type="http://schemas.openxmlformats.org/officeDocument/2006/relationships/image" Target="../media/image137.png"/><Relationship Id="rId85" Type="http://schemas.openxmlformats.org/officeDocument/2006/relationships/image" Target="../media/image142.png"/><Relationship Id="rId93" Type="http://schemas.openxmlformats.org/officeDocument/2006/relationships/image" Target="../media/image150.png"/><Relationship Id="rId98" Type="http://schemas.openxmlformats.org/officeDocument/2006/relationships/image" Target="../media/image155.png"/><Relationship Id="rId3" Type="http://schemas.openxmlformats.org/officeDocument/2006/relationships/image" Target="../media/image60.png"/><Relationship Id="rId12" Type="http://schemas.openxmlformats.org/officeDocument/2006/relationships/image" Target="../media/image69.png"/><Relationship Id="rId17" Type="http://schemas.openxmlformats.org/officeDocument/2006/relationships/image" Target="../media/image74.png"/><Relationship Id="rId25" Type="http://schemas.openxmlformats.org/officeDocument/2006/relationships/image" Target="../media/image82.png"/><Relationship Id="rId33" Type="http://schemas.openxmlformats.org/officeDocument/2006/relationships/image" Target="../media/image90.png"/><Relationship Id="rId38" Type="http://schemas.openxmlformats.org/officeDocument/2006/relationships/image" Target="../media/image95.png"/><Relationship Id="rId46" Type="http://schemas.openxmlformats.org/officeDocument/2006/relationships/image" Target="../media/image103.png"/><Relationship Id="rId59" Type="http://schemas.openxmlformats.org/officeDocument/2006/relationships/image" Target="../media/image116.png"/><Relationship Id="rId67" Type="http://schemas.openxmlformats.org/officeDocument/2006/relationships/image" Target="../media/image124.png"/><Relationship Id="rId103" Type="http://schemas.openxmlformats.org/officeDocument/2006/relationships/image" Target="../media/image160.png"/><Relationship Id="rId20" Type="http://schemas.openxmlformats.org/officeDocument/2006/relationships/image" Target="../media/image77.png"/><Relationship Id="rId41" Type="http://schemas.openxmlformats.org/officeDocument/2006/relationships/image" Target="../media/image98.png"/><Relationship Id="rId54" Type="http://schemas.openxmlformats.org/officeDocument/2006/relationships/image" Target="../media/image111.png"/><Relationship Id="rId62" Type="http://schemas.openxmlformats.org/officeDocument/2006/relationships/image" Target="../media/image119.png"/><Relationship Id="rId70" Type="http://schemas.openxmlformats.org/officeDocument/2006/relationships/image" Target="../media/image127.png"/><Relationship Id="rId75" Type="http://schemas.openxmlformats.org/officeDocument/2006/relationships/image" Target="../media/image132.png"/><Relationship Id="rId83" Type="http://schemas.openxmlformats.org/officeDocument/2006/relationships/image" Target="../media/image140.png"/><Relationship Id="rId88" Type="http://schemas.openxmlformats.org/officeDocument/2006/relationships/image" Target="../media/image145.png"/><Relationship Id="rId91" Type="http://schemas.openxmlformats.org/officeDocument/2006/relationships/image" Target="../media/image148.png"/><Relationship Id="rId96" Type="http://schemas.openxmlformats.org/officeDocument/2006/relationships/image" Target="../media/image15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3.png"/><Relationship Id="rId15" Type="http://schemas.openxmlformats.org/officeDocument/2006/relationships/image" Target="../media/image72.png"/><Relationship Id="rId23" Type="http://schemas.openxmlformats.org/officeDocument/2006/relationships/image" Target="../media/image80.png"/><Relationship Id="rId28" Type="http://schemas.openxmlformats.org/officeDocument/2006/relationships/image" Target="../media/image85.png"/><Relationship Id="rId36" Type="http://schemas.openxmlformats.org/officeDocument/2006/relationships/image" Target="../media/image93.png"/><Relationship Id="rId49" Type="http://schemas.openxmlformats.org/officeDocument/2006/relationships/image" Target="../media/image106.png"/><Relationship Id="rId57" Type="http://schemas.openxmlformats.org/officeDocument/2006/relationships/image" Target="../media/image114.png"/><Relationship Id="rId10" Type="http://schemas.openxmlformats.org/officeDocument/2006/relationships/image" Target="../media/image67.png"/><Relationship Id="rId31" Type="http://schemas.openxmlformats.org/officeDocument/2006/relationships/image" Target="../media/image88.png"/><Relationship Id="rId44" Type="http://schemas.openxmlformats.org/officeDocument/2006/relationships/image" Target="../media/image101.png"/><Relationship Id="rId52" Type="http://schemas.openxmlformats.org/officeDocument/2006/relationships/image" Target="../media/image109.png"/><Relationship Id="rId60" Type="http://schemas.openxmlformats.org/officeDocument/2006/relationships/image" Target="../media/image117.png"/><Relationship Id="rId65" Type="http://schemas.openxmlformats.org/officeDocument/2006/relationships/image" Target="../media/image122.png"/><Relationship Id="rId73" Type="http://schemas.openxmlformats.org/officeDocument/2006/relationships/image" Target="../media/image130.png"/><Relationship Id="rId78" Type="http://schemas.openxmlformats.org/officeDocument/2006/relationships/image" Target="../media/image135.png"/><Relationship Id="rId81" Type="http://schemas.openxmlformats.org/officeDocument/2006/relationships/image" Target="../media/image138.png"/><Relationship Id="rId86" Type="http://schemas.openxmlformats.org/officeDocument/2006/relationships/image" Target="../media/image143.png"/><Relationship Id="rId94" Type="http://schemas.openxmlformats.org/officeDocument/2006/relationships/image" Target="../media/image151.png"/><Relationship Id="rId99" Type="http://schemas.openxmlformats.org/officeDocument/2006/relationships/image" Target="../media/image156.png"/><Relationship Id="rId101" Type="http://schemas.openxmlformats.org/officeDocument/2006/relationships/image" Target="../media/image158.png"/><Relationship Id="rId4" Type="http://schemas.openxmlformats.org/officeDocument/2006/relationships/image" Target="../media/image61.png"/><Relationship Id="rId9" Type="http://schemas.openxmlformats.org/officeDocument/2006/relationships/image" Target="../media/image66.png"/><Relationship Id="rId13" Type="http://schemas.openxmlformats.org/officeDocument/2006/relationships/image" Target="../media/image70.png"/><Relationship Id="rId18" Type="http://schemas.openxmlformats.org/officeDocument/2006/relationships/image" Target="../media/image75.png"/><Relationship Id="rId39" Type="http://schemas.openxmlformats.org/officeDocument/2006/relationships/image" Target="../media/image96.png"/><Relationship Id="rId34" Type="http://schemas.openxmlformats.org/officeDocument/2006/relationships/image" Target="../media/image91.png"/><Relationship Id="rId50" Type="http://schemas.openxmlformats.org/officeDocument/2006/relationships/image" Target="../media/image107.png"/><Relationship Id="rId55" Type="http://schemas.openxmlformats.org/officeDocument/2006/relationships/image" Target="../media/image112.png"/><Relationship Id="rId76" Type="http://schemas.openxmlformats.org/officeDocument/2006/relationships/image" Target="../media/image133.png"/><Relationship Id="rId97" Type="http://schemas.openxmlformats.org/officeDocument/2006/relationships/image" Target="../media/image154.png"/><Relationship Id="rId104" Type="http://schemas.openxmlformats.org/officeDocument/2006/relationships/image" Target="../media/image161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png"/><Relationship Id="rId2" Type="http://schemas.openxmlformats.org/officeDocument/2006/relationships/hyperlink" Target="http://tmva.sourceforge.net/" TargetMode="Externa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6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7.png"/><Relationship Id="rId2" Type="http://schemas.openxmlformats.org/officeDocument/2006/relationships/image" Target="../media/image166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0.png"/><Relationship Id="rId5" Type="http://schemas.openxmlformats.org/officeDocument/2006/relationships/image" Target="../media/image169.png"/><Relationship Id="rId4" Type="http://schemas.openxmlformats.org/officeDocument/2006/relationships/image" Target="../media/image16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2.png"/><Relationship Id="rId2" Type="http://schemas.openxmlformats.org/officeDocument/2006/relationships/image" Target="../media/image17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5.png"/><Relationship Id="rId5" Type="http://schemas.openxmlformats.org/officeDocument/2006/relationships/image" Target="../media/image174.png"/><Relationship Id="rId4" Type="http://schemas.openxmlformats.org/officeDocument/2006/relationships/image" Target="../media/image17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79.png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0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7.png"/><Relationship Id="rId3" Type="http://schemas.openxmlformats.org/officeDocument/2006/relationships/image" Target="../media/image182.png"/><Relationship Id="rId7" Type="http://schemas.openxmlformats.org/officeDocument/2006/relationships/image" Target="../media/image186.png"/><Relationship Id="rId2" Type="http://schemas.openxmlformats.org/officeDocument/2006/relationships/image" Target="../media/image181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85.png"/><Relationship Id="rId11" Type="http://schemas.openxmlformats.org/officeDocument/2006/relationships/image" Target="../media/image190.png"/><Relationship Id="rId5" Type="http://schemas.openxmlformats.org/officeDocument/2006/relationships/image" Target="../media/image184.png"/><Relationship Id="rId10" Type="http://schemas.openxmlformats.org/officeDocument/2006/relationships/image" Target="../media/image189.png"/><Relationship Id="rId4" Type="http://schemas.openxmlformats.org/officeDocument/2006/relationships/image" Target="../media/image183.png"/><Relationship Id="rId9" Type="http://schemas.openxmlformats.org/officeDocument/2006/relationships/image" Target="../media/image18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14.png"/><Relationship Id="rId5" Type="http://schemas.openxmlformats.org/officeDocument/2006/relationships/oleObject" Target="../embeddings/oleObject4.bin"/><Relationship Id="rId10" Type="http://schemas.openxmlformats.org/officeDocument/2006/relationships/image" Target="../media/image25.jpeg"/><Relationship Id="rId4" Type="http://schemas.openxmlformats.org/officeDocument/2006/relationships/oleObject" Target="../embeddings/oleObject3.bin"/><Relationship Id="rId9" Type="http://schemas.openxmlformats.org/officeDocument/2006/relationships/oleObject" Target="../embeddings/oleObject8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0233" name="Rectangle 9"/>
          <p:cNvSpPr>
            <a:spLocks noChangeArrowheads="1"/>
          </p:cNvSpPr>
          <p:nvPr/>
        </p:nvSpPr>
        <p:spPr bwMode="auto">
          <a:xfrm>
            <a:off x="0" y="1355725"/>
            <a:ext cx="9144000" cy="1617663"/>
          </a:xfrm>
          <a:prstGeom prst="rect">
            <a:avLst/>
          </a:prstGeom>
          <a:solidFill>
            <a:schemeClr val="bg1">
              <a:alpha val="89000"/>
            </a:schemeClr>
          </a:solidFill>
          <a:ln w="12700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de-DE" dirty="0"/>
          </a:p>
        </p:txBody>
      </p:sp>
      <p:sp>
        <p:nvSpPr>
          <p:cNvPr id="1460234" name="Rectangle 10"/>
          <p:cNvSpPr>
            <a:spLocks noChangeArrowheads="1"/>
          </p:cNvSpPr>
          <p:nvPr/>
        </p:nvSpPr>
        <p:spPr bwMode="auto">
          <a:xfrm>
            <a:off x="0" y="2900363"/>
            <a:ext cx="9144000" cy="1608137"/>
          </a:xfrm>
          <a:prstGeom prst="rect">
            <a:avLst/>
          </a:prstGeom>
          <a:solidFill>
            <a:srgbClr val="FF6600"/>
          </a:solidFill>
          <a:ln w="12700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de-DE" dirty="0"/>
          </a:p>
        </p:txBody>
      </p:sp>
      <p:sp>
        <p:nvSpPr>
          <p:cNvPr id="1460235" name="Text Box 11"/>
          <p:cNvSpPr txBox="1">
            <a:spLocks noChangeArrowheads="1"/>
          </p:cNvSpPr>
          <p:nvPr/>
        </p:nvSpPr>
        <p:spPr bwMode="auto">
          <a:xfrm>
            <a:off x="0" y="1724025"/>
            <a:ext cx="9144000" cy="656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110000"/>
              </a:lnSpc>
              <a:spcBef>
                <a:spcPct val="50000"/>
              </a:spcBef>
            </a:pPr>
            <a:r>
              <a:rPr lang="en-US" sz="3600" b="1" dirty="0">
                <a:solidFill>
                  <a:srgbClr val="000066"/>
                </a:solidFill>
              </a:rPr>
              <a:t>Multivariate Data Analysis with </a:t>
            </a:r>
            <a:r>
              <a:rPr lang="en-US" sz="3600" b="1" i="1" dirty="0" smtClean="0">
                <a:solidFill>
                  <a:srgbClr val="FF0000"/>
                </a:solidFill>
              </a:rPr>
              <a:t>T</a:t>
            </a:r>
            <a:r>
              <a:rPr lang="en-US" sz="3600" b="1" dirty="0" smtClean="0">
                <a:solidFill>
                  <a:srgbClr val="000066"/>
                </a:solidFill>
              </a:rPr>
              <a:t>MVA4</a:t>
            </a:r>
            <a:endParaRPr lang="en-US" sz="3600" b="1" dirty="0">
              <a:solidFill>
                <a:srgbClr val="000066"/>
              </a:solidFill>
            </a:endParaRPr>
          </a:p>
        </p:txBody>
      </p:sp>
      <p:sp>
        <p:nvSpPr>
          <p:cNvPr id="1460236" name="Text Box 12"/>
          <p:cNvSpPr txBox="1">
            <a:spLocks noChangeArrowheads="1"/>
          </p:cNvSpPr>
          <p:nvPr/>
        </p:nvSpPr>
        <p:spPr bwMode="auto">
          <a:xfrm>
            <a:off x="0" y="3333750"/>
            <a:ext cx="9144000" cy="74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 smtClean="0">
                <a:solidFill>
                  <a:schemeClr val="bg1"/>
                </a:solidFill>
                <a:cs typeface="Arial" charset="0"/>
              </a:rPr>
              <a:t>Jan </a:t>
            </a:r>
            <a:r>
              <a:rPr lang="en-US" dirty="0" err="1" smtClean="0">
                <a:solidFill>
                  <a:schemeClr val="bg1"/>
                </a:solidFill>
                <a:cs typeface="Arial" charset="0"/>
              </a:rPr>
              <a:t>Therhaag</a:t>
            </a:r>
            <a:r>
              <a:rPr lang="en-US" baseline="30000" dirty="0" smtClean="0">
                <a:solidFill>
                  <a:schemeClr val="bg1"/>
                </a:solidFill>
                <a:cs typeface="Arial" charset="0"/>
              </a:rPr>
              <a:t>(</a:t>
            </a:r>
            <a:r>
              <a:rPr lang="en-US" dirty="0" smtClean="0">
                <a:solidFill>
                  <a:schemeClr val="bg1"/>
                </a:solidFill>
                <a:cs typeface="Arial" charset="0"/>
              </a:rPr>
              <a:t>*</a:t>
            </a:r>
            <a:r>
              <a:rPr lang="en-US" baseline="30000" dirty="0" smtClean="0">
                <a:solidFill>
                  <a:schemeClr val="bg1"/>
                </a:solidFill>
                <a:cs typeface="Arial" charset="0"/>
              </a:rPr>
              <a:t>)</a:t>
            </a:r>
            <a:r>
              <a:rPr lang="en-US" dirty="0" smtClean="0">
                <a:solidFill>
                  <a:schemeClr val="bg1"/>
                </a:solidFill>
                <a:cs typeface="Arial" charset="0"/>
              </a:rPr>
              <a:t> (University of Bonn)</a:t>
            </a:r>
            <a:endParaRPr lang="en-US" dirty="0">
              <a:solidFill>
                <a:schemeClr val="bg1"/>
              </a:solidFill>
              <a:cs typeface="Arial" charset="0"/>
            </a:endParaRPr>
          </a:p>
          <a:p>
            <a:pPr algn="ctr">
              <a:spcBef>
                <a:spcPct val="50000"/>
              </a:spcBef>
            </a:pPr>
            <a:r>
              <a:rPr lang="en-US" sz="1600" dirty="0" smtClean="0">
                <a:solidFill>
                  <a:schemeClr val="bg1"/>
                </a:solidFill>
              </a:rPr>
              <a:t>ICCMSE09 Rhodes, 29. September 2009</a:t>
            </a:r>
            <a:endParaRPr lang="en-US" sz="1600" dirty="0"/>
          </a:p>
        </p:txBody>
      </p:sp>
      <p:sp>
        <p:nvSpPr>
          <p:cNvPr id="1460237" name="Line 13"/>
          <p:cNvSpPr>
            <a:spLocks noChangeShapeType="1"/>
          </p:cNvSpPr>
          <p:nvPr/>
        </p:nvSpPr>
        <p:spPr bwMode="auto">
          <a:xfrm>
            <a:off x="0" y="1341438"/>
            <a:ext cx="9144000" cy="0"/>
          </a:xfrm>
          <a:prstGeom prst="line">
            <a:avLst/>
          </a:prstGeom>
          <a:noFill/>
          <a:ln w="88900">
            <a:solidFill>
              <a:srgbClr val="FF66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de-DE"/>
          </a:p>
        </p:txBody>
      </p:sp>
      <p:sp>
        <p:nvSpPr>
          <p:cNvPr id="1460238" name="Text Box 14"/>
          <p:cNvSpPr txBox="1">
            <a:spLocks noChangeArrowheads="1"/>
          </p:cNvSpPr>
          <p:nvPr/>
        </p:nvSpPr>
        <p:spPr bwMode="auto">
          <a:xfrm>
            <a:off x="214282" y="4143380"/>
            <a:ext cx="8715436" cy="279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aseline="30000" dirty="0">
                <a:solidFill>
                  <a:schemeClr val="bg1"/>
                </a:solidFill>
                <a:cs typeface="Arial" charset="0"/>
              </a:rPr>
              <a:t>(</a:t>
            </a:r>
            <a:r>
              <a:rPr lang="en-US" sz="1200" dirty="0">
                <a:solidFill>
                  <a:schemeClr val="bg1"/>
                </a:solidFill>
                <a:cs typeface="Arial" charset="0"/>
              </a:rPr>
              <a:t>*</a:t>
            </a:r>
            <a:r>
              <a:rPr lang="en-US" sz="1200" baseline="30000" dirty="0">
                <a:solidFill>
                  <a:schemeClr val="bg1"/>
                </a:solidFill>
                <a:cs typeface="Arial" charset="0"/>
              </a:rPr>
              <a:t>)</a:t>
            </a:r>
            <a:r>
              <a:rPr lang="en-US" sz="1200" dirty="0">
                <a:solidFill>
                  <a:schemeClr val="bg1"/>
                </a:solidFill>
                <a:cs typeface="Arial" charset="0"/>
              </a:rPr>
              <a:t> On behalf of the present core developer team: A. </a:t>
            </a:r>
            <a:r>
              <a:rPr lang="en-US" sz="1200" dirty="0" err="1">
                <a:solidFill>
                  <a:schemeClr val="bg1"/>
                </a:solidFill>
                <a:cs typeface="Arial" charset="0"/>
              </a:rPr>
              <a:t>Hoecker</a:t>
            </a:r>
            <a:r>
              <a:rPr lang="en-US" sz="1200" dirty="0">
                <a:solidFill>
                  <a:schemeClr val="bg1"/>
                </a:solidFill>
                <a:cs typeface="Arial" charset="0"/>
              </a:rPr>
              <a:t>, P. </a:t>
            </a:r>
            <a:r>
              <a:rPr lang="en-US" sz="1200" dirty="0" err="1">
                <a:solidFill>
                  <a:schemeClr val="bg1"/>
                </a:solidFill>
                <a:cs typeface="Arial" charset="0"/>
              </a:rPr>
              <a:t>Speckmayer</a:t>
            </a:r>
            <a:r>
              <a:rPr lang="en-US" sz="1200" dirty="0">
                <a:solidFill>
                  <a:schemeClr val="bg1"/>
                </a:solidFill>
                <a:cs typeface="Arial" charset="0"/>
              </a:rPr>
              <a:t>, J. </a:t>
            </a:r>
            <a:r>
              <a:rPr lang="en-US" sz="1200" dirty="0" err="1">
                <a:solidFill>
                  <a:schemeClr val="bg1"/>
                </a:solidFill>
                <a:cs typeface="Arial" charset="0"/>
              </a:rPr>
              <a:t>Stelzer</a:t>
            </a:r>
            <a:r>
              <a:rPr lang="en-US" sz="1200" dirty="0">
                <a:solidFill>
                  <a:schemeClr val="bg1"/>
                </a:solidFill>
                <a:cs typeface="Arial" charset="0"/>
              </a:rPr>
              <a:t>, </a:t>
            </a:r>
            <a:r>
              <a:rPr lang="en-US" sz="1200" dirty="0" smtClean="0">
                <a:solidFill>
                  <a:schemeClr val="bg1"/>
                </a:solidFill>
                <a:cs typeface="Arial" charset="0"/>
              </a:rPr>
              <a:t>J. </a:t>
            </a:r>
            <a:r>
              <a:rPr lang="en-US" sz="1200" dirty="0" err="1" smtClean="0">
                <a:solidFill>
                  <a:schemeClr val="bg1"/>
                </a:solidFill>
                <a:cs typeface="Arial" charset="0"/>
              </a:rPr>
              <a:t>Therhaag</a:t>
            </a:r>
            <a:r>
              <a:rPr lang="en-US" sz="1200" dirty="0" smtClean="0">
                <a:solidFill>
                  <a:schemeClr val="bg1"/>
                </a:solidFill>
                <a:cs typeface="Arial" charset="0"/>
              </a:rPr>
              <a:t>, E. von </a:t>
            </a:r>
            <a:r>
              <a:rPr lang="en-US" sz="1200" dirty="0" err="1" smtClean="0">
                <a:solidFill>
                  <a:schemeClr val="bg1"/>
                </a:solidFill>
                <a:cs typeface="Arial" charset="0"/>
              </a:rPr>
              <a:t>Toerne</a:t>
            </a:r>
            <a:r>
              <a:rPr lang="en-US" sz="1200" dirty="0" smtClean="0">
                <a:solidFill>
                  <a:schemeClr val="bg1"/>
                </a:solidFill>
                <a:cs typeface="Arial" charset="0"/>
              </a:rPr>
              <a:t>, H</a:t>
            </a:r>
            <a:r>
              <a:rPr lang="en-US" sz="1200" dirty="0">
                <a:solidFill>
                  <a:schemeClr val="bg1"/>
                </a:solidFill>
                <a:cs typeface="Arial" charset="0"/>
              </a:rPr>
              <a:t>. </a:t>
            </a:r>
            <a:r>
              <a:rPr lang="en-US" sz="1200" dirty="0" smtClean="0">
                <a:solidFill>
                  <a:schemeClr val="bg1"/>
                </a:solidFill>
                <a:cs typeface="Arial" charset="0"/>
              </a:rPr>
              <a:t>Voss</a:t>
            </a:r>
            <a:endParaRPr lang="en-US" sz="1200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1460239" name="Rectangle 15"/>
          <p:cNvSpPr>
            <a:spLocks noChangeArrowheads="1"/>
          </p:cNvSpPr>
          <p:nvPr/>
        </p:nvSpPr>
        <p:spPr bwMode="auto">
          <a:xfrm>
            <a:off x="68263" y="6477000"/>
            <a:ext cx="9075737" cy="340735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r"/>
            <a:r>
              <a:rPr lang="en-GB" sz="1000" dirty="0">
                <a:solidFill>
                  <a:schemeClr val="bg1"/>
                </a:solidFill>
              </a:rPr>
              <a:t>On the web: </a:t>
            </a:r>
            <a:r>
              <a:rPr lang="en-GB" sz="1000" dirty="0">
                <a:solidFill>
                  <a:srgbClr val="CCFF33"/>
                </a:solidFill>
                <a:hlinkClick r:id="rId4" tooltip="TMVA home page"/>
              </a:rPr>
              <a:t>http://</a:t>
            </a:r>
            <a:r>
              <a:rPr lang="en-GB" sz="1000" dirty="0" smtClean="0">
                <a:solidFill>
                  <a:srgbClr val="CCFF33"/>
                </a:solidFill>
                <a:hlinkClick r:id="rId4" tooltip="TMVA home page"/>
              </a:rPr>
              <a:t>tmva.sourceforge.net</a:t>
            </a:r>
            <a:r>
              <a:rPr lang="en-GB" sz="1000" dirty="0" smtClean="0">
                <a:solidFill>
                  <a:srgbClr val="CCFF33"/>
                </a:solidFill>
              </a:rPr>
              <a:t>/</a:t>
            </a:r>
            <a:r>
              <a:rPr lang="en-GB" sz="1600" dirty="0" smtClean="0"/>
              <a:t> </a:t>
            </a:r>
            <a:endParaRPr lang="en-GB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-71470" y="101600"/>
            <a:ext cx="9286908" cy="525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ctr" eaLnBrk="0" hangingPunct="0"/>
            <a:r>
              <a:rPr lang="en-GB" sz="2800" dirty="0" err="1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Metaclassifiers</a:t>
            </a:r>
            <a:r>
              <a:rPr lang="en-GB" sz="28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– Category Classifier and Boosting</a:t>
            </a:r>
            <a:endParaRPr lang="en-GB" sz="2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214282" y="928670"/>
            <a:ext cx="8229600" cy="5197493"/>
          </a:xfrm>
        </p:spPr>
        <p:txBody>
          <a:bodyPr numCol="2"/>
          <a:lstStyle/>
          <a:p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category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classifier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custom-made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for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HEP</a:t>
            </a:r>
          </a:p>
          <a:p>
            <a:pPr lvl="1"/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Use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different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classifiers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for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different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phase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space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regions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combine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them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into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a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single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output</a:t>
            </a:r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de-DE" sz="2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2">
              <a:buNone/>
            </a:pPr>
            <a:endParaRPr lang="de-DE" sz="16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TMVA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supports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boosting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for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u="sng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all </a:t>
            </a:r>
            <a:r>
              <a:rPr lang="de-DE" sz="2400" u="sng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classifiers</a:t>
            </a:r>
            <a:endParaRPr lang="de-DE" sz="2400" u="sng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Use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a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collection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“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weak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learners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“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improve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their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performace</a:t>
            </a:r>
            <a:endParaRPr lang="de-DE" sz="16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(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boosted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Fisher,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boosted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neural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nets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with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few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neurons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each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…)</a:t>
            </a:r>
          </a:p>
          <a:p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530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2071678"/>
            <a:ext cx="4429156" cy="193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86" y="785794"/>
            <a:ext cx="915705" cy="1036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Grafik 11" descr="tree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57884" y="1071546"/>
            <a:ext cx="1193180" cy="854956"/>
          </a:xfrm>
          <a:prstGeom prst="rect">
            <a:avLst/>
          </a:prstGeom>
        </p:spPr>
      </p:pic>
      <p:pic>
        <p:nvPicPr>
          <p:cNvPr id="13" name="Grafik 12" descr="Figure4.6b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40420" y="2000240"/>
            <a:ext cx="1217999" cy="922200"/>
          </a:xfrm>
          <a:prstGeom prst="rect">
            <a:avLst/>
          </a:prstGeom>
        </p:spPr>
      </p:pic>
      <p:cxnSp>
        <p:nvCxnSpPr>
          <p:cNvPr id="15" name="Gerade Verbindung 14"/>
          <p:cNvCxnSpPr/>
          <p:nvPr/>
        </p:nvCxnSpPr>
        <p:spPr bwMode="auto">
          <a:xfrm rot="10800000">
            <a:off x="5500694" y="1928802"/>
            <a:ext cx="2889992" cy="1804055"/>
          </a:xfrm>
          <a:prstGeom prst="line">
            <a:avLst/>
          </a:prstGeom>
          <a:solidFill>
            <a:schemeClr val="bg1"/>
          </a:solidFill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Gerade Verbindung 17"/>
          <p:cNvCxnSpPr/>
          <p:nvPr/>
        </p:nvCxnSpPr>
        <p:spPr bwMode="auto">
          <a:xfrm rot="16200000" flipV="1">
            <a:off x="6934082" y="2209926"/>
            <a:ext cx="1841639" cy="1136514"/>
          </a:xfrm>
          <a:prstGeom prst="line">
            <a:avLst/>
          </a:prstGeom>
          <a:solidFill>
            <a:schemeClr val="bg1"/>
          </a:solidFill>
          <a:ln w="158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6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315459" y="4286256"/>
            <a:ext cx="756991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2214546" y="3786190"/>
            <a:ext cx="380048" cy="430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2285984" y="4643446"/>
            <a:ext cx="615165" cy="696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flipH="1">
            <a:off x="2786050" y="3857628"/>
            <a:ext cx="415480" cy="470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flipH="1">
            <a:off x="2928926" y="4429132"/>
            <a:ext cx="531424" cy="601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flipH="1">
            <a:off x="3357554" y="5072074"/>
            <a:ext cx="382971" cy="433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flipH="1">
            <a:off x="3286116" y="3429000"/>
            <a:ext cx="628047" cy="711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3" descr="C:\Users\Jan Therhaag\AppData\Local\Microsoft\Windows\Temporary Internet Files\Content.IE5\OJ99UPR9\MCj00787520000[1].wmf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 flipH="1">
            <a:off x="285720" y="5429264"/>
            <a:ext cx="898955" cy="860326"/>
          </a:xfrm>
          <a:prstGeom prst="rect">
            <a:avLst/>
          </a:prstGeom>
          <a:noFill/>
        </p:spPr>
      </p:pic>
      <p:pic>
        <p:nvPicPr>
          <p:cNvPr id="34" name="Picture 4" descr="C:\Users\Jan Therhaag\AppData\Local\Microsoft\Windows\Temporary Internet Files\Content.IE5\O7Z3GC56\MCj00787460000[1].wmf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flipH="1">
            <a:off x="2428860" y="5432230"/>
            <a:ext cx="928694" cy="854290"/>
          </a:xfrm>
          <a:prstGeom prst="rect">
            <a:avLst/>
          </a:prstGeom>
          <a:noFill/>
        </p:spPr>
      </p:pic>
      <p:sp>
        <p:nvSpPr>
          <p:cNvPr id="37" name="Pfeil nach rechts 36"/>
          <p:cNvSpPr/>
          <p:nvPr/>
        </p:nvSpPr>
        <p:spPr bwMode="auto">
          <a:xfrm>
            <a:off x="1285852" y="4643446"/>
            <a:ext cx="785818" cy="214314"/>
          </a:xfrm>
          <a:prstGeom prst="rightArrow">
            <a:avLst/>
          </a:prstGeom>
          <a:solidFill>
            <a:schemeClr val="bg2"/>
          </a:solidFill>
          <a:ln w="317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z="6000" dirty="0" err="1" smtClean="0">
                <a:solidFill>
                  <a:schemeClr val="accent2">
                    <a:lumMod val="50000"/>
                  </a:schemeClr>
                </a:solidFill>
              </a:rPr>
              <a:t>Using</a:t>
            </a:r>
            <a:r>
              <a:rPr lang="de-DE" sz="6000" dirty="0" smtClean="0">
                <a:solidFill>
                  <a:schemeClr val="accent2">
                    <a:lumMod val="50000"/>
                  </a:schemeClr>
                </a:solidFill>
              </a:rPr>
              <a:t> TMVA</a:t>
            </a:r>
            <a:endParaRPr lang="de-DE" sz="6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3" name="Picture 15" descr="computer.gif (11936 bytes)"/>
          <p:cNvPicPr>
            <a:picLocks noChangeAspect="1" noChangeArrowheads="1"/>
          </p:cNvPicPr>
          <p:nvPr/>
        </p:nvPicPr>
        <p:blipFill>
          <a:blip r:embed="rId2"/>
          <a:srcRect r="66006" b="76712"/>
          <a:stretch>
            <a:fillRect/>
          </a:stretch>
        </p:blipFill>
        <p:spPr bwMode="auto">
          <a:xfrm>
            <a:off x="630265" y="4129092"/>
            <a:ext cx="1306513" cy="766762"/>
          </a:xfrm>
          <a:prstGeom prst="rect">
            <a:avLst/>
          </a:prstGeom>
          <a:noFill/>
        </p:spPr>
      </p:pic>
      <p:pic>
        <p:nvPicPr>
          <p:cNvPr id="4" name="Picture 16" descr="computer.gif (11936 bytes)"/>
          <p:cNvPicPr>
            <a:picLocks noChangeAspect="1" noChangeArrowheads="1"/>
          </p:cNvPicPr>
          <p:nvPr/>
        </p:nvPicPr>
        <p:blipFill>
          <a:blip r:embed="rId2"/>
          <a:srcRect l="35854" r="30400" b="76712"/>
          <a:stretch>
            <a:fillRect/>
          </a:stretch>
        </p:blipFill>
        <p:spPr bwMode="auto">
          <a:xfrm>
            <a:off x="2008215" y="4097348"/>
            <a:ext cx="1296988" cy="766762"/>
          </a:xfrm>
          <a:prstGeom prst="rect">
            <a:avLst/>
          </a:prstGeom>
          <a:noFill/>
        </p:spPr>
      </p:pic>
      <p:pic>
        <p:nvPicPr>
          <p:cNvPr id="5" name="Picture 17" descr="computer.gif (11936 bytes)"/>
          <p:cNvPicPr>
            <a:picLocks noChangeAspect="1" noChangeArrowheads="1"/>
          </p:cNvPicPr>
          <p:nvPr/>
        </p:nvPicPr>
        <p:blipFill>
          <a:blip r:embed="rId2"/>
          <a:srcRect l="67699" b="76712"/>
          <a:stretch>
            <a:fillRect/>
          </a:stretch>
        </p:blipFill>
        <p:spPr bwMode="auto">
          <a:xfrm>
            <a:off x="3232178" y="4097348"/>
            <a:ext cx="1241425" cy="766762"/>
          </a:xfrm>
          <a:prstGeom prst="rect">
            <a:avLst/>
          </a:prstGeom>
          <a:noFill/>
        </p:spPr>
      </p:pic>
      <p:pic>
        <p:nvPicPr>
          <p:cNvPr id="6" name="Picture 18" descr="computer.gif (11936 bytes)"/>
          <p:cNvPicPr>
            <a:picLocks noChangeAspect="1" noChangeArrowheads="1"/>
          </p:cNvPicPr>
          <p:nvPr/>
        </p:nvPicPr>
        <p:blipFill>
          <a:blip r:embed="rId2"/>
          <a:srcRect t="23288" r="67740" b="49529"/>
          <a:stretch>
            <a:fillRect/>
          </a:stretch>
        </p:blipFill>
        <p:spPr bwMode="auto">
          <a:xfrm>
            <a:off x="4729190" y="4014798"/>
            <a:ext cx="1239838" cy="895350"/>
          </a:xfrm>
          <a:prstGeom prst="rect">
            <a:avLst/>
          </a:prstGeom>
          <a:noFill/>
        </p:spPr>
      </p:pic>
      <p:pic>
        <p:nvPicPr>
          <p:cNvPr id="7" name="Picture 19" descr="computer.gif (11936 bytes)"/>
          <p:cNvPicPr>
            <a:picLocks noChangeAspect="1" noChangeArrowheads="1"/>
          </p:cNvPicPr>
          <p:nvPr/>
        </p:nvPicPr>
        <p:blipFill>
          <a:blip r:embed="rId2"/>
          <a:srcRect l="34119" t="23288" r="33994" b="49529"/>
          <a:stretch>
            <a:fillRect/>
          </a:stretch>
        </p:blipFill>
        <p:spPr bwMode="auto">
          <a:xfrm>
            <a:off x="6040465" y="4014798"/>
            <a:ext cx="1225550" cy="895350"/>
          </a:xfrm>
          <a:prstGeom prst="rect">
            <a:avLst/>
          </a:prstGeom>
          <a:noFill/>
        </p:spPr>
      </p:pic>
      <p:pic>
        <p:nvPicPr>
          <p:cNvPr id="9" name="Picture 20" descr="computer.gif (11936 bytes)"/>
          <p:cNvPicPr>
            <a:picLocks noChangeAspect="1" noChangeArrowheads="1"/>
          </p:cNvPicPr>
          <p:nvPr/>
        </p:nvPicPr>
        <p:blipFill>
          <a:blip r:embed="rId2"/>
          <a:srcRect l="66006" t="23288" b="49529"/>
          <a:stretch>
            <a:fillRect/>
          </a:stretch>
        </p:blipFill>
        <p:spPr bwMode="auto">
          <a:xfrm>
            <a:off x="7337453" y="4000504"/>
            <a:ext cx="1306513" cy="895350"/>
          </a:xfrm>
          <a:prstGeom prst="rect">
            <a:avLst/>
          </a:prstGeom>
          <a:noFill/>
        </p:spPr>
      </p:pic>
      <p:pic>
        <p:nvPicPr>
          <p:cNvPr id="10" name="Picture 21" descr="computer.gif (11936 bytes)"/>
          <p:cNvPicPr>
            <a:picLocks noChangeAspect="1" noChangeArrowheads="1"/>
          </p:cNvPicPr>
          <p:nvPr/>
        </p:nvPicPr>
        <p:blipFill>
          <a:blip r:embed="rId2"/>
          <a:srcRect t="50514" r="71458" b="21147"/>
          <a:stretch>
            <a:fillRect/>
          </a:stretch>
        </p:blipFill>
        <p:spPr bwMode="auto">
          <a:xfrm>
            <a:off x="768378" y="4891098"/>
            <a:ext cx="1096962" cy="933450"/>
          </a:xfrm>
          <a:prstGeom prst="rect">
            <a:avLst/>
          </a:prstGeom>
          <a:noFill/>
        </p:spPr>
      </p:pic>
      <p:pic>
        <p:nvPicPr>
          <p:cNvPr id="11" name="Picture 22" descr="computer.gif (11936 bytes)"/>
          <p:cNvPicPr>
            <a:picLocks noChangeAspect="1" noChangeArrowheads="1"/>
          </p:cNvPicPr>
          <p:nvPr/>
        </p:nvPicPr>
        <p:blipFill>
          <a:blip r:embed="rId2"/>
          <a:srcRect t="77654" r="59067"/>
          <a:stretch>
            <a:fillRect/>
          </a:stretch>
        </p:blipFill>
        <p:spPr bwMode="auto">
          <a:xfrm>
            <a:off x="4611715" y="4992698"/>
            <a:ext cx="1573213" cy="736600"/>
          </a:xfrm>
          <a:prstGeom prst="rect">
            <a:avLst/>
          </a:prstGeom>
          <a:noFill/>
        </p:spPr>
      </p:pic>
      <p:pic>
        <p:nvPicPr>
          <p:cNvPr id="12" name="Picture 23" descr="computer.gif (11936 bytes)"/>
          <p:cNvPicPr>
            <a:picLocks noChangeAspect="1" noChangeArrowheads="1"/>
          </p:cNvPicPr>
          <p:nvPr/>
        </p:nvPicPr>
        <p:blipFill>
          <a:blip r:embed="rId2"/>
          <a:srcRect l="30400" t="50514" r="35895" b="21147"/>
          <a:stretch>
            <a:fillRect/>
          </a:stretch>
        </p:blipFill>
        <p:spPr bwMode="auto">
          <a:xfrm>
            <a:off x="1936778" y="4891098"/>
            <a:ext cx="1295400" cy="933450"/>
          </a:xfrm>
          <a:prstGeom prst="rect">
            <a:avLst/>
          </a:prstGeom>
          <a:noFill/>
        </p:spPr>
      </p:pic>
      <p:pic>
        <p:nvPicPr>
          <p:cNvPr id="13" name="Picture 24" descr="computer.gif (11936 bytes)"/>
          <p:cNvPicPr>
            <a:picLocks noChangeAspect="1" noChangeArrowheads="1"/>
          </p:cNvPicPr>
          <p:nvPr/>
        </p:nvPicPr>
        <p:blipFill>
          <a:blip r:embed="rId2"/>
          <a:srcRect l="64105" t="50514" b="21147"/>
          <a:stretch>
            <a:fillRect/>
          </a:stretch>
        </p:blipFill>
        <p:spPr bwMode="auto">
          <a:xfrm>
            <a:off x="3232178" y="4891098"/>
            <a:ext cx="1379537" cy="933450"/>
          </a:xfrm>
          <a:prstGeom prst="rect">
            <a:avLst/>
          </a:prstGeom>
          <a:noFill/>
        </p:spPr>
      </p:pic>
      <p:grpSp>
        <p:nvGrpSpPr>
          <p:cNvPr id="14" name="Group 25"/>
          <p:cNvGrpSpPr>
            <a:grpSpLocks/>
          </p:cNvGrpSpPr>
          <p:nvPr/>
        </p:nvGrpSpPr>
        <p:grpSpPr bwMode="auto">
          <a:xfrm>
            <a:off x="6213503" y="4992698"/>
            <a:ext cx="2241550" cy="736600"/>
            <a:chOff x="3805" y="3093"/>
            <a:chExt cx="1412" cy="464"/>
          </a:xfrm>
        </p:grpSpPr>
        <p:pic>
          <p:nvPicPr>
            <p:cNvPr id="15" name="Picture 26" descr="computer.gif (11936 bytes)"/>
            <p:cNvPicPr>
              <a:picLocks noChangeAspect="1" noChangeArrowheads="1"/>
            </p:cNvPicPr>
            <p:nvPr/>
          </p:nvPicPr>
          <p:blipFill>
            <a:blip r:embed="rId2"/>
            <a:srcRect l="42833" t="77654" r="24164"/>
            <a:stretch>
              <a:fillRect/>
            </a:stretch>
          </p:blipFill>
          <p:spPr bwMode="auto">
            <a:xfrm>
              <a:off x="3805" y="3093"/>
              <a:ext cx="799" cy="464"/>
            </a:xfrm>
            <a:prstGeom prst="rect">
              <a:avLst/>
            </a:prstGeom>
            <a:noFill/>
          </p:spPr>
        </p:pic>
        <p:pic>
          <p:nvPicPr>
            <p:cNvPr id="16" name="Picture 27" descr="computer.gif (11936 bytes)"/>
            <p:cNvPicPr>
              <a:picLocks noChangeAspect="1" noChangeArrowheads="1"/>
            </p:cNvPicPr>
            <p:nvPr/>
          </p:nvPicPr>
          <p:blipFill>
            <a:blip r:embed="rId2"/>
            <a:srcRect l="75011" t="77654"/>
            <a:stretch>
              <a:fillRect/>
            </a:stretch>
          </p:blipFill>
          <p:spPr bwMode="auto">
            <a:xfrm>
              <a:off x="4612" y="3093"/>
              <a:ext cx="605" cy="464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0" y="101600"/>
            <a:ext cx="9144000" cy="525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0" hangingPunct="0"/>
            <a:r>
              <a:rPr lang="en-GB" sz="28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The TMVA Workflow – Training, Testing, Application</a:t>
            </a:r>
            <a:endParaRPr lang="en-GB" sz="2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11" descr="TMVAnalysisFlo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000108"/>
            <a:ext cx="3979863" cy="5153025"/>
          </a:xfrm>
          <a:prstGeom prst="rect">
            <a:avLst/>
          </a:prstGeom>
          <a:noFill/>
        </p:spPr>
      </p:pic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Training:</a:t>
            </a:r>
          </a:p>
          <a:p>
            <a:pPr lvl="1"/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Classification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lvl="1">
              <a:buNone/>
            </a:pP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Learn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features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different</a:t>
            </a:r>
          </a:p>
          <a:p>
            <a:pPr lvl="1">
              <a:buNone/>
            </a:pP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event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classes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from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a sample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with</a:t>
            </a:r>
            <a:endParaRPr lang="de-DE" sz="16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known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signal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background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composition</a:t>
            </a:r>
            <a:endParaRPr lang="de-DE" sz="16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Regression:</a:t>
            </a:r>
          </a:p>
          <a:p>
            <a:pPr lvl="1">
              <a:buNone/>
            </a:pP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Learn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functional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dependence</a:t>
            </a:r>
            <a:endParaRPr lang="de-DE" sz="16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between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input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variables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targets</a:t>
            </a:r>
            <a:endParaRPr lang="de-DE" sz="16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endParaRPr lang="de-DE" sz="1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Testing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lvl="1"/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Evaluate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performance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trained</a:t>
            </a:r>
            <a:endParaRPr lang="de-DE" sz="16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classifier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regressor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on an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independent</a:t>
            </a:r>
            <a:endParaRPr lang="de-DE" sz="16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test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sample</a:t>
            </a:r>
          </a:p>
          <a:p>
            <a:pPr lvl="1"/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Compare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different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methods</a:t>
            </a:r>
            <a:endParaRPr lang="de-DE" sz="16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endParaRPr lang="de-DE" sz="1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Application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lvl="1"/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Apply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classifier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regressor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real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data</a:t>
            </a:r>
            <a:endParaRPr lang="de-DE" sz="16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endParaRPr lang="de-DE" sz="16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endParaRPr lang="de-DE" sz="12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variables_c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E9E6DA"/>
              </a:clrFrom>
              <a:clrTo>
                <a:srgbClr val="E9E6D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857232"/>
            <a:ext cx="3374821" cy="2928958"/>
          </a:xfrm>
          <a:prstGeom prst="rect">
            <a:avLst/>
          </a:prstGeom>
          <a:noFill/>
        </p:spPr>
      </p:pic>
      <p:pic>
        <p:nvPicPr>
          <p:cNvPr id="7" name="Picture 9" descr="CorrelationMatrixS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E9E6DA"/>
              </a:clrFrom>
              <a:clrTo>
                <a:srgbClr val="E9E6D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63546" y="3929066"/>
            <a:ext cx="2962995" cy="2571744"/>
          </a:xfrm>
          <a:prstGeom prst="rect">
            <a:avLst/>
          </a:prstGeom>
          <a:noFill/>
        </p:spPr>
      </p:pic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0" y="101600"/>
            <a:ext cx="9144000" cy="525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0" hangingPunct="0"/>
            <a:r>
              <a:rPr lang="en-GB" sz="28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Selection of variables</a:t>
            </a:r>
            <a:endParaRPr lang="en-GB" sz="2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Inhaltsplatzhalter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 numCol="2"/>
          <a:lstStyle/>
          <a:p>
            <a:pPr>
              <a:spcBef>
                <a:spcPct val="50000"/>
              </a:spcBef>
            </a:pP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TMVA supports…</a:t>
            </a:r>
          </a:p>
          <a:p>
            <a:pPr lvl="1">
              <a:spcBef>
                <a:spcPct val="50000"/>
              </a:spcBef>
              <a:buFont typeface="Arial" pitchFamily="34" charset="0"/>
              <a:buChar char="…"/>
            </a:pP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ROOT </a:t>
            </a:r>
            <a:r>
              <a:rPr lang="en-US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TTree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or ASCII files as input</a:t>
            </a:r>
          </a:p>
          <a:p>
            <a:pPr lvl="1">
              <a:spcBef>
                <a:spcPct val="50000"/>
              </a:spcBef>
              <a:buFont typeface="Arial" pitchFamily="34" charset="0"/>
              <a:buChar char="…"/>
            </a:pP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any combination or function of available input variables (including </a:t>
            </a:r>
            <a:r>
              <a:rPr lang="en-US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TMath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functions)</a:t>
            </a:r>
          </a:p>
          <a:p>
            <a:pPr lvl="1">
              <a:spcBef>
                <a:spcPct val="50000"/>
              </a:spcBef>
              <a:buFont typeface="Arial" pitchFamily="34" charset="0"/>
              <a:buChar char="…"/>
            </a:pP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independent signal/</a:t>
            </a:r>
            <a:r>
              <a:rPr lang="en-US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bg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preselection</a:t>
            </a: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cuts</a:t>
            </a:r>
          </a:p>
          <a:p>
            <a:pPr lvl="1">
              <a:spcBef>
                <a:spcPct val="50000"/>
              </a:spcBef>
              <a:buFont typeface="Arial" pitchFamily="34" charset="0"/>
              <a:buChar char="…"/>
            </a:pP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.any input variable as individual event weight</a:t>
            </a:r>
          </a:p>
          <a:p>
            <a:pPr lvl="1">
              <a:spcBef>
                <a:spcPct val="50000"/>
              </a:spcBef>
              <a:buFont typeface="Arial" pitchFamily="34" charset="0"/>
              <a:buChar char="…"/>
            </a:pPr>
            <a:r>
              <a:rPr lang="en-US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various methods to split data into training/test trees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466725" y="1357298"/>
            <a:ext cx="8208963" cy="4537075"/>
          </a:xfrm>
          <a:prstGeom prst="rect">
            <a:avLst/>
          </a:prstGeom>
          <a:solidFill>
            <a:srgbClr val="EAEAEA"/>
          </a:solidFill>
          <a:ln w="3175" algn="ctr">
            <a:solidFill>
              <a:schemeClr val="bg2"/>
            </a:solidFill>
            <a:miter lim="800000"/>
            <a:headEnd/>
            <a:tailEnd/>
          </a:ln>
          <a:effectLst>
            <a:outerShdw dist="107763" dir="2700000" algn="ctr" rotWithShape="0">
              <a:srgbClr val="DDDDDD"/>
            </a:outerShdw>
          </a:effectLst>
        </p:spPr>
        <p:txBody>
          <a:bodyPr lIns="90000" tIns="46800" rIns="90000" bIns="46800" anchor="ctr">
            <a:spAutoFit/>
          </a:bodyPr>
          <a:lstStyle/>
          <a:p>
            <a:endParaRPr lang="de-DE"/>
          </a:p>
        </p:txBody>
      </p:sp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3851275" y="1625567"/>
            <a:ext cx="576263" cy="2808288"/>
          </a:xfrm>
          <a:prstGeom prst="rightArrowCallout">
            <a:avLst>
              <a:gd name="adj1" fmla="val 127292"/>
              <a:gd name="adj2" fmla="val 121832"/>
              <a:gd name="adj3" fmla="val 45389"/>
              <a:gd name="adj4" fmla="val 33046"/>
            </a:avLst>
          </a:prstGeom>
          <a:gradFill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gamma/>
                  <a:shade val="31765"/>
                  <a:invGamma/>
                </a:schemeClr>
              </a:gs>
            </a:gsLst>
            <a:lin ang="0" scaled="1"/>
          </a:gradFill>
          <a:ln w="3175" algn="ctr">
            <a:noFill/>
            <a:miter lim="800000"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de-DE"/>
          </a:p>
        </p:txBody>
      </p:sp>
      <p:pic>
        <p:nvPicPr>
          <p:cNvPr id="5" name="Picture 8" descr="correlationscatter__NoTransform_c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E9E6DA"/>
              </a:clrFrom>
              <a:clrTo>
                <a:srgbClr val="E9E6D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5950" y="1973230"/>
            <a:ext cx="4135438" cy="2141537"/>
          </a:xfrm>
          <a:prstGeom prst="rect">
            <a:avLst/>
          </a:prstGeom>
          <a:noFill/>
        </p:spPr>
      </p:pic>
      <p:pic>
        <p:nvPicPr>
          <p:cNvPr id="6" name="Picture 9" descr="correlationscatter__DecorrTransform_c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E9E6DA"/>
              </a:clrFrom>
              <a:clrTo>
                <a:srgbClr val="E9E6D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7538" y="1973230"/>
            <a:ext cx="4135437" cy="2141537"/>
          </a:xfrm>
          <a:prstGeom prst="rect">
            <a:avLst/>
          </a:prstGeom>
          <a:noFill/>
        </p:spPr>
      </p:pic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539750" y="4975192"/>
            <a:ext cx="7961340" cy="58477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50000"/>
              </a:spcBef>
              <a:buFont typeface="Arial" pitchFamily="34" charset="0"/>
              <a:buChar char="•"/>
            </a:pPr>
            <a:r>
              <a:rPr lang="en-US" sz="1600" dirty="0">
                <a:sym typeface="Wingdings" pitchFamily="2" charset="2"/>
              </a:rPr>
              <a:t>Note that in cases with non-Gaussian distributions and/or nonlinear correlations </a:t>
            </a:r>
            <a:r>
              <a:rPr lang="en-US" sz="1600" dirty="0" err="1" smtClean="0">
                <a:sym typeface="Wingdings" pitchFamily="2" charset="2"/>
              </a:rPr>
              <a:t>decorrelation</a:t>
            </a:r>
            <a:r>
              <a:rPr lang="en-US" sz="1600" dirty="0" smtClean="0">
                <a:sym typeface="Wingdings" pitchFamily="2" charset="2"/>
              </a:rPr>
              <a:t> may </a:t>
            </a:r>
            <a:r>
              <a:rPr lang="en-US" sz="1600" dirty="0">
                <a:sym typeface="Wingdings" pitchFamily="2" charset="2"/>
              </a:rPr>
              <a:t>do more harm than any good</a:t>
            </a:r>
            <a:endParaRPr lang="en-US" sz="1200" dirty="0">
              <a:sym typeface="Wingdings" pitchFamily="2" charset="2"/>
            </a:endParaRPr>
          </a:p>
        </p:txBody>
      </p:sp>
      <p:pic>
        <p:nvPicPr>
          <p:cNvPr id="8" name="Picture 11" descr="variables_c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E9E6DA"/>
              </a:clrFrom>
              <a:clrTo>
                <a:srgbClr val="E9E6D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750" y="1443005"/>
            <a:ext cx="3384550" cy="3248025"/>
          </a:xfrm>
          <a:prstGeom prst="rect">
            <a:avLst/>
          </a:prstGeom>
          <a:noFill/>
        </p:spPr>
      </p:pic>
      <p:pic>
        <p:nvPicPr>
          <p:cNvPr id="9" name="Picture 12" descr="variables_pca_c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E9E6DA"/>
              </a:clrFrom>
              <a:clrTo>
                <a:srgbClr val="E9E6D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750" y="1443005"/>
            <a:ext cx="3384550" cy="3248025"/>
          </a:xfrm>
          <a:prstGeom prst="rect">
            <a:avLst/>
          </a:prstGeom>
          <a:noFill/>
        </p:spPr>
      </p:pic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0" y="101600"/>
            <a:ext cx="9144000" cy="525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0" hangingPunct="0"/>
            <a:r>
              <a:rPr lang="en-GB" sz="28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Data </a:t>
            </a:r>
            <a:r>
              <a:rPr lang="en-GB" sz="2800" dirty="0" err="1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Preprocessing</a:t>
            </a:r>
            <a:endParaRPr lang="en-GB" sz="2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Inhaltsplatzhalter 2"/>
          <p:cNvSpPr>
            <a:spLocks noGrp="1"/>
          </p:cNvSpPr>
          <p:nvPr>
            <p:ph idx="1"/>
          </p:nvPr>
        </p:nvSpPr>
        <p:spPr>
          <a:xfrm>
            <a:off x="357158" y="857232"/>
            <a:ext cx="8443914" cy="5197493"/>
          </a:xfrm>
        </p:spPr>
        <p:txBody>
          <a:bodyPr/>
          <a:lstStyle/>
          <a:p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Decorrelation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may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improve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performance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simple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classifiers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…</a:t>
            </a:r>
          </a:p>
          <a:p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… but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complex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correlations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call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for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more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sophisticated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classifiers</a:t>
            </a:r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3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142844" y="662962"/>
            <a:ext cx="6219331" cy="61247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</a:rPr>
              <a:t>void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</a:rPr>
              <a:t>TMVAnalysis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</a:rPr>
              <a:t>( )</a:t>
            </a:r>
          </a:p>
          <a:p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</a:rPr>
              <a:t>{</a:t>
            </a:r>
          </a:p>
          <a:p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en-US" sz="1400" dirty="0" err="1" smtClean="0">
                <a:solidFill>
                  <a:schemeClr val="accent2">
                    <a:lumMod val="50000"/>
                  </a:schemeClr>
                </a:solidFill>
              </a:rPr>
              <a:t>TFile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* </a:t>
            </a:r>
            <a:r>
              <a:rPr lang="en-US" sz="1400" dirty="0" err="1" smtClean="0">
                <a:solidFill>
                  <a:schemeClr val="accent2">
                    <a:lumMod val="50000"/>
                  </a:schemeClr>
                </a:solidFill>
              </a:rPr>
              <a:t>outputFile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 = </a:t>
            </a:r>
            <a:r>
              <a:rPr lang="en-US" sz="1400" dirty="0" err="1" smtClean="0">
                <a:solidFill>
                  <a:schemeClr val="accent2">
                    <a:lumMod val="50000"/>
                  </a:schemeClr>
                </a:solidFill>
              </a:rPr>
              <a:t>TFile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::Open( "</a:t>
            </a:r>
            <a:r>
              <a:rPr lang="en-US" sz="1400" dirty="0" err="1" smtClean="0">
                <a:solidFill>
                  <a:schemeClr val="accent2">
                    <a:lumMod val="50000"/>
                  </a:schemeClr>
                </a:solidFill>
              </a:rPr>
              <a:t>TMVA.root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", "RECREATE" );</a:t>
            </a:r>
          </a:p>
          <a:p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</a:p>
          <a:p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  TMVA::Factory *factory = new TMVA::Factory( "</a:t>
            </a:r>
            <a:r>
              <a:rPr lang="en-US" sz="1400" dirty="0" err="1" smtClean="0">
                <a:solidFill>
                  <a:schemeClr val="accent2">
                    <a:lumMod val="50000"/>
                  </a:schemeClr>
                </a:solidFill>
              </a:rPr>
              <a:t>MVAnalysis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", </a:t>
            </a:r>
            <a:r>
              <a:rPr lang="en-US" sz="1400" dirty="0" err="1" smtClean="0">
                <a:solidFill>
                  <a:schemeClr val="accent2">
                    <a:lumMod val="50000"/>
                  </a:schemeClr>
                </a:solidFill>
              </a:rPr>
              <a:t>outputFile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,"!V");</a:t>
            </a:r>
          </a:p>
          <a:p>
            <a:endParaRPr lang="en-US" sz="1400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en-US" sz="1400" dirty="0" err="1" smtClean="0">
                <a:solidFill>
                  <a:schemeClr val="accent2">
                    <a:lumMod val="50000"/>
                  </a:schemeClr>
                </a:solidFill>
              </a:rPr>
              <a:t>TFile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 *input = </a:t>
            </a:r>
            <a:r>
              <a:rPr lang="en-US" sz="1400" dirty="0" err="1" smtClean="0">
                <a:solidFill>
                  <a:schemeClr val="accent2">
                    <a:lumMod val="50000"/>
                  </a:schemeClr>
                </a:solidFill>
              </a:rPr>
              <a:t>TFile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::Open("</a:t>
            </a:r>
            <a:r>
              <a:rPr lang="en-US" sz="1400" dirty="0" err="1" smtClean="0">
                <a:solidFill>
                  <a:schemeClr val="accent2">
                    <a:lumMod val="50000"/>
                  </a:schemeClr>
                </a:solidFill>
              </a:rPr>
              <a:t>tmva_example.root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");</a:t>
            </a:r>
          </a:p>
          <a:p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</a:p>
          <a:p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</a:rPr>
              <a:t>factory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</a:rPr>
              <a:t>-&gt;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</a:rPr>
              <a:t>AddVariable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</a:rPr>
              <a:t>("var1+var2", 'F');</a:t>
            </a:r>
          </a:p>
          <a:p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</a:rPr>
              <a:t>factory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</a:rPr>
              <a:t>-&gt;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</a:rPr>
              <a:t>AddVariable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</a:rPr>
              <a:t>("var1+var2", 'F');   //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</a:rPr>
              <a:t>factory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</a:rPr>
              <a:t>-&gt;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</a:rPr>
              <a:t>AddTarget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</a:rPr>
              <a:t>("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</a:rPr>
              <a:t>tarval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</a:rPr>
              <a:t>", 'F');</a:t>
            </a:r>
          </a:p>
          <a:p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</a:p>
          <a:p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  factory-&gt;</a:t>
            </a:r>
            <a:r>
              <a:rPr lang="en-US" sz="1400" dirty="0" err="1" smtClean="0">
                <a:solidFill>
                  <a:schemeClr val="accent2">
                    <a:lumMod val="50000"/>
                  </a:schemeClr>
                </a:solidFill>
              </a:rPr>
              <a:t>AddSignalTree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 ( (</a:t>
            </a:r>
            <a:r>
              <a:rPr lang="en-US" sz="1400" dirty="0" err="1" smtClean="0">
                <a:solidFill>
                  <a:schemeClr val="accent2">
                    <a:lumMod val="50000"/>
                  </a:schemeClr>
                </a:solidFill>
              </a:rPr>
              <a:t>TTree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*)input-&gt;Get("</a:t>
            </a:r>
            <a:r>
              <a:rPr lang="en-US" sz="1400" dirty="0" err="1" smtClean="0">
                <a:solidFill>
                  <a:schemeClr val="accent2">
                    <a:lumMod val="50000"/>
                  </a:schemeClr>
                </a:solidFill>
              </a:rPr>
              <a:t>TreeS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"), 1.0 );</a:t>
            </a:r>
          </a:p>
          <a:p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  factory-&gt;</a:t>
            </a:r>
            <a:r>
              <a:rPr lang="en-US" sz="1400" dirty="0" err="1" smtClean="0">
                <a:solidFill>
                  <a:schemeClr val="accent2">
                    <a:lumMod val="50000"/>
                  </a:schemeClr>
                </a:solidFill>
              </a:rPr>
              <a:t>AddBackgroundTree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 ( (</a:t>
            </a:r>
            <a:r>
              <a:rPr lang="en-US" sz="1400" dirty="0" err="1" smtClean="0">
                <a:solidFill>
                  <a:schemeClr val="accent2">
                    <a:lumMod val="50000"/>
                  </a:schemeClr>
                </a:solidFill>
              </a:rPr>
              <a:t>TTree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*)input-&gt;Get("</a:t>
            </a:r>
            <a:r>
              <a:rPr lang="en-US" sz="1400" dirty="0" err="1" smtClean="0">
                <a:solidFill>
                  <a:schemeClr val="accent2">
                    <a:lumMod val="50000"/>
                  </a:schemeClr>
                </a:solidFill>
              </a:rPr>
              <a:t>TreeB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"), 1.0 );</a:t>
            </a:r>
          </a:p>
          <a:p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  //factory-&gt;</a:t>
            </a:r>
            <a:r>
              <a:rPr lang="en-US" sz="1400" dirty="0" err="1" smtClean="0">
                <a:solidFill>
                  <a:schemeClr val="accent2">
                    <a:lumMod val="50000"/>
                  </a:schemeClr>
                </a:solidFill>
              </a:rPr>
              <a:t>AddRegressionTree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 ( (</a:t>
            </a:r>
            <a:r>
              <a:rPr lang="en-US" sz="1400" dirty="0" err="1" smtClean="0">
                <a:solidFill>
                  <a:schemeClr val="accent2">
                    <a:lumMod val="50000"/>
                  </a:schemeClr>
                </a:solidFill>
              </a:rPr>
              <a:t>TTree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*)input-&gt;Get("</a:t>
            </a:r>
            <a:r>
              <a:rPr lang="en-US" sz="1400" dirty="0" err="1" smtClean="0">
                <a:solidFill>
                  <a:schemeClr val="accent2">
                    <a:lumMod val="50000"/>
                  </a:schemeClr>
                </a:solidFill>
              </a:rPr>
              <a:t>regTree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"), 1.0 );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</a:p>
          <a:p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</a:p>
          <a:p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  factory-&gt;</a:t>
            </a:r>
            <a:r>
              <a:rPr lang="en-US" sz="1400" dirty="0" err="1" smtClean="0">
                <a:solidFill>
                  <a:schemeClr val="accent2">
                    <a:lumMod val="50000"/>
                  </a:schemeClr>
                </a:solidFill>
              </a:rPr>
              <a:t>BookMethod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( TMVA::Types::</a:t>
            </a:r>
            <a:r>
              <a:rPr lang="en-US" sz="1400" dirty="0" err="1" smtClean="0">
                <a:solidFill>
                  <a:schemeClr val="accent2">
                    <a:lumMod val="50000"/>
                  </a:schemeClr>
                </a:solidFill>
              </a:rPr>
              <a:t>kLikelihood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, "Likelihood",</a:t>
            </a:r>
          </a:p>
          <a:p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</a:rPr>
              <a:t>  "!V:!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</a:rPr>
              <a:t>TransformOutput:Spline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</a:rPr>
              <a:t>=2:NSmooth=5:NAvEvtPerBin=50" );</a:t>
            </a:r>
          </a:p>
          <a:p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  factory-&gt;</a:t>
            </a:r>
            <a:r>
              <a:rPr lang="en-US" sz="1400" dirty="0" err="1" smtClean="0">
                <a:solidFill>
                  <a:schemeClr val="accent2">
                    <a:lumMod val="50000"/>
                  </a:schemeClr>
                </a:solidFill>
              </a:rPr>
              <a:t>BookMethod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( TMVA::Types::</a:t>
            </a:r>
            <a:r>
              <a:rPr lang="en-US" sz="1400" dirty="0" err="1" smtClean="0">
                <a:solidFill>
                  <a:schemeClr val="accent2">
                    <a:lumMod val="50000"/>
                  </a:schemeClr>
                </a:solidFill>
              </a:rPr>
              <a:t>kMLP</a:t>
            </a:r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, "MLP", </a:t>
            </a:r>
          </a:p>
          <a:p>
            <a:r>
              <a:rPr lang="en-US" sz="1400" dirty="0" smtClean="0">
                <a:solidFill>
                  <a:schemeClr val="accent2">
                    <a:lumMod val="50000"/>
                  </a:schemeClr>
                </a:solidFill>
              </a:rPr>
              <a:t>  "!V:NCycles=200:HiddenLayers=N+1,N:TestRate=5" );</a:t>
            </a:r>
          </a:p>
          <a:p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</a:p>
          <a:p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</a:rPr>
              <a:t>factory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</a:rPr>
              <a:t>-&gt;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</a:rPr>
              <a:t>TrainAllMethods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</a:rPr>
              <a:t>();  // 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</a:rPr>
              <a:t>factory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</a:rPr>
              <a:t>-&gt;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</a:rPr>
              <a:t>TrainAllMethodsForRegression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</a:rPr>
              <a:t>(); </a:t>
            </a:r>
          </a:p>
          <a:p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</a:rPr>
              <a:t>factory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</a:rPr>
              <a:t>-&gt;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</a:rPr>
              <a:t>TestAllMethods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</a:rPr>
              <a:t>();</a:t>
            </a:r>
          </a:p>
          <a:p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</a:rPr>
              <a:t>factory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</a:rPr>
              <a:t>-&gt;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</a:rPr>
              <a:t>EvaluateAllMethods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</a:rPr>
              <a:t>();</a:t>
            </a:r>
          </a:p>
          <a:p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</a:p>
          <a:p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</a:rPr>
              <a:t>outputFile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</a:rPr>
              <a:t>-&gt;Close();</a:t>
            </a:r>
          </a:p>
          <a:p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</a:rPr>
              <a:t>delete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</a:rPr>
              <a:t>factory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</a:rPr>
              <a:t>;</a:t>
            </a:r>
          </a:p>
          <a:p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</a:rPr>
              <a:t>}</a:t>
            </a:r>
            <a:endParaRPr lang="de-DE" sz="1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0" y="101600"/>
            <a:ext cx="9144000" cy="525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0" hangingPunct="0"/>
            <a:r>
              <a:rPr lang="en-GB" sz="28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A complete TMVA training/testing session</a:t>
            </a:r>
            <a:endParaRPr lang="en-GB" sz="2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hteck 8"/>
          <p:cNvSpPr/>
          <p:nvPr/>
        </p:nvSpPr>
        <p:spPr bwMode="auto">
          <a:xfrm>
            <a:off x="214282" y="1500174"/>
            <a:ext cx="6858048" cy="285752"/>
          </a:xfrm>
          <a:prstGeom prst="rect">
            <a:avLst/>
          </a:prstGeom>
          <a:noFill/>
          <a:ln w="15875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Rechteck 9"/>
          <p:cNvSpPr/>
          <p:nvPr/>
        </p:nvSpPr>
        <p:spPr bwMode="auto">
          <a:xfrm>
            <a:off x="214282" y="2357428"/>
            <a:ext cx="6858048" cy="540000"/>
          </a:xfrm>
          <a:prstGeom prst="rect">
            <a:avLst/>
          </a:prstGeom>
          <a:noFill/>
          <a:ln w="15875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Rechteck 10"/>
          <p:cNvSpPr/>
          <p:nvPr/>
        </p:nvSpPr>
        <p:spPr bwMode="auto">
          <a:xfrm>
            <a:off x="214282" y="3000372"/>
            <a:ext cx="6858048" cy="720000"/>
          </a:xfrm>
          <a:prstGeom prst="rect">
            <a:avLst/>
          </a:prstGeom>
          <a:noFill/>
          <a:ln w="15875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Rechteck 11"/>
          <p:cNvSpPr/>
          <p:nvPr/>
        </p:nvSpPr>
        <p:spPr bwMode="auto">
          <a:xfrm>
            <a:off x="214282" y="3849760"/>
            <a:ext cx="5286412" cy="1008000"/>
          </a:xfrm>
          <a:prstGeom prst="rect">
            <a:avLst/>
          </a:prstGeom>
          <a:noFill/>
          <a:ln w="15875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Rechteck 12"/>
          <p:cNvSpPr/>
          <p:nvPr/>
        </p:nvSpPr>
        <p:spPr bwMode="auto">
          <a:xfrm>
            <a:off x="214282" y="5000633"/>
            <a:ext cx="5572164" cy="648000"/>
          </a:xfrm>
          <a:prstGeom prst="rect">
            <a:avLst/>
          </a:prstGeom>
          <a:noFill/>
          <a:ln w="15875" cap="flat" cmpd="sng" algn="ctr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7215206" y="1148348"/>
            <a:ext cx="18902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Create Factory,</a:t>
            </a:r>
          </a:p>
          <a:p>
            <a:r>
              <a:rPr lang="de-DE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de-DE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only</a:t>
            </a:r>
            <a:r>
              <a:rPr lang="de-DE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object</a:t>
            </a:r>
            <a:endParaRPr lang="de-DE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de-DE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de-DE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user</a:t>
            </a:r>
            <a:r>
              <a:rPr lang="de-DE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needs</a:t>
            </a:r>
            <a:r>
              <a:rPr lang="de-DE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!</a:t>
            </a:r>
            <a:endParaRPr lang="de-DE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7500958" y="2285992"/>
            <a:ext cx="16466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Add variables/</a:t>
            </a:r>
          </a:p>
          <a:p>
            <a:r>
              <a:rPr lang="de-DE" dirty="0" err="1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targets</a:t>
            </a:r>
            <a:endParaRPr lang="de-DE" dirty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7429520" y="3131106"/>
            <a:ext cx="1659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Initialize </a:t>
            </a:r>
            <a:r>
              <a:rPr lang="de-DE" dirty="0" err="1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Trees</a:t>
            </a:r>
            <a:endParaRPr lang="de-DE" dirty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6929454" y="4143380"/>
            <a:ext cx="22493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Book</a:t>
            </a:r>
            <a:r>
              <a:rPr lang="de-DE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 MVA </a:t>
            </a:r>
            <a:r>
              <a:rPr lang="de-DE" dirty="0" err="1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methods</a:t>
            </a:r>
            <a:endParaRPr lang="de-DE" dirty="0" smtClean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de-DE" dirty="0" err="1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lang="de-DE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transformations</a:t>
            </a:r>
            <a:endParaRPr lang="de-DE" dirty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6557042" y="5131370"/>
            <a:ext cx="2586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Train, </a:t>
            </a:r>
            <a:r>
              <a:rPr lang="de-DE" dirty="0" err="1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test</a:t>
            </a:r>
            <a:r>
              <a:rPr lang="de-DE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lang="de-DE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evaluate</a:t>
            </a:r>
            <a:endParaRPr lang="de-DE" dirty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Box 10"/>
          <p:cNvSpPr txBox="1">
            <a:spLocks noChangeArrowheads="1"/>
          </p:cNvSpPr>
          <p:nvPr/>
        </p:nvSpPr>
        <p:spPr bwMode="auto">
          <a:xfrm>
            <a:off x="0" y="101600"/>
            <a:ext cx="9144000" cy="525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0" hangingPunct="0"/>
            <a:r>
              <a:rPr lang="en-GB" sz="28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Evaluation of classification</a:t>
            </a:r>
            <a:endParaRPr lang="en-GB" sz="2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6" name="Picture 10" descr="mvaeffs_SVM_Gauss"/>
          <p:cNvPicPr preferRelativeResize="0">
            <a:picLocks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929190" y="4143380"/>
            <a:ext cx="3430800" cy="233280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/>
        </p:spPr>
      </p:pic>
      <p:pic>
        <p:nvPicPr>
          <p:cNvPr id="21" name="Picture 10" descr="mva_BDT"/>
          <p:cNvPicPr preferRelativeResize="0">
            <a:picLocks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820800" y="4143379"/>
            <a:ext cx="3430800" cy="2332800"/>
          </a:xfrm>
          <a:prstGeom prst="rect">
            <a:avLst/>
          </a:prstGeom>
          <a:noFill/>
        </p:spPr>
      </p:pic>
      <p:pic>
        <p:nvPicPr>
          <p:cNvPr id="22" name="Picture 11" descr="mva_Fish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1505" y="1714488"/>
            <a:ext cx="3429024" cy="2331735"/>
          </a:xfrm>
          <a:prstGeom prst="rect">
            <a:avLst/>
          </a:prstGeom>
          <a:noFill/>
        </p:spPr>
      </p:pic>
      <p:pic>
        <p:nvPicPr>
          <p:cNvPr id="35" name="Picture 16" descr="overtrain_Fishe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1505" y="1714488"/>
            <a:ext cx="3429024" cy="2331735"/>
          </a:xfrm>
          <a:prstGeom prst="rect">
            <a:avLst/>
          </a:prstGeom>
          <a:noFill/>
        </p:spPr>
      </p:pic>
      <p:pic>
        <p:nvPicPr>
          <p:cNvPr id="38" name="Picture 19" descr="overtrain_BDT"/>
          <p:cNvPicPr preferRelativeResize="0">
            <a:picLocks noChangeArrowheads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820800" y="4143380"/>
            <a:ext cx="3430800" cy="2332800"/>
          </a:xfrm>
          <a:prstGeom prst="rect">
            <a:avLst/>
          </a:prstGeom>
          <a:noFill/>
        </p:spPr>
      </p:pic>
      <p:pic>
        <p:nvPicPr>
          <p:cNvPr id="41" name="Grafik 40" descr="roc2.png"/>
          <p:cNvPicPr preferRelativeResize="0"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4950530" y="1714488"/>
            <a:ext cx="3430800" cy="2332800"/>
          </a:xfrm>
          <a:prstGeom prst="rect">
            <a:avLst/>
          </a:prstGeom>
        </p:spPr>
      </p:pic>
      <p:sp>
        <p:nvSpPr>
          <p:cNvPr id="42" name="Inhaltsplatzhalter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785818"/>
          </a:xfrm>
        </p:spPr>
        <p:txBody>
          <a:bodyPr/>
          <a:lstStyle/>
          <a:p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Check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for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overtraining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compare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classifier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performance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select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optimal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cut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value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for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every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classifier</a:t>
            </a:r>
            <a:endParaRPr lang="de-DE" sz="16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0" y="101600"/>
            <a:ext cx="9144000" cy="525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0" hangingPunct="0"/>
            <a:r>
              <a:rPr lang="en-GB" sz="28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Evaluation of regression</a:t>
            </a:r>
            <a:endParaRPr lang="en-GB" sz="2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Grafik 6" descr="hyperbola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214422"/>
            <a:ext cx="3429024" cy="2675193"/>
          </a:xfrm>
          <a:prstGeom prst="rect">
            <a:avLst/>
          </a:prstGeom>
        </p:spPr>
      </p:pic>
      <p:pic>
        <p:nvPicPr>
          <p:cNvPr id="9" name="Grafik 8" descr="reg.gif"/>
          <p:cNvPicPr preferRelativeResize="0"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641134" y="3929066"/>
            <a:ext cx="3430800" cy="2428892"/>
          </a:xfrm>
          <a:prstGeom prst="rect">
            <a:avLst/>
          </a:prstGeom>
        </p:spPr>
      </p:pic>
      <p:sp>
        <p:nvSpPr>
          <p:cNvPr id="10" name="Inhaltsplatzhalter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785818"/>
          </a:xfrm>
        </p:spPr>
        <p:txBody>
          <a:bodyPr/>
          <a:lstStyle/>
          <a:p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Compare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deviation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from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target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for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different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methods</a:t>
            </a:r>
            <a:endParaRPr lang="de-DE" sz="16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Grafik 10" descr="regPlot_target.eps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6314" y="1285860"/>
            <a:ext cx="3569336" cy="2428892"/>
          </a:xfrm>
          <a:prstGeom prst="rect">
            <a:avLst/>
          </a:prstGeom>
        </p:spPr>
      </p:pic>
      <p:pic>
        <p:nvPicPr>
          <p:cNvPr id="12" name="Grafik 11" descr="regPlot_var1.eps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6314" y="3929066"/>
            <a:ext cx="3571900" cy="24306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0" y="101600"/>
            <a:ext cx="9144000" cy="525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0" hangingPunct="0"/>
            <a:r>
              <a:rPr lang="en-GB" sz="28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Functionality in preparation...</a:t>
            </a:r>
            <a:endParaRPr lang="en-GB" sz="2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Multiclass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classification</a:t>
            </a:r>
            <a:endParaRPr lang="de-DE" sz="2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Automatic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classifier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tuning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via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cross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validation</a:t>
            </a:r>
            <a:endParaRPr lang="de-DE" sz="2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Advanced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method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combination</a:t>
            </a:r>
            <a:endParaRPr lang="de-DE" sz="2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Bayesian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classifiers</a:t>
            </a:r>
            <a:endParaRPr lang="de-DE" sz="2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….</a:t>
            </a:r>
          </a:p>
          <a:p>
            <a:pPr lvl="1">
              <a:buNone/>
            </a:pPr>
            <a:endParaRPr lang="de-DE" sz="2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endParaRPr lang="de-DE" sz="2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" name="Gruppieren 6"/>
          <p:cNvGrpSpPr/>
          <p:nvPr/>
        </p:nvGrpSpPr>
        <p:grpSpPr>
          <a:xfrm>
            <a:off x="4786314" y="1928802"/>
            <a:ext cx="4214842" cy="3929090"/>
            <a:chOff x="3995738" y="908050"/>
            <a:chExt cx="4968875" cy="4608513"/>
          </a:xfrm>
        </p:grpSpPr>
        <p:sp>
          <p:nvSpPr>
            <p:cNvPr id="8" name="Oval 137"/>
            <p:cNvSpPr>
              <a:spLocks noChangeArrowheads="1"/>
            </p:cNvSpPr>
            <p:nvPr/>
          </p:nvSpPr>
          <p:spPr bwMode="auto">
            <a:xfrm>
              <a:off x="6372225" y="1484313"/>
              <a:ext cx="2520950" cy="1584325"/>
            </a:xfrm>
            <a:prstGeom prst="ellipse">
              <a:avLst/>
            </a:prstGeom>
            <a:solidFill>
              <a:srgbClr val="6F8FC3"/>
            </a:solidFill>
            <a:ln w="3175" algn="ctr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9" name="Oval 134"/>
            <p:cNvSpPr>
              <a:spLocks noChangeArrowheads="1"/>
            </p:cNvSpPr>
            <p:nvPr/>
          </p:nvSpPr>
          <p:spPr bwMode="auto">
            <a:xfrm>
              <a:off x="4427538" y="2565400"/>
              <a:ext cx="2520950" cy="1439863"/>
            </a:xfrm>
            <a:prstGeom prst="ellipse">
              <a:avLst/>
            </a:prstGeom>
            <a:solidFill>
              <a:srgbClr val="E16161"/>
            </a:solidFill>
            <a:ln w="3175" algn="ctr">
              <a:solidFill>
                <a:srgbClr val="993366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10" name="Oval 136"/>
            <p:cNvSpPr>
              <a:spLocks noChangeArrowheads="1"/>
            </p:cNvSpPr>
            <p:nvPr/>
          </p:nvSpPr>
          <p:spPr bwMode="auto">
            <a:xfrm>
              <a:off x="6372225" y="2924175"/>
              <a:ext cx="2592388" cy="1800225"/>
            </a:xfrm>
            <a:prstGeom prst="ellipse">
              <a:avLst/>
            </a:prstGeom>
            <a:solidFill>
              <a:srgbClr val="FF9900"/>
            </a:solidFill>
            <a:ln w="3175" algn="ctr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11" name="Oval 135"/>
            <p:cNvSpPr>
              <a:spLocks noChangeArrowheads="1"/>
            </p:cNvSpPr>
            <p:nvPr/>
          </p:nvSpPr>
          <p:spPr bwMode="auto">
            <a:xfrm>
              <a:off x="4643438" y="3932238"/>
              <a:ext cx="2520950" cy="1584325"/>
            </a:xfrm>
            <a:prstGeom prst="ellipse">
              <a:avLst/>
            </a:prstGeom>
            <a:solidFill>
              <a:srgbClr val="DFF474">
                <a:alpha val="77000"/>
              </a:srgbClr>
            </a:solidFill>
            <a:ln w="3175" algn="ctr">
              <a:solidFill>
                <a:srgbClr val="99CC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12" name="Oval 133"/>
            <p:cNvSpPr>
              <a:spLocks noChangeArrowheads="1"/>
            </p:cNvSpPr>
            <p:nvPr/>
          </p:nvSpPr>
          <p:spPr bwMode="auto">
            <a:xfrm>
              <a:off x="4643438" y="908050"/>
              <a:ext cx="2592387" cy="1657350"/>
            </a:xfrm>
            <a:prstGeom prst="ellipse">
              <a:avLst/>
            </a:prstGeom>
            <a:solidFill>
              <a:srgbClr val="73B6F3"/>
            </a:solidFill>
            <a:ln w="3175" algn="ctr">
              <a:solidFill>
                <a:srgbClr val="3366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pic>
          <p:nvPicPr>
            <p:cNvPr id="13" name="Picture 7" descr="00838.png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435600" y="3170238"/>
              <a:ext cx="257175" cy="257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14" name="Picture 8" descr="00839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553200" y="2516188"/>
              <a:ext cx="314325" cy="314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15" name="Picture 9" descr="00848.pn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000750" y="2516188"/>
              <a:ext cx="257175" cy="257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16" name="Picture 10" descr="00849.pn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562600" y="2687638"/>
              <a:ext cx="3429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17" name="Picture 11" descr="00925.png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400675" y="2525713"/>
              <a:ext cx="371475" cy="371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18" name="Picture 12" descr="00926.png"/>
            <p:cNvPicPr>
              <a:picLocks noChangeAspect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953000" y="2592388"/>
              <a:ext cx="4572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19" name="Picture 13" descr="01011.png"/>
            <p:cNvPicPr>
              <a:picLocks noChangeAspect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4953000" y="3125788"/>
              <a:ext cx="257175" cy="257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20" name="Picture 14" descr="01373.png"/>
            <p:cNvPicPr>
              <a:picLocks noChangeAspect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5861050" y="2986088"/>
              <a:ext cx="342900" cy="341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21" name="Picture 15" descr="01533.png"/>
            <p:cNvPicPr>
              <a:picLocks noChangeAspect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5924550" y="3049588"/>
              <a:ext cx="600075" cy="600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22" name="Picture 16" descr="02134.png"/>
            <p:cNvPicPr>
              <a:picLocks noChangeAspect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5619750" y="3354388"/>
              <a:ext cx="285750" cy="285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23" name="Picture 17" descr="02135.png"/>
            <p:cNvPicPr>
              <a:picLocks noChangeAspect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5740400" y="3475038"/>
              <a:ext cx="371475" cy="371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24" name="Picture 18" descr="02636.png"/>
            <p:cNvPicPr>
              <a:picLocks noChangeAspect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5862638" y="3597275"/>
              <a:ext cx="285750" cy="285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25" name="Picture 19" descr="02650.png"/>
            <p:cNvPicPr>
              <a:picLocks noChangeAspect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6022975" y="3756025"/>
              <a:ext cx="257175" cy="257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26" name="Picture 20" descr="03492.png"/>
            <p:cNvPicPr>
              <a:picLocks noChangeAspect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5602288" y="3946525"/>
              <a:ext cx="285750" cy="285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27" name="Picture 21" descr="03494.png"/>
            <p:cNvPicPr>
              <a:picLocks noChangeAspect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6273800" y="2713038"/>
              <a:ext cx="40005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28" name="Picture 22" descr="03717.png"/>
            <p:cNvPicPr>
              <a:picLocks noChangeAspect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6350000" y="3551238"/>
              <a:ext cx="228600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29" name="Picture 23" descr="03718.png"/>
            <p:cNvPicPr>
              <a:picLocks noChangeAspect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5105400" y="3449638"/>
              <a:ext cx="257175" cy="257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30" name="Picture 24" descr="03720.png"/>
            <p:cNvPicPr>
              <a:picLocks noChangeAspect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5207000" y="3551238"/>
              <a:ext cx="400050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31" name="Picture 25" descr="03946.png"/>
            <p:cNvPicPr>
              <a:picLocks noChangeAspect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7010400" y="2592388"/>
              <a:ext cx="428625" cy="428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32" name="Picture 26" descr="04138.png"/>
            <p:cNvPicPr>
              <a:picLocks noChangeAspect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5545138" y="3889375"/>
              <a:ext cx="285750" cy="285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33" name="Picture 27" descr="04304.png"/>
            <p:cNvPicPr>
              <a:picLocks noChangeAspect="1"/>
            </p:cNvPicPr>
            <p:nvPr/>
          </p:nvPicPr>
          <p:blipFill>
            <a:blip r:embed="rId22"/>
            <a:srcRect/>
            <a:stretch>
              <a:fillRect/>
            </a:stretch>
          </p:blipFill>
          <p:spPr bwMode="auto">
            <a:xfrm>
              <a:off x="6781800" y="2668588"/>
              <a:ext cx="228600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34" name="Picture 28" descr="04338.png"/>
            <p:cNvPicPr>
              <a:picLocks noChangeAspect="1"/>
            </p:cNvPicPr>
            <p:nvPr/>
          </p:nvPicPr>
          <p:blipFill>
            <a:blip r:embed="rId23"/>
            <a:srcRect/>
            <a:stretch>
              <a:fillRect/>
            </a:stretch>
          </p:blipFill>
          <p:spPr bwMode="auto">
            <a:xfrm>
              <a:off x="6781800" y="3049588"/>
              <a:ext cx="257175" cy="257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35" name="Picture 29" descr="04978.png"/>
            <p:cNvPicPr>
              <a:picLocks noChangeAspect="1"/>
            </p:cNvPicPr>
            <p:nvPr/>
          </p:nvPicPr>
          <p:blipFill>
            <a:blip r:embed="rId24"/>
            <a:srcRect/>
            <a:stretch>
              <a:fillRect/>
            </a:stretch>
          </p:blipFill>
          <p:spPr bwMode="auto">
            <a:xfrm>
              <a:off x="6138863" y="2425700"/>
              <a:ext cx="257175" cy="257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36" name="Picture 30" descr="04979.png"/>
            <p:cNvPicPr>
              <a:picLocks noChangeAspect="1"/>
            </p:cNvPicPr>
            <p:nvPr/>
          </p:nvPicPr>
          <p:blipFill>
            <a:blip r:embed="rId25"/>
            <a:srcRect/>
            <a:stretch>
              <a:fillRect/>
            </a:stretch>
          </p:blipFill>
          <p:spPr bwMode="auto">
            <a:xfrm>
              <a:off x="5314950" y="2897188"/>
              <a:ext cx="285750" cy="285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37" name="Picture 31" descr="04980.png"/>
            <p:cNvPicPr>
              <a:picLocks noChangeAspect="1"/>
            </p:cNvPicPr>
            <p:nvPr/>
          </p:nvPicPr>
          <p:blipFill>
            <a:blip r:embed="rId26"/>
            <a:srcRect/>
            <a:stretch>
              <a:fillRect/>
            </a:stretch>
          </p:blipFill>
          <p:spPr bwMode="auto">
            <a:xfrm>
              <a:off x="5435600" y="3017838"/>
              <a:ext cx="371475" cy="371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38" name="Picture 32" descr="21442721.png"/>
            <p:cNvPicPr>
              <a:picLocks noChangeAspect="1"/>
            </p:cNvPicPr>
            <p:nvPr/>
          </p:nvPicPr>
          <p:blipFill>
            <a:blip r:embed="rId27"/>
            <a:srcRect/>
            <a:stretch>
              <a:fillRect/>
            </a:stretch>
          </p:blipFill>
          <p:spPr bwMode="auto">
            <a:xfrm>
              <a:off x="5634038" y="3216275"/>
              <a:ext cx="228600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39" name="Picture 33" descr="21442824.png"/>
            <p:cNvPicPr>
              <a:picLocks noChangeAspect="1"/>
            </p:cNvPicPr>
            <p:nvPr/>
          </p:nvPicPr>
          <p:blipFill>
            <a:blip r:embed="rId28"/>
            <a:srcRect/>
            <a:stretch>
              <a:fillRect/>
            </a:stretch>
          </p:blipFill>
          <p:spPr bwMode="auto">
            <a:xfrm>
              <a:off x="6502400" y="3094038"/>
              <a:ext cx="228600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40" name="Picture 35" descr="00274.png"/>
            <p:cNvPicPr>
              <a:picLocks noChangeAspect="1"/>
            </p:cNvPicPr>
            <p:nvPr/>
          </p:nvPicPr>
          <p:blipFill>
            <a:blip r:embed="rId29"/>
            <a:srcRect/>
            <a:stretch>
              <a:fillRect/>
            </a:stretch>
          </p:blipFill>
          <p:spPr bwMode="auto">
            <a:xfrm>
              <a:off x="5105400" y="1447800"/>
              <a:ext cx="3429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41" name="Picture 36" descr="00275.png"/>
            <p:cNvPicPr>
              <a:picLocks noChangeAspect="1"/>
            </p:cNvPicPr>
            <p:nvPr/>
          </p:nvPicPr>
          <p:blipFill>
            <a:blip r:embed="rId30"/>
            <a:srcRect/>
            <a:stretch>
              <a:fillRect/>
            </a:stretch>
          </p:blipFill>
          <p:spPr bwMode="auto">
            <a:xfrm>
              <a:off x="5768975" y="1130300"/>
              <a:ext cx="3810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42" name="Picture 37" descr="00276.png"/>
            <p:cNvPicPr>
              <a:picLocks noChangeAspect="1"/>
            </p:cNvPicPr>
            <p:nvPr/>
          </p:nvPicPr>
          <p:blipFill>
            <a:blip r:embed="rId31"/>
            <a:srcRect/>
            <a:stretch>
              <a:fillRect/>
            </a:stretch>
          </p:blipFill>
          <p:spPr bwMode="auto">
            <a:xfrm>
              <a:off x="5332413" y="1835150"/>
              <a:ext cx="3810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43" name="Picture 38" descr="00278.png"/>
            <p:cNvPicPr>
              <a:picLocks noChangeAspect="1"/>
            </p:cNvPicPr>
            <p:nvPr/>
          </p:nvPicPr>
          <p:blipFill>
            <a:blip r:embed="rId32"/>
            <a:srcRect/>
            <a:stretch>
              <a:fillRect/>
            </a:stretch>
          </p:blipFill>
          <p:spPr bwMode="auto">
            <a:xfrm>
              <a:off x="5472113" y="1976438"/>
              <a:ext cx="4191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44" name="Picture 39" descr="00280.png"/>
            <p:cNvPicPr>
              <a:picLocks noChangeAspect="1"/>
            </p:cNvPicPr>
            <p:nvPr/>
          </p:nvPicPr>
          <p:blipFill>
            <a:blip r:embed="rId33"/>
            <a:srcRect/>
            <a:stretch>
              <a:fillRect/>
            </a:stretch>
          </p:blipFill>
          <p:spPr bwMode="auto">
            <a:xfrm>
              <a:off x="5762625" y="2266950"/>
              <a:ext cx="4572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45" name="Picture 40" descr="00992.png"/>
            <p:cNvPicPr>
              <a:picLocks noChangeAspect="1"/>
            </p:cNvPicPr>
            <p:nvPr/>
          </p:nvPicPr>
          <p:blipFill>
            <a:blip r:embed="rId34"/>
            <a:srcRect/>
            <a:stretch>
              <a:fillRect/>
            </a:stretch>
          </p:blipFill>
          <p:spPr bwMode="auto">
            <a:xfrm>
              <a:off x="6019800" y="2514600"/>
              <a:ext cx="304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46" name="Picture 41" descr="00994.png"/>
            <p:cNvPicPr>
              <a:picLocks noChangeAspect="1"/>
            </p:cNvPicPr>
            <p:nvPr/>
          </p:nvPicPr>
          <p:blipFill>
            <a:blip r:embed="rId35"/>
            <a:srcRect/>
            <a:stretch>
              <a:fillRect/>
            </a:stretch>
          </p:blipFill>
          <p:spPr bwMode="auto">
            <a:xfrm>
              <a:off x="6324600" y="1228725"/>
              <a:ext cx="3429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47" name="Picture 42" descr="00995.png"/>
            <p:cNvPicPr>
              <a:picLocks noChangeAspect="1"/>
            </p:cNvPicPr>
            <p:nvPr/>
          </p:nvPicPr>
          <p:blipFill>
            <a:blip r:embed="rId36"/>
            <a:srcRect/>
            <a:stretch>
              <a:fillRect/>
            </a:stretch>
          </p:blipFill>
          <p:spPr bwMode="auto">
            <a:xfrm>
              <a:off x="4953000" y="1143000"/>
              <a:ext cx="3429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48" name="Picture 43" descr="00998.png"/>
            <p:cNvPicPr>
              <a:picLocks noChangeAspect="1"/>
            </p:cNvPicPr>
            <p:nvPr/>
          </p:nvPicPr>
          <p:blipFill>
            <a:blip r:embed="rId37"/>
            <a:srcRect/>
            <a:stretch>
              <a:fillRect/>
            </a:stretch>
          </p:blipFill>
          <p:spPr bwMode="auto">
            <a:xfrm>
              <a:off x="5395913" y="1365250"/>
              <a:ext cx="3810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49" name="Picture 44" descr="00999.png"/>
            <p:cNvPicPr>
              <a:picLocks noChangeAspect="1"/>
            </p:cNvPicPr>
            <p:nvPr/>
          </p:nvPicPr>
          <p:blipFill>
            <a:blip r:embed="rId38"/>
            <a:srcRect/>
            <a:stretch>
              <a:fillRect/>
            </a:stretch>
          </p:blipFill>
          <p:spPr bwMode="auto">
            <a:xfrm>
              <a:off x="5535613" y="1506538"/>
              <a:ext cx="4191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50" name="Picture 45" descr="01290.png"/>
            <p:cNvPicPr>
              <a:picLocks noChangeAspect="1"/>
            </p:cNvPicPr>
            <p:nvPr/>
          </p:nvPicPr>
          <p:blipFill>
            <a:blip r:embed="rId39"/>
            <a:srcRect/>
            <a:stretch>
              <a:fillRect/>
            </a:stretch>
          </p:blipFill>
          <p:spPr bwMode="auto">
            <a:xfrm>
              <a:off x="5705475" y="1674813"/>
              <a:ext cx="3429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51" name="Picture 46" descr="01291.png"/>
            <p:cNvPicPr>
              <a:picLocks noChangeAspect="1"/>
            </p:cNvPicPr>
            <p:nvPr/>
          </p:nvPicPr>
          <p:blipFill>
            <a:blip r:embed="rId40"/>
            <a:srcRect/>
            <a:stretch>
              <a:fillRect/>
            </a:stretch>
          </p:blipFill>
          <p:spPr bwMode="auto">
            <a:xfrm>
              <a:off x="6553200" y="1447800"/>
              <a:ext cx="3810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52" name="Picture 47" descr="01295.png"/>
            <p:cNvPicPr>
              <a:picLocks noChangeAspect="1"/>
            </p:cNvPicPr>
            <p:nvPr/>
          </p:nvPicPr>
          <p:blipFill>
            <a:blip r:embed="rId41"/>
            <a:srcRect/>
            <a:stretch>
              <a:fillRect/>
            </a:stretch>
          </p:blipFill>
          <p:spPr bwMode="auto">
            <a:xfrm>
              <a:off x="6135688" y="2106613"/>
              <a:ext cx="4191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53" name="Picture 48" descr="01296.png"/>
            <p:cNvPicPr>
              <a:picLocks noChangeAspect="1"/>
            </p:cNvPicPr>
            <p:nvPr/>
          </p:nvPicPr>
          <p:blipFill>
            <a:blip r:embed="rId42"/>
            <a:srcRect/>
            <a:stretch>
              <a:fillRect/>
            </a:stretch>
          </p:blipFill>
          <p:spPr bwMode="auto">
            <a:xfrm>
              <a:off x="6781800" y="1143000"/>
              <a:ext cx="4191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54" name="Picture 49" descr="01297.png"/>
            <p:cNvPicPr>
              <a:picLocks noChangeAspect="1"/>
            </p:cNvPicPr>
            <p:nvPr/>
          </p:nvPicPr>
          <p:blipFill>
            <a:blip r:embed="rId43"/>
            <a:srcRect/>
            <a:stretch>
              <a:fillRect/>
            </a:stretch>
          </p:blipFill>
          <p:spPr bwMode="auto">
            <a:xfrm>
              <a:off x="6072188" y="1584325"/>
              <a:ext cx="4572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55" name="Picture 50" descr="05034.png"/>
            <p:cNvPicPr>
              <a:picLocks noChangeAspect="1"/>
            </p:cNvPicPr>
            <p:nvPr/>
          </p:nvPicPr>
          <p:blipFill>
            <a:blip r:embed="rId44"/>
            <a:srcRect/>
            <a:stretch>
              <a:fillRect/>
            </a:stretch>
          </p:blipFill>
          <p:spPr bwMode="auto">
            <a:xfrm>
              <a:off x="6249988" y="1763713"/>
              <a:ext cx="3429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56" name="Picture 51" descr="05036.png"/>
            <p:cNvPicPr>
              <a:picLocks noChangeAspect="1"/>
            </p:cNvPicPr>
            <p:nvPr/>
          </p:nvPicPr>
          <p:blipFill>
            <a:blip r:embed="rId45"/>
            <a:srcRect/>
            <a:stretch>
              <a:fillRect/>
            </a:stretch>
          </p:blipFill>
          <p:spPr bwMode="auto">
            <a:xfrm>
              <a:off x="6550025" y="2063750"/>
              <a:ext cx="3429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57" name="Picture 52" descr="05035.png"/>
            <p:cNvPicPr>
              <a:picLocks noChangeAspect="1"/>
            </p:cNvPicPr>
            <p:nvPr/>
          </p:nvPicPr>
          <p:blipFill>
            <a:blip r:embed="rId46"/>
            <a:srcRect/>
            <a:stretch>
              <a:fillRect/>
            </a:stretch>
          </p:blipFill>
          <p:spPr bwMode="auto">
            <a:xfrm>
              <a:off x="6400800" y="1912938"/>
              <a:ext cx="3429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58" name="Picture 54" descr="03243.png"/>
            <p:cNvPicPr>
              <a:picLocks noChangeAspect="1"/>
            </p:cNvPicPr>
            <p:nvPr/>
          </p:nvPicPr>
          <p:blipFill>
            <a:blip r:embed="rId47"/>
            <a:srcRect/>
            <a:stretch>
              <a:fillRect/>
            </a:stretch>
          </p:blipFill>
          <p:spPr bwMode="auto">
            <a:xfrm>
              <a:off x="6889750" y="1644650"/>
              <a:ext cx="3810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59" name="Picture 55" descr="03405.png"/>
            <p:cNvPicPr>
              <a:picLocks noChangeAspect="1"/>
            </p:cNvPicPr>
            <p:nvPr/>
          </p:nvPicPr>
          <p:blipFill>
            <a:blip r:embed="rId48"/>
            <a:srcRect/>
            <a:stretch>
              <a:fillRect/>
            </a:stretch>
          </p:blipFill>
          <p:spPr bwMode="auto">
            <a:xfrm>
              <a:off x="7058025" y="1814513"/>
              <a:ext cx="304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60" name="Picture 56" descr="03407.png"/>
            <p:cNvPicPr>
              <a:picLocks noChangeAspect="1"/>
            </p:cNvPicPr>
            <p:nvPr/>
          </p:nvPicPr>
          <p:blipFill>
            <a:blip r:embed="rId49"/>
            <a:srcRect/>
            <a:stretch>
              <a:fillRect/>
            </a:stretch>
          </p:blipFill>
          <p:spPr bwMode="auto">
            <a:xfrm>
              <a:off x="6773863" y="2527300"/>
              <a:ext cx="3810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61" name="Picture 57" descr="03693.png"/>
            <p:cNvPicPr>
              <a:picLocks noChangeAspect="1"/>
            </p:cNvPicPr>
            <p:nvPr/>
          </p:nvPicPr>
          <p:blipFill>
            <a:blip r:embed="rId50"/>
            <a:srcRect/>
            <a:stretch>
              <a:fillRect/>
            </a:stretch>
          </p:blipFill>
          <p:spPr bwMode="auto">
            <a:xfrm>
              <a:off x="7086600" y="2232025"/>
              <a:ext cx="600075" cy="600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62" name="Picture 58" descr="03862.png"/>
            <p:cNvPicPr>
              <a:picLocks noChangeAspect="1"/>
            </p:cNvPicPr>
            <p:nvPr/>
          </p:nvPicPr>
          <p:blipFill>
            <a:blip r:embed="rId51"/>
            <a:srcRect/>
            <a:stretch>
              <a:fillRect/>
            </a:stretch>
          </p:blipFill>
          <p:spPr bwMode="auto">
            <a:xfrm>
              <a:off x="6324600" y="2730500"/>
              <a:ext cx="4572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63" name="Picture 59" descr="03863.png"/>
            <p:cNvPicPr>
              <a:picLocks noChangeAspect="1"/>
            </p:cNvPicPr>
            <p:nvPr/>
          </p:nvPicPr>
          <p:blipFill>
            <a:blip r:embed="rId52"/>
            <a:srcRect/>
            <a:stretch>
              <a:fillRect/>
            </a:stretch>
          </p:blipFill>
          <p:spPr bwMode="auto">
            <a:xfrm>
              <a:off x="7620000" y="2425700"/>
              <a:ext cx="571500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64" name="Picture 60" descr="04203.png"/>
            <p:cNvPicPr>
              <a:picLocks noChangeAspect="1"/>
            </p:cNvPicPr>
            <p:nvPr/>
          </p:nvPicPr>
          <p:blipFill>
            <a:blip r:embed="rId53"/>
            <a:srcRect/>
            <a:stretch>
              <a:fillRect/>
            </a:stretch>
          </p:blipFill>
          <p:spPr bwMode="auto">
            <a:xfrm>
              <a:off x="7688263" y="2908300"/>
              <a:ext cx="304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65" name="Picture 61" descr="04204.png"/>
            <p:cNvPicPr>
              <a:picLocks noChangeAspect="1"/>
            </p:cNvPicPr>
            <p:nvPr/>
          </p:nvPicPr>
          <p:blipFill>
            <a:blip r:embed="rId54"/>
            <a:srcRect/>
            <a:stretch>
              <a:fillRect/>
            </a:stretch>
          </p:blipFill>
          <p:spPr bwMode="auto">
            <a:xfrm>
              <a:off x="7231063" y="2908300"/>
              <a:ext cx="3429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66" name="Picture 62" descr="04206.png"/>
            <p:cNvPicPr>
              <a:picLocks noChangeAspect="1"/>
            </p:cNvPicPr>
            <p:nvPr/>
          </p:nvPicPr>
          <p:blipFill>
            <a:blip r:embed="rId55"/>
            <a:srcRect/>
            <a:stretch>
              <a:fillRect/>
            </a:stretch>
          </p:blipFill>
          <p:spPr bwMode="auto">
            <a:xfrm>
              <a:off x="7289800" y="1511300"/>
              <a:ext cx="4191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67" name="Picture 63" descr="04256.png"/>
            <p:cNvPicPr>
              <a:picLocks noChangeAspect="1"/>
            </p:cNvPicPr>
            <p:nvPr/>
          </p:nvPicPr>
          <p:blipFill>
            <a:blip r:embed="rId56"/>
            <a:srcRect/>
            <a:stretch>
              <a:fillRect/>
            </a:stretch>
          </p:blipFill>
          <p:spPr bwMode="auto">
            <a:xfrm>
              <a:off x="8077200" y="2730500"/>
              <a:ext cx="304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68" name="Picture 64" descr="04257.png"/>
            <p:cNvPicPr>
              <a:picLocks noChangeAspect="1"/>
            </p:cNvPicPr>
            <p:nvPr/>
          </p:nvPicPr>
          <p:blipFill>
            <a:blip r:embed="rId57"/>
            <a:srcRect/>
            <a:stretch>
              <a:fillRect/>
            </a:stretch>
          </p:blipFill>
          <p:spPr bwMode="auto">
            <a:xfrm>
              <a:off x="7607300" y="1830388"/>
              <a:ext cx="3429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69" name="Picture 65" descr="04763.png"/>
            <p:cNvPicPr>
              <a:picLocks noChangeAspect="1"/>
            </p:cNvPicPr>
            <p:nvPr/>
          </p:nvPicPr>
          <p:blipFill>
            <a:blip r:embed="rId58"/>
            <a:srcRect/>
            <a:stretch>
              <a:fillRect/>
            </a:stretch>
          </p:blipFill>
          <p:spPr bwMode="auto">
            <a:xfrm>
              <a:off x="6654800" y="2325688"/>
              <a:ext cx="304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70" name="Picture 66" descr="04259.png"/>
            <p:cNvPicPr>
              <a:picLocks noChangeAspect="1"/>
            </p:cNvPicPr>
            <p:nvPr/>
          </p:nvPicPr>
          <p:blipFill>
            <a:blip r:embed="rId59"/>
            <a:srcRect/>
            <a:stretch>
              <a:fillRect/>
            </a:stretch>
          </p:blipFill>
          <p:spPr bwMode="auto">
            <a:xfrm>
              <a:off x="6477000" y="2146300"/>
              <a:ext cx="4191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71" name="Picture 67" descr="03406.png"/>
            <p:cNvPicPr>
              <a:picLocks noChangeAspect="1"/>
            </p:cNvPicPr>
            <p:nvPr/>
          </p:nvPicPr>
          <p:blipFill>
            <a:blip r:embed="rId60"/>
            <a:srcRect/>
            <a:stretch>
              <a:fillRect/>
            </a:stretch>
          </p:blipFill>
          <p:spPr bwMode="auto">
            <a:xfrm>
              <a:off x="7199313" y="1954213"/>
              <a:ext cx="3429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72" name="Picture 68" descr="03242.png"/>
            <p:cNvPicPr>
              <a:picLocks noChangeAspect="1"/>
            </p:cNvPicPr>
            <p:nvPr/>
          </p:nvPicPr>
          <p:blipFill>
            <a:blip r:embed="rId61"/>
            <a:srcRect/>
            <a:stretch>
              <a:fillRect/>
            </a:stretch>
          </p:blipFill>
          <p:spPr bwMode="auto">
            <a:xfrm>
              <a:off x="6019800" y="2578100"/>
              <a:ext cx="304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73" name="Picture 70" descr="05106.png"/>
            <p:cNvPicPr>
              <a:picLocks noChangeAspect="1"/>
            </p:cNvPicPr>
            <p:nvPr/>
          </p:nvPicPr>
          <p:blipFill>
            <a:blip r:embed="rId62"/>
            <a:srcRect/>
            <a:stretch>
              <a:fillRect/>
            </a:stretch>
          </p:blipFill>
          <p:spPr bwMode="auto">
            <a:xfrm>
              <a:off x="5443538" y="4073525"/>
              <a:ext cx="4191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74" name="Picture 71" descr="00134.png"/>
            <p:cNvPicPr>
              <a:picLocks noChangeAspect="1"/>
            </p:cNvPicPr>
            <p:nvPr/>
          </p:nvPicPr>
          <p:blipFill>
            <a:blip r:embed="rId63"/>
            <a:srcRect/>
            <a:stretch>
              <a:fillRect/>
            </a:stretch>
          </p:blipFill>
          <p:spPr bwMode="auto">
            <a:xfrm>
              <a:off x="5029200" y="3949700"/>
              <a:ext cx="3429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75" name="Picture 72" descr="00771.png"/>
            <p:cNvPicPr>
              <a:picLocks noChangeAspect="1"/>
            </p:cNvPicPr>
            <p:nvPr/>
          </p:nvPicPr>
          <p:blipFill>
            <a:blip r:embed="rId64"/>
            <a:srcRect/>
            <a:stretch>
              <a:fillRect/>
            </a:stretch>
          </p:blipFill>
          <p:spPr bwMode="auto">
            <a:xfrm>
              <a:off x="5892800" y="4522788"/>
              <a:ext cx="4191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76" name="Picture 73" descr="01350.png"/>
            <p:cNvPicPr>
              <a:picLocks noChangeAspect="1"/>
            </p:cNvPicPr>
            <p:nvPr/>
          </p:nvPicPr>
          <p:blipFill>
            <a:blip r:embed="rId65"/>
            <a:srcRect/>
            <a:stretch>
              <a:fillRect/>
            </a:stretch>
          </p:blipFill>
          <p:spPr bwMode="auto">
            <a:xfrm>
              <a:off x="6248400" y="5016500"/>
              <a:ext cx="3810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77" name="Picture 74" descr="01530.png"/>
            <p:cNvPicPr>
              <a:picLocks noChangeAspect="1"/>
            </p:cNvPicPr>
            <p:nvPr/>
          </p:nvPicPr>
          <p:blipFill>
            <a:blip r:embed="rId66"/>
            <a:srcRect/>
            <a:stretch>
              <a:fillRect/>
            </a:stretch>
          </p:blipFill>
          <p:spPr bwMode="auto">
            <a:xfrm>
              <a:off x="6248400" y="3797300"/>
              <a:ext cx="3429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78" name="Picture 75" descr="03870.png"/>
            <p:cNvPicPr>
              <a:picLocks noChangeAspect="1"/>
            </p:cNvPicPr>
            <p:nvPr/>
          </p:nvPicPr>
          <p:blipFill>
            <a:blip r:embed="rId67"/>
            <a:srcRect/>
            <a:stretch>
              <a:fillRect/>
            </a:stretch>
          </p:blipFill>
          <p:spPr bwMode="auto">
            <a:xfrm>
              <a:off x="6721475" y="4208463"/>
              <a:ext cx="3429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79" name="Picture 76" descr="04077.png"/>
            <p:cNvPicPr>
              <a:picLocks noChangeAspect="1"/>
            </p:cNvPicPr>
            <p:nvPr/>
          </p:nvPicPr>
          <p:blipFill>
            <a:blip r:embed="rId68"/>
            <a:srcRect/>
            <a:stretch>
              <a:fillRect/>
            </a:stretch>
          </p:blipFill>
          <p:spPr bwMode="auto">
            <a:xfrm>
              <a:off x="5559425" y="4724400"/>
              <a:ext cx="304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80" name="Picture 77" descr="04078.png"/>
            <p:cNvPicPr>
              <a:picLocks noChangeAspect="1"/>
            </p:cNvPicPr>
            <p:nvPr/>
          </p:nvPicPr>
          <p:blipFill>
            <a:blip r:embed="rId69"/>
            <a:srcRect/>
            <a:stretch>
              <a:fillRect/>
            </a:stretch>
          </p:blipFill>
          <p:spPr bwMode="auto">
            <a:xfrm>
              <a:off x="5700713" y="4864100"/>
              <a:ext cx="3429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81" name="Picture 78" descr="04300.png"/>
            <p:cNvPicPr>
              <a:picLocks noChangeAspect="1"/>
            </p:cNvPicPr>
            <p:nvPr/>
          </p:nvPicPr>
          <p:blipFill>
            <a:blip r:embed="rId70"/>
            <a:srcRect/>
            <a:stretch>
              <a:fillRect/>
            </a:stretch>
          </p:blipFill>
          <p:spPr bwMode="auto">
            <a:xfrm>
              <a:off x="6019800" y="4102100"/>
              <a:ext cx="304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82" name="Picture 79" descr="04630.png"/>
            <p:cNvPicPr>
              <a:picLocks noChangeAspect="1"/>
            </p:cNvPicPr>
            <p:nvPr/>
          </p:nvPicPr>
          <p:blipFill>
            <a:blip r:embed="rId71"/>
            <a:srcRect/>
            <a:stretch>
              <a:fillRect/>
            </a:stretch>
          </p:blipFill>
          <p:spPr bwMode="auto">
            <a:xfrm>
              <a:off x="6210300" y="4230688"/>
              <a:ext cx="3429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83" name="Picture 80" descr="04976.png"/>
            <p:cNvPicPr>
              <a:picLocks noChangeAspect="1"/>
            </p:cNvPicPr>
            <p:nvPr/>
          </p:nvPicPr>
          <p:blipFill>
            <a:blip r:embed="rId72"/>
            <a:srcRect/>
            <a:stretch>
              <a:fillRect/>
            </a:stretch>
          </p:blipFill>
          <p:spPr bwMode="auto">
            <a:xfrm>
              <a:off x="6553200" y="4635500"/>
              <a:ext cx="3810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84" name="Picture 81" descr="00769.png"/>
            <p:cNvPicPr>
              <a:picLocks noChangeAspect="1"/>
            </p:cNvPicPr>
            <p:nvPr/>
          </p:nvPicPr>
          <p:blipFill>
            <a:blip r:embed="rId73"/>
            <a:srcRect/>
            <a:stretch>
              <a:fillRect/>
            </a:stretch>
          </p:blipFill>
          <p:spPr bwMode="auto">
            <a:xfrm>
              <a:off x="5762625" y="4392613"/>
              <a:ext cx="3429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85" name="Picture 82" descr="04080.png"/>
            <p:cNvPicPr>
              <a:picLocks noChangeAspect="1"/>
            </p:cNvPicPr>
            <p:nvPr/>
          </p:nvPicPr>
          <p:blipFill>
            <a:blip r:embed="rId74"/>
            <a:srcRect/>
            <a:stretch>
              <a:fillRect/>
            </a:stretch>
          </p:blipFill>
          <p:spPr bwMode="auto">
            <a:xfrm>
              <a:off x="5715000" y="3797300"/>
              <a:ext cx="4191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86" name="Picture 83" descr="03918.png"/>
            <p:cNvPicPr>
              <a:picLocks noChangeAspect="1"/>
            </p:cNvPicPr>
            <p:nvPr/>
          </p:nvPicPr>
          <p:blipFill>
            <a:blip r:embed="rId75"/>
            <a:srcRect/>
            <a:stretch>
              <a:fillRect/>
            </a:stretch>
          </p:blipFill>
          <p:spPr bwMode="auto">
            <a:xfrm>
              <a:off x="5181600" y="4483100"/>
              <a:ext cx="304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87" name="Picture 84" descr="03869.png"/>
            <p:cNvPicPr>
              <a:picLocks noChangeAspect="1"/>
            </p:cNvPicPr>
            <p:nvPr/>
          </p:nvPicPr>
          <p:blipFill>
            <a:blip r:embed="rId76"/>
            <a:srcRect/>
            <a:stretch>
              <a:fillRect/>
            </a:stretch>
          </p:blipFill>
          <p:spPr bwMode="auto">
            <a:xfrm>
              <a:off x="6581775" y="4068763"/>
              <a:ext cx="304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88" name="Picture 85" descr="01352.png"/>
            <p:cNvPicPr>
              <a:picLocks noChangeAspect="1"/>
            </p:cNvPicPr>
            <p:nvPr/>
          </p:nvPicPr>
          <p:blipFill>
            <a:blip r:embed="rId77"/>
            <a:srcRect/>
            <a:stretch>
              <a:fillRect/>
            </a:stretch>
          </p:blipFill>
          <p:spPr bwMode="auto">
            <a:xfrm>
              <a:off x="6781800" y="3797300"/>
              <a:ext cx="495300" cy="495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89" name="Picture 87" descr="00012.png"/>
            <p:cNvPicPr>
              <a:picLocks noChangeAspect="1"/>
            </p:cNvPicPr>
            <p:nvPr/>
          </p:nvPicPr>
          <p:blipFill>
            <a:blip r:embed="rId78"/>
            <a:srcRect/>
            <a:stretch>
              <a:fillRect/>
            </a:stretch>
          </p:blipFill>
          <p:spPr bwMode="auto">
            <a:xfrm>
              <a:off x="7620000" y="2730500"/>
              <a:ext cx="3429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90" name="Picture 88" descr="00038.png"/>
            <p:cNvPicPr>
              <a:picLocks noChangeAspect="1"/>
            </p:cNvPicPr>
            <p:nvPr/>
          </p:nvPicPr>
          <p:blipFill>
            <a:blip r:embed="rId79"/>
            <a:srcRect/>
            <a:stretch>
              <a:fillRect/>
            </a:stretch>
          </p:blipFill>
          <p:spPr bwMode="auto">
            <a:xfrm>
              <a:off x="7615238" y="4040188"/>
              <a:ext cx="3810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91" name="Picture 89" descr="00042.png"/>
            <p:cNvPicPr>
              <a:picLocks noChangeAspect="1"/>
            </p:cNvPicPr>
            <p:nvPr/>
          </p:nvPicPr>
          <p:blipFill>
            <a:blip r:embed="rId80"/>
            <a:srcRect/>
            <a:stretch>
              <a:fillRect/>
            </a:stretch>
          </p:blipFill>
          <p:spPr bwMode="auto">
            <a:xfrm>
              <a:off x="7775575" y="4198938"/>
              <a:ext cx="3429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92" name="Picture 90" descr="00135.png"/>
            <p:cNvPicPr>
              <a:picLocks noChangeAspect="1"/>
            </p:cNvPicPr>
            <p:nvPr/>
          </p:nvPicPr>
          <p:blipFill>
            <a:blip r:embed="rId81"/>
            <a:srcRect/>
            <a:stretch>
              <a:fillRect/>
            </a:stretch>
          </p:blipFill>
          <p:spPr bwMode="auto">
            <a:xfrm>
              <a:off x="6854825" y="3495675"/>
              <a:ext cx="304800" cy="303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93" name="Picture 91" descr="00179.png"/>
            <p:cNvPicPr>
              <a:picLocks noChangeAspect="1"/>
            </p:cNvPicPr>
            <p:nvPr/>
          </p:nvPicPr>
          <p:blipFill>
            <a:blip r:embed="rId82"/>
            <a:srcRect/>
            <a:stretch>
              <a:fillRect/>
            </a:stretch>
          </p:blipFill>
          <p:spPr bwMode="auto">
            <a:xfrm>
              <a:off x="7126288" y="3765550"/>
              <a:ext cx="4191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94" name="Picture 92" descr="00180.png"/>
            <p:cNvPicPr>
              <a:picLocks noChangeAspect="1"/>
            </p:cNvPicPr>
            <p:nvPr/>
          </p:nvPicPr>
          <p:blipFill>
            <a:blip r:embed="rId83"/>
            <a:srcRect/>
            <a:stretch>
              <a:fillRect/>
            </a:stretch>
          </p:blipFill>
          <p:spPr bwMode="auto">
            <a:xfrm>
              <a:off x="7305675" y="3944938"/>
              <a:ext cx="304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95" name="Picture 93" descr="00287.png"/>
            <p:cNvPicPr>
              <a:picLocks noChangeAspect="1"/>
            </p:cNvPicPr>
            <p:nvPr/>
          </p:nvPicPr>
          <p:blipFill>
            <a:blip r:embed="rId84"/>
            <a:srcRect/>
            <a:stretch>
              <a:fillRect/>
            </a:stretch>
          </p:blipFill>
          <p:spPr bwMode="auto">
            <a:xfrm>
              <a:off x="7108825" y="3227388"/>
              <a:ext cx="304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96" name="Picture 94" descr="00339.png"/>
            <p:cNvPicPr>
              <a:picLocks noChangeAspect="1"/>
            </p:cNvPicPr>
            <p:nvPr/>
          </p:nvPicPr>
          <p:blipFill>
            <a:blip r:embed="rId85"/>
            <a:srcRect/>
            <a:stretch>
              <a:fillRect/>
            </a:stretch>
          </p:blipFill>
          <p:spPr bwMode="auto">
            <a:xfrm>
              <a:off x="7399338" y="3517900"/>
              <a:ext cx="3429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97" name="Picture 95" descr="00630.png"/>
            <p:cNvPicPr>
              <a:picLocks noChangeAspect="1"/>
            </p:cNvPicPr>
            <p:nvPr/>
          </p:nvPicPr>
          <p:blipFill>
            <a:blip r:embed="rId86"/>
            <a:srcRect/>
            <a:stretch>
              <a:fillRect/>
            </a:stretch>
          </p:blipFill>
          <p:spPr bwMode="auto">
            <a:xfrm>
              <a:off x="7361238" y="2946400"/>
              <a:ext cx="3429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98" name="Picture 96" descr="00634.png"/>
            <p:cNvPicPr>
              <a:picLocks noChangeAspect="1"/>
            </p:cNvPicPr>
            <p:nvPr/>
          </p:nvPicPr>
          <p:blipFill>
            <a:blip r:embed="rId87"/>
            <a:srcRect/>
            <a:stretch>
              <a:fillRect/>
            </a:stretch>
          </p:blipFill>
          <p:spPr bwMode="auto">
            <a:xfrm>
              <a:off x="7491413" y="3078163"/>
              <a:ext cx="4191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99" name="Picture 97" descr="00639.png"/>
            <p:cNvPicPr>
              <a:picLocks noChangeAspect="1"/>
            </p:cNvPicPr>
            <p:nvPr/>
          </p:nvPicPr>
          <p:blipFill>
            <a:blip r:embed="rId88"/>
            <a:srcRect/>
            <a:stretch>
              <a:fillRect/>
            </a:stretch>
          </p:blipFill>
          <p:spPr bwMode="auto">
            <a:xfrm>
              <a:off x="7800975" y="3387725"/>
              <a:ext cx="3810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100" name="Picture 98" descr="00642.png"/>
            <p:cNvPicPr>
              <a:picLocks noChangeAspect="1"/>
            </p:cNvPicPr>
            <p:nvPr/>
          </p:nvPicPr>
          <p:blipFill>
            <a:blip r:embed="rId89"/>
            <a:srcRect/>
            <a:stretch>
              <a:fillRect/>
            </a:stretch>
          </p:blipFill>
          <p:spPr bwMode="auto">
            <a:xfrm>
              <a:off x="7932738" y="3517900"/>
              <a:ext cx="4572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101" name="Picture 99" descr="01695.png"/>
            <p:cNvPicPr>
              <a:picLocks noChangeAspect="1"/>
            </p:cNvPicPr>
            <p:nvPr/>
          </p:nvPicPr>
          <p:blipFill>
            <a:blip r:embed="rId90"/>
            <a:srcRect/>
            <a:stretch>
              <a:fillRect/>
            </a:stretch>
          </p:blipFill>
          <p:spPr bwMode="auto">
            <a:xfrm>
              <a:off x="8120063" y="3706813"/>
              <a:ext cx="304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102" name="Picture 100" descr="02343.png"/>
            <p:cNvPicPr>
              <a:picLocks noChangeAspect="1"/>
            </p:cNvPicPr>
            <p:nvPr/>
          </p:nvPicPr>
          <p:blipFill>
            <a:blip r:embed="rId91"/>
            <a:srcRect/>
            <a:stretch>
              <a:fillRect/>
            </a:stretch>
          </p:blipFill>
          <p:spPr bwMode="auto">
            <a:xfrm>
              <a:off x="6019800" y="4178300"/>
              <a:ext cx="304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103" name="Picture 101" descr="02450.png"/>
            <p:cNvPicPr>
              <a:picLocks noChangeAspect="1"/>
            </p:cNvPicPr>
            <p:nvPr/>
          </p:nvPicPr>
          <p:blipFill>
            <a:blip r:embed="rId92"/>
            <a:srcRect/>
            <a:stretch>
              <a:fillRect/>
            </a:stretch>
          </p:blipFill>
          <p:spPr bwMode="auto">
            <a:xfrm>
              <a:off x="8213725" y="3279775"/>
              <a:ext cx="3429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104" name="Picture 102" descr="hin01005.png"/>
            <p:cNvPicPr>
              <a:picLocks noChangeAspect="1"/>
            </p:cNvPicPr>
            <p:nvPr/>
          </p:nvPicPr>
          <p:blipFill>
            <a:blip r:embed="rId93"/>
            <a:srcRect/>
            <a:stretch>
              <a:fillRect/>
            </a:stretch>
          </p:blipFill>
          <p:spPr bwMode="auto">
            <a:xfrm>
              <a:off x="6872288" y="4135438"/>
              <a:ext cx="304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105" name="Picture 103" descr="00338.png"/>
            <p:cNvPicPr>
              <a:picLocks noChangeAspect="1"/>
            </p:cNvPicPr>
            <p:nvPr/>
          </p:nvPicPr>
          <p:blipFill>
            <a:blip r:embed="rId94"/>
            <a:srcRect/>
            <a:stretch>
              <a:fillRect/>
            </a:stretch>
          </p:blipFill>
          <p:spPr bwMode="auto">
            <a:xfrm>
              <a:off x="6477000" y="3797300"/>
              <a:ext cx="4572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106" name="Picture 104" descr="00369.png"/>
            <p:cNvPicPr>
              <a:picLocks noChangeAspect="1"/>
            </p:cNvPicPr>
            <p:nvPr/>
          </p:nvPicPr>
          <p:blipFill>
            <a:blip r:embed="rId95"/>
            <a:srcRect/>
            <a:stretch>
              <a:fillRect/>
            </a:stretch>
          </p:blipFill>
          <p:spPr bwMode="auto">
            <a:xfrm>
              <a:off x="7219950" y="2806700"/>
              <a:ext cx="304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107" name="Picture 105" descr="00635.png"/>
            <p:cNvPicPr>
              <a:picLocks noChangeAspect="1"/>
            </p:cNvPicPr>
            <p:nvPr/>
          </p:nvPicPr>
          <p:blipFill>
            <a:blip r:embed="rId96"/>
            <a:srcRect/>
            <a:stretch>
              <a:fillRect/>
            </a:stretch>
          </p:blipFill>
          <p:spPr bwMode="auto">
            <a:xfrm>
              <a:off x="6400800" y="3492500"/>
              <a:ext cx="304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108" name="Picture 106" descr="00048.png"/>
            <p:cNvPicPr>
              <a:picLocks noChangeAspect="1"/>
            </p:cNvPicPr>
            <p:nvPr/>
          </p:nvPicPr>
          <p:blipFill>
            <a:blip r:embed="rId97"/>
            <a:srcRect/>
            <a:stretch>
              <a:fillRect/>
            </a:stretch>
          </p:blipFill>
          <p:spPr bwMode="auto">
            <a:xfrm>
              <a:off x="6705600" y="3344863"/>
              <a:ext cx="304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109" name="Picture 107" descr="00177.png"/>
            <p:cNvPicPr>
              <a:picLocks noChangeAspect="1"/>
            </p:cNvPicPr>
            <p:nvPr/>
          </p:nvPicPr>
          <p:blipFill>
            <a:blip r:embed="rId98"/>
            <a:srcRect/>
            <a:stretch>
              <a:fillRect/>
            </a:stretch>
          </p:blipFill>
          <p:spPr bwMode="auto">
            <a:xfrm>
              <a:off x="6172200" y="3949700"/>
              <a:ext cx="3429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110" name="Picture 108" descr="hin00870.png"/>
            <p:cNvPicPr>
              <a:picLocks noChangeAspect="1"/>
            </p:cNvPicPr>
            <p:nvPr/>
          </p:nvPicPr>
          <p:blipFill>
            <a:blip r:embed="rId99"/>
            <a:srcRect/>
            <a:stretch>
              <a:fillRect/>
            </a:stretch>
          </p:blipFill>
          <p:spPr bwMode="auto">
            <a:xfrm>
              <a:off x="6713538" y="3975100"/>
              <a:ext cx="34290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111" name="Picture 109" descr="00342.png"/>
            <p:cNvPicPr>
              <a:picLocks noChangeAspect="1"/>
            </p:cNvPicPr>
            <p:nvPr/>
          </p:nvPicPr>
          <p:blipFill>
            <a:blip r:embed="rId100"/>
            <a:srcRect/>
            <a:stretch>
              <a:fillRect/>
            </a:stretch>
          </p:blipFill>
          <p:spPr bwMode="auto">
            <a:xfrm>
              <a:off x="8305800" y="3949700"/>
              <a:ext cx="495300" cy="495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pic>
          <p:nvPicPr>
            <p:cNvPr id="112" name="Picture 110" descr="02448.png"/>
            <p:cNvPicPr>
              <a:picLocks noChangeAspect="1"/>
            </p:cNvPicPr>
            <p:nvPr/>
          </p:nvPicPr>
          <p:blipFill>
            <a:blip r:embed="rId101"/>
            <a:srcRect/>
            <a:stretch>
              <a:fillRect/>
            </a:stretch>
          </p:blipFill>
          <p:spPr bwMode="auto">
            <a:xfrm>
              <a:off x="8072438" y="3140075"/>
              <a:ext cx="304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</p:pic>
        <p:sp>
          <p:nvSpPr>
            <p:cNvPr id="113" name="Text Box 139"/>
            <p:cNvSpPr txBox="1">
              <a:spLocks noChangeArrowheads="1"/>
            </p:cNvSpPr>
            <p:nvPr/>
          </p:nvSpPr>
          <p:spPr bwMode="auto">
            <a:xfrm>
              <a:off x="3995738" y="1989138"/>
              <a:ext cx="801687" cy="304800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GB" sz="1400" b="1">
                  <a:solidFill>
                    <a:srgbClr val="66CCFF"/>
                  </a:solidFill>
                </a:rPr>
                <a:t>Class 2</a:t>
              </a:r>
            </a:p>
          </p:txBody>
        </p:sp>
        <p:sp>
          <p:nvSpPr>
            <p:cNvPr id="114" name="Text Box 140"/>
            <p:cNvSpPr txBox="1">
              <a:spLocks noChangeArrowheads="1"/>
            </p:cNvSpPr>
            <p:nvPr/>
          </p:nvSpPr>
          <p:spPr bwMode="auto">
            <a:xfrm>
              <a:off x="8027988" y="1268413"/>
              <a:ext cx="801687" cy="304800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GB" sz="1400" b="1">
                  <a:solidFill>
                    <a:srgbClr val="6699FF"/>
                  </a:solidFill>
                </a:rPr>
                <a:t>Class 3</a:t>
              </a:r>
            </a:p>
          </p:txBody>
        </p:sp>
        <p:sp>
          <p:nvSpPr>
            <p:cNvPr id="115" name="Text Box 141"/>
            <p:cNvSpPr txBox="1">
              <a:spLocks noChangeArrowheads="1"/>
            </p:cNvSpPr>
            <p:nvPr/>
          </p:nvSpPr>
          <p:spPr bwMode="auto">
            <a:xfrm>
              <a:off x="8027988" y="4635500"/>
              <a:ext cx="801687" cy="304800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GB" sz="1400" b="1" dirty="0">
                  <a:solidFill>
                    <a:srgbClr val="FFB03B"/>
                  </a:solidFill>
                </a:rPr>
                <a:t>Class 5</a:t>
              </a:r>
            </a:p>
          </p:txBody>
        </p:sp>
        <p:sp>
          <p:nvSpPr>
            <p:cNvPr id="116" name="Text Box 142"/>
            <p:cNvSpPr txBox="1">
              <a:spLocks noChangeArrowheads="1"/>
            </p:cNvSpPr>
            <p:nvPr/>
          </p:nvSpPr>
          <p:spPr bwMode="auto">
            <a:xfrm>
              <a:off x="3995738" y="4132263"/>
              <a:ext cx="801687" cy="304800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GB" sz="1400" b="1">
                  <a:solidFill>
                    <a:srgbClr val="CCFF99"/>
                  </a:solidFill>
                </a:rPr>
                <a:t>Class 6</a:t>
              </a:r>
            </a:p>
          </p:txBody>
        </p:sp>
        <p:sp>
          <p:nvSpPr>
            <p:cNvPr id="117" name="Text Box 143"/>
            <p:cNvSpPr txBox="1">
              <a:spLocks noChangeArrowheads="1"/>
            </p:cNvSpPr>
            <p:nvPr/>
          </p:nvSpPr>
          <p:spPr bwMode="auto">
            <a:xfrm>
              <a:off x="3995738" y="2565400"/>
              <a:ext cx="801687" cy="304800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GB" sz="1400" b="1">
                  <a:solidFill>
                    <a:srgbClr val="FF7C80"/>
                  </a:solidFill>
                </a:rPr>
                <a:t>Class 4</a:t>
              </a:r>
            </a:p>
          </p:txBody>
        </p:sp>
      </p:grpSp>
      <p:graphicFrame>
        <p:nvGraphicFramePr>
          <p:cNvPr id="118" name="Group 59"/>
          <p:cNvGraphicFramePr>
            <a:graphicFrameLocks noGrp="1"/>
          </p:cNvGraphicFramePr>
          <p:nvPr/>
        </p:nvGraphicFramePr>
        <p:xfrm>
          <a:off x="428596" y="5875040"/>
          <a:ext cx="5000660" cy="411480"/>
        </p:xfrm>
        <a:graphic>
          <a:graphicData uri="http://schemas.openxmlformats.org/drawingml/2006/table">
            <a:tbl>
              <a:tblPr/>
              <a:tblGrid>
                <a:gridCol w="1000132"/>
                <a:gridCol w="1000132"/>
                <a:gridCol w="1000132"/>
                <a:gridCol w="1000132"/>
                <a:gridCol w="1000132"/>
              </a:tblGrid>
              <a:tr h="3571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Train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8D6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Train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8D6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Train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8D6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Train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8D6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Train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78D6EA"/>
                    </a:solidFill>
                  </a:tcPr>
                </a:tc>
              </a:tr>
            </a:tbl>
          </a:graphicData>
        </a:graphic>
      </p:graphicFrame>
      <p:sp>
        <p:nvSpPr>
          <p:cNvPr id="119" name="Text Box 35"/>
          <p:cNvSpPr txBox="1">
            <a:spLocks noChangeArrowheads="1"/>
          </p:cNvSpPr>
          <p:nvPr/>
        </p:nvSpPr>
        <p:spPr bwMode="auto">
          <a:xfrm>
            <a:off x="1439146" y="5786454"/>
            <a:ext cx="989714" cy="301793"/>
          </a:xfrm>
          <a:prstGeom prst="rect">
            <a:avLst/>
          </a:prstGeom>
          <a:solidFill>
            <a:srgbClr val="FF9900"/>
          </a:solidFill>
          <a:ln w="31750">
            <a:noFill/>
            <a:miter lim="800000"/>
            <a:headEnd/>
            <a:tailEnd/>
          </a:ln>
          <a:effectLst>
            <a:outerShdw dist="38100" dir="5400000" algn="t" rotWithShape="0">
              <a:srgbClr val="808080">
                <a:alpha val="39999"/>
              </a:srgbClr>
            </a:outerShdw>
          </a:effectLst>
        </p:spPr>
        <p:txBody>
          <a:bodyPr lIns="90000" tIns="0" rIns="90000" bIns="0" anchor="ctr"/>
          <a:lstStyle/>
          <a:p>
            <a:r>
              <a:rPr lang="en-US" b="1" dirty="0">
                <a:solidFill>
                  <a:srgbClr val="000000"/>
                </a:solidFill>
                <a:ea typeface="ＭＳ Ｐゴシック" charset="-128"/>
                <a:cs typeface="Arial" charset="0"/>
              </a:rPr>
              <a:t>Test</a:t>
            </a:r>
          </a:p>
        </p:txBody>
      </p:sp>
      <p:grpSp>
        <p:nvGrpSpPr>
          <p:cNvPr id="122" name="Gruppieren 121"/>
          <p:cNvGrpSpPr/>
          <p:nvPr/>
        </p:nvGrpSpPr>
        <p:grpSpPr>
          <a:xfrm>
            <a:off x="357158" y="3500438"/>
            <a:ext cx="1560513" cy="476250"/>
            <a:chOff x="1214414" y="3429000"/>
            <a:chExt cx="1560513" cy="476250"/>
          </a:xfrm>
        </p:grpSpPr>
        <p:pic>
          <p:nvPicPr>
            <p:cNvPr id="120" name="Plaque 40"/>
            <p:cNvPicPr>
              <a:picLocks noChangeArrowheads="1"/>
            </p:cNvPicPr>
            <p:nvPr/>
          </p:nvPicPr>
          <p:blipFill>
            <a:blip r:embed="rId102"/>
            <a:srcRect/>
            <a:stretch>
              <a:fillRect/>
            </a:stretch>
          </p:blipFill>
          <p:spPr bwMode="auto">
            <a:xfrm>
              <a:off x="1214414" y="3429000"/>
              <a:ext cx="1560513" cy="476250"/>
            </a:xfrm>
            <a:prstGeom prst="rect">
              <a:avLst/>
            </a:prstGeom>
            <a:noFill/>
          </p:spPr>
        </p:pic>
        <p:sp>
          <p:nvSpPr>
            <p:cNvPr id="121" name="Text Box 33"/>
            <p:cNvSpPr txBox="1">
              <a:spLocks noChangeArrowheads="1"/>
            </p:cNvSpPr>
            <p:nvPr/>
          </p:nvSpPr>
          <p:spPr bwMode="auto">
            <a:xfrm>
              <a:off x="1285852" y="3500438"/>
              <a:ext cx="1360488" cy="279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r>
                <a:rPr lang="en-US" dirty="0" smtClean="0">
                  <a:solidFill>
                    <a:srgbClr val="FFFFFF"/>
                  </a:solidFill>
                  <a:ea typeface="ＭＳ Ｐゴシック" charset="-128"/>
                </a:rPr>
                <a:t>Classifier1</a:t>
              </a:r>
              <a:endParaRPr lang="en-US" dirty="0">
                <a:solidFill>
                  <a:srgbClr val="FFFFFF"/>
                </a:solidFill>
                <a:ea typeface="ＭＳ Ｐゴシック" charset="-128"/>
              </a:endParaRPr>
            </a:p>
          </p:txBody>
        </p:sp>
      </p:grpSp>
      <p:grpSp>
        <p:nvGrpSpPr>
          <p:cNvPr id="123" name="Gruppieren 122"/>
          <p:cNvGrpSpPr/>
          <p:nvPr/>
        </p:nvGrpSpPr>
        <p:grpSpPr>
          <a:xfrm>
            <a:off x="1285852" y="2857496"/>
            <a:ext cx="1560513" cy="476250"/>
            <a:chOff x="1214414" y="3429000"/>
            <a:chExt cx="1560513" cy="476250"/>
          </a:xfrm>
        </p:grpSpPr>
        <p:pic>
          <p:nvPicPr>
            <p:cNvPr id="124" name="Plaque 40"/>
            <p:cNvPicPr>
              <a:picLocks noChangeArrowheads="1"/>
            </p:cNvPicPr>
            <p:nvPr/>
          </p:nvPicPr>
          <p:blipFill>
            <a:blip r:embed="rId102"/>
            <a:srcRect/>
            <a:stretch>
              <a:fillRect/>
            </a:stretch>
          </p:blipFill>
          <p:spPr bwMode="auto">
            <a:xfrm>
              <a:off x="1214414" y="3429000"/>
              <a:ext cx="1560513" cy="476250"/>
            </a:xfrm>
            <a:prstGeom prst="rect">
              <a:avLst/>
            </a:prstGeom>
            <a:noFill/>
          </p:spPr>
        </p:pic>
        <p:sp>
          <p:nvSpPr>
            <p:cNvPr id="125" name="Text Box 33"/>
            <p:cNvSpPr txBox="1">
              <a:spLocks noChangeArrowheads="1"/>
            </p:cNvSpPr>
            <p:nvPr/>
          </p:nvSpPr>
          <p:spPr bwMode="auto">
            <a:xfrm>
              <a:off x="1285852" y="3500438"/>
              <a:ext cx="1360488" cy="279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r>
                <a:rPr lang="en-US" dirty="0" smtClean="0">
                  <a:solidFill>
                    <a:srgbClr val="FFFFFF"/>
                  </a:solidFill>
                  <a:ea typeface="ＭＳ Ｐゴシック" charset="-128"/>
                </a:rPr>
                <a:t>Classifier2</a:t>
              </a:r>
              <a:endParaRPr lang="en-US" dirty="0">
                <a:solidFill>
                  <a:srgbClr val="FFFFFF"/>
                </a:solidFill>
                <a:ea typeface="ＭＳ Ｐゴシック" charset="-128"/>
              </a:endParaRPr>
            </a:p>
          </p:txBody>
        </p:sp>
      </p:grpSp>
      <p:grpSp>
        <p:nvGrpSpPr>
          <p:cNvPr id="126" name="Gruppieren 125"/>
          <p:cNvGrpSpPr/>
          <p:nvPr/>
        </p:nvGrpSpPr>
        <p:grpSpPr>
          <a:xfrm>
            <a:off x="2285984" y="3357562"/>
            <a:ext cx="1560513" cy="476250"/>
            <a:chOff x="1214414" y="3429000"/>
            <a:chExt cx="1560513" cy="476250"/>
          </a:xfrm>
        </p:grpSpPr>
        <p:pic>
          <p:nvPicPr>
            <p:cNvPr id="127" name="Plaque 40"/>
            <p:cNvPicPr>
              <a:picLocks noChangeArrowheads="1"/>
            </p:cNvPicPr>
            <p:nvPr/>
          </p:nvPicPr>
          <p:blipFill>
            <a:blip r:embed="rId102"/>
            <a:srcRect/>
            <a:stretch>
              <a:fillRect/>
            </a:stretch>
          </p:blipFill>
          <p:spPr bwMode="auto">
            <a:xfrm>
              <a:off x="1214414" y="3429000"/>
              <a:ext cx="1560513" cy="476250"/>
            </a:xfrm>
            <a:prstGeom prst="rect">
              <a:avLst/>
            </a:prstGeom>
            <a:noFill/>
          </p:spPr>
        </p:pic>
        <p:sp>
          <p:nvSpPr>
            <p:cNvPr id="128" name="Text Box 33"/>
            <p:cNvSpPr txBox="1">
              <a:spLocks noChangeArrowheads="1"/>
            </p:cNvSpPr>
            <p:nvPr/>
          </p:nvSpPr>
          <p:spPr bwMode="auto">
            <a:xfrm>
              <a:off x="1285852" y="3500438"/>
              <a:ext cx="1360488" cy="279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r>
                <a:rPr lang="en-US" dirty="0" smtClean="0">
                  <a:solidFill>
                    <a:srgbClr val="FFFFFF"/>
                  </a:solidFill>
                  <a:ea typeface="ＭＳ Ｐゴシック" charset="-128"/>
                </a:rPr>
                <a:t>Classifier3</a:t>
              </a:r>
              <a:endParaRPr lang="en-US" dirty="0">
                <a:solidFill>
                  <a:srgbClr val="FFFFFF"/>
                </a:solidFill>
                <a:ea typeface="ＭＳ Ｐゴシック" charset="-128"/>
              </a:endParaRPr>
            </a:p>
          </p:txBody>
        </p:sp>
      </p:grpSp>
      <p:grpSp>
        <p:nvGrpSpPr>
          <p:cNvPr id="132" name="Gruppieren 131"/>
          <p:cNvGrpSpPr/>
          <p:nvPr/>
        </p:nvGrpSpPr>
        <p:grpSpPr>
          <a:xfrm>
            <a:off x="857224" y="4857760"/>
            <a:ext cx="3084513" cy="476250"/>
            <a:chOff x="857224" y="4857760"/>
            <a:chExt cx="3084513" cy="476250"/>
          </a:xfrm>
        </p:grpSpPr>
        <p:pic>
          <p:nvPicPr>
            <p:cNvPr id="129" name="Folded Corner 45"/>
            <p:cNvPicPr>
              <a:picLocks noChangeArrowheads="1"/>
            </p:cNvPicPr>
            <p:nvPr/>
          </p:nvPicPr>
          <p:blipFill>
            <a:blip r:embed="rId103"/>
            <a:srcRect/>
            <a:stretch>
              <a:fillRect/>
            </a:stretch>
          </p:blipFill>
          <p:spPr bwMode="auto">
            <a:xfrm>
              <a:off x="857224" y="4857760"/>
              <a:ext cx="3084513" cy="476250"/>
            </a:xfrm>
            <a:prstGeom prst="rect">
              <a:avLst/>
            </a:prstGeom>
            <a:noFill/>
          </p:spPr>
        </p:pic>
        <p:sp>
          <p:nvSpPr>
            <p:cNvPr id="130" name="Textfeld 129"/>
            <p:cNvSpPr txBox="1"/>
            <p:nvPr/>
          </p:nvSpPr>
          <p:spPr>
            <a:xfrm>
              <a:off x="1285852" y="4857760"/>
              <a:ext cx="20890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>
                  <a:solidFill>
                    <a:schemeClr val="bg1"/>
                  </a:solidFill>
                </a:rPr>
                <a:t>Combined</a:t>
              </a:r>
              <a:r>
                <a:rPr lang="de-DE" dirty="0" smtClean="0">
                  <a:solidFill>
                    <a:schemeClr val="bg1"/>
                  </a:solidFill>
                </a:rPr>
                <a:t> </a:t>
              </a:r>
              <a:r>
                <a:rPr lang="de-DE" dirty="0" err="1" smtClean="0">
                  <a:solidFill>
                    <a:schemeClr val="bg1"/>
                  </a:solidFill>
                </a:rPr>
                <a:t>Classifier</a:t>
              </a:r>
              <a:endParaRPr lang="de-DE" dirty="0">
                <a:solidFill>
                  <a:schemeClr val="bg1"/>
                </a:solidFill>
              </a:endParaRPr>
            </a:p>
          </p:txBody>
        </p:sp>
      </p:grpSp>
      <p:pic>
        <p:nvPicPr>
          <p:cNvPr id="59396" name="Picture 4" descr="C:\Users\Jan Therhaag\AppData\Local\Microsoft\Windows\Temporary Internet Files\Content.IE5\HTIE7VV3\MCj03797350000[1].wmf"/>
          <p:cNvPicPr>
            <a:picLocks noChangeAspect="1" noChangeArrowheads="1"/>
          </p:cNvPicPr>
          <p:nvPr/>
        </p:nvPicPr>
        <p:blipFill>
          <a:blip r:embed="rId104"/>
          <a:srcRect/>
          <a:stretch>
            <a:fillRect/>
          </a:stretch>
        </p:blipFill>
        <p:spPr bwMode="auto">
          <a:xfrm>
            <a:off x="1428728" y="3786190"/>
            <a:ext cx="1357322" cy="1092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0" y="101600"/>
            <a:ext cx="9144000" cy="525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0" hangingPunct="0"/>
            <a:r>
              <a:rPr lang="en-GB" sz="28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Conclusion</a:t>
            </a:r>
            <a:endParaRPr lang="en-GB" sz="2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1" name="Text Box 9"/>
          <p:cNvSpPr txBox="1">
            <a:spLocks noChangeArrowheads="1"/>
          </p:cNvSpPr>
          <p:nvPr/>
        </p:nvSpPr>
        <p:spPr bwMode="auto">
          <a:xfrm>
            <a:off x="179388" y="5822674"/>
            <a:ext cx="8964612" cy="463846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/>
            <a:r>
              <a:rPr lang="en-US" sz="1200" b="1" dirty="0"/>
              <a:t>Acknowledgments</a:t>
            </a:r>
            <a:r>
              <a:rPr lang="en-US" sz="1200" dirty="0"/>
              <a:t>: The fast development of TMVA would not have been possible without the contribution and feedback from many developers and users to whom we are indebted. </a:t>
            </a:r>
            <a:r>
              <a:rPr lang="en-US" sz="1200" dirty="0" smtClean="0"/>
              <a:t>A full list of contributors is available in the TMVA User’s Guide ( </a:t>
            </a:r>
            <a:r>
              <a:rPr lang="en-US" sz="1200" dirty="0" smtClean="0">
                <a:hlinkClick r:id="rId2"/>
              </a:rPr>
              <a:t>http://tmva.sourceforge.net</a:t>
            </a:r>
            <a:r>
              <a:rPr lang="en-US" sz="1200" dirty="0" smtClean="0"/>
              <a:t> ).</a:t>
            </a:r>
            <a:endParaRPr lang="en-GB" sz="1200" dirty="0"/>
          </a:p>
        </p:txBody>
      </p:sp>
      <p:grpSp>
        <p:nvGrpSpPr>
          <p:cNvPr id="135" name="Gruppieren 134"/>
          <p:cNvGrpSpPr/>
          <p:nvPr/>
        </p:nvGrpSpPr>
        <p:grpSpPr>
          <a:xfrm>
            <a:off x="0" y="682623"/>
            <a:ext cx="8715340" cy="2460625"/>
            <a:chOff x="-142908" y="1142984"/>
            <a:chExt cx="9215438" cy="2460625"/>
          </a:xfrm>
        </p:grpSpPr>
        <p:pic>
          <p:nvPicPr>
            <p:cNvPr id="134" name="Picture 25" descr="tmva_logo_perp"/>
            <p:cNvPicPr>
              <a:picLocks noChangeAspect="1" noChangeArrowheads="1"/>
            </p:cNvPicPr>
            <p:nvPr/>
          </p:nvPicPr>
          <p:blipFill>
            <a:blip r:embed="rId3">
              <a:lum bright="30000" contrast="-24000"/>
              <a:grayscl/>
            </a:blip>
            <a:srcRect b="1457"/>
            <a:stretch>
              <a:fillRect/>
            </a:stretch>
          </p:blipFill>
          <p:spPr bwMode="auto">
            <a:xfrm>
              <a:off x="-71470" y="1214422"/>
              <a:ext cx="9144000" cy="2360612"/>
            </a:xfrm>
            <a:prstGeom prst="rect">
              <a:avLst/>
            </a:prstGeom>
            <a:noFill/>
          </p:spPr>
        </p:pic>
        <p:sp>
          <p:nvSpPr>
            <p:cNvPr id="133" name="Rectangle 26"/>
            <p:cNvSpPr>
              <a:spLocks noChangeArrowheads="1"/>
            </p:cNvSpPr>
            <p:nvPr/>
          </p:nvSpPr>
          <p:spPr bwMode="auto">
            <a:xfrm>
              <a:off x="-142908" y="1142984"/>
              <a:ext cx="9144000" cy="2460625"/>
            </a:xfrm>
            <a:prstGeom prst="rect">
              <a:avLst/>
            </a:prstGeom>
            <a:solidFill>
              <a:schemeClr val="bg1">
                <a:alpha val="88000"/>
              </a:schemeClr>
            </a:solidFill>
            <a:ln w="3175" algn="ctr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</p:grpSp>
      <p:pic>
        <p:nvPicPr>
          <p:cNvPr id="132" name="Picture 23" descr="tmva_logo_per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56624" y="695248"/>
            <a:ext cx="585596" cy="2448000"/>
          </a:xfrm>
          <a:prstGeom prst="rect">
            <a:avLst/>
          </a:prstGeom>
          <a:noFill/>
        </p:spPr>
      </p:pic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r>
              <a:rPr lang="de-DE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TMVA </a:t>
            </a:r>
            <a:r>
              <a:rPr lang="de-DE" sz="18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de-DE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a powerful </a:t>
            </a:r>
            <a:r>
              <a:rPr lang="de-DE" sz="18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toolkit</a:t>
            </a:r>
            <a:r>
              <a:rPr lang="de-DE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for</a:t>
            </a:r>
            <a:r>
              <a:rPr lang="de-DE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both</a:t>
            </a:r>
            <a:r>
              <a:rPr lang="de-DE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classification</a:t>
            </a:r>
            <a:r>
              <a:rPr lang="de-DE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lang="de-DE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regression</a:t>
            </a:r>
            <a:r>
              <a:rPr lang="de-DE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in HEP</a:t>
            </a:r>
          </a:p>
          <a:p>
            <a:r>
              <a:rPr lang="de-DE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All MVA </a:t>
            </a:r>
            <a:r>
              <a:rPr lang="de-DE" sz="18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methods</a:t>
            </a:r>
            <a:r>
              <a:rPr lang="de-DE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can</a:t>
            </a:r>
            <a:r>
              <a:rPr lang="de-DE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be</a:t>
            </a:r>
            <a:r>
              <a:rPr lang="de-DE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accessed</a:t>
            </a:r>
            <a:r>
              <a:rPr lang="de-DE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through</a:t>
            </a:r>
            <a:r>
              <a:rPr lang="de-DE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a </a:t>
            </a:r>
            <a:r>
              <a:rPr lang="de-DE" sz="18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common</a:t>
            </a:r>
            <a:r>
              <a:rPr lang="de-DE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interface</a:t>
            </a:r>
            <a:r>
              <a:rPr lang="de-DE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de-DE" sz="18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data</a:t>
            </a:r>
            <a:r>
              <a:rPr lang="de-DE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preprocessing</a:t>
            </a:r>
            <a:r>
              <a:rPr lang="de-DE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can</a:t>
            </a:r>
            <a:r>
              <a:rPr lang="de-DE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be</a:t>
            </a:r>
            <a:r>
              <a:rPr lang="de-DE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applied</a:t>
            </a:r>
            <a:r>
              <a:rPr lang="de-DE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de-DE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TMVA </a:t>
            </a:r>
            <a:r>
              <a:rPr lang="de-DE" sz="18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supports</a:t>
            </a:r>
            <a:r>
              <a:rPr lang="de-DE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de-DE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user</a:t>
            </a:r>
            <a:r>
              <a:rPr lang="de-DE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in </a:t>
            </a:r>
            <a:r>
              <a:rPr lang="de-DE" sz="18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de-DE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MVA </a:t>
            </a:r>
            <a:r>
              <a:rPr lang="de-DE" sz="18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selection</a:t>
            </a:r>
            <a:r>
              <a:rPr lang="de-DE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process</a:t>
            </a:r>
            <a:r>
              <a:rPr lang="de-DE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via a </a:t>
            </a:r>
            <a:r>
              <a:rPr lang="de-DE" sz="18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collection</a:t>
            </a:r>
            <a:r>
              <a:rPr lang="de-DE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de-DE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evaluation</a:t>
            </a:r>
            <a:r>
              <a:rPr lang="de-DE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scripts</a:t>
            </a:r>
            <a:endParaRPr lang="de-DE" sz="18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de-DE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TMVA </a:t>
            </a:r>
            <a:r>
              <a:rPr lang="de-DE" sz="18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de-DE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open </a:t>
            </a:r>
            <a:r>
              <a:rPr lang="de-DE" sz="18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source</a:t>
            </a:r>
            <a:r>
              <a:rPr lang="de-DE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software</a:t>
            </a:r>
            <a:r>
              <a:rPr lang="de-DE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lang="de-DE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can</a:t>
            </a:r>
            <a:r>
              <a:rPr lang="de-DE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be</a:t>
            </a:r>
            <a:r>
              <a:rPr lang="de-DE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downloaded</a:t>
            </a:r>
            <a:r>
              <a:rPr lang="de-DE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from</a:t>
            </a:r>
            <a:r>
              <a:rPr lang="de-DE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  <a:hlinkClick r:id="rId2"/>
              </a:rPr>
              <a:t>http://tmva.sourceforge.net</a:t>
            </a:r>
            <a:endParaRPr lang="de-DE" sz="18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de-DE" sz="18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endParaRPr lang="de-DE" sz="18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endParaRPr lang="de-DE" sz="18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5" name="Picture 4" descr="C:\Users\Jan Therhaag\Pictures\Bishop\prmlfigs-png\Figure1.4c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1519238"/>
            <a:ext cx="2667000" cy="1981200"/>
          </a:xfrm>
          <a:prstGeom prst="rect">
            <a:avLst/>
          </a:prstGeom>
          <a:noFill/>
        </p:spPr>
      </p:pic>
      <p:pic>
        <p:nvPicPr>
          <p:cNvPr id="566" name="Picture 5" descr="C:\Users\Jan Therhaag\Pictures\Bishop\prmlfigs-png\Figure1.4d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0694" y="3643314"/>
            <a:ext cx="2667000" cy="1981200"/>
          </a:xfrm>
          <a:prstGeom prst="rect">
            <a:avLst/>
          </a:prstGeom>
          <a:noFill/>
        </p:spPr>
      </p:pic>
      <p:grpSp>
        <p:nvGrpSpPr>
          <p:cNvPr id="346" name="Group 124"/>
          <p:cNvGrpSpPr>
            <a:grpSpLocks/>
          </p:cNvGrpSpPr>
          <p:nvPr/>
        </p:nvGrpSpPr>
        <p:grpSpPr bwMode="auto">
          <a:xfrm>
            <a:off x="1214414" y="3714752"/>
            <a:ext cx="2143140" cy="1928826"/>
            <a:chOff x="1973" y="1933"/>
            <a:chExt cx="1724" cy="1573"/>
          </a:xfrm>
        </p:grpSpPr>
        <p:sp>
          <p:nvSpPr>
            <p:cNvPr id="348" name="Line 125"/>
            <p:cNvSpPr>
              <a:spLocks noChangeShapeType="1"/>
            </p:cNvSpPr>
            <p:nvPr/>
          </p:nvSpPr>
          <p:spPr bwMode="auto">
            <a:xfrm>
              <a:off x="2064" y="3295"/>
              <a:ext cx="1633" cy="0"/>
            </a:xfrm>
            <a:prstGeom prst="line">
              <a:avLst/>
            </a:prstGeom>
            <a:noFill/>
            <a:ln w="12700">
              <a:solidFill>
                <a:srgbClr val="5F5F5F"/>
              </a:solidFill>
              <a:round/>
              <a:headEnd/>
              <a:tailEnd type="stealth" w="lg" len="lg"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49" name="Line 126"/>
            <p:cNvSpPr>
              <a:spLocks noChangeShapeType="1"/>
            </p:cNvSpPr>
            <p:nvPr/>
          </p:nvSpPr>
          <p:spPr bwMode="auto">
            <a:xfrm rot="-5400000">
              <a:off x="1452" y="2682"/>
              <a:ext cx="1496" cy="0"/>
            </a:xfrm>
            <a:prstGeom prst="line">
              <a:avLst/>
            </a:prstGeom>
            <a:noFill/>
            <a:ln w="12700">
              <a:solidFill>
                <a:srgbClr val="5F5F5F"/>
              </a:solidFill>
              <a:round/>
              <a:headEnd/>
              <a:tailEnd type="stealth" w="lg" len="lg"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50" name="Oval 127"/>
            <p:cNvSpPr>
              <a:spLocks noChangeArrowheads="1"/>
            </p:cNvSpPr>
            <p:nvPr/>
          </p:nvSpPr>
          <p:spPr bwMode="auto">
            <a:xfrm>
              <a:off x="2926" y="225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51" name="Oval 128"/>
            <p:cNvSpPr>
              <a:spLocks noChangeArrowheads="1"/>
            </p:cNvSpPr>
            <p:nvPr/>
          </p:nvSpPr>
          <p:spPr bwMode="auto">
            <a:xfrm>
              <a:off x="3062" y="238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52" name="Oval 129"/>
            <p:cNvSpPr>
              <a:spLocks noChangeArrowheads="1"/>
            </p:cNvSpPr>
            <p:nvPr/>
          </p:nvSpPr>
          <p:spPr bwMode="auto">
            <a:xfrm>
              <a:off x="2926" y="234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53" name="Oval 130"/>
            <p:cNvSpPr>
              <a:spLocks noChangeArrowheads="1"/>
            </p:cNvSpPr>
            <p:nvPr/>
          </p:nvSpPr>
          <p:spPr bwMode="auto">
            <a:xfrm>
              <a:off x="3017" y="243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54" name="Oval 131"/>
            <p:cNvSpPr>
              <a:spLocks noChangeArrowheads="1"/>
            </p:cNvSpPr>
            <p:nvPr/>
          </p:nvSpPr>
          <p:spPr bwMode="auto">
            <a:xfrm>
              <a:off x="3107" y="247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55" name="Oval 132"/>
            <p:cNvSpPr>
              <a:spLocks noChangeArrowheads="1"/>
            </p:cNvSpPr>
            <p:nvPr/>
          </p:nvSpPr>
          <p:spPr bwMode="auto">
            <a:xfrm>
              <a:off x="3153" y="2568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56" name="Oval 133"/>
            <p:cNvSpPr>
              <a:spLocks noChangeArrowheads="1"/>
            </p:cNvSpPr>
            <p:nvPr/>
          </p:nvSpPr>
          <p:spPr bwMode="auto">
            <a:xfrm>
              <a:off x="3198" y="247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57" name="Oval 134"/>
            <p:cNvSpPr>
              <a:spLocks noChangeArrowheads="1"/>
            </p:cNvSpPr>
            <p:nvPr/>
          </p:nvSpPr>
          <p:spPr bwMode="auto">
            <a:xfrm>
              <a:off x="2926" y="247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58" name="Oval 135"/>
            <p:cNvSpPr>
              <a:spLocks noChangeArrowheads="1"/>
            </p:cNvSpPr>
            <p:nvPr/>
          </p:nvSpPr>
          <p:spPr bwMode="auto">
            <a:xfrm>
              <a:off x="3062" y="247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59" name="Oval 136"/>
            <p:cNvSpPr>
              <a:spLocks noChangeArrowheads="1"/>
            </p:cNvSpPr>
            <p:nvPr/>
          </p:nvSpPr>
          <p:spPr bwMode="auto">
            <a:xfrm>
              <a:off x="3062" y="229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60" name="Oval 137"/>
            <p:cNvSpPr>
              <a:spLocks noChangeArrowheads="1"/>
            </p:cNvSpPr>
            <p:nvPr/>
          </p:nvSpPr>
          <p:spPr bwMode="auto">
            <a:xfrm>
              <a:off x="3199" y="2205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61" name="Oval 138"/>
            <p:cNvSpPr>
              <a:spLocks noChangeArrowheads="1"/>
            </p:cNvSpPr>
            <p:nvPr/>
          </p:nvSpPr>
          <p:spPr bwMode="auto">
            <a:xfrm>
              <a:off x="3335" y="234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62" name="Oval 139"/>
            <p:cNvSpPr>
              <a:spLocks noChangeArrowheads="1"/>
            </p:cNvSpPr>
            <p:nvPr/>
          </p:nvSpPr>
          <p:spPr bwMode="auto">
            <a:xfrm>
              <a:off x="3199" y="229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63" name="Oval 140"/>
            <p:cNvSpPr>
              <a:spLocks noChangeArrowheads="1"/>
            </p:cNvSpPr>
            <p:nvPr/>
          </p:nvSpPr>
          <p:spPr bwMode="auto">
            <a:xfrm>
              <a:off x="3290" y="238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64" name="Oval 141"/>
            <p:cNvSpPr>
              <a:spLocks noChangeArrowheads="1"/>
            </p:cNvSpPr>
            <p:nvPr/>
          </p:nvSpPr>
          <p:spPr bwMode="auto">
            <a:xfrm>
              <a:off x="3380" y="243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65" name="Oval 142"/>
            <p:cNvSpPr>
              <a:spLocks noChangeArrowheads="1"/>
            </p:cNvSpPr>
            <p:nvPr/>
          </p:nvSpPr>
          <p:spPr bwMode="auto">
            <a:xfrm>
              <a:off x="3426" y="252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66" name="Oval 143"/>
            <p:cNvSpPr>
              <a:spLocks noChangeArrowheads="1"/>
            </p:cNvSpPr>
            <p:nvPr/>
          </p:nvSpPr>
          <p:spPr bwMode="auto">
            <a:xfrm>
              <a:off x="3471" y="243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67" name="Oval 144"/>
            <p:cNvSpPr>
              <a:spLocks noChangeArrowheads="1"/>
            </p:cNvSpPr>
            <p:nvPr/>
          </p:nvSpPr>
          <p:spPr bwMode="auto">
            <a:xfrm>
              <a:off x="3426" y="234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68" name="Oval 145"/>
            <p:cNvSpPr>
              <a:spLocks noChangeArrowheads="1"/>
            </p:cNvSpPr>
            <p:nvPr/>
          </p:nvSpPr>
          <p:spPr bwMode="auto">
            <a:xfrm>
              <a:off x="3300" y="245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69" name="Oval 146"/>
            <p:cNvSpPr>
              <a:spLocks noChangeArrowheads="1"/>
            </p:cNvSpPr>
            <p:nvPr/>
          </p:nvSpPr>
          <p:spPr bwMode="auto">
            <a:xfrm>
              <a:off x="3335" y="225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70" name="Oval 147"/>
            <p:cNvSpPr>
              <a:spLocks noChangeArrowheads="1"/>
            </p:cNvSpPr>
            <p:nvPr/>
          </p:nvSpPr>
          <p:spPr bwMode="auto">
            <a:xfrm>
              <a:off x="3289" y="261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71" name="Oval 148"/>
            <p:cNvSpPr>
              <a:spLocks noChangeArrowheads="1"/>
            </p:cNvSpPr>
            <p:nvPr/>
          </p:nvSpPr>
          <p:spPr bwMode="auto">
            <a:xfrm>
              <a:off x="3425" y="2748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72" name="Oval 149"/>
            <p:cNvSpPr>
              <a:spLocks noChangeArrowheads="1"/>
            </p:cNvSpPr>
            <p:nvPr/>
          </p:nvSpPr>
          <p:spPr bwMode="auto">
            <a:xfrm>
              <a:off x="3289" y="270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73" name="Oval 150"/>
            <p:cNvSpPr>
              <a:spLocks noChangeArrowheads="1"/>
            </p:cNvSpPr>
            <p:nvPr/>
          </p:nvSpPr>
          <p:spPr bwMode="auto">
            <a:xfrm>
              <a:off x="3380" y="2794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74" name="Oval 151"/>
            <p:cNvSpPr>
              <a:spLocks noChangeArrowheads="1"/>
            </p:cNvSpPr>
            <p:nvPr/>
          </p:nvSpPr>
          <p:spPr bwMode="auto">
            <a:xfrm>
              <a:off x="3470" y="283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75" name="Oval 152"/>
            <p:cNvSpPr>
              <a:spLocks noChangeArrowheads="1"/>
            </p:cNvSpPr>
            <p:nvPr/>
          </p:nvSpPr>
          <p:spPr bwMode="auto">
            <a:xfrm>
              <a:off x="3516" y="293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76" name="Oval 153"/>
            <p:cNvSpPr>
              <a:spLocks noChangeArrowheads="1"/>
            </p:cNvSpPr>
            <p:nvPr/>
          </p:nvSpPr>
          <p:spPr bwMode="auto">
            <a:xfrm>
              <a:off x="3561" y="283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77" name="Oval 154"/>
            <p:cNvSpPr>
              <a:spLocks noChangeArrowheads="1"/>
            </p:cNvSpPr>
            <p:nvPr/>
          </p:nvSpPr>
          <p:spPr bwMode="auto">
            <a:xfrm>
              <a:off x="3516" y="2748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78" name="Oval 155"/>
            <p:cNvSpPr>
              <a:spLocks noChangeArrowheads="1"/>
            </p:cNvSpPr>
            <p:nvPr/>
          </p:nvSpPr>
          <p:spPr bwMode="auto">
            <a:xfrm>
              <a:off x="3425" y="283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79" name="Oval 156"/>
            <p:cNvSpPr>
              <a:spLocks noChangeArrowheads="1"/>
            </p:cNvSpPr>
            <p:nvPr/>
          </p:nvSpPr>
          <p:spPr bwMode="auto">
            <a:xfrm>
              <a:off x="3425" y="2658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80" name="Oval 157"/>
            <p:cNvSpPr>
              <a:spLocks noChangeArrowheads="1"/>
            </p:cNvSpPr>
            <p:nvPr/>
          </p:nvSpPr>
          <p:spPr bwMode="auto">
            <a:xfrm>
              <a:off x="3244" y="2885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81" name="Oval 158"/>
            <p:cNvSpPr>
              <a:spLocks noChangeArrowheads="1"/>
            </p:cNvSpPr>
            <p:nvPr/>
          </p:nvSpPr>
          <p:spPr bwMode="auto">
            <a:xfrm>
              <a:off x="3290" y="297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82" name="Oval 159"/>
            <p:cNvSpPr>
              <a:spLocks noChangeArrowheads="1"/>
            </p:cNvSpPr>
            <p:nvPr/>
          </p:nvSpPr>
          <p:spPr bwMode="auto">
            <a:xfrm>
              <a:off x="3335" y="2885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83" name="Oval 160"/>
            <p:cNvSpPr>
              <a:spLocks noChangeArrowheads="1"/>
            </p:cNvSpPr>
            <p:nvPr/>
          </p:nvSpPr>
          <p:spPr bwMode="auto">
            <a:xfrm>
              <a:off x="3290" y="2794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84" name="Oval 161"/>
            <p:cNvSpPr>
              <a:spLocks noChangeArrowheads="1"/>
            </p:cNvSpPr>
            <p:nvPr/>
          </p:nvSpPr>
          <p:spPr bwMode="auto">
            <a:xfrm>
              <a:off x="2745" y="225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85" name="Oval 162"/>
            <p:cNvSpPr>
              <a:spLocks noChangeArrowheads="1"/>
            </p:cNvSpPr>
            <p:nvPr/>
          </p:nvSpPr>
          <p:spPr bwMode="auto">
            <a:xfrm>
              <a:off x="2791" y="234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86" name="Oval 163"/>
            <p:cNvSpPr>
              <a:spLocks noChangeArrowheads="1"/>
            </p:cNvSpPr>
            <p:nvPr/>
          </p:nvSpPr>
          <p:spPr bwMode="auto">
            <a:xfrm>
              <a:off x="2836" y="225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87" name="Oval 164"/>
            <p:cNvSpPr>
              <a:spLocks noChangeArrowheads="1"/>
            </p:cNvSpPr>
            <p:nvPr/>
          </p:nvSpPr>
          <p:spPr bwMode="auto">
            <a:xfrm>
              <a:off x="2791" y="215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88" name="Oval 165"/>
            <p:cNvSpPr>
              <a:spLocks noChangeArrowheads="1"/>
            </p:cNvSpPr>
            <p:nvPr/>
          </p:nvSpPr>
          <p:spPr bwMode="auto">
            <a:xfrm>
              <a:off x="2926" y="216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89" name="Oval 166"/>
            <p:cNvSpPr>
              <a:spLocks noChangeArrowheads="1"/>
            </p:cNvSpPr>
            <p:nvPr/>
          </p:nvSpPr>
          <p:spPr bwMode="auto">
            <a:xfrm>
              <a:off x="3063" y="206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90" name="Oval 167"/>
            <p:cNvSpPr>
              <a:spLocks noChangeArrowheads="1"/>
            </p:cNvSpPr>
            <p:nvPr/>
          </p:nvSpPr>
          <p:spPr bwMode="auto">
            <a:xfrm>
              <a:off x="3063" y="216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91" name="Oval 168"/>
            <p:cNvSpPr>
              <a:spLocks noChangeArrowheads="1"/>
            </p:cNvSpPr>
            <p:nvPr/>
          </p:nvSpPr>
          <p:spPr bwMode="auto">
            <a:xfrm>
              <a:off x="3199" y="2115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92" name="Oval 169"/>
            <p:cNvSpPr>
              <a:spLocks noChangeArrowheads="1"/>
            </p:cNvSpPr>
            <p:nvPr/>
          </p:nvSpPr>
          <p:spPr bwMode="auto">
            <a:xfrm>
              <a:off x="3470" y="261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93" name="Oval 170"/>
            <p:cNvSpPr>
              <a:spLocks noChangeArrowheads="1"/>
            </p:cNvSpPr>
            <p:nvPr/>
          </p:nvSpPr>
          <p:spPr bwMode="auto">
            <a:xfrm>
              <a:off x="3226" y="254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94" name="Oval 171"/>
            <p:cNvSpPr>
              <a:spLocks noChangeArrowheads="1"/>
            </p:cNvSpPr>
            <p:nvPr/>
          </p:nvSpPr>
          <p:spPr bwMode="auto">
            <a:xfrm>
              <a:off x="3226" y="264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95" name="Oval 172"/>
            <p:cNvSpPr>
              <a:spLocks noChangeArrowheads="1"/>
            </p:cNvSpPr>
            <p:nvPr/>
          </p:nvSpPr>
          <p:spPr bwMode="auto">
            <a:xfrm>
              <a:off x="3362" y="252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96" name="Oval 173"/>
            <p:cNvSpPr>
              <a:spLocks noChangeArrowheads="1"/>
            </p:cNvSpPr>
            <p:nvPr/>
          </p:nvSpPr>
          <p:spPr bwMode="auto">
            <a:xfrm>
              <a:off x="3362" y="261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97" name="Oval 174"/>
            <p:cNvSpPr>
              <a:spLocks noChangeArrowheads="1"/>
            </p:cNvSpPr>
            <p:nvPr/>
          </p:nvSpPr>
          <p:spPr bwMode="auto">
            <a:xfrm>
              <a:off x="3470" y="297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98" name="Oval 175"/>
            <p:cNvSpPr>
              <a:spLocks noChangeArrowheads="1"/>
            </p:cNvSpPr>
            <p:nvPr/>
          </p:nvSpPr>
          <p:spPr bwMode="auto">
            <a:xfrm>
              <a:off x="3560" y="302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99" name="Oval 176"/>
            <p:cNvSpPr>
              <a:spLocks noChangeArrowheads="1"/>
            </p:cNvSpPr>
            <p:nvPr/>
          </p:nvSpPr>
          <p:spPr bwMode="auto">
            <a:xfrm>
              <a:off x="3515" y="302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00" name="Oval 177"/>
            <p:cNvSpPr>
              <a:spLocks noChangeArrowheads="1"/>
            </p:cNvSpPr>
            <p:nvPr/>
          </p:nvSpPr>
          <p:spPr bwMode="auto">
            <a:xfrm>
              <a:off x="3243" y="306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01" name="Oval 178"/>
            <p:cNvSpPr>
              <a:spLocks noChangeArrowheads="1"/>
            </p:cNvSpPr>
            <p:nvPr/>
          </p:nvSpPr>
          <p:spPr bwMode="auto">
            <a:xfrm>
              <a:off x="3425" y="306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02" name="Oval 179"/>
            <p:cNvSpPr>
              <a:spLocks noChangeArrowheads="1"/>
            </p:cNvSpPr>
            <p:nvPr/>
          </p:nvSpPr>
          <p:spPr bwMode="auto">
            <a:xfrm>
              <a:off x="3380" y="297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03" name="Oval 180"/>
            <p:cNvSpPr>
              <a:spLocks noChangeArrowheads="1"/>
            </p:cNvSpPr>
            <p:nvPr/>
          </p:nvSpPr>
          <p:spPr bwMode="auto">
            <a:xfrm>
              <a:off x="2699" y="2704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04" name="Oval 181"/>
            <p:cNvSpPr>
              <a:spLocks noChangeArrowheads="1"/>
            </p:cNvSpPr>
            <p:nvPr/>
          </p:nvSpPr>
          <p:spPr bwMode="auto">
            <a:xfrm>
              <a:off x="2791" y="2477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05" name="Oval 182"/>
            <p:cNvSpPr>
              <a:spLocks noChangeArrowheads="1"/>
            </p:cNvSpPr>
            <p:nvPr/>
          </p:nvSpPr>
          <p:spPr bwMode="auto">
            <a:xfrm>
              <a:off x="3062" y="256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06" name="Oval 183"/>
            <p:cNvSpPr>
              <a:spLocks noChangeArrowheads="1"/>
            </p:cNvSpPr>
            <p:nvPr/>
          </p:nvSpPr>
          <p:spPr bwMode="auto">
            <a:xfrm>
              <a:off x="2881" y="2432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07" name="Oval 184"/>
            <p:cNvSpPr>
              <a:spLocks noChangeArrowheads="1"/>
            </p:cNvSpPr>
            <p:nvPr/>
          </p:nvSpPr>
          <p:spPr bwMode="auto">
            <a:xfrm>
              <a:off x="2971" y="256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08" name="Oval 185"/>
            <p:cNvSpPr>
              <a:spLocks noChangeArrowheads="1"/>
            </p:cNvSpPr>
            <p:nvPr/>
          </p:nvSpPr>
          <p:spPr bwMode="auto">
            <a:xfrm>
              <a:off x="3017" y="265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09" name="Oval 186"/>
            <p:cNvSpPr>
              <a:spLocks noChangeArrowheads="1"/>
            </p:cNvSpPr>
            <p:nvPr/>
          </p:nvSpPr>
          <p:spPr bwMode="auto">
            <a:xfrm>
              <a:off x="3198" y="2749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10" name="Oval 187"/>
            <p:cNvSpPr>
              <a:spLocks noChangeArrowheads="1"/>
            </p:cNvSpPr>
            <p:nvPr/>
          </p:nvSpPr>
          <p:spPr bwMode="auto">
            <a:xfrm>
              <a:off x="3107" y="265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11" name="Oval 188"/>
            <p:cNvSpPr>
              <a:spLocks noChangeArrowheads="1"/>
            </p:cNvSpPr>
            <p:nvPr/>
          </p:nvSpPr>
          <p:spPr bwMode="auto">
            <a:xfrm>
              <a:off x="3107" y="2386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12" name="Oval 189"/>
            <p:cNvSpPr>
              <a:spLocks noChangeArrowheads="1"/>
            </p:cNvSpPr>
            <p:nvPr/>
          </p:nvSpPr>
          <p:spPr bwMode="auto">
            <a:xfrm>
              <a:off x="3062" y="272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13" name="Oval 190"/>
            <p:cNvSpPr>
              <a:spLocks noChangeArrowheads="1"/>
            </p:cNvSpPr>
            <p:nvPr/>
          </p:nvSpPr>
          <p:spPr bwMode="auto">
            <a:xfrm>
              <a:off x="2971" y="2341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14" name="Oval 191"/>
            <p:cNvSpPr>
              <a:spLocks noChangeArrowheads="1"/>
            </p:cNvSpPr>
            <p:nvPr/>
          </p:nvSpPr>
          <p:spPr bwMode="auto">
            <a:xfrm>
              <a:off x="2881" y="2884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15" name="Oval 192"/>
            <p:cNvSpPr>
              <a:spLocks noChangeArrowheads="1"/>
            </p:cNvSpPr>
            <p:nvPr/>
          </p:nvSpPr>
          <p:spPr bwMode="auto">
            <a:xfrm>
              <a:off x="3062" y="2885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16" name="Oval 193"/>
            <p:cNvSpPr>
              <a:spLocks noChangeArrowheads="1"/>
            </p:cNvSpPr>
            <p:nvPr/>
          </p:nvSpPr>
          <p:spPr bwMode="auto">
            <a:xfrm>
              <a:off x="3243" y="2749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17" name="Oval 194"/>
            <p:cNvSpPr>
              <a:spLocks noChangeArrowheads="1"/>
            </p:cNvSpPr>
            <p:nvPr/>
          </p:nvSpPr>
          <p:spPr bwMode="auto">
            <a:xfrm>
              <a:off x="3289" y="2931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18" name="Oval 195"/>
            <p:cNvSpPr>
              <a:spLocks noChangeArrowheads="1"/>
            </p:cNvSpPr>
            <p:nvPr/>
          </p:nvSpPr>
          <p:spPr bwMode="auto">
            <a:xfrm>
              <a:off x="2818" y="2821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19" name="Oval 196"/>
            <p:cNvSpPr>
              <a:spLocks noChangeArrowheads="1"/>
            </p:cNvSpPr>
            <p:nvPr/>
          </p:nvSpPr>
          <p:spPr bwMode="auto">
            <a:xfrm>
              <a:off x="3107" y="2794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20" name="Oval 197"/>
            <p:cNvSpPr>
              <a:spLocks noChangeArrowheads="1"/>
            </p:cNvSpPr>
            <p:nvPr/>
          </p:nvSpPr>
          <p:spPr bwMode="auto">
            <a:xfrm>
              <a:off x="2954" y="2885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21" name="Oval 198"/>
            <p:cNvSpPr>
              <a:spLocks noChangeArrowheads="1"/>
            </p:cNvSpPr>
            <p:nvPr/>
          </p:nvSpPr>
          <p:spPr bwMode="auto">
            <a:xfrm>
              <a:off x="2919" y="2781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22" name="Oval 199"/>
            <p:cNvSpPr>
              <a:spLocks noChangeArrowheads="1"/>
            </p:cNvSpPr>
            <p:nvPr/>
          </p:nvSpPr>
          <p:spPr bwMode="auto">
            <a:xfrm>
              <a:off x="2926" y="265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23" name="Oval 200"/>
            <p:cNvSpPr>
              <a:spLocks noChangeArrowheads="1"/>
            </p:cNvSpPr>
            <p:nvPr/>
          </p:nvSpPr>
          <p:spPr bwMode="auto">
            <a:xfrm>
              <a:off x="2992" y="2782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24" name="Oval 201"/>
            <p:cNvSpPr>
              <a:spLocks noChangeArrowheads="1"/>
            </p:cNvSpPr>
            <p:nvPr/>
          </p:nvSpPr>
          <p:spPr bwMode="auto">
            <a:xfrm>
              <a:off x="2853" y="2522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25" name="Oval 202"/>
            <p:cNvSpPr>
              <a:spLocks noChangeArrowheads="1"/>
            </p:cNvSpPr>
            <p:nvPr/>
          </p:nvSpPr>
          <p:spPr bwMode="auto">
            <a:xfrm>
              <a:off x="2881" y="2594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26" name="Oval 203"/>
            <p:cNvSpPr>
              <a:spLocks noChangeArrowheads="1"/>
            </p:cNvSpPr>
            <p:nvPr/>
          </p:nvSpPr>
          <p:spPr bwMode="auto">
            <a:xfrm>
              <a:off x="2745" y="2522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27" name="Oval 204"/>
            <p:cNvSpPr>
              <a:spLocks noChangeArrowheads="1"/>
            </p:cNvSpPr>
            <p:nvPr/>
          </p:nvSpPr>
          <p:spPr bwMode="auto">
            <a:xfrm>
              <a:off x="2881" y="274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28" name="Oval 205"/>
            <p:cNvSpPr>
              <a:spLocks noChangeArrowheads="1"/>
            </p:cNvSpPr>
            <p:nvPr/>
          </p:nvSpPr>
          <p:spPr bwMode="auto">
            <a:xfrm>
              <a:off x="2790" y="265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29" name="Oval 206"/>
            <p:cNvSpPr>
              <a:spLocks noChangeArrowheads="1"/>
            </p:cNvSpPr>
            <p:nvPr/>
          </p:nvSpPr>
          <p:spPr bwMode="auto">
            <a:xfrm>
              <a:off x="3108" y="3080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30" name="Oval 207"/>
            <p:cNvSpPr>
              <a:spLocks noChangeArrowheads="1"/>
            </p:cNvSpPr>
            <p:nvPr/>
          </p:nvSpPr>
          <p:spPr bwMode="auto">
            <a:xfrm>
              <a:off x="3153" y="2989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31" name="Oval 208"/>
            <p:cNvSpPr>
              <a:spLocks noChangeArrowheads="1"/>
            </p:cNvSpPr>
            <p:nvPr/>
          </p:nvSpPr>
          <p:spPr bwMode="auto">
            <a:xfrm>
              <a:off x="3000" y="3080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32" name="Oval 209"/>
            <p:cNvSpPr>
              <a:spLocks noChangeArrowheads="1"/>
            </p:cNvSpPr>
            <p:nvPr/>
          </p:nvSpPr>
          <p:spPr bwMode="auto">
            <a:xfrm>
              <a:off x="2965" y="2976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33" name="Oval 210"/>
            <p:cNvSpPr>
              <a:spLocks noChangeArrowheads="1"/>
            </p:cNvSpPr>
            <p:nvPr/>
          </p:nvSpPr>
          <p:spPr bwMode="auto">
            <a:xfrm>
              <a:off x="3038" y="2977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34" name="Oval 211"/>
            <p:cNvSpPr>
              <a:spLocks noChangeArrowheads="1"/>
            </p:cNvSpPr>
            <p:nvPr/>
          </p:nvSpPr>
          <p:spPr bwMode="auto">
            <a:xfrm>
              <a:off x="2654" y="238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35" name="Oval 212"/>
            <p:cNvSpPr>
              <a:spLocks noChangeArrowheads="1"/>
            </p:cNvSpPr>
            <p:nvPr/>
          </p:nvSpPr>
          <p:spPr bwMode="auto">
            <a:xfrm>
              <a:off x="2654" y="247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36" name="Oval 213"/>
            <p:cNvSpPr>
              <a:spLocks noChangeArrowheads="1"/>
            </p:cNvSpPr>
            <p:nvPr/>
          </p:nvSpPr>
          <p:spPr bwMode="auto">
            <a:xfrm>
              <a:off x="2473" y="238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37" name="Oval 214"/>
            <p:cNvSpPr>
              <a:spLocks noChangeArrowheads="1"/>
            </p:cNvSpPr>
            <p:nvPr/>
          </p:nvSpPr>
          <p:spPr bwMode="auto">
            <a:xfrm>
              <a:off x="2519" y="247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38" name="Oval 215"/>
            <p:cNvSpPr>
              <a:spLocks noChangeArrowheads="1"/>
            </p:cNvSpPr>
            <p:nvPr/>
          </p:nvSpPr>
          <p:spPr bwMode="auto">
            <a:xfrm>
              <a:off x="2564" y="238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39" name="Oval 216"/>
            <p:cNvSpPr>
              <a:spLocks noChangeArrowheads="1"/>
            </p:cNvSpPr>
            <p:nvPr/>
          </p:nvSpPr>
          <p:spPr bwMode="auto">
            <a:xfrm>
              <a:off x="2519" y="2295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40" name="Oval 217"/>
            <p:cNvSpPr>
              <a:spLocks noChangeArrowheads="1"/>
            </p:cNvSpPr>
            <p:nvPr/>
          </p:nvSpPr>
          <p:spPr bwMode="auto">
            <a:xfrm>
              <a:off x="2654" y="229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41" name="Oval 218"/>
            <p:cNvSpPr>
              <a:spLocks noChangeArrowheads="1"/>
            </p:cNvSpPr>
            <p:nvPr/>
          </p:nvSpPr>
          <p:spPr bwMode="auto">
            <a:xfrm>
              <a:off x="2664" y="211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42" name="Oval 219"/>
            <p:cNvSpPr>
              <a:spLocks noChangeArrowheads="1"/>
            </p:cNvSpPr>
            <p:nvPr/>
          </p:nvSpPr>
          <p:spPr bwMode="auto">
            <a:xfrm>
              <a:off x="2664" y="2204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43" name="Oval 220"/>
            <p:cNvSpPr>
              <a:spLocks noChangeArrowheads="1"/>
            </p:cNvSpPr>
            <p:nvPr/>
          </p:nvSpPr>
          <p:spPr bwMode="auto">
            <a:xfrm>
              <a:off x="2483" y="211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44" name="Oval 221"/>
            <p:cNvSpPr>
              <a:spLocks noChangeArrowheads="1"/>
            </p:cNvSpPr>
            <p:nvPr/>
          </p:nvSpPr>
          <p:spPr bwMode="auto">
            <a:xfrm>
              <a:off x="2529" y="2204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45" name="Oval 222"/>
            <p:cNvSpPr>
              <a:spLocks noChangeArrowheads="1"/>
            </p:cNvSpPr>
            <p:nvPr/>
          </p:nvSpPr>
          <p:spPr bwMode="auto">
            <a:xfrm>
              <a:off x="2574" y="211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46" name="Oval 223"/>
            <p:cNvSpPr>
              <a:spLocks noChangeArrowheads="1"/>
            </p:cNvSpPr>
            <p:nvPr/>
          </p:nvSpPr>
          <p:spPr bwMode="auto">
            <a:xfrm>
              <a:off x="2529" y="202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47" name="Oval 224"/>
            <p:cNvSpPr>
              <a:spLocks noChangeArrowheads="1"/>
            </p:cNvSpPr>
            <p:nvPr/>
          </p:nvSpPr>
          <p:spPr bwMode="auto">
            <a:xfrm>
              <a:off x="2881" y="206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48" name="Oval 225"/>
            <p:cNvSpPr>
              <a:spLocks noChangeArrowheads="1"/>
            </p:cNvSpPr>
            <p:nvPr/>
          </p:nvSpPr>
          <p:spPr bwMode="auto">
            <a:xfrm>
              <a:off x="2427" y="252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49" name="Oval 226"/>
            <p:cNvSpPr>
              <a:spLocks noChangeArrowheads="1"/>
            </p:cNvSpPr>
            <p:nvPr/>
          </p:nvSpPr>
          <p:spPr bwMode="auto">
            <a:xfrm>
              <a:off x="2608" y="2568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50" name="Oval 227"/>
            <p:cNvSpPr>
              <a:spLocks noChangeArrowheads="1"/>
            </p:cNvSpPr>
            <p:nvPr/>
          </p:nvSpPr>
          <p:spPr bwMode="auto">
            <a:xfrm>
              <a:off x="2382" y="243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51" name="Text Box 228"/>
            <p:cNvSpPr txBox="1">
              <a:spLocks noChangeArrowheads="1"/>
            </p:cNvSpPr>
            <p:nvPr/>
          </p:nvSpPr>
          <p:spPr bwMode="auto">
            <a:xfrm>
              <a:off x="3351" y="2024"/>
              <a:ext cx="255" cy="212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l"/>
              <a:r>
                <a:rPr lang="en-GB" sz="1600" b="1" i="1">
                  <a:solidFill>
                    <a:srgbClr val="0000FF"/>
                  </a:solidFill>
                </a:rPr>
                <a:t>H</a:t>
              </a:r>
              <a:r>
                <a:rPr lang="en-GB" sz="1600" b="1" baseline="-25000">
                  <a:solidFill>
                    <a:srgbClr val="0000FF"/>
                  </a:solidFill>
                </a:rPr>
                <a:t>1</a:t>
              </a:r>
            </a:p>
          </p:txBody>
        </p:sp>
        <p:sp>
          <p:nvSpPr>
            <p:cNvPr id="452" name="Text Box 229"/>
            <p:cNvSpPr txBox="1">
              <a:spLocks noChangeArrowheads="1"/>
            </p:cNvSpPr>
            <p:nvPr/>
          </p:nvSpPr>
          <p:spPr bwMode="auto">
            <a:xfrm>
              <a:off x="2534" y="2886"/>
              <a:ext cx="255" cy="212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l"/>
              <a:r>
                <a:rPr lang="en-GB" sz="1600" b="1" i="1">
                  <a:solidFill>
                    <a:srgbClr val="FF0000"/>
                  </a:solidFill>
                </a:rPr>
                <a:t>H</a:t>
              </a:r>
              <a:r>
                <a:rPr lang="en-GB" sz="1600" b="1" baseline="-2500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453" name="Text Box 230"/>
            <p:cNvSpPr txBox="1">
              <a:spLocks noChangeArrowheads="1"/>
            </p:cNvSpPr>
            <p:nvPr/>
          </p:nvSpPr>
          <p:spPr bwMode="auto">
            <a:xfrm>
              <a:off x="3458" y="3294"/>
              <a:ext cx="227" cy="212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l"/>
              <a:r>
                <a:rPr lang="en-GB" sz="1600" i="1"/>
                <a:t>x</a:t>
              </a:r>
              <a:r>
                <a:rPr lang="en-GB" sz="1600" baseline="-25000"/>
                <a:t>1</a:t>
              </a:r>
            </a:p>
          </p:txBody>
        </p:sp>
        <p:sp>
          <p:nvSpPr>
            <p:cNvPr id="454" name="Text Box 231"/>
            <p:cNvSpPr txBox="1">
              <a:spLocks noChangeArrowheads="1"/>
            </p:cNvSpPr>
            <p:nvPr/>
          </p:nvSpPr>
          <p:spPr bwMode="auto">
            <a:xfrm>
              <a:off x="1973" y="1933"/>
              <a:ext cx="227" cy="212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l"/>
              <a:r>
                <a:rPr lang="en-GB" sz="1600" i="1"/>
                <a:t>x</a:t>
              </a:r>
              <a:r>
                <a:rPr lang="en-GB" sz="1600" baseline="-25000"/>
                <a:t>2</a:t>
              </a:r>
            </a:p>
          </p:txBody>
        </p:sp>
      </p:grpSp>
      <p:grpSp>
        <p:nvGrpSpPr>
          <p:cNvPr id="455" name="Group 124"/>
          <p:cNvGrpSpPr>
            <a:grpSpLocks/>
          </p:cNvGrpSpPr>
          <p:nvPr/>
        </p:nvGrpSpPr>
        <p:grpSpPr bwMode="auto">
          <a:xfrm>
            <a:off x="1214414" y="1571612"/>
            <a:ext cx="2143140" cy="1928826"/>
            <a:chOff x="1973" y="1933"/>
            <a:chExt cx="1724" cy="1573"/>
          </a:xfrm>
        </p:grpSpPr>
        <p:sp>
          <p:nvSpPr>
            <p:cNvPr id="456" name="Line 125"/>
            <p:cNvSpPr>
              <a:spLocks noChangeShapeType="1"/>
            </p:cNvSpPr>
            <p:nvPr/>
          </p:nvSpPr>
          <p:spPr bwMode="auto">
            <a:xfrm>
              <a:off x="2064" y="3295"/>
              <a:ext cx="1633" cy="0"/>
            </a:xfrm>
            <a:prstGeom prst="line">
              <a:avLst/>
            </a:prstGeom>
            <a:noFill/>
            <a:ln w="12700">
              <a:solidFill>
                <a:srgbClr val="5F5F5F"/>
              </a:solidFill>
              <a:round/>
              <a:headEnd/>
              <a:tailEnd type="stealth" w="lg" len="lg"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57" name="Line 126"/>
            <p:cNvSpPr>
              <a:spLocks noChangeShapeType="1"/>
            </p:cNvSpPr>
            <p:nvPr/>
          </p:nvSpPr>
          <p:spPr bwMode="auto">
            <a:xfrm rot="-5400000">
              <a:off x="1452" y="2682"/>
              <a:ext cx="1496" cy="0"/>
            </a:xfrm>
            <a:prstGeom prst="line">
              <a:avLst/>
            </a:prstGeom>
            <a:noFill/>
            <a:ln w="12700">
              <a:solidFill>
                <a:srgbClr val="5F5F5F"/>
              </a:solidFill>
              <a:round/>
              <a:headEnd/>
              <a:tailEnd type="stealth" w="lg" len="lg"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58" name="Oval 127"/>
            <p:cNvSpPr>
              <a:spLocks noChangeArrowheads="1"/>
            </p:cNvSpPr>
            <p:nvPr/>
          </p:nvSpPr>
          <p:spPr bwMode="auto">
            <a:xfrm>
              <a:off x="2926" y="225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59" name="Oval 128"/>
            <p:cNvSpPr>
              <a:spLocks noChangeArrowheads="1"/>
            </p:cNvSpPr>
            <p:nvPr/>
          </p:nvSpPr>
          <p:spPr bwMode="auto">
            <a:xfrm>
              <a:off x="3062" y="238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60" name="Oval 129"/>
            <p:cNvSpPr>
              <a:spLocks noChangeArrowheads="1"/>
            </p:cNvSpPr>
            <p:nvPr/>
          </p:nvSpPr>
          <p:spPr bwMode="auto">
            <a:xfrm>
              <a:off x="2926" y="234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61" name="Oval 130"/>
            <p:cNvSpPr>
              <a:spLocks noChangeArrowheads="1"/>
            </p:cNvSpPr>
            <p:nvPr/>
          </p:nvSpPr>
          <p:spPr bwMode="auto">
            <a:xfrm>
              <a:off x="3017" y="243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62" name="Oval 131"/>
            <p:cNvSpPr>
              <a:spLocks noChangeArrowheads="1"/>
            </p:cNvSpPr>
            <p:nvPr/>
          </p:nvSpPr>
          <p:spPr bwMode="auto">
            <a:xfrm>
              <a:off x="3107" y="247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63" name="Oval 132"/>
            <p:cNvSpPr>
              <a:spLocks noChangeArrowheads="1"/>
            </p:cNvSpPr>
            <p:nvPr/>
          </p:nvSpPr>
          <p:spPr bwMode="auto">
            <a:xfrm>
              <a:off x="3153" y="2568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64" name="Oval 133"/>
            <p:cNvSpPr>
              <a:spLocks noChangeArrowheads="1"/>
            </p:cNvSpPr>
            <p:nvPr/>
          </p:nvSpPr>
          <p:spPr bwMode="auto">
            <a:xfrm>
              <a:off x="3198" y="247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65" name="Oval 134"/>
            <p:cNvSpPr>
              <a:spLocks noChangeArrowheads="1"/>
            </p:cNvSpPr>
            <p:nvPr/>
          </p:nvSpPr>
          <p:spPr bwMode="auto">
            <a:xfrm>
              <a:off x="2926" y="247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66" name="Oval 135"/>
            <p:cNvSpPr>
              <a:spLocks noChangeArrowheads="1"/>
            </p:cNvSpPr>
            <p:nvPr/>
          </p:nvSpPr>
          <p:spPr bwMode="auto">
            <a:xfrm>
              <a:off x="3062" y="247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67" name="Oval 136"/>
            <p:cNvSpPr>
              <a:spLocks noChangeArrowheads="1"/>
            </p:cNvSpPr>
            <p:nvPr/>
          </p:nvSpPr>
          <p:spPr bwMode="auto">
            <a:xfrm>
              <a:off x="3062" y="229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68" name="Oval 137"/>
            <p:cNvSpPr>
              <a:spLocks noChangeArrowheads="1"/>
            </p:cNvSpPr>
            <p:nvPr/>
          </p:nvSpPr>
          <p:spPr bwMode="auto">
            <a:xfrm>
              <a:off x="3199" y="2205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69" name="Oval 138"/>
            <p:cNvSpPr>
              <a:spLocks noChangeArrowheads="1"/>
            </p:cNvSpPr>
            <p:nvPr/>
          </p:nvSpPr>
          <p:spPr bwMode="auto">
            <a:xfrm>
              <a:off x="3335" y="234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70" name="Oval 139"/>
            <p:cNvSpPr>
              <a:spLocks noChangeArrowheads="1"/>
            </p:cNvSpPr>
            <p:nvPr/>
          </p:nvSpPr>
          <p:spPr bwMode="auto">
            <a:xfrm>
              <a:off x="3199" y="229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71" name="Oval 140"/>
            <p:cNvSpPr>
              <a:spLocks noChangeArrowheads="1"/>
            </p:cNvSpPr>
            <p:nvPr/>
          </p:nvSpPr>
          <p:spPr bwMode="auto">
            <a:xfrm>
              <a:off x="3290" y="238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72" name="Oval 141"/>
            <p:cNvSpPr>
              <a:spLocks noChangeArrowheads="1"/>
            </p:cNvSpPr>
            <p:nvPr/>
          </p:nvSpPr>
          <p:spPr bwMode="auto">
            <a:xfrm>
              <a:off x="3380" y="243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73" name="Oval 142"/>
            <p:cNvSpPr>
              <a:spLocks noChangeArrowheads="1"/>
            </p:cNvSpPr>
            <p:nvPr/>
          </p:nvSpPr>
          <p:spPr bwMode="auto">
            <a:xfrm>
              <a:off x="3426" y="252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74" name="Oval 143"/>
            <p:cNvSpPr>
              <a:spLocks noChangeArrowheads="1"/>
            </p:cNvSpPr>
            <p:nvPr/>
          </p:nvSpPr>
          <p:spPr bwMode="auto">
            <a:xfrm>
              <a:off x="3471" y="243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75" name="Oval 144"/>
            <p:cNvSpPr>
              <a:spLocks noChangeArrowheads="1"/>
            </p:cNvSpPr>
            <p:nvPr/>
          </p:nvSpPr>
          <p:spPr bwMode="auto">
            <a:xfrm>
              <a:off x="3426" y="234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76" name="Oval 145"/>
            <p:cNvSpPr>
              <a:spLocks noChangeArrowheads="1"/>
            </p:cNvSpPr>
            <p:nvPr/>
          </p:nvSpPr>
          <p:spPr bwMode="auto">
            <a:xfrm>
              <a:off x="3300" y="245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77" name="Oval 146"/>
            <p:cNvSpPr>
              <a:spLocks noChangeArrowheads="1"/>
            </p:cNvSpPr>
            <p:nvPr/>
          </p:nvSpPr>
          <p:spPr bwMode="auto">
            <a:xfrm>
              <a:off x="3335" y="225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78" name="Oval 147"/>
            <p:cNvSpPr>
              <a:spLocks noChangeArrowheads="1"/>
            </p:cNvSpPr>
            <p:nvPr/>
          </p:nvSpPr>
          <p:spPr bwMode="auto">
            <a:xfrm>
              <a:off x="3289" y="261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79" name="Oval 148"/>
            <p:cNvSpPr>
              <a:spLocks noChangeArrowheads="1"/>
            </p:cNvSpPr>
            <p:nvPr/>
          </p:nvSpPr>
          <p:spPr bwMode="auto">
            <a:xfrm>
              <a:off x="3425" y="2748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80" name="Oval 149"/>
            <p:cNvSpPr>
              <a:spLocks noChangeArrowheads="1"/>
            </p:cNvSpPr>
            <p:nvPr/>
          </p:nvSpPr>
          <p:spPr bwMode="auto">
            <a:xfrm>
              <a:off x="3289" y="270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81" name="Oval 150"/>
            <p:cNvSpPr>
              <a:spLocks noChangeArrowheads="1"/>
            </p:cNvSpPr>
            <p:nvPr/>
          </p:nvSpPr>
          <p:spPr bwMode="auto">
            <a:xfrm>
              <a:off x="3380" y="2794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82" name="Oval 151"/>
            <p:cNvSpPr>
              <a:spLocks noChangeArrowheads="1"/>
            </p:cNvSpPr>
            <p:nvPr/>
          </p:nvSpPr>
          <p:spPr bwMode="auto">
            <a:xfrm>
              <a:off x="3470" y="283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83" name="Oval 152"/>
            <p:cNvSpPr>
              <a:spLocks noChangeArrowheads="1"/>
            </p:cNvSpPr>
            <p:nvPr/>
          </p:nvSpPr>
          <p:spPr bwMode="auto">
            <a:xfrm>
              <a:off x="3516" y="293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84" name="Oval 153"/>
            <p:cNvSpPr>
              <a:spLocks noChangeArrowheads="1"/>
            </p:cNvSpPr>
            <p:nvPr/>
          </p:nvSpPr>
          <p:spPr bwMode="auto">
            <a:xfrm>
              <a:off x="3561" y="283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85" name="Oval 154"/>
            <p:cNvSpPr>
              <a:spLocks noChangeArrowheads="1"/>
            </p:cNvSpPr>
            <p:nvPr/>
          </p:nvSpPr>
          <p:spPr bwMode="auto">
            <a:xfrm>
              <a:off x="3516" y="2748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86" name="Oval 155"/>
            <p:cNvSpPr>
              <a:spLocks noChangeArrowheads="1"/>
            </p:cNvSpPr>
            <p:nvPr/>
          </p:nvSpPr>
          <p:spPr bwMode="auto">
            <a:xfrm>
              <a:off x="3425" y="283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87" name="Oval 156"/>
            <p:cNvSpPr>
              <a:spLocks noChangeArrowheads="1"/>
            </p:cNvSpPr>
            <p:nvPr/>
          </p:nvSpPr>
          <p:spPr bwMode="auto">
            <a:xfrm>
              <a:off x="3425" y="2658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88" name="Oval 157"/>
            <p:cNvSpPr>
              <a:spLocks noChangeArrowheads="1"/>
            </p:cNvSpPr>
            <p:nvPr/>
          </p:nvSpPr>
          <p:spPr bwMode="auto">
            <a:xfrm>
              <a:off x="3244" y="2885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89" name="Oval 158"/>
            <p:cNvSpPr>
              <a:spLocks noChangeArrowheads="1"/>
            </p:cNvSpPr>
            <p:nvPr/>
          </p:nvSpPr>
          <p:spPr bwMode="auto">
            <a:xfrm>
              <a:off x="3290" y="297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90" name="Oval 159"/>
            <p:cNvSpPr>
              <a:spLocks noChangeArrowheads="1"/>
            </p:cNvSpPr>
            <p:nvPr/>
          </p:nvSpPr>
          <p:spPr bwMode="auto">
            <a:xfrm>
              <a:off x="3335" y="2885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91" name="Oval 160"/>
            <p:cNvSpPr>
              <a:spLocks noChangeArrowheads="1"/>
            </p:cNvSpPr>
            <p:nvPr/>
          </p:nvSpPr>
          <p:spPr bwMode="auto">
            <a:xfrm>
              <a:off x="3290" y="2794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92" name="Oval 161"/>
            <p:cNvSpPr>
              <a:spLocks noChangeArrowheads="1"/>
            </p:cNvSpPr>
            <p:nvPr/>
          </p:nvSpPr>
          <p:spPr bwMode="auto">
            <a:xfrm>
              <a:off x="2745" y="225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93" name="Oval 162"/>
            <p:cNvSpPr>
              <a:spLocks noChangeArrowheads="1"/>
            </p:cNvSpPr>
            <p:nvPr/>
          </p:nvSpPr>
          <p:spPr bwMode="auto">
            <a:xfrm>
              <a:off x="2791" y="234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94" name="Oval 163"/>
            <p:cNvSpPr>
              <a:spLocks noChangeArrowheads="1"/>
            </p:cNvSpPr>
            <p:nvPr/>
          </p:nvSpPr>
          <p:spPr bwMode="auto">
            <a:xfrm>
              <a:off x="2836" y="225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95" name="Oval 164"/>
            <p:cNvSpPr>
              <a:spLocks noChangeArrowheads="1"/>
            </p:cNvSpPr>
            <p:nvPr/>
          </p:nvSpPr>
          <p:spPr bwMode="auto">
            <a:xfrm>
              <a:off x="2791" y="215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96" name="Oval 165"/>
            <p:cNvSpPr>
              <a:spLocks noChangeArrowheads="1"/>
            </p:cNvSpPr>
            <p:nvPr/>
          </p:nvSpPr>
          <p:spPr bwMode="auto">
            <a:xfrm>
              <a:off x="2926" y="216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97" name="Oval 166"/>
            <p:cNvSpPr>
              <a:spLocks noChangeArrowheads="1"/>
            </p:cNvSpPr>
            <p:nvPr/>
          </p:nvSpPr>
          <p:spPr bwMode="auto">
            <a:xfrm>
              <a:off x="3063" y="206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98" name="Oval 167"/>
            <p:cNvSpPr>
              <a:spLocks noChangeArrowheads="1"/>
            </p:cNvSpPr>
            <p:nvPr/>
          </p:nvSpPr>
          <p:spPr bwMode="auto">
            <a:xfrm>
              <a:off x="3063" y="216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99" name="Oval 168"/>
            <p:cNvSpPr>
              <a:spLocks noChangeArrowheads="1"/>
            </p:cNvSpPr>
            <p:nvPr/>
          </p:nvSpPr>
          <p:spPr bwMode="auto">
            <a:xfrm>
              <a:off x="3199" y="2115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00" name="Oval 169"/>
            <p:cNvSpPr>
              <a:spLocks noChangeArrowheads="1"/>
            </p:cNvSpPr>
            <p:nvPr/>
          </p:nvSpPr>
          <p:spPr bwMode="auto">
            <a:xfrm>
              <a:off x="3470" y="261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01" name="Oval 170"/>
            <p:cNvSpPr>
              <a:spLocks noChangeArrowheads="1"/>
            </p:cNvSpPr>
            <p:nvPr/>
          </p:nvSpPr>
          <p:spPr bwMode="auto">
            <a:xfrm>
              <a:off x="3226" y="254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02" name="Oval 171"/>
            <p:cNvSpPr>
              <a:spLocks noChangeArrowheads="1"/>
            </p:cNvSpPr>
            <p:nvPr/>
          </p:nvSpPr>
          <p:spPr bwMode="auto">
            <a:xfrm>
              <a:off x="3226" y="2640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03" name="Oval 172"/>
            <p:cNvSpPr>
              <a:spLocks noChangeArrowheads="1"/>
            </p:cNvSpPr>
            <p:nvPr/>
          </p:nvSpPr>
          <p:spPr bwMode="auto">
            <a:xfrm>
              <a:off x="3362" y="252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04" name="Oval 173"/>
            <p:cNvSpPr>
              <a:spLocks noChangeArrowheads="1"/>
            </p:cNvSpPr>
            <p:nvPr/>
          </p:nvSpPr>
          <p:spPr bwMode="auto">
            <a:xfrm>
              <a:off x="3362" y="261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05" name="Oval 174"/>
            <p:cNvSpPr>
              <a:spLocks noChangeArrowheads="1"/>
            </p:cNvSpPr>
            <p:nvPr/>
          </p:nvSpPr>
          <p:spPr bwMode="auto">
            <a:xfrm>
              <a:off x="3470" y="297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06" name="Oval 175"/>
            <p:cNvSpPr>
              <a:spLocks noChangeArrowheads="1"/>
            </p:cNvSpPr>
            <p:nvPr/>
          </p:nvSpPr>
          <p:spPr bwMode="auto">
            <a:xfrm>
              <a:off x="3560" y="302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07" name="Oval 176"/>
            <p:cNvSpPr>
              <a:spLocks noChangeArrowheads="1"/>
            </p:cNvSpPr>
            <p:nvPr/>
          </p:nvSpPr>
          <p:spPr bwMode="auto">
            <a:xfrm>
              <a:off x="3515" y="302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08" name="Oval 177"/>
            <p:cNvSpPr>
              <a:spLocks noChangeArrowheads="1"/>
            </p:cNvSpPr>
            <p:nvPr/>
          </p:nvSpPr>
          <p:spPr bwMode="auto">
            <a:xfrm>
              <a:off x="3243" y="306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09" name="Oval 178"/>
            <p:cNvSpPr>
              <a:spLocks noChangeArrowheads="1"/>
            </p:cNvSpPr>
            <p:nvPr/>
          </p:nvSpPr>
          <p:spPr bwMode="auto">
            <a:xfrm>
              <a:off x="3425" y="306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10" name="Oval 179"/>
            <p:cNvSpPr>
              <a:spLocks noChangeArrowheads="1"/>
            </p:cNvSpPr>
            <p:nvPr/>
          </p:nvSpPr>
          <p:spPr bwMode="auto">
            <a:xfrm>
              <a:off x="3380" y="297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11" name="Oval 180"/>
            <p:cNvSpPr>
              <a:spLocks noChangeArrowheads="1"/>
            </p:cNvSpPr>
            <p:nvPr/>
          </p:nvSpPr>
          <p:spPr bwMode="auto">
            <a:xfrm>
              <a:off x="2699" y="2704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12" name="Oval 181"/>
            <p:cNvSpPr>
              <a:spLocks noChangeArrowheads="1"/>
            </p:cNvSpPr>
            <p:nvPr/>
          </p:nvSpPr>
          <p:spPr bwMode="auto">
            <a:xfrm>
              <a:off x="2791" y="2477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13" name="Oval 182"/>
            <p:cNvSpPr>
              <a:spLocks noChangeArrowheads="1"/>
            </p:cNvSpPr>
            <p:nvPr/>
          </p:nvSpPr>
          <p:spPr bwMode="auto">
            <a:xfrm>
              <a:off x="3062" y="256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14" name="Oval 183"/>
            <p:cNvSpPr>
              <a:spLocks noChangeArrowheads="1"/>
            </p:cNvSpPr>
            <p:nvPr/>
          </p:nvSpPr>
          <p:spPr bwMode="auto">
            <a:xfrm>
              <a:off x="2881" y="2432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15" name="Oval 184"/>
            <p:cNvSpPr>
              <a:spLocks noChangeArrowheads="1"/>
            </p:cNvSpPr>
            <p:nvPr/>
          </p:nvSpPr>
          <p:spPr bwMode="auto">
            <a:xfrm>
              <a:off x="2971" y="256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16" name="Oval 185"/>
            <p:cNvSpPr>
              <a:spLocks noChangeArrowheads="1"/>
            </p:cNvSpPr>
            <p:nvPr/>
          </p:nvSpPr>
          <p:spPr bwMode="auto">
            <a:xfrm>
              <a:off x="3017" y="265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17" name="Oval 186"/>
            <p:cNvSpPr>
              <a:spLocks noChangeArrowheads="1"/>
            </p:cNvSpPr>
            <p:nvPr/>
          </p:nvSpPr>
          <p:spPr bwMode="auto">
            <a:xfrm>
              <a:off x="3198" y="2749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18" name="Oval 187"/>
            <p:cNvSpPr>
              <a:spLocks noChangeArrowheads="1"/>
            </p:cNvSpPr>
            <p:nvPr/>
          </p:nvSpPr>
          <p:spPr bwMode="auto">
            <a:xfrm>
              <a:off x="3107" y="265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19" name="Oval 188"/>
            <p:cNvSpPr>
              <a:spLocks noChangeArrowheads="1"/>
            </p:cNvSpPr>
            <p:nvPr/>
          </p:nvSpPr>
          <p:spPr bwMode="auto">
            <a:xfrm>
              <a:off x="3107" y="2386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20" name="Oval 189"/>
            <p:cNvSpPr>
              <a:spLocks noChangeArrowheads="1"/>
            </p:cNvSpPr>
            <p:nvPr/>
          </p:nvSpPr>
          <p:spPr bwMode="auto">
            <a:xfrm>
              <a:off x="3062" y="272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21" name="Oval 190"/>
            <p:cNvSpPr>
              <a:spLocks noChangeArrowheads="1"/>
            </p:cNvSpPr>
            <p:nvPr/>
          </p:nvSpPr>
          <p:spPr bwMode="auto">
            <a:xfrm>
              <a:off x="2971" y="2341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22" name="Oval 191"/>
            <p:cNvSpPr>
              <a:spLocks noChangeArrowheads="1"/>
            </p:cNvSpPr>
            <p:nvPr/>
          </p:nvSpPr>
          <p:spPr bwMode="auto">
            <a:xfrm>
              <a:off x="2881" y="2884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23" name="Oval 192"/>
            <p:cNvSpPr>
              <a:spLocks noChangeArrowheads="1"/>
            </p:cNvSpPr>
            <p:nvPr/>
          </p:nvSpPr>
          <p:spPr bwMode="auto">
            <a:xfrm>
              <a:off x="3062" y="2885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24" name="Oval 193"/>
            <p:cNvSpPr>
              <a:spLocks noChangeArrowheads="1"/>
            </p:cNvSpPr>
            <p:nvPr/>
          </p:nvSpPr>
          <p:spPr bwMode="auto">
            <a:xfrm>
              <a:off x="3243" y="2749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25" name="Oval 194"/>
            <p:cNvSpPr>
              <a:spLocks noChangeArrowheads="1"/>
            </p:cNvSpPr>
            <p:nvPr/>
          </p:nvSpPr>
          <p:spPr bwMode="auto">
            <a:xfrm>
              <a:off x="3289" y="2931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26" name="Oval 195"/>
            <p:cNvSpPr>
              <a:spLocks noChangeArrowheads="1"/>
            </p:cNvSpPr>
            <p:nvPr/>
          </p:nvSpPr>
          <p:spPr bwMode="auto">
            <a:xfrm>
              <a:off x="2818" y="2821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27" name="Oval 196"/>
            <p:cNvSpPr>
              <a:spLocks noChangeArrowheads="1"/>
            </p:cNvSpPr>
            <p:nvPr/>
          </p:nvSpPr>
          <p:spPr bwMode="auto">
            <a:xfrm>
              <a:off x="3107" y="2794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28" name="Oval 197"/>
            <p:cNvSpPr>
              <a:spLocks noChangeArrowheads="1"/>
            </p:cNvSpPr>
            <p:nvPr/>
          </p:nvSpPr>
          <p:spPr bwMode="auto">
            <a:xfrm>
              <a:off x="2954" y="2885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29" name="Oval 198"/>
            <p:cNvSpPr>
              <a:spLocks noChangeArrowheads="1"/>
            </p:cNvSpPr>
            <p:nvPr/>
          </p:nvSpPr>
          <p:spPr bwMode="auto">
            <a:xfrm>
              <a:off x="2919" y="2781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30" name="Oval 199"/>
            <p:cNvSpPr>
              <a:spLocks noChangeArrowheads="1"/>
            </p:cNvSpPr>
            <p:nvPr/>
          </p:nvSpPr>
          <p:spPr bwMode="auto">
            <a:xfrm>
              <a:off x="2926" y="265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31" name="Oval 200"/>
            <p:cNvSpPr>
              <a:spLocks noChangeArrowheads="1"/>
            </p:cNvSpPr>
            <p:nvPr/>
          </p:nvSpPr>
          <p:spPr bwMode="auto">
            <a:xfrm>
              <a:off x="2992" y="2782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32" name="Oval 201"/>
            <p:cNvSpPr>
              <a:spLocks noChangeArrowheads="1"/>
            </p:cNvSpPr>
            <p:nvPr/>
          </p:nvSpPr>
          <p:spPr bwMode="auto">
            <a:xfrm>
              <a:off x="2853" y="2522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33" name="Oval 202"/>
            <p:cNvSpPr>
              <a:spLocks noChangeArrowheads="1"/>
            </p:cNvSpPr>
            <p:nvPr/>
          </p:nvSpPr>
          <p:spPr bwMode="auto">
            <a:xfrm>
              <a:off x="2881" y="2594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34" name="Oval 203"/>
            <p:cNvSpPr>
              <a:spLocks noChangeArrowheads="1"/>
            </p:cNvSpPr>
            <p:nvPr/>
          </p:nvSpPr>
          <p:spPr bwMode="auto">
            <a:xfrm>
              <a:off x="2745" y="2522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35" name="Oval 204"/>
            <p:cNvSpPr>
              <a:spLocks noChangeArrowheads="1"/>
            </p:cNvSpPr>
            <p:nvPr/>
          </p:nvSpPr>
          <p:spPr bwMode="auto">
            <a:xfrm>
              <a:off x="2881" y="274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36" name="Oval 205"/>
            <p:cNvSpPr>
              <a:spLocks noChangeArrowheads="1"/>
            </p:cNvSpPr>
            <p:nvPr/>
          </p:nvSpPr>
          <p:spPr bwMode="auto">
            <a:xfrm>
              <a:off x="2790" y="2658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37" name="Oval 206"/>
            <p:cNvSpPr>
              <a:spLocks noChangeArrowheads="1"/>
            </p:cNvSpPr>
            <p:nvPr/>
          </p:nvSpPr>
          <p:spPr bwMode="auto">
            <a:xfrm>
              <a:off x="3108" y="3080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38" name="Oval 207"/>
            <p:cNvSpPr>
              <a:spLocks noChangeArrowheads="1"/>
            </p:cNvSpPr>
            <p:nvPr/>
          </p:nvSpPr>
          <p:spPr bwMode="auto">
            <a:xfrm>
              <a:off x="3153" y="2989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39" name="Oval 208"/>
            <p:cNvSpPr>
              <a:spLocks noChangeArrowheads="1"/>
            </p:cNvSpPr>
            <p:nvPr/>
          </p:nvSpPr>
          <p:spPr bwMode="auto">
            <a:xfrm>
              <a:off x="3000" y="3080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40" name="Oval 209"/>
            <p:cNvSpPr>
              <a:spLocks noChangeArrowheads="1"/>
            </p:cNvSpPr>
            <p:nvPr/>
          </p:nvSpPr>
          <p:spPr bwMode="auto">
            <a:xfrm>
              <a:off x="2965" y="2976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41" name="Oval 210"/>
            <p:cNvSpPr>
              <a:spLocks noChangeArrowheads="1"/>
            </p:cNvSpPr>
            <p:nvPr/>
          </p:nvSpPr>
          <p:spPr bwMode="auto">
            <a:xfrm>
              <a:off x="3038" y="2977"/>
              <a:ext cx="45" cy="46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42" name="Oval 211"/>
            <p:cNvSpPr>
              <a:spLocks noChangeArrowheads="1"/>
            </p:cNvSpPr>
            <p:nvPr/>
          </p:nvSpPr>
          <p:spPr bwMode="auto">
            <a:xfrm>
              <a:off x="2654" y="238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43" name="Oval 212"/>
            <p:cNvSpPr>
              <a:spLocks noChangeArrowheads="1"/>
            </p:cNvSpPr>
            <p:nvPr/>
          </p:nvSpPr>
          <p:spPr bwMode="auto">
            <a:xfrm>
              <a:off x="2654" y="247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44" name="Oval 213"/>
            <p:cNvSpPr>
              <a:spLocks noChangeArrowheads="1"/>
            </p:cNvSpPr>
            <p:nvPr/>
          </p:nvSpPr>
          <p:spPr bwMode="auto">
            <a:xfrm>
              <a:off x="2473" y="238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45" name="Oval 214"/>
            <p:cNvSpPr>
              <a:spLocks noChangeArrowheads="1"/>
            </p:cNvSpPr>
            <p:nvPr/>
          </p:nvSpPr>
          <p:spPr bwMode="auto">
            <a:xfrm>
              <a:off x="2519" y="2477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46" name="Oval 215"/>
            <p:cNvSpPr>
              <a:spLocks noChangeArrowheads="1"/>
            </p:cNvSpPr>
            <p:nvPr/>
          </p:nvSpPr>
          <p:spPr bwMode="auto">
            <a:xfrm>
              <a:off x="2564" y="238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47" name="Oval 216"/>
            <p:cNvSpPr>
              <a:spLocks noChangeArrowheads="1"/>
            </p:cNvSpPr>
            <p:nvPr/>
          </p:nvSpPr>
          <p:spPr bwMode="auto">
            <a:xfrm>
              <a:off x="2519" y="2295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48" name="Oval 217"/>
            <p:cNvSpPr>
              <a:spLocks noChangeArrowheads="1"/>
            </p:cNvSpPr>
            <p:nvPr/>
          </p:nvSpPr>
          <p:spPr bwMode="auto">
            <a:xfrm>
              <a:off x="2654" y="2296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49" name="Oval 218"/>
            <p:cNvSpPr>
              <a:spLocks noChangeArrowheads="1"/>
            </p:cNvSpPr>
            <p:nvPr/>
          </p:nvSpPr>
          <p:spPr bwMode="auto">
            <a:xfrm>
              <a:off x="2664" y="211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50" name="Oval 219"/>
            <p:cNvSpPr>
              <a:spLocks noChangeArrowheads="1"/>
            </p:cNvSpPr>
            <p:nvPr/>
          </p:nvSpPr>
          <p:spPr bwMode="auto">
            <a:xfrm>
              <a:off x="2664" y="2204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51" name="Oval 220"/>
            <p:cNvSpPr>
              <a:spLocks noChangeArrowheads="1"/>
            </p:cNvSpPr>
            <p:nvPr/>
          </p:nvSpPr>
          <p:spPr bwMode="auto">
            <a:xfrm>
              <a:off x="2483" y="211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52" name="Oval 221"/>
            <p:cNvSpPr>
              <a:spLocks noChangeArrowheads="1"/>
            </p:cNvSpPr>
            <p:nvPr/>
          </p:nvSpPr>
          <p:spPr bwMode="auto">
            <a:xfrm>
              <a:off x="2529" y="2204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53" name="Oval 222"/>
            <p:cNvSpPr>
              <a:spLocks noChangeArrowheads="1"/>
            </p:cNvSpPr>
            <p:nvPr/>
          </p:nvSpPr>
          <p:spPr bwMode="auto">
            <a:xfrm>
              <a:off x="2574" y="2113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54" name="Oval 223"/>
            <p:cNvSpPr>
              <a:spLocks noChangeArrowheads="1"/>
            </p:cNvSpPr>
            <p:nvPr/>
          </p:nvSpPr>
          <p:spPr bwMode="auto">
            <a:xfrm>
              <a:off x="2529" y="202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55" name="Oval 224"/>
            <p:cNvSpPr>
              <a:spLocks noChangeArrowheads="1"/>
            </p:cNvSpPr>
            <p:nvPr/>
          </p:nvSpPr>
          <p:spPr bwMode="auto">
            <a:xfrm>
              <a:off x="2881" y="2069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56" name="Oval 225"/>
            <p:cNvSpPr>
              <a:spLocks noChangeArrowheads="1"/>
            </p:cNvSpPr>
            <p:nvPr/>
          </p:nvSpPr>
          <p:spPr bwMode="auto">
            <a:xfrm>
              <a:off x="2427" y="2522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57" name="Oval 226"/>
            <p:cNvSpPr>
              <a:spLocks noChangeArrowheads="1"/>
            </p:cNvSpPr>
            <p:nvPr/>
          </p:nvSpPr>
          <p:spPr bwMode="auto">
            <a:xfrm>
              <a:off x="2608" y="2568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58" name="Oval 227"/>
            <p:cNvSpPr>
              <a:spLocks noChangeArrowheads="1"/>
            </p:cNvSpPr>
            <p:nvPr/>
          </p:nvSpPr>
          <p:spPr bwMode="auto">
            <a:xfrm>
              <a:off x="2382" y="2431"/>
              <a:ext cx="45" cy="46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59" name="Text Box 228"/>
            <p:cNvSpPr txBox="1">
              <a:spLocks noChangeArrowheads="1"/>
            </p:cNvSpPr>
            <p:nvPr/>
          </p:nvSpPr>
          <p:spPr bwMode="auto">
            <a:xfrm>
              <a:off x="3351" y="2024"/>
              <a:ext cx="255" cy="212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l"/>
              <a:r>
                <a:rPr lang="en-GB" sz="1600" b="1" i="1">
                  <a:solidFill>
                    <a:srgbClr val="0000FF"/>
                  </a:solidFill>
                </a:rPr>
                <a:t>H</a:t>
              </a:r>
              <a:r>
                <a:rPr lang="en-GB" sz="1600" b="1" baseline="-25000">
                  <a:solidFill>
                    <a:srgbClr val="0000FF"/>
                  </a:solidFill>
                </a:rPr>
                <a:t>1</a:t>
              </a:r>
            </a:p>
          </p:txBody>
        </p:sp>
        <p:sp>
          <p:nvSpPr>
            <p:cNvPr id="560" name="Text Box 229"/>
            <p:cNvSpPr txBox="1">
              <a:spLocks noChangeArrowheads="1"/>
            </p:cNvSpPr>
            <p:nvPr/>
          </p:nvSpPr>
          <p:spPr bwMode="auto">
            <a:xfrm>
              <a:off x="2534" y="2886"/>
              <a:ext cx="255" cy="212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l"/>
              <a:r>
                <a:rPr lang="en-GB" sz="1600" b="1" i="1">
                  <a:solidFill>
                    <a:srgbClr val="FF0000"/>
                  </a:solidFill>
                </a:rPr>
                <a:t>H</a:t>
              </a:r>
              <a:r>
                <a:rPr lang="en-GB" sz="1600" b="1" baseline="-2500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561" name="Text Box 230"/>
            <p:cNvSpPr txBox="1">
              <a:spLocks noChangeArrowheads="1"/>
            </p:cNvSpPr>
            <p:nvPr/>
          </p:nvSpPr>
          <p:spPr bwMode="auto">
            <a:xfrm>
              <a:off x="3458" y="3294"/>
              <a:ext cx="227" cy="212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l"/>
              <a:r>
                <a:rPr lang="en-GB" sz="1600" i="1"/>
                <a:t>x</a:t>
              </a:r>
              <a:r>
                <a:rPr lang="en-GB" sz="1600" baseline="-25000"/>
                <a:t>1</a:t>
              </a:r>
            </a:p>
          </p:txBody>
        </p:sp>
        <p:sp>
          <p:nvSpPr>
            <p:cNvPr id="562" name="Text Box 231"/>
            <p:cNvSpPr txBox="1">
              <a:spLocks noChangeArrowheads="1"/>
            </p:cNvSpPr>
            <p:nvPr/>
          </p:nvSpPr>
          <p:spPr bwMode="auto">
            <a:xfrm>
              <a:off x="1973" y="1933"/>
              <a:ext cx="227" cy="212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l"/>
              <a:r>
                <a:rPr lang="en-GB" sz="1600" i="1"/>
                <a:t>x</a:t>
              </a:r>
              <a:r>
                <a:rPr lang="en-GB" sz="1600" baseline="-25000"/>
                <a:t>2</a:t>
              </a:r>
            </a:p>
          </p:txBody>
        </p:sp>
      </p:grpSp>
      <p:sp>
        <p:nvSpPr>
          <p:cNvPr id="563" name="Line 5"/>
          <p:cNvSpPr>
            <a:spLocks noChangeShapeType="1"/>
          </p:cNvSpPr>
          <p:nvPr/>
        </p:nvSpPr>
        <p:spPr bwMode="auto">
          <a:xfrm>
            <a:off x="1785918" y="1571612"/>
            <a:ext cx="1571636" cy="1571636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ffectLst/>
        </p:spPr>
        <p:txBody>
          <a:bodyPr wrap="square" lIns="90000" tIns="46800" rIns="90000" bIns="46800" anchor="ctr">
            <a:spAutoFit/>
          </a:bodyPr>
          <a:lstStyle/>
          <a:p>
            <a:endParaRPr lang="de-DE"/>
          </a:p>
        </p:txBody>
      </p:sp>
      <p:sp>
        <p:nvSpPr>
          <p:cNvPr id="564" name="Freeform 350"/>
          <p:cNvSpPr>
            <a:spLocks/>
          </p:cNvSpPr>
          <p:nvPr/>
        </p:nvSpPr>
        <p:spPr bwMode="auto">
          <a:xfrm>
            <a:off x="1571604" y="4071942"/>
            <a:ext cx="1511300" cy="1295400"/>
          </a:xfrm>
          <a:custGeom>
            <a:avLst/>
            <a:gdLst/>
            <a:ahLst/>
            <a:cxnLst>
              <a:cxn ang="0">
                <a:pos x="0" y="363"/>
              </a:cxn>
              <a:cxn ang="0">
                <a:pos x="227" y="272"/>
              </a:cxn>
              <a:cxn ang="0">
                <a:pos x="317" y="181"/>
              </a:cxn>
              <a:cxn ang="0">
                <a:pos x="363" y="45"/>
              </a:cxn>
              <a:cxn ang="0">
                <a:pos x="408" y="0"/>
              </a:cxn>
              <a:cxn ang="0">
                <a:pos x="499" y="0"/>
              </a:cxn>
              <a:cxn ang="0">
                <a:pos x="589" y="0"/>
              </a:cxn>
              <a:cxn ang="0">
                <a:pos x="544" y="91"/>
              </a:cxn>
              <a:cxn ang="0">
                <a:pos x="635" y="136"/>
              </a:cxn>
              <a:cxn ang="0">
                <a:pos x="726" y="136"/>
              </a:cxn>
              <a:cxn ang="0">
                <a:pos x="816" y="272"/>
              </a:cxn>
              <a:cxn ang="0">
                <a:pos x="907" y="317"/>
              </a:cxn>
              <a:cxn ang="0">
                <a:pos x="862" y="408"/>
              </a:cxn>
              <a:cxn ang="0">
                <a:pos x="771" y="453"/>
              </a:cxn>
              <a:cxn ang="0">
                <a:pos x="862" y="499"/>
              </a:cxn>
              <a:cxn ang="0">
                <a:pos x="952" y="499"/>
              </a:cxn>
              <a:cxn ang="0">
                <a:pos x="952" y="590"/>
              </a:cxn>
              <a:cxn ang="0">
                <a:pos x="907" y="544"/>
              </a:cxn>
              <a:cxn ang="0">
                <a:pos x="862" y="590"/>
              </a:cxn>
              <a:cxn ang="0">
                <a:pos x="816" y="635"/>
              </a:cxn>
              <a:cxn ang="0">
                <a:pos x="816" y="816"/>
              </a:cxn>
            </a:cxnLst>
            <a:rect l="0" t="0" r="r" b="b"/>
            <a:pathLst>
              <a:path w="952" h="816">
                <a:moveTo>
                  <a:pt x="0" y="363"/>
                </a:moveTo>
                <a:lnTo>
                  <a:pt x="227" y="272"/>
                </a:lnTo>
                <a:lnTo>
                  <a:pt x="317" y="181"/>
                </a:lnTo>
                <a:lnTo>
                  <a:pt x="363" y="45"/>
                </a:lnTo>
                <a:lnTo>
                  <a:pt x="408" y="0"/>
                </a:lnTo>
                <a:lnTo>
                  <a:pt x="499" y="0"/>
                </a:lnTo>
                <a:lnTo>
                  <a:pt x="589" y="0"/>
                </a:lnTo>
                <a:lnTo>
                  <a:pt x="544" y="91"/>
                </a:lnTo>
                <a:lnTo>
                  <a:pt x="635" y="136"/>
                </a:lnTo>
                <a:lnTo>
                  <a:pt x="726" y="136"/>
                </a:lnTo>
                <a:lnTo>
                  <a:pt x="816" y="272"/>
                </a:lnTo>
                <a:lnTo>
                  <a:pt x="907" y="317"/>
                </a:lnTo>
                <a:lnTo>
                  <a:pt x="862" y="408"/>
                </a:lnTo>
                <a:lnTo>
                  <a:pt x="771" y="453"/>
                </a:lnTo>
                <a:lnTo>
                  <a:pt x="862" y="499"/>
                </a:lnTo>
                <a:lnTo>
                  <a:pt x="952" y="499"/>
                </a:lnTo>
                <a:lnTo>
                  <a:pt x="952" y="590"/>
                </a:lnTo>
                <a:lnTo>
                  <a:pt x="907" y="544"/>
                </a:lnTo>
                <a:lnTo>
                  <a:pt x="862" y="590"/>
                </a:lnTo>
                <a:lnTo>
                  <a:pt x="816" y="635"/>
                </a:lnTo>
                <a:lnTo>
                  <a:pt x="816" y="816"/>
                </a:lnTo>
              </a:path>
            </a:pathLst>
          </a:custGeom>
          <a:noFill/>
          <a:ln w="31750" cap="flat" cmpd="sng">
            <a:solidFill>
              <a:srgbClr val="008000"/>
            </a:solidFill>
            <a:prstDash val="solid"/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de-DE"/>
          </a:p>
        </p:txBody>
      </p:sp>
      <p:sp>
        <p:nvSpPr>
          <p:cNvPr id="347" name="Pfeil nach rechts 346"/>
          <p:cNvSpPr/>
          <p:nvPr/>
        </p:nvSpPr>
        <p:spPr bwMode="auto">
          <a:xfrm>
            <a:off x="1277385" y="6143644"/>
            <a:ext cx="642942" cy="214314"/>
          </a:xfrm>
          <a:prstGeom prst="rightArrow">
            <a:avLst/>
          </a:prstGeom>
          <a:solidFill>
            <a:srgbClr val="FF3300"/>
          </a:solidFill>
          <a:ln w="317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0" y="101600"/>
            <a:ext cx="9144000" cy="525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0" hangingPunct="0"/>
            <a:r>
              <a:rPr lang="en-GB" sz="28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Classification and Regression Tasks in HEP</a:t>
            </a:r>
            <a:endParaRPr lang="en-GB" sz="2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5" name="Textfeld 344"/>
          <p:cNvSpPr txBox="1"/>
          <p:nvPr/>
        </p:nvSpPr>
        <p:spPr>
          <a:xfrm>
            <a:off x="1986203" y="6060064"/>
            <a:ext cx="5729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Can a </a:t>
            </a:r>
            <a:r>
              <a:rPr lang="de-DE" b="1" dirty="0" err="1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machine</a:t>
            </a:r>
            <a:r>
              <a:rPr lang="de-DE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b="1" dirty="0" err="1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learn</a:t>
            </a:r>
            <a:r>
              <a:rPr lang="de-DE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b="1" dirty="0" err="1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that</a:t>
            </a:r>
            <a:r>
              <a:rPr lang="de-DE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b="1" dirty="0" err="1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for</a:t>
            </a:r>
            <a:r>
              <a:rPr lang="de-DE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b="1" dirty="0" err="1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you</a:t>
            </a:r>
            <a:r>
              <a:rPr lang="de-DE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? </a:t>
            </a:r>
            <a:r>
              <a:rPr lang="de-DE" b="1" dirty="0" err="1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Yes</a:t>
            </a:r>
            <a:r>
              <a:rPr lang="de-DE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de-DE" b="1" dirty="0" err="1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with</a:t>
            </a:r>
            <a:r>
              <a:rPr lang="de-DE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 TMVA!</a:t>
            </a:r>
            <a:endParaRPr lang="de-DE" b="1" dirty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42" name="Gerade Verbindung 341"/>
          <p:cNvCxnSpPr/>
          <p:nvPr/>
        </p:nvCxnSpPr>
        <p:spPr bwMode="auto">
          <a:xfrm>
            <a:off x="0" y="5904000"/>
            <a:ext cx="9144000" cy="1588"/>
          </a:xfrm>
          <a:prstGeom prst="line">
            <a:avLst/>
          </a:prstGeom>
          <a:solidFill>
            <a:schemeClr val="bg1"/>
          </a:solidFill>
          <a:ln w="22225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93" name="Textfeld 892"/>
          <p:cNvSpPr txBox="1"/>
          <p:nvPr/>
        </p:nvSpPr>
        <p:spPr>
          <a:xfrm>
            <a:off x="142844" y="791158"/>
            <a:ext cx="44291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Classification</a:t>
            </a:r>
            <a:r>
              <a:rPr lang="de-DE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de-DE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signal</a:t>
            </a:r>
            <a:r>
              <a:rPr lang="de-DE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de-DE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background</a:t>
            </a:r>
            <a:r>
              <a:rPr lang="de-DE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de-DE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How</a:t>
            </a:r>
            <a:r>
              <a:rPr lang="de-DE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de-DE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find </a:t>
            </a:r>
            <a:r>
              <a:rPr lang="de-DE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de-DE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best</a:t>
            </a:r>
            <a:r>
              <a:rPr lang="de-DE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decision</a:t>
            </a:r>
            <a:r>
              <a:rPr lang="de-DE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boundary</a:t>
            </a:r>
            <a:r>
              <a:rPr lang="de-DE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?</a:t>
            </a:r>
          </a:p>
          <a:p>
            <a:endParaRPr lang="de-DE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94" name="Textfeld 893"/>
          <p:cNvSpPr txBox="1"/>
          <p:nvPr/>
        </p:nvSpPr>
        <p:spPr>
          <a:xfrm>
            <a:off x="5143504" y="792000"/>
            <a:ext cx="36728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Regression: </a:t>
            </a:r>
            <a:r>
              <a:rPr lang="de-DE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How</a:t>
            </a:r>
            <a:r>
              <a:rPr lang="de-DE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de-DE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determine</a:t>
            </a:r>
            <a:r>
              <a:rPr lang="de-DE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endParaRPr lang="de-DE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de-DE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correct</a:t>
            </a:r>
            <a:r>
              <a:rPr lang="de-DE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model </a:t>
            </a:r>
            <a:r>
              <a:rPr lang="de-DE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lang="de-DE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its</a:t>
            </a:r>
            <a:r>
              <a:rPr lang="de-DE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parameters</a:t>
            </a:r>
            <a:r>
              <a:rPr lang="de-DE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?</a:t>
            </a:r>
            <a:endParaRPr lang="de-DE" dirty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40" name="Grafik 339" descr="pearls_selection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684000"/>
            <a:ext cx="4643438" cy="5214974"/>
          </a:xfrm>
          <a:prstGeom prst="rect">
            <a:avLst/>
          </a:prstGeom>
        </p:spPr>
      </p:pic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5400000">
            <a:off x="4264294" y="1049624"/>
            <a:ext cx="5258850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7" grpId="0" animBg="1"/>
      <p:bldP spid="34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z="6000" dirty="0" smtClean="0">
                <a:solidFill>
                  <a:schemeClr val="accent2">
                    <a:lumMod val="50000"/>
                  </a:schemeClr>
                </a:solidFill>
              </a:rPr>
              <a:t>Backup</a:t>
            </a:r>
            <a:endParaRPr lang="de-DE" sz="6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0" y="101600"/>
            <a:ext cx="9144000" cy="525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0" hangingPunct="0"/>
            <a:r>
              <a:rPr lang="en-GB" sz="28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Projective likelihood (naive </a:t>
            </a:r>
            <a:r>
              <a:rPr lang="en-GB" sz="2800" dirty="0" err="1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bayesian</a:t>
            </a:r>
            <a:r>
              <a:rPr lang="en-GB" sz="28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classifier)</a:t>
            </a:r>
            <a:endParaRPr lang="en-GB" sz="2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Tabelle 4"/>
          <p:cNvGraphicFramePr>
            <a:graphicFrameLocks noGrp="1"/>
          </p:cNvGraphicFramePr>
          <p:nvPr/>
        </p:nvGraphicFramePr>
        <p:xfrm>
          <a:off x="142844" y="5251154"/>
          <a:ext cx="8917361" cy="1249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694"/>
                <a:gridCol w="857256"/>
                <a:gridCol w="714380"/>
                <a:gridCol w="857256"/>
                <a:gridCol w="1071570"/>
                <a:gridCol w="928694"/>
                <a:gridCol w="714380"/>
                <a:gridCol w="1285884"/>
                <a:gridCol w="844868"/>
                <a:gridCol w="714379"/>
              </a:tblGrid>
              <a:tr h="140014"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b="1" kern="1200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Performance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Arial" pitchFamily="34" charset="0"/>
                          <a:cs typeface="Arial" pitchFamily="34" charset="0"/>
                        </a:rPr>
                        <a:t>Speed</a:t>
                      </a:r>
                      <a:endParaRPr lang="de-DE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err="1" smtClean="0">
                          <a:latin typeface="Arial" pitchFamily="34" charset="0"/>
                          <a:cs typeface="Arial" pitchFamily="34" charset="0"/>
                        </a:rPr>
                        <a:t>Robustness</a:t>
                      </a:r>
                      <a:endParaRPr lang="de-DE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err="1" smtClean="0">
                          <a:latin typeface="Arial" pitchFamily="34" charset="0"/>
                          <a:cs typeface="Arial" pitchFamily="34" charset="0"/>
                        </a:rPr>
                        <a:t>Curse</a:t>
                      </a:r>
                      <a:r>
                        <a:rPr lang="de-DE" sz="12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DE" sz="1200" baseline="0" dirty="0" err="1" smtClean="0">
                          <a:latin typeface="Arial" pitchFamily="34" charset="0"/>
                          <a:cs typeface="Arial" pitchFamily="34" charset="0"/>
                        </a:rPr>
                        <a:t>of</a:t>
                      </a:r>
                      <a:r>
                        <a:rPr lang="de-DE" sz="1200" baseline="0" dirty="0" smtClean="0">
                          <a:latin typeface="Arial" pitchFamily="34" charset="0"/>
                          <a:cs typeface="Arial" pitchFamily="34" charset="0"/>
                        </a:rPr>
                        <a:t> Dim.</a:t>
                      </a:r>
                      <a:endParaRPr lang="de-DE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err="1" smtClean="0">
                          <a:latin typeface="Arial" pitchFamily="34" charset="0"/>
                          <a:cs typeface="Arial" pitchFamily="34" charset="0"/>
                        </a:rPr>
                        <a:t>Transparency</a:t>
                      </a:r>
                      <a:endParaRPr lang="de-DE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Arial" pitchFamily="34" charset="0"/>
                          <a:cs typeface="Arial" pitchFamily="34" charset="0"/>
                        </a:rPr>
                        <a:t>Regression</a:t>
                      </a:r>
                      <a:endParaRPr lang="de-DE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No</a:t>
                      </a:r>
                      <a:r>
                        <a:rPr lang="de-DE" sz="1000" dirty="0" smtClean="0">
                          <a:latin typeface="Arial" pitchFamily="34" charset="0"/>
                          <a:cs typeface="Arial" pitchFamily="34" charset="0"/>
                        </a:rPr>
                        <a:t>/linear </a:t>
                      </a:r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correlations</a:t>
                      </a:r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Nonlinear</a:t>
                      </a:r>
                      <a:r>
                        <a:rPr lang="de-DE" sz="10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correlations</a:t>
                      </a:r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smtClean="0">
                          <a:latin typeface="Arial" pitchFamily="34" charset="0"/>
                          <a:cs typeface="Arial" pitchFamily="34" charset="0"/>
                        </a:rPr>
                        <a:t>Training</a:t>
                      </a:r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smtClean="0">
                          <a:latin typeface="Arial" pitchFamily="34" charset="0"/>
                          <a:cs typeface="Arial" pitchFamily="34" charset="0"/>
                        </a:rPr>
                        <a:t>Response</a:t>
                      </a:r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Overtraining</a:t>
                      </a:r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Weak</a:t>
                      </a:r>
                      <a:r>
                        <a:rPr lang="de-DE" sz="10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input</a:t>
                      </a:r>
                      <a:r>
                        <a:rPr lang="de-DE" sz="10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vars</a:t>
                      </a:r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smtClean="0">
                          <a:latin typeface="Arial" pitchFamily="34" charset="0"/>
                          <a:cs typeface="Arial" pitchFamily="34" charset="0"/>
                        </a:rPr>
                        <a:t>1D</a:t>
                      </a:r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multi</a:t>
                      </a:r>
                      <a:r>
                        <a:rPr lang="de-DE" sz="1000" baseline="0" dirty="0" smtClean="0">
                          <a:latin typeface="Arial" pitchFamily="34" charset="0"/>
                          <a:cs typeface="Arial" pitchFamily="34" charset="0"/>
                        </a:rPr>
                        <a:t> D</a:t>
                      </a:r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00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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00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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00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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00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00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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00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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00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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00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00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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00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00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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00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21" name="Gruppieren 20"/>
          <p:cNvGrpSpPr/>
          <p:nvPr/>
        </p:nvGrpSpPr>
        <p:grpSpPr>
          <a:xfrm>
            <a:off x="3500430" y="3214686"/>
            <a:ext cx="5476886" cy="1797053"/>
            <a:chOff x="666750" y="2060575"/>
            <a:chExt cx="6265863" cy="2089150"/>
          </a:xfrm>
        </p:grpSpPr>
        <p:sp>
          <p:nvSpPr>
            <p:cNvPr id="7" name="Rectangle 11"/>
            <p:cNvSpPr>
              <a:spLocks noChangeArrowheads="1"/>
            </p:cNvSpPr>
            <p:nvPr/>
          </p:nvSpPr>
          <p:spPr bwMode="auto">
            <a:xfrm>
              <a:off x="666750" y="2060575"/>
              <a:ext cx="6265863" cy="2089150"/>
            </a:xfrm>
            <a:prstGeom prst="rect">
              <a:avLst/>
            </a:prstGeom>
            <a:solidFill>
              <a:srgbClr val="F2F2F2"/>
            </a:solidFill>
            <a:ln w="3175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graphicFrame>
          <p:nvGraphicFramePr>
            <p:cNvPr id="8" name="Object 12"/>
            <p:cNvGraphicFramePr>
              <a:graphicFrameLocks noChangeAspect="1"/>
            </p:cNvGraphicFramePr>
            <p:nvPr/>
          </p:nvGraphicFramePr>
          <p:xfrm>
            <a:off x="993775" y="2636838"/>
            <a:ext cx="4011613" cy="1230312"/>
          </p:xfrm>
          <a:graphic>
            <a:graphicData uri="http://schemas.openxmlformats.org/presentationml/2006/ole">
              <p:oleObj spid="_x0000_s1027" name="Equation" r:id="rId3" imgW="2844720" imgH="876240" progId="">
                <p:embed/>
              </p:oleObj>
            </a:graphicData>
          </a:graphic>
        </p:graphicFrame>
        <p:sp>
          <p:nvSpPr>
            <p:cNvPr id="9" name="Oval 13"/>
            <p:cNvSpPr>
              <a:spLocks noChangeArrowheads="1"/>
            </p:cNvSpPr>
            <p:nvPr/>
          </p:nvSpPr>
          <p:spPr bwMode="auto">
            <a:xfrm>
              <a:off x="2401888" y="3767138"/>
              <a:ext cx="144462" cy="73025"/>
            </a:xfrm>
            <a:prstGeom prst="ellipse">
              <a:avLst/>
            </a:prstGeom>
            <a:noFill/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de-DE"/>
            </a:p>
          </p:txBody>
        </p:sp>
        <p:sp>
          <p:nvSpPr>
            <p:cNvPr id="10" name="Text Box 14"/>
            <p:cNvSpPr txBox="1">
              <a:spLocks noChangeArrowheads="1"/>
            </p:cNvSpPr>
            <p:nvPr/>
          </p:nvSpPr>
          <p:spPr bwMode="auto">
            <a:xfrm>
              <a:off x="4395788" y="2205038"/>
              <a:ext cx="2400641" cy="360339"/>
            </a:xfrm>
            <a:prstGeom prst="rect">
              <a:avLst/>
            </a:prstGeom>
            <a:solidFill>
              <a:schemeClr val="bg1"/>
            </a:solidFill>
            <a:ln w="3175" algn="ctr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square" lIns="90000" tIns="46800" rIns="90000" bIns="4680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400">
                  <a:solidFill>
                    <a:srgbClr val="FF0000"/>
                  </a:solidFill>
                </a:rPr>
                <a:t>discriminating variables</a:t>
              </a:r>
            </a:p>
          </p:txBody>
        </p:sp>
        <p:cxnSp>
          <p:nvCxnSpPr>
            <p:cNvPr id="11" name="AutoShape 15"/>
            <p:cNvCxnSpPr>
              <a:cxnSpLocks noChangeShapeType="1"/>
              <a:stCxn id="10" idx="1"/>
              <a:endCxn id="12" idx="0"/>
            </p:cNvCxnSpPr>
            <p:nvPr/>
          </p:nvCxnSpPr>
          <p:spPr bwMode="auto">
            <a:xfrm rot="10800000" flipV="1">
              <a:off x="3861594" y="2385207"/>
              <a:ext cx="534194" cy="318305"/>
            </a:xfrm>
            <a:prstGeom prst="curvedConnector2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12" name="Oval 16"/>
            <p:cNvSpPr>
              <a:spLocks noChangeArrowheads="1"/>
            </p:cNvSpPr>
            <p:nvPr/>
          </p:nvSpPr>
          <p:spPr bwMode="auto">
            <a:xfrm>
              <a:off x="3789363" y="2703513"/>
              <a:ext cx="144462" cy="73025"/>
            </a:xfrm>
            <a:prstGeom prst="ellipse">
              <a:avLst/>
            </a:prstGeom>
            <a:noFill/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de-DE"/>
            </a:p>
          </p:txBody>
        </p:sp>
        <p:sp>
          <p:nvSpPr>
            <p:cNvPr id="13" name="Text Box 17"/>
            <p:cNvSpPr txBox="1">
              <a:spLocks noChangeArrowheads="1"/>
            </p:cNvSpPr>
            <p:nvPr/>
          </p:nvSpPr>
          <p:spPr bwMode="auto">
            <a:xfrm>
              <a:off x="5130798" y="3217863"/>
              <a:ext cx="1747359" cy="610801"/>
            </a:xfrm>
            <a:prstGeom prst="rect">
              <a:avLst/>
            </a:prstGeom>
            <a:solidFill>
              <a:schemeClr val="bg1"/>
            </a:solidFill>
            <a:ln w="3175" algn="ctr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square" lIns="90000" tIns="46800" rIns="90000" bIns="4680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400" dirty="0">
                  <a:solidFill>
                    <a:schemeClr val="accent2"/>
                  </a:solidFill>
                </a:rPr>
                <a:t>Species: signal, background types</a:t>
              </a:r>
            </a:p>
          </p:txBody>
        </p:sp>
        <p:cxnSp>
          <p:nvCxnSpPr>
            <p:cNvPr id="14" name="AutoShape 18"/>
            <p:cNvCxnSpPr>
              <a:cxnSpLocks noChangeShapeType="1"/>
              <a:stCxn id="13" idx="2"/>
              <a:endCxn id="9" idx="5"/>
            </p:cNvCxnSpPr>
            <p:nvPr/>
          </p:nvCxnSpPr>
          <p:spPr bwMode="auto">
            <a:xfrm rot="5400000">
              <a:off x="4264434" y="2089424"/>
              <a:ext cx="806" cy="3479284"/>
            </a:xfrm>
            <a:prstGeom prst="curvedConnector3">
              <a:avLst>
                <a:gd name="adj1" fmla="val 34414430"/>
              </a:avLst>
            </a:prstGeom>
            <a:noFill/>
            <a:ln w="12700">
              <a:solidFill>
                <a:schemeClr val="accent2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15" name="Text Box 19"/>
            <p:cNvSpPr txBox="1">
              <a:spLocks noChangeArrowheads="1"/>
            </p:cNvSpPr>
            <p:nvPr/>
          </p:nvSpPr>
          <p:spPr bwMode="auto">
            <a:xfrm>
              <a:off x="882650" y="2205038"/>
              <a:ext cx="1582139" cy="610801"/>
            </a:xfrm>
            <a:prstGeom prst="rect">
              <a:avLst/>
            </a:prstGeom>
            <a:solidFill>
              <a:schemeClr val="bg1"/>
            </a:solidFill>
            <a:ln w="3175" algn="ctr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square" lIns="90000" tIns="46800" rIns="90000" bIns="4680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400" dirty="0">
                  <a:solidFill>
                    <a:srgbClr val="006600"/>
                  </a:solidFill>
                </a:rPr>
                <a:t>Likelihood ratio for event </a:t>
              </a:r>
              <a:r>
                <a:rPr lang="en-US" sz="1400" i="1" dirty="0" err="1">
                  <a:solidFill>
                    <a:srgbClr val="006600"/>
                  </a:solidFill>
                </a:rPr>
                <a:t>i</a:t>
              </a:r>
              <a:r>
                <a:rPr lang="en-US" sz="1400" baseline="-25000" dirty="0" err="1">
                  <a:solidFill>
                    <a:srgbClr val="006600"/>
                  </a:solidFill>
                </a:rPr>
                <a:t>event</a:t>
              </a:r>
              <a:endParaRPr lang="en-US" sz="1400" i="1" dirty="0">
                <a:solidFill>
                  <a:srgbClr val="006600"/>
                </a:solidFill>
              </a:endParaRPr>
            </a:p>
          </p:txBody>
        </p:sp>
        <p:sp>
          <p:nvSpPr>
            <p:cNvPr id="16" name="Oval 20"/>
            <p:cNvSpPr>
              <a:spLocks noChangeArrowheads="1"/>
            </p:cNvSpPr>
            <p:nvPr/>
          </p:nvSpPr>
          <p:spPr bwMode="auto">
            <a:xfrm>
              <a:off x="1022350" y="3030538"/>
              <a:ext cx="144463" cy="73025"/>
            </a:xfrm>
            <a:prstGeom prst="ellipse">
              <a:avLst/>
            </a:prstGeom>
            <a:noFill/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de-DE"/>
            </a:p>
          </p:txBody>
        </p:sp>
        <p:sp>
          <p:nvSpPr>
            <p:cNvPr id="17" name="Text Box 21"/>
            <p:cNvSpPr txBox="1">
              <a:spLocks noChangeArrowheads="1"/>
            </p:cNvSpPr>
            <p:nvPr/>
          </p:nvSpPr>
          <p:spPr bwMode="auto">
            <a:xfrm>
              <a:off x="2595563" y="2205038"/>
              <a:ext cx="720725" cy="307975"/>
            </a:xfrm>
            <a:prstGeom prst="rect">
              <a:avLst/>
            </a:prstGeom>
            <a:solidFill>
              <a:schemeClr val="bg1"/>
            </a:solidFill>
            <a:ln w="3175" algn="ctr">
              <a:solidFill>
                <a:srgbClr val="4D4D4D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en-US" sz="1400"/>
                <a:t>PDFs</a:t>
              </a:r>
            </a:p>
          </p:txBody>
        </p:sp>
        <p:cxnSp>
          <p:nvCxnSpPr>
            <p:cNvPr id="18" name="AutoShape 22"/>
            <p:cNvCxnSpPr>
              <a:cxnSpLocks noChangeShapeType="1"/>
              <a:stCxn id="17" idx="2"/>
              <a:endCxn id="19" idx="0"/>
            </p:cNvCxnSpPr>
            <p:nvPr/>
          </p:nvCxnSpPr>
          <p:spPr bwMode="auto">
            <a:xfrm rot="16200000" flipH="1">
              <a:off x="3015457" y="2453481"/>
              <a:ext cx="190500" cy="309563"/>
            </a:xfrm>
            <a:prstGeom prst="curvedConnector3">
              <a:avLst>
                <a:gd name="adj1" fmla="val 50000"/>
              </a:avLst>
            </a:prstGeom>
            <a:noFill/>
            <a:ln w="12700">
              <a:solidFill>
                <a:srgbClr val="4D4D4D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19" name="Oval 23"/>
            <p:cNvSpPr>
              <a:spLocks noChangeArrowheads="1"/>
            </p:cNvSpPr>
            <p:nvPr/>
          </p:nvSpPr>
          <p:spPr bwMode="auto">
            <a:xfrm>
              <a:off x="3192463" y="2703513"/>
              <a:ext cx="144462" cy="73025"/>
            </a:xfrm>
            <a:prstGeom prst="ellipse">
              <a:avLst/>
            </a:prstGeom>
            <a:noFill/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de-DE"/>
            </a:p>
          </p:txBody>
        </p:sp>
        <p:cxnSp>
          <p:nvCxnSpPr>
            <p:cNvPr id="20" name="AutoShape 25"/>
            <p:cNvCxnSpPr>
              <a:cxnSpLocks noChangeShapeType="1"/>
              <a:stCxn id="15" idx="2"/>
              <a:endCxn id="16" idx="0"/>
            </p:cNvCxnSpPr>
            <p:nvPr/>
          </p:nvCxnSpPr>
          <p:spPr bwMode="auto">
            <a:xfrm rot="5400000">
              <a:off x="1276803" y="2633620"/>
              <a:ext cx="214698" cy="579138"/>
            </a:xfrm>
            <a:prstGeom prst="curvedConnector3">
              <a:avLst>
                <a:gd name="adj1" fmla="val 50000"/>
              </a:avLst>
            </a:prstGeom>
            <a:noFill/>
            <a:ln w="12700">
              <a:solidFill>
                <a:srgbClr val="008000"/>
              </a:solidFill>
              <a:round/>
              <a:headEnd/>
              <a:tailEnd type="triangle" w="med" len="med"/>
            </a:ln>
            <a:effectLst/>
          </p:spPr>
        </p:cxnSp>
      </p:grpSp>
      <p:pic>
        <p:nvPicPr>
          <p:cNvPr id="24" name="Picture 29" descr="likelihoodrefs_c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E9E6DA"/>
              </a:clrFrom>
              <a:clrTo>
                <a:srgbClr val="E9E6D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2" y="857232"/>
            <a:ext cx="3960813" cy="2097797"/>
          </a:xfrm>
          <a:prstGeom prst="rect">
            <a:avLst/>
          </a:prstGeom>
          <a:noFill/>
        </p:spPr>
      </p:pic>
      <p:cxnSp>
        <p:nvCxnSpPr>
          <p:cNvPr id="26" name="Form 25"/>
          <p:cNvCxnSpPr/>
          <p:nvPr/>
        </p:nvCxnSpPr>
        <p:spPr bwMode="auto">
          <a:xfrm rot="5400000">
            <a:off x="5322100" y="2964654"/>
            <a:ext cx="500066" cy="142874"/>
          </a:xfrm>
          <a:prstGeom prst="curvedConnector3">
            <a:avLst>
              <a:gd name="adj1" fmla="val 50000"/>
            </a:avLst>
          </a:prstGeom>
          <a:solidFill>
            <a:schemeClr val="bg1"/>
          </a:solidFill>
          <a:ln w="1587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Gekrümmte Verbindung 28"/>
          <p:cNvCxnSpPr/>
          <p:nvPr/>
        </p:nvCxnSpPr>
        <p:spPr bwMode="auto">
          <a:xfrm rot="10800000" flipV="1">
            <a:off x="5857884" y="2786058"/>
            <a:ext cx="642942" cy="571504"/>
          </a:xfrm>
          <a:prstGeom prst="curvedConnector3">
            <a:avLst>
              <a:gd name="adj1" fmla="val 50000"/>
            </a:avLst>
          </a:prstGeom>
          <a:solidFill>
            <a:schemeClr val="bg1"/>
          </a:solidFill>
          <a:ln w="15875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8" name="Inhaltsplatzhalter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Idea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lvl="1"/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create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PDFs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from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lvl="1">
              <a:buNone/>
            </a:pP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variable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distributions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pPr lvl="1">
              <a:buNone/>
            </a:pP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then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calculate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likelihood</a:t>
            </a:r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ratio</a:t>
            </a:r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Advantages:</a:t>
            </a:r>
            <a:endParaRPr lang="de-DE" sz="16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optimal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when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no</a:t>
            </a:r>
            <a:endParaRPr lang="de-DE" sz="16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correlations</a:t>
            </a:r>
            <a:endParaRPr lang="de-DE" sz="16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Disadvantages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lvl="1"/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correlations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not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taken</a:t>
            </a:r>
            <a:endParaRPr lang="de-DE" sz="16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into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account</a:t>
            </a:r>
            <a:endParaRPr lang="de-DE" sz="16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Multiplizieren 22"/>
          <p:cNvSpPr/>
          <p:nvPr/>
        </p:nvSpPr>
        <p:spPr bwMode="auto">
          <a:xfrm>
            <a:off x="8429652" y="5929330"/>
            <a:ext cx="571504" cy="557234"/>
          </a:xfrm>
          <a:prstGeom prst="mathMultiply">
            <a:avLst/>
          </a:prstGeom>
          <a:solidFill>
            <a:srgbClr val="FF0000"/>
          </a:solidFill>
          <a:ln w="317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Multiplizieren 24"/>
          <p:cNvSpPr/>
          <p:nvPr/>
        </p:nvSpPr>
        <p:spPr bwMode="auto">
          <a:xfrm>
            <a:off x="7643834" y="5929330"/>
            <a:ext cx="571504" cy="557234"/>
          </a:xfrm>
          <a:prstGeom prst="mathMultiply">
            <a:avLst/>
          </a:prstGeom>
          <a:solidFill>
            <a:srgbClr val="FF0000"/>
          </a:solidFill>
          <a:ln w="317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0" y="101600"/>
            <a:ext cx="9144000" cy="525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0" hangingPunct="0"/>
            <a:r>
              <a:rPr lang="en-GB" sz="28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Support Vector Machines</a:t>
            </a:r>
            <a:endParaRPr lang="en-GB" sz="2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Tabelle 4"/>
          <p:cNvGraphicFramePr>
            <a:graphicFrameLocks noGrp="1"/>
          </p:cNvGraphicFramePr>
          <p:nvPr/>
        </p:nvGraphicFramePr>
        <p:xfrm>
          <a:off x="142844" y="5251154"/>
          <a:ext cx="8917361" cy="1249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694"/>
                <a:gridCol w="857256"/>
                <a:gridCol w="714380"/>
                <a:gridCol w="857256"/>
                <a:gridCol w="1071570"/>
                <a:gridCol w="928694"/>
                <a:gridCol w="714380"/>
                <a:gridCol w="1285884"/>
                <a:gridCol w="844868"/>
                <a:gridCol w="714379"/>
              </a:tblGrid>
              <a:tr h="140014"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b="1" kern="1200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Performance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Arial" pitchFamily="34" charset="0"/>
                          <a:cs typeface="Arial" pitchFamily="34" charset="0"/>
                        </a:rPr>
                        <a:t>Speed</a:t>
                      </a:r>
                      <a:endParaRPr lang="de-DE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err="1" smtClean="0">
                          <a:latin typeface="Arial" pitchFamily="34" charset="0"/>
                          <a:cs typeface="Arial" pitchFamily="34" charset="0"/>
                        </a:rPr>
                        <a:t>Robustness</a:t>
                      </a:r>
                      <a:endParaRPr lang="de-DE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err="1" smtClean="0">
                          <a:latin typeface="Arial" pitchFamily="34" charset="0"/>
                          <a:cs typeface="Arial" pitchFamily="34" charset="0"/>
                        </a:rPr>
                        <a:t>Curse</a:t>
                      </a:r>
                      <a:r>
                        <a:rPr lang="de-DE" sz="12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DE" sz="1200" baseline="0" dirty="0" err="1" smtClean="0">
                          <a:latin typeface="Arial" pitchFamily="34" charset="0"/>
                          <a:cs typeface="Arial" pitchFamily="34" charset="0"/>
                        </a:rPr>
                        <a:t>of</a:t>
                      </a:r>
                      <a:r>
                        <a:rPr lang="de-DE" sz="1200" baseline="0" dirty="0" smtClean="0">
                          <a:latin typeface="Arial" pitchFamily="34" charset="0"/>
                          <a:cs typeface="Arial" pitchFamily="34" charset="0"/>
                        </a:rPr>
                        <a:t> Dim.</a:t>
                      </a:r>
                      <a:endParaRPr lang="de-DE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err="1" smtClean="0">
                          <a:latin typeface="Arial" pitchFamily="34" charset="0"/>
                          <a:cs typeface="Arial" pitchFamily="34" charset="0"/>
                        </a:rPr>
                        <a:t>Transparency</a:t>
                      </a:r>
                      <a:endParaRPr lang="de-DE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Arial" pitchFamily="34" charset="0"/>
                          <a:cs typeface="Arial" pitchFamily="34" charset="0"/>
                        </a:rPr>
                        <a:t>Regression</a:t>
                      </a:r>
                      <a:endParaRPr lang="de-DE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No</a:t>
                      </a:r>
                      <a:r>
                        <a:rPr lang="de-DE" sz="1000" dirty="0" smtClean="0">
                          <a:latin typeface="Arial" pitchFamily="34" charset="0"/>
                          <a:cs typeface="Arial" pitchFamily="34" charset="0"/>
                        </a:rPr>
                        <a:t>/linear </a:t>
                      </a:r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correlations</a:t>
                      </a:r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Nonlinear</a:t>
                      </a:r>
                      <a:r>
                        <a:rPr lang="de-DE" sz="10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correlations</a:t>
                      </a:r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smtClean="0">
                          <a:latin typeface="Arial" pitchFamily="34" charset="0"/>
                          <a:cs typeface="Arial" pitchFamily="34" charset="0"/>
                        </a:rPr>
                        <a:t>Training</a:t>
                      </a:r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smtClean="0">
                          <a:latin typeface="Arial" pitchFamily="34" charset="0"/>
                          <a:cs typeface="Arial" pitchFamily="34" charset="0"/>
                        </a:rPr>
                        <a:t>Response</a:t>
                      </a:r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Overtraining</a:t>
                      </a:r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Weak</a:t>
                      </a:r>
                      <a:r>
                        <a:rPr lang="de-DE" sz="10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input</a:t>
                      </a:r>
                      <a:r>
                        <a:rPr lang="de-DE" sz="10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vars</a:t>
                      </a:r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smtClean="0">
                          <a:latin typeface="Arial" pitchFamily="34" charset="0"/>
                          <a:cs typeface="Arial" pitchFamily="34" charset="0"/>
                        </a:rPr>
                        <a:t>1D</a:t>
                      </a:r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multi</a:t>
                      </a:r>
                      <a:r>
                        <a:rPr lang="de-DE" sz="1000" baseline="0" dirty="0" smtClean="0">
                          <a:latin typeface="Arial" pitchFamily="34" charset="0"/>
                          <a:cs typeface="Arial" pitchFamily="34" charset="0"/>
                        </a:rPr>
                        <a:t> D</a:t>
                      </a:r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00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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00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00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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00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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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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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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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00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6" name="Group 654"/>
          <p:cNvGrpSpPr>
            <a:grpSpLocks/>
          </p:cNvGrpSpPr>
          <p:nvPr/>
        </p:nvGrpSpPr>
        <p:grpSpPr bwMode="auto">
          <a:xfrm>
            <a:off x="6572264" y="785794"/>
            <a:ext cx="2428757" cy="2218993"/>
            <a:chOff x="3597" y="607"/>
            <a:chExt cx="2180" cy="1843"/>
          </a:xfrm>
        </p:grpSpPr>
        <p:sp>
          <p:nvSpPr>
            <p:cNvPr id="7" name="Rectangle 655"/>
            <p:cNvSpPr>
              <a:spLocks noChangeArrowheads="1"/>
            </p:cNvSpPr>
            <p:nvPr/>
          </p:nvSpPr>
          <p:spPr bwMode="auto">
            <a:xfrm>
              <a:off x="3597" y="607"/>
              <a:ext cx="2051" cy="1780"/>
            </a:xfrm>
            <a:prstGeom prst="rect">
              <a:avLst/>
            </a:prstGeom>
            <a:solidFill>
              <a:schemeClr val="bg1">
                <a:alpha val="88000"/>
              </a:schemeClr>
            </a:solidFill>
            <a:ln w="3175" algn="ctr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18" name="Text Box 696"/>
            <p:cNvSpPr txBox="1">
              <a:spLocks noChangeArrowheads="1"/>
            </p:cNvSpPr>
            <p:nvPr/>
          </p:nvSpPr>
          <p:spPr bwMode="auto">
            <a:xfrm>
              <a:off x="4067" y="730"/>
              <a:ext cx="579" cy="334"/>
            </a:xfrm>
            <a:prstGeom prst="rect">
              <a:avLst/>
            </a:prstGeom>
            <a:solidFill>
              <a:schemeClr val="bg1">
                <a:alpha val="88000"/>
              </a:schemeClr>
            </a:solidFill>
            <a:ln w="3175" algn="ctr">
              <a:noFill/>
              <a:miter lim="800000"/>
              <a:headEnd/>
              <a:tailEnd/>
            </a:ln>
            <a:effectLst/>
          </p:spPr>
          <p:txBody>
            <a:bodyPr wrap="square" lIns="9144" tIns="9144" rIns="9144" bIns="9144">
              <a:spAutoFit/>
            </a:bodyPr>
            <a:lstStyle/>
            <a:p>
              <a:r>
                <a:rPr lang="en-GB" sz="1200" dirty="0"/>
                <a:t>support vectors</a:t>
              </a:r>
            </a:p>
          </p:txBody>
        </p:sp>
        <p:sp>
          <p:nvSpPr>
            <p:cNvPr id="8" name="Line 656"/>
            <p:cNvSpPr>
              <a:spLocks noChangeShapeType="1"/>
            </p:cNvSpPr>
            <p:nvPr/>
          </p:nvSpPr>
          <p:spPr bwMode="auto">
            <a:xfrm>
              <a:off x="3682" y="2156"/>
              <a:ext cx="1899" cy="1"/>
            </a:xfrm>
            <a:prstGeom prst="line">
              <a:avLst/>
            </a:prstGeom>
            <a:noFill/>
            <a:ln w="12700">
              <a:solidFill>
                <a:srgbClr val="5F5F5F"/>
              </a:solidFill>
              <a:round/>
              <a:headEnd/>
              <a:tailEnd type="stealth" w="lg" len="lg"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9" name="Line 657"/>
            <p:cNvSpPr>
              <a:spLocks noChangeShapeType="1"/>
            </p:cNvSpPr>
            <p:nvPr/>
          </p:nvSpPr>
          <p:spPr bwMode="auto">
            <a:xfrm rot="-5400000">
              <a:off x="3209" y="1525"/>
              <a:ext cx="1589" cy="1"/>
            </a:xfrm>
            <a:prstGeom prst="line">
              <a:avLst/>
            </a:prstGeom>
            <a:noFill/>
            <a:ln w="12700">
              <a:solidFill>
                <a:srgbClr val="5F5F5F"/>
              </a:solidFill>
              <a:round/>
              <a:headEnd/>
              <a:tailEnd type="stealth" w="lg" len="lg"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10" name="Text Box 658"/>
            <p:cNvSpPr txBox="1">
              <a:spLocks noChangeArrowheads="1"/>
            </p:cNvSpPr>
            <p:nvPr/>
          </p:nvSpPr>
          <p:spPr bwMode="auto">
            <a:xfrm>
              <a:off x="5403" y="2167"/>
              <a:ext cx="374" cy="283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square" lIns="90000" tIns="46800" rIns="90000" bIns="46800">
              <a:spAutoFit/>
            </a:bodyPr>
            <a:lstStyle/>
            <a:p>
              <a:pPr algn="l"/>
              <a:r>
                <a:rPr lang="en-GB" sz="1600" i="1" dirty="0"/>
                <a:t>x</a:t>
              </a:r>
              <a:r>
                <a:rPr lang="en-GB" sz="1600" baseline="-25000" dirty="0"/>
                <a:t>1</a:t>
              </a:r>
            </a:p>
          </p:txBody>
        </p:sp>
        <p:sp>
          <p:nvSpPr>
            <p:cNvPr id="11" name="Text Box 659"/>
            <p:cNvSpPr txBox="1">
              <a:spLocks noChangeArrowheads="1"/>
            </p:cNvSpPr>
            <p:nvPr/>
          </p:nvSpPr>
          <p:spPr bwMode="auto">
            <a:xfrm>
              <a:off x="3742" y="618"/>
              <a:ext cx="368" cy="283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square" lIns="90000" tIns="46800" rIns="90000" bIns="46800">
              <a:spAutoFit/>
            </a:bodyPr>
            <a:lstStyle/>
            <a:p>
              <a:pPr algn="l"/>
              <a:r>
                <a:rPr lang="en-GB" sz="1600" i="1" dirty="0"/>
                <a:t>x</a:t>
              </a:r>
              <a:r>
                <a:rPr lang="en-GB" sz="1600" baseline="-25000" dirty="0"/>
                <a:t>2</a:t>
              </a:r>
            </a:p>
          </p:txBody>
        </p:sp>
        <p:grpSp>
          <p:nvGrpSpPr>
            <p:cNvPr id="12" name="Group 660"/>
            <p:cNvGrpSpPr>
              <a:grpSpLocks/>
            </p:cNvGrpSpPr>
            <p:nvPr/>
          </p:nvGrpSpPr>
          <p:grpSpPr bwMode="auto">
            <a:xfrm>
              <a:off x="4067" y="710"/>
              <a:ext cx="1298" cy="1370"/>
              <a:chOff x="4067" y="664"/>
              <a:chExt cx="1298" cy="1370"/>
            </a:xfrm>
          </p:grpSpPr>
          <p:sp>
            <p:nvSpPr>
              <p:cNvPr id="25" name="Oval 661"/>
              <p:cNvSpPr>
                <a:spLocks noChangeArrowheads="1"/>
              </p:cNvSpPr>
              <p:nvPr/>
            </p:nvSpPr>
            <p:spPr bwMode="auto">
              <a:xfrm>
                <a:off x="4239" y="1553"/>
                <a:ext cx="52" cy="49"/>
              </a:xfrm>
              <a:prstGeom prst="ellipse">
                <a:avLst/>
              </a:prstGeom>
              <a:solidFill>
                <a:srgbClr val="FF9B9B"/>
              </a:solidFill>
              <a:ln w="3175" algn="ctr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26" name="Oval 662"/>
              <p:cNvSpPr>
                <a:spLocks noChangeArrowheads="1"/>
              </p:cNvSpPr>
              <p:nvPr/>
            </p:nvSpPr>
            <p:spPr bwMode="auto">
              <a:xfrm>
                <a:off x="5229" y="1438"/>
                <a:ext cx="52" cy="49"/>
              </a:xfrm>
              <a:prstGeom prst="ellipse">
                <a:avLst/>
              </a:prstGeom>
              <a:solidFill>
                <a:srgbClr val="99CCFF"/>
              </a:solidFill>
              <a:ln w="3175" algn="ctr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27" name="Oval 663"/>
              <p:cNvSpPr>
                <a:spLocks noChangeArrowheads="1"/>
              </p:cNvSpPr>
              <p:nvPr/>
            </p:nvSpPr>
            <p:spPr bwMode="auto">
              <a:xfrm>
                <a:off x="4879" y="794"/>
                <a:ext cx="52" cy="49"/>
              </a:xfrm>
              <a:prstGeom prst="ellipse">
                <a:avLst/>
              </a:prstGeom>
              <a:solidFill>
                <a:srgbClr val="99CCFF"/>
              </a:solidFill>
              <a:ln w="3175" algn="ctr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28" name="Oval 664"/>
              <p:cNvSpPr>
                <a:spLocks noChangeArrowheads="1"/>
              </p:cNvSpPr>
              <p:nvPr/>
            </p:nvSpPr>
            <p:spPr bwMode="auto">
              <a:xfrm>
                <a:off x="5089" y="860"/>
                <a:ext cx="52" cy="49"/>
              </a:xfrm>
              <a:prstGeom prst="ellipse">
                <a:avLst/>
              </a:prstGeom>
              <a:solidFill>
                <a:srgbClr val="99CCFF"/>
              </a:solidFill>
              <a:ln w="3175" algn="ctr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29" name="Oval 665"/>
              <p:cNvSpPr>
                <a:spLocks noChangeArrowheads="1"/>
              </p:cNvSpPr>
              <p:nvPr/>
            </p:nvSpPr>
            <p:spPr bwMode="auto">
              <a:xfrm>
                <a:off x="4661" y="1068"/>
                <a:ext cx="52" cy="49"/>
              </a:xfrm>
              <a:prstGeom prst="ellipse">
                <a:avLst/>
              </a:prstGeom>
              <a:solidFill>
                <a:srgbClr val="0000FF"/>
              </a:solidFill>
              <a:ln w="3175" algn="ctr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30" name="Oval 666"/>
              <p:cNvSpPr>
                <a:spLocks noChangeArrowheads="1"/>
              </p:cNvSpPr>
              <p:nvPr/>
            </p:nvSpPr>
            <p:spPr bwMode="auto">
              <a:xfrm>
                <a:off x="4785" y="664"/>
                <a:ext cx="52" cy="49"/>
              </a:xfrm>
              <a:prstGeom prst="ellipse">
                <a:avLst/>
              </a:prstGeom>
              <a:solidFill>
                <a:srgbClr val="99CCFF"/>
              </a:solidFill>
              <a:ln w="3175" algn="ctr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31" name="Oval 667"/>
              <p:cNvSpPr>
                <a:spLocks noChangeArrowheads="1"/>
              </p:cNvSpPr>
              <p:nvPr/>
            </p:nvSpPr>
            <p:spPr bwMode="auto">
              <a:xfrm>
                <a:off x="5197" y="1064"/>
                <a:ext cx="52" cy="49"/>
              </a:xfrm>
              <a:prstGeom prst="ellipse">
                <a:avLst/>
              </a:prstGeom>
              <a:solidFill>
                <a:srgbClr val="99CCFF"/>
              </a:solidFill>
              <a:ln w="3175" algn="ctr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32" name="Oval 668"/>
              <p:cNvSpPr>
                <a:spLocks noChangeArrowheads="1"/>
              </p:cNvSpPr>
              <p:nvPr/>
            </p:nvSpPr>
            <p:spPr bwMode="auto">
              <a:xfrm>
                <a:off x="4619" y="738"/>
                <a:ext cx="52" cy="49"/>
              </a:xfrm>
              <a:prstGeom prst="ellipse">
                <a:avLst/>
              </a:prstGeom>
              <a:solidFill>
                <a:srgbClr val="99CCFF"/>
              </a:solidFill>
              <a:ln w="3175" algn="ctr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33" name="Oval 669"/>
              <p:cNvSpPr>
                <a:spLocks noChangeArrowheads="1"/>
              </p:cNvSpPr>
              <p:nvPr/>
            </p:nvSpPr>
            <p:spPr bwMode="auto">
              <a:xfrm>
                <a:off x="4267" y="1923"/>
                <a:ext cx="52" cy="49"/>
              </a:xfrm>
              <a:prstGeom prst="ellipse">
                <a:avLst/>
              </a:prstGeom>
              <a:solidFill>
                <a:srgbClr val="FF9B9B"/>
              </a:solidFill>
              <a:ln w="3175" algn="ctr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34" name="Oval 670"/>
              <p:cNvSpPr>
                <a:spLocks noChangeArrowheads="1"/>
              </p:cNvSpPr>
              <p:nvPr/>
            </p:nvSpPr>
            <p:spPr bwMode="auto">
              <a:xfrm>
                <a:off x="4559" y="1735"/>
                <a:ext cx="52" cy="49"/>
              </a:xfrm>
              <a:prstGeom prst="ellipse">
                <a:avLst/>
              </a:prstGeom>
              <a:solidFill>
                <a:srgbClr val="FF9B9B"/>
              </a:solidFill>
              <a:ln w="3175" algn="ctr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35" name="Oval 671"/>
              <p:cNvSpPr>
                <a:spLocks noChangeArrowheads="1"/>
              </p:cNvSpPr>
              <p:nvPr/>
            </p:nvSpPr>
            <p:spPr bwMode="auto">
              <a:xfrm>
                <a:off x="4707" y="1913"/>
                <a:ext cx="52" cy="49"/>
              </a:xfrm>
              <a:prstGeom prst="ellipse">
                <a:avLst/>
              </a:prstGeom>
              <a:solidFill>
                <a:srgbClr val="FF9B9B"/>
              </a:solidFill>
              <a:ln w="3175" algn="ctr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36" name="Oval 672"/>
              <p:cNvSpPr>
                <a:spLocks noChangeArrowheads="1"/>
              </p:cNvSpPr>
              <p:nvPr/>
            </p:nvSpPr>
            <p:spPr bwMode="auto">
              <a:xfrm>
                <a:off x="4117" y="1359"/>
                <a:ext cx="52" cy="49"/>
              </a:xfrm>
              <a:prstGeom prst="ellipse">
                <a:avLst/>
              </a:prstGeom>
              <a:solidFill>
                <a:srgbClr val="FF9B9B"/>
              </a:solidFill>
              <a:ln w="3175" algn="ctr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37" name="Oval 673"/>
              <p:cNvSpPr>
                <a:spLocks noChangeArrowheads="1"/>
              </p:cNvSpPr>
              <p:nvPr/>
            </p:nvSpPr>
            <p:spPr bwMode="auto">
              <a:xfrm>
                <a:off x="4067" y="1087"/>
                <a:ext cx="52" cy="49"/>
              </a:xfrm>
              <a:prstGeom prst="ellipse">
                <a:avLst/>
              </a:prstGeom>
              <a:solidFill>
                <a:srgbClr val="FF9B9B"/>
              </a:solidFill>
              <a:ln w="3175" algn="ctr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38" name="Oval 674"/>
              <p:cNvSpPr>
                <a:spLocks noChangeArrowheads="1"/>
              </p:cNvSpPr>
              <p:nvPr/>
            </p:nvSpPr>
            <p:spPr bwMode="auto">
              <a:xfrm>
                <a:off x="4191" y="1181"/>
                <a:ext cx="52" cy="49"/>
              </a:xfrm>
              <a:prstGeom prst="ellipse">
                <a:avLst/>
              </a:prstGeom>
              <a:solidFill>
                <a:srgbClr val="FF9B9B"/>
              </a:solidFill>
              <a:ln w="3175" algn="ctr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39" name="Oval 675"/>
              <p:cNvSpPr>
                <a:spLocks noChangeArrowheads="1"/>
              </p:cNvSpPr>
              <p:nvPr/>
            </p:nvSpPr>
            <p:spPr bwMode="auto">
              <a:xfrm>
                <a:off x="4387" y="1521"/>
                <a:ext cx="52" cy="49"/>
              </a:xfrm>
              <a:prstGeom prst="ellipse">
                <a:avLst/>
              </a:prstGeom>
              <a:solidFill>
                <a:srgbClr val="FF9B9B"/>
              </a:solidFill>
              <a:ln w="3175" algn="ctr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40" name="Oval 676"/>
              <p:cNvSpPr>
                <a:spLocks noChangeArrowheads="1"/>
              </p:cNvSpPr>
              <p:nvPr/>
            </p:nvSpPr>
            <p:spPr bwMode="auto">
              <a:xfrm>
                <a:off x="4155" y="1763"/>
                <a:ext cx="52" cy="49"/>
              </a:xfrm>
              <a:prstGeom prst="ellipse">
                <a:avLst/>
              </a:prstGeom>
              <a:solidFill>
                <a:srgbClr val="FF9B9B"/>
              </a:solidFill>
              <a:ln w="3175" algn="ctr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41" name="Oval 677"/>
              <p:cNvSpPr>
                <a:spLocks noChangeArrowheads="1"/>
              </p:cNvSpPr>
              <p:nvPr/>
            </p:nvSpPr>
            <p:spPr bwMode="auto">
              <a:xfrm>
                <a:off x="4735" y="1613"/>
                <a:ext cx="52" cy="49"/>
              </a:xfrm>
              <a:prstGeom prst="ellipse">
                <a:avLst/>
              </a:prstGeom>
              <a:solidFill>
                <a:srgbClr val="FF0000"/>
              </a:solidFill>
              <a:ln w="3175" algn="ctr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42" name="Oval 678"/>
              <p:cNvSpPr>
                <a:spLocks noChangeArrowheads="1"/>
              </p:cNvSpPr>
              <p:nvPr/>
            </p:nvSpPr>
            <p:spPr bwMode="auto">
              <a:xfrm>
                <a:off x="4841" y="1939"/>
                <a:ext cx="52" cy="49"/>
              </a:xfrm>
              <a:prstGeom prst="ellipse">
                <a:avLst/>
              </a:prstGeom>
              <a:solidFill>
                <a:srgbClr val="FF9B9B"/>
              </a:solidFill>
              <a:ln w="3175" algn="ctr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43" name="Oval 679"/>
              <p:cNvSpPr>
                <a:spLocks noChangeArrowheads="1"/>
              </p:cNvSpPr>
              <p:nvPr/>
            </p:nvSpPr>
            <p:spPr bwMode="auto">
              <a:xfrm>
                <a:off x="5007" y="1985"/>
                <a:ext cx="52" cy="49"/>
              </a:xfrm>
              <a:prstGeom prst="ellipse">
                <a:avLst/>
              </a:prstGeom>
              <a:solidFill>
                <a:srgbClr val="FF9B9B"/>
              </a:solidFill>
              <a:ln w="3175" algn="ctr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44" name="Oval 680"/>
              <p:cNvSpPr>
                <a:spLocks noChangeArrowheads="1"/>
              </p:cNvSpPr>
              <p:nvPr/>
            </p:nvSpPr>
            <p:spPr bwMode="auto">
              <a:xfrm>
                <a:off x="4801" y="1791"/>
                <a:ext cx="52" cy="49"/>
              </a:xfrm>
              <a:prstGeom prst="ellipse">
                <a:avLst/>
              </a:prstGeom>
              <a:solidFill>
                <a:srgbClr val="FF9B9B"/>
              </a:solidFill>
              <a:ln w="3175" algn="ctr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45" name="Oval 681"/>
              <p:cNvSpPr>
                <a:spLocks noChangeArrowheads="1"/>
              </p:cNvSpPr>
              <p:nvPr/>
            </p:nvSpPr>
            <p:spPr bwMode="auto">
              <a:xfrm>
                <a:off x="4353" y="1255"/>
                <a:ext cx="52" cy="49"/>
              </a:xfrm>
              <a:prstGeom prst="ellipse">
                <a:avLst/>
              </a:prstGeom>
              <a:solidFill>
                <a:srgbClr val="FF0000"/>
              </a:solidFill>
              <a:ln w="3175" algn="ctr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46" name="Oval 682"/>
              <p:cNvSpPr>
                <a:spLocks noChangeArrowheads="1"/>
              </p:cNvSpPr>
              <p:nvPr/>
            </p:nvSpPr>
            <p:spPr bwMode="auto">
              <a:xfrm>
                <a:off x="4511" y="1957"/>
                <a:ext cx="52" cy="49"/>
              </a:xfrm>
              <a:prstGeom prst="ellipse">
                <a:avLst/>
              </a:prstGeom>
              <a:solidFill>
                <a:srgbClr val="FF9B9B"/>
              </a:solidFill>
              <a:ln w="3175" algn="ctr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47" name="Oval 683"/>
              <p:cNvSpPr>
                <a:spLocks noChangeArrowheads="1"/>
              </p:cNvSpPr>
              <p:nvPr/>
            </p:nvSpPr>
            <p:spPr bwMode="auto">
              <a:xfrm>
                <a:off x="4365" y="1787"/>
                <a:ext cx="52" cy="49"/>
              </a:xfrm>
              <a:prstGeom prst="ellipse">
                <a:avLst/>
              </a:prstGeom>
              <a:solidFill>
                <a:srgbClr val="FF9B9B"/>
              </a:solidFill>
              <a:ln w="3175" algn="ctr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48" name="Oval 684"/>
              <p:cNvSpPr>
                <a:spLocks noChangeArrowheads="1"/>
              </p:cNvSpPr>
              <p:nvPr/>
            </p:nvSpPr>
            <p:spPr bwMode="auto">
              <a:xfrm>
                <a:off x="5289" y="1324"/>
                <a:ext cx="52" cy="49"/>
              </a:xfrm>
              <a:prstGeom prst="ellipse">
                <a:avLst/>
              </a:prstGeom>
              <a:solidFill>
                <a:srgbClr val="99CCFF"/>
              </a:solidFill>
              <a:ln w="3175" algn="ctr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49" name="Oval 685"/>
              <p:cNvSpPr>
                <a:spLocks noChangeArrowheads="1"/>
              </p:cNvSpPr>
              <p:nvPr/>
            </p:nvSpPr>
            <p:spPr bwMode="auto">
              <a:xfrm>
                <a:off x="4809" y="1024"/>
                <a:ext cx="52" cy="49"/>
              </a:xfrm>
              <a:prstGeom prst="ellipse">
                <a:avLst/>
              </a:prstGeom>
              <a:solidFill>
                <a:srgbClr val="99CCFF"/>
              </a:solidFill>
              <a:ln w="3175" algn="ctr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50" name="Oval 686"/>
              <p:cNvSpPr>
                <a:spLocks noChangeArrowheads="1"/>
              </p:cNvSpPr>
              <p:nvPr/>
            </p:nvSpPr>
            <p:spPr bwMode="auto">
              <a:xfrm>
                <a:off x="4983" y="1246"/>
                <a:ext cx="52" cy="49"/>
              </a:xfrm>
              <a:prstGeom prst="ellipse">
                <a:avLst/>
              </a:prstGeom>
              <a:solidFill>
                <a:srgbClr val="99CCFF"/>
              </a:solidFill>
              <a:ln w="3175" algn="ctr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51" name="Oval 687"/>
              <p:cNvSpPr>
                <a:spLocks noChangeArrowheads="1"/>
              </p:cNvSpPr>
              <p:nvPr/>
            </p:nvSpPr>
            <p:spPr bwMode="auto">
              <a:xfrm>
                <a:off x="4761" y="862"/>
                <a:ext cx="52" cy="49"/>
              </a:xfrm>
              <a:prstGeom prst="ellipse">
                <a:avLst/>
              </a:prstGeom>
              <a:solidFill>
                <a:srgbClr val="99CCFF"/>
              </a:solidFill>
              <a:ln w="3175" algn="ctr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52" name="Oval 688"/>
              <p:cNvSpPr>
                <a:spLocks noChangeArrowheads="1"/>
              </p:cNvSpPr>
              <p:nvPr/>
            </p:nvSpPr>
            <p:spPr bwMode="auto">
              <a:xfrm>
                <a:off x="4993" y="1064"/>
                <a:ext cx="52" cy="49"/>
              </a:xfrm>
              <a:prstGeom prst="ellipse">
                <a:avLst/>
              </a:prstGeom>
              <a:solidFill>
                <a:srgbClr val="99CCFF"/>
              </a:solidFill>
              <a:ln w="3175" algn="ctr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53" name="Oval 689"/>
              <p:cNvSpPr>
                <a:spLocks noChangeArrowheads="1"/>
              </p:cNvSpPr>
              <p:nvPr/>
            </p:nvSpPr>
            <p:spPr bwMode="auto">
              <a:xfrm>
                <a:off x="5129" y="1218"/>
                <a:ext cx="52" cy="49"/>
              </a:xfrm>
              <a:prstGeom prst="ellipse">
                <a:avLst/>
              </a:prstGeom>
              <a:solidFill>
                <a:srgbClr val="99CCFF"/>
              </a:solidFill>
              <a:ln w="3175" algn="ctr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54" name="Oval 690"/>
              <p:cNvSpPr>
                <a:spLocks noChangeArrowheads="1"/>
              </p:cNvSpPr>
              <p:nvPr/>
            </p:nvSpPr>
            <p:spPr bwMode="auto">
              <a:xfrm>
                <a:off x="5313" y="1150"/>
                <a:ext cx="52" cy="49"/>
              </a:xfrm>
              <a:prstGeom prst="ellipse">
                <a:avLst/>
              </a:prstGeom>
              <a:solidFill>
                <a:srgbClr val="99CCFF"/>
              </a:solidFill>
              <a:ln w="3175" algn="ctr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</p:grpSp>
        <p:sp>
          <p:nvSpPr>
            <p:cNvPr id="13" name="Line 691"/>
            <p:cNvSpPr>
              <a:spLocks noChangeShapeType="1"/>
            </p:cNvSpPr>
            <p:nvPr/>
          </p:nvSpPr>
          <p:spPr bwMode="auto">
            <a:xfrm>
              <a:off x="4007" y="988"/>
              <a:ext cx="1333" cy="1226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de-DE"/>
            </a:p>
          </p:txBody>
        </p:sp>
        <p:sp>
          <p:nvSpPr>
            <p:cNvPr id="14" name="Line 692"/>
            <p:cNvSpPr>
              <a:spLocks noChangeShapeType="1"/>
            </p:cNvSpPr>
            <p:nvPr/>
          </p:nvSpPr>
          <p:spPr bwMode="auto">
            <a:xfrm>
              <a:off x="4035" y="769"/>
              <a:ext cx="1431" cy="1329"/>
            </a:xfrm>
            <a:prstGeom prst="line">
              <a:avLst/>
            </a:prstGeom>
            <a:noFill/>
            <a:ln w="12700">
              <a:solidFill>
                <a:srgbClr val="006600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de-DE"/>
            </a:p>
          </p:txBody>
        </p:sp>
        <p:sp>
          <p:nvSpPr>
            <p:cNvPr id="15" name="Line 693"/>
            <p:cNvSpPr>
              <a:spLocks noChangeShapeType="1"/>
            </p:cNvSpPr>
            <p:nvPr/>
          </p:nvSpPr>
          <p:spPr bwMode="auto">
            <a:xfrm>
              <a:off x="4137" y="642"/>
              <a:ext cx="1465" cy="1345"/>
            </a:xfrm>
            <a:prstGeom prst="line">
              <a:avLst/>
            </a:prstGeom>
            <a:noFill/>
            <a:ln w="127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de-DE"/>
            </a:p>
          </p:txBody>
        </p:sp>
        <p:sp>
          <p:nvSpPr>
            <p:cNvPr id="16" name="Line 694"/>
            <p:cNvSpPr>
              <a:spLocks noChangeShapeType="1"/>
            </p:cNvSpPr>
            <p:nvPr/>
          </p:nvSpPr>
          <p:spPr bwMode="auto">
            <a:xfrm flipH="1">
              <a:off x="5207" y="1959"/>
              <a:ext cx="119" cy="128"/>
            </a:xfrm>
            <a:prstGeom prst="line">
              <a:avLst/>
            </a:prstGeom>
            <a:noFill/>
            <a:ln w="12700">
              <a:solidFill>
                <a:schemeClr val="tx2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de-DE"/>
            </a:p>
          </p:txBody>
        </p:sp>
        <p:sp>
          <p:nvSpPr>
            <p:cNvPr id="17" name="Text Box 695"/>
            <p:cNvSpPr txBox="1">
              <a:spLocks noChangeArrowheads="1"/>
            </p:cNvSpPr>
            <p:nvPr/>
          </p:nvSpPr>
          <p:spPr bwMode="auto">
            <a:xfrm>
              <a:off x="5409" y="1959"/>
              <a:ext cx="304" cy="127"/>
            </a:xfrm>
            <a:prstGeom prst="rect">
              <a:avLst/>
            </a:prstGeom>
            <a:solidFill>
              <a:schemeClr val="bg1">
                <a:alpha val="88000"/>
              </a:schemeClr>
            </a:solidFill>
            <a:ln w="3175" algn="ctr">
              <a:noFill/>
              <a:miter lim="800000"/>
              <a:headEnd/>
              <a:tailEnd/>
            </a:ln>
            <a:effectLst/>
          </p:spPr>
          <p:txBody>
            <a:bodyPr wrap="none" lIns="9144" tIns="9144" rIns="9144" bIns="9144">
              <a:spAutoFit/>
            </a:bodyPr>
            <a:lstStyle/>
            <a:p>
              <a:r>
                <a:rPr lang="en-GB" sz="1200" dirty="0"/>
                <a:t>margin</a:t>
              </a:r>
            </a:p>
          </p:txBody>
        </p:sp>
        <p:sp>
          <p:nvSpPr>
            <p:cNvPr id="19" name="Text Box 697"/>
            <p:cNvSpPr txBox="1">
              <a:spLocks noChangeArrowheads="1"/>
            </p:cNvSpPr>
            <p:nvPr/>
          </p:nvSpPr>
          <p:spPr bwMode="auto">
            <a:xfrm rot="16200000">
              <a:off x="3266" y="1421"/>
              <a:ext cx="981" cy="212"/>
            </a:xfrm>
            <a:prstGeom prst="rect">
              <a:avLst/>
            </a:prstGeom>
            <a:solidFill>
              <a:schemeClr val="bg1"/>
            </a:solidFill>
            <a:ln w="317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GB" sz="1600"/>
                <a:t>Separable data</a:t>
              </a:r>
            </a:p>
          </p:txBody>
        </p:sp>
        <p:sp>
          <p:nvSpPr>
            <p:cNvPr id="20" name="Line 698"/>
            <p:cNvSpPr>
              <a:spLocks noChangeShapeType="1"/>
            </p:cNvSpPr>
            <p:nvPr/>
          </p:nvSpPr>
          <p:spPr bwMode="auto">
            <a:xfrm flipH="1">
              <a:off x="4394" y="1072"/>
              <a:ext cx="28" cy="175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 type="triangle" w="med" len="med"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21" name="Line 699"/>
            <p:cNvSpPr>
              <a:spLocks noChangeShapeType="1"/>
            </p:cNvSpPr>
            <p:nvPr/>
          </p:nvSpPr>
          <p:spPr bwMode="auto">
            <a:xfrm>
              <a:off x="4422" y="1072"/>
              <a:ext cx="186" cy="52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 type="triangle" w="med" len="med"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22" name="Line 700"/>
            <p:cNvSpPr>
              <a:spLocks noChangeShapeType="1"/>
            </p:cNvSpPr>
            <p:nvPr/>
          </p:nvSpPr>
          <p:spPr bwMode="auto">
            <a:xfrm>
              <a:off x="4422" y="1072"/>
              <a:ext cx="309" cy="559"/>
            </a:xfrm>
            <a:prstGeom prst="line">
              <a:avLst/>
            </a:prstGeom>
            <a:noFill/>
            <a:ln w="3175">
              <a:solidFill>
                <a:schemeClr val="bg2"/>
              </a:solidFill>
              <a:round/>
              <a:headEnd/>
              <a:tailEnd type="triangle" w="med" len="med"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23" name="Text Box 701"/>
            <p:cNvSpPr txBox="1">
              <a:spLocks noChangeArrowheads="1"/>
            </p:cNvSpPr>
            <p:nvPr/>
          </p:nvSpPr>
          <p:spPr bwMode="auto">
            <a:xfrm rot="2553767">
              <a:off x="4475" y="1336"/>
              <a:ext cx="819" cy="127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none" lIns="9144" tIns="9144" rIns="9144" bIns="9144">
              <a:spAutoFit/>
            </a:bodyPr>
            <a:lstStyle/>
            <a:p>
              <a:r>
                <a:rPr lang="en-GB" sz="1200" dirty="0">
                  <a:solidFill>
                    <a:srgbClr val="006600"/>
                  </a:solidFill>
                </a:rPr>
                <a:t>optimal </a:t>
              </a:r>
              <a:r>
                <a:rPr lang="en-GB" sz="1200" dirty="0" err="1">
                  <a:solidFill>
                    <a:srgbClr val="006600"/>
                  </a:solidFill>
                </a:rPr>
                <a:t>hyperplane</a:t>
              </a:r>
              <a:endParaRPr lang="en-GB" sz="1200" dirty="0">
                <a:solidFill>
                  <a:srgbClr val="006600"/>
                </a:solidFill>
              </a:endParaRPr>
            </a:p>
          </p:txBody>
        </p:sp>
        <p:sp>
          <p:nvSpPr>
            <p:cNvPr id="24" name="Line 702"/>
            <p:cNvSpPr>
              <a:spLocks noChangeShapeType="1"/>
            </p:cNvSpPr>
            <p:nvPr/>
          </p:nvSpPr>
          <p:spPr bwMode="auto">
            <a:xfrm flipH="1">
              <a:off x="5409" y="1893"/>
              <a:ext cx="134" cy="128"/>
            </a:xfrm>
            <a:prstGeom prst="line">
              <a:avLst/>
            </a:prstGeom>
            <a:noFill/>
            <a:ln w="12700">
              <a:solidFill>
                <a:schemeClr val="tx2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square" lIns="90000" tIns="46800" rIns="90000" bIns="46800">
              <a:spAutoFit/>
            </a:bodyPr>
            <a:lstStyle/>
            <a:p>
              <a:endParaRPr lang="de-DE"/>
            </a:p>
          </p:txBody>
        </p:sp>
      </p:grpSp>
      <p:grpSp>
        <p:nvGrpSpPr>
          <p:cNvPr id="55" name="Group 703"/>
          <p:cNvGrpSpPr>
            <a:grpSpLocks/>
          </p:cNvGrpSpPr>
          <p:nvPr/>
        </p:nvGrpSpPr>
        <p:grpSpPr bwMode="auto">
          <a:xfrm>
            <a:off x="6572265" y="3071810"/>
            <a:ext cx="2286016" cy="2000264"/>
            <a:chOff x="3593" y="599"/>
            <a:chExt cx="2054" cy="1788"/>
          </a:xfrm>
        </p:grpSpPr>
        <p:grpSp>
          <p:nvGrpSpPr>
            <p:cNvPr id="56" name="Group 704"/>
            <p:cNvGrpSpPr>
              <a:grpSpLocks/>
            </p:cNvGrpSpPr>
            <p:nvPr/>
          </p:nvGrpSpPr>
          <p:grpSpPr bwMode="auto">
            <a:xfrm>
              <a:off x="3593" y="599"/>
              <a:ext cx="2054" cy="1788"/>
              <a:chOff x="3593" y="2368"/>
              <a:chExt cx="2054" cy="1788"/>
            </a:xfrm>
          </p:grpSpPr>
          <p:sp>
            <p:nvSpPr>
              <p:cNvPr id="60" name="Text Box 705"/>
              <p:cNvSpPr txBox="1">
                <a:spLocks noChangeArrowheads="1"/>
              </p:cNvSpPr>
              <p:nvPr/>
            </p:nvSpPr>
            <p:spPr bwMode="auto">
              <a:xfrm>
                <a:off x="5285" y="3840"/>
                <a:ext cx="227" cy="212"/>
              </a:xfrm>
              <a:prstGeom prst="rect">
                <a:avLst/>
              </a:prstGeom>
              <a:noFill/>
              <a:ln w="3175" algn="ctr">
                <a:noFill/>
                <a:miter lim="800000"/>
                <a:headEnd/>
                <a:tailEnd/>
              </a:ln>
              <a:effectLst/>
            </p:spPr>
            <p:txBody>
              <a:bodyPr lIns="90000" tIns="46800" rIns="90000" bIns="46800">
                <a:spAutoFit/>
              </a:bodyPr>
              <a:lstStyle/>
              <a:p>
                <a:pPr algn="l"/>
                <a:r>
                  <a:rPr lang="en-GB" sz="1600" i="1"/>
                  <a:t>x</a:t>
                </a:r>
                <a:r>
                  <a:rPr lang="en-GB" sz="1600" baseline="-25000"/>
                  <a:t>1</a:t>
                </a:r>
              </a:p>
            </p:txBody>
          </p:sp>
          <p:sp>
            <p:nvSpPr>
              <p:cNvPr id="61" name="Rectangle 706"/>
              <p:cNvSpPr>
                <a:spLocks noChangeArrowheads="1"/>
              </p:cNvSpPr>
              <p:nvPr/>
            </p:nvSpPr>
            <p:spPr bwMode="auto">
              <a:xfrm>
                <a:off x="3595" y="2368"/>
                <a:ext cx="2052" cy="1788"/>
              </a:xfrm>
              <a:prstGeom prst="rect">
                <a:avLst/>
              </a:prstGeom>
              <a:solidFill>
                <a:schemeClr val="bg1"/>
              </a:solidFill>
              <a:ln w="3175" algn="ctr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62" name="Line 707"/>
              <p:cNvSpPr>
                <a:spLocks noChangeShapeType="1"/>
              </p:cNvSpPr>
              <p:nvPr/>
            </p:nvSpPr>
            <p:spPr bwMode="auto">
              <a:xfrm rot="5400000" flipH="1">
                <a:off x="3098" y="3270"/>
                <a:ext cx="1584" cy="31"/>
              </a:xfrm>
              <a:prstGeom prst="line">
                <a:avLst/>
              </a:prstGeom>
              <a:noFill/>
              <a:ln w="12700">
                <a:solidFill>
                  <a:srgbClr val="5F5F5F"/>
                </a:solidFill>
                <a:round/>
                <a:headEnd/>
                <a:tailEnd type="stealth" w="lg" len="lg"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63" name="Oval 708"/>
              <p:cNvSpPr>
                <a:spLocks noChangeArrowheads="1"/>
              </p:cNvSpPr>
              <p:nvPr/>
            </p:nvSpPr>
            <p:spPr bwMode="auto">
              <a:xfrm>
                <a:off x="4896" y="2731"/>
                <a:ext cx="45" cy="46"/>
              </a:xfrm>
              <a:prstGeom prst="ellipse">
                <a:avLst/>
              </a:prstGeom>
              <a:solidFill>
                <a:srgbClr val="0000FF"/>
              </a:solidFill>
              <a:ln w="3175" algn="ctr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64" name="Oval 709"/>
              <p:cNvSpPr>
                <a:spLocks noChangeArrowheads="1"/>
              </p:cNvSpPr>
              <p:nvPr/>
            </p:nvSpPr>
            <p:spPr bwMode="auto">
              <a:xfrm>
                <a:off x="4972" y="2739"/>
                <a:ext cx="45" cy="46"/>
              </a:xfrm>
              <a:prstGeom prst="ellipse">
                <a:avLst/>
              </a:prstGeom>
              <a:solidFill>
                <a:srgbClr val="0000FF"/>
              </a:solidFill>
              <a:ln w="3175" algn="ctr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65" name="Oval 710"/>
              <p:cNvSpPr>
                <a:spLocks noChangeArrowheads="1"/>
              </p:cNvSpPr>
              <p:nvPr/>
            </p:nvSpPr>
            <p:spPr bwMode="auto">
              <a:xfrm>
                <a:off x="4708" y="2741"/>
                <a:ext cx="45" cy="46"/>
              </a:xfrm>
              <a:prstGeom prst="ellipse">
                <a:avLst/>
              </a:prstGeom>
              <a:solidFill>
                <a:srgbClr val="0000FF"/>
              </a:solidFill>
              <a:ln w="3175" algn="ctr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66" name="Oval 711"/>
              <p:cNvSpPr>
                <a:spLocks noChangeArrowheads="1"/>
              </p:cNvSpPr>
              <p:nvPr/>
            </p:nvSpPr>
            <p:spPr bwMode="auto">
              <a:xfrm>
                <a:off x="4780" y="2937"/>
                <a:ext cx="45" cy="46"/>
              </a:xfrm>
              <a:prstGeom prst="ellipse">
                <a:avLst/>
              </a:prstGeom>
              <a:solidFill>
                <a:srgbClr val="0000FF"/>
              </a:solidFill>
              <a:ln w="3175" algn="ctr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67" name="Oval 712"/>
              <p:cNvSpPr>
                <a:spLocks noChangeArrowheads="1"/>
              </p:cNvSpPr>
              <p:nvPr/>
            </p:nvSpPr>
            <p:spPr bwMode="auto">
              <a:xfrm>
                <a:off x="4626" y="3017"/>
                <a:ext cx="45" cy="46"/>
              </a:xfrm>
              <a:prstGeom prst="ellipse">
                <a:avLst/>
              </a:prstGeom>
              <a:solidFill>
                <a:srgbClr val="0000FF"/>
              </a:solidFill>
              <a:ln w="3175" algn="ctr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68" name="Oval 713"/>
              <p:cNvSpPr>
                <a:spLocks noChangeArrowheads="1"/>
              </p:cNvSpPr>
              <p:nvPr/>
            </p:nvSpPr>
            <p:spPr bwMode="auto">
              <a:xfrm>
                <a:off x="4966" y="2871"/>
                <a:ext cx="45" cy="46"/>
              </a:xfrm>
              <a:prstGeom prst="ellipse">
                <a:avLst/>
              </a:prstGeom>
              <a:solidFill>
                <a:srgbClr val="0000FF"/>
              </a:solidFill>
              <a:ln w="3175" algn="ctr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69" name="Oval 714"/>
              <p:cNvSpPr>
                <a:spLocks noChangeArrowheads="1"/>
              </p:cNvSpPr>
              <p:nvPr/>
            </p:nvSpPr>
            <p:spPr bwMode="auto">
              <a:xfrm>
                <a:off x="4784" y="2809"/>
                <a:ext cx="45" cy="46"/>
              </a:xfrm>
              <a:prstGeom prst="ellipse">
                <a:avLst/>
              </a:prstGeom>
              <a:solidFill>
                <a:srgbClr val="0000FF"/>
              </a:solidFill>
              <a:ln w="3175" algn="ctr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70" name="Oval 715"/>
              <p:cNvSpPr>
                <a:spLocks noChangeArrowheads="1"/>
              </p:cNvSpPr>
              <p:nvPr/>
            </p:nvSpPr>
            <p:spPr bwMode="auto">
              <a:xfrm>
                <a:off x="4978" y="2625"/>
                <a:ext cx="45" cy="46"/>
              </a:xfrm>
              <a:prstGeom prst="ellipse">
                <a:avLst/>
              </a:prstGeom>
              <a:solidFill>
                <a:srgbClr val="0000FF"/>
              </a:solidFill>
              <a:ln w="3175" algn="ctr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71" name="Oval 716"/>
              <p:cNvSpPr>
                <a:spLocks noChangeArrowheads="1"/>
              </p:cNvSpPr>
              <p:nvPr/>
            </p:nvSpPr>
            <p:spPr bwMode="auto">
              <a:xfrm>
                <a:off x="5044" y="2847"/>
                <a:ext cx="45" cy="46"/>
              </a:xfrm>
              <a:prstGeom prst="ellipse">
                <a:avLst/>
              </a:prstGeom>
              <a:solidFill>
                <a:srgbClr val="0000FF"/>
              </a:solidFill>
              <a:ln w="3175" algn="ctr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72" name="Oval 717"/>
              <p:cNvSpPr>
                <a:spLocks noChangeArrowheads="1"/>
              </p:cNvSpPr>
              <p:nvPr/>
            </p:nvSpPr>
            <p:spPr bwMode="auto">
              <a:xfrm>
                <a:off x="4822" y="2921"/>
                <a:ext cx="45" cy="46"/>
              </a:xfrm>
              <a:prstGeom prst="ellipse">
                <a:avLst/>
              </a:prstGeom>
              <a:solidFill>
                <a:srgbClr val="0000FF"/>
              </a:solidFill>
              <a:ln w="3175" algn="ctr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73" name="Oval 718"/>
              <p:cNvSpPr>
                <a:spLocks noChangeArrowheads="1"/>
              </p:cNvSpPr>
              <p:nvPr/>
            </p:nvSpPr>
            <p:spPr bwMode="auto">
              <a:xfrm>
                <a:off x="4824" y="2733"/>
                <a:ext cx="45" cy="46"/>
              </a:xfrm>
              <a:prstGeom prst="ellipse">
                <a:avLst/>
              </a:prstGeom>
              <a:solidFill>
                <a:srgbClr val="0000FF"/>
              </a:solidFill>
              <a:ln w="3175" algn="ctr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74" name="Line 719"/>
              <p:cNvSpPr>
                <a:spLocks noChangeShapeType="1"/>
              </p:cNvSpPr>
              <p:nvPr/>
            </p:nvSpPr>
            <p:spPr bwMode="auto">
              <a:xfrm flipV="1">
                <a:off x="3593" y="2415"/>
                <a:ext cx="917" cy="792"/>
              </a:xfrm>
              <a:prstGeom prst="line">
                <a:avLst/>
              </a:prstGeom>
              <a:noFill/>
              <a:ln w="12700">
                <a:solidFill>
                  <a:srgbClr val="5F5F5F"/>
                </a:solidFill>
                <a:prstDash val="dash"/>
                <a:round/>
                <a:headEnd/>
                <a:tailEnd type="none" w="lg" len="lg"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75" name="Line 720"/>
              <p:cNvSpPr>
                <a:spLocks noChangeShapeType="1"/>
              </p:cNvSpPr>
              <p:nvPr/>
            </p:nvSpPr>
            <p:spPr bwMode="auto">
              <a:xfrm flipV="1">
                <a:off x="4513" y="2432"/>
                <a:ext cx="1089" cy="0"/>
              </a:xfrm>
              <a:prstGeom prst="line">
                <a:avLst/>
              </a:prstGeom>
              <a:noFill/>
              <a:ln w="12700">
                <a:solidFill>
                  <a:srgbClr val="5F5F5F"/>
                </a:solidFill>
                <a:prstDash val="dash"/>
                <a:round/>
                <a:headEnd/>
                <a:tailEnd type="none" w="lg" len="lg"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76" name="Line 721"/>
              <p:cNvSpPr>
                <a:spLocks noChangeShapeType="1"/>
              </p:cNvSpPr>
              <p:nvPr/>
            </p:nvSpPr>
            <p:spPr bwMode="auto">
              <a:xfrm>
                <a:off x="3609" y="3399"/>
                <a:ext cx="1449" cy="41"/>
              </a:xfrm>
              <a:prstGeom prst="line">
                <a:avLst/>
              </a:prstGeom>
              <a:noFill/>
              <a:ln w="12700">
                <a:solidFill>
                  <a:srgbClr val="5F5F5F"/>
                </a:solidFill>
                <a:prstDash val="dash"/>
                <a:round/>
                <a:headEnd/>
                <a:tailEnd type="none" w="lg" len="lg"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77" name="Line 722"/>
              <p:cNvSpPr>
                <a:spLocks noChangeShapeType="1"/>
              </p:cNvSpPr>
              <p:nvPr/>
            </p:nvSpPr>
            <p:spPr bwMode="auto">
              <a:xfrm flipV="1">
                <a:off x="5041" y="2904"/>
                <a:ext cx="593" cy="527"/>
              </a:xfrm>
              <a:prstGeom prst="line">
                <a:avLst/>
              </a:prstGeom>
              <a:noFill/>
              <a:ln w="12700">
                <a:solidFill>
                  <a:srgbClr val="5F5F5F"/>
                </a:solidFill>
                <a:prstDash val="dash"/>
                <a:round/>
                <a:headEnd/>
                <a:tailEnd type="none" w="lg" len="lg"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78" name="Text Box 723"/>
              <p:cNvSpPr txBox="1">
                <a:spLocks noChangeArrowheads="1"/>
              </p:cNvSpPr>
              <p:nvPr/>
            </p:nvSpPr>
            <p:spPr bwMode="auto">
              <a:xfrm>
                <a:off x="3907" y="2393"/>
                <a:ext cx="456" cy="305"/>
              </a:xfrm>
              <a:prstGeom prst="rect">
                <a:avLst/>
              </a:prstGeom>
              <a:noFill/>
              <a:ln w="3175" algn="ctr">
                <a:noFill/>
                <a:miter lim="800000"/>
                <a:headEnd/>
                <a:tailEnd/>
              </a:ln>
              <a:effectLst/>
            </p:spPr>
            <p:txBody>
              <a:bodyPr wrap="square" lIns="90000" tIns="46800" rIns="90000" bIns="46800">
                <a:spAutoFit/>
              </a:bodyPr>
              <a:lstStyle/>
              <a:p>
                <a:pPr algn="l"/>
                <a:r>
                  <a:rPr lang="en-GB" sz="1600" i="1" dirty="0"/>
                  <a:t>x</a:t>
                </a:r>
                <a:r>
                  <a:rPr lang="en-GB" sz="1600" baseline="-25000" dirty="0"/>
                  <a:t>3</a:t>
                </a:r>
              </a:p>
            </p:txBody>
          </p:sp>
          <p:sp>
            <p:nvSpPr>
              <p:cNvPr id="79" name="Oval 724"/>
              <p:cNvSpPr>
                <a:spLocks noChangeArrowheads="1"/>
              </p:cNvSpPr>
              <p:nvPr/>
            </p:nvSpPr>
            <p:spPr bwMode="auto">
              <a:xfrm>
                <a:off x="4370" y="3707"/>
                <a:ext cx="45" cy="46"/>
              </a:xfrm>
              <a:prstGeom prst="ellipse">
                <a:avLst/>
              </a:prstGeom>
              <a:solidFill>
                <a:srgbClr val="FF0000"/>
              </a:solidFill>
              <a:ln w="3175" algn="ctr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80" name="Oval 725"/>
              <p:cNvSpPr>
                <a:spLocks noChangeArrowheads="1"/>
              </p:cNvSpPr>
              <p:nvPr/>
            </p:nvSpPr>
            <p:spPr bwMode="auto">
              <a:xfrm>
                <a:off x="4514" y="3591"/>
                <a:ext cx="45" cy="46"/>
              </a:xfrm>
              <a:prstGeom prst="ellipse">
                <a:avLst/>
              </a:prstGeom>
              <a:solidFill>
                <a:srgbClr val="FF0000"/>
              </a:solidFill>
              <a:ln w="3175" algn="ctr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81" name="Oval 726"/>
              <p:cNvSpPr>
                <a:spLocks noChangeArrowheads="1"/>
              </p:cNvSpPr>
              <p:nvPr/>
            </p:nvSpPr>
            <p:spPr bwMode="auto">
              <a:xfrm>
                <a:off x="4706" y="3497"/>
                <a:ext cx="45" cy="46"/>
              </a:xfrm>
              <a:prstGeom prst="ellipse">
                <a:avLst/>
              </a:prstGeom>
              <a:solidFill>
                <a:srgbClr val="FF0000"/>
              </a:solidFill>
              <a:ln w="3175" algn="ctr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82" name="Oval 727"/>
              <p:cNvSpPr>
                <a:spLocks noChangeArrowheads="1"/>
              </p:cNvSpPr>
              <p:nvPr/>
            </p:nvSpPr>
            <p:spPr bwMode="auto">
              <a:xfrm>
                <a:off x="4920" y="3531"/>
                <a:ext cx="45" cy="46"/>
              </a:xfrm>
              <a:prstGeom prst="ellipse">
                <a:avLst/>
              </a:prstGeom>
              <a:solidFill>
                <a:srgbClr val="FF0000"/>
              </a:solidFill>
              <a:ln w="3175" algn="ctr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83" name="Oval 728"/>
              <p:cNvSpPr>
                <a:spLocks noChangeArrowheads="1"/>
              </p:cNvSpPr>
              <p:nvPr/>
            </p:nvSpPr>
            <p:spPr bwMode="auto">
              <a:xfrm>
                <a:off x="4478" y="3305"/>
                <a:ext cx="45" cy="46"/>
              </a:xfrm>
              <a:prstGeom prst="ellipse">
                <a:avLst/>
              </a:prstGeom>
              <a:solidFill>
                <a:srgbClr val="FFBDBD"/>
              </a:solidFill>
              <a:ln w="3175" algn="ctr">
                <a:solidFill>
                  <a:srgbClr val="FF9B9B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84" name="Oval 729"/>
              <p:cNvSpPr>
                <a:spLocks noChangeArrowheads="1"/>
              </p:cNvSpPr>
              <p:nvPr/>
            </p:nvSpPr>
            <p:spPr bwMode="auto">
              <a:xfrm>
                <a:off x="4704" y="3175"/>
                <a:ext cx="45" cy="46"/>
              </a:xfrm>
              <a:prstGeom prst="ellipse">
                <a:avLst/>
              </a:prstGeom>
              <a:solidFill>
                <a:srgbClr val="FFBDBD"/>
              </a:solidFill>
              <a:ln w="3175" algn="ctr">
                <a:solidFill>
                  <a:srgbClr val="FF9B9B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85" name="Oval 730"/>
              <p:cNvSpPr>
                <a:spLocks noChangeArrowheads="1"/>
              </p:cNvSpPr>
              <p:nvPr/>
            </p:nvSpPr>
            <p:spPr bwMode="auto">
              <a:xfrm>
                <a:off x="4720" y="3569"/>
                <a:ext cx="45" cy="46"/>
              </a:xfrm>
              <a:prstGeom prst="ellipse">
                <a:avLst/>
              </a:prstGeom>
              <a:solidFill>
                <a:srgbClr val="FF0000"/>
              </a:solidFill>
              <a:ln w="3175" algn="ctr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86" name="Oval 731"/>
              <p:cNvSpPr>
                <a:spLocks noChangeArrowheads="1"/>
              </p:cNvSpPr>
              <p:nvPr/>
            </p:nvSpPr>
            <p:spPr bwMode="auto">
              <a:xfrm>
                <a:off x="4982" y="3635"/>
                <a:ext cx="45" cy="46"/>
              </a:xfrm>
              <a:prstGeom prst="ellipse">
                <a:avLst/>
              </a:prstGeom>
              <a:solidFill>
                <a:srgbClr val="FF0000"/>
              </a:solidFill>
              <a:ln w="3175" algn="ctr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87" name="Oval 732"/>
              <p:cNvSpPr>
                <a:spLocks noChangeArrowheads="1"/>
              </p:cNvSpPr>
              <p:nvPr/>
            </p:nvSpPr>
            <p:spPr bwMode="auto">
              <a:xfrm>
                <a:off x="5218" y="3095"/>
                <a:ext cx="45" cy="46"/>
              </a:xfrm>
              <a:prstGeom prst="ellipse">
                <a:avLst/>
              </a:prstGeom>
              <a:solidFill>
                <a:srgbClr val="FFBDBD"/>
              </a:solidFill>
              <a:ln w="3175" algn="ctr">
                <a:solidFill>
                  <a:srgbClr val="FF9B9B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88" name="Oval 733"/>
              <p:cNvSpPr>
                <a:spLocks noChangeArrowheads="1"/>
              </p:cNvSpPr>
              <p:nvPr/>
            </p:nvSpPr>
            <p:spPr bwMode="auto">
              <a:xfrm>
                <a:off x="5124" y="3033"/>
                <a:ext cx="45" cy="46"/>
              </a:xfrm>
              <a:prstGeom prst="ellipse">
                <a:avLst/>
              </a:prstGeom>
              <a:solidFill>
                <a:srgbClr val="FFBDBD"/>
              </a:solidFill>
              <a:ln w="3175" algn="ctr">
                <a:solidFill>
                  <a:srgbClr val="FF9B9B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89" name="Oval 734"/>
              <p:cNvSpPr>
                <a:spLocks noChangeArrowheads="1"/>
              </p:cNvSpPr>
              <p:nvPr/>
            </p:nvSpPr>
            <p:spPr bwMode="auto">
              <a:xfrm>
                <a:off x="5286" y="3343"/>
                <a:ext cx="45" cy="46"/>
              </a:xfrm>
              <a:prstGeom prst="ellipse">
                <a:avLst/>
              </a:prstGeom>
              <a:solidFill>
                <a:srgbClr val="FF0000"/>
              </a:solidFill>
              <a:ln w="3175" algn="ctr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90" name="Oval 735"/>
              <p:cNvSpPr>
                <a:spLocks noChangeArrowheads="1"/>
              </p:cNvSpPr>
              <p:nvPr/>
            </p:nvSpPr>
            <p:spPr bwMode="auto">
              <a:xfrm>
                <a:off x="5398" y="3213"/>
                <a:ext cx="45" cy="46"/>
              </a:xfrm>
              <a:prstGeom prst="ellipse">
                <a:avLst/>
              </a:prstGeom>
              <a:solidFill>
                <a:srgbClr val="FF0000"/>
              </a:solidFill>
              <a:ln w="3175" algn="ctr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91" name="Oval 736"/>
              <p:cNvSpPr>
                <a:spLocks noChangeArrowheads="1"/>
              </p:cNvSpPr>
              <p:nvPr/>
            </p:nvSpPr>
            <p:spPr bwMode="auto">
              <a:xfrm>
                <a:off x="4930" y="3027"/>
                <a:ext cx="45" cy="46"/>
              </a:xfrm>
              <a:prstGeom prst="ellipse">
                <a:avLst/>
              </a:prstGeom>
              <a:solidFill>
                <a:srgbClr val="FFBDBD"/>
              </a:solidFill>
              <a:ln w="3175" algn="ctr">
                <a:solidFill>
                  <a:srgbClr val="FF9B9B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92" name="Oval 737"/>
              <p:cNvSpPr>
                <a:spLocks noChangeArrowheads="1"/>
              </p:cNvSpPr>
              <p:nvPr/>
            </p:nvSpPr>
            <p:spPr bwMode="auto">
              <a:xfrm>
                <a:off x="5072" y="3413"/>
                <a:ext cx="45" cy="46"/>
              </a:xfrm>
              <a:prstGeom prst="ellipse">
                <a:avLst/>
              </a:prstGeom>
              <a:solidFill>
                <a:srgbClr val="FF0000"/>
              </a:solidFill>
              <a:ln w="3175" algn="ctr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93" name="Oval 738"/>
              <p:cNvSpPr>
                <a:spLocks noChangeArrowheads="1"/>
              </p:cNvSpPr>
              <p:nvPr/>
            </p:nvSpPr>
            <p:spPr bwMode="auto">
              <a:xfrm>
                <a:off x="5502" y="3613"/>
                <a:ext cx="45" cy="46"/>
              </a:xfrm>
              <a:prstGeom prst="ellipse">
                <a:avLst/>
              </a:prstGeom>
              <a:solidFill>
                <a:srgbClr val="FF0000"/>
              </a:solidFill>
              <a:ln w="3175" algn="ctr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94" name="Oval 739"/>
              <p:cNvSpPr>
                <a:spLocks noChangeArrowheads="1"/>
              </p:cNvSpPr>
              <p:nvPr/>
            </p:nvSpPr>
            <p:spPr bwMode="auto">
              <a:xfrm>
                <a:off x="5554" y="3381"/>
                <a:ext cx="45" cy="46"/>
              </a:xfrm>
              <a:prstGeom prst="ellipse">
                <a:avLst/>
              </a:prstGeom>
              <a:solidFill>
                <a:srgbClr val="FF0000"/>
              </a:solidFill>
              <a:ln w="3175" algn="ctr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95" name="Oval 740"/>
              <p:cNvSpPr>
                <a:spLocks noChangeArrowheads="1"/>
              </p:cNvSpPr>
              <p:nvPr/>
            </p:nvSpPr>
            <p:spPr bwMode="auto">
              <a:xfrm>
                <a:off x="4330" y="3449"/>
                <a:ext cx="45" cy="46"/>
              </a:xfrm>
              <a:prstGeom prst="ellipse">
                <a:avLst/>
              </a:prstGeom>
              <a:solidFill>
                <a:srgbClr val="FF0000"/>
              </a:solidFill>
              <a:ln w="3175" algn="ctr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96" name="Oval 741"/>
              <p:cNvSpPr>
                <a:spLocks noChangeArrowheads="1"/>
              </p:cNvSpPr>
              <p:nvPr/>
            </p:nvSpPr>
            <p:spPr bwMode="auto">
              <a:xfrm>
                <a:off x="4380" y="3515"/>
                <a:ext cx="45" cy="46"/>
              </a:xfrm>
              <a:prstGeom prst="ellipse">
                <a:avLst/>
              </a:prstGeom>
              <a:solidFill>
                <a:srgbClr val="FF0000"/>
              </a:solidFill>
              <a:ln w="3175" algn="ctr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97" name="Oval 742"/>
              <p:cNvSpPr>
                <a:spLocks noChangeArrowheads="1"/>
              </p:cNvSpPr>
              <p:nvPr/>
            </p:nvSpPr>
            <p:spPr bwMode="auto">
              <a:xfrm>
                <a:off x="4532" y="3441"/>
                <a:ext cx="45" cy="46"/>
              </a:xfrm>
              <a:prstGeom prst="ellipse">
                <a:avLst/>
              </a:prstGeom>
              <a:solidFill>
                <a:srgbClr val="FF0000"/>
              </a:solidFill>
              <a:ln w="3175" algn="ctr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98" name="Oval 743"/>
              <p:cNvSpPr>
                <a:spLocks noChangeArrowheads="1"/>
              </p:cNvSpPr>
              <p:nvPr/>
            </p:nvSpPr>
            <p:spPr bwMode="auto">
              <a:xfrm>
                <a:off x="4588" y="3255"/>
                <a:ext cx="45" cy="46"/>
              </a:xfrm>
              <a:prstGeom prst="ellipse">
                <a:avLst/>
              </a:prstGeom>
              <a:solidFill>
                <a:srgbClr val="FFBDBD"/>
              </a:solidFill>
              <a:ln w="3175" algn="ctr">
                <a:solidFill>
                  <a:srgbClr val="FF9B9B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99" name="Oval 744"/>
              <p:cNvSpPr>
                <a:spLocks noChangeArrowheads="1"/>
              </p:cNvSpPr>
              <p:nvPr/>
            </p:nvSpPr>
            <p:spPr bwMode="auto">
              <a:xfrm>
                <a:off x="5176" y="3539"/>
                <a:ext cx="45" cy="46"/>
              </a:xfrm>
              <a:prstGeom prst="ellipse">
                <a:avLst/>
              </a:prstGeom>
              <a:solidFill>
                <a:srgbClr val="FF0000"/>
              </a:solidFill>
              <a:ln w="3175" algn="ctr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100" name="Oval 745"/>
              <p:cNvSpPr>
                <a:spLocks noChangeArrowheads="1"/>
              </p:cNvSpPr>
              <p:nvPr/>
            </p:nvSpPr>
            <p:spPr bwMode="auto">
              <a:xfrm>
                <a:off x="4658" y="3655"/>
                <a:ext cx="45" cy="46"/>
              </a:xfrm>
              <a:prstGeom prst="ellipse">
                <a:avLst/>
              </a:prstGeom>
              <a:solidFill>
                <a:srgbClr val="FF0000"/>
              </a:solidFill>
              <a:ln w="3175" algn="ctr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101" name="Oval 746"/>
              <p:cNvSpPr>
                <a:spLocks noChangeArrowheads="1"/>
              </p:cNvSpPr>
              <p:nvPr/>
            </p:nvSpPr>
            <p:spPr bwMode="auto">
              <a:xfrm>
                <a:off x="4840" y="3057"/>
                <a:ext cx="45" cy="46"/>
              </a:xfrm>
              <a:prstGeom prst="ellipse">
                <a:avLst/>
              </a:prstGeom>
              <a:solidFill>
                <a:srgbClr val="FFBDBD"/>
              </a:solidFill>
              <a:ln w="3175" algn="ctr">
                <a:solidFill>
                  <a:srgbClr val="FF9B9B"/>
                </a:solidFill>
                <a:round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102" name="Line 747"/>
              <p:cNvSpPr>
                <a:spLocks noChangeShapeType="1"/>
              </p:cNvSpPr>
              <p:nvPr/>
            </p:nvSpPr>
            <p:spPr bwMode="auto">
              <a:xfrm>
                <a:off x="3625" y="3809"/>
                <a:ext cx="1633" cy="1"/>
              </a:xfrm>
              <a:prstGeom prst="line">
                <a:avLst/>
              </a:prstGeom>
              <a:noFill/>
              <a:ln w="12700">
                <a:solidFill>
                  <a:srgbClr val="5F5F5F"/>
                </a:solidFill>
                <a:round/>
                <a:headEnd/>
                <a:tailEnd type="stealth" w="lg" len="lg"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103" name="Line 748"/>
              <p:cNvSpPr>
                <a:spLocks noChangeShapeType="1"/>
              </p:cNvSpPr>
              <p:nvPr/>
            </p:nvSpPr>
            <p:spPr bwMode="auto">
              <a:xfrm rot="-5400000">
                <a:off x="3814" y="2867"/>
                <a:ext cx="1008" cy="1145"/>
              </a:xfrm>
              <a:prstGeom prst="line">
                <a:avLst/>
              </a:prstGeom>
              <a:noFill/>
              <a:ln w="12700">
                <a:solidFill>
                  <a:srgbClr val="5F5F5F"/>
                </a:solidFill>
                <a:round/>
                <a:headEnd/>
                <a:tailEnd type="stealth" w="lg" len="lg"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104" name="Text Box 749"/>
              <p:cNvSpPr txBox="1">
                <a:spLocks noChangeArrowheads="1"/>
              </p:cNvSpPr>
              <p:nvPr/>
            </p:nvSpPr>
            <p:spPr bwMode="auto">
              <a:xfrm>
                <a:off x="5019" y="3808"/>
                <a:ext cx="307" cy="305"/>
              </a:xfrm>
              <a:prstGeom prst="rect">
                <a:avLst/>
              </a:prstGeom>
              <a:noFill/>
              <a:ln w="3175" algn="ctr">
                <a:noFill/>
                <a:miter lim="800000"/>
                <a:headEnd/>
                <a:tailEnd/>
              </a:ln>
              <a:effectLst/>
            </p:spPr>
            <p:txBody>
              <a:bodyPr wrap="square" lIns="90000" tIns="46800" rIns="90000" bIns="46800">
                <a:spAutoFit/>
              </a:bodyPr>
              <a:lstStyle/>
              <a:p>
                <a:pPr algn="l"/>
                <a:r>
                  <a:rPr lang="en-GB" sz="1600" i="1" dirty="0"/>
                  <a:t>x</a:t>
                </a:r>
                <a:r>
                  <a:rPr lang="en-GB" sz="1600" baseline="-25000" dirty="0"/>
                  <a:t>1</a:t>
                </a:r>
              </a:p>
            </p:txBody>
          </p:sp>
          <p:sp>
            <p:nvSpPr>
              <p:cNvPr id="105" name="Text Box 750"/>
              <p:cNvSpPr txBox="1">
                <a:spLocks noChangeArrowheads="1"/>
              </p:cNvSpPr>
              <p:nvPr/>
            </p:nvSpPr>
            <p:spPr bwMode="auto">
              <a:xfrm>
                <a:off x="4766" y="2735"/>
                <a:ext cx="496" cy="305"/>
              </a:xfrm>
              <a:prstGeom prst="rect">
                <a:avLst/>
              </a:prstGeom>
              <a:noFill/>
              <a:ln w="3175" algn="ctr">
                <a:noFill/>
                <a:miter lim="800000"/>
                <a:headEnd/>
                <a:tailEnd/>
              </a:ln>
              <a:effectLst/>
            </p:spPr>
            <p:txBody>
              <a:bodyPr wrap="square" lIns="90000" tIns="46800" rIns="90000" bIns="46800">
                <a:spAutoFit/>
              </a:bodyPr>
              <a:lstStyle/>
              <a:p>
                <a:pPr algn="l"/>
                <a:r>
                  <a:rPr lang="en-GB" sz="1600" i="1" dirty="0"/>
                  <a:t>x</a:t>
                </a:r>
                <a:r>
                  <a:rPr lang="en-GB" sz="1600" baseline="-25000" dirty="0"/>
                  <a:t>2</a:t>
                </a:r>
              </a:p>
            </p:txBody>
          </p:sp>
        </p:grpSp>
        <p:sp>
          <p:nvSpPr>
            <p:cNvPr id="57" name="Line 751"/>
            <p:cNvSpPr>
              <a:spLocks noChangeShapeType="1"/>
            </p:cNvSpPr>
            <p:nvPr/>
          </p:nvSpPr>
          <p:spPr bwMode="auto">
            <a:xfrm flipV="1">
              <a:off x="3974" y="1661"/>
              <a:ext cx="0" cy="363"/>
            </a:xfrm>
            <a:prstGeom prst="line">
              <a:avLst/>
            </a:prstGeom>
            <a:noFill/>
            <a:ln w="3175">
              <a:solidFill>
                <a:srgbClr val="008000"/>
              </a:solidFill>
              <a:round/>
              <a:headEnd/>
              <a:tailEnd type="triangle" w="med" len="med"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8" name="Text Box 752"/>
            <p:cNvSpPr txBox="1">
              <a:spLocks noChangeArrowheads="1"/>
            </p:cNvSpPr>
            <p:nvPr/>
          </p:nvSpPr>
          <p:spPr bwMode="auto">
            <a:xfrm>
              <a:off x="3999" y="1752"/>
              <a:ext cx="338" cy="160"/>
            </a:xfrm>
            <a:prstGeom prst="rect">
              <a:avLst/>
            </a:prstGeom>
            <a:solidFill>
              <a:schemeClr val="bg1">
                <a:alpha val="87000"/>
              </a:schemeClr>
            </a:solidFill>
            <a:ln w="3175" algn="ctr">
              <a:noFill/>
              <a:miter lim="800000"/>
              <a:headEnd/>
              <a:tailEnd/>
            </a:ln>
            <a:effectLst/>
          </p:spPr>
          <p:txBody>
            <a:bodyPr wrap="none" lIns="9144" tIns="0" rIns="9144" bIns="9144">
              <a:spAutoFit/>
            </a:bodyPr>
            <a:lstStyle/>
            <a:p>
              <a:r>
                <a:rPr lang="en-GB" sz="1600">
                  <a:solidFill>
                    <a:srgbClr val="008000"/>
                  </a:solidFill>
                  <a:sym typeface="Symbol" pitchFamily="18" charset="2"/>
                </a:rPr>
                <a:t></a:t>
              </a:r>
              <a:r>
                <a:rPr lang="en-GB" sz="1200">
                  <a:solidFill>
                    <a:srgbClr val="008000"/>
                  </a:solidFill>
                  <a:sym typeface="Symbol" pitchFamily="18" charset="2"/>
                </a:rPr>
                <a:t>(x</a:t>
              </a:r>
              <a:r>
                <a:rPr lang="en-GB" sz="1200" baseline="-25000">
                  <a:solidFill>
                    <a:srgbClr val="008000"/>
                  </a:solidFill>
                  <a:sym typeface="Symbol" pitchFamily="18" charset="2"/>
                </a:rPr>
                <a:t>1</a:t>
              </a:r>
              <a:r>
                <a:rPr lang="en-GB" sz="1200">
                  <a:solidFill>
                    <a:srgbClr val="008000"/>
                  </a:solidFill>
                  <a:sym typeface="Symbol" pitchFamily="18" charset="2"/>
                </a:rPr>
                <a:t>,x</a:t>
              </a:r>
              <a:r>
                <a:rPr lang="en-GB" sz="1200" baseline="-25000">
                  <a:solidFill>
                    <a:srgbClr val="008000"/>
                  </a:solidFill>
                  <a:sym typeface="Symbol" pitchFamily="18" charset="2"/>
                </a:rPr>
                <a:t>2</a:t>
              </a:r>
              <a:r>
                <a:rPr lang="en-GB" sz="1200">
                  <a:solidFill>
                    <a:srgbClr val="008000"/>
                  </a:solidFill>
                  <a:sym typeface="Symbol" pitchFamily="18" charset="2"/>
                </a:rPr>
                <a:t>)</a:t>
              </a:r>
            </a:p>
          </p:txBody>
        </p:sp>
        <p:sp>
          <p:nvSpPr>
            <p:cNvPr id="59" name="Text Box 753"/>
            <p:cNvSpPr txBox="1">
              <a:spLocks noChangeArrowheads="1"/>
            </p:cNvSpPr>
            <p:nvPr/>
          </p:nvSpPr>
          <p:spPr bwMode="auto">
            <a:xfrm rot="16200000">
              <a:off x="3093" y="1267"/>
              <a:ext cx="1237" cy="212"/>
            </a:xfrm>
            <a:prstGeom prst="rect">
              <a:avLst/>
            </a:prstGeom>
            <a:solidFill>
              <a:schemeClr val="bg1">
                <a:alpha val="88000"/>
              </a:schemeClr>
            </a:solidFill>
            <a:ln w="317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r>
                <a:rPr lang="en-GB" sz="1600"/>
                <a:t>Non-separable data</a:t>
              </a:r>
            </a:p>
          </p:txBody>
        </p:sp>
      </p:grpSp>
      <p:sp>
        <p:nvSpPr>
          <p:cNvPr id="106" name="Inhaltsplatzhalter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Linearly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separable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data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lvl="1"/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find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separating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hyperplane (Fisher)</a:t>
            </a:r>
          </a:p>
          <a:p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Non-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separable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data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lvl="1"/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fransform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variables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into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a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high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dimensional</a:t>
            </a:r>
          </a:p>
          <a:p>
            <a:pPr lvl="1">
              <a:buNone/>
            </a:pP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space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where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linear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separation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possible</a:t>
            </a:r>
            <a:endParaRPr lang="de-DE" sz="11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Advantages:</a:t>
            </a:r>
            <a:endParaRPr lang="de-DE" sz="16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flexibility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combined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with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robustness</a:t>
            </a:r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Disadvantages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lvl="1"/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slow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training</a:t>
            </a:r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complex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algorithm</a:t>
            </a:r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7" name="Picture 1" descr="C:\Users\Jan Therhaag\AppData\Local\Microsoft\Windows\Temporary Internet Files\Content.IE5\OJ99UPR9\MCj0441310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34" y="5929330"/>
            <a:ext cx="585782" cy="585782"/>
          </a:xfrm>
          <a:prstGeom prst="rect">
            <a:avLst/>
          </a:prstGeom>
          <a:noFill/>
        </p:spPr>
      </p:pic>
      <p:pic>
        <p:nvPicPr>
          <p:cNvPr id="108" name="Picture 1" descr="C:\Users\Jan Therhaag\AppData\Local\Microsoft\Windows\Temporary Internet Files\Content.IE5\OJ99UPR9\MCj0441310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15374" y="5929330"/>
            <a:ext cx="585782" cy="58578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nhaltsplatzhalter 2" descr="VariableTransforms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85918" y="857232"/>
            <a:ext cx="5643602" cy="2233377"/>
          </a:xfrm>
        </p:spPr>
      </p:pic>
      <p:sp>
        <p:nvSpPr>
          <p:cNvPr id="4" name="Inhaltsplatzhalter 2"/>
          <p:cNvSpPr txBox="1">
            <a:spLocks/>
          </p:cNvSpPr>
          <p:nvPr/>
        </p:nvSpPr>
        <p:spPr>
          <a:xfrm>
            <a:off x="357158" y="4643446"/>
            <a:ext cx="8472518" cy="1482717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de-DE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TMVA</a:t>
            </a:r>
            <a:r>
              <a:rPr kumimoji="0" lang="de-DE" sz="2400" b="0" i="0" u="none" strike="noStrike" kern="0" cap="none" spc="0" normalizeH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de-DE" sz="2400" b="0" i="0" u="none" strike="noStrike" kern="0" cap="none" spc="0" normalizeH="0" noProof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supports</a:t>
            </a:r>
            <a:r>
              <a:rPr kumimoji="0" lang="de-DE" sz="2400" b="0" i="0" u="none" strike="noStrike" kern="0" cap="none" spc="0" normalizeH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individual </a:t>
            </a:r>
            <a:r>
              <a:rPr kumimoji="0" lang="de-DE" sz="2400" b="0" i="0" u="none" strike="noStrike" kern="0" cap="none" spc="0" normalizeH="0" noProof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transformations</a:t>
            </a:r>
            <a:r>
              <a:rPr kumimoji="0" lang="de-DE" sz="2400" b="0" i="0" u="none" strike="noStrike" kern="0" cap="none" spc="0" normalizeH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de-DE" sz="2400" b="0" i="0" u="none" strike="noStrike" kern="0" cap="none" spc="0" normalizeH="0" noProof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for</a:t>
            </a:r>
            <a:r>
              <a:rPr kumimoji="0" lang="de-DE" sz="2400" b="0" i="0" u="none" strike="noStrike" kern="0" cap="none" spc="0" normalizeH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de-DE" sz="2400" b="0" i="0" u="none" strike="noStrike" kern="0" cap="none" spc="0" normalizeH="0" noProof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each</a:t>
            </a:r>
            <a:r>
              <a:rPr lang="de-DE" sz="2400" kern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kern="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method</a:t>
            </a:r>
            <a:endParaRPr lang="de-DE" sz="2400" kern="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800100" lvl="1" indent="-342900" fontAlgn="base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</a:pPr>
            <a:r>
              <a:rPr lang="de-DE" sz="2000" kern="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transformations</a:t>
            </a:r>
            <a:r>
              <a:rPr lang="de-DE" sz="2000" kern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kern="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can</a:t>
            </a:r>
            <a:r>
              <a:rPr lang="de-DE" sz="2000" kern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kern="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be</a:t>
            </a:r>
            <a:r>
              <a:rPr lang="de-DE" sz="2000" kern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kern="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chained</a:t>
            </a:r>
            <a:endParaRPr lang="de-DE" sz="2000" kern="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800100" lvl="1" indent="-342900" fontAlgn="base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</a:pPr>
            <a:r>
              <a:rPr kumimoji="0" lang="de-DE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transformations</a:t>
            </a:r>
            <a:r>
              <a:rPr kumimoji="0" lang="de-D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de-DE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are</a:t>
            </a:r>
            <a:r>
              <a:rPr kumimoji="0" lang="de-D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de-DE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calculated</a:t>
            </a:r>
            <a:r>
              <a:rPr kumimoji="0" lang="de-DE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on</a:t>
            </a:r>
            <a:r>
              <a:rPr kumimoji="0" lang="de-DE" sz="2000" b="0" i="0" u="none" strike="noStrike" kern="0" cap="none" spc="0" normalizeH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de-DE" sz="2000" b="0" i="0" u="none" strike="noStrike" kern="0" cap="none" spc="0" normalizeH="0" noProof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the</a:t>
            </a:r>
            <a:r>
              <a:rPr kumimoji="0" lang="de-DE" sz="2000" b="0" i="0" u="none" strike="noStrike" kern="0" cap="none" spc="0" normalizeH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de-DE" sz="2000" b="0" i="0" u="none" strike="noStrike" kern="0" cap="none" spc="0" normalizeH="0" noProof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fly</a:t>
            </a:r>
            <a:r>
              <a:rPr kumimoji="0" lang="de-DE" sz="2000" b="0" i="0" u="none" strike="noStrike" kern="0" cap="none" spc="0" normalizeH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de-DE" sz="2000" b="0" i="0" u="none" strike="noStrike" kern="0" cap="none" spc="0" normalizeH="0" noProof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when</a:t>
            </a:r>
            <a:r>
              <a:rPr kumimoji="0" lang="de-DE" sz="2000" b="0" i="0" u="none" strike="noStrike" kern="0" cap="none" spc="0" normalizeH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de-DE" sz="2000" b="0" i="0" u="none" strike="noStrike" kern="0" cap="none" spc="0" normalizeH="0" noProof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the</a:t>
            </a:r>
            <a:r>
              <a:rPr kumimoji="0" lang="de-DE" sz="2000" b="0" i="0" u="none" strike="noStrike" kern="0" cap="none" spc="0" normalizeH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de-DE" sz="2000" b="0" i="0" u="none" strike="noStrike" kern="0" cap="none" spc="0" normalizeH="0" noProof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event</a:t>
            </a:r>
            <a:r>
              <a:rPr kumimoji="0" lang="de-DE" sz="2000" b="0" i="0" u="none" strike="noStrike" kern="0" cap="none" spc="0" normalizeH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de-DE" sz="2000" b="0" i="0" u="none" strike="noStrike" kern="0" cap="none" spc="0" normalizeH="0" noProof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is</a:t>
            </a:r>
            <a:r>
              <a:rPr kumimoji="0" lang="de-DE" sz="2000" b="0" i="0" u="none" strike="noStrike" kern="0" cap="none" spc="0" normalizeH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de-DE" sz="2000" b="0" i="0" u="none" strike="noStrike" kern="0" cap="none" spc="0" normalizeH="0" noProof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read</a:t>
            </a:r>
            <a:endParaRPr kumimoji="0" lang="de-DE" sz="2000" b="0" i="0" u="none" strike="noStrike" kern="0" cap="none" spc="0" normalizeH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800100" lvl="1" indent="-342900" fontAlgn="base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</a:pPr>
            <a:r>
              <a:rPr lang="de-DE" sz="2000" kern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TMVA </a:t>
            </a:r>
            <a:r>
              <a:rPr lang="de-DE" sz="2000" kern="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supports</a:t>
            </a:r>
            <a:r>
              <a:rPr lang="de-DE" sz="2000" kern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kern="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decorrelation</a:t>
            </a:r>
            <a:r>
              <a:rPr lang="de-DE" sz="2000" kern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de-DE" sz="2000" kern="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Gaussianization</a:t>
            </a:r>
            <a:r>
              <a:rPr lang="de-DE" sz="2000" kern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kern="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lang="de-DE" sz="2000" kern="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kern="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normalization</a:t>
            </a:r>
            <a:endParaRPr lang="de-DE" sz="2000" kern="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800100" lvl="1" indent="-342900" fontAlgn="base">
              <a:spcBef>
                <a:spcPct val="20000"/>
              </a:spcBef>
              <a:spcAft>
                <a:spcPct val="0"/>
              </a:spcAft>
              <a:buFont typeface="Symbol" pitchFamily="18" charset="2"/>
              <a:buChar char="-"/>
            </a:pPr>
            <a:endParaRPr kumimoji="0" lang="de-DE" sz="2000" b="0" i="0" u="none" strike="noStrike" kern="0" cap="none" spc="0" normalizeH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de-DE" sz="2000" b="0" i="0" u="none" strike="noStrike" kern="0" cap="none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0" y="101600"/>
            <a:ext cx="9144000" cy="525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0" hangingPunct="0"/>
            <a:r>
              <a:rPr lang="en-GB" sz="28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Data </a:t>
            </a:r>
            <a:r>
              <a:rPr lang="en-GB" sz="2800" dirty="0" err="1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Preprocessing</a:t>
            </a:r>
            <a:endParaRPr lang="en-GB" sz="2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" name="Gruppieren 11"/>
          <p:cNvGrpSpPr/>
          <p:nvPr/>
        </p:nvGrpSpPr>
        <p:grpSpPr>
          <a:xfrm>
            <a:off x="285720" y="3071810"/>
            <a:ext cx="3929090" cy="1285884"/>
            <a:chOff x="611188" y="1700213"/>
            <a:chExt cx="7967662" cy="2139950"/>
          </a:xfrm>
        </p:grpSpPr>
        <p:sp>
          <p:nvSpPr>
            <p:cNvPr id="13" name="Rectangle 4"/>
            <p:cNvSpPr>
              <a:spLocks noChangeArrowheads="1"/>
            </p:cNvSpPr>
            <p:nvPr/>
          </p:nvSpPr>
          <p:spPr bwMode="auto">
            <a:xfrm>
              <a:off x="611188" y="1700213"/>
              <a:ext cx="7967662" cy="2139950"/>
            </a:xfrm>
            <a:prstGeom prst="rect">
              <a:avLst/>
            </a:prstGeom>
            <a:solidFill>
              <a:srgbClr val="EAEAEA"/>
            </a:solidFill>
            <a:ln w="3175" algn="ctr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pic>
          <p:nvPicPr>
            <p:cNvPr id="14" name="Picture 6" descr="correlationscatter__DecorrTransform_c1"/>
            <p:cNvPicPr>
              <a:picLocks noChangeAspect="1" noChangeArrowheads="1"/>
            </p:cNvPicPr>
            <p:nvPr/>
          </p:nvPicPr>
          <p:blipFill>
            <a:blip r:embed="rId3" cstate="print"/>
            <a:srcRect l="66232" t="48434"/>
            <a:stretch>
              <a:fillRect/>
            </a:stretch>
          </p:blipFill>
          <p:spPr bwMode="auto">
            <a:xfrm>
              <a:off x="3214688" y="1714500"/>
              <a:ext cx="2667000" cy="2109788"/>
            </a:xfrm>
            <a:prstGeom prst="rect">
              <a:avLst/>
            </a:prstGeom>
            <a:noFill/>
          </p:spPr>
        </p:pic>
        <p:pic>
          <p:nvPicPr>
            <p:cNvPr id="15" name="Picture 5" descr="correlationscatter__NoTransform_c1"/>
            <p:cNvPicPr>
              <a:picLocks noChangeAspect="1" noChangeArrowheads="1"/>
            </p:cNvPicPr>
            <p:nvPr/>
          </p:nvPicPr>
          <p:blipFill>
            <a:blip r:embed="rId4" cstate="print"/>
            <a:srcRect l="66704" t="48434"/>
            <a:stretch>
              <a:fillRect/>
            </a:stretch>
          </p:blipFill>
          <p:spPr bwMode="auto">
            <a:xfrm>
              <a:off x="622300" y="1712913"/>
              <a:ext cx="2628900" cy="2109787"/>
            </a:xfrm>
            <a:prstGeom prst="rect">
              <a:avLst/>
            </a:prstGeom>
            <a:noFill/>
          </p:spPr>
        </p:pic>
        <p:sp>
          <p:nvSpPr>
            <p:cNvPr id="16" name="Rectangle 7"/>
            <p:cNvSpPr>
              <a:spLocks noChangeArrowheads="1"/>
            </p:cNvSpPr>
            <p:nvPr/>
          </p:nvSpPr>
          <p:spPr bwMode="auto">
            <a:xfrm>
              <a:off x="756055" y="1700213"/>
              <a:ext cx="2080256" cy="464607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3175" algn="ctr">
              <a:noFill/>
              <a:miter lim="800000"/>
              <a:headEnd/>
              <a:tailEnd/>
            </a:ln>
            <a:effectLst>
              <a:outerShdw dist="107763" dir="2700000" algn="ctr" rotWithShape="0">
                <a:srgbClr val="C0C0C0">
                  <a:alpha val="50000"/>
                </a:srgbClr>
              </a:outerShdw>
            </a:effectLst>
          </p:spPr>
          <p:txBody>
            <a:bodyPr wrap="square" lIns="90000" tIns="46800" rIns="90000" bIns="46800" anchor="ctr">
              <a:spAutoFit/>
            </a:bodyPr>
            <a:lstStyle/>
            <a:p>
              <a:r>
                <a:rPr lang="en-GB" sz="1200" b="1" dirty="0"/>
                <a:t>original</a:t>
              </a:r>
            </a:p>
          </p:txBody>
        </p:sp>
        <p:sp>
          <p:nvSpPr>
            <p:cNvPr id="17" name="Rectangle 8"/>
            <p:cNvSpPr>
              <a:spLocks noChangeArrowheads="1"/>
            </p:cNvSpPr>
            <p:nvPr/>
          </p:nvSpPr>
          <p:spPr bwMode="auto">
            <a:xfrm>
              <a:off x="3508520" y="1700213"/>
              <a:ext cx="2357757" cy="464607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3175" algn="ctr">
              <a:noFill/>
              <a:miter lim="800000"/>
              <a:headEnd/>
              <a:tailEnd/>
            </a:ln>
            <a:effectLst>
              <a:outerShdw dist="107763" dir="2700000" algn="ctr" rotWithShape="0">
                <a:srgbClr val="C0C0C0">
                  <a:alpha val="50000"/>
                </a:srgbClr>
              </a:outerShdw>
            </a:effectLst>
          </p:spPr>
          <p:txBody>
            <a:bodyPr wrap="square" lIns="90000" tIns="46800" rIns="90000" bIns="46800" anchor="ctr">
              <a:spAutoFit/>
            </a:bodyPr>
            <a:lstStyle/>
            <a:p>
              <a:r>
                <a:rPr lang="en-GB" sz="1200" b="1" dirty="0"/>
                <a:t>SQRT </a:t>
              </a:r>
              <a:r>
                <a:rPr lang="en-GB" sz="1200" b="1" dirty="0" err="1"/>
                <a:t>derorr</a:t>
              </a:r>
              <a:r>
                <a:rPr lang="en-GB" sz="1200" b="1" dirty="0"/>
                <a:t>.</a:t>
              </a:r>
            </a:p>
          </p:txBody>
        </p:sp>
        <p:pic>
          <p:nvPicPr>
            <p:cNvPr id="18" name="Picture 9" descr="correlationscatter__PCATransform_c1"/>
            <p:cNvPicPr>
              <a:picLocks noChangeAspect="1" noChangeArrowheads="1"/>
            </p:cNvPicPr>
            <p:nvPr/>
          </p:nvPicPr>
          <p:blipFill>
            <a:blip r:embed="rId5" cstate="print"/>
            <a:srcRect l="65855" t="48434"/>
            <a:stretch>
              <a:fillRect/>
            </a:stretch>
          </p:blipFill>
          <p:spPr bwMode="auto">
            <a:xfrm>
              <a:off x="5878513" y="1714500"/>
              <a:ext cx="2695575" cy="2109788"/>
            </a:xfrm>
            <a:prstGeom prst="rect">
              <a:avLst/>
            </a:prstGeom>
            <a:noFill/>
          </p:spPr>
        </p:pic>
        <p:sp>
          <p:nvSpPr>
            <p:cNvPr id="19" name="Rectangle 10"/>
            <p:cNvSpPr>
              <a:spLocks noChangeArrowheads="1"/>
            </p:cNvSpPr>
            <p:nvPr/>
          </p:nvSpPr>
          <p:spPr bwMode="auto">
            <a:xfrm>
              <a:off x="6260987" y="1700213"/>
              <a:ext cx="2202391" cy="464607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3175" algn="ctr">
              <a:noFill/>
              <a:miter lim="800000"/>
              <a:headEnd/>
              <a:tailEnd/>
            </a:ln>
            <a:effectLst>
              <a:outerShdw dist="107763" dir="2700000" algn="ctr" rotWithShape="0">
                <a:srgbClr val="C0C0C0">
                  <a:alpha val="50000"/>
                </a:srgbClr>
              </a:outerShdw>
            </a:effectLst>
          </p:spPr>
          <p:txBody>
            <a:bodyPr wrap="square" lIns="90000" tIns="46800" rIns="90000" bIns="46800" anchor="ctr">
              <a:spAutoFit/>
            </a:bodyPr>
            <a:lstStyle/>
            <a:p>
              <a:r>
                <a:rPr lang="en-GB" sz="1200" b="1" dirty="0"/>
                <a:t>PCA </a:t>
              </a:r>
              <a:r>
                <a:rPr lang="en-GB" sz="1200" b="1" dirty="0" err="1"/>
                <a:t>derorr</a:t>
              </a:r>
              <a:r>
                <a:rPr lang="en-GB" sz="1200" b="1" dirty="0"/>
                <a:t>.</a:t>
              </a:r>
            </a:p>
          </p:txBody>
        </p:sp>
      </p:grpSp>
      <p:pic>
        <p:nvPicPr>
          <p:cNvPr id="24" name="Picture 21" descr="variables_gaussdecorr_c1"/>
          <p:cNvPicPr>
            <a:picLocks noChangeAspect="1" noChangeArrowheads="1"/>
          </p:cNvPicPr>
          <p:nvPr/>
        </p:nvPicPr>
        <p:blipFill>
          <a:blip r:embed="rId6" cstate="print"/>
          <a:srcRect t="49779"/>
          <a:stretch>
            <a:fillRect/>
          </a:stretch>
        </p:blipFill>
        <p:spPr bwMode="auto">
          <a:xfrm>
            <a:off x="4500562" y="3071810"/>
            <a:ext cx="4286280" cy="1305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-71470" y="101600"/>
            <a:ext cx="9286908" cy="525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ctr" eaLnBrk="0" hangingPunct="0"/>
            <a:r>
              <a:rPr lang="en-GB" sz="2800" dirty="0" err="1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Decorrelation</a:t>
            </a:r>
            <a:endParaRPr lang="en-GB" sz="2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" name="Gruppieren 12"/>
          <p:cNvGrpSpPr/>
          <p:nvPr/>
        </p:nvGrpSpPr>
        <p:grpSpPr>
          <a:xfrm>
            <a:off x="1071538" y="1643051"/>
            <a:ext cx="7000924" cy="2000264"/>
            <a:chOff x="611188" y="1700213"/>
            <a:chExt cx="7967662" cy="2139950"/>
          </a:xfrm>
        </p:grpSpPr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611188" y="1700213"/>
              <a:ext cx="7967662" cy="2139950"/>
            </a:xfrm>
            <a:prstGeom prst="rect">
              <a:avLst/>
            </a:prstGeom>
            <a:solidFill>
              <a:srgbClr val="EAEAEA"/>
            </a:solidFill>
            <a:ln w="3175" algn="ctr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pic>
          <p:nvPicPr>
            <p:cNvPr id="7" name="Picture 6" descr="correlationscatter__DecorrTransform_c1"/>
            <p:cNvPicPr>
              <a:picLocks noChangeAspect="1" noChangeArrowheads="1"/>
            </p:cNvPicPr>
            <p:nvPr/>
          </p:nvPicPr>
          <p:blipFill>
            <a:blip r:embed="rId2"/>
            <a:srcRect l="66232" t="48434"/>
            <a:stretch>
              <a:fillRect/>
            </a:stretch>
          </p:blipFill>
          <p:spPr bwMode="auto">
            <a:xfrm>
              <a:off x="3214688" y="1714500"/>
              <a:ext cx="2667000" cy="2109788"/>
            </a:xfrm>
            <a:prstGeom prst="rect">
              <a:avLst/>
            </a:prstGeom>
            <a:noFill/>
          </p:spPr>
        </p:pic>
        <p:pic>
          <p:nvPicPr>
            <p:cNvPr id="8" name="Picture 5" descr="correlationscatter__NoTransform_c1"/>
            <p:cNvPicPr>
              <a:picLocks noChangeAspect="1" noChangeArrowheads="1"/>
            </p:cNvPicPr>
            <p:nvPr/>
          </p:nvPicPr>
          <p:blipFill>
            <a:blip r:embed="rId3"/>
            <a:srcRect l="66704" t="48434"/>
            <a:stretch>
              <a:fillRect/>
            </a:stretch>
          </p:blipFill>
          <p:spPr bwMode="auto">
            <a:xfrm>
              <a:off x="622300" y="1712913"/>
              <a:ext cx="2628900" cy="2109787"/>
            </a:xfrm>
            <a:prstGeom prst="rect">
              <a:avLst/>
            </a:prstGeom>
            <a:noFill/>
          </p:spPr>
        </p:pic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1724025" y="3111500"/>
              <a:ext cx="1185863" cy="274638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3175" algn="ctr">
              <a:noFill/>
              <a:miter lim="800000"/>
              <a:headEnd/>
              <a:tailEnd/>
            </a:ln>
            <a:effectLst>
              <a:outerShdw dist="107763" dir="2700000" algn="ctr" rotWithShape="0">
                <a:srgbClr val="C0C0C0">
                  <a:alpha val="50000"/>
                </a:srgbClr>
              </a:outerShdw>
            </a:effectLst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 sz="1200" b="1"/>
                <a:t>original</a:t>
              </a: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4362450" y="3092450"/>
              <a:ext cx="1185863" cy="274638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3175" algn="ctr">
              <a:noFill/>
              <a:miter lim="800000"/>
              <a:headEnd/>
              <a:tailEnd/>
            </a:ln>
            <a:effectLst>
              <a:outerShdw dist="107763" dir="2700000" algn="ctr" rotWithShape="0">
                <a:srgbClr val="C0C0C0">
                  <a:alpha val="50000"/>
                </a:srgbClr>
              </a:outerShdw>
            </a:effectLst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 sz="1200" b="1"/>
                <a:t>SQRT derorr.</a:t>
              </a:r>
            </a:p>
          </p:txBody>
        </p:sp>
        <p:pic>
          <p:nvPicPr>
            <p:cNvPr id="11" name="Picture 9" descr="correlationscatter__PCATransform_c1"/>
            <p:cNvPicPr>
              <a:picLocks noChangeAspect="1" noChangeArrowheads="1"/>
            </p:cNvPicPr>
            <p:nvPr/>
          </p:nvPicPr>
          <p:blipFill>
            <a:blip r:embed="rId4"/>
            <a:srcRect l="65855" t="48434"/>
            <a:stretch>
              <a:fillRect/>
            </a:stretch>
          </p:blipFill>
          <p:spPr bwMode="auto">
            <a:xfrm>
              <a:off x="5878513" y="1714500"/>
              <a:ext cx="2695575" cy="2109788"/>
            </a:xfrm>
            <a:prstGeom prst="rect">
              <a:avLst/>
            </a:prstGeom>
            <a:noFill/>
          </p:spPr>
        </p:pic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7042150" y="3092450"/>
              <a:ext cx="1185863" cy="274638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3175" algn="ctr">
              <a:noFill/>
              <a:miter lim="800000"/>
              <a:headEnd/>
              <a:tailEnd/>
            </a:ln>
            <a:effectLst>
              <a:outerShdw dist="107763" dir="2700000" algn="ctr" rotWithShape="0">
                <a:srgbClr val="C0C0C0">
                  <a:alpha val="50000"/>
                </a:srgbClr>
              </a:outerShdw>
            </a:effectLst>
          </p:spPr>
          <p:txBody>
            <a:bodyPr lIns="90000" tIns="46800" rIns="90000" bIns="46800" anchor="ctr">
              <a:spAutoFit/>
            </a:bodyPr>
            <a:lstStyle/>
            <a:p>
              <a:r>
                <a:rPr lang="en-GB" sz="1200" b="1"/>
                <a:t>PCA derorr.</a:t>
              </a:r>
            </a:p>
          </p:txBody>
        </p:sp>
      </p:grpSp>
      <p:sp>
        <p:nvSpPr>
          <p:cNvPr id="14" name="Inhaltsplatzhalter 2"/>
          <p:cNvSpPr>
            <a:spLocks noGrp="1"/>
          </p:cNvSpPr>
          <p:nvPr>
            <p:ph idx="1"/>
          </p:nvPr>
        </p:nvSpPr>
        <p:spPr>
          <a:xfrm>
            <a:off x="571472" y="857232"/>
            <a:ext cx="8229600" cy="5197493"/>
          </a:xfrm>
        </p:spPr>
        <p:txBody>
          <a:bodyPr/>
          <a:lstStyle/>
          <a:p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Decorrelations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can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drastically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improve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performance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simple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classifiers</a:t>
            </a:r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But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complex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correlations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call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for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more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sophisticated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classifiers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…</a:t>
            </a:r>
          </a:p>
        </p:txBody>
      </p:sp>
      <p:pic>
        <p:nvPicPr>
          <p:cNvPr id="15" name="Picture 5" descr="correlationscatter__NoTransform_c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E9E6DA"/>
              </a:clrFrom>
              <a:clrTo>
                <a:srgbClr val="E9E6D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4286256"/>
            <a:ext cx="4105275" cy="2105025"/>
          </a:xfrm>
          <a:prstGeom prst="rect">
            <a:avLst/>
          </a:prstGeom>
          <a:noFill/>
        </p:spPr>
      </p:pic>
      <p:pic>
        <p:nvPicPr>
          <p:cNvPr id="16" name="Picture 6" descr="correlationscatter__DecorrTransform_c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E9E6DA"/>
              </a:clrFrom>
              <a:clrTo>
                <a:srgbClr val="E9E6D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4286256"/>
            <a:ext cx="4105275" cy="2105025"/>
          </a:xfrm>
          <a:prstGeom prst="rect">
            <a:avLst/>
          </a:prstGeom>
          <a:solidFill>
            <a:srgbClr val="EAEAEA"/>
          </a:solidFill>
        </p:spPr>
      </p:pic>
      <p:sp>
        <p:nvSpPr>
          <p:cNvPr id="17" name="Pfeil nach rechts 16"/>
          <p:cNvSpPr/>
          <p:nvPr/>
        </p:nvSpPr>
        <p:spPr bwMode="auto">
          <a:xfrm>
            <a:off x="4286248" y="5072074"/>
            <a:ext cx="357190" cy="428628"/>
          </a:xfrm>
          <a:prstGeom prst="rightArrow">
            <a:avLst/>
          </a:prstGeom>
          <a:solidFill>
            <a:schemeClr val="bg2"/>
          </a:solidFill>
          <a:ln w="317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-71470" y="101600"/>
            <a:ext cx="9286908" cy="525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ctr" eaLnBrk="0" hangingPunct="0"/>
            <a:r>
              <a:rPr lang="en-GB" sz="2800" dirty="0" err="1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Gaussianisation</a:t>
            </a:r>
            <a:endParaRPr lang="en-GB" sz="2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571472" y="857232"/>
            <a:ext cx="8229600" cy="5197493"/>
          </a:xfrm>
        </p:spPr>
        <p:txBody>
          <a:bodyPr/>
          <a:lstStyle/>
          <a:p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Decorrelation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may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improve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by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pre-Gaussianisation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variables</a:t>
            </a:r>
          </a:p>
          <a:p>
            <a:pPr lvl="1"/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First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step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obtain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uniform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distribution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through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Rarity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transformation</a:t>
            </a:r>
            <a:endParaRPr lang="de-DE" sz="16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endParaRPr lang="de-DE" sz="16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endParaRPr lang="de-DE" sz="16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endParaRPr lang="de-DE" sz="16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endParaRPr lang="de-DE" sz="16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endParaRPr lang="de-DE" sz="16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Second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step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make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Gaussian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via inverse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error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function</a:t>
            </a:r>
            <a:endParaRPr lang="de-DE" sz="16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Object 7"/>
          <p:cNvGraphicFramePr>
            <a:graphicFrameLocks noChangeAspect="1"/>
          </p:cNvGraphicFramePr>
          <p:nvPr/>
        </p:nvGraphicFramePr>
        <p:xfrm>
          <a:off x="3059134" y="1533520"/>
          <a:ext cx="4584700" cy="693738"/>
        </p:xfrm>
        <a:graphic>
          <a:graphicData uri="http://schemas.openxmlformats.org/presentationml/2006/ole">
            <p:oleObj spid="_x0000_s51202" name="Equation" r:id="rId3" imgW="3263760" imgH="495000" progId="">
              <p:embed/>
            </p:oleObj>
          </a:graphicData>
        </a:graphic>
      </p:graphicFrame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947759" y="2406645"/>
            <a:ext cx="2520950" cy="307975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/>
              <a:t>Rarity transform of variable</a:t>
            </a:r>
            <a:r>
              <a:rPr lang="en-US" sz="1400">
                <a:solidFill>
                  <a:srgbClr val="006600"/>
                </a:solidFill>
              </a:rPr>
              <a:t> </a:t>
            </a:r>
            <a:r>
              <a:rPr lang="en-US" sz="1400" i="1">
                <a:solidFill>
                  <a:srgbClr val="FF0000"/>
                </a:solidFill>
              </a:rPr>
              <a:t>k</a:t>
            </a:r>
          </a:p>
        </p:txBody>
      </p:sp>
      <p:cxnSp>
        <p:nvCxnSpPr>
          <p:cNvPr id="8" name="AutoShape 9"/>
          <p:cNvCxnSpPr>
            <a:cxnSpLocks noChangeShapeType="1"/>
            <a:stCxn id="7" idx="0"/>
            <a:endCxn id="9" idx="4"/>
          </p:cNvCxnSpPr>
          <p:nvPr/>
        </p:nvCxnSpPr>
        <p:spPr bwMode="auto">
          <a:xfrm rot="16200000">
            <a:off x="2475727" y="1774027"/>
            <a:ext cx="365125" cy="900112"/>
          </a:xfrm>
          <a:prstGeom prst="curvedConnector3">
            <a:avLst>
              <a:gd name="adj1" fmla="val 50000"/>
            </a:avLst>
          </a:prstGeom>
          <a:noFill/>
          <a:ln w="12700">
            <a:solidFill>
              <a:srgbClr val="333333"/>
            </a:solidFill>
            <a:round/>
            <a:headEnd/>
            <a:tailEnd type="triangle" w="med" len="med"/>
          </a:ln>
          <a:effectLst/>
        </p:spPr>
      </p:cxnSp>
      <p:sp>
        <p:nvSpPr>
          <p:cNvPr id="9" name="Oval 10"/>
          <p:cNvSpPr>
            <a:spLocks noChangeArrowheads="1"/>
          </p:cNvSpPr>
          <p:nvPr/>
        </p:nvSpPr>
        <p:spPr bwMode="auto">
          <a:xfrm>
            <a:off x="3035321" y="1968495"/>
            <a:ext cx="144463" cy="73025"/>
          </a:xfrm>
          <a:prstGeom prst="ellipse">
            <a:avLst/>
          </a:prstGeom>
          <a:noFill/>
          <a:ln w="12700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3538559" y="2406645"/>
            <a:ext cx="1512887" cy="307975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/>
              <a:t>Measured value</a:t>
            </a:r>
            <a:endParaRPr lang="en-US" sz="1400" i="1">
              <a:solidFill>
                <a:srgbClr val="FF0000"/>
              </a:solidFill>
            </a:endParaRPr>
          </a:p>
        </p:txBody>
      </p:sp>
      <p:cxnSp>
        <p:nvCxnSpPr>
          <p:cNvPr id="11" name="AutoShape 12"/>
          <p:cNvCxnSpPr>
            <a:cxnSpLocks noChangeShapeType="1"/>
            <a:stCxn id="10" idx="0"/>
            <a:endCxn id="12" idx="4"/>
          </p:cNvCxnSpPr>
          <p:nvPr/>
        </p:nvCxnSpPr>
        <p:spPr bwMode="auto">
          <a:xfrm rot="16200000">
            <a:off x="4035446" y="2038345"/>
            <a:ext cx="628650" cy="107950"/>
          </a:xfrm>
          <a:prstGeom prst="curvedConnector3">
            <a:avLst>
              <a:gd name="adj1" fmla="val 50000"/>
            </a:avLst>
          </a:prstGeom>
          <a:noFill/>
          <a:ln w="12700">
            <a:solidFill>
              <a:srgbClr val="333333"/>
            </a:solidFill>
            <a:round/>
            <a:headEnd/>
            <a:tailEnd type="triangle" w="med" len="med"/>
          </a:ln>
          <a:effectLst/>
        </p:spPr>
      </p:cxnSp>
      <p:sp>
        <p:nvSpPr>
          <p:cNvPr id="12" name="Oval 13"/>
          <p:cNvSpPr>
            <a:spLocks noChangeArrowheads="1"/>
          </p:cNvSpPr>
          <p:nvPr/>
        </p:nvSpPr>
        <p:spPr bwMode="auto">
          <a:xfrm>
            <a:off x="4330721" y="1704970"/>
            <a:ext cx="144463" cy="73025"/>
          </a:xfrm>
          <a:prstGeom prst="ellipse">
            <a:avLst/>
          </a:prstGeom>
          <a:noFill/>
          <a:ln w="12700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de-DE"/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5124471" y="2406645"/>
            <a:ext cx="1582738" cy="307975"/>
          </a:xfrm>
          <a:prstGeom prst="rect">
            <a:avLst/>
          </a:prstGeom>
          <a:solidFill>
            <a:schemeClr val="bg1"/>
          </a:solidFill>
          <a:ln w="3175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400"/>
              <a:t>PDF of variable </a:t>
            </a:r>
            <a:r>
              <a:rPr lang="en-US" sz="1400" i="1">
                <a:solidFill>
                  <a:srgbClr val="FF0000"/>
                </a:solidFill>
              </a:rPr>
              <a:t>k</a:t>
            </a:r>
          </a:p>
        </p:txBody>
      </p:sp>
      <p:cxnSp>
        <p:nvCxnSpPr>
          <p:cNvPr id="14" name="AutoShape 15"/>
          <p:cNvCxnSpPr>
            <a:cxnSpLocks noChangeShapeType="1"/>
            <a:stCxn id="13" idx="0"/>
            <a:endCxn id="15" idx="4"/>
          </p:cNvCxnSpPr>
          <p:nvPr/>
        </p:nvCxnSpPr>
        <p:spPr bwMode="auto">
          <a:xfrm rot="5400000" flipH="1">
            <a:off x="5304652" y="1794664"/>
            <a:ext cx="358775" cy="865188"/>
          </a:xfrm>
          <a:prstGeom prst="curvedConnector3">
            <a:avLst>
              <a:gd name="adj1" fmla="val 50000"/>
            </a:avLst>
          </a:prstGeom>
          <a:noFill/>
          <a:ln w="12700">
            <a:solidFill>
              <a:srgbClr val="333333"/>
            </a:solidFill>
            <a:round/>
            <a:headEnd/>
            <a:tailEnd type="triangle" w="med" len="med"/>
          </a:ln>
          <a:effectLst/>
        </p:spPr>
      </p:cxnSp>
      <p:sp>
        <p:nvSpPr>
          <p:cNvPr id="15" name="Oval 16"/>
          <p:cNvSpPr>
            <a:spLocks noChangeArrowheads="1"/>
          </p:cNvSpPr>
          <p:nvPr/>
        </p:nvSpPr>
        <p:spPr bwMode="auto">
          <a:xfrm>
            <a:off x="4978421" y="1974845"/>
            <a:ext cx="144463" cy="73025"/>
          </a:xfrm>
          <a:prstGeom prst="ellipse">
            <a:avLst/>
          </a:prstGeom>
          <a:noFill/>
          <a:ln w="12700" algn="ctr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de-DE"/>
          </a:p>
        </p:txBody>
      </p:sp>
      <p:graphicFrame>
        <p:nvGraphicFramePr>
          <p:cNvPr id="51203" name="Object 3"/>
          <p:cNvGraphicFramePr>
            <a:graphicFrameLocks noChangeAspect="1"/>
          </p:cNvGraphicFramePr>
          <p:nvPr/>
        </p:nvGraphicFramePr>
        <p:xfrm>
          <a:off x="642910" y="3398842"/>
          <a:ext cx="5565775" cy="390525"/>
        </p:xfrm>
        <a:graphic>
          <a:graphicData uri="http://schemas.openxmlformats.org/presentationml/2006/ole">
            <p:oleObj spid="_x0000_s51203" name="Equation" r:id="rId4" imgW="3962160" imgH="279360" progId="">
              <p:embed/>
            </p:oleObj>
          </a:graphicData>
        </a:graphic>
      </p:graphicFrame>
      <p:graphicFrame>
        <p:nvGraphicFramePr>
          <p:cNvPr id="51204" name="Object 4"/>
          <p:cNvGraphicFramePr>
            <a:graphicFrameLocks noChangeAspect="1"/>
          </p:cNvGraphicFramePr>
          <p:nvPr/>
        </p:nvGraphicFramePr>
        <p:xfrm>
          <a:off x="6715140" y="3255966"/>
          <a:ext cx="1873250" cy="673100"/>
        </p:xfrm>
        <a:graphic>
          <a:graphicData uri="http://schemas.openxmlformats.org/presentationml/2006/ole">
            <p:oleObj spid="_x0000_s51204" name="Equation" r:id="rId5" imgW="1333440" imgH="482400" progId="">
              <p:embed/>
            </p:oleObj>
          </a:graphicData>
        </a:graphic>
      </p:graphicFrame>
      <p:pic>
        <p:nvPicPr>
          <p:cNvPr id="18" name="Picture 21" descr="variables_gaussdecorr_c1"/>
          <p:cNvPicPr>
            <a:picLocks noChangeAspect="1" noChangeArrowheads="1"/>
          </p:cNvPicPr>
          <p:nvPr/>
        </p:nvPicPr>
        <p:blipFill>
          <a:blip r:embed="rId6"/>
          <a:srcRect t="49779"/>
          <a:stretch>
            <a:fillRect/>
          </a:stretch>
        </p:blipFill>
        <p:spPr bwMode="auto">
          <a:xfrm>
            <a:off x="857224" y="4214818"/>
            <a:ext cx="7466969" cy="19434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Box 10"/>
          <p:cNvSpPr txBox="1">
            <a:spLocks noChangeArrowheads="1"/>
          </p:cNvSpPr>
          <p:nvPr/>
        </p:nvSpPr>
        <p:spPr bwMode="auto">
          <a:xfrm>
            <a:off x="0" y="101600"/>
            <a:ext cx="9144000" cy="525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0" hangingPunct="0"/>
            <a:r>
              <a:rPr lang="en-GB" sz="28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Evaluation – The TMVA GUI</a:t>
            </a:r>
            <a:endParaRPr lang="en-GB" sz="2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Inhaltsplatzhalter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785818"/>
          </a:xfrm>
        </p:spPr>
        <p:txBody>
          <a:bodyPr/>
          <a:lstStyle/>
          <a:p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TMVA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not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only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a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collection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classifiers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but also a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complete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MVA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framework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!</a:t>
            </a:r>
          </a:p>
          <a:p>
            <a:pPr lvl="1"/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collection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evaluation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macros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can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be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accessed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via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convenient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GUI</a:t>
            </a:r>
          </a:p>
        </p:txBody>
      </p:sp>
      <p:pic>
        <p:nvPicPr>
          <p:cNvPr id="3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109807"/>
            <a:ext cx="3400425" cy="4176713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  <a:effectLst/>
        </p:spPr>
      </p:pic>
      <p:sp>
        <p:nvSpPr>
          <p:cNvPr id="38" name="Text Box 5"/>
          <p:cNvSpPr txBox="1">
            <a:spLocks noChangeArrowheads="1"/>
          </p:cNvSpPr>
          <p:nvPr/>
        </p:nvSpPr>
        <p:spPr bwMode="auto">
          <a:xfrm>
            <a:off x="4514822" y="2120920"/>
            <a:ext cx="4321175" cy="520700"/>
          </a:xfrm>
          <a:prstGeom prst="rect">
            <a:avLst/>
          </a:prstGeom>
          <a:solidFill>
            <a:srgbClr val="EEEEEE"/>
          </a:solidFill>
          <a:ln w="3175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/>
            <a:r>
              <a:rPr lang="en-US" sz="1400"/>
              <a:t>Plot all signal (S) and background (B) input variables with and without pre-processing</a:t>
            </a:r>
            <a:endParaRPr lang="fr-FR" sz="1400"/>
          </a:p>
        </p:txBody>
      </p:sp>
      <p:sp>
        <p:nvSpPr>
          <p:cNvPr id="39" name="Text Box 6"/>
          <p:cNvSpPr txBox="1">
            <a:spLocks noChangeArrowheads="1"/>
          </p:cNvSpPr>
          <p:nvPr/>
        </p:nvSpPr>
        <p:spPr bwMode="auto">
          <a:xfrm>
            <a:off x="4514822" y="2705120"/>
            <a:ext cx="4321175" cy="307975"/>
          </a:xfrm>
          <a:prstGeom prst="rect">
            <a:avLst/>
          </a:prstGeom>
          <a:solidFill>
            <a:srgbClr val="CCFF33"/>
          </a:solidFill>
          <a:ln w="3175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/>
            <a:r>
              <a:rPr lang="en-US" sz="1400" dirty="0"/>
              <a:t>Correlation scatters and linear coefficients for S &amp; B</a:t>
            </a:r>
            <a:endParaRPr lang="fr-FR" sz="1400" dirty="0"/>
          </a:p>
        </p:txBody>
      </p:sp>
      <p:sp>
        <p:nvSpPr>
          <p:cNvPr id="40" name="Text Box 7"/>
          <p:cNvSpPr txBox="1">
            <a:spLocks noChangeArrowheads="1"/>
          </p:cNvSpPr>
          <p:nvPr/>
        </p:nvSpPr>
        <p:spPr bwMode="auto">
          <a:xfrm>
            <a:off x="4514822" y="3067070"/>
            <a:ext cx="4321175" cy="520700"/>
          </a:xfrm>
          <a:prstGeom prst="rect">
            <a:avLst/>
          </a:prstGeom>
          <a:solidFill>
            <a:srgbClr val="EEEEEE"/>
          </a:solidFill>
          <a:ln w="3175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/>
            <a:r>
              <a:rPr lang="en-US" sz="1400"/>
              <a:t>Classifier outputs (S &amp; B) for test and training samples (spot overtraining)</a:t>
            </a:r>
            <a:endParaRPr lang="fr-FR" sz="1400"/>
          </a:p>
        </p:txBody>
      </p:sp>
      <p:sp>
        <p:nvSpPr>
          <p:cNvPr id="42" name="Text Box 9"/>
          <p:cNvSpPr txBox="1">
            <a:spLocks noChangeArrowheads="1"/>
          </p:cNvSpPr>
          <p:nvPr/>
        </p:nvSpPr>
        <p:spPr bwMode="auto">
          <a:xfrm>
            <a:off x="4514822" y="4370270"/>
            <a:ext cx="4321175" cy="307975"/>
          </a:xfrm>
          <a:prstGeom prst="rect">
            <a:avLst/>
          </a:prstGeom>
          <a:solidFill>
            <a:srgbClr val="EEEEEE"/>
          </a:solidFill>
          <a:ln w="3175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/>
            <a:r>
              <a:rPr lang="en-US" sz="1400"/>
              <a:t>Classifier significance with optimal cuts</a:t>
            </a:r>
            <a:endParaRPr lang="fr-FR" sz="1400"/>
          </a:p>
        </p:txBody>
      </p:sp>
      <p:sp>
        <p:nvSpPr>
          <p:cNvPr id="43" name="Text Box 10"/>
          <p:cNvSpPr txBox="1">
            <a:spLocks noChangeArrowheads="1"/>
          </p:cNvSpPr>
          <p:nvPr/>
        </p:nvSpPr>
        <p:spPr bwMode="auto">
          <a:xfrm>
            <a:off x="4514822" y="4730632"/>
            <a:ext cx="4321175" cy="307975"/>
          </a:xfrm>
          <a:prstGeom prst="rect">
            <a:avLst/>
          </a:prstGeom>
          <a:solidFill>
            <a:srgbClr val="CCFF33"/>
          </a:solidFill>
          <a:ln w="3175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l"/>
            <a:r>
              <a:rPr lang="en-US" sz="1400" dirty="0"/>
              <a:t>B rejection versus S </a:t>
            </a:r>
            <a:r>
              <a:rPr lang="en-US" sz="1400" dirty="0" smtClean="0"/>
              <a:t>efficiency (ROC)</a:t>
            </a:r>
            <a:endParaRPr lang="fr-FR" sz="1400" dirty="0"/>
          </a:p>
        </p:txBody>
      </p:sp>
      <p:sp>
        <p:nvSpPr>
          <p:cNvPr id="44" name="Text Box 11"/>
          <p:cNvSpPr txBox="1">
            <a:spLocks noChangeArrowheads="1"/>
          </p:cNvSpPr>
          <p:nvPr/>
        </p:nvSpPr>
        <p:spPr bwMode="auto">
          <a:xfrm>
            <a:off x="4514822" y="5092582"/>
            <a:ext cx="4321175" cy="1171732"/>
          </a:xfrm>
          <a:prstGeom prst="rect">
            <a:avLst/>
          </a:prstGeom>
          <a:solidFill>
            <a:srgbClr val="EEEEEE"/>
          </a:solidFill>
          <a:ln w="3175" algn="ctr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225425" indent="-225425" algn="l"/>
            <a:r>
              <a:rPr lang="en-US" sz="1400" dirty="0"/>
              <a:t>Classifier-specific plots:</a:t>
            </a:r>
          </a:p>
          <a:p>
            <a:pPr marL="225425" indent="-225425" algn="l">
              <a:buFontTx/>
              <a:buChar char="•"/>
            </a:pPr>
            <a:r>
              <a:rPr lang="fr-FR" sz="1400" dirty="0" err="1"/>
              <a:t>Likelihood</a:t>
            </a:r>
            <a:r>
              <a:rPr lang="fr-FR" sz="1400" dirty="0"/>
              <a:t> </a:t>
            </a:r>
            <a:r>
              <a:rPr lang="fr-FR" sz="1400" dirty="0" err="1"/>
              <a:t>reference</a:t>
            </a:r>
            <a:r>
              <a:rPr lang="fr-FR" sz="1400" dirty="0"/>
              <a:t> distributions</a:t>
            </a:r>
          </a:p>
          <a:p>
            <a:pPr marL="225425" indent="-225425" algn="l">
              <a:buFontTx/>
              <a:buChar char="•"/>
            </a:pPr>
            <a:r>
              <a:rPr lang="fr-FR" sz="1400" dirty="0"/>
              <a:t>Classifier </a:t>
            </a:r>
            <a:r>
              <a:rPr lang="fr-FR" sz="1400" dirty="0" err="1"/>
              <a:t>PDFs</a:t>
            </a:r>
            <a:r>
              <a:rPr lang="fr-FR" sz="1400" dirty="0"/>
              <a:t> (for </a:t>
            </a:r>
            <a:r>
              <a:rPr lang="fr-FR" sz="1400" dirty="0" err="1"/>
              <a:t>probability</a:t>
            </a:r>
            <a:r>
              <a:rPr lang="fr-FR" sz="1400" dirty="0"/>
              <a:t> output and </a:t>
            </a:r>
            <a:r>
              <a:rPr lang="fr-FR" sz="1400" dirty="0" err="1"/>
              <a:t>Rarity</a:t>
            </a:r>
            <a:r>
              <a:rPr lang="fr-FR" sz="1400" dirty="0"/>
              <a:t>)</a:t>
            </a:r>
          </a:p>
          <a:p>
            <a:pPr marL="225425" indent="-225425" algn="l">
              <a:buFontTx/>
              <a:buChar char="•"/>
            </a:pPr>
            <a:r>
              <a:rPr lang="fr-FR" sz="1400" dirty="0"/>
              <a:t>Network architecture, </a:t>
            </a:r>
            <a:r>
              <a:rPr lang="fr-FR" sz="1400" dirty="0" err="1"/>
              <a:t>weights</a:t>
            </a:r>
            <a:r>
              <a:rPr lang="fr-FR" sz="1400" dirty="0"/>
              <a:t> and convergence</a:t>
            </a:r>
          </a:p>
          <a:p>
            <a:pPr marL="225425" indent="-225425" algn="l">
              <a:buFontTx/>
              <a:buChar char="•"/>
            </a:pPr>
            <a:r>
              <a:rPr lang="fr-FR" sz="1400" dirty="0" err="1" smtClean="0"/>
              <a:t>Visualization</a:t>
            </a:r>
            <a:r>
              <a:rPr lang="fr-FR" sz="1400" dirty="0" smtClean="0"/>
              <a:t> of </a:t>
            </a:r>
            <a:r>
              <a:rPr lang="fr-FR" sz="1400" dirty="0" err="1" smtClean="0"/>
              <a:t>decision</a:t>
            </a:r>
            <a:r>
              <a:rPr lang="fr-FR" sz="1400" dirty="0" smtClean="0"/>
              <a:t> </a:t>
            </a:r>
            <a:r>
              <a:rPr lang="fr-FR" sz="1400" dirty="0" err="1" smtClean="0"/>
              <a:t>trees</a:t>
            </a:r>
            <a:endParaRPr lang="fr-FR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0"/>
          <p:cNvSpPr txBox="1">
            <a:spLocks noChangeArrowheads="1"/>
          </p:cNvSpPr>
          <p:nvPr/>
        </p:nvSpPr>
        <p:spPr bwMode="auto">
          <a:xfrm>
            <a:off x="0" y="101600"/>
            <a:ext cx="9144000" cy="525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0" hangingPunct="0"/>
            <a:r>
              <a:rPr lang="en-GB" sz="28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Classifier specific evaluation</a:t>
            </a:r>
            <a:endParaRPr lang="en-GB" sz="2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Gruppieren 3"/>
          <p:cNvGrpSpPr/>
          <p:nvPr/>
        </p:nvGrpSpPr>
        <p:grpSpPr>
          <a:xfrm>
            <a:off x="428596" y="785794"/>
            <a:ext cx="8501122" cy="5588026"/>
            <a:chOff x="466725" y="1555750"/>
            <a:chExt cx="8208963" cy="4537075"/>
          </a:xfrm>
        </p:grpSpPr>
        <p:sp>
          <p:nvSpPr>
            <p:cNvPr id="5" name="Rectangle 37"/>
            <p:cNvSpPr>
              <a:spLocks noChangeArrowheads="1"/>
            </p:cNvSpPr>
            <p:nvPr/>
          </p:nvSpPr>
          <p:spPr bwMode="auto">
            <a:xfrm>
              <a:off x="466725" y="1555750"/>
              <a:ext cx="8208963" cy="4537075"/>
            </a:xfrm>
            <a:prstGeom prst="rect">
              <a:avLst/>
            </a:prstGeom>
            <a:solidFill>
              <a:srgbClr val="EAEAEA"/>
            </a:solidFill>
            <a:ln w="3175" algn="ctr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grpSp>
          <p:nvGrpSpPr>
            <p:cNvPr id="6" name="Group 44"/>
            <p:cNvGrpSpPr>
              <a:grpSpLocks/>
            </p:cNvGrpSpPr>
            <p:nvPr/>
          </p:nvGrpSpPr>
          <p:grpSpPr bwMode="auto">
            <a:xfrm>
              <a:off x="611188" y="1722439"/>
              <a:ext cx="4140201" cy="2173288"/>
              <a:chOff x="385" y="1071"/>
              <a:chExt cx="2608" cy="1369"/>
            </a:xfrm>
          </p:grpSpPr>
          <p:pic>
            <p:nvPicPr>
              <p:cNvPr id="15" name="Picture 29" descr="likelihoodrefs_c3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E9E6DA"/>
                  </a:clrFrom>
                  <a:clrTo>
                    <a:srgbClr val="E9E6DA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85" y="1744"/>
                <a:ext cx="1299" cy="688"/>
              </a:xfrm>
              <a:prstGeom prst="rect">
                <a:avLst/>
              </a:prstGeom>
              <a:noFill/>
            </p:spPr>
          </p:pic>
          <p:pic>
            <p:nvPicPr>
              <p:cNvPr id="16" name="Picture 30" descr="likelihoodrefs_c4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E9E6DA"/>
                  </a:clrFrom>
                  <a:clrTo>
                    <a:srgbClr val="E9E6DA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694" y="1752"/>
                <a:ext cx="1299" cy="688"/>
              </a:xfrm>
              <a:prstGeom prst="rect">
                <a:avLst/>
              </a:prstGeom>
              <a:noFill/>
            </p:spPr>
          </p:pic>
          <p:pic>
            <p:nvPicPr>
              <p:cNvPr id="17" name="Picture 31" descr="likelihoodrefs_c1"/>
              <p:cNvPicPr>
                <a:picLocks noChangeAspect="1" noChangeArrowheads="1"/>
              </p:cNvPicPr>
              <p:nvPr/>
            </p:nvPicPr>
            <p:blipFill>
              <a:blip r:embed="rId4" cstate="print">
                <a:clrChange>
                  <a:clrFrom>
                    <a:srgbClr val="E9E6DA"/>
                  </a:clrFrom>
                  <a:clrTo>
                    <a:srgbClr val="E9E6DA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385" y="1071"/>
                <a:ext cx="1299" cy="688"/>
              </a:xfrm>
              <a:prstGeom prst="rect">
                <a:avLst/>
              </a:prstGeom>
              <a:noFill/>
            </p:spPr>
          </p:pic>
          <p:pic>
            <p:nvPicPr>
              <p:cNvPr id="18" name="Picture 32" descr="likelihoodrefs_c2"/>
              <p:cNvPicPr>
                <a:picLocks noChangeAspect="1" noChangeArrowheads="1"/>
              </p:cNvPicPr>
              <p:nvPr/>
            </p:nvPicPr>
            <p:blipFill>
              <a:blip r:embed="rId5" cstate="print">
                <a:clrChange>
                  <a:clrFrom>
                    <a:srgbClr val="E9E6DA"/>
                  </a:clrFrom>
                  <a:clrTo>
                    <a:srgbClr val="E9E6DA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694" y="1071"/>
                <a:ext cx="1299" cy="688"/>
              </a:xfrm>
              <a:prstGeom prst="rect">
                <a:avLst/>
              </a:prstGeom>
              <a:noFill/>
            </p:spPr>
          </p:pic>
        </p:grpSp>
        <p:sp>
          <p:nvSpPr>
            <p:cNvPr id="7" name="Rectangle 40"/>
            <p:cNvSpPr>
              <a:spLocks noChangeArrowheads="1"/>
            </p:cNvSpPr>
            <p:nvPr/>
          </p:nvSpPr>
          <p:spPr bwMode="auto">
            <a:xfrm>
              <a:off x="611188" y="4006850"/>
              <a:ext cx="5113337" cy="1892300"/>
            </a:xfrm>
            <a:prstGeom prst="rect">
              <a:avLst/>
            </a:prstGeom>
            <a:solidFill>
              <a:schemeClr val="bg1"/>
            </a:solidFill>
            <a:ln w="3175" algn="ctr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pic>
          <p:nvPicPr>
            <p:cNvPr id="8" name="Picture 35" descr="BDT_1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E9E6DA"/>
                </a:clrFrom>
                <a:clrTo>
                  <a:srgbClr val="E9E6DA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54063" y="4113213"/>
              <a:ext cx="2232025" cy="1282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36" descr="BDT_24"/>
            <p:cNvPicPr>
              <a:picLocks noChangeAspect="1" noChangeArrowheads="1"/>
            </p:cNvPicPr>
            <p:nvPr/>
          </p:nvPicPr>
          <p:blipFill>
            <a:blip r:embed="rId7" cstate="print">
              <a:clrChange>
                <a:clrFrom>
                  <a:srgbClr val="E9E6DA"/>
                </a:clrFrom>
                <a:clrTo>
                  <a:srgbClr val="E9E6DA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75013" y="4143375"/>
              <a:ext cx="2274887" cy="1306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39" descr="BDT_2"/>
            <p:cNvPicPr>
              <a:picLocks noChangeAspect="1" noChangeArrowheads="1"/>
            </p:cNvPicPr>
            <p:nvPr/>
          </p:nvPicPr>
          <p:blipFill>
            <a:blip r:embed="rId8" cstate="print">
              <a:clrChange>
                <a:clrFrom>
                  <a:srgbClr val="E9E6DA"/>
                </a:clrFrom>
                <a:clrTo>
                  <a:srgbClr val="E9E6DA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887663" y="4603750"/>
              <a:ext cx="1800225" cy="1033463"/>
            </a:xfrm>
            <a:prstGeom prst="rect">
              <a:avLst/>
            </a:prstGeom>
            <a:noFill/>
          </p:spPr>
        </p:pic>
        <p:pic>
          <p:nvPicPr>
            <p:cNvPr id="11" name="Picture 41" descr="BDT_4"/>
            <p:cNvPicPr>
              <a:picLocks noChangeAspect="1" noChangeArrowheads="1"/>
            </p:cNvPicPr>
            <p:nvPr/>
          </p:nvPicPr>
          <p:blipFill>
            <a:blip r:embed="rId9" cstate="print">
              <a:clrChange>
                <a:clrFrom>
                  <a:srgbClr val="E9E6DA"/>
                </a:clrFrom>
                <a:clrTo>
                  <a:srgbClr val="E9E6DA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2625" y="5106988"/>
              <a:ext cx="1223963" cy="703262"/>
            </a:xfrm>
            <a:prstGeom prst="rect">
              <a:avLst/>
            </a:prstGeom>
            <a:noFill/>
          </p:spPr>
        </p:pic>
        <p:sp>
          <p:nvSpPr>
            <p:cNvPr id="12" name="Rectangle 46"/>
            <p:cNvSpPr>
              <a:spLocks noChangeArrowheads="1"/>
            </p:cNvSpPr>
            <p:nvPr/>
          </p:nvSpPr>
          <p:spPr bwMode="auto">
            <a:xfrm>
              <a:off x="2493963" y="5570024"/>
              <a:ext cx="3162299" cy="244474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r"/>
              <a:r>
                <a:rPr lang="en-US" sz="1000" dirty="0">
                  <a:sym typeface="Symbol" pitchFamily="18" charset="2"/>
                </a:rPr>
                <a:t>average </a:t>
              </a:r>
              <a:r>
                <a:rPr lang="en-US" sz="1000" dirty="0"/>
                <a:t>no. of nodes before/after pruning: 4193 / 968</a:t>
              </a:r>
            </a:p>
          </p:txBody>
        </p:sp>
        <p:pic>
          <p:nvPicPr>
            <p:cNvPr id="13" name="Picture 49" descr="network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5257800" y="1833563"/>
              <a:ext cx="3095625" cy="1933575"/>
            </a:xfrm>
            <a:prstGeom prst="rect">
              <a:avLst/>
            </a:prstGeom>
            <a:noFill/>
            <a:effectLst>
              <a:outerShdw dist="107763" dir="2700000" algn="ctr" rotWithShape="0">
                <a:srgbClr val="C7C7C7">
                  <a:alpha val="50000"/>
                </a:srgbClr>
              </a:outerShdw>
            </a:effectLst>
          </p:spPr>
        </p:pic>
        <p:pic>
          <p:nvPicPr>
            <p:cNvPr id="14" name="Picture 50" descr="annconvergencetest"/>
            <p:cNvPicPr>
              <a:picLocks noChangeAspect="1" noChangeArrowheads="1"/>
            </p:cNvPicPr>
            <p:nvPr/>
          </p:nvPicPr>
          <p:blipFill>
            <a:blip r:embed="rId11" cstate="print">
              <a:clrChange>
                <a:clrFrom>
                  <a:srgbClr val="E9E6DA"/>
                </a:clrFrom>
                <a:clrTo>
                  <a:srgbClr val="E9E6DA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011863" y="4114800"/>
              <a:ext cx="2447925" cy="1790700"/>
            </a:xfrm>
            <a:prstGeom prst="rect">
              <a:avLst/>
            </a:prstGeom>
            <a:noFill/>
            <a:effectLst>
              <a:outerShdw dist="107763" dir="2700000" algn="ctr" rotWithShape="0">
                <a:srgbClr val="C7C7C7">
                  <a:alpha val="50000"/>
                </a:srgbClr>
              </a:outerShdw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2928934"/>
            <a:ext cx="2009771" cy="1914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42886" y="857232"/>
            <a:ext cx="8543956" cy="5197493"/>
          </a:xfrm>
        </p:spPr>
        <p:txBody>
          <a:bodyPr numCol="2"/>
          <a:lstStyle/>
          <a:p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TMVA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provides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methods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for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multivariate </a:t>
            </a:r>
            <a:r>
              <a:rPr lang="de-DE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analysis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…</a:t>
            </a:r>
          </a:p>
          <a:p>
            <a:endParaRPr lang="de-DE" sz="2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de-DE" sz="2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…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based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on </a:t>
            </a:r>
            <a:r>
              <a:rPr lang="de-DE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supervised</a:t>
            </a:r>
            <a:r>
              <a:rPr lang="de-DE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learning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…</a:t>
            </a:r>
          </a:p>
          <a:p>
            <a:pPr>
              <a:buNone/>
            </a:pPr>
            <a:endParaRPr lang="de-DE" sz="2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de-DE" sz="2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…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so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much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more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  <a:endParaRPr lang="de-DE" sz="1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common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interface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for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all MVA 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techniques</a:t>
            </a:r>
            <a:endParaRPr lang="de-DE" sz="1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common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interface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for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classification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regression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lvl="1"/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easy 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training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testing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all 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methods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on 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same 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datasets</a:t>
            </a:r>
            <a:endParaRPr lang="de-DE" sz="1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2"/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consistent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evaluation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comparison</a:t>
            </a:r>
            <a:endParaRPr lang="de-DE" sz="1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2"/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common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data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preprocessing</a:t>
            </a:r>
            <a:endParaRPr lang="de-DE" sz="1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endParaRPr lang="de-DE" sz="1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endParaRPr lang="de-DE" sz="1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endParaRPr lang="de-DE" sz="1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endParaRPr lang="de-DE" sz="1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endParaRPr lang="de-DE" sz="1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endParaRPr lang="de-DE" sz="1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endParaRPr lang="de-DE" sz="1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endParaRPr lang="de-DE" sz="1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endParaRPr lang="de-DE" sz="1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endParaRPr lang="de-DE" sz="1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endParaRPr lang="de-DE" sz="1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endParaRPr lang="de-DE" sz="1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endParaRPr lang="de-DE" sz="1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endParaRPr lang="de-DE" sz="1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endParaRPr lang="de-DE" sz="1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endParaRPr lang="de-DE" sz="1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endParaRPr lang="de-DE" sz="1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endParaRPr lang="de-DE" sz="1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complete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user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analysis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framework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examples</a:t>
            </a:r>
            <a:endParaRPr lang="de-DE" sz="1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embedding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in ROOT</a:t>
            </a:r>
          </a:p>
          <a:p>
            <a:pPr lvl="1"/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creation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standalone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C++ 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classes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(ROOT </a:t>
            </a:r>
            <a:r>
              <a:rPr lang="de-DE" sz="1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independent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</a:p>
          <a:p>
            <a:pPr lvl="1"/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an </a:t>
            </a:r>
            <a:r>
              <a:rPr lang="de-DE" sz="1400" dirty="0" err="1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understandable</a:t>
            </a:r>
            <a:r>
              <a:rPr lang="de-DE" sz="1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Users Guide</a:t>
            </a:r>
          </a:p>
          <a:p>
            <a:pPr lvl="1"/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0" y="101600"/>
            <a:ext cx="9144000" cy="525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0" hangingPunct="0"/>
            <a:r>
              <a:rPr lang="en-GB" sz="28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What is TMVA?</a:t>
            </a:r>
            <a:endParaRPr lang="en-GB" sz="2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214282" y="1643050"/>
            <a:ext cx="43577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hlink"/>
                </a:solidFill>
                <a:cs typeface="Arial" charset="0"/>
              </a:rPr>
              <a:t>Multivariate classifiers/</a:t>
            </a:r>
            <a:r>
              <a:rPr lang="en-US" dirty="0" err="1" smtClean="0">
                <a:solidFill>
                  <a:schemeClr val="hlink"/>
                </a:solidFill>
                <a:cs typeface="Arial" charset="0"/>
              </a:rPr>
              <a:t>regressors</a:t>
            </a:r>
            <a:r>
              <a:rPr lang="en-US" dirty="0" smtClean="0">
                <a:solidFill>
                  <a:schemeClr val="hlink"/>
                </a:solidFill>
                <a:cs typeface="Arial" charset="0"/>
              </a:rPr>
              <a:t> condense (correlated) multi-variable input information into a single scalar output variable</a:t>
            </a:r>
            <a:endParaRPr lang="en-GB" dirty="0" smtClean="0">
              <a:solidFill>
                <a:schemeClr val="hlink"/>
              </a:solidFill>
              <a:cs typeface="Arial" charset="0"/>
            </a:endParaRPr>
          </a:p>
          <a:p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214282" y="3429000"/>
            <a:ext cx="49292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chemeClr val="hlink"/>
                </a:solidFill>
                <a:cs typeface="Arial" charset="0"/>
              </a:rPr>
              <a:t>Supervised</a:t>
            </a:r>
            <a:r>
              <a:rPr lang="de-DE" dirty="0" smtClean="0">
                <a:solidFill>
                  <a:schemeClr val="hlink"/>
                </a:solidFill>
                <a:cs typeface="Arial" charset="0"/>
              </a:rPr>
              <a:t> </a:t>
            </a:r>
            <a:r>
              <a:rPr lang="de-DE" dirty="0" err="1" smtClean="0">
                <a:solidFill>
                  <a:schemeClr val="hlink"/>
                </a:solidFill>
                <a:cs typeface="Arial" charset="0"/>
              </a:rPr>
              <a:t>learning</a:t>
            </a:r>
            <a:r>
              <a:rPr lang="de-DE" dirty="0" smtClean="0">
                <a:solidFill>
                  <a:schemeClr val="hlink"/>
                </a:solidFill>
                <a:cs typeface="Arial" charset="0"/>
              </a:rPr>
              <a:t> </a:t>
            </a:r>
            <a:r>
              <a:rPr lang="de-DE" dirty="0" err="1" smtClean="0">
                <a:solidFill>
                  <a:schemeClr val="hlink"/>
                </a:solidFill>
                <a:cs typeface="Arial" charset="0"/>
              </a:rPr>
              <a:t>means</a:t>
            </a:r>
            <a:r>
              <a:rPr lang="de-DE" dirty="0" smtClean="0">
                <a:solidFill>
                  <a:schemeClr val="hlink"/>
                </a:solidFill>
                <a:cs typeface="Arial" charset="0"/>
              </a:rPr>
              <a:t> </a:t>
            </a:r>
            <a:r>
              <a:rPr lang="de-DE" dirty="0" err="1" smtClean="0">
                <a:solidFill>
                  <a:schemeClr val="hlink"/>
                </a:solidFill>
                <a:cs typeface="Arial" charset="0"/>
              </a:rPr>
              <a:t>learning</a:t>
            </a:r>
            <a:r>
              <a:rPr lang="de-DE" dirty="0" smtClean="0">
                <a:solidFill>
                  <a:schemeClr val="hlink"/>
                </a:solidFill>
                <a:cs typeface="Arial" charset="0"/>
              </a:rPr>
              <a:t> </a:t>
            </a:r>
            <a:r>
              <a:rPr lang="de-DE" dirty="0" err="1" smtClean="0">
                <a:solidFill>
                  <a:schemeClr val="hlink"/>
                </a:solidFill>
                <a:cs typeface="Arial" charset="0"/>
              </a:rPr>
              <a:t>by</a:t>
            </a:r>
            <a:r>
              <a:rPr lang="de-DE" dirty="0" smtClean="0">
                <a:solidFill>
                  <a:schemeClr val="hlink"/>
                </a:solidFill>
                <a:cs typeface="Arial" charset="0"/>
              </a:rPr>
              <a:t> </a:t>
            </a:r>
            <a:r>
              <a:rPr lang="de-DE" dirty="0" err="1" smtClean="0">
                <a:solidFill>
                  <a:schemeClr val="hlink"/>
                </a:solidFill>
                <a:cs typeface="Arial" charset="0"/>
              </a:rPr>
              <a:t>example</a:t>
            </a:r>
            <a:r>
              <a:rPr lang="de-DE" dirty="0" smtClean="0">
                <a:solidFill>
                  <a:schemeClr val="hlink"/>
                </a:solidFill>
                <a:cs typeface="Arial" charset="0"/>
              </a:rPr>
              <a:t>: </a:t>
            </a:r>
            <a:r>
              <a:rPr lang="de-DE" dirty="0" err="1" smtClean="0">
                <a:solidFill>
                  <a:schemeClr val="hlink"/>
                </a:solidFill>
                <a:cs typeface="Arial" charset="0"/>
              </a:rPr>
              <a:t>the</a:t>
            </a:r>
            <a:r>
              <a:rPr lang="de-DE" dirty="0" smtClean="0">
                <a:solidFill>
                  <a:schemeClr val="hlink"/>
                </a:solidFill>
                <a:cs typeface="Arial" charset="0"/>
              </a:rPr>
              <a:t> </a:t>
            </a:r>
            <a:r>
              <a:rPr lang="de-DE" dirty="0" err="1" smtClean="0">
                <a:solidFill>
                  <a:schemeClr val="hlink"/>
                </a:solidFill>
                <a:cs typeface="Arial" charset="0"/>
              </a:rPr>
              <a:t>program</a:t>
            </a:r>
            <a:r>
              <a:rPr lang="de-DE" dirty="0" smtClean="0">
                <a:solidFill>
                  <a:schemeClr val="hlink"/>
                </a:solidFill>
                <a:cs typeface="Arial" charset="0"/>
              </a:rPr>
              <a:t> </a:t>
            </a:r>
            <a:r>
              <a:rPr lang="de-DE" dirty="0" err="1" smtClean="0">
                <a:solidFill>
                  <a:schemeClr val="hlink"/>
                </a:solidFill>
                <a:cs typeface="Arial" charset="0"/>
              </a:rPr>
              <a:t>extracts</a:t>
            </a:r>
            <a:r>
              <a:rPr lang="de-DE" dirty="0" smtClean="0">
                <a:solidFill>
                  <a:schemeClr val="hlink"/>
                </a:solidFill>
                <a:cs typeface="Arial" charset="0"/>
              </a:rPr>
              <a:t> </a:t>
            </a:r>
            <a:r>
              <a:rPr lang="de-DE" dirty="0" err="1" smtClean="0">
                <a:solidFill>
                  <a:schemeClr val="hlink"/>
                </a:solidFill>
                <a:cs typeface="Arial" charset="0"/>
              </a:rPr>
              <a:t>patterns</a:t>
            </a:r>
            <a:r>
              <a:rPr lang="de-DE" dirty="0" smtClean="0">
                <a:solidFill>
                  <a:schemeClr val="hlink"/>
                </a:solidFill>
                <a:cs typeface="Arial" charset="0"/>
              </a:rPr>
              <a:t> </a:t>
            </a:r>
            <a:r>
              <a:rPr lang="de-DE" dirty="0" err="1" smtClean="0">
                <a:solidFill>
                  <a:schemeClr val="hlink"/>
                </a:solidFill>
                <a:cs typeface="Arial" charset="0"/>
              </a:rPr>
              <a:t>from</a:t>
            </a:r>
            <a:r>
              <a:rPr lang="de-DE" dirty="0" smtClean="0">
                <a:solidFill>
                  <a:schemeClr val="hlink"/>
                </a:solidFill>
                <a:cs typeface="Arial" charset="0"/>
              </a:rPr>
              <a:t> </a:t>
            </a:r>
            <a:r>
              <a:rPr lang="de-DE" dirty="0" err="1" smtClean="0">
                <a:solidFill>
                  <a:schemeClr val="hlink"/>
                </a:solidFill>
                <a:cs typeface="Arial" charset="0"/>
              </a:rPr>
              <a:t>training</a:t>
            </a:r>
            <a:r>
              <a:rPr lang="de-DE" dirty="0" smtClean="0">
                <a:solidFill>
                  <a:schemeClr val="hlink"/>
                </a:solidFill>
                <a:cs typeface="Arial" charset="0"/>
              </a:rPr>
              <a:t> </a:t>
            </a:r>
            <a:r>
              <a:rPr lang="de-DE" dirty="0" err="1" smtClean="0">
                <a:solidFill>
                  <a:schemeClr val="hlink"/>
                </a:solidFill>
                <a:cs typeface="Arial" charset="0"/>
              </a:rPr>
              <a:t>data</a:t>
            </a:r>
            <a:endParaRPr lang="de-DE" dirty="0"/>
          </a:p>
        </p:txBody>
      </p:sp>
      <p:pic>
        <p:nvPicPr>
          <p:cNvPr id="8" name="Picture 8" descr="variables_c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E9E6DA"/>
              </a:clrFrom>
              <a:clrTo>
                <a:srgbClr val="E9E6D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928670"/>
            <a:ext cx="2357454" cy="2261179"/>
          </a:xfrm>
          <a:prstGeom prst="rect">
            <a:avLst/>
          </a:prstGeom>
          <a:noFill/>
        </p:spPr>
      </p:pic>
      <p:pic>
        <p:nvPicPr>
          <p:cNvPr id="9" name="Picture 22" descr="mva_ML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58082" y="1428736"/>
            <a:ext cx="1655762" cy="1222375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sp>
        <p:nvSpPr>
          <p:cNvPr id="12" name="Pfeil nach rechts 11"/>
          <p:cNvSpPr/>
          <p:nvPr/>
        </p:nvSpPr>
        <p:spPr bwMode="auto">
          <a:xfrm>
            <a:off x="7000892" y="1714488"/>
            <a:ext cx="285752" cy="737996"/>
          </a:xfrm>
          <a:prstGeom prst="rightArrow">
            <a:avLst/>
          </a:prstGeom>
          <a:solidFill>
            <a:srgbClr val="FF6600"/>
          </a:solidFill>
          <a:ln w="317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3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0" y="101600"/>
            <a:ext cx="9144000" cy="525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0" hangingPunct="0"/>
            <a:r>
              <a:rPr lang="en-GB" sz="28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Overview</a:t>
            </a:r>
            <a:endParaRPr lang="en-GB" sz="2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Diagramm 5"/>
          <p:cNvGraphicFramePr/>
          <p:nvPr/>
        </p:nvGraphicFramePr>
        <p:xfrm>
          <a:off x="1357290" y="1508140"/>
          <a:ext cx="678661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z="6000" dirty="0" smtClean="0">
                <a:solidFill>
                  <a:schemeClr val="accent2">
                    <a:lumMod val="50000"/>
                  </a:schemeClr>
                </a:solidFill>
              </a:rPr>
              <a:t>The TMVA </a:t>
            </a:r>
            <a:r>
              <a:rPr lang="de-DE" sz="6000" dirty="0" err="1" smtClean="0">
                <a:solidFill>
                  <a:schemeClr val="accent2">
                    <a:lumMod val="50000"/>
                  </a:schemeClr>
                </a:solidFill>
              </a:rPr>
              <a:t>Classifiers</a:t>
            </a:r>
            <a:endParaRPr lang="de-DE" sz="6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Untertitel 3"/>
          <p:cNvSpPr>
            <a:spLocks noGrp="1"/>
          </p:cNvSpPr>
          <p:nvPr>
            <p:ph type="subTitle" idx="1"/>
          </p:nvPr>
        </p:nvSpPr>
        <p:spPr>
          <a:xfrm>
            <a:off x="928662" y="3286124"/>
            <a:ext cx="7429552" cy="1752600"/>
          </a:xfrm>
        </p:spPr>
        <p:txBody>
          <a:bodyPr/>
          <a:lstStyle/>
          <a:p>
            <a:pPr algn="just"/>
            <a:r>
              <a:rPr lang="de-DE" sz="18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Cuts</a:t>
            </a:r>
            <a:r>
              <a:rPr lang="de-DE" sz="1800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de-DE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Fisher</a:t>
            </a:r>
            <a:r>
              <a:rPr lang="de-DE" sz="1800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de-DE" sz="1800" dirty="0" err="1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Likelihood</a:t>
            </a:r>
            <a:r>
              <a:rPr lang="de-DE" sz="18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de-DE" sz="1800" dirty="0" err="1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Functional</a:t>
            </a:r>
            <a:r>
              <a:rPr lang="de-DE" sz="18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Discriminant</a:t>
            </a:r>
            <a:r>
              <a:rPr lang="de-DE" sz="1800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de-DE" sz="18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kNN</a:t>
            </a:r>
            <a:r>
              <a:rPr lang="de-DE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de-DE" sz="18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Neural</a:t>
            </a:r>
            <a:r>
              <a:rPr lang="de-DE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Networks</a:t>
            </a:r>
            <a:r>
              <a:rPr lang="de-DE" sz="1800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de-DE" sz="18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Support </a:t>
            </a:r>
            <a:r>
              <a:rPr lang="de-DE" sz="1800" dirty="0" err="1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Vector</a:t>
            </a:r>
            <a:r>
              <a:rPr lang="de-DE" sz="18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Machine</a:t>
            </a:r>
            <a:r>
              <a:rPr lang="de-DE" sz="1800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de-DE" sz="18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Boosted</a:t>
            </a:r>
            <a:r>
              <a:rPr lang="de-DE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Decision</a:t>
            </a:r>
            <a:r>
              <a:rPr lang="de-DE" sz="1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80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Trees</a:t>
            </a:r>
            <a:r>
              <a:rPr lang="de-DE" sz="1800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de-DE" sz="1800" dirty="0" err="1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Rule</a:t>
            </a:r>
            <a:r>
              <a:rPr lang="de-DE" sz="1800" dirty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 Fit</a:t>
            </a:r>
            <a:r>
              <a:rPr lang="de-DE" sz="1800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… </a:t>
            </a:r>
            <a:endParaRPr lang="de-DE" sz="1800" dirty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0" y="101600"/>
            <a:ext cx="9144000" cy="525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0" hangingPunct="0"/>
            <a:r>
              <a:rPr lang="en-GB" sz="28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Linear </a:t>
            </a:r>
            <a:r>
              <a:rPr lang="en-GB" sz="2800" dirty="0" err="1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Discriminant</a:t>
            </a:r>
            <a:r>
              <a:rPr lang="en-GB" sz="28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(Fisher)</a:t>
            </a:r>
            <a:endParaRPr lang="en-GB" sz="2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Grafik 4" descr="Figure4.6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6248" y="1872672"/>
            <a:ext cx="4319976" cy="3270840"/>
          </a:xfrm>
          <a:prstGeom prst="rect">
            <a:avLst/>
          </a:prstGeom>
        </p:spPr>
      </p:pic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Fisher‘s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discriminant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a linear model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which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projects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data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on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(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hyper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)plane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best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separation</a:t>
            </a:r>
            <a:endParaRPr lang="de-DE" sz="2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de-DE" sz="2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Advantages:</a:t>
            </a:r>
          </a:p>
          <a:p>
            <a:pPr lvl="1"/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easy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understand</a:t>
            </a:r>
          </a:p>
          <a:p>
            <a:pPr lvl="1"/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robust, fast</a:t>
            </a:r>
            <a:endParaRPr lang="de-DE" sz="2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Disadvantages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lvl="1"/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not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very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flexible</a:t>
            </a:r>
          </a:p>
          <a:p>
            <a:pPr lvl="1"/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poor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performace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in</a:t>
            </a:r>
          </a:p>
          <a:p>
            <a:pPr lvl="1">
              <a:buNone/>
            </a:pP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complex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settings</a:t>
            </a:r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Tabelle 9"/>
          <p:cNvGraphicFramePr>
            <a:graphicFrameLocks noGrp="1"/>
          </p:cNvGraphicFramePr>
          <p:nvPr/>
        </p:nvGraphicFramePr>
        <p:xfrm>
          <a:off x="142844" y="5251154"/>
          <a:ext cx="8917361" cy="1249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694"/>
                <a:gridCol w="857256"/>
                <a:gridCol w="714380"/>
                <a:gridCol w="857256"/>
                <a:gridCol w="1071570"/>
                <a:gridCol w="928694"/>
                <a:gridCol w="714380"/>
                <a:gridCol w="1285884"/>
                <a:gridCol w="844868"/>
                <a:gridCol w="714379"/>
              </a:tblGrid>
              <a:tr h="140014"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b="1" kern="1200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Performance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Arial" pitchFamily="34" charset="0"/>
                          <a:cs typeface="Arial" pitchFamily="34" charset="0"/>
                        </a:rPr>
                        <a:t>Speed</a:t>
                      </a:r>
                      <a:endParaRPr lang="de-DE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err="1" smtClean="0">
                          <a:latin typeface="Arial" pitchFamily="34" charset="0"/>
                          <a:cs typeface="Arial" pitchFamily="34" charset="0"/>
                        </a:rPr>
                        <a:t>Robustness</a:t>
                      </a:r>
                      <a:endParaRPr lang="de-DE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err="1" smtClean="0">
                          <a:latin typeface="Arial" pitchFamily="34" charset="0"/>
                          <a:cs typeface="Arial" pitchFamily="34" charset="0"/>
                        </a:rPr>
                        <a:t>Curse</a:t>
                      </a:r>
                      <a:r>
                        <a:rPr lang="de-DE" sz="12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DE" sz="1200" baseline="0" dirty="0" err="1" smtClean="0">
                          <a:latin typeface="Arial" pitchFamily="34" charset="0"/>
                          <a:cs typeface="Arial" pitchFamily="34" charset="0"/>
                        </a:rPr>
                        <a:t>of</a:t>
                      </a:r>
                      <a:r>
                        <a:rPr lang="de-DE" sz="1200" baseline="0" dirty="0" smtClean="0">
                          <a:latin typeface="Arial" pitchFamily="34" charset="0"/>
                          <a:cs typeface="Arial" pitchFamily="34" charset="0"/>
                        </a:rPr>
                        <a:t> Dim.</a:t>
                      </a:r>
                      <a:endParaRPr lang="de-DE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err="1" smtClean="0">
                          <a:latin typeface="Arial" pitchFamily="34" charset="0"/>
                          <a:cs typeface="Arial" pitchFamily="34" charset="0"/>
                        </a:rPr>
                        <a:t>Transparency</a:t>
                      </a:r>
                      <a:endParaRPr lang="de-DE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Arial" pitchFamily="34" charset="0"/>
                          <a:cs typeface="Arial" pitchFamily="34" charset="0"/>
                        </a:rPr>
                        <a:t>Regression</a:t>
                      </a:r>
                      <a:endParaRPr lang="de-DE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No</a:t>
                      </a:r>
                      <a:r>
                        <a:rPr lang="de-DE" sz="1000" dirty="0" smtClean="0">
                          <a:latin typeface="Arial" pitchFamily="34" charset="0"/>
                          <a:cs typeface="Arial" pitchFamily="34" charset="0"/>
                        </a:rPr>
                        <a:t>/linear </a:t>
                      </a:r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correlations</a:t>
                      </a:r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Nonlinear</a:t>
                      </a:r>
                      <a:r>
                        <a:rPr lang="de-DE" sz="10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correlations</a:t>
                      </a:r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smtClean="0">
                          <a:latin typeface="Arial" pitchFamily="34" charset="0"/>
                          <a:cs typeface="Arial" pitchFamily="34" charset="0"/>
                        </a:rPr>
                        <a:t>Training</a:t>
                      </a:r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smtClean="0">
                          <a:latin typeface="Arial" pitchFamily="34" charset="0"/>
                          <a:cs typeface="Arial" pitchFamily="34" charset="0"/>
                        </a:rPr>
                        <a:t>Response</a:t>
                      </a:r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Overtraining</a:t>
                      </a:r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Weak</a:t>
                      </a:r>
                      <a:r>
                        <a:rPr lang="de-DE" sz="10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input</a:t>
                      </a:r>
                      <a:r>
                        <a:rPr lang="de-DE" sz="10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vars</a:t>
                      </a:r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smtClean="0">
                          <a:latin typeface="Arial" pitchFamily="34" charset="0"/>
                          <a:cs typeface="Arial" pitchFamily="34" charset="0"/>
                        </a:rPr>
                        <a:t>1D</a:t>
                      </a:r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multi</a:t>
                      </a:r>
                      <a:r>
                        <a:rPr lang="de-DE" sz="1000" baseline="0" dirty="0" smtClean="0">
                          <a:latin typeface="Arial" pitchFamily="34" charset="0"/>
                          <a:cs typeface="Arial" pitchFamily="34" charset="0"/>
                        </a:rPr>
                        <a:t> D</a:t>
                      </a:r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00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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00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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00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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00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00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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00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00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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00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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00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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00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00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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00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00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8129" name="Picture 1" descr="C:\Users\Jan Therhaag\AppData\Local\Microsoft\Windows\Temporary Internet Files\Content.IE5\OJ99UPR9\MCj04413100000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3834" y="5929330"/>
            <a:ext cx="585782" cy="585782"/>
          </a:xfrm>
          <a:prstGeom prst="rect">
            <a:avLst/>
          </a:prstGeom>
          <a:noFill/>
        </p:spPr>
      </p:pic>
      <p:sp>
        <p:nvSpPr>
          <p:cNvPr id="8" name="Multiplizieren 7"/>
          <p:cNvSpPr/>
          <p:nvPr/>
        </p:nvSpPr>
        <p:spPr bwMode="auto">
          <a:xfrm>
            <a:off x="8429652" y="5929330"/>
            <a:ext cx="571504" cy="557234"/>
          </a:xfrm>
          <a:prstGeom prst="mathMultiply">
            <a:avLst/>
          </a:prstGeom>
          <a:solidFill>
            <a:srgbClr val="FF0000"/>
          </a:solidFill>
          <a:ln w="317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/>
          <p:cNvGraphicFramePr>
            <a:graphicFrameLocks noGrp="1"/>
          </p:cNvGraphicFramePr>
          <p:nvPr/>
        </p:nvGraphicFramePr>
        <p:xfrm>
          <a:off x="142844" y="5251154"/>
          <a:ext cx="8917361" cy="1249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694"/>
                <a:gridCol w="857256"/>
                <a:gridCol w="714380"/>
                <a:gridCol w="857256"/>
                <a:gridCol w="1071570"/>
                <a:gridCol w="928694"/>
                <a:gridCol w="714380"/>
                <a:gridCol w="1285884"/>
                <a:gridCol w="844868"/>
                <a:gridCol w="714379"/>
              </a:tblGrid>
              <a:tr h="140014"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b="1" kern="1200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Performance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Arial" pitchFamily="34" charset="0"/>
                          <a:cs typeface="Arial" pitchFamily="34" charset="0"/>
                        </a:rPr>
                        <a:t>Speed</a:t>
                      </a:r>
                      <a:endParaRPr lang="de-DE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err="1" smtClean="0">
                          <a:latin typeface="Arial" pitchFamily="34" charset="0"/>
                          <a:cs typeface="Arial" pitchFamily="34" charset="0"/>
                        </a:rPr>
                        <a:t>Robustness</a:t>
                      </a:r>
                      <a:endParaRPr lang="de-DE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err="1" smtClean="0">
                          <a:latin typeface="Arial" pitchFamily="34" charset="0"/>
                          <a:cs typeface="Arial" pitchFamily="34" charset="0"/>
                        </a:rPr>
                        <a:t>Curse</a:t>
                      </a:r>
                      <a:r>
                        <a:rPr lang="de-DE" sz="12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DE" sz="1200" baseline="0" dirty="0" err="1" smtClean="0">
                          <a:latin typeface="Arial" pitchFamily="34" charset="0"/>
                          <a:cs typeface="Arial" pitchFamily="34" charset="0"/>
                        </a:rPr>
                        <a:t>of</a:t>
                      </a:r>
                      <a:r>
                        <a:rPr lang="de-DE" sz="1200" baseline="0" dirty="0" smtClean="0">
                          <a:latin typeface="Arial" pitchFamily="34" charset="0"/>
                          <a:cs typeface="Arial" pitchFamily="34" charset="0"/>
                        </a:rPr>
                        <a:t> Dim.</a:t>
                      </a:r>
                      <a:endParaRPr lang="de-DE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err="1" smtClean="0">
                          <a:latin typeface="Arial" pitchFamily="34" charset="0"/>
                          <a:cs typeface="Arial" pitchFamily="34" charset="0"/>
                        </a:rPr>
                        <a:t>Transparency</a:t>
                      </a:r>
                      <a:endParaRPr lang="de-DE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Arial" pitchFamily="34" charset="0"/>
                          <a:cs typeface="Arial" pitchFamily="34" charset="0"/>
                        </a:rPr>
                        <a:t>Regression</a:t>
                      </a:r>
                      <a:endParaRPr lang="de-DE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No</a:t>
                      </a:r>
                      <a:r>
                        <a:rPr lang="de-DE" sz="1000" dirty="0" smtClean="0">
                          <a:latin typeface="Arial" pitchFamily="34" charset="0"/>
                          <a:cs typeface="Arial" pitchFamily="34" charset="0"/>
                        </a:rPr>
                        <a:t>/linear </a:t>
                      </a:r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correlations</a:t>
                      </a:r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Nonlinear</a:t>
                      </a:r>
                      <a:r>
                        <a:rPr lang="de-DE" sz="10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correlations</a:t>
                      </a:r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smtClean="0">
                          <a:latin typeface="Arial" pitchFamily="34" charset="0"/>
                          <a:cs typeface="Arial" pitchFamily="34" charset="0"/>
                        </a:rPr>
                        <a:t>Training</a:t>
                      </a:r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smtClean="0">
                          <a:latin typeface="Arial" pitchFamily="34" charset="0"/>
                          <a:cs typeface="Arial" pitchFamily="34" charset="0"/>
                        </a:rPr>
                        <a:t>Response</a:t>
                      </a:r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Overtraining</a:t>
                      </a:r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Weak</a:t>
                      </a:r>
                      <a:r>
                        <a:rPr lang="de-DE" sz="10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input</a:t>
                      </a:r>
                      <a:r>
                        <a:rPr lang="de-DE" sz="10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vars</a:t>
                      </a:r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smtClean="0">
                          <a:latin typeface="Arial" pitchFamily="34" charset="0"/>
                          <a:cs typeface="Arial" pitchFamily="34" charset="0"/>
                        </a:rPr>
                        <a:t>1D</a:t>
                      </a:r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multi</a:t>
                      </a:r>
                      <a:r>
                        <a:rPr lang="de-DE" sz="1000" baseline="0" dirty="0" smtClean="0">
                          <a:latin typeface="Arial" pitchFamily="34" charset="0"/>
                          <a:cs typeface="Arial" pitchFamily="34" charset="0"/>
                        </a:rPr>
                        <a:t> D</a:t>
                      </a:r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00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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00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00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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00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00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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00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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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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00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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00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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00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0" y="101600"/>
            <a:ext cx="9144000" cy="525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0" hangingPunct="0"/>
            <a:r>
              <a:rPr lang="en-GB" sz="28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K-Nearest-Neighbour / Multidimensional PDE</a:t>
            </a:r>
            <a:endParaRPr lang="en-GB" sz="2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5" name="Gruppieren 124"/>
          <p:cNvGrpSpPr/>
          <p:nvPr/>
        </p:nvGrpSpPr>
        <p:grpSpPr>
          <a:xfrm>
            <a:off x="5429256" y="2214554"/>
            <a:ext cx="3419475" cy="2736850"/>
            <a:chOff x="2808288" y="2205038"/>
            <a:chExt cx="3419475" cy="2736850"/>
          </a:xfrm>
        </p:grpSpPr>
        <p:sp>
          <p:nvSpPr>
            <p:cNvPr id="7" name="Rectangle 329"/>
            <p:cNvSpPr>
              <a:spLocks noChangeArrowheads="1"/>
            </p:cNvSpPr>
            <p:nvPr/>
          </p:nvSpPr>
          <p:spPr bwMode="auto">
            <a:xfrm>
              <a:off x="2808288" y="2205038"/>
              <a:ext cx="3419475" cy="2736850"/>
            </a:xfrm>
            <a:prstGeom prst="rect">
              <a:avLst/>
            </a:prstGeom>
            <a:solidFill>
              <a:schemeClr val="bg1"/>
            </a:solidFill>
            <a:ln w="3175" algn="ctr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8" name="Line 334"/>
            <p:cNvSpPr>
              <a:spLocks noChangeShapeType="1"/>
            </p:cNvSpPr>
            <p:nvPr/>
          </p:nvSpPr>
          <p:spPr bwMode="auto">
            <a:xfrm>
              <a:off x="3024188" y="4511675"/>
              <a:ext cx="2592387" cy="0"/>
            </a:xfrm>
            <a:prstGeom prst="line">
              <a:avLst/>
            </a:prstGeom>
            <a:noFill/>
            <a:ln w="12700">
              <a:solidFill>
                <a:srgbClr val="5F5F5F"/>
              </a:solidFill>
              <a:round/>
              <a:headEnd/>
              <a:tailEnd type="stealth" w="lg" len="lg"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9" name="Line 335"/>
            <p:cNvSpPr>
              <a:spLocks noChangeShapeType="1"/>
            </p:cNvSpPr>
            <p:nvPr/>
          </p:nvSpPr>
          <p:spPr bwMode="auto">
            <a:xfrm rot="-5400000">
              <a:off x="2052638" y="3538538"/>
              <a:ext cx="2374900" cy="0"/>
            </a:xfrm>
            <a:prstGeom prst="line">
              <a:avLst/>
            </a:prstGeom>
            <a:noFill/>
            <a:ln w="12700">
              <a:solidFill>
                <a:srgbClr val="5F5F5F"/>
              </a:solidFill>
              <a:round/>
              <a:headEnd/>
              <a:tailEnd type="stealth" w="lg" len="lg"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10" name="Oval 336"/>
            <p:cNvSpPr>
              <a:spLocks noChangeArrowheads="1"/>
            </p:cNvSpPr>
            <p:nvPr/>
          </p:nvSpPr>
          <p:spPr bwMode="auto">
            <a:xfrm>
              <a:off x="4392613" y="2852738"/>
              <a:ext cx="71437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11" name="Oval 337"/>
            <p:cNvSpPr>
              <a:spLocks noChangeArrowheads="1"/>
            </p:cNvSpPr>
            <p:nvPr/>
          </p:nvSpPr>
          <p:spPr bwMode="auto">
            <a:xfrm>
              <a:off x="4608513" y="3068638"/>
              <a:ext cx="71437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12" name="Oval 338"/>
            <p:cNvSpPr>
              <a:spLocks noChangeArrowheads="1"/>
            </p:cNvSpPr>
            <p:nvPr/>
          </p:nvSpPr>
          <p:spPr bwMode="auto">
            <a:xfrm>
              <a:off x="4392613" y="2997200"/>
              <a:ext cx="71437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13" name="Oval 339"/>
            <p:cNvSpPr>
              <a:spLocks noChangeArrowheads="1"/>
            </p:cNvSpPr>
            <p:nvPr/>
          </p:nvSpPr>
          <p:spPr bwMode="auto">
            <a:xfrm>
              <a:off x="4537075" y="3141663"/>
              <a:ext cx="71438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14" name="Oval 340"/>
            <p:cNvSpPr>
              <a:spLocks noChangeArrowheads="1"/>
            </p:cNvSpPr>
            <p:nvPr/>
          </p:nvSpPr>
          <p:spPr bwMode="auto">
            <a:xfrm>
              <a:off x="4679950" y="3213100"/>
              <a:ext cx="71438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15" name="Oval 341"/>
            <p:cNvSpPr>
              <a:spLocks noChangeArrowheads="1"/>
            </p:cNvSpPr>
            <p:nvPr/>
          </p:nvSpPr>
          <p:spPr bwMode="auto">
            <a:xfrm>
              <a:off x="4786313" y="3402013"/>
              <a:ext cx="71437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16" name="Oval 342"/>
            <p:cNvSpPr>
              <a:spLocks noChangeArrowheads="1"/>
            </p:cNvSpPr>
            <p:nvPr/>
          </p:nvSpPr>
          <p:spPr bwMode="auto">
            <a:xfrm>
              <a:off x="4824413" y="3213100"/>
              <a:ext cx="71437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17" name="Oval 343"/>
            <p:cNvSpPr>
              <a:spLocks noChangeArrowheads="1"/>
            </p:cNvSpPr>
            <p:nvPr/>
          </p:nvSpPr>
          <p:spPr bwMode="auto">
            <a:xfrm>
              <a:off x="4392613" y="3213100"/>
              <a:ext cx="71437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18" name="Oval 344"/>
            <p:cNvSpPr>
              <a:spLocks noChangeArrowheads="1"/>
            </p:cNvSpPr>
            <p:nvPr/>
          </p:nvSpPr>
          <p:spPr bwMode="auto">
            <a:xfrm>
              <a:off x="4608513" y="3213100"/>
              <a:ext cx="71437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19" name="Oval 345"/>
            <p:cNvSpPr>
              <a:spLocks noChangeArrowheads="1"/>
            </p:cNvSpPr>
            <p:nvPr/>
          </p:nvSpPr>
          <p:spPr bwMode="auto">
            <a:xfrm>
              <a:off x="4608513" y="2925763"/>
              <a:ext cx="71437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20" name="Oval 346"/>
            <p:cNvSpPr>
              <a:spLocks noChangeArrowheads="1"/>
            </p:cNvSpPr>
            <p:nvPr/>
          </p:nvSpPr>
          <p:spPr bwMode="auto">
            <a:xfrm>
              <a:off x="4826000" y="2781300"/>
              <a:ext cx="71438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21" name="Oval 347"/>
            <p:cNvSpPr>
              <a:spLocks noChangeArrowheads="1"/>
            </p:cNvSpPr>
            <p:nvPr/>
          </p:nvSpPr>
          <p:spPr bwMode="auto">
            <a:xfrm>
              <a:off x="5041900" y="2997200"/>
              <a:ext cx="71438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22" name="Oval 348"/>
            <p:cNvSpPr>
              <a:spLocks noChangeArrowheads="1"/>
            </p:cNvSpPr>
            <p:nvPr/>
          </p:nvSpPr>
          <p:spPr bwMode="auto">
            <a:xfrm>
              <a:off x="4826000" y="2925763"/>
              <a:ext cx="71438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23" name="Oval 349"/>
            <p:cNvSpPr>
              <a:spLocks noChangeArrowheads="1"/>
            </p:cNvSpPr>
            <p:nvPr/>
          </p:nvSpPr>
          <p:spPr bwMode="auto">
            <a:xfrm>
              <a:off x="4970463" y="3070225"/>
              <a:ext cx="71437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24" name="Oval 350"/>
            <p:cNvSpPr>
              <a:spLocks noChangeArrowheads="1"/>
            </p:cNvSpPr>
            <p:nvPr/>
          </p:nvSpPr>
          <p:spPr bwMode="auto">
            <a:xfrm>
              <a:off x="5113338" y="3141663"/>
              <a:ext cx="71437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25" name="Oval 351"/>
            <p:cNvSpPr>
              <a:spLocks noChangeArrowheads="1"/>
            </p:cNvSpPr>
            <p:nvPr/>
          </p:nvSpPr>
          <p:spPr bwMode="auto">
            <a:xfrm>
              <a:off x="5186363" y="3286125"/>
              <a:ext cx="71437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26" name="Oval 352"/>
            <p:cNvSpPr>
              <a:spLocks noChangeArrowheads="1"/>
            </p:cNvSpPr>
            <p:nvPr/>
          </p:nvSpPr>
          <p:spPr bwMode="auto">
            <a:xfrm>
              <a:off x="5257800" y="3141663"/>
              <a:ext cx="71438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27" name="Oval 353"/>
            <p:cNvSpPr>
              <a:spLocks noChangeArrowheads="1"/>
            </p:cNvSpPr>
            <p:nvPr/>
          </p:nvSpPr>
          <p:spPr bwMode="auto">
            <a:xfrm>
              <a:off x="5186363" y="2997200"/>
              <a:ext cx="71437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28" name="Oval 354"/>
            <p:cNvSpPr>
              <a:spLocks noChangeArrowheads="1"/>
            </p:cNvSpPr>
            <p:nvPr/>
          </p:nvSpPr>
          <p:spPr bwMode="auto">
            <a:xfrm>
              <a:off x="4986338" y="3175000"/>
              <a:ext cx="71437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29" name="Oval 355"/>
            <p:cNvSpPr>
              <a:spLocks noChangeArrowheads="1"/>
            </p:cNvSpPr>
            <p:nvPr/>
          </p:nvSpPr>
          <p:spPr bwMode="auto">
            <a:xfrm>
              <a:off x="5041900" y="2854325"/>
              <a:ext cx="71438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0" name="Oval 356"/>
            <p:cNvSpPr>
              <a:spLocks noChangeArrowheads="1"/>
            </p:cNvSpPr>
            <p:nvPr/>
          </p:nvSpPr>
          <p:spPr bwMode="auto">
            <a:xfrm>
              <a:off x="4968875" y="3427413"/>
              <a:ext cx="71438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1" name="Oval 357"/>
            <p:cNvSpPr>
              <a:spLocks noChangeArrowheads="1"/>
            </p:cNvSpPr>
            <p:nvPr/>
          </p:nvSpPr>
          <p:spPr bwMode="auto">
            <a:xfrm>
              <a:off x="5184775" y="3643313"/>
              <a:ext cx="71438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2" name="Oval 358"/>
            <p:cNvSpPr>
              <a:spLocks noChangeArrowheads="1"/>
            </p:cNvSpPr>
            <p:nvPr/>
          </p:nvSpPr>
          <p:spPr bwMode="auto">
            <a:xfrm>
              <a:off x="4968875" y="3571875"/>
              <a:ext cx="71438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3" name="Oval 359"/>
            <p:cNvSpPr>
              <a:spLocks noChangeArrowheads="1"/>
            </p:cNvSpPr>
            <p:nvPr/>
          </p:nvSpPr>
          <p:spPr bwMode="auto">
            <a:xfrm>
              <a:off x="5113338" y="3716338"/>
              <a:ext cx="71437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4" name="Oval 360"/>
            <p:cNvSpPr>
              <a:spLocks noChangeArrowheads="1"/>
            </p:cNvSpPr>
            <p:nvPr/>
          </p:nvSpPr>
          <p:spPr bwMode="auto">
            <a:xfrm>
              <a:off x="5256213" y="3787775"/>
              <a:ext cx="71437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5" name="Oval 361"/>
            <p:cNvSpPr>
              <a:spLocks noChangeArrowheads="1"/>
            </p:cNvSpPr>
            <p:nvPr/>
          </p:nvSpPr>
          <p:spPr bwMode="auto">
            <a:xfrm>
              <a:off x="5329238" y="3932238"/>
              <a:ext cx="71437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6" name="Oval 362"/>
            <p:cNvSpPr>
              <a:spLocks noChangeArrowheads="1"/>
            </p:cNvSpPr>
            <p:nvPr/>
          </p:nvSpPr>
          <p:spPr bwMode="auto">
            <a:xfrm>
              <a:off x="5400675" y="3787775"/>
              <a:ext cx="71438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7" name="Oval 363"/>
            <p:cNvSpPr>
              <a:spLocks noChangeArrowheads="1"/>
            </p:cNvSpPr>
            <p:nvPr/>
          </p:nvSpPr>
          <p:spPr bwMode="auto">
            <a:xfrm>
              <a:off x="5329238" y="3643313"/>
              <a:ext cx="71437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8" name="Oval 364"/>
            <p:cNvSpPr>
              <a:spLocks noChangeArrowheads="1"/>
            </p:cNvSpPr>
            <p:nvPr/>
          </p:nvSpPr>
          <p:spPr bwMode="auto">
            <a:xfrm>
              <a:off x="5184775" y="3787775"/>
              <a:ext cx="71438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39" name="Oval 365"/>
            <p:cNvSpPr>
              <a:spLocks noChangeArrowheads="1"/>
            </p:cNvSpPr>
            <p:nvPr/>
          </p:nvSpPr>
          <p:spPr bwMode="auto">
            <a:xfrm>
              <a:off x="5329238" y="3357563"/>
              <a:ext cx="71437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0" name="Oval 366"/>
            <p:cNvSpPr>
              <a:spLocks noChangeArrowheads="1"/>
            </p:cNvSpPr>
            <p:nvPr/>
          </p:nvSpPr>
          <p:spPr bwMode="auto">
            <a:xfrm>
              <a:off x="4897438" y="3860800"/>
              <a:ext cx="71437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1" name="Oval 367"/>
            <p:cNvSpPr>
              <a:spLocks noChangeArrowheads="1"/>
            </p:cNvSpPr>
            <p:nvPr/>
          </p:nvSpPr>
          <p:spPr bwMode="auto">
            <a:xfrm>
              <a:off x="4970463" y="4005263"/>
              <a:ext cx="71437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2" name="Oval 368"/>
            <p:cNvSpPr>
              <a:spLocks noChangeArrowheads="1"/>
            </p:cNvSpPr>
            <p:nvPr/>
          </p:nvSpPr>
          <p:spPr bwMode="auto">
            <a:xfrm>
              <a:off x="5041900" y="3860800"/>
              <a:ext cx="71438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3" name="Oval 369"/>
            <p:cNvSpPr>
              <a:spLocks noChangeArrowheads="1"/>
            </p:cNvSpPr>
            <p:nvPr/>
          </p:nvSpPr>
          <p:spPr bwMode="auto">
            <a:xfrm>
              <a:off x="4970463" y="3716338"/>
              <a:ext cx="71437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4" name="Oval 370"/>
            <p:cNvSpPr>
              <a:spLocks noChangeArrowheads="1"/>
            </p:cNvSpPr>
            <p:nvPr/>
          </p:nvSpPr>
          <p:spPr bwMode="auto">
            <a:xfrm>
              <a:off x="4105275" y="2852738"/>
              <a:ext cx="71438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5" name="Oval 371"/>
            <p:cNvSpPr>
              <a:spLocks noChangeArrowheads="1"/>
            </p:cNvSpPr>
            <p:nvPr/>
          </p:nvSpPr>
          <p:spPr bwMode="auto">
            <a:xfrm>
              <a:off x="4178300" y="2997200"/>
              <a:ext cx="71438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6" name="Oval 372"/>
            <p:cNvSpPr>
              <a:spLocks noChangeArrowheads="1"/>
            </p:cNvSpPr>
            <p:nvPr/>
          </p:nvSpPr>
          <p:spPr bwMode="auto">
            <a:xfrm>
              <a:off x="4249738" y="2852738"/>
              <a:ext cx="71437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7" name="Oval 373"/>
            <p:cNvSpPr>
              <a:spLocks noChangeArrowheads="1"/>
            </p:cNvSpPr>
            <p:nvPr/>
          </p:nvSpPr>
          <p:spPr bwMode="auto">
            <a:xfrm>
              <a:off x="4178300" y="2708275"/>
              <a:ext cx="71438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8" name="Oval 374"/>
            <p:cNvSpPr>
              <a:spLocks noChangeArrowheads="1"/>
            </p:cNvSpPr>
            <p:nvPr/>
          </p:nvSpPr>
          <p:spPr bwMode="auto">
            <a:xfrm>
              <a:off x="4392613" y="2709863"/>
              <a:ext cx="71437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49" name="Oval 375"/>
            <p:cNvSpPr>
              <a:spLocks noChangeArrowheads="1"/>
            </p:cNvSpPr>
            <p:nvPr/>
          </p:nvSpPr>
          <p:spPr bwMode="auto">
            <a:xfrm>
              <a:off x="4610100" y="2565400"/>
              <a:ext cx="71438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0" name="Oval 376"/>
            <p:cNvSpPr>
              <a:spLocks noChangeArrowheads="1"/>
            </p:cNvSpPr>
            <p:nvPr/>
          </p:nvSpPr>
          <p:spPr bwMode="auto">
            <a:xfrm>
              <a:off x="4610100" y="2709863"/>
              <a:ext cx="71438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1" name="Oval 377"/>
            <p:cNvSpPr>
              <a:spLocks noChangeArrowheads="1"/>
            </p:cNvSpPr>
            <p:nvPr/>
          </p:nvSpPr>
          <p:spPr bwMode="auto">
            <a:xfrm>
              <a:off x="4826000" y="2638425"/>
              <a:ext cx="71438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2" name="Oval 378"/>
            <p:cNvSpPr>
              <a:spLocks noChangeArrowheads="1"/>
            </p:cNvSpPr>
            <p:nvPr/>
          </p:nvSpPr>
          <p:spPr bwMode="auto">
            <a:xfrm>
              <a:off x="5211763" y="3406775"/>
              <a:ext cx="71437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3" name="Oval 379"/>
            <p:cNvSpPr>
              <a:spLocks noChangeArrowheads="1"/>
            </p:cNvSpPr>
            <p:nvPr/>
          </p:nvSpPr>
          <p:spPr bwMode="auto">
            <a:xfrm>
              <a:off x="4868863" y="3360738"/>
              <a:ext cx="71437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4" name="Oval 380"/>
            <p:cNvSpPr>
              <a:spLocks noChangeArrowheads="1"/>
            </p:cNvSpPr>
            <p:nvPr/>
          </p:nvSpPr>
          <p:spPr bwMode="auto">
            <a:xfrm>
              <a:off x="4868863" y="3471863"/>
              <a:ext cx="71437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5" name="Oval 381"/>
            <p:cNvSpPr>
              <a:spLocks noChangeArrowheads="1"/>
            </p:cNvSpPr>
            <p:nvPr/>
          </p:nvSpPr>
          <p:spPr bwMode="auto">
            <a:xfrm>
              <a:off x="5084763" y="3284538"/>
              <a:ext cx="71437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6" name="Oval 382"/>
            <p:cNvSpPr>
              <a:spLocks noChangeArrowheads="1"/>
            </p:cNvSpPr>
            <p:nvPr/>
          </p:nvSpPr>
          <p:spPr bwMode="auto">
            <a:xfrm>
              <a:off x="5084763" y="3429000"/>
              <a:ext cx="71437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7" name="Oval 383"/>
            <p:cNvSpPr>
              <a:spLocks noChangeArrowheads="1"/>
            </p:cNvSpPr>
            <p:nvPr/>
          </p:nvSpPr>
          <p:spPr bwMode="auto">
            <a:xfrm>
              <a:off x="5256213" y="4005263"/>
              <a:ext cx="71437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8" name="Oval 384"/>
            <p:cNvSpPr>
              <a:spLocks noChangeArrowheads="1"/>
            </p:cNvSpPr>
            <p:nvPr/>
          </p:nvSpPr>
          <p:spPr bwMode="auto">
            <a:xfrm>
              <a:off x="5399088" y="4076700"/>
              <a:ext cx="71437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59" name="Oval 385"/>
            <p:cNvSpPr>
              <a:spLocks noChangeArrowheads="1"/>
            </p:cNvSpPr>
            <p:nvPr/>
          </p:nvSpPr>
          <p:spPr bwMode="auto">
            <a:xfrm>
              <a:off x="5327650" y="4076700"/>
              <a:ext cx="71438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60" name="Oval 386"/>
            <p:cNvSpPr>
              <a:spLocks noChangeArrowheads="1"/>
            </p:cNvSpPr>
            <p:nvPr/>
          </p:nvSpPr>
          <p:spPr bwMode="auto">
            <a:xfrm>
              <a:off x="4895850" y="4149725"/>
              <a:ext cx="71438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61" name="Oval 387"/>
            <p:cNvSpPr>
              <a:spLocks noChangeArrowheads="1"/>
            </p:cNvSpPr>
            <p:nvPr/>
          </p:nvSpPr>
          <p:spPr bwMode="auto">
            <a:xfrm>
              <a:off x="5184775" y="4149725"/>
              <a:ext cx="71438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62" name="Oval 388"/>
            <p:cNvSpPr>
              <a:spLocks noChangeArrowheads="1"/>
            </p:cNvSpPr>
            <p:nvPr/>
          </p:nvSpPr>
          <p:spPr bwMode="auto">
            <a:xfrm>
              <a:off x="5113338" y="4005263"/>
              <a:ext cx="71437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63" name="Oval 389"/>
            <p:cNvSpPr>
              <a:spLocks noChangeArrowheads="1"/>
            </p:cNvSpPr>
            <p:nvPr/>
          </p:nvSpPr>
          <p:spPr bwMode="auto">
            <a:xfrm>
              <a:off x="4032250" y="3573463"/>
              <a:ext cx="71438" cy="73025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64" name="Oval 390"/>
            <p:cNvSpPr>
              <a:spLocks noChangeArrowheads="1"/>
            </p:cNvSpPr>
            <p:nvPr/>
          </p:nvSpPr>
          <p:spPr bwMode="auto">
            <a:xfrm>
              <a:off x="4178300" y="3213100"/>
              <a:ext cx="71438" cy="73025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65" name="Oval 391"/>
            <p:cNvSpPr>
              <a:spLocks noChangeArrowheads="1"/>
            </p:cNvSpPr>
            <p:nvPr/>
          </p:nvSpPr>
          <p:spPr bwMode="auto">
            <a:xfrm>
              <a:off x="4608513" y="3357563"/>
              <a:ext cx="71437" cy="73025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66" name="Oval 392"/>
            <p:cNvSpPr>
              <a:spLocks noChangeArrowheads="1"/>
            </p:cNvSpPr>
            <p:nvPr/>
          </p:nvSpPr>
          <p:spPr bwMode="auto">
            <a:xfrm>
              <a:off x="4321175" y="3141663"/>
              <a:ext cx="71438" cy="73025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67" name="Oval 393"/>
            <p:cNvSpPr>
              <a:spLocks noChangeArrowheads="1"/>
            </p:cNvSpPr>
            <p:nvPr/>
          </p:nvSpPr>
          <p:spPr bwMode="auto">
            <a:xfrm>
              <a:off x="4464050" y="3357563"/>
              <a:ext cx="71438" cy="73025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68" name="Oval 394"/>
            <p:cNvSpPr>
              <a:spLocks noChangeArrowheads="1"/>
            </p:cNvSpPr>
            <p:nvPr/>
          </p:nvSpPr>
          <p:spPr bwMode="auto">
            <a:xfrm>
              <a:off x="4537075" y="3500438"/>
              <a:ext cx="71438" cy="73025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69" name="Oval 395"/>
            <p:cNvSpPr>
              <a:spLocks noChangeArrowheads="1"/>
            </p:cNvSpPr>
            <p:nvPr/>
          </p:nvSpPr>
          <p:spPr bwMode="auto">
            <a:xfrm>
              <a:off x="4824413" y="3644900"/>
              <a:ext cx="71437" cy="73025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70" name="Oval 396"/>
            <p:cNvSpPr>
              <a:spLocks noChangeArrowheads="1"/>
            </p:cNvSpPr>
            <p:nvPr/>
          </p:nvSpPr>
          <p:spPr bwMode="auto">
            <a:xfrm>
              <a:off x="4679950" y="3500438"/>
              <a:ext cx="71438" cy="73025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71" name="Oval 397"/>
            <p:cNvSpPr>
              <a:spLocks noChangeArrowheads="1"/>
            </p:cNvSpPr>
            <p:nvPr/>
          </p:nvSpPr>
          <p:spPr bwMode="auto">
            <a:xfrm>
              <a:off x="4679950" y="3068638"/>
              <a:ext cx="71438" cy="73025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72" name="Oval 398"/>
            <p:cNvSpPr>
              <a:spLocks noChangeArrowheads="1"/>
            </p:cNvSpPr>
            <p:nvPr/>
          </p:nvSpPr>
          <p:spPr bwMode="auto">
            <a:xfrm>
              <a:off x="4608513" y="3611563"/>
              <a:ext cx="71437" cy="73025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73" name="Oval 399"/>
            <p:cNvSpPr>
              <a:spLocks noChangeArrowheads="1"/>
            </p:cNvSpPr>
            <p:nvPr/>
          </p:nvSpPr>
          <p:spPr bwMode="auto">
            <a:xfrm>
              <a:off x="4464050" y="2997200"/>
              <a:ext cx="71438" cy="73025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74" name="Oval 400"/>
            <p:cNvSpPr>
              <a:spLocks noChangeArrowheads="1"/>
            </p:cNvSpPr>
            <p:nvPr/>
          </p:nvSpPr>
          <p:spPr bwMode="auto">
            <a:xfrm>
              <a:off x="4321175" y="3859213"/>
              <a:ext cx="71438" cy="73025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75" name="Oval 401"/>
            <p:cNvSpPr>
              <a:spLocks noChangeArrowheads="1"/>
            </p:cNvSpPr>
            <p:nvPr/>
          </p:nvSpPr>
          <p:spPr bwMode="auto">
            <a:xfrm>
              <a:off x="4608513" y="3860800"/>
              <a:ext cx="71437" cy="73025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76" name="Oval 402"/>
            <p:cNvSpPr>
              <a:spLocks noChangeArrowheads="1"/>
            </p:cNvSpPr>
            <p:nvPr/>
          </p:nvSpPr>
          <p:spPr bwMode="auto">
            <a:xfrm>
              <a:off x="4895850" y="3644900"/>
              <a:ext cx="71438" cy="73025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77" name="Oval 403"/>
            <p:cNvSpPr>
              <a:spLocks noChangeArrowheads="1"/>
            </p:cNvSpPr>
            <p:nvPr/>
          </p:nvSpPr>
          <p:spPr bwMode="auto">
            <a:xfrm>
              <a:off x="4968875" y="3933825"/>
              <a:ext cx="71438" cy="73025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78" name="Oval 404"/>
            <p:cNvSpPr>
              <a:spLocks noChangeArrowheads="1"/>
            </p:cNvSpPr>
            <p:nvPr/>
          </p:nvSpPr>
          <p:spPr bwMode="auto">
            <a:xfrm>
              <a:off x="4221163" y="3759200"/>
              <a:ext cx="71437" cy="73025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79" name="Oval 405"/>
            <p:cNvSpPr>
              <a:spLocks noChangeArrowheads="1"/>
            </p:cNvSpPr>
            <p:nvPr/>
          </p:nvSpPr>
          <p:spPr bwMode="auto">
            <a:xfrm>
              <a:off x="4679950" y="3716338"/>
              <a:ext cx="71438" cy="73025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80" name="Oval 406"/>
            <p:cNvSpPr>
              <a:spLocks noChangeArrowheads="1"/>
            </p:cNvSpPr>
            <p:nvPr/>
          </p:nvSpPr>
          <p:spPr bwMode="auto">
            <a:xfrm>
              <a:off x="4437063" y="3860800"/>
              <a:ext cx="71437" cy="73025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81" name="Oval 407"/>
            <p:cNvSpPr>
              <a:spLocks noChangeArrowheads="1"/>
            </p:cNvSpPr>
            <p:nvPr/>
          </p:nvSpPr>
          <p:spPr bwMode="auto">
            <a:xfrm>
              <a:off x="4381500" y="3695700"/>
              <a:ext cx="71438" cy="73025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82" name="Oval 408"/>
            <p:cNvSpPr>
              <a:spLocks noChangeArrowheads="1"/>
            </p:cNvSpPr>
            <p:nvPr/>
          </p:nvSpPr>
          <p:spPr bwMode="auto">
            <a:xfrm>
              <a:off x="4392613" y="3500438"/>
              <a:ext cx="71437" cy="73025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83" name="Oval 409"/>
            <p:cNvSpPr>
              <a:spLocks noChangeArrowheads="1"/>
            </p:cNvSpPr>
            <p:nvPr/>
          </p:nvSpPr>
          <p:spPr bwMode="auto">
            <a:xfrm>
              <a:off x="4497388" y="3697288"/>
              <a:ext cx="71437" cy="73025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84" name="Oval 410"/>
            <p:cNvSpPr>
              <a:spLocks noChangeArrowheads="1"/>
            </p:cNvSpPr>
            <p:nvPr/>
          </p:nvSpPr>
          <p:spPr bwMode="auto">
            <a:xfrm>
              <a:off x="4276725" y="3284538"/>
              <a:ext cx="71438" cy="73025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85" name="Oval 411"/>
            <p:cNvSpPr>
              <a:spLocks noChangeArrowheads="1"/>
            </p:cNvSpPr>
            <p:nvPr/>
          </p:nvSpPr>
          <p:spPr bwMode="auto">
            <a:xfrm>
              <a:off x="4321175" y="3398838"/>
              <a:ext cx="71438" cy="73025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86" name="Oval 412"/>
            <p:cNvSpPr>
              <a:spLocks noChangeArrowheads="1"/>
            </p:cNvSpPr>
            <p:nvPr/>
          </p:nvSpPr>
          <p:spPr bwMode="auto">
            <a:xfrm>
              <a:off x="4105275" y="3284538"/>
              <a:ext cx="71438" cy="73025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87" name="Oval 413"/>
            <p:cNvSpPr>
              <a:spLocks noChangeArrowheads="1"/>
            </p:cNvSpPr>
            <p:nvPr/>
          </p:nvSpPr>
          <p:spPr bwMode="auto">
            <a:xfrm>
              <a:off x="4321175" y="3643313"/>
              <a:ext cx="71438" cy="73025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88" name="Oval 414"/>
            <p:cNvSpPr>
              <a:spLocks noChangeArrowheads="1"/>
            </p:cNvSpPr>
            <p:nvPr/>
          </p:nvSpPr>
          <p:spPr bwMode="auto">
            <a:xfrm>
              <a:off x="4176713" y="3500438"/>
              <a:ext cx="71437" cy="73025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89" name="Oval 415"/>
            <p:cNvSpPr>
              <a:spLocks noChangeArrowheads="1"/>
            </p:cNvSpPr>
            <p:nvPr/>
          </p:nvSpPr>
          <p:spPr bwMode="auto">
            <a:xfrm>
              <a:off x="4681538" y="4170363"/>
              <a:ext cx="71437" cy="73025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90" name="Oval 416"/>
            <p:cNvSpPr>
              <a:spLocks noChangeArrowheads="1"/>
            </p:cNvSpPr>
            <p:nvPr/>
          </p:nvSpPr>
          <p:spPr bwMode="auto">
            <a:xfrm>
              <a:off x="4752975" y="4025900"/>
              <a:ext cx="71438" cy="73025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91" name="Oval 417"/>
            <p:cNvSpPr>
              <a:spLocks noChangeArrowheads="1"/>
            </p:cNvSpPr>
            <p:nvPr/>
          </p:nvSpPr>
          <p:spPr bwMode="auto">
            <a:xfrm>
              <a:off x="4510088" y="4170363"/>
              <a:ext cx="71437" cy="73025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92" name="Oval 418"/>
            <p:cNvSpPr>
              <a:spLocks noChangeArrowheads="1"/>
            </p:cNvSpPr>
            <p:nvPr/>
          </p:nvSpPr>
          <p:spPr bwMode="auto">
            <a:xfrm>
              <a:off x="4454525" y="4005263"/>
              <a:ext cx="71438" cy="73025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93" name="Oval 419"/>
            <p:cNvSpPr>
              <a:spLocks noChangeArrowheads="1"/>
            </p:cNvSpPr>
            <p:nvPr/>
          </p:nvSpPr>
          <p:spPr bwMode="auto">
            <a:xfrm>
              <a:off x="4570413" y="4006850"/>
              <a:ext cx="71437" cy="73025"/>
            </a:xfrm>
            <a:prstGeom prst="ellipse">
              <a:avLst/>
            </a:prstGeom>
            <a:solidFill>
              <a:srgbClr val="FF0000"/>
            </a:solidFill>
            <a:ln w="317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94" name="Oval 420"/>
            <p:cNvSpPr>
              <a:spLocks noChangeArrowheads="1"/>
            </p:cNvSpPr>
            <p:nvPr/>
          </p:nvSpPr>
          <p:spPr bwMode="auto">
            <a:xfrm>
              <a:off x="3960813" y="3068638"/>
              <a:ext cx="71437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95" name="Oval 421"/>
            <p:cNvSpPr>
              <a:spLocks noChangeArrowheads="1"/>
            </p:cNvSpPr>
            <p:nvPr/>
          </p:nvSpPr>
          <p:spPr bwMode="auto">
            <a:xfrm>
              <a:off x="3960813" y="3213100"/>
              <a:ext cx="71437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96" name="Oval 422"/>
            <p:cNvSpPr>
              <a:spLocks noChangeArrowheads="1"/>
            </p:cNvSpPr>
            <p:nvPr/>
          </p:nvSpPr>
          <p:spPr bwMode="auto">
            <a:xfrm>
              <a:off x="3673475" y="3068638"/>
              <a:ext cx="71438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97" name="Oval 423"/>
            <p:cNvSpPr>
              <a:spLocks noChangeArrowheads="1"/>
            </p:cNvSpPr>
            <p:nvPr/>
          </p:nvSpPr>
          <p:spPr bwMode="auto">
            <a:xfrm>
              <a:off x="3746500" y="3213100"/>
              <a:ext cx="71438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98" name="Oval 424"/>
            <p:cNvSpPr>
              <a:spLocks noChangeArrowheads="1"/>
            </p:cNvSpPr>
            <p:nvPr/>
          </p:nvSpPr>
          <p:spPr bwMode="auto">
            <a:xfrm>
              <a:off x="3817938" y="3068638"/>
              <a:ext cx="71437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99" name="Oval 425"/>
            <p:cNvSpPr>
              <a:spLocks noChangeArrowheads="1"/>
            </p:cNvSpPr>
            <p:nvPr/>
          </p:nvSpPr>
          <p:spPr bwMode="auto">
            <a:xfrm>
              <a:off x="3746500" y="2924175"/>
              <a:ext cx="71438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100" name="Oval 426"/>
            <p:cNvSpPr>
              <a:spLocks noChangeArrowheads="1"/>
            </p:cNvSpPr>
            <p:nvPr/>
          </p:nvSpPr>
          <p:spPr bwMode="auto">
            <a:xfrm>
              <a:off x="3960813" y="2925763"/>
              <a:ext cx="71437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101" name="Oval 427"/>
            <p:cNvSpPr>
              <a:spLocks noChangeArrowheads="1"/>
            </p:cNvSpPr>
            <p:nvPr/>
          </p:nvSpPr>
          <p:spPr bwMode="auto">
            <a:xfrm>
              <a:off x="3976688" y="2635250"/>
              <a:ext cx="71437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102" name="Oval 428"/>
            <p:cNvSpPr>
              <a:spLocks noChangeArrowheads="1"/>
            </p:cNvSpPr>
            <p:nvPr/>
          </p:nvSpPr>
          <p:spPr bwMode="auto">
            <a:xfrm>
              <a:off x="3976688" y="2779713"/>
              <a:ext cx="71437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103" name="Oval 429"/>
            <p:cNvSpPr>
              <a:spLocks noChangeArrowheads="1"/>
            </p:cNvSpPr>
            <p:nvPr/>
          </p:nvSpPr>
          <p:spPr bwMode="auto">
            <a:xfrm>
              <a:off x="3689350" y="2635250"/>
              <a:ext cx="71438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104" name="Oval 430"/>
            <p:cNvSpPr>
              <a:spLocks noChangeArrowheads="1"/>
            </p:cNvSpPr>
            <p:nvPr/>
          </p:nvSpPr>
          <p:spPr bwMode="auto">
            <a:xfrm>
              <a:off x="3762375" y="2779713"/>
              <a:ext cx="71438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105" name="Oval 431"/>
            <p:cNvSpPr>
              <a:spLocks noChangeArrowheads="1"/>
            </p:cNvSpPr>
            <p:nvPr/>
          </p:nvSpPr>
          <p:spPr bwMode="auto">
            <a:xfrm>
              <a:off x="3833813" y="2635250"/>
              <a:ext cx="71437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106" name="Oval 432"/>
            <p:cNvSpPr>
              <a:spLocks noChangeArrowheads="1"/>
            </p:cNvSpPr>
            <p:nvPr/>
          </p:nvSpPr>
          <p:spPr bwMode="auto">
            <a:xfrm>
              <a:off x="3762375" y="2490788"/>
              <a:ext cx="71438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107" name="Oval 433"/>
            <p:cNvSpPr>
              <a:spLocks noChangeArrowheads="1"/>
            </p:cNvSpPr>
            <p:nvPr/>
          </p:nvSpPr>
          <p:spPr bwMode="auto">
            <a:xfrm>
              <a:off x="4321175" y="2565400"/>
              <a:ext cx="71438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108" name="Oval 434"/>
            <p:cNvSpPr>
              <a:spLocks noChangeArrowheads="1"/>
            </p:cNvSpPr>
            <p:nvPr/>
          </p:nvSpPr>
          <p:spPr bwMode="auto">
            <a:xfrm>
              <a:off x="3600450" y="3284538"/>
              <a:ext cx="71438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109" name="Oval 435"/>
            <p:cNvSpPr>
              <a:spLocks noChangeArrowheads="1"/>
            </p:cNvSpPr>
            <p:nvPr/>
          </p:nvSpPr>
          <p:spPr bwMode="auto">
            <a:xfrm>
              <a:off x="3887788" y="3357563"/>
              <a:ext cx="71437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110" name="Oval 436"/>
            <p:cNvSpPr>
              <a:spLocks noChangeArrowheads="1"/>
            </p:cNvSpPr>
            <p:nvPr/>
          </p:nvSpPr>
          <p:spPr bwMode="auto">
            <a:xfrm>
              <a:off x="3529013" y="3140075"/>
              <a:ext cx="71437" cy="73025"/>
            </a:xfrm>
            <a:prstGeom prst="ellipse">
              <a:avLst/>
            </a:prstGeom>
            <a:solidFill>
              <a:srgbClr val="0000FF"/>
            </a:solidFill>
            <a:ln w="3175" algn="ctr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111" name="Text Box 437"/>
            <p:cNvSpPr txBox="1">
              <a:spLocks noChangeArrowheads="1"/>
            </p:cNvSpPr>
            <p:nvPr/>
          </p:nvSpPr>
          <p:spPr bwMode="auto">
            <a:xfrm>
              <a:off x="5067300" y="2493963"/>
              <a:ext cx="404813" cy="336550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l"/>
              <a:r>
                <a:rPr lang="en-GB" sz="1600" b="1" i="1">
                  <a:solidFill>
                    <a:srgbClr val="0000FF"/>
                  </a:solidFill>
                </a:rPr>
                <a:t>H</a:t>
              </a:r>
              <a:r>
                <a:rPr lang="en-GB" sz="1600" b="1" baseline="-25000">
                  <a:solidFill>
                    <a:srgbClr val="0000FF"/>
                  </a:solidFill>
                </a:rPr>
                <a:t>1</a:t>
              </a:r>
            </a:p>
          </p:txBody>
        </p:sp>
        <p:sp>
          <p:nvSpPr>
            <p:cNvPr id="112" name="Text Box 438"/>
            <p:cNvSpPr txBox="1">
              <a:spLocks noChangeArrowheads="1"/>
            </p:cNvSpPr>
            <p:nvPr/>
          </p:nvSpPr>
          <p:spPr bwMode="auto">
            <a:xfrm>
              <a:off x="3770313" y="3862388"/>
              <a:ext cx="404812" cy="336550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l"/>
              <a:r>
                <a:rPr lang="en-GB" sz="1600" b="1" i="1">
                  <a:solidFill>
                    <a:srgbClr val="FF0000"/>
                  </a:solidFill>
                </a:rPr>
                <a:t>H</a:t>
              </a:r>
              <a:r>
                <a:rPr lang="en-GB" sz="1600" b="1" baseline="-25000">
                  <a:solidFill>
                    <a:srgbClr val="FF0000"/>
                  </a:solidFill>
                </a:rPr>
                <a:t>0</a:t>
              </a:r>
            </a:p>
          </p:txBody>
        </p:sp>
        <p:sp>
          <p:nvSpPr>
            <p:cNvPr id="113" name="Text Box 439"/>
            <p:cNvSpPr txBox="1">
              <a:spLocks noChangeArrowheads="1"/>
            </p:cNvSpPr>
            <p:nvPr/>
          </p:nvSpPr>
          <p:spPr bwMode="auto">
            <a:xfrm>
              <a:off x="5237163" y="4510088"/>
              <a:ext cx="360362" cy="336550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l"/>
              <a:r>
                <a:rPr lang="en-GB" sz="1600" i="1"/>
                <a:t>x</a:t>
              </a:r>
              <a:r>
                <a:rPr lang="en-GB" sz="1600" baseline="-25000"/>
                <a:t>1</a:t>
              </a:r>
            </a:p>
          </p:txBody>
        </p:sp>
        <p:sp>
          <p:nvSpPr>
            <p:cNvPr id="114" name="Text Box 440"/>
            <p:cNvSpPr txBox="1">
              <a:spLocks noChangeArrowheads="1"/>
            </p:cNvSpPr>
            <p:nvPr/>
          </p:nvSpPr>
          <p:spPr bwMode="auto">
            <a:xfrm>
              <a:off x="2879725" y="2349500"/>
              <a:ext cx="360363" cy="336550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algn="l"/>
              <a:r>
                <a:rPr lang="en-GB" sz="1600" i="1"/>
                <a:t>x</a:t>
              </a:r>
              <a:r>
                <a:rPr lang="en-GB" sz="1600" baseline="-25000"/>
                <a:t>2</a:t>
              </a:r>
            </a:p>
          </p:txBody>
        </p:sp>
        <p:sp>
          <p:nvSpPr>
            <p:cNvPr id="115" name="AutoShape 441"/>
            <p:cNvSpPr>
              <a:spLocks noChangeArrowheads="1"/>
            </p:cNvSpPr>
            <p:nvPr/>
          </p:nvSpPr>
          <p:spPr bwMode="auto">
            <a:xfrm>
              <a:off x="5002213" y="3451225"/>
              <a:ext cx="215900" cy="215900"/>
            </a:xfrm>
            <a:prstGeom prst="star5">
              <a:avLst/>
            </a:prstGeom>
            <a:solidFill>
              <a:srgbClr val="00FF00"/>
            </a:solidFill>
            <a:ln w="3175" algn="ctr">
              <a:solidFill>
                <a:srgbClr val="339966"/>
              </a:solidFill>
              <a:miter lim="800000"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de-DE"/>
            </a:p>
          </p:txBody>
        </p:sp>
        <p:grpSp>
          <p:nvGrpSpPr>
            <p:cNvPr id="116" name="Group 442"/>
            <p:cNvGrpSpPr>
              <a:grpSpLocks/>
            </p:cNvGrpSpPr>
            <p:nvPr/>
          </p:nvGrpSpPr>
          <p:grpSpPr bwMode="auto">
            <a:xfrm>
              <a:off x="3384550" y="2420938"/>
              <a:ext cx="2305050" cy="1944687"/>
              <a:chOff x="975" y="1525"/>
              <a:chExt cx="1452" cy="1225"/>
            </a:xfrm>
          </p:grpSpPr>
          <p:sp>
            <p:nvSpPr>
              <p:cNvPr id="117" name="Rectangle 443"/>
              <p:cNvSpPr>
                <a:spLocks noChangeArrowheads="1"/>
              </p:cNvSpPr>
              <p:nvPr/>
            </p:nvSpPr>
            <p:spPr bwMode="auto">
              <a:xfrm>
                <a:off x="975" y="1525"/>
                <a:ext cx="1361" cy="590"/>
              </a:xfrm>
              <a:prstGeom prst="rect">
                <a:avLst/>
              </a:prstGeom>
              <a:solidFill>
                <a:srgbClr val="FFFFFF">
                  <a:alpha val="78999"/>
                </a:srgbClr>
              </a:solidFill>
              <a:ln w="3175" algn="ctr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118" name="Rectangle 444"/>
              <p:cNvSpPr>
                <a:spLocks noChangeArrowheads="1"/>
              </p:cNvSpPr>
              <p:nvPr/>
            </p:nvSpPr>
            <p:spPr bwMode="auto">
              <a:xfrm>
                <a:off x="1066" y="2387"/>
                <a:ext cx="1361" cy="363"/>
              </a:xfrm>
              <a:prstGeom prst="rect">
                <a:avLst/>
              </a:prstGeom>
              <a:solidFill>
                <a:srgbClr val="FFFFFF">
                  <a:alpha val="78999"/>
                </a:srgbClr>
              </a:solidFill>
              <a:ln w="3175" algn="ctr">
                <a:noFill/>
                <a:miter lim="800000"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  <p:sp>
            <p:nvSpPr>
              <p:cNvPr id="119" name="Rectangle 445"/>
              <p:cNvSpPr>
                <a:spLocks noChangeArrowheads="1"/>
              </p:cNvSpPr>
              <p:nvPr/>
            </p:nvSpPr>
            <p:spPr bwMode="auto">
              <a:xfrm>
                <a:off x="1066" y="2115"/>
                <a:ext cx="771" cy="272"/>
              </a:xfrm>
              <a:prstGeom prst="rect">
                <a:avLst/>
              </a:prstGeom>
              <a:solidFill>
                <a:srgbClr val="FFFFFF">
                  <a:alpha val="78999"/>
                </a:srgbClr>
              </a:solidFill>
              <a:ln w="3175" algn="ctr">
                <a:noFill/>
                <a:miter lim="800000"/>
                <a:headEnd/>
                <a:tailEnd/>
              </a:ln>
              <a:effectLst/>
            </p:spPr>
            <p:txBody>
              <a:bodyPr lIns="90000" tIns="46800" rIns="90000" bIns="46800" anchor="ctr">
                <a:spAutoFit/>
              </a:bodyPr>
              <a:lstStyle/>
              <a:p>
                <a:endParaRPr lang="de-DE"/>
              </a:p>
            </p:txBody>
          </p:sp>
        </p:grpSp>
        <p:sp>
          <p:nvSpPr>
            <p:cNvPr id="120" name="Oval 446"/>
            <p:cNvSpPr>
              <a:spLocks noChangeArrowheads="1"/>
            </p:cNvSpPr>
            <p:nvPr/>
          </p:nvSpPr>
          <p:spPr bwMode="auto">
            <a:xfrm>
              <a:off x="4781550" y="3332163"/>
              <a:ext cx="639763" cy="463550"/>
            </a:xfrm>
            <a:prstGeom prst="ellipse">
              <a:avLst/>
            </a:prstGeom>
            <a:noFill/>
            <a:ln w="25400" algn="ctr">
              <a:solidFill>
                <a:srgbClr val="006600"/>
              </a:solidFill>
              <a:prstDash val="sysDot"/>
              <a:round/>
              <a:headEnd/>
              <a:tailEnd/>
            </a:ln>
            <a:effectLst/>
          </p:spPr>
          <p:txBody>
            <a:bodyPr lIns="90000" tIns="46800" rIns="90000" bIns="46800" anchor="ctr">
              <a:spAutoFit/>
            </a:bodyPr>
            <a:lstStyle/>
            <a:p>
              <a:endParaRPr lang="fr-FR" sz="1600"/>
            </a:p>
          </p:txBody>
        </p:sp>
        <p:sp>
          <p:nvSpPr>
            <p:cNvPr id="121" name="Rectangle 447"/>
            <p:cNvSpPr>
              <a:spLocks noChangeArrowheads="1"/>
            </p:cNvSpPr>
            <p:nvPr/>
          </p:nvSpPr>
          <p:spPr bwMode="auto">
            <a:xfrm>
              <a:off x="4786313" y="3351213"/>
              <a:ext cx="647700" cy="431800"/>
            </a:xfrm>
            <a:prstGeom prst="rect">
              <a:avLst/>
            </a:prstGeom>
            <a:noFill/>
            <a:ln w="25400" algn="ctr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de-DE"/>
            </a:p>
          </p:txBody>
        </p:sp>
        <p:sp>
          <p:nvSpPr>
            <p:cNvPr id="122" name="Text Box 448"/>
            <p:cNvSpPr txBox="1">
              <a:spLocks noChangeArrowheads="1"/>
            </p:cNvSpPr>
            <p:nvPr/>
          </p:nvSpPr>
          <p:spPr bwMode="auto">
            <a:xfrm>
              <a:off x="5688013" y="3336925"/>
              <a:ext cx="503237" cy="390525"/>
            </a:xfrm>
            <a:prstGeom prst="rect">
              <a:avLst/>
            </a:prstGeom>
            <a:noFill/>
            <a:ln w="3175" algn="ctr">
              <a:noFill/>
              <a:miter lim="800000"/>
              <a:headEnd/>
              <a:tailEnd/>
            </a:ln>
            <a:effectLst/>
          </p:spPr>
          <p:txBody>
            <a:bodyPr lIns="18000" tIns="46800" rIns="18000" bIns="46800">
              <a:spAutoFit/>
            </a:bodyPr>
            <a:lstStyle/>
            <a:p>
              <a:pPr algn="l">
                <a:lnSpc>
                  <a:spcPct val="70000"/>
                </a:lnSpc>
              </a:pPr>
              <a:r>
                <a:rPr lang="en-US" sz="1400">
                  <a:solidFill>
                    <a:srgbClr val="006600"/>
                  </a:solidFill>
                </a:rPr>
                <a:t>test event</a:t>
              </a:r>
              <a:endParaRPr lang="fr-FR" sz="1400">
                <a:solidFill>
                  <a:srgbClr val="006600"/>
                </a:solidFill>
              </a:endParaRPr>
            </a:p>
          </p:txBody>
        </p:sp>
        <p:cxnSp>
          <p:nvCxnSpPr>
            <p:cNvPr id="123" name="AutoShape 449"/>
            <p:cNvCxnSpPr>
              <a:cxnSpLocks noChangeShapeType="1"/>
              <a:stCxn id="122" idx="1"/>
              <a:endCxn id="115" idx="4"/>
            </p:cNvCxnSpPr>
            <p:nvPr/>
          </p:nvCxnSpPr>
          <p:spPr bwMode="auto">
            <a:xfrm rot="10800000" flipV="1">
              <a:off x="5218113" y="3532188"/>
              <a:ext cx="469900" cy="1587"/>
            </a:xfrm>
            <a:prstGeom prst="curvedConnector3">
              <a:avLst>
                <a:gd name="adj1" fmla="val 50000"/>
              </a:avLst>
            </a:prstGeom>
            <a:noFill/>
            <a:ln w="12700">
              <a:solidFill>
                <a:srgbClr val="006600"/>
              </a:solidFill>
              <a:round/>
              <a:headEnd/>
              <a:tailEnd type="triangle" w="med" len="med"/>
            </a:ln>
            <a:effectLst/>
          </p:spPr>
        </p:cxnSp>
        <p:graphicFrame>
          <p:nvGraphicFramePr>
            <p:cNvPr id="124" name="Object 450"/>
            <p:cNvGraphicFramePr>
              <a:graphicFrameLocks noChangeAspect="1"/>
            </p:cNvGraphicFramePr>
            <p:nvPr/>
          </p:nvGraphicFramePr>
          <p:xfrm>
            <a:off x="4787900" y="2227263"/>
            <a:ext cx="1381125" cy="238125"/>
          </p:xfrm>
          <a:graphic>
            <a:graphicData uri="http://schemas.openxmlformats.org/presentationml/2006/ole">
              <p:oleObj spid="_x0000_s2050" name="Equation" r:id="rId3" imgW="1473120" imgH="253800" progId="">
                <p:embed/>
              </p:oleObj>
            </a:graphicData>
          </a:graphic>
        </p:graphicFrame>
      </p:grpSp>
      <p:sp>
        <p:nvSpPr>
          <p:cNvPr id="126" name="Inhaltsplatzhalter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Idea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Estimate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multidimensional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probability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densities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by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counting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events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each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class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in a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predefined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or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adaptive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volume</a:t>
            </a:r>
            <a:endParaRPr lang="de-DE" sz="2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endParaRPr lang="de-DE" sz="11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Advantages:</a:t>
            </a:r>
            <a:endParaRPr lang="de-DE" sz="16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reconstruction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PDFs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possible</a:t>
            </a:r>
            <a:endParaRPr lang="de-DE" sz="16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Disadvantages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lvl="1"/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„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curse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dimensionality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“</a:t>
            </a:r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7" name="Grafik 126" descr="Figure1.21b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2976" y="3857628"/>
            <a:ext cx="1214446" cy="1283891"/>
          </a:xfrm>
          <a:prstGeom prst="rect">
            <a:avLst/>
          </a:prstGeom>
        </p:spPr>
      </p:pic>
      <p:pic>
        <p:nvPicPr>
          <p:cNvPr id="128" name="Grafik 127" descr="Figure1.21c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00430" y="3857628"/>
            <a:ext cx="1143008" cy="1323348"/>
          </a:xfrm>
          <a:prstGeom prst="rect">
            <a:avLst/>
          </a:prstGeom>
        </p:spPr>
      </p:pic>
      <p:pic>
        <p:nvPicPr>
          <p:cNvPr id="129" name="Picture 1" descr="C:\Users\Jan Therhaag\AppData\Local\Microsoft\Windows\Temporary Internet Files\Content.IE5\OJ99UPR9\MCj04413100000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43834" y="5929330"/>
            <a:ext cx="585782" cy="585782"/>
          </a:xfrm>
          <a:prstGeom prst="rect">
            <a:avLst/>
          </a:prstGeom>
          <a:noFill/>
        </p:spPr>
      </p:pic>
      <p:pic>
        <p:nvPicPr>
          <p:cNvPr id="130" name="Picture 1" descr="C:\Users\Jan Therhaag\AppData\Local\Microsoft\Windows\Temporary Internet Files\Content.IE5\OJ99UPR9\MCj04413100000[1]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415374" y="5929330"/>
            <a:ext cx="585782" cy="5857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/>
          <p:cNvGraphicFramePr>
            <a:graphicFrameLocks noGrp="1"/>
          </p:cNvGraphicFramePr>
          <p:nvPr/>
        </p:nvGraphicFramePr>
        <p:xfrm>
          <a:off x="142844" y="5251154"/>
          <a:ext cx="8917361" cy="1249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694"/>
                <a:gridCol w="857256"/>
                <a:gridCol w="714380"/>
                <a:gridCol w="857256"/>
                <a:gridCol w="1071570"/>
                <a:gridCol w="928694"/>
                <a:gridCol w="714380"/>
                <a:gridCol w="1285884"/>
                <a:gridCol w="844868"/>
                <a:gridCol w="714379"/>
              </a:tblGrid>
              <a:tr h="140014"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b="1" kern="1200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Performance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Arial" pitchFamily="34" charset="0"/>
                          <a:cs typeface="Arial" pitchFamily="34" charset="0"/>
                        </a:rPr>
                        <a:t>Speed</a:t>
                      </a:r>
                      <a:endParaRPr lang="de-DE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err="1" smtClean="0">
                          <a:latin typeface="Arial" pitchFamily="34" charset="0"/>
                          <a:cs typeface="Arial" pitchFamily="34" charset="0"/>
                        </a:rPr>
                        <a:t>Robustness</a:t>
                      </a:r>
                      <a:endParaRPr lang="de-DE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err="1" smtClean="0">
                          <a:latin typeface="Arial" pitchFamily="34" charset="0"/>
                          <a:cs typeface="Arial" pitchFamily="34" charset="0"/>
                        </a:rPr>
                        <a:t>Curse</a:t>
                      </a:r>
                      <a:r>
                        <a:rPr lang="de-DE" sz="12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DE" sz="1200" baseline="0" dirty="0" err="1" smtClean="0">
                          <a:latin typeface="Arial" pitchFamily="34" charset="0"/>
                          <a:cs typeface="Arial" pitchFamily="34" charset="0"/>
                        </a:rPr>
                        <a:t>of</a:t>
                      </a:r>
                      <a:r>
                        <a:rPr lang="de-DE" sz="1200" baseline="0" dirty="0" smtClean="0">
                          <a:latin typeface="Arial" pitchFamily="34" charset="0"/>
                          <a:cs typeface="Arial" pitchFamily="34" charset="0"/>
                        </a:rPr>
                        <a:t> Dim.</a:t>
                      </a:r>
                      <a:endParaRPr lang="de-DE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err="1" smtClean="0">
                          <a:latin typeface="Arial" pitchFamily="34" charset="0"/>
                          <a:cs typeface="Arial" pitchFamily="34" charset="0"/>
                        </a:rPr>
                        <a:t>Transparency</a:t>
                      </a:r>
                      <a:endParaRPr lang="de-DE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Arial" pitchFamily="34" charset="0"/>
                          <a:cs typeface="Arial" pitchFamily="34" charset="0"/>
                        </a:rPr>
                        <a:t>Regression</a:t>
                      </a:r>
                      <a:endParaRPr lang="de-DE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No</a:t>
                      </a:r>
                      <a:r>
                        <a:rPr lang="de-DE" sz="1000" dirty="0" smtClean="0">
                          <a:latin typeface="Arial" pitchFamily="34" charset="0"/>
                          <a:cs typeface="Arial" pitchFamily="34" charset="0"/>
                        </a:rPr>
                        <a:t>/linear </a:t>
                      </a:r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correlations</a:t>
                      </a:r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Nonlinear</a:t>
                      </a:r>
                      <a:r>
                        <a:rPr lang="de-DE" sz="10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correlations</a:t>
                      </a:r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smtClean="0">
                          <a:latin typeface="Arial" pitchFamily="34" charset="0"/>
                          <a:cs typeface="Arial" pitchFamily="34" charset="0"/>
                        </a:rPr>
                        <a:t>Training</a:t>
                      </a:r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smtClean="0">
                          <a:latin typeface="Arial" pitchFamily="34" charset="0"/>
                          <a:cs typeface="Arial" pitchFamily="34" charset="0"/>
                        </a:rPr>
                        <a:t>Response</a:t>
                      </a:r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Overtraining</a:t>
                      </a:r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Weak</a:t>
                      </a:r>
                      <a:r>
                        <a:rPr lang="de-DE" sz="10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input</a:t>
                      </a:r>
                      <a:r>
                        <a:rPr lang="de-DE" sz="10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vars</a:t>
                      </a:r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smtClean="0">
                          <a:latin typeface="Arial" pitchFamily="34" charset="0"/>
                          <a:cs typeface="Arial" pitchFamily="34" charset="0"/>
                        </a:rPr>
                        <a:t>1D</a:t>
                      </a:r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multi</a:t>
                      </a:r>
                      <a:r>
                        <a:rPr lang="de-DE" sz="1000" baseline="0" dirty="0" smtClean="0">
                          <a:latin typeface="Arial" pitchFamily="34" charset="0"/>
                          <a:cs typeface="Arial" pitchFamily="34" charset="0"/>
                        </a:rPr>
                        <a:t> D</a:t>
                      </a:r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00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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00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00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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00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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00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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00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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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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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00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0" y="101600"/>
            <a:ext cx="9144000" cy="525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algn="ctr" eaLnBrk="0" hangingPunct="0"/>
            <a:r>
              <a:rPr lang="en-GB" sz="28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Artificial Neural Networks</a:t>
            </a:r>
            <a:endParaRPr lang="en-GB" sz="2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9" name="Gruppieren 58"/>
          <p:cNvGrpSpPr/>
          <p:nvPr/>
        </p:nvGrpSpPr>
        <p:grpSpPr>
          <a:xfrm>
            <a:off x="3094069" y="2071678"/>
            <a:ext cx="6049963" cy="2954337"/>
            <a:chOff x="663575" y="1770063"/>
            <a:chExt cx="6049963" cy="2954337"/>
          </a:xfrm>
        </p:grpSpPr>
        <p:sp>
          <p:nvSpPr>
            <p:cNvPr id="6" name="Rectangle 151"/>
            <p:cNvSpPr>
              <a:spLocks noChangeArrowheads="1"/>
            </p:cNvSpPr>
            <p:nvPr/>
          </p:nvSpPr>
          <p:spPr bwMode="auto">
            <a:xfrm>
              <a:off x="1042988" y="1771650"/>
              <a:ext cx="5545137" cy="2952750"/>
            </a:xfrm>
            <a:prstGeom prst="rect">
              <a:avLst/>
            </a:prstGeom>
            <a:solidFill>
              <a:schemeClr val="bg1"/>
            </a:solidFill>
            <a:ln w="3175" algn="ctr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de-DE"/>
            </a:p>
          </p:txBody>
        </p:sp>
        <p:grpSp>
          <p:nvGrpSpPr>
            <p:cNvPr id="7" name="Group 152"/>
            <p:cNvGrpSpPr>
              <a:grpSpLocks/>
            </p:cNvGrpSpPr>
            <p:nvPr/>
          </p:nvGrpSpPr>
          <p:grpSpPr bwMode="auto">
            <a:xfrm>
              <a:off x="1081088" y="1778000"/>
              <a:ext cx="5632450" cy="2784475"/>
              <a:chOff x="388" y="509"/>
              <a:chExt cx="3548" cy="1754"/>
            </a:xfrm>
          </p:grpSpPr>
          <p:graphicFrame>
            <p:nvGraphicFramePr>
              <p:cNvPr id="8" name="Object 153"/>
              <p:cNvGraphicFramePr>
                <a:graphicFrameLocks noChangeAspect="1"/>
              </p:cNvGraphicFramePr>
              <p:nvPr/>
            </p:nvGraphicFramePr>
            <p:xfrm>
              <a:off x="3075" y="2009"/>
              <a:ext cx="697" cy="196"/>
            </p:xfrm>
            <a:graphic>
              <a:graphicData uri="http://schemas.openxmlformats.org/presentationml/2006/ole">
                <p:oleObj spid="_x0000_s3074" name="Equation" r:id="rId3" imgW="1130040" imgH="317160" progId="">
                  <p:embed/>
                </p:oleObj>
              </a:graphicData>
            </a:graphic>
          </p:graphicFrame>
          <p:sp>
            <p:nvSpPr>
              <p:cNvPr id="9" name="Oval 154"/>
              <p:cNvSpPr>
                <a:spLocks noChangeAspect="1" noChangeArrowheads="1"/>
              </p:cNvSpPr>
              <p:nvPr/>
            </p:nvSpPr>
            <p:spPr bwMode="auto">
              <a:xfrm>
                <a:off x="1203" y="772"/>
                <a:ext cx="127" cy="126"/>
              </a:xfrm>
              <a:prstGeom prst="ellipse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sz="800"/>
                  <a:t>1</a:t>
                </a:r>
              </a:p>
            </p:txBody>
          </p:sp>
          <p:sp>
            <p:nvSpPr>
              <p:cNvPr id="10" name="Oval 155"/>
              <p:cNvSpPr>
                <a:spLocks noChangeAspect="1" noChangeArrowheads="1"/>
              </p:cNvSpPr>
              <p:nvPr/>
            </p:nvSpPr>
            <p:spPr bwMode="auto">
              <a:xfrm>
                <a:off x="1203" y="1247"/>
                <a:ext cx="127" cy="127"/>
              </a:xfrm>
              <a:prstGeom prst="ellipse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sz="800" i="1"/>
                  <a:t>i</a:t>
                </a:r>
              </a:p>
            </p:txBody>
          </p:sp>
          <p:sp>
            <p:nvSpPr>
              <p:cNvPr id="11" name="Text Box 156"/>
              <p:cNvSpPr txBox="1">
                <a:spLocks noChangeAspect="1" noChangeArrowheads="1"/>
              </p:cNvSpPr>
              <p:nvPr/>
            </p:nvSpPr>
            <p:spPr bwMode="auto">
              <a:xfrm flipH="1">
                <a:off x="1212" y="1413"/>
                <a:ext cx="118" cy="2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lnSpc>
                    <a:spcPct val="20000"/>
                  </a:lnSpc>
                </a:pPr>
                <a:r>
                  <a:rPr lang="en-US" sz="2000"/>
                  <a:t>. . .</a:t>
                </a:r>
              </a:p>
            </p:txBody>
          </p:sp>
          <p:sp>
            <p:nvSpPr>
              <p:cNvPr id="12" name="Oval 157"/>
              <p:cNvSpPr>
                <a:spLocks noChangeAspect="1" noChangeArrowheads="1"/>
              </p:cNvSpPr>
              <p:nvPr/>
            </p:nvSpPr>
            <p:spPr bwMode="auto">
              <a:xfrm>
                <a:off x="1203" y="1724"/>
                <a:ext cx="127" cy="126"/>
              </a:xfrm>
              <a:prstGeom prst="ellipse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sz="800" i="1"/>
                  <a:t>N</a:t>
                </a:r>
              </a:p>
            </p:txBody>
          </p:sp>
          <p:sp>
            <p:nvSpPr>
              <p:cNvPr id="13" name="Text Box 158"/>
              <p:cNvSpPr txBox="1">
                <a:spLocks noChangeAspect="1" noChangeArrowheads="1"/>
              </p:cNvSpPr>
              <p:nvPr/>
            </p:nvSpPr>
            <p:spPr bwMode="auto">
              <a:xfrm>
                <a:off x="975" y="509"/>
                <a:ext cx="635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/>
                <a:r>
                  <a:rPr lang="en-US" sz="1000"/>
                  <a:t> 1 input layer</a:t>
                </a:r>
              </a:p>
            </p:txBody>
          </p:sp>
          <p:sp>
            <p:nvSpPr>
              <p:cNvPr id="14" name="Text Box 159"/>
              <p:cNvSpPr txBox="1">
                <a:spLocks noChangeAspect="1" noChangeArrowheads="1"/>
              </p:cNvSpPr>
              <p:nvPr/>
            </p:nvSpPr>
            <p:spPr bwMode="auto">
              <a:xfrm>
                <a:off x="1701" y="509"/>
                <a:ext cx="717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/>
                <a:r>
                  <a:rPr lang="en-US" sz="1000" i="1"/>
                  <a:t>k</a:t>
                </a:r>
                <a:r>
                  <a:rPr lang="en-US" sz="1000"/>
                  <a:t> hidden layers</a:t>
                </a:r>
              </a:p>
            </p:txBody>
          </p:sp>
          <p:sp>
            <p:nvSpPr>
              <p:cNvPr id="15" name="Text Box 160"/>
              <p:cNvSpPr txBox="1">
                <a:spLocks noChangeAspect="1" noChangeArrowheads="1"/>
              </p:cNvSpPr>
              <p:nvPr/>
            </p:nvSpPr>
            <p:spPr bwMode="auto">
              <a:xfrm>
                <a:off x="2426" y="509"/>
                <a:ext cx="684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/>
                <a:r>
                  <a:rPr lang="en-US" sz="1000"/>
                  <a:t>1 ouput layer</a:t>
                </a:r>
              </a:p>
            </p:txBody>
          </p:sp>
          <p:sp>
            <p:nvSpPr>
              <p:cNvPr id="16" name="Oval 161"/>
              <p:cNvSpPr>
                <a:spLocks noChangeAspect="1" noChangeArrowheads="1"/>
              </p:cNvSpPr>
              <p:nvPr/>
            </p:nvSpPr>
            <p:spPr bwMode="auto">
              <a:xfrm>
                <a:off x="1678" y="772"/>
                <a:ext cx="127" cy="12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sz="800"/>
                  <a:t>1</a:t>
                </a:r>
              </a:p>
            </p:txBody>
          </p:sp>
          <p:sp>
            <p:nvSpPr>
              <p:cNvPr id="17" name="Oval 162"/>
              <p:cNvSpPr>
                <a:spLocks noChangeAspect="1" noChangeArrowheads="1"/>
              </p:cNvSpPr>
              <p:nvPr/>
            </p:nvSpPr>
            <p:spPr bwMode="auto">
              <a:xfrm>
                <a:off x="1678" y="1247"/>
                <a:ext cx="127" cy="127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sz="800"/>
                  <a:t>j</a:t>
                </a:r>
              </a:p>
            </p:txBody>
          </p:sp>
          <p:sp>
            <p:nvSpPr>
              <p:cNvPr id="18" name="Oval 163"/>
              <p:cNvSpPr>
                <a:spLocks noChangeAspect="1" noChangeArrowheads="1"/>
              </p:cNvSpPr>
              <p:nvPr/>
            </p:nvSpPr>
            <p:spPr bwMode="auto">
              <a:xfrm>
                <a:off x="1678" y="1724"/>
                <a:ext cx="127" cy="12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sz="800" i="1"/>
                  <a:t>M</a:t>
                </a:r>
                <a:r>
                  <a:rPr lang="en-US" sz="800" baseline="-25000"/>
                  <a:t>1</a:t>
                </a:r>
                <a:endParaRPr lang="en-US" sz="800"/>
              </a:p>
            </p:txBody>
          </p:sp>
          <p:sp>
            <p:nvSpPr>
              <p:cNvPr id="19" name="Text Box 164"/>
              <p:cNvSpPr txBox="1">
                <a:spLocks noChangeAspect="1" noChangeArrowheads="1"/>
              </p:cNvSpPr>
              <p:nvPr/>
            </p:nvSpPr>
            <p:spPr bwMode="auto">
              <a:xfrm flipH="1">
                <a:off x="1690" y="1413"/>
                <a:ext cx="117" cy="2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lnSpc>
                    <a:spcPct val="20000"/>
                  </a:lnSpc>
                </a:pPr>
                <a:r>
                  <a:rPr lang="en-US" sz="2000"/>
                  <a:t>. . .</a:t>
                </a:r>
              </a:p>
            </p:txBody>
          </p:sp>
          <p:sp>
            <p:nvSpPr>
              <p:cNvPr id="20" name="Oval 165"/>
              <p:cNvSpPr>
                <a:spLocks noChangeAspect="1" noChangeArrowheads="1"/>
              </p:cNvSpPr>
              <p:nvPr/>
            </p:nvSpPr>
            <p:spPr bwMode="auto">
              <a:xfrm>
                <a:off x="2608" y="772"/>
                <a:ext cx="127" cy="127"/>
              </a:xfrm>
              <a:prstGeom prst="ellipse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1" name="Oval 166"/>
              <p:cNvSpPr>
                <a:spLocks noChangeAspect="1" noChangeArrowheads="1"/>
              </p:cNvSpPr>
              <p:nvPr/>
            </p:nvSpPr>
            <p:spPr bwMode="auto">
              <a:xfrm>
                <a:off x="2608" y="994"/>
                <a:ext cx="127" cy="127"/>
              </a:xfrm>
              <a:prstGeom prst="ellipse">
                <a:avLst/>
              </a:prstGeom>
              <a:solidFill>
                <a:srgbClr val="DDDDDD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2" name="Text Box 167"/>
              <p:cNvSpPr txBox="1">
                <a:spLocks noChangeAspect="1" noChangeArrowheads="1"/>
              </p:cNvSpPr>
              <p:nvPr/>
            </p:nvSpPr>
            <p:spPr bwMode="auto">
              <a:xfrm flipH="1">
                <a:off x="1818" y="754"/>
                <a:ext cx="317" cy="13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lnSpc>
                    <a:spcPct val="40000"/>
                  </a:lnSpc>
                </a:pPr>
                <a:r>
                  <a:rPr lang="en-US" sz="2000"/>
                  <a:t>.</a:t>
                </a:r>
                <a:r>
                  <a:rPr lang="en-US" sz="1200"/>
                  <a:t> </a:t>
                </a:r>
                <a:r>
                  <a:rPr lang="en-US" sz="2000"/>
                  <a:t>.</a:t>
                </a:r>
                <a:r>
                  <a:rPr lang="en-US" sz="1200"/>
                  <a:t> </a:t>
                </a:r>
                <a:r>
                  <a:rPr lang="en-US" sz="2000"/>
                  <a:t>.</a:t>
                </a:r>
              </a:p>
            </p:txBody>
          </p:sp>
          <p:sp>
            <p:nvSpPr>
              <p:cNvPr id="23" name="Oval 168"/>
              <p:cNvSpPr>
                <a:spLocks noChangeAspect="1" noChangeArrowheads="1"/>
              </p:cNvSpPr>
              <p:nvPr/>
            </p:nvSpPr>
            <p:spPr bwMode="auto">
              <a:xfrm>
                <a:off x="2155" y="772"/>
                <a:ext cx="127" cy="12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sz="800"/>
                  <a:t>1</a:t>
                </a:r>
              </a:p>
            </p:txBody>
          </p:sp>
          <p:sp>
            <p:nvSpPr>
              <p:cNvPr id="24" name="Text Box 169"/>
              <p:cNvSpPr txBox="1">
                <a:spLocks noChangeAspect="1" noChangeArrowheads="1"/>
              </p:cNvSpPr>
              <p:nvPr/>
            </p:nvSpPr>
            <p:spPr bwMode="auto">
              <a:xfrm flipH="1">
                <a:off x="2164" y="935"/>
                <a:ext cx="117" cy="2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lnSpc>
                    <a:spcPct val="20000"/>
                  </a:lnSpc>
                </a:pPr>
                <a:r>
                  <a:rPr lang="en-US" sz="2000"/>
                  <a:t>. . .</a:t>
                </a:r>
              </a:p>
            </p:txBody>
          </p:sp>
          <p:sp>
            <p:nvSpPr>
              <p:cNvPr id="25" name="Oval 170"/>
              <p:cNvSpPr>
                <a:spLocks noChangeAspect="1" noChangeArrowheads="1"/>
              </p:cNvSpPr>
              <p:nvPr/>
            </p:nvSpPr>
            <p:spPr bwMode="auto">
              <a:xfrm>
                <a:off x="2155" y="1248"/>
                <a:ext cx="127" cy="127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r>
                  <a:rPr lang="en-US" sz="800" i="1"/>
                  <a:t>M</a:t>
                </a:r>
                <a:r>
                  <a:rPr lang="en-US" sz="800" i="1" baseline="-25000"/>
                  <a:t>k</a:t>
                </a:r>
                <a:endParaRPr lang="en-US" sz="800" i="1"/>
              </a:p>
            </p:txBody>
          </p:sp>
          <p:sp>
            <p:nvSpPr>
              <p:cNvPr id="26" name="AutoShape 171"/>
              <p:cNvSpPr>
                <a:spLocks noChangeAspect="1"/>
              </p:cNvSpPr>
              <p:nvPr/>
            </p:nvSpPr>
            <p:spPr bwMode="auto">
              <a:xfrm>
                <a:off x="2758" y="765"/>
                <a:ext cx="74" cy="373"/>
              </a:xfrm>
              <a:prstGeom prst="rightBrace">
                <a:avLst>
                  <a:gd name="adj1" fmla="val 42005"/>
                  <a:gd name="adj2" fmla="val 50000"/>
                </a:avLst>
              </a:prstGeom>
              <a:noFill/>
              <a:ln w="9525">
                <a:solidFill>
                  <a:srgbClr val="29292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7" name="Text Box 172"/>
              <p:cNvSpPr txBox="1">
                <a:spLocks noChangeAspect="1" noChangeArrowheads="1"/>
              </p:cNvSpPr>
              <p:nvPr/>
            </p:nvSpPr>
            <p:spPr bwMode="auto">
              <a:xfrm>
                <a:off x="2822" y="845"/>
                <a:ext cx="965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/>
                <a:r>
                  <a:rPr lang="en-US" sz="900"/>
                  <a:t>2 output classes       (signal and background)</a:t>
                </a:r>
              </a:p>
            </p:txBody>
          </p:sp>
          <p:sp>
            <p:nvSpPr>
              <p:cNvPr id="28" name="AutoShape 173"/>
              <p:cNvSpPr>
                <a:spLocks noChangeAspect="1"/>
              </p:cNvSpPr>
              <p:nvPr/>
            </p:nvSpPr>
            <p:spPr bwMode="auto">
              <a:xfrm flipH="1">
                <a:off x="1057" y="761"/>
                <a:ext cx="114" cy="1112"/>
              </a:xfrm>
              <a:prstGeom prst="rightBrace">
                <a:avLst>
                  <a:gd name="adj1" fmla="val 81287"/>
                  <a:gd name="adj2" fmla="val 50000"/>
                </a:avLst>
              </a:prstGeom>
              <a:noFill/>
              <a:ln w="9525">
                <a:solidFill>
                  <a:srgbClr val="29292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29" name="Text Box 174"/>
              <p:cNvSpPr txBox="1">
                <a:spLocks noChangeAspect="1" noChangeArrowheads="1"/>
              </p:cNvSpPr>
              <p:nvPr/>
            </p:nvSpPr>
            <p:spPr bwMode="auto">
              <a:xfrm>
                <a:off x="388" y="1165"/>
                <a:ext cx="730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/>
                <a:r>
                  <a:rPr lang="en-US" sz="900" i="1"/>
                  <a:t>N</a:t>
                </a:r>
                <a:r>
                  <a:rPr lang="en-US" sz="900" baseline="-25000"/>
                  <a:t>var</a:t>
                </a:r>
                <a:r>
                  <a:rPr lang="en-US" sz="900"/>
                  <a:t> discriminating input variables </a:t>
                </a:r>
              </a:p>
            </p:txBody>
          </p:sp>
          <p:sp>
            <p:nvSpPr>
              <p:cNvPr id="30" name="Line 175"/>
              <p:cNvSpPr>
                <a:spLocks noChangeAspect="1" noChangeShapeType="1"/>
              </p:cNvSpPr>
              <p:nvPr/>
            </p:nvSpPr>
            <p:spPr bwMode="auto">
              <a:xfrm>
                <a:off x="1389" y="835"/>
                <a:ext cx="25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graphicFrame>
            <p:nvGraphicFramePr>
              <p:cNvPr id="31" name="Object 176"/>
              <p:cNvGraphicFramePr>
                <a:graphicFrameLocks noChangeAspect="1"/>
              </p:cNvGraphicFramePr>
              <p:nvPr/>
            </p:nvGraphicFramePr>
            <p:xfrm>
              <a:off x="1457" y="694"/>
              <a:ext cx="149" cy="141"/>
            </p:xfrm>
            <a:graphic>
              <a:graphicData uri="http://schemas.openxmlformats.org/presentationml/2006/ole">
                <p:oleObj spid="_x0000_s3075" name="Equation" r:id="rId4" imgW="241200" imgH="228600" progId="">
                  <p:embed/>
                </p:oleObj>
              </a:graphicData>
            </a:graphic>
          </p:graphicFrame>
          <p:sp>
            <p:nvSpPr>
              <p:cNvPr id="32" name="Line 177"/>
              <p:cNvSpPr>
                <a:spLocks noChangeAspect="1" noChangeShapeType="1"/>
              </p:cNvSpPr>
              <p:nvPr/>
            </p:nvSpPr>
            <p:spPr bwMode="auto">
              <a:xfrm>
                <a:off x="1393" y="1326"/>
                <a:ext cx="25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graphicFrame>
            <p:nvGraphicFramePr>
              <p:cNvPr id="33" name="Object 178"/>
              <p:cNvGraphicFramePr>
                <a:graphicFrameLocks noChangeAspect="1"/>
              </p:cNvGraphicFramePr>
              <p:nvPr/>
            </p:nvGraphicFramePr>
            <p:xfrm>
              <a:off x="1472" y="1308"/>
              <a:ext cx="126" cy="149"/>
            </p:xfrm>
            <a:graphic>
              <a:graphicData uri="http://schemas.openxmlformats.org/presentationml/2006/ole">
                <p:oleObj spid="_x0000_s3076" name="Equation" r:id="rId5" imgW="203040" imgH="241200" progId="">
                  <p:embed/>
                </p:oleObj>
              </a:graphicData>
            </a:graphic>
          </p:graphicFrame>
          <p:sp>
            <p:nvSpPr>
              <p:cNvPr id="34" name="Line 179"/>
              <p:cNvSpPr>
                <a:spLocks noChangeAspect="1" noChangeShapeType="1"/>
              </p:cNvSpPr>
              <p:nvPr/>
            </p:nvSpPr>
            <p:spPr bwMode="auto">
              <a:xfrm>
                <a:off x="1393" y="835"/>
                <a:ext cx="254" cy="38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graphicFrame>
            <p:nvGraphicFramePr>
              <p:cNvPr id="35" name="Object 180"/>
              <p:cNvGraphicFramePr>
                <a:graphicFrameLocks noChangeAspect="1"/>
              </p:cNvGraphicFramePr>
              <p:nvPr/>
            </p:nvGraphicFramePr>
            <p:xfrm>
              <a:off x="1457" y="835"/>
              <a:ext cx="149" cy="149"/>
            </p:xfrm>
            <a:graphic>
              <a:graphicData uri="http://schemas.openxmlformats.org/presentationml/2006/ole">
                <p:oleObj spid="_x0000_s3077" name="Equation" r:id="rId6" imgW="241200" imgH="241200" progId="">
                  <p:embed/>
                </p:oleObj>
              </a:graphicData>
            </a:graphic>
          </p:graphicFrame>
          <p:sp>
            <p:nvSpPr>
              <p:cNvPr id="36" name="Text Box 181"/>
              <p:cNvSpPr txBox="1">
                <a:spLocks noChangeAspect="1" noChangeArrowheads="1"/>
              </p:cNvSpPr>
              <p:nvPr/>
            </p:nvSpPr>
            <p:spPr bwMode="auto">
              <a:xfrm flipH="1">
                <a:off x="1212" y="935"/>
                <a:ext cx="118" cy="2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lnSpc>
                    <a:spcPct val="20000"/>
                  </a:lnSpc>
                </a:pPr>
                <a:r>
                  <a:rPr lang="en-US" sz="2000"/>
                  <a:t>. . .</a:t>
                </a:r>
              </a:p>
            </p:txBody>
          </p:sp>
          <p:sp>
            <p:nvSpPr>
              <p:cNvPr id="37" name="Text Box 182"/>
              <p:cNvSpPr txBox="1">
                <a:spLocks noChangeAspect="1" noChangeArrowheads="1"/>
              </p:cNvSpPr>
              <p:nvPr/>
            </p:nvSpPr>
            <p:spPr bwMode="auto">
              <a:xfrm flipH="1">
                <a:off x="1687" y="935"/>
                <a:ext cx="118" cy="2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>
                  <a:lnSpc>
                    <a:spcPct val="20000"/>
                  </a:lnSpc>
                </a:pPr>
                <a:r>
                  <a:rPr lang="en-US" sz="2000"/>
                  <a:t>. . .</a:t>
                </a:r>
              </a:p>
            </p:txBody>
          </p:sp>
          <p:sp>
            <p:nvSpPr>
              <p:cNvPr id="38" name="Line 183"/>
              <p:cNvSpPr>
                <a:spLocks noChangeAspect="1" noChangeShapeType="1"/>
              </p:cNvSpPr>
              <p:nvPr/>
            </p:nvSpPr>
            <p:spPr bwMode="auto">
              <a:xfrm>
                <a:off x="1393" y="1787"/>
                <a:ext cx="254" cy="0"/>
              </a:xfrm>
              <a:prstGeom prst="line">
                <a:avLst/>
              </a:prstGeom>
              <a:noFill/>
              <a:ln w="12700">
                <a:solidFill>
                  <a:srgbClr val="4D4D4D"/>
                </a:solidFill>
                <a:prstDash val="sysDot"/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39" name="Line 184"/>
              <p:cNvSpPr>
                <a:spLocks noChangeAspect="1" noChangeShapeType="1"/>
              </p:cNvSpPr>
              <p:nvPr/>
            </p:nvSpPr>
            <p:spPr bwMode="auto">
              <a:xfrm flipV="1">
                <a:off x="1393" y="1406"/>
                <a:ext cx="254" cy="381"/>
              </a:xfrm>
              <a:prstGeom prst="line">
                <a:avLst/>
              </a:prstGeom>
              <a:noFill/>
              <a:ln w="12700">
                <a:solidFill>
                  <a:srgbClr val="4D4D4D"/>
                </a:solidFill>
                <a:prstDash val="sysDot"/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0" name="Line 185"/>
              <p:cNvSpPr>
                <a:spLocks noChangeAspect="1" noChangeShapeType="1"/>
              </p:cNvSpPr>
              <p:nvPr/>
            </p:nvSpPr>
            <p:spPr bwMode="auto">
              <a:xfrm>
                <a:off x="1869" y="1311"/>
                <a:ext cx="254" cy="0"/>
              </a:xfrm>
              <a:prstGeom prst="line">
                <a:avLst/>
              </a:prstGeom>
              <a:noFill/>
              <a:ln w="12700">
                <a:solidFill>
                  <a:srgbClr val="4D4D4D"/>
                </a:solidFill>
                <a:prstDash val="sysDot"/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1" name="Line 186"/>
              <p:cNvSpPr>
                <a:spLocks noChangeAspect="1" noChangeShapeType="1"/>
              </p:cNvSpPr>
              <p:nvPr/>
            </p:nvSpPr>
            <p:spPr bwMode="auto">
              <a:xfrm flipV="1">
                <a:off x="1869" y="899"/>
                <a:ext cx="254" cy="412"/>
              </a:xfrm>
              <a:prstGeom prst="line">
                <a:avLst/>
              </a:prstGeom>
              <a:noFill/>
              <a:ln w="12700">
                <a:solidFill>
                  <a:srgbClr val="4D4D4D"/>
                </a:solidFill>
                <a:prstDash val="sysDot"/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2" name="Line 187"/>
              <p:cNvSpPr>
                <a:spLocks noChangeAspect="1" noChangeShapeType="1"/>
              </p:cNvSpPr>
              <p:nvPr/>
            </p:nvSpPr>
            <p:spPr bwMode="auto">
              <a:xfrm flipV="1">
                <a:off x="2322" y="1089"/>
                <a:ext cx="254" cy="222"/>
              </a:xfrm>
              <a:prstGeom prst="line">
                <a:avLst/>
              </a:prstGeom>
              <a:noFill/>
              <a:ln w="12700">
                <a:solidFill>
                  <a:srgbClr val="4D4D4D"/>
                </a:solidFill>
                <a:prstDash val="sysDot"/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3" name="Line 188"/>
              <p:cNvSpPr>
                <a:spLocks noChangeAspect="1" noChangeShapeType="1"/>
              </p:cNvSpPr>
              <p:nvPr/>
            </p:nvSpPr>
            <p:spPr bwMode="auto">
              <a:xfrm>
                <a:off x="2322" y="835"/>
                <a:ext cx="254" cy="0"/>
              </a:xfrm>
              <a:prstGeom prst="line">
                <a:avLst/>
              </a:prstGeom>
              <a:noFill/>
              <a:ln w="12700">
                <a:solidFill>
                  <a:srgbClr val="4D4D4D"/>
                </a:solidFill>
                <a:prstDash val="sysDot"/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4" name="Line 189"/>
              <p:cNvSpPr>
                <a:spLocks noChangeAspect="1" noChangeShapeType="1"/>
              </p:cNvSpPr>
              <p:nvPr/>
            </p:nvSpPr>
            <p:spPr bwMode="auto">
              <a:xfrm flipV="1">
                <a:off x="2322" y="867"/>
                <a:ext cx="254" cy="444"/>
              </a:xfrm>
              <a:prstGeom prst="line">
                <a:avLst/>
              </a:prstGeom>
              <a:noFill/>
              <a:ln w="12700">
                <a:solidFill>
                  <a:srgbClr val="4D4D4D"/>
                </a:solidFill>
                <a:prstDash val="sysDot"/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45" name="Line 190"/>
              <p:cNvSpPr>
                <a:spLocks noChangeAspect="1" noChangeShapeType="1"/>
              </p:cNvSpPr>
              <p:nvPr/>
            </p:nvSpPr>
            <p:spPr bwMode="auto">
              <a:xfrm>
                <a:off x="2322" y="835"/>
                <a:ext cx="254" cy="191"/>
              </a:xfrm>
              <a:prstGeom prst="line">
                <a:avLst/>
              </a:prstGeom>
              <a:noFill/>
              <a:ln w="12700">
                <a:solidFill>
                  <a:srgbClr val="4D4D4D"/>
                </a:solidFill>
                <a:prstDash val="sysDot"/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de-DE"/>
              </a:p>
            </p:txBody>
          </p:sp>
          <p:graphicFrame>
            <p:nvGraphicFramePr>
              <p:cNvPr id="46" name="Object 191"/>
              <p:cNvGraphicFramePr>
                <a:graphicFrameLocks noChangeAspect="1"/>
              </p:cNvGraphicFramePr>
              <p:nvPr/>
            </p:nvGraphicFramePr>
            <p:xfrm>
              <a:off x="1615" y="1965"/>
              <a:ext cx="1206" cy="298"/>
            </p:xfrm>
            <a:graphic>
              <a:graphicData uri="http://schemas.openxmlformats.org/presentationml/2006/ole">
                <p:oleObj spid="_x0000_s3078" name="Equation" r:id="rId7" imgW="1955520" imgH="482400" progId="">
                  <p:embed/>
                </p:oleObj>
              </a:graphicData>
            </a:graphic>
          </p:graphicFrame>
          <p:sp>
            <p:nvSpPr>
              <p:cNvPr id="47" name="AutoShape 192"/>
              <p:cNvSpPr>
                <a:spLocks noChangeAspect="1"/>
              </p:cNvSpPr>
              <p:nvPr/>
            </p:nvSpPr>
            <p:spPr bwMode="auto">
              <a:xfrm rot="5400000">
                <a:off x="1964" y="1598"/>
                <a:ext cx="63" cy="634"/>
              </a:xfrm>
              <a:prstGeom prst="rightBrace">
                <a:avLst>
                  <a:gd name="adj1" fmla="val 83862"/>
                  <a:gd name="adj2" fmla="val 50000"/>
                </a:avLst>
              </a:prstGeom>
              <a:noFill/>
              <a:ln w="9525">
                <a:solidFill>
                  <a:srgbClr val="29292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graphicFrame>
            <p:nvGraphicFramePr>
              <p:cNvPr id="48" name="Object 193"/>
              <p:cNvGraphicFramePr>
                <a:graphicFrameLocks noChangeAspect="1"/>
              </p:cNvGraphicFramePr>
              <p:nvPr/>
            </p:nvGraphicFramePr>
            <p:xfrm>
              <a:off x="1166" y="1978"/>
              <a:ext cx="290" cy="165"/>
            </p:xfrm>
            <a:graphic>
              <a:graphicData uri="http://schemas.openxmlformats.org/presentationml/2006/ole">
                <p:oleObj spid="_x0000_s3079" name="Equation" r:id="rId8" imgW="469800" imgH="266400" progId="">
                  <p:embed/>
                </p:oleObj>
              </a:graphicData>
            </a:graphic>
          </p:graphicFrame>
          <p:sp>
            <p:nvSpPr>
              <p:cNvPr id="49" name="AutoShape 194"/>
              <p:cNvSpPr>
                <a:spLocks noChangeAspect="1"/>
              </p:cNvSpPr>
              <p:nvPr/>
            </p:nvSpPr>
            <p:spPr bwMode="auto">
              <a:xfrm rot="5400000">
                <a:off x="1242" y="1843"/>
                <a:ext cx="60" cy="139"/>
              </a:xfrm>
              <a:prstGeom prst="rightBrace">
                <a:avLst>
                  <a:gd name="adj1" fmla="val 19306"/>
                  <a:gd name="adj2" fmla="val 50000"/>
                </a:avLst>
              </a:prstGeom>
              <a:noFill/>
              <a:ln w="9525">
                <a:solidFill>
                  <a:srgbClr val="29292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graphicFrame>
            <p:nvGraphicFramePr>
              <p:cNvPr id="50" name="Object 195"/>
              <p:cNvGraphicFramePr>
                <a:graphicFrameLocks noChangeAspect="1"/>
              </p:cNvGraphicFramePr>
              <p:nvPr/>
            </p:nvGraphicFramePr>
            <p:xfrm>
              <a:off x="2593" y="1277"/>
              <a:ext cx="212" cy="157"/>
            </p:xfrm>
            <a:graphic>
              <a:graphicData uri="http://schemas.openxmlformats.org/presentationml/2006/ole">
                <p:oleObj spid="_x0000_s3080" name="Equation" r:id="rId9" imgW="342720" imgH="253800" progId="">
                  <p:embed/>
                </p:oleObj>
              </a:graphicData>
            </a:graphic>
          </p:graphicFrame>
          <p:sp>
            <p:nvSpPr>
              <p:cNvPr id="51" name="AutoShape 196"/>
              <p:cNvSpPr>
                <a:spLocks noChangeAspect="1"/>
              </p:cNvSpPr>
              <p:nvPr/>
            </p:nvSpPr>
            <p:spPr bwMode="auto">
              <a:xfrm rot="5400000">
                <a:off x="2636" y="1147"/>
                <a:ext cx="64" cy="138"/>
              </a:xfrm>
              <a:prstGeom prst="rightBrace">
                <a:avLst>
                  <a:gd name="adj1" fmla="val 17969"/>
                  <a:gd name="adj2" fmla="val 50000"/>
                </a:avLst>
              </a:prstGeom>
              <a:noFill/>
              <a:ln w="9525">
                <a:solidFill>
                  <a:srgbClr val="29292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2" name="Text Box 197"/>
              <p:cNvSpPr txBox="1">
                <a:spLocks noChangeAspect="1" noChangeArrowheads="1"/>
              </p:cNvSpPr>
              <p:nvPr/>
            </p:nvSpPr>
            <p:spPr bwMode="auto">
              <a:xfrm>
                <a:off x="3016" y="1888"/>
                <a:ext cx="920" cy="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/>
                <a:r>
                  <a:rPr lang="en-US" sz="900">
                    <a:solidFill>
                      <a:schemeClr val="accent2"/>
                    </a:solidFill>
                  </a:rPr>
                  <a:t>(“Activation” function)</a:t>
                </a:r>
              </a:p>
            </p:txBody>
          </p:sp>
          <p:sp>
            <p:nvSpPr>
              <p:cNvPr id="53" name="Text Box 198"/>
              <p:cNvSpPr txBox="1">
                <a:spLocks noChangeAspect="1" noChangeArrowheads="1"/>
              </p:cNvSpPr>
              <p:nvPr/>
            </p:nvSpPr>
            <p:spPr bwMode="auto">
              <a:xfrm>
                <a:off x="2822" y="2042"/>
                <a:ext cx="317" cy="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l"/>
                <a:r>
                  <a:rPr lang="en-US" sz="900"/>
                  <a:t>with:</a:t>
                </a:r>
              </a:p>
            </p:txBody>
          </p:sp>
          <p:sp>
            <p:nvSpPr>
              <p:cNvPr id="54" name="AutoShape 199"/>
              <p:cNvSpPr>
                <a:spLocks noChangeAspect="1"/>
              </p:cNvSpPr>
              <p:nvPr/>
            </p:nvSpPr>
            <p:spPr bwMode="auto">
              <a:xfrm rot="16200000" flipV="1">
                <a:off x="1958" y="392"/>
                <a:ext cx="70" cy="634"/>
              </a:xfrm>
              <a:prstGeom prst="rightBrace">
                <a:avLst>
                  <a:gd name="adj1" fmla="val 75476"/>
                  <a:gd name="adj2" fmla="val 50000"/>
                </a:avLst>
              </a:prstGeom>
              <a:noFill/>
              <a:ln w="9525">
                <a:solidFill>
                  <a:srgbClr val="29292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5" name="AutoShape 200"/>
              <p:cNvSpPr>
                <a:spLocks noChangeAspect="1"/>
              </p:cNvSpPr>
              <p:nvPr/>
            </p:nvSpPr>
            <p:spPr bwMode="auto">
              <a:xfrm rot="16200000" flipV="1">
                <a:off x="1242" y="633"/>
                <a:ext cx="60" cy="139"/>
              </a:xfrm>
              <a:prstGeom prst="rightBrace">
                <a:avLst>
                  <a:gd name="adj1" fmla="val 19306"/>
                  <a:gd name="adj2" fmla="val 50000"/>
                </a:avLst>
              </a:prstGeom>
              <a:noFill/>
              <a:ln w="9525">
                <a:solidFill>
                  <a:srgbClr val="29292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  <p:sp>
            <p:nvSpPr>
              <p:cNvPr id="56" name="AutoShape 201"/>
              <p:cNvSpPr>
                <a:spLocks noChangeAspect="1"/>
              </p:cNvSpPr>
              <p:nvPr/>
            </p:nvSpPr>
            <p:spPr bwMode="auto">
              <a:xfrm rot="16200000" flipV="1">
                <a:off x="2645" y="634"/>
                <a:ext cx="60" cy="139"/>
              </a:xfrm>
              <a:prstGeom prst="rightBrace">
                <a:avLst>
                  <a:gd name="adj1" fmla="val 19306"/>
                  <a:gd name="adj2" fmla="val 50000"/>
                </a:avLst>
              </a:prstGeom>
              <a:noFill/>
              <a:ln w="9525">
                <a:solidFill>
                  <a:srgbClr val="29292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de-DE"/>
              </a:p>
            </p:txBody>
          </p:sp>
        </p:grpSp>
        <p:sp>
          <p:nvSpPr>
            <p:cNvPr id="57" name="Text Box 202"/>
            <p:cNvSpPr txBox="1">
              <a:spLocks noChangeArrowheads="1"/>
            </p:cNvSpPr>
            <p:nvPr/>
          </p:nvSpPr>
          <p:spPr bwMode="auto">
            <a:xfrm rot="16200000">
              <a:off x="-659606" y="3093244"/>
              <a:ext cx="2954337" cy="307975"/>
            </a:xfrm>
            <a:prstGeom prst="rect">
              <a:avLst/>
            </a:prstGeom>
            <a:solidFill>
              <a:srgbClr val="C1FF34"/>
            </a:solidFill>
            <a:ln w="3175" algn="ctr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lIns="54000" rIns="54000">
              <a:spAutoFit/>
            </a:bodyPr>
            <a:lstStyle/>
            <a:p>
              <a:r>
                <a:rPr lang="en-GB" sz="1400"/>
                <a:t>Feed-forward Multilayer Perceptron</a:t>
              </a:r>
            </a:p>
          </p:txBody>
        </p:sp>
        <p:pic>
          <p:nvPicPr>
            <p:cNvPr id="58" name="Picture 203" descr="sigmoid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5330825" y="3162300"/>
              <a:ext cx="1079500" cy="798513"/>
            </a:xfrm>
            <a:prstGeom prst="rect">
              <a:avLst/>
            </a:prstGeom>
            <a:noFill/>
          </p:spPr>
        </p:pic>
      </p:grpSp>
      <p:sp>
        <p:nvSpPr>
          <p:cNvPr id="60" name="Inhaltsplatzhalter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Modelling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arbitrary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nonlinear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functions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as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a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nonlinear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combination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simple „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neuron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activation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functions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“</a:t>
            </a:r>
          </a:p>
          <a:p>
            <a:pPr lvl="1"/>
            <a:endParaRPr lang="de-DE" sz="11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Advantages:</a:t>
            </a:r>
            <a:endParaRPr lang="de-DE" sz="16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very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flexible,</a:t>
            </a:r>
          </a:p>
          <a:p>
            <a:pPr lvl="1">
              <a:buNone/>
            </a:pP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no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assumption</a:t>
            </a:r>
            <a:endParaRPr lang="de-DE" sz="16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about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function</a:t>
            </a:r>
            <a:endParaRPr lang="de-DE" sz="16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necessary</a:t>
            </a:r>
            <a:endParaRPr lang="de-DE" sz="16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Disadvantages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lvl="1"/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„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black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box“</a:t>
            </a:r>
          </a:p>
          <a:p>
            <a:pPr lvl="1"/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needs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tuning</a:t>
            </a:r>
            <a:endParaRPr lang="de-DE" sz="16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de-DE" sz="160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eed</a:t>
            </a:r>
            <a:r>
              <a:rPr lang="de-DE" sz="16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16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dependent</a:t>
            </a:r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1" name="Picture 1" descr="C:\Users\Jan Therhaag\AppData\Local\Microsoft\Windows\Temporary Internet Files\Content.IE5\OJ99UPR9\MCj04413100000[1]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643834" y="5929330"/>
            <a:ext cx="585782" cy="585782"/>
          </a:xfrm>
          <a:prstGeom prst="rect">
            <a:avLst/>
          </a:prstGeom>
          <a:noFill/>
        </p:spPr>
      </p:pic>
      <p:pic>
        <p:nvPicPr>
          <p:cNvPr id="62" name="Picture 1" descr="C:\Users\Jan Therhaag\AppData\Local\Microsoft\Windows\Temporary Internet Files\Content.IE5\OJ99UPR9\MCj04413100000[1]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415374" y="5929330"/>
            <a:ext cx="585782" cy="5857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-71470" y="101600"/>
            <a:ext cx="9286908" cy="525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algn="ctr" eaLnBrk="0" hangingPunct="0"/>
            <a:r>
              <a:rPr lang="en-GB" sz="28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Boosted Decision Trees (</a:t>
            </a:r>
            <a:r>
              <a:rPr lang="en-GB" sz="2800" dirty="0" err="1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AdaBoost</a:t>
            </a:r>
            <a:r>
              <a:rPr lang="en-GB" sz="28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, Bagging, </a:t>
            </a:r>
            <a:r>
              <a:rPr lang="en-GB" sz="2800" dirty="0" err="1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GradBoost</a:t>
            </a:r>
            <a:r>
              <a:rPr lang="en-GB" sz="28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GB" sz="2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Tabelle 4"/>
          <p:cNvGraphicFramePr>
            <a:graphicFrameLocks noGrp="1"/>
          </p:cNvGraphicFramePr>
          <p:nvPr/>
        </p:nvGraphicFramePr>
        <p:xfrm>
          <a:off x="142844" y="5251154"/>
          <a:ext cx="8917361" cy="1249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694"/>
                <a:gridCol w="857256"/>
                <a:gridCol w="714380"/>
                <a:gridCol w="857256"/>
                <a:gridCol w="1071570"/>
                <a:gridCol w="928694"/>
                <a:gridCol w="714380"/>
                <a:gridCol w="1285884"/>
                <a:gridCol w="844868"/>
                <a:gridCol w="714379"/>
              </a:tblGrid>
              <a:tr h="140014"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b="1" kern="1200" dirty="0" smtClean="0">
                          <a:solidFill>
                            <a:schemeClr val="lt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Performance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Arial" pitchFamily="34" charset="0"/>
                          <a:cs typeface="Arial" pitchFamily="34" charset="0"/>
                        </a:rPr>
                        <a:t>Speed</a:t>
                      </a:r>
                      <a:endParaRPr lang="de-DE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err="1" smtClean="0">
                          <a:latin typeface="Arial" pitchFamily="34" charset="0"/>
                          <a:cs typeface="Arial" pitchFamily="34" charset="0"/>
                        </a:rPr>
                        <a:t>Robustness</a:t>
                      </a:r>
                      <a:endParaRPr lang="de-DE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err="1" smtClean="0">
                          <a:latin typeface="Arial" pitchFamily="34" charset="0"/>
                          <a:cs typeface="Arial" pitchFamily="34" charset="0"/>
                        </a:rPr>
                        <a:t>Curse</a:t>
                      </a:r>
                      <a:r>
                        <a:rPr lang="de-DE" sz="12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DE" sz="1200" baseline="0" dirty="0" err="1" smtClean="0">
                          <a:latin typeface="Arial" pitchFamily="34" charset="0"/>
                          <a:cs typeface="Arial" pitchFamily="34" charset="0"/>
                        </a:rPr>
                        <a:t>of</a:t>
                      </a:r>
                      <a:r>
                        <a:rPr lang="de-DE" sz="1200" baseline="0" dirty="0" smtClean="0">
                          <a:latin typeface="Arial" pitchFamily="34" charset="0"/>
                          <a:cs typeface="Arial" pitchFamily="34" charset="0"/>
                        </a:rPr>
                        <a:t> Dim.</a:t>
                      </a:r>
                      <a:endParaRPr lang="de-DE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err="1" smtClean="0">
                          <a:latin typeface="Arial" pitchFamily="34" charset="0"/>
                          <a:cs typeface="Arial" pitchFamily="34" charset="0"/>
                        </a:rPr>
                        <a:t>Transparency</a:t>
                      </a:r>
                      <a:endParaRPr lang="de-DE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200" dirty="0" smtClean="0">
                          <a:latin typeface="Arial" pitchFamily="34" charset="0"/>
                          <a:cs typeface="Arial" pitchFamily="34" charset="0"/>
                        </a:rPr>
                        <a:t>Regression</a:t>
                      </a:r>
                      <a:endParaRPr lang="de-DE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No</a:t>
                      </a:r>
                      <a:r>
                        <a:rPr lang="de-DE" sz="1000" dirty="0" smtClean="0">
                          <a:latin typeface="Arial" pitchFamily="34" charset="0"/>
                          <a:cs typeface="Arial" pitchFamily="34" charset="0"/>
                        </a:rPr>
                        <a:t>/linear </a:t>
                      </a:r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correlations</a:t>
                      </a:r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Nonlinear</a:t>
                      </a:r>
                      <a:r>
                        <a:rPr lang="de-DE" sz="10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correlations</a:t>
                      </a:r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smtClean="0">
                          <a:latin typeface="Arial" pitchFamily="34" charset="0"/>
                          <a:cs typeface="Arial" pitchFamily="34" charset="0"/>
                        </a:rPr>
                        <a:t>Training</a:t>
                      </a:r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smtClean="0">
                          <a:latin typeface="Arial" pitchFamily="34" charset="0"/>
                          <a:cs typeface="Arial" pitchFamily="34" charset="0"/>
                        </a:rPr>
                        <a:t>Response</a:t>
                      </a:r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Overtraining</a:t>
                      </a:r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Weak</a:t>
                      </a:r>
                      <a:r>
                        <a:rPr lang="de-DE" sz="10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input</a:t>
                      </a:r>
                      <a:r>
                        <a:rPr lang="de-DE" sz="10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vars</a:t>
                      </a:r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smtClean="0">
                          <a:latin typeface="Arial" pitchFamily="34" charset="0"/>
                          <a:cs typeface="Arial" pitchFamily="34" charset="0"/>
                        </a:rPr>
                        <a:t>1D</a:t>
                      </a:r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000" dirty="0" err="1" smtClean="0">
                          <a:latin typeface="Arial" pitchFamily="34" charset="0"/>
                          <a:cs typeface="Arial" pitchFamily="34" charset="0"/>
                        </a:rPr>
                        <a:t>multi</a:t>
                      </a:r>
                      <a:r>
                        <a:rPr lang="de-DE" sz="1000" baseline="0" dirty="0" smtClean="0">
                          <a:latin typeface="Arial" pitchFamily="34" charset="0"/>
                          <a:cs typeface="Arial" pitchFamily="34" charset="0"/>
                        </a:rPr>
                        <a:t> D</a:t>
                      </a:r>
                      <a:endParaRPr lang="de-DE" sz="1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00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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00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00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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00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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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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00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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00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00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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00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</a:t>
                      </a: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00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decision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tree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is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a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set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binary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splits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input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space</a:t>
            </a:r>
            <a:endParaRPr lang="de-DE" sz="2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Grow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a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forest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of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decision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trees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and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determine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event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class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target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by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majority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vote</a:t>
            </a:r>
            <a:endParaRPr lang="de-DE" sz="24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endParaRPr lang="de-DE" sz="16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Advantages:</a:t>
            </a:r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ignores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weak</a:t>
            </a:r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variables</a:t>
            </a:r>
          </a:p>
          <a:p>
            <a:pPr lvl="1"/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works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out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of</a:t>
            </a:r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the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box</a:t>
            </a:r>
          </a:p>
          <a:p>
            <a:r>
              <a:rPr lang="de-DE" sz="24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Disadvantages</a:t>
            </a:r>
            <a:r>
              <a:rPr lang="de-DE" sz="24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lvl="1"/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vulnerable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to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de-DE" sz="20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overtraining</a:t>
            </a:r>
            <a:r>
              <a:rPr lang="de-DE" sz="20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lvl="1"/>
            <a:endParaRPr lang="de-DE" sz="2000" dirty="0" smtClean="0"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Grafik 7" descr="partit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0826" y="2357430"/>
            <a:ext cx="2428892" cy="2244015"/>
          </a:xfrm>
          <a:prstGeom prst="rect">
            <a:avLst/>
          </a:prstGeom>
        </p:spPr>
      </p:pic>
      <p:pic>
        <p:nvPicPr>
          <p:cNvPr id="9" name="Grafik 8" descr="tree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3240" y="2422118"/>
            <a:ext cx="3000396" cy="2149890"/>
          </a:xfrm>
          <a:prstGeom prst="rect">
            <a:avLst/>
          </a:prstGeom>
        </p:spPr>
      </p:pic>
      <p:pic>
        <p:nvPicPr>
          <p:cNvPr id="10" name="Picture 1" descr="C:\Users\Jan Therhaag\AppData\Local\Microsoft\Windows\Temporary Internet Files\Content.IE5\OJ99UPR9\MCj04413100000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43834" y="5929330"/>
            <a:ext cx="585782" cy="585782"/>
          </a:xfrm>
          <a:prstGeom prst="rect">
            <a:avLst/>
          </a:prstGeom>
          <a:noFill/>
        </p:spPr>
      </p:pic>
      <p:sp>
        <p:nvSpPr>
          <p:cNvPr id="11" name="Multiplizieren 10"/>
          <p:cNvSpPr/>
          <p:nvPr/>
        </p:nvSpPr>
        <p:spPr bwMode="auto">
          <a:xfrm>
            <a:off x="8429652" y="5929330"/>
            <a:ext cx="571504" cy="557234"/>
          </a:xfrm>
          <a:prstGeom prst="mathMultiply">
            <a:avLst/>
          </a:prstGeom>
          <a:solidFill>
            <a:srgbClr val="FF0000"/>
          </a:solidFill>
          <a:ln w="317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4.1|34.1|38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4|82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6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0.4|23.1|32.4|66.5"/>
</p:tagLst>
</file>

<file path=ppt/theme/theme1.xml><?xml version="1.0" encoding="utf-8"?>
<a:theme xmlns:a="http://schemas.openxmlformats.org/drawingml/2006/main" name="Design1">
  <a:themeElements>
    <a:clrScheme name="1_Modèle par défaut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99"/>
      </a:hlink>
      <a:folHlink>
        <a:srgbClr val="000099"/>
      </a:folHlink>
    </a:clrScheme>
    <a:fontScheme name="1_Modèle par défaut">
      <a:majorFont>
        <a:latin typeface="VAG Rounded Light"/>
        <a:ea typeface=""/>
        <a:cs typeface=""/>
      </a:majorFont>
      <a:minorFont>
        <a:latin typeface="Times New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317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317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Modèle par défaut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99"/>
        </a:hlink>
        <a:folHlink>
          <a:srgbClr val="0000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dèle par défaut">
  <a:themeElements>
    <a:clrScheme name="Modèle par défaut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99"/>
      </a:hlink>
      <a:folHlink>
        <a:srgbClr val="000099"/>
      </a:folHlink>
    </a:clrScheme>
    <a:fontScheme name="Modèle par défaut">
      <a:majorFont>
        <a:latin typeface="VAG Rounded Light"/>
        <a:ea typeface=""/>
        <a:cs typeface=""/>
      </a:majorFont>
      <a:minorFont>
        <a:latin typeface="Times New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317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317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99"/>
        </a:hlink>
        <a:folHlink>
          <a:srgbClr val="0000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Palatino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317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317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Design1</Template>
  <TotalTime>0</TotalTime>
  <Words>1425</Words>
  <Application>Microsoft Office PowerPoint</Application>
  <PresentationFormat>Bildschirmpräsentation (4:3)</PresentationFormat>
  <Paragraphs>490</Paragraphs>
  <Slides>27</Slides>
  <Notes>3</Notes>
  <HiddenSlides>0</HiddenSlides>
  <MMClips>0</MMClips>
  <ScaleCrop>false</ScaleCrop>
  <HeadingPairs>
    <vt:vector size="6" baseType="variant">
      <vt:variant>
        <vt:lpstr>Design</vt:lpstr>
      </vt:variant>
      <vt:variant>
        <vt:i4>3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27</vt:i4>
      </vt:variant>
    </vt:vector>
  </HeadingPairs>
  <TitlesOfParts>
    <vt:vector size="31" baseType="lpstr">
      <vt:lpstr>Design1</vt:lpstr>
      <vt:lpstr>Modèle par défaut</vt:lpstr>
      <vt:lpstr>Default Design</vt:lpstr>
      <vt:lpstr>Equation</vt:lpstr>
      <vt:lpstr>Folie 1</vt:lpstr>
      <vt:lpstr>Folie 2</vt:lpstr>
      <vt:lpstr>Folie 3</vt:lpstr>
      <vt:lpstr>Folie 4</vt:lpstr>
      <vt:lpstr>The TMVA Classifiers</vt:lpstr>
      <vt:lpstr>Folie 6</vt:lpstr>
      <vt:lpstr>Folie 7</vt:lpstr>
      <vt:lpstr>Folie 8</vt:lpstr>
      <vt:lpstr>Folie 9</vt:lpstr>
      <vt:lpstr>Folie 10</vt:lpstr>
      <vt:lpstr>Using TMVA</vt:lpstr>
      <vt:lpstr>Folie 12</vt:lpstr>
      <vt:lpstr>Folie 13</vt:lpstr>
      <vt:lpstr>Folie 14</vt:lpstr>
      <vt:lpstr>Folie 15</vt:lpstr>
      <vt:lpstr>Folie 16</vt:lpstr>
      <vt:lpstr>Folie 17</vt:lpstr>
      <vt:lpstr>Folie 18</vt:lpstr>
      <vt:lpstr>Folie 19</vt:lpstr>
      <vt:lpstr>Backup</vt:lpstr>
      <vt:lpstr>Folie 21</vt:lpstr>
      <vt:lpstr>Folie 22</vt:lpstr>
      <vt:lpstr>Folie 23</vt:lpstr>
      <vt:lpstr>Folie 24</vt:lpstr>
      <vt:lpstr>Folie 25</vt:lpstr>
      <vt:lpstr>Folie 26</vt:lpstr>
      <vt:lpstr>Folie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Multivariate Data Analysis with TMVA4</dc:title>
  <dc:creator>Jan Therhaag</dc:creator>
  <cp:lastModifiedBy>Jan Therhaag</cp:lastModifiedBy>
  <cp:revision>127</cp:revision>
  <dcterms:created xsi:type="dcterms:W3CDTF">2009-06-18T09:13:50Z</dcterms:created>
  <dcterms:modified xsi:type="dcterms:W3CDTF">2009-09-29T12:41:24Z</dcterms:modified>
</cp:coreProperties>
</file>