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9" r:id="rId3"/>
    <p:sldId id="257" r:id="rId4"/>
    <p:sldId id="258" r:id="rId5"/>
    <p:sldId id="260" r:id="rId6"/>
    <p:sldId id="261" r:id="rId7"/>
    <p:sldId id="266" r:id="rId8"/>
    <p:sldId id="262" r:id="rId9"/>
    <p:sldId id="265" r:id="rId10"/>
    <p:sldId id="263" r:id="rId11"/>
    <p:sldId id="277" r:id="rId12"/>
    <p:sldId id="278" r:id="rId13"/>
    <p:sldId id="290" r:id="rId14"/>
    <p:sldId id="279" r:id="rId15"/>
    <p:sldId id="280" r:id="rId16"/>
    <p:sldId id="281" r:id="rId17"/>
    <p:sldId id="282" r:id="rId18"/>
    <p:sldId id="283" r:id="rId19"/>
    <p:sldId id="288" r:id="rId20"/>
    <p:sldId id="284" r:id="rId21"/>
    <p:sldId id="285" r:id="rId22"/>
    <p:sldId id="286" r:id="rId23"/>
    <p:sldId id="287" r:id="rId24"/>
    <p:sldId id="264" r:id="rId25"/>
    <p:sldId id="274" r:id="rId26"/>
    <p:sldId id="275" r:id="rId27"/>
    <p:sldId id="276" r:id="rId28"/>
    <p:sldId id="273" r:id="rId29"/>
    <p:sldId id="269" r:id="rId30"/>
    <p:sldId id="267" r:id="rId31"/>
    <p:sldId id="270" r:id="rId32"/>
    <p:sldId id="271" r:id="rId33"/>
    <p:sldId id="272"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99CC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97" autoAdjust="0"/>
    <p:restoredTop sz="94660"/>
  </p:normalViewPr>
  <p:slideViewPr>
    <p:cSldViewPr snapToGrid="0" showGuides="1">
      <p:cViewPr>
        <p:scale>
          <a:sx n="75" d="100"/>
          <a:sy n="75" d="100"/>
        </p:scale>
        <p:origin x="950" y="221"/>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08C0E8-174A-4FB2-8F97-78C3CE0C8DBC}" type="datetimeFigureOut">
              <a:rPr lang="en-US" smtClean="0"/>
              <a:t>12/18/2017</a:t>
            </a:fld>
            <a:endParaRPr lang="en-US"/>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83F846-C60A-4DDF-BA41-99D51D10D58E}" type="slidenum">
              <a:rPr lang="en-US" smtClean="0"/>
              <a:t>‹#›</a:t>
            </a:fld>
            <a:endParaRPr lang="en-US"/>
          </a:p>
        </p:txBody>
      </p:sp>
    </p:spTree>
    <p:extLst>
      <p:ext uri="{BB962C8B-B14F-4D97-AF65-F5344CB8AC3E}">
        <p14:creationId xmlns:p14="http://schemas.microsoft.com/office/powerpoint/2010/main" val="493320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50ED51-9B31-466E-92E7-E14D352D4A1A}"/>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endParaRPr lang="en-US"/>
          </a:p>
        </p:txBody>
      </p:sp>
      <p:sp>
        <p:nvSpPr>
          <p:cNvPr id="3" name="Podtytuł 2">
            <a:extLst>
              <a:ext uri="{FF2B5EF4-FFF2-40B4-BE49-F238E27FC236}">
                <a16:creationId xmlns:a16="http://schemas.microsoft.com/office/drawing/2014/main" id="{B9A071B9-D750-417A-AB6F-9DF3BBCE86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a:p>
        </p:txBody>
      </p:sp>
      <p:sp>
        <p:nvSpPr>
          <p:cNvPr id="4" name="Symbol zastępczy daty 3">
            <a:extLst>
              <a:ext uri="{FF2B5EF4-FFF2-40B4-BE49-F238E27FC236}">
                <a16:creationId xmlns:a16="http://schemas.microsoft.com/office/drawing/2014/main" id="{86063075-75F6-430E-8A05-5195FE34E3AB}"/>
              </a:ext>
            </a:extLst>
          </p:cNvPr>
          <p:cNvSpPr>
            <a:spLocks noGrp="1"/>
          </p:cNvSpPr>
          <p:nvPr>
            <p:ph type="dt" sz="half" idx="10"/>
          </p:nvPr>
        </p:nvSpPr>
        <p:spPr/>
        <p:txBody>
          <a:bodyPr/>
          <a:lstStyle/>
          <a:p>
            <a:fld id="{8C5404BF-E0A3-426B-B8C3-031A4758CB85}" type="datetimeFigureOut">
              <a:rPr lang="en-US" smtClean="0"/>
              <a:t>12/18/2017</a:t>
            </a:fld>
            <a:endParaRPr lang="en-US"/>
          </a:p>
        </p:txBody>
      </p:sp>
      <p:sp>
        <p:nvSpPr>
          <p:cNvPr id="5" name="Symbol zastępczy stopki 4">
            <a:extLst>
              <a:ext uri="{FF2B5EF4-FFF2-40B4-BE49-F238E27FC236}">
                <a16:creationId xmlns:a16="http://schemas.microsoft.com/office/drawing/2014/main" id="{EC903F1E-0F5E-4BEC-ABCF-314F33851F55}"/>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7012E1A3-6426-4B61-A49E-F85A16984FF3}"/>
              </a:ext>
            </a:extLst>
          </p:cNvPr>
          <p:cNvSpPr>
            <a:spLocks noGrp="1"/>
          </p:cNvSpPr>
          <p:nvPr>
            <p:ph type="sldNum" sz="quarter" idx="12"/>
          </p:nvPr>
        </p:nvSpPr>
        <p:spPr/>
        <p:txBody>
          <a:bodyPr/>
          <a:lstStyle/>
          <a:p>
            <a:fld id="{B187C55E-D153-4A7B-8535-4D8FCB46496E}" type="slidenum">
              <a:rPr lang="en-US" smtClean="0"/>
              <a:t>‹#›</a:t>
            </a:fld>
            <a:endParaRPr lang="en-US"/>
          </a:p>
        </p:txBody>
      </p:sp>
    </p:spTree>
    <p:extLst>
      <p:ext uri="{BB962C8B-B14F-4D97-AF65-F5344CB8AC3E}">
        <p14:creationId xmlns:p14="http://schemas.microsoft.com/office/powerpoint/2010/main" val="1989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B64C93C-2E6F-49C6-8F67-F8954C20CA42}"/>
              </a:ext>
            </a:extLst>
          </p:cNvPr>
          <p:cNvSpPr>
            <a:spLocks noGrp="1"/>
          </p:cNvSpPr>
          <p:nvPr>
            <p:ph type="title"/>
          </p:nvPr>
        </p:nvSpPr>
        <p:spPr/>
        <p:txBody>
          <a:bodyPr/>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06D5E796-ECDF-4B87-A5E3-24F321A78817}"/>
              </a:ext>
            </a:extLst>
          </p:cNvPr>
          <p:cNvSpPr>
            <a:spLocks noGrp="1"/>
          </p:cNvSpPr>
          <p:nvPr>
            <p:ph type="body" orient="vert" idx="1"/>
          </p:nvPr>
        </p:nvSpPr>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9B2AE4F7-0D0C-4004-B7B2-C200CD4368C1}"/>
              </a:ext>
            </a:extLst>
          </p:cNvPr>
          <p:cNvSpPr>
            <a:spLocks noGrp="1"/>
          </p:cNvSpPr>
          <p:nvPr>
            <p:ph type="dt" sz="half" idx="10"/>
          </p:nvPr>
        </p:nvSpPr>
        <p:spPr/>
        <p:txBody>
          <a:bodyPr/>
          <a:lstStyle/>
          <a:p>
            <a:fld id="{8C5404BF-E0A3-426B-B8C3-031A4758CB85}" type="datetimeFigureOut">
              <a:rPr lang="en-US" smtClean="0"/>
              <a:t>12/18/2017</a:t>
            </a:fld>
            <a:endParaRPr lang="en-US"/>
          </a:p>
        </p:txBody>
      </p:sp>
      <p:sp>
        <p:nvSpPr>
          <p:cNvPr id="5" name="Symbol zastępczy stopki 4">
            <a:extLst>
              <a:ext uri="{FF2B5EF4-FFF2-40B4-BE49-F238E27FC236}">
                <a16:creationId xmlns:a16="http://schemas.microsoft.com/office/drawing/2014/main" id="{0FABE8D9-4053-42FF-BFAC-00012F306104}"/>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015992AB-0E0F-4B46-8746-4803E8D2D190}"/>
              </a:ext>
            </a:extLst>
          </p:cNvPr>
          <p:cNvSpPr>
            <a:spLocks noGrp="1"/>
          </p:cNvSpPr>
          <p:nvPr>
            <p:ph type="sldNum" sz="quarter" idx="12"/>
          </p:nvPr>
        </p:nvSpPr>
        <p:spPr/>
        <p:txBody>
          <a:bodyPr/>
          <a:lstStyle/>
          <a:p>
            <a:fld id="{B187C55E-D153-4A7B-8535-4D8FCB46496E}" type="slidenum">
              <a:rPr lang="en-US" smtClean="0"/>
              <a:t>‹#›</a:t>
            </a:fld>
            <a:endParaRPr lang="en-US"/>
          </a:p>
        </p:txBody>
      </p:sp>
    </p:spTree>
    <p:extLst>
      <p:ext uri="{BB962C8B-B14F-4D97-AF65-F5344CB8AC3E}">
        <p14:creationId xmlns:p14="http://schemas.microsoft.com/office/powerpoint/2010/main" val="2065895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98E5BB9A-6E6A-4658-AE8B-18586BCE62AE}"/>
              </a:ext>
            </a:extLst>
          </p:cNvPr>
          <p:cNvSpPr>
            <a:spLocks noGrp="1"/>
          </p:cNvSpPr>
          <p:nvPr>
            <p:ph type="title" orient="vert"/>
          </p:nvPr>
        </p:nvSpPr>
        <p:spPr>
          <a:xfrm>
            <a:off x="8724900" y="365125"/>
            <a:ext cx="2628900" cy="5811838"/>
          </a:xfrm>
        </p:spPr>
        <p:txBody>
          <a:bodyPr vert="eaVert"/>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3AA5D1ED-9DDA-4D64-BD6C-D2E92105DACB}"/>
              </a:ext>
            </a:extLst>
          </p:cNvPr>
          <p:cNvSpPr>
            <a:spLocks noGrp="1"/>
          </p:cNvSpPr>
          <p:nvPr>
            <p:ph type="body" orient="vert" idx="1"/>
          </p:nvPr>
        </p:nvSpPr>
        <p:spPr>
          <a:xfrm>
            <a:off x="838200" y="365125"/>
            <a:ext cx="7734300" cy="5811838"/>
          </a:xfrm>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123703FE-CD4C-4E11-B324-AB12E2FE6F52}"/>
              </a:ext>
            </a:extLst>
          </p:cNvPr>
          <p:cNvSpPr>
            <a:spLocks noGrp="1"/>
          </p:cNvSpPr>
          <p:nvPr>
            <p:ph type="dt" sz="half" idx="10"/>
          </p:nvPr>
        </p:nvSpPr>
        <p:spPr/>
        <p:txBody>
          <a:bodyPr/>
          <a:lstStyle/>
          <a:p>
            <a:fld id="{8C5404BF-E0A3-426B-B8C3-031A4758CB85}" type="datetimeFigureOut">
              <a:rPr lang="en-US" smtClean="0"/>
              <a:t>12/18/2017</a:t>
            </a:fld>
            <a:endParaRPr lang="en-US"/>
          </a:p>
        </p:txBody>
      </p:sp>
      <p:sp>
        <p:nvSpPr>
          <p:cNvPr id="5" name="Symbol zastępczy stopki 4">
            <a:extLst>
              <a:ext uri="{FF2B5EF4-FFF2-40B4-BE49-F238E27FC236}">
                <a16:creationId xmlns:a16="http://schemas.microsoft.com/office/drawing/2014/main" id="{D1E7D90E-7D61-4C85-808F-BC164B42AEDF}"/>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A63BB6BA-8224-4F7D-AAED-025980FB02EB}"/>
              </a:ext>
            </a:extLst>
          </p:cNvPr>
          <p:cNvSpPr>
            <a:spLocks noGrp="1"/>
          </p:cNvSpPr>
          <p:nvPr>
            <p:ph type="sldNum" sz="quarter" idx="12"/>
          </p:nvPr>
        </p:nvSpPr>
        <p:spPr/>
        <p:txBody>
          <a:bodyPr/>
          <a:lstStyle/>
          <a:p>
            <a:fld id="{B187C55E-D153-4A7B-8535-4D8FCB46496E}" type="slidenum">
              <a:rPr lang="en-US" smtClean="0"/>
              <a:t>‹#›</a:t>
            </a:fld>
            <a:endParaRPr lang="en-US"/>
          </a:p>
        </p:txBody>
      </p:sp>
    </p:spTree>
    <p:extLst>
      <p:ext uri="{BB962C8B-B14F-4D97-AF65-F5344CB8AC3E}">
        <p14:creationId xmlns:p14="http://schemas.microsoft.com/office/powerpoint/2010/main" val="3904141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8E125A7-B8E0-41F5-853B-A8AC1C992CBB}"/>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A2F41009-CBD8-4664-A31B-89813DD9DD81}"/>
              </a:ext>
            </a:extLst>
          </p:cNvPr>
          <p:cNvSpPr>
            <a:spLocks noGrp="1"/>
          </p:cNvSpPr>
          <p:nvPr>
            <p:ph idx="1"/>
          </p:nvPr>
        </p:nvSpPr>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3F0CF26B-4626-4B0F-9FD4-F0B30FBD88F0}"/>
              </a:ext>
            </a:extLst>
          </p:cNvPr>
          <p:cNvSpPr>
            <a:spLocks noGrp="1"/>
          </p:cNvSpPr>
          <p:nvPr>
            <p:ph type="dt" sz="half" idx="10"/>
          </p:nvPr>
        </p:nvSpPr>
        <p:spPr/>
        <p:txBody>
          <a:bodyPr/>
          <a:lstStyle/>
          <a:p>
            <a:fld id="{8C5404BF-E0A3-426B-B8C3-031A4758CB85}" type="datetimeFigureOut">
              <a:rPr lang="en-US" smtClean="0"/>
              <a:t>12/18/2017</a:t>
            </a:fld>
            <a:endParaRPr lang="en-US"/>
          </a:p>
        </p:txBody>
      </p:sp>
      <p:sp>
        <p:nvSpPr>
          <p:cNvPr id="5" name="Symbol zastępczy stopki 4">
            <a:extLst>
              <a:ext uri="{FF2B5EF4-FFF2-40B4-BE49-F238E27FC236}">
                <a16:creationId xmlns:a16="http://schemas.microsoft.com/office/drawing/2014/main" id="{733AECE2-AEFB-4F1B-8126-AE52CCF896D6}"/>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BADCA73D-F91A-4068-B565-4F0AD73E38ED}"/>
              </a:ext>
            </a:extLst>
          </p:cNvPr>
          <p:cNvSpPr>
            <a:spLocks noGrp="1"/>
          </p:cNvSpPr>
          <p:nvPr>
            <p:ph type="sldNum" sz="quarter" idx="12"/>
          </p:nvPr>
        </p:nvSpPr>
        <p:spPr/>
        <p:txBody>
          <a:bodyPr/>
          <a:lstStyle/>
          <a:p>
            <a:fld id="{B187C55E-D153-4A7B-8535-4D8FCB46496E}" type="slidenum">
              <a:rPr lang="en-US" smtClean="0"/>
              <a:t>‹#›</a:t>
            </a:fld>
            <a:endParaRPr lang="en-US"/>
          </a:p>
        </p:txBody>
      </p:sp>
    </p:spTree>
    <p:extLst>
      <p:ext uri="{BB962C8B-B14F-4D97-AF65-F5344CB8AC3E}">
        <p14:creationId xmlns:p14="http://schemas.microsoft.com/office/powerpoint/2010/main" val="2137100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3A563C2-2330-4DD3-B3B3-AD8C2DFFB838}"/>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endParaRPr lang="en-US"/>
          </a:p>
        </p:txBody>
      </p:sp>
      <p:sp>
        <p:nvSpPr>
          <p:cNvPr id="3" name="Symbol zastępczy tekstu 2">
            <a:extLst>
              <a:ext uri="{FF2B5EF4-FFF2-40B4-BE49-F238E27FC236}">
                <a16:creationId xmlns:a16="http://schemas.microsoft.com/office/drawing/2014/main" id="{D8833A07-36C6-4CBE-B0F3-B44C1DAED8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Edytuj style wzorca tekstu</a:t>
            </a:r>
          </a:p>
        </p:txBody>
      </p:sp>
      <p:sp>
        <p:nvSpPr>
          <p:cNvPr id="4" name="Symbol zastępczy daty 3">
            <a:extLst>
              <a:ext uri="{FF2B5EF4-FFF2-40B4-BE49-F238E27FC236}">
                <a16:creationId xmlns:a16="http://schemas.microsoft.com/office/drawing/2014/main" id="{F258E46A-1800-44EF-B6D9-51B02A05EC4E}"/>
              </a:ext>
            </a:extLst>
          </p:cNvPr>
          <p:cNvSpPr>
            <a:spLocks noGrp="1"/>
          </p:cNvSpPr>
          <p:nvPr>
            <p:ph type="dt" sz="half" idx="10"/>
          </p:nvPr>
        </p:nvSpPr>
        <p:spPr/>
        <p:txBody>
          <a:bodyPr/>
          <a:lstStyle/>
          <a:p>
            <a:fld id="{8C5404BF-E0A3-426B-B8C3-031A4758CB85}" type="datetimeFigureOut">
              <a:rPr lang="en-US" smtClean="0"/>
              <a:t>12/18/2017</a:t>
            </a:fld>
            <a:endParaRPr lang="en-US"/>
          </a:p>
        </p:txBody>
      </p:sp>
      <p:sp>
        <p:nvSpPr>
          <p:cNvPr id="5" name="Symbol zastępczy stopki 4">
            <a:extLst>
              <a:ext uri="{FF2B5EF4-FFF2-40B4-BE49-F238E27FC236}">
                <a16:creationId xmlns:a16="http://schemas.microsoft.com/office/drawing/2014/main" id="{E7C2C519-9C74-44FC-8625-7439D38FE9D9}"/>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C5FB31FE-C03C-42B9-8D38-93312ABAAF70}"/>
              </a:ext>
            </a:extLst>
          </p:cNvPr>
          <p:cNvSpPr>
            <a:spLocks noGrp="1"/>
          </p:cNvSpPr>
          <p:nvPr>
            <p:ph type="sldNum" sz="quarter" idx="12"/>
          </p:nvPr>
        </p:nvSpPr>
        <p:spPr/>
        <p:txBody>
          <a:bodyPr/>
          <a:lstStyle/>
          <a:p>
            <a:fld id="{B187C55E-D153-4A7B-8535-4D8FCB46496E}" type="slidenum">
              <a:rPr lang="en-US" smtClean="0"/>
              <a:t>‹#›</a:t>
            </a:fld>
            <a:endParaRPr lang="en-US"/>
          </a:p>
        </p:txBody>
      </p:sp>
    </p:spTree>
    <p:extLst>
      <p:ext uri="{BB962C8B-B14F-4D97-AF65-F5344CB8AC3E}">
        <p14:creationId xmlns:p14="http://schemas.microsoft.com/office/powerpoint/2010/main" val="1244109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E2412E7-075D-448E-9B40-7E61FC58E0A3}"/>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4D363493-F0B5-41C5-B6BA-BEE30794867A}"/>
              </a:ext>
            </a:extLst>
          </p:cNvPr>
          <p:cNvSpPr>
            <a:spLocks noGrp="1"/>
          </p:cNvSpPr>
          <p:nvPr>
            <p:ph sz="half" idx="1"/>
          </p:nvPr>
        </p:nvSpPr>
        <p:spPr>
          <a:xfrm>
            <a:off x="838200" y="1825625"/>
            <a:ext cx="5181600" cy="435133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zawartości 3">
            <a:extLst>
              <a:ext uri="{FF2B5EF4-FFF2-40B4-BE49-F238E27FC236}">
                <a16:creationId xmlns:a16="http://schemas.microsoft.com/office/drawing/2014/main" id="{189F61D1-0C7D-4B9E-A5AF-47988E78103A}"/>
              </a:ext>
            </a:extLst>
          </p:cNvPr>
          <p:cNvSpPr>
            <a:spLocks noGrp="1"/>
          </p:cNvSpPr>
          <p:nvPr>
            <p:ph sz="half" idx="2"/>
          </p:nvPr>
        </p:nvSpPr>
        <p:spPr>
          <a:xfrm>
            <a:off x="6172200" y="1825625"/>
            <a:ext cx="5181600" cy="435133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daty 4">
            <a:extLst>
              <a:ext uri="{FF2B5EF4-FFF2-40B4-BE49-F238E27FC236}">
                <a16:creationId xmlns:a16="http://schemas.microsoft.com/office/drawing/2014/main" id="{64F01838-5170-4963-9495-8DBD05F4A463}"/>
              </a:ext>
            </a:extLst>
          </p:cNvPr>
          <p:cNvSpPr>
            <a:spLocks noGrp="1"/>
          </p:cNvSpPr>
          <p:nvPr>
            <p:ph type="dt" sz="half" idx="10"/>
          </p:nvPr>
        </p:nvSpPr>
        <p:spPr/>
        <p:txBody>
          <a:bodyPr/>
          <a:lstStyle/>
          <a:p>
            <a:fld id="{8C5404BF-E0A3-426B-B8C3-031A4758CB85}" type="datetimeFigureOut">
              <a:rPr lang="en-US" smtClean="0"/>
              <a:t>12/18/2017</a:t>
            </a:fld>
            <a:endParaRPr lang="en-US"/>
          </a:p>
        </p:txBody>
      </p:sp>
      <p:sp>
        <p:nvSpPr>
          <p:cNvPr id="6" name="Symbol zastępczy stopki 5">
            <a:extLst>
              <a:ext uri="{FF2B5EF4-FFF2-40B4-BE49-F238E27FC236}">
                <a16:creationId xmlns:a16="http://schemas.microsoft.com/office/drawing/2014/main" id="{3A41B338-C8D2-484E-BBA2-D8EE209FC44E}"/>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90A58F40-FE29-4657-8F5E-A7307CCB2B4D}"/>
              </a:ext>
            </a:extLst>
          </p:cNvPr>
          <p:cNvSpPr>
            <a:spLocks noGrp="1"/>
          </p:cNvSpPr>
          <p:nvPr>
            <p:ph type="sldNum" sz="quarter" idx="12"/>
          </p:nvPr>
        </p:nvSpPr>
        <p:spPr/>
        <p:txBody>
          <a:bodyPr/>
          <a:lstStyle/>
          <a:p>
            <a:fld id="{B187C55E-D153-4A7B-8535-4D8FCB46496E}" type="slidenum">
              <a:rPr lang="en-US" smtClean="0"/>
              <a:t>‹#›</a:t>
            </a:fld>
            <a:endParaRPr lang="en-US"/>
          </a:p>
        </p:txBody>
      </p:sp>
    </p:spTree>
    <p:extLst>
      <p:ext uri="{BB962C8B-B14F-4D97-AF65-F5344CB8AC3E}">
        <p14:creationId xmlns:p14="http://schemas.microsoft.com/office/powerpoint/2010/main" val="106789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08EDF65-46F0-4666-B83E-8038117A20F4}"/>
              </a:ext>
            </a:extLst>
          </p:cNvPr>
          <p:cNvSpPr>
            <a:spLocks noGrp="1"/>
          </p:cNvSpPr>
          <p:nvPr>
            <p:ph type="title"/>
          </p:nvPr>
        </p:nvSpPr>
        <p:spPr>
          <a:xfrm>
            <a:off x="839788" y="365125"/>
            <a:ext cx="10515600" cy="1325563"/>
          </a:xfrm>
        </p:spPr>
        <p:txBody>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C5D89696-B88C-4197-988A-C316E88A67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4" name="Symbol zastępczy zawartości 3">
            <a:extLst>
              <a:ext uri="{FF2B5EF4-FFF2-40B4-BE49-F238E27FC236}">
                <a16:creationId xmlns:a16="http://schemas.microsoft.com/office/drawing/2014/main" id="{4EC15410-DAEC-46A6-80EA-F9390FB8CEDA}"/>
              </a:ext>
            </a:extLst>
          </p:cNvPr>
          <p:cNvSpPr>
            <a:spLocks noGrp="1"/>
          </p:cNvSpPr>
          <p:nvPr>
            <p:ph sz="half" idx="2"/>
          </p:nvPr>
        </p:nvSpPr>
        <p:spPr>
          <a:xfrm>
            <a:off x="839788" y="2505075"/>
            <a:ext cx="5157787"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tekstu 4">
            <a:extLst>
              <a:ext uri="{FF2B5EF4-FFF2-40B4-BE49-F238E27FC236}">
                <a16:creationId xmlns:a16="http://schemas.microsoft.com/office/drawing/2014/main" id="{D2CE39E4-4CD0-49A0-83C3-5E422D9DEB3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6" name="Symbol zastępczy zawartości 5">
            <a:extLst>
              <a:ext uri="{FF2B5EF4-FFF2-40B4-BE49-F238E27FC236}">
                <a16:creationId xmlns:a16="http://schemas.microsoft.com/office/drawing/2014/main" id="{D1297EE4-39CB-466A-A8C4-DE8CFE5F5991}"/>
              </a:ext>
            </a:extLst>
          </p:cNvPr>
          <p:cNvSpPr>
            <a:spLocks noGrp="1"/>
          </p:cNvSpPr>
          <p:nvPr>
            <p:ph sz="quarter" idx="4"/>
          </p:nvPr>
        </p:nvSpPr>
        <p:spPr>
          <a:xfrm>
            <a:off x="6172200" y="2505075"/>
            <a:ext cx="5183188"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Symbol zastępczy daty 6">
            <a:extLst>
              <a:ext uri="{FF2B5EF4-FFF2-40B4-BE49-F238E27FC236}">
                <a16:creationId xmlns:a16="http://schemas.microsoft.com/office/drawing/2014/main" id="{9CE2B605-26D8-4D05-BC46-45674D677B0F}"/>
              </a:ext>
            </a:extLst>
          </p:cNvPr>
          <p:cNvSpPr>
            <a:spLocks noGrp="1"/>
          </p:cNvSpPr>
          <p:nvPr>
            <p:ph type="dt" sz="half" idx="10"/>
          </p:nvPr>
        </p:nvSpPr>
        <p:spPr/>
        <p:txBody>
          <a:bodyPr/>
          <a:lstStyle/>
          <a:p>
            <a:fld id="{8C5404BF-E0A3-426B-B8C3-031A4758CB85}" type="datetimeFigureOut">
              <a:rPr lang="en-US" smtClean="0"/>
              <a:t>12/18/2017</a:t>
            </a:fld>
            <a:endParaRPr lang="en-US"/>
          </a:p>
        </p:txBody>
      </p:sp>
      <p:sp>
        <p:nvSpPr>
          <p:cNvPr id="8" name="Symbol zastępczy stopki 7">
            <a:extLst>
              <a:ext uri="{FF2B5EF4-FFF2-40B4-BE49-F238E27FC236}">
                <a16:creationId xmlns:a16="http://schemas.microsoft.com/office/drawing/2014/main" id="{B165161A-9AF9-4620-8C68-110FD39B16C7}"/>
              </a:ext>
            </a:extLst>
          </p:cNvPr>
          <p:cNvSpPr>
            <a:spLocks noGrp="1"/>
          </p:cNvSpPr>
          <p:nvPr>
            <p:ph type="ftr" sz="quarter" idx="11"/>
          </p:nvPr>
        </p:nvSpPr>
        <p:spPr/>
        <p:txBody>
          <a:bodyPr/>
          <a:lstStyle/>
          <a:p>
            <a:endParaRPr lang="en-US"/>
          </a:p>
        </p:txBody>
      </p:sp>
      <p:sp>
        <p:nvSpPr>
          <p:cNvPr id="9" name="Symbol zastępczy numeru slajdu 8">
            <a:extLst>
              <a:ext uri="{FF2B5EF4-FFF2-40B4-BE49-F238E27FC236}">
                <a16:creationId xmlns:a16="http://schemas.microsoft.com/office/drawing/2014/main" id="{57699FE7-2BD8-4310-ADF3-F3E334B24C4C}"/>
              </a:ext>
            </a:extLst>
          </p:cNvPr>
          <p:cNvSpPr>
            <a:spLocks noGrp="1"/>
          </p:cNvSpPr>
          <p:nvPr>
            <p:ph type="sldNum" sz="quarter" idx="12"/>
          </p:nvPr>
        </p:nvSpPr>
        <p:spPr/>
        <p:txBody>
          <a:bodyPr/>
          <a:lstStyle/>
          <a:p>
            <a:fld id="{B187C55E-D153-4A7B-8535-4D8FCB46496E}" type="slidenum">
              <a:rPr lang="en-US" smtClean="0"/>
              <a:t>‹#›</a:t>
            </a:fld>
            <a:endParaRPr lang="en-US"/>
          </a:p>
        </p:txBody>
      </p:sp>
    </p:spTree>
    <p:extLst>
      <p:ext uri="{BB962C8B-B14F-4D97-AF65-F5344CB8AC3E}">
        <p14:creationId xmlns:p14="http://schemas.microsoft.com/office/powerpoint/2010/main" val="149788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CA400D7-2300-4E52-B59D-05880F44059C}"/>
              </a:ext>
            </a:extLst>
          </p:cNvPr>
          <p:cNvSpPr>
            <a:spLocks noGrp="1"/>
          </p:cNvSpPr>
          <p:nvPr>
            <p:ph type="title"/>
          </p:nvPr>
        </p:nvSpPr>
        <p:spPr/>
        <p:txBody>
          <a:bodyPr/>
          <a:lstStyle/>
          <a:p>
            <a:r>
              <a:rPr lang="pl-PL"/>
              <a:t>Kliknij, aby edytować styl</a:t>
            </a:r>
            <a:endParaRPr lang="en-US"/>
          </a:p>
        </p:txBody>
      </p:sp>
      <p:sp>
        <p:nvSpPr>
          <p:cNvPr id="3" name="Symbol zastępczy daty 2">
            <a:extLst>
              <a:ext uri="{FF2B5EF4-FFF2-40B4-BE49-F238E27FC236}">
                <a16:creationId xmlns:a16="http://schemas.microsoft.com/office/drawing/2014/main" id="{C25DB389-3EB6-4A21-AEBD-DC38652B42D7}"/>
              </a:ext>
            </a:extLst>
          </p:cNvPr>
          <p:cNvSpPr>
            <a:spLocks noGrp="1"/>
          </p:cNvSpPr>
          <p:nvPr>
            <p:ph type="dt" sz="half" idx="10"/>
          </p:nvPr>
        </p:nvSpPr>
        <p:spPr/>
        <p:txBody>
          <a:bodyPr/>
          <a:lstStyle/>
          <a:p>
            <a:fld id="{8C5404BF-E0A3-426B-B8C3-031A4758CB85}" type="datetimeFigureOut">
              <a:rPr lang="en-US" smtClean="0"/>
              <a:t>12/18/2017</a:t>
            </a:fld>
            <a:endParaRPr lang="en-US"/>
          </a:p>
        </p:txBody>
      </p:sp>
      <p:sp>
        <p:nvSpPr>
          <p:cNvPr id="4" name="Symbol zastępczy stopki 3">
            <a:extLst>
              <a:ext uri="{FF2B5EF4-FFF2-40B4-BE49-F238E27FC236}">
                <a16:creationId xmlns:a16="http://schemas.microsoft.com/office/drawing/2014/main" id="{9AF34496-D7E8-4E1C-84A2-32D11A0A523C}"/>
              </a:ext>
            </a:extLst>
          </p:cNvPr>
          <p:cNvSpPr>
            <a:spLocks noGrp="1"/>
          </p:cNvSpPr>
          <p:nvPr>
            <p:ph type="ftr" sz="quarter" idx="11"/>
          </p:nvPr>
        </p:nvSpPr>
        <p:spPr/>
        <p:txBody>
          <a:bodyPr/>
          <a:lstStyle/>
          <a:p>
            <a:endParaRPr lang="en-US"/>
          </a:p>
        </p:txBody>
      </p:sp>
      <p:sp>
        <p:nvSpPr>
          <p:cNvPr id="5" name="Symbol zastępczy numeru slajdu 4">
            <a:extLst>
              <a:ext uri="{FF2B5EF4-FFF2-40B4-BE49-F238E27FC236}">
                <a16:creationId xmlns:a16="http://schemas.microsoft.com/office/drawing/2014/main" id="{3F373CA2-3F6C-450A-BF1F-2BC90902346B}"/>
              </a:ext>
            </a:extLst>
          </p:cNvPr>
          <p:cNvSpPr>
            <a:spLocks noGrp="1"/>
          </p:cNvSpPr>
          <p:nvPr>
            <p:ph type="sldNum" sz="quarter" idx="12"/>
          </p:nvPr>
        </p:nvSpPr>
        <p:spPr/>
        <p:txBody>
          <a:bodyPr/>
          <a:lstStyle/>
          <a:p>
            <a:fld id="{B187C55E-D153-4A7B-8535-4D8FCB46496E}" type="slidenum">
              <a:rPr lang="en-US" smtClean="0"/>
              <a:t>‹#›</a:t>
            </a:fld>
            <a:endParaRPr lang="en-US"/>
          </a:p>
        </p:txBody>
      </p:sp>
    </p:spTree>
    <p:extLst>
      <p:ext uri="{BB962C8B-B14F-4D97-AF65-F5344CB8AC3E}">
        <p14:creationId xmlns:p14="http://schemas.microsoft.com/office/powerpoint/2010/main" val="504153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C30EC9BD-4915-460E-A41D-6B8B286AE2F8}"/>
              </a:ext>
            </a:extLst>
          </p:cNvPr>
          <p:cNvSpPr>
            <a:spLocks noGrp="1"/>
          </p:cNvSpPr>
          <p:nvPr>
            <p:ph type="dt" sz="half" idx="10"/>
          </p:nvPr>
        </p:nvSpPr>
        <p:spPr/>
        <p:txBody>
          <a:bodyPr/>
          <a:lstStyle/>
          <a:p>
            <a:fld id="{8C5404BF-E0A3-426B-B8C3-031A4758CB85}" type="datetimeFigureOut">
              <a:rPr lang="en-US" smtClean="0"/>
              <a:t>12/18/2017</a:t>
            </a:fld>
            <a:endParaRPr lang="en-US"/>
          </a:p>
        </p:txBody>
      </p:sp>
      <p:sp>
        <p:nvSpPr>
          <p:cNvPr id="3" name="Symbol zastępczy stopki 2">
            <a:extLst>
              <a:ext uri="{FF2B5EF4-FFF2-40B4-BE49-F238E27FC236}">
                <a16:creationId xmlns:a16="http://schemas.microsoft.com/office/drawing/2014/main" id="{6178B6A3-D8CD-475E-AA54-E62BFE1E05B9}"/>
              </a:ext>
            </a:extLst>
          </p:cNvPr>
          <p:cNvSpPr>
            <a:spLocks noGrp="1"/>
          </p:cNvSpPr>
          <p:nvPr>
            <p:ph type="ftr" sz="quarter" idx="11"/>
          </p:nvPr>
        </p:nvSpPr>
        <p:spPr/>
        <p:txBody>
          <a:bodyPr/>
          <a:lstStyle/>
          <a:p>
            <a:endParaRPr lang="en-US"/>
          </a:p>
        </p:txBody>
      </p:sp>
      <p:sp>
        <p:nvSpPr>
          <p:cNvPr id="4" name="Symbol zastępczy numeru slajdu 3">
            <a:extLst>
              <a:ext uri="{FF2B5EF4-FFF2-40B4-BE49-F238E27FC236}">
                <a16:creationId xmlns:a16="http://schemas.microsoft.com/office/drawing/2014/main" id="{4C82C0DD-A5BE-455B-B93D-17B415E9861B}"/>
              </a:ext>
            </a:extLst>
          </p:cNvPr>
          <p:cNvSpPr>
            <a:spLocks noGrp="1"/>
          </p:cNvSpPr>
          <p:nvPr>
            <p:ph type="sldNum" sz="quarter" idx="12"/>
          </p:nvPr>
        </p:nvSpPr>
        <p:spPr/>
        <p:txBody>
          <a:bodyPr/>
          <a:lstStyle/>
          <a:p>
            <a:fld id="{B187C55E-D153-4A7B-8535-4D8FCB46496E}" type="slidenum">
              <a:rPr lang="en-US" smtClean="0"/>
              <a:t>‹#›</a:t>
            </a:fld>
            <a:endParaRPr lang="en-US"/>
          </a:p>
        </p:txBody>
      </p:sp>
    </p:spTree>
    <p:extLst>
      <p:ext uri="{BB962C8B-B14F-4D97-AF65-F5344CB8AC3E}">
        <p14:creationId xmlns:p14="http://schemas.microsoft.com/office/powerpoint/2010/main" val="3579242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14EC379-1CF4-4623-A4AB-F7EBF69E2CFA}"/>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90929A81-E4CD-425E-9C73-2B599AF3EF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tekstu 3">
            <a:extLst>
              <a:ext uri="{FF2B5EF4-FFF2-40B4-BE49-F238E27FC236}">
                <a16:creationId xmlns:a16="http://schemas.microsoft.com/office/drawing/2014/main" id="{04929872-8019-494D-8972-6E594F261D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Symbol zastępczy daty 4">
            <a:extLst>
              <a:ext uri="{FF2B5EF4-FFF2-40B4-BE49-F238E27FC236}">
                <a16:creationId xmlns:a16="http://schemas.microsoft.com/office/drawing/2014/main" id="{099E8CCC-DDEF-4FAB-A6FD-757938CBE014}"/>
              </a:ext>
            </a:extLst>
          </p:cNvPr>
          <p:cNvSpPr>
            <a:spLocks noGrp="1"/>
          </p:cNvSpPr>
          <p:nvPr>
            <p:ph type="dt" sz="half" idx="10"/>
          </p:nvPr>
        </p:nvSpPr>
        <p:spPr/>
        <p:txBody>
          <a:bodyPr/>
          <a:lstStyle/>
          <a:p>
            <a:fld id="{8C5404BF-E0A3-426B-B8C3-031A4758CB85}" type="datetimeFigureOut">
              <a:rPr lang="en-US" smtClean="0"/>
              <a:t>12/18/2017</a:t>
            </a:fld>
            <a:endParaRPr lang="en-US"/>
          </a:p>
        </p:txBody>
      </p:sp>
      <p:sp>
        <p:nvSpPr>
          <p:cNvPr id="6" name="Symbol zastępczy stopki 5">
            <a:extLst>
              <a:ext uri="{FF2B5EF4-FFF2-40B4-BE49-F238E27FC236}">
                <a16:creationId xmlns:a16="http://schemas.microsoft.com/office/drawing/2014/main" id="{3232E670-E904-4BA8-A5A6-ACFCFDF2B238}"/>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4D5AF7DA-B0E4-4F7D-9F2C-504E7C2245F4}"/>
              </a:ext>
            </a:extLst>
          </p:cNvPr>
          <p:cNvSpPr>
            <a:spLocks noGrp="1"/>
          </p:cNvSpPr>
          <p:nvPr>
            <p:ph type="sldNum" sz="quarter" idx="12"/>
          </p:nvPr>
        </p:nvSpPr>
        <p:spPr/>
        <p:txBody>
          <a:bodyPr/>
          <a:lstStyle/>
          <a:p>
            <a:fld id="{B187C55E-D153-4A7B-8535-4D8FCB46496E}" type="slidenum">
              <a:rPr lang="en-US" smtClean="0"/>
              <a:t>‹#›</a:t>
            </a:fld>
            <a:endParaRPr lang="en-US"/>
          </a:p>
        </p:txBody>
      </p:sp>
    </p:spTree>
    <p:extLst>
      <p:ext uri="{BB962C8B-B14F-4D97-AF65-F5344CB8AC3E}">
        <p14:creationId xmlns:p14="http://schemas.microsoft.com/office/powerpoint/2010/main" val="3863121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3B4FF9F-CE77-4E29-91BE-66B2ED8AEB99}"/>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obrazu 2">
            <a:extLst>
              <a:ext uri="{FF2B5EF4-FFF2-40B4-BE49-F238E27FC236}">
                <a16:creationId xmlns:a16="http://schemas.microsoft.com/office/drawing/2014/main" id="{924D1E44-CA6F-4471-896D-3B0918BCAE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ymbol zastępczy tekstu 3">
            <a:extLst>
              <a:ext uri="{FF2B5EF4-FFF2-40B4-BE49-F238E27FC236}">
                <a16:creationId xmlns:a16="http://schemas.microsoft.com/office/drawing/2014/main" id="{6B117FC1-5EC2-4FCA-ABE0-6698806F2C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Symbol zastępczy daty 4">
            <a:extLst>
              <a:ext uri="{FF2B5EF4-FFF2-40B4-BE49-F238E27FC236}">
                <a16:creationId xmlns:a16="http://schemas.microsoft.com/office/drawing/2014/main" id="{1BFF0AF4-3FF2-401E-B00F-C89987974000}"/>
              </a:ext>
            </a:extLst>
          </p:cNvPr>
          <p:cNvSpPr>
            <a:spLocks noGrp="1"/>
          </p:cNvSpPr>
          <p:nvPr>
            <p:ph type="dt" sz="half" idx="10"/>
          </p:nvPr>
        </p:nvSpPr>
        <p:spPr/>
        <p:txBody>
          <a:bodyPr/>
          <a:lstStyle/>
          <a:p>
            <a:fld id="{8C5404BF-E0A3-426B-B8C3-031A4758CB85}" type="datetimeFigureOut">
              <a:rPr lang="en-US" smtClean="0"/>
              <a:t>12/18/2017</a:t>
            </a:fld>
            <a:endParaRPr lang="en-US"/>
          </a:p>
        </p:txBody>
      </p:sp>
      <p:sp>
        <p:nvSpPr>
          <p:cNvPr id="6" name="Symbol zastępczy stopki 5">
            <a:extLst>
              <a:ext uri="{FF2B5EF4-FFF2-40B4-BE49-F238E27FC236}">
                <a16:creationId xmlns:a16="http://schemas.microsoft.com/office/drawing/2014/main" id="{ED5AC3D0-F7BD-4D23-B18D-0C773EC99118}"/>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804476E7-65CD-4711-A6D5-687B23014464}"/>
              </a:ext>
            </a:extLst>
          </p:cNvPr>
          <p:cNvSpPr>
            <a:spLocks noGrp="1"/>
          </p:cNvSpPr>
          <p:nvPr>
            <p:ph type="sldNum" sz="quarter" idx="12"/>
          </p:nvPr>
        </p:nvSpPr>
        <p:spPr/>
        <p:txBody>
          <a:bodyPr/>
          <a:lstStyle/>
          <a:p>
            <a:fld id="{B187C55E-D153-4A7B-8535-4D8FCB46496E}" type="slidenum">
              <a:rPr lang="en-US" smtClean="0"/>
              <a:t>‹#›</a:t>
            </a:fld>
            <a:endParaRPr lang="en-US"/>
          </a:p>
        </p:txBody>
      </p:sp>
    </p:spTree>
    <p:extLst>
      <p:ext uri="{BB962C8B-B14F-4D97-AF65-F5344CB8AC3E}">
        <p14:creationId xmlns:p14="http://schemas.microsoft.com/office/powerpoint/2010/main" val="3350212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B26F760C-2576-4243-B4FA-99C7D9E817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92CCDB43-B411-4E10-B43D-0375445ED5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39E706BC-377E-4402-A02E-6D496D63A3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5404BF-E0A3-426B-B8C3-031A4758CB85}" type="datetimeFigureOut">
              <a:rPr lang="en-US" smtClean="0"/>
              <a:t>12/18/2017</a:t>
            </a:fld>
            <a:endParaRPr lang="en-US"/>
          </a:p>
        </p:txBody>
      </p:sp>
      <p:sp>
        <p:nvSpPr>
          <p:cNvPr id="5" name="Symbol zastępczy stopki 4">
            <a:extLst>
              <a:ext uri="{FF2B5EF4-FFF2-40B4-BE49-F238E27FC236}">
                <a16:creationId xmlns:a16="http://schemas.microsoft.com/office/drawing/2014/main" id="{FB64E911-2262-4D6D-8DE6-215B27C2A0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ymbol zastępczy numeru slajdu 5">
            <a:extLst>
              <a:ext uri="{FF2B5EF4-FFF2-40B4-BE49-F238E27FC236}">
                <a16:creationId xmlns:a16="http://schemas.microsoft.com/office/drawing/2014/main" id="{6B54B3B5-9AA1-44E9-B764-3A769E5D46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87C55E-D153-4A7B-8535-4D8FCB46496E}" type="slidenum">
              <a:rPr lang="en-US" smtClean="0"/>
              <a:t>‹#›</a:t>
            </a:fld>
            <a:endParaRPr lang="en-US"/>
          </a:p>
        </p:txBody>
      </p:sp>
    </p:spTree>
    <p:extLst>
      <p:ext uri="{BB962C8B-B14F-4D97-AF65-F5344CB8AC3E}">
        <p14:creationId xmlns:p14="http://schemas.microsoft.com/office/powerpoint/2010/main" val="1429700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4043BB1-2E18-4265-BFE3-F2F7034BE52C}"/>
              </a:ext>
            </a:extLst>
          </p:cNvPr>
          <p:cNvSpPr>
            <a:spLocks noGrp="1"/>
          </p:cNvSpPr>
          <p:nvPr>
            <p:ph type="ctrTitle"/>
          </p:nvPr>
        </p:nvSpPr>
        <p:spPr>
          <a:xfrm>
            <a:off x="1524000" y="1538923"/>
            <a:ext cx="9144000" cy="2387600"/>
          </a:xfrm>
        </p:spPr>
        <p:txBody>
          <a:bodyPr>
            <a:normAutofit/>
          </a:bodyPr>
          <a:lstStyle/>
          <a:p>
            <a:r>
              <a:rPr lang="en-GB" dirty="0"/>
              <a:t>de Laval Micro-nozzle</a:t>
            </a:r>
            <a:br>
              <a:rPr lang="en-GB" dirty="0"/>
            </a:br>
            <a:r>
              <a:rPr lang="en-GB" sz="3600" dirty="0"/>
              <a:t>comparison with simple geometry nozzle </a:t>
            </a:r>
            <a:br>
              <a:rPr lang="en-GB" dirty="0"/>
            </a:br>
            <a:r>
              <a:rPr lang="en-GB" dirty="0"/>
              <a:t>CFD simulations in 2D</a:t>
            </a:r>
          </a:p>
        </p:txBody>
      </p:sp>
      <p:sp>
        <p:nvSpPr>
          <p:cNvPr id="3" name="Podtytuł 2">
            <a:extLst>
              <a:ext uri="{FF2B5EF4-FFF2-40B4-BE49-F238E27FC236}">
                <a16:creationId xmlns:a16="http://schemas.microsoft.com/office/drawing/2014/main" id="{C6921702-E184-452A-91C7-728DCA3DC019}"/>
              </a:ext>
            </a:extLst>
          </p:cNvPr>
          <p:cNvSpPr>
            <a:spLocks noGrp="1"/>
          </p:cNvSpPr>
          <p:nvPr>
            <p:ph type="subTitle" idx="1"/>
          </p:nvPr>
        </p:nvSpPr>
        <p:spPr>
          <a:xfrm>
            <a:off x="1318726" y="5001208"/>
            <a:ext cx="9144000" cy="1716832"/>
          </a:xfrm>
        </p:spPr>
        <p:txBody>
          <a:bodyPr>
            <a:normAutofit fontScale="92500" lnSpcReduction="20000"/>
          </a:bodyPr>
          <a:lstStyle/>
          <a:p>
            <a:r>
              <a:rPr lang="pl-PL" dirty="0"/>
              <a:t>Przemysław Smakulski</a:t>
            </a:r>
          </a:p>
          <a:p>
            <a:r>
              <a:rPr lang="pl-PL" dirty="0"/>
              <a:t>Sławomir Pietrowicz</a:t>
            </a:r>
            <a:br>
              <a:rPr lang="pl-PL" dirty="0"/>
            </a:br>
            <a:endParaRPr lang="pl-PL" dirty="0"/>
          </a:p>
          <a:p>
            <a:r>
              <a:rPr lang="pl-PL" dirty="0"/>
              <a:t>07-12-2017</a:t>
            </a:r>
          </a:p>
          <a:p>
            <a:r>
              <a:rPr lang="pl-PL" dirty="0"/>
              <a:t>Wrocław University of Science and Technology</a:t>
            </a:r>
            <a:endParaRPr lang="en-US" dirty="0"/>
          </a:p>
        </p:txBody>
      </p:sp>
      <p:pic>
        <p:nvPicPr>
          <p:cNvPr id="5" name="Obraz 4">
            <a:extLst>
              <a:ext uri="{FF2B5EF4-FFF2-40B4-BE49-F238E27FC236}">
                <a16:creationId xmlns:a16="http://schemas.microsoft.com/office/drawing/2014/main" id="{D76D2C66-E934-4547-A24D-3C35C68007E3}"/>
              </a:ext>
            </a:extLst>
          </p:cNvPr>
          <p:cNvPicPr>
            <a:picLocks noChangeAspect="1"/>
          </p:cNvPicPr>
          <p:nvPr/>
        </p:nvPicPr>
        <p:blipFill>
          <a:blip r:embed="rId2"/>
          <a:stretch>
            <a:fillRect/>
          </a:stretch>
        </p:blipFill>
        <p:spPr>
          <a:xfrm>
            <a:off x="185737" y="187904"/>
            <a:ext cx="4020503" cy="934459"/>
          </a:xfrm>
          <a:prstGeom prst="rect">
            <a:avLst/>
          </a:prstGeom>
        </p:spPr>
      </p:pic>
    </p:spTree>
    <p:extLst>
      <p:ext uri="{BB962C8B-B14F-4D97-AF65-F5344CB8AC3E}">
        <p14:creationId xmlns:p14="http://schemas.microsoft.com/office/powerpoint/2010/main" val="1370743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a:extLst>
              <a:ext uri="{FF2B5EF4-FFF2-40B4-BE49-F238E27FC236}">
                <a16:creationId xmlns:a16="http://schemas.microsoft.com/office/drawing/2014/main" id="{31F2ED02-4F75-46C8-B6BC-C09CAD1D670B}"/>
              </a:ext>
            </a:extLst>
          </p:cNvPr>
          <p:cNvSpPr>
            <a:spLocks noGrp="1"/>
          </p:cNvSpPr>
          <p:nvPr>
            <p:ph idx="1"/>
          </p:nvPr>
        </p:nvSpPr>
        <p:spPr/>
        <p:txBody>
          <a:bodyPr/>
          <a:lstStyle/>
          <a:p>
            <a:endParaRPr lang="en-US"/>
          </a:p>
        </p:txBody>
      </p:sp>
      <p:pic>
        <p:nvPicPr>
          <p:cNvPr id="4" name="Obraz 3">
            <a:extLst>
              <a:ext uri="{FF2B5EF4-FFF2-40B4-BE49-F238E27FC236}">
                <a16:creationId xmlns:a16="http://schemas.microsoft.com/office/drawing/2014/main" id="{FAC46618-5608-4995-8B2E-88A4F8E4D64D}"/>
              </a:ext>
            </a:extLst>
          </p:cNvPr>
          <p:cNvPicPr>
            <a:picLocks noChangeAspect="1"/>
          </p:cNvPicPr>
          <p:nvPr/>
        </p:nvPicPr>
        <p:blipFill rotWithShape="1">
          <a:blip r:embed="rId2"/>
          <a:srcRect r="53367"/>
          <a:stretch/>
        </p:blipFill>
        <p:spPr>
          <a:xfrm>
            <a:off x="289062" y="1758156"/>
            <a:ext cx="5244135" cy="4486275"/>
          </a:xfrm>
          <a:prstGeom prst="rect">
            <a:avLst/>
          </a:prstGeom>
        </p:spPr>
      </p:pic>
      <p:pic>
        <p:nvPicPr>
          <p:cNvPr id="5" name="Obraz 4">
            <a:extLst>
              <a:ext uri="{FF2B5EF4-FFF2-40B4-BE49-F238E27FC236}">
                <a16:creationId xmlns:a16="http://schemas.microsoft.com/office/drawing/2014/main" id="{89DF0FA8-39C9-4860-9387-4296160913DD}"/>
              </a:ext>
            </a:extLst>
          </p:cNvPr>
          <p:cNvPicPr>
            <a:picLocks noChangeAspect="1"/>
          </p:cNvPicPr>
          <p:nvPr/>
        </p:nvPicPr>
        <p:blipFill rotWithShape="1">
          <a:blip r:embed="rId3"/>
          <a:srcRect r="26133"/>
          <a:stretch/>
        </p:blipFill>
        <p:spPr>
          <a:xfrm>
            <a:off x="6319777" y="1233024"/>
            <a:ext cx="5596826" cy="5536540"/>
          </a:xfrm>
          <a:prstGeom prst="rect">
            <a:avLst/>
          </a:prstGeom>
        </p:spPr>
      </p:pic>
      <p:cxnSp>
        <p:nvCxnSpPr>
          <p:cNvPr id="7" name="Łącznik prosty 6">
            <a:extLst>
              <a:ext uri="{FF2B5EF4-FFF2-40B4-BE49-F238E27FC236}">
                <a16:creationId xmlns:a16="http://schemas.microsoft.com/office/drawing/2014/main" id="{93D6FA92-7F21-4A04-8840-63D8B6E940AD}"/>
              </a:ext>
            </a:extLst>
          </p:cNvPr>
          <p:cNvCxnSpPr>
            <a:cxnSpLocks/>
          </p:cNvCxnSpPr>
          <p:nvPr/>
        </p:nvCxnSpPr>
        <p:spPr>
          <a:xfrm>
            <a:off x="6096000" y="1233024"/>
            <a:ext cx="0" cy="5536540"/>
          </a:xfrm>
          <a:prstGeom prst="line">
            <a:avLst/>
          </a:prstGeom>
        </p:spPr>
        <p:style>
          <a:lnRef idx="3">
            <a:schemeClr val="accent1"/>
          </a:lnRef>
          <a:fillRef idx="0">
            <a:schemeClr val="accent1"/>
          </a:fillRef>
          <a:effectRef idx="2">
            <a:schemeClr val="accent1"/>
          </a:effectRef>
          <a:fontRef idx="minor">
            <a:schemeClr val="tx1"/>
          </a:fontRef>
        </p:style>
      </p:cxnSp>
      <p:sp>
        <p:nvSpPr>
          <p:cNvPr id="8" name="Prostokąt 7">
            <a:extLst>
              <a:ext uri="{FF2B5EF4-FFF2-40B4-BE49-F238E27FC236}">
                <a16:creationId xmlns:a16="http://schemas.microsoft.com/office/drawing/2014/main" id="{D15C5154-ABC5-4144-B23C-A60B09BD32C6}"/>
              </a:ext>
            </a:extLst>
          </p:cNvPr>
          <p:cNvSpPr/>
          <p:nvPr/>
        </p:nvSpPr>
        <p:spPr>
          <a:xfrm>
            <a:off x="6180881" y="4687747"/>
            <a:ext cx="1099595" cy="509286"/>
          </a:xfrm>
          <a:prstGeom prst="rect">
            <a:avLst/>
          </a:prstGeom>
          <a:noFill/>
          <a:ln w="28575">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rostokąt 8">
            <a:extLst>
              <a:ext uri="{FF2B5EF4-FFF2-40B4-BE49-F238E27FC236}">
                <a16:creationId xmlns:a16="http://schemas.microsoft.com/office/drawing/2014/main" id="{7AC9B9FB-2BB9-461E-A878-0406E06E8067}"/>
              </a:ext>
            </a:extLst>
          </p:cNvPr>
          <p:cNvSpPr/>
          <p:nvPr/>
        </p:nvSpPr>
        <p:spPr>
          <a:xfrm>
            <a:off x="6277191" y="1620456"/>
            <a:ext cx="1099595" cy="357480"/>
          </a:xfrm>
          <a:prstGeom prst="rect">
            <a:avLst/>
          </a:prstGeom>
          <a:noFill/>
          <a:ln w="28575">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ole tekstowe 9">
            <a:extLst>
              <a:ext uri="{FF2B5EF4-FFF2-40B4-BE49-F238E27FC236}">
                <a16:creationId xmlns:a16="http://schemas.microsoft.com/office/drawing/2014/main" id="{D17EBA39-DD1E-4418-B3BC-77840B85DF0E}"/>
              </a:ext>
            </a:extLst>
          </p:cNvPr>
          <p:cNvSpPr txBox="1"/>
          <p:nvPr/>
        </p:nvSpPr>
        <p:spPr>
          <a:xfrm>
            <a:off x="2067697" y="1331735"/>
            <a:ext cx="2565263" cy="646331"/>
          </a:xfrm>
          <a:prstGeom prst="rect">
            <a:avLst/>
          </a:prstGeom>
          <a:noFill/>
        </p:spPr>
        <p:txBody>
          <a:bodyPr wrap="square" rtlCol="0">
            <a:spAutoFit/>
          </a:bodyPr>
          <a:lstStyle/>
          <a:p>
            <a:r>
              <a:rPr lang="pl-PL" dirty="0" err="1"/>
              <a:t>Present</a:t>
            </a:r>
            <a:r>
              <a:rPr lang="pl-PL" dirty="0"/>
              <a:t> </a:t>
            </a:r>
            <a:r>
              <a:rPr lang="pl-PL" dirty="0" err="1"/>
              <a:t>simulation</a:t>
            </a:r>
            <a:endParaRPr lang="pl-PL" dirty="0"/>
          </a:p>
          <a:p>
            <a:r>
              <a:rPr lang="pl-PL" dirty="0" err="1">
                <a:solidFill>
                  <a:srgbClr val="FF0000"/>
                </a:solidFill>
              </a:rPr>
              <a:t>D_critical</a:t>
            </a:r>
            <a:r>
              <a:rPr lang="pl-PL" dirty="0">
                <a:solidFill>
                  <a:srgbClr val="FF0000"/>
                </a:solidFill>
              </a:rPr>
              <a:t> = 30 </a:t>
            </a:r>
            <a:r>
              <a:rPr lang="pl-PL" dirty="0" err="1">
                <a:solidFill>
                  <a:srgbClr val="FF0000"/>
                </a:solidFill>
              </a:rPr>
              <a:t>microns</a:t>
            </a:r>
            <a:r>
              <a:rPr lang="pl-PL" dirty="0"/>
              <a:t> </a:t>
            </a:r>
            <a:endParaRPr lang="en-US" dirty="0"/>
          </a:p>
        </p:txBody>
      </p:sp>
      <p:sp>
        <p:nvSpPr>
          <p:cNvPr id="11" name="pole tekstowe 10">
            <a:extLst>
              <a:ext uri="{FF2B5EF4-FFF2-40B4-BE49-F238E27FC236}">
                <a16:creationId xmlns:a16="http://schemas.microsoft.com/office/drawing/2014/main" id="{DA1816D0-D72B-48FB-ADCE-C639953D9C6F}"/>
              </a:ext>
            </a:extLst>
          </p:cNvPr>
          <p:cNvSpPr txBox="1"/>
          <p:nvPr/>
        </p:nvSpPr>
        <p:spPr>
          <a:xfrm>
            <a:off x="8563730" y="1456293"/>
            <a:ext cx="2165929" cy="369332"/>
          </a:xfrm>
          <a:prstGeom prst="rect">
            <a:avLst/>
          </a:prstGeom>
          <a:solidFill>
            <a:schemeClr val="bg1"/>
          </a:solidFill>
        </p:spPr>
        <p:txBody>
          <a:bodyPr wrap="square" rtlCol="0">
            <a:spAutoFit/>
          </a:bodyPr>
          <a:lstStyle/>
          <a:p>
            <a:r>
              <a:rPr lang="pl-PL" dirty="0" err="1"/>
              <a:t>Previous</a:t>
            </a:r>
            <a:r>
              <a:rPr lang="pl-PL" dirty="0"/>
              <a:t> </a:t>
            </a:r>
            <a:r>
              <a:rPr lang="pl-PL" dirty="0" err="1"/>
              <a:t>simulation</a:t>
            </a:r>
            <a:r>
              <a:rPr lang="pl-PL" dirty="0"/>
              <a:t> </a:t>
            </a:r>
            <a:endParaRPr lang="en-US" dirty="0"/>
          </a:p>
        </p:txBody>
      </p:sp>
      <p:sp>
        <p:nvSpPr>
          <p:cNvPr id="2" name="Tytuł 1">
            <a:extLst>
              <a:ext uri="{FF2B5EF4-FFF2-40B4-BE49-F238E27FC236}">
                <a16:creationId xmlns:a16="http://schemas.microsoft.com/office/drawing/2014/main" id="{C014D571-0D0E-4E57-82C9-8728CE71FF71}"/>
              </a:ext>
            </a:extLst>
          </p:cNvPr>
          <p:cNvSpPr>
            <a:spLocks noGrp="1"/>
          </p:cNvSpPr>
          <p:nvPr>
            <p:ph type="title"/>
          </p:nvPr>
        </p:nvSpPr>
        <p:spPr>
          <a:xfrm>
            <a:off x="261732" y="143087"/>
            <a:ext cx="10515600" cy="1325563"/>
          </a:xfrm>
        </p:spPr>
        <p:txBody>
          <a:bodyPr/>
          <a:lstStyle/>
          <a:p>
            <a:r>
              <a:rPr lang="pl-PL" dirty="0" err="1"/>
              <a:t>Simulations</a:t>
            </a:r>
            <a:r>
              <a:rPr lang="pl-PL" dirty="0"/>
              <a:t> </a:t>
            </a:r>
            <a:r>
              <a:rPr lang="pl-PL" dirty="0" err="1"/>
              <a:t>comparison</a:t>
            </a:r>
            <a:r>
              <a:rPr lang="pl-PL" dirty="0"/>
              <a:t>: </a:t>
            </a:r>
            <a:r>
              <a:rPr lang="pl-PL" dirty="0" err="1"/>
              <a:t>global</a:t>
            </a:r>
            <a:r>
              <a:rPr lang="pl-PL" dirty="0"/>
              <a:t> </a:t>
            </a:r>
            <a:r>
              <a:rPr lang="pl-PL" dirty="0" err="1"/>
              <a:t>pressure</a:t>
            </a:r>
            <a:r>
              <a:rPr lang="pl-PL" dirty="0"/>
              <a:t> </a:t>
            </a:r>
            <a:endParaRPr lang="en-US" dirty="0"/>
          </a:p>
        </p:txBody>
      </p:sp>
      <p:sp>
        <p:nvSpPr>
          <p:cNvPr id="6" name="pole tekstowe 5">
            <a:extLst>
              <a:ext uri="{FF2B5EF4-FFF2-40B4-BE49-F238E27FC236}">
                <a16:creationId xmlns:a16="http://schemas.microsoft.com/office/drawing/2014/main" id="{B7198F0A-ADD8-4150-9C02-8CE8A8C8B662}"/>
              </a:ext>
            </a:extLst>
          </p:cNvPr>
          <p:cNvSpPr txBox="1"/>
          <p:nvPr/>
        </p:nvSpPr>
        <p:spPr>
          <a:xfrm>
            <a:off x="1910080" y="5720080"/>
            <a:ext cx="4185920" cy="369332"/>
          </a:xfrm>
          <a:prstGeom prst="rect">
            <a:avLst/>
          </a:prstGeom>
          <a:noFill/>
        </p:spPr>
        <p:txBody>
          <a:bodyPr wrap="square" rtlCol="0">
            <a:spAutoFit/>
          </a:bodyPr>
          <a:lstStyle/>
          <a:p>
            <a:r>
              <a:rPr lang="pl-PL" dirty="0"/>
              <a:t>Non</a:t>
            </a:r>
            <a:endParaRPr lang="en-US" dirty="0"/>
          </a:p>
        </p:txBody>
      </p:sp>
    </p:spTree>
    <p:extLst>
      <p:ext uri="{BB962C8B-B14F-4D97-AF65-F5344CB8AC3E}">
        <p14:creationId xmlns:p14="http://schemas.microsoft.com/office/powerpoint/2010/main" val="3799751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Velocity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9" name="pole tekstowe 8">
            <a:extLst>
              <a:ext uri="{FF2B5EF4-FFF2-40B4-BE49-F238E27FC236}">
                <a16:creationId xmlns:a16="http://schemas.microsoft.com/office/drawing/2014/main" id="{2535A7B5-9606-48E0-A780-A6E8027CD6D3}"/>
              </a:ext>
            </a:extLst>
          </p:cNvPr>
          <p:cNvSpPr txBox="1"/>
          <p:nvPr/>
        </p:nvSpPr>
        <p:spPr>
          <a:xfrm>
            <a:off x="4729480" y="110747"/>
            <a:ext cx="1056640" cy="369332"/>
          </a:xfrm>
          <a:prstGeom prst="rect">
            <a:avLst/>
          </a:prstGeom>
          <a:solidFill>
            <a:srgbClr val="FFC000"/>
          </a:solidFill>
        </p:spPr>
        <p:txBody>
          <a:bodyPr wrap="square" rtlCol="0">
            <a:spAutoFit/>
          </a:bodyPr>
          <a:lstStyle/>
          <a:p>
            <a:r>
              <a:rPr lang="pl-PL" dirty="0"/>
              <a:t>De </a:t>
            </a:r>
            <a:r>
              <a:rPr lang="pl-PL" dirty="0" err="1"/>
              <a:t>Laval</a:t>
            </a:r>
            <a:endParaRPr lang="en-US" dirty="0"/>
          </a:p>
        </p:txBody>
      </p:sp>
      <p:sp>
        <p:nvSpPr>
          <p:cNvPr id="10" name="pole tekstowe 9">
            <a:extLst>
              <a:ext uri="{FF2B5EF4-FFF2-40B4-BE49-F238E27FC236}">
                <a16:creationId xmlns:a16="http://schemas.microsoft.com/office/drawing/2014/main" id="{94B3EF59-F593-45F6-B1CF-50E130EA60EE}"/>
              </a:ext>
            </a:extLst>
          </p:cNvPr>
          <p:cNvSpPr txBox="1"/>
          <p:nvPr/>
        </p:nvSpPr>
        <p:spPr>
          <a:xfrm>
            <a:off x="9986776" y="110291"/>
            <a:ext cx="1855722" cy="369332"/>
          </a:xfrm>
          <a:prstGeom prst="rect">
            <a:avLst/>
          </a:prstGeom>
          <a:solidFill>
            <a:srgbClr val="FFC000"/>
          </a:solidFill>
        </p:spPr>
        <p:txBody>
          <a:bodyPr wrap="square" rtlCol="0">
            <a:spAutoFit/>
          </a:bodyPr>
          <a:lstStyle/>
          <a:p>
            <a:r>
              <a:rPr lang="pl-PL" dirty="0"/>
              <a:t>Simple Geometry</a:t>
            </a:r>
            <a:endParaRPr lang="en-US" dirty="0"/>
          </a:p>
        </p:txBody>
      </p: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chemeClr val="accent4">
              <a:lumMod val="40000"/>
              <a:lumOff val="60000"/>
            </a:schemeClr>
          </a:solidFill>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Side</a:t>
            </a:r>
            <a:r>
              <a:rPr lang="pl-PL" sz="2800" dirty="0"/>
              <a:t> </a:t>
            </a:r>
            <a:r>
              <a:rPr lang="pl-PL" sz="2800" dirty="0" err="1"/>
              <a:t>view</a:t>
            </a:r>
            <a:endParaRPr lang="en-US" sz="2800" dirty="0"/>
          </a:p>
        </p:txBody>
      </p:sp>
      <p:pic>
        <p:nvPicPr>
          <p:cNvPr id="3" name="Obraz 2">
            <a:extLst>
              <a:ext uri="{FF2B5EF4-FFF2-40B4-BE49-F238E27FC236}">
                <a16:creationId xmlns:a16="http://schemas.microsoft.com/office/drawing/2014/main" id="{3F4FA5C3-40DD-402B-8BD0-18D278D5B2FD}"/>
              </a:ext>
            </a:extLst>
          </p:cNvPr>
          <p:cNvPicPr>
            <a:picLocks noChangeAspect="1"/>
          </p:cNvPicPr>
          <p:nvPr/>
        </p:nvPicPr>
        <p:blipFill>
          <a:blip r:embed="rId2"/>
          <a:stretch>
            <a:fillRect/>
          </a:stretch>
        </p:blipFill>
        <p:spPr>
          <a:xfrm>
            <a:off x="6872604" y="725584"/>
            <a:ext cx="4191044" cy="5769980"/>
          </a:xfrm>
          <a:prstGeom prst="rect">
            <a:avLst/>
          </a:prstGeom>
        </p:spPr>
      </p:pic>
      <p:pic>
        <p:nvPicPr>
          <p:cNvPr id="6" name="Obraz 5">
            <a:extLst>
              <a:ext uri="{FF2B5EF4-FFF2-40B4-BE49-F238E27FC236}">
                <a16:creationId xmlns:a16="http://schemas.microsoft.com/office/drawing/2014/main" id="{3CBDCA08-0D27-4042-99DF-E84C77DB5272}"/>
              </a:ext>
            </a:extLst>
          </p:cNvPr>
          <p:cNvPicPr>
            <a:picLocks noChangeAspect="1"/>
          </p:cNvPicPr>
          <p:nvPr/>
        </p:nvPicPr>
        <p:blipFill>
          <a:blip r:embed="rId3"/>
          <a:stretch>
            <a:fillRect/>
          </a:stretch>
        </p:blipFill>
        <p:spPr>
          <a:xfrm>
            <a:off x="915235" y="1034124"/>
            <a:ext cx="4870885" cy="5152900"/>
          </a:xfrm>
          <a:prstGeom prst="rect">
            <a:avLst/>
          </a:prstGeom>
        </p:spPr>
      </p:pic>
    </p:spTree>
    <p:extLst>
      <p:ext uri="{BB962C8B-B14F-4D97-AF65-F5344CB8AC3E}">
        <p14:creationId xmlns:p14="http://schemas.microsoft.com/office/powerpoint/2010/main" val="3986272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81CBDC5-3C60-4D1C-9684-74CE41024922}"/>
              </a:ext>
            </a:extLst>
          </p:cNvPr>
          <p:cNvSpPr>
            <a:spLocks noGrp="1"/>
          </p:cNvSpPr>
          <p:nvPr>
            <p:ph type="title"/>
          </p:nvPr>
        </p:nvSpPr>
        <p:spPr/>
        <p:txBody>
          <a:bodyPr/>
          <a:lstStyle/>
          <a:p>
            <a:r>
              <a:rPr lang="en-GB" dirty="0"/>
              <a:t>Conclusions</a:t>
            </a:r>
            <a:r>
              <a:rPr lang="pl-PL" dirty="0"/>
              <a:t> </a:t>
            </a:r>
            <a:endParaRPr lang="en-US" dirty="0"/>
          </a:p>
        </p:txBody>
      </p:sp>
      <p:sp>
        <p:nvSpPr>
          <p:cNvPr id="3" name="Symbol zastępczy zawartości 2">
            <a:extLst>
              <a:ext uri="{FF2B5EF4-FFF2-40B4-BE49-F238E27FC236}">
                <a16:creationId xmlns:a16="http://schemas.microsoft.com/office/drawing/2014/main" id="{E71417C9-9A5F-4DAC-AF8F-7E3AC26DF8CE}"/>
              </a:ext>
            </a:extLst>
          </p:cNvPr>
          <p:cNvSpPr>
            <a:spLocks noGrp="1"/>
          </p:cNvSpPr>
          <p:nvPr>
            <p:ph idx="1"/>
          </p:nvPr>
        </p:nvSpPr>
        <p:spPr/>
        <p:txBody>
          <a:bodyPr/>
          <a:lstStyle/>
          <a:p>
            <a:r>
              <a:rPr lang="en-GB" dirty="0"/>
              <a:t>The numerical simulation for the proposed de Laval nozzle with 10 microns critical diameter has been performed with high convergence level (under RMS factor 10</a:t>
            </a:r>
            <a:r>
              <a:rPr lang="en-GB" baseline="30000" dirty="0"/>
              <a:t>-6</a:t>
            </a:r>
            <a:r>
              <a:rPr lang="en-GB" dirty="0"/>
              <a:t>) </a:t>
            </a:r>
          </a:p>
          <a:p>
            <a:r>
              <a:rPr lang="en-GB" dirty="0"/>
              <a:t>De Laval construction of the nozzle provides better concentration of the beam and higher density in further distance</a:t>
            </a:r>
            <a:r>
              <a:rPr lang="pl-PL" dirty="0"/>
              <a:t> from the </a:t>
            </a:r>
            <a:r>
              <a:rPr lang="en-GB" dirty="0"/>
              <a:t>nozzle outlet</a:t>
            </a:r>
          </a:p>
          <a:p>
            <a:r>
              <a:rPr lang="en-GB" dirty="0"/>
              <a:t>Between p</a:t>
            </a:r>
            <a:r>
              <a:rPr lang="pl-PL" dirty="0" err="1"/>
              <a:t>lanes</a:t>
            </a:r>
            <a:r>
              <a:rPr lang="en-GB" dirty="0"/>
              <a:t> C and D could be an </a:t>
            </a:r>
            <a:r>
              <a:rPr lang="en-GB" dirty="0" err="1"/>
              <a:t>optim</a:t>
            </a:r>
            <a:r>
              <a:rPr lang="pl-PL" dirty="0"/>
              <a:t>al</a:t>
            </a:r>
            <a:r>
              <a:rPr lang="en-GB" dirty="0"/>
              <a:t> place for the placement of the 1</a:t>
            </a:r>
            <a:r>
              <a:rPr lang="en-GB" baseline="30000" dirty="0"/>
              <a:t>st</a:t>
            </a:r>
            <a:r>
              <a:rPr lang="en-GB" dirty="0"/>
              <a:t> skimmer </a:t>
            </a:r>
          </a:p>
          <a:p>
            <a:pPr marL="0" indent="0">
              <a:buNone/>
            </a:pPr>
            <a:r>
              <a:rPr lang="en-GB" dirty="0"/>
              <a:t> </a:t>
            </a:r>
          </a:p>
        </p:txBody>
      </p:sp>
    </p:spTree>
    <p:extLst>
      <p:ext uri="{BB962C8B-B14F-4D97-AF65-F5344CB8AC3E}">
        <p14:creationId xmlns:p14="http://schemas.microsoft.com/office/powerpoint/2010/main" val="1340669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38C1B80-582E-4D80-B6FD-FF52B61EED9C}"/>
              </a:ext>
            </a:extLst>
          </p:cNvPr>
          <p:cNvSpPr>
            <a:spLocks noGrp="1"/>
          </p:cNvSpPr>
          <p:nvPr>
            <p:ph type="title"/>
          </p:nvPr>
        </p:nvSpPr>
        <p:spPr>
          <a:xfrm>
            <a:off x="3730690" y="4367958"/>
            <a:ext cx="7755294" cy="1325563"/>
          </a:xfrm>
        </p:spPr>
        <p:txBody>
          <a:bodyPr/>
          <a:lstStyle/>
          <a:p>
            <a:r>
              <a:rPr lang="pl-PL" dirty="0" err="1">
                <a:solidFill>
                  <a:schemeClr val="bg1"/>
                </a:solidFill>
                <a:effectLst>
                  <a:outerShdw blurRad="38100" dist="38100" dir="2700000" algn="tl">
                    <a:srgbClr val="000000">
                      <a:alpha val="43137"/>
                    </a:srgbClr>
                  </a:outerShdw>
                </a:effectLst>
              </a:rPr>
              <a:t>Complementary</a:t>
            </a:r>
            <a:r>
              <a:rPr lang="pl-PL" dirty="0">
                <a:solidFill>
                  <a:schemeClr val="bg1"/>
                </a:solidFill>
                <a:effectLst>
                  <a:outerShdw blurRad="38100" dist="38100" dir="2700000" algn="tl">
                    <a:srgbClr val="000000">
                      <a:alpha val="43137"/>
                    </a:srgbClr>
                  </a:outerShdw>
                </a:effectLst>
              </a:rPr>
              <a:t> post-</a:t>
            </a:r>
            <a:r>
              <a:rPr lang="pl-PL" dirty="0" err="1">
                <a:solidFill>
                  <a:schemeClr val="bg1"/>
                </a:solidFill>
                <a:effectLst>
                  <a:outerShdw blurRad="38100" dist="38100" dir="2700000" algn="tl">
                    <a:srgbClr val="000000">
                      <a:alpha val="43137"/>
                    </a:srgbClr>
                  </a:outerShdw>
                </a:effectLst>
              </a:rPr>
              <a:t>processing</a:t>
            </a:r>
            <a:endParaRPr lang="en-US"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15890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16150" y="74018"/>
            <a:ext cx="8714792" cy="589915"/>
          </a:xfrm>
        </p:spPr>
        <p:txBody>
          <a:bodyPr>
            <a:normAutofit fontScale="90000"/>
          </a:bodyPr>
          <a:lstStyle/>
          <a:p>
            <a:r>
              <a:rPr lang="pl-PL" sz="4000" dirty="0"/>
              <a:t>Profile </a:t>
            </a:r>
            <a:r>
              <a:rPr lang="pl-PL" sz="4000" dirty="0" err="1"/>
              <a:t>planes</a:t>
            </a:r>
            <a:r>
              <a:rPr lang="pl-PL" sz="4000" dirty="0"/>
              <a:t> </a:t>
            </a:r>
            <a:r>
              <a:rPr lang="pl-PL" sz="4000" dirty="0" err="1"/>
              <a:t>position</a:t>
            </a:r>
            <a:r>
              <a:rPr lang="pl-PL" sz="4000" dirty="0"/>
              <a:t> - de </a:t>
            </a:r>
            <a:r>
              <a:rPr lang="pl-PL" sz="4000" dirty="0" err="1"/>
              <a:t>Laval</a:t>
            </a:r>
            <a:r>
              <a:rPr lang="pl-PL" sz="4000" dirty="0"/>
              <a:t> </a:t>
            </a:r>
            <a:r>
              <a:rPr lang="pl-PL" sz="4000" dirty="0" err="1"/>
              <a:t>nozzle</a:t>
            </a:r>
            <a:r>
              <a:rPr lang="pl-PL" sz="4000" dirty="0"/>
              <a:t> </a:t>
            </a:r>
            <a:endParaRPr lang="en-US" sz="4000" dirty="0"/>
          </a:p>
        </p:txBody>
      </p:sp>
      <p:sp>
        <p:nvSpPr>
          <p:cNvPr id="9" name="pole tekstowe 8">
            <a:extLst>
              <a:ext uri="{FF2B5EF4-FFF2-40B4-BE49-F238E27FC236}">
                <a16:creationId xmlns:a16="http://schemas.microsoft.com/office/drawing/2014/main" id="{2535A7B5-9606-48E0-A780-A6E8027CD6D3}"/>
              </a:ext>
            </a:extLst>
          </p:cNvPr>
          <p:cNvSpPr txBox="1"/>
          <p:nvPr/>
        </p:nvSpPr>
        <p:spPr>
          <a:xfrm>
            <a:off x="10654418" y="218904"/>
            <a:ext cx="1056640" cy="369332"/>
          </a:xfrm>
          <a:prstGeom prst="rect">
            <a:avLst/>
          </a:prstGeom>
          <a:solidFill>
            <a:srgbClr val="FFC000"/>
          </a:solidFill>
        </p:spPr>
        <p:txBody>
          <a:bodyPr wrap="square" rtlCol="0">
            <a:spAutoFit/>
          </a:bodyPr>
          <a:lstStyle/>
          <a:p>
            <a:r>
              <a:rPr lang="pl-PL" dirty="0"/>
              <a:t>De </a:t>
            </a:r>
            <a:r>
              <a:rPr lang="pl-PL" dirty="0" err="1"/>
              <a:t>Laval</a:t>
            </a:r>
            <a:endParaRPr lang="en-US" dirty="0"/>
          </a:p>
        </p:txBody>
      </p:sp>
      <p:grpSp>
        <p:nvGrpSpPr>
          <p:cNvPr id="5" name="Grupa 4">
            <a:extLst>
              <a:ext uri="{FF2B5EF4-FFF2-40B4-BE49-F238E27FC236}">
                <a16:creationId xmlns:a16="http://schemas.microsoft.com/office/drawing/2014/main" id="{522EF04B-3784-49D3-85DE-C7AADF2FD0A1}"/>
              </a:ext>
            </a:extLst>
          </p:cNvPr>
          <p:cNvGrpSpPr/>
          <p:nvPr/>
        </p:nvGrpSpPr>
        <p:grpSpPr>
          <a:xfrm>
            <a:off x="3458961" y="809631"/>
            <a:ext cx="7447384" cy="5187918"/>
            <a:chOff x="838200" y="1690370"/>
            <a:chExt cx="5008753" cy="4486593"/>
          </a:xfrm>
        </p:grpSpPr>
        <p:pic>
          <p:nvPicPr>
            <p:cNvPr id="4" name="Obraz 3">
              <a:extLst>
                <a:ext uri="{FF2B5EF4-FFF2-40B4-BE49-F238E27FC236}">
                  <a16:creationId xmlns:a16="http://schemas.microsoft.com/office/drawing/2014/main" id="{533671B4-4FBC-4C42-80B8-472474D8CAEE}"/>
                </a:ext>
              </a:extLst>
            </p:cNvPr>
            <p:cNvPicPr>
              <a:picLocks noChangeAspect="1"/>
            </p:cNvPicPr>
            <p:nvPr/>
          </p:nvPicPr>
          <p:blipFill>
            <a:blip r:embed="rId2"/>
            <a:stretch>
              <a:fillRect/>
            </a:stretch>
          </p:blipFill>
          <p:spPr>
            <a:xfrm>
              <a:off x="838200" y="1754029"/>
              <a:ext cx="5008753" cy="4422934"/>
            </a:xfrm>
            <a:prstGeom prst="rect">
              <a:avLst/>
            </a:prstGeom>
          </p:spPr>
        </p:pic>
        <p:cxnSp>
          <p:nvCxnSpPr>
            <p:cNvPr id="12" name="Łącznik prosty 11">
              <a:extLst>
                <a:ext uri="{FF2B5EF4-FFF2-40B4-BE49-F238E27FC236}">
                  <a16:creationId xmlns:a16="http://schemas.microsoft.com/office/drawing/2014/main" id="{3E1A3C13-FC3D-4BE1-8F62-5CE9116ACB13}"/>
                </a:ext>
              </a:extLst>
            </p:cNvPr>
            <p:cNvCxnSpPr/>
            <p:nvPr/>
          </p:nvCxnSpPr>
          <p:spPr>
            <a:xfrm flipH="1" flipV="1">
              <a:off x="3230880" y="2245360"/>
              <a:ext cx="111696" cy="287528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4" name="Łącznik prosty 13">
              <a:extLst>
                <a:ext uri="{FF2B5EF4-FFF2-40B4-BE49-F238E27FC236}">
                  <a16:creationId xmlns:a16="http://schemas.microsoft.com/office/drawing/2014/main" id="{603B809A-A469-45ED-A72E-3FF551CBF23A}"/>
                </a:ext>
              </a:extLst>
            </p:cNvPr>
            <p:cNvCxnSpPr>
              <a:cxnSpLocks/>
            </p:cNvCxnSpPr>
            <p:nvPr/>
          </p:nvCxnSpPr>
          <p:spPr>
            <a:xfrm>
              <a:off x="3250150" y="2341880"/>
              <a:ext cx="438884" cy="1549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Łącznik prosty 16">
              <a:extLst>
                <a:ext uri="{FF2B5EF4-FFF2-40B4-BE49-F238E27FC236}">
                  <a16:creationId xmlns:a16="http://schemas.microsoft.com/office/drawing/2014/main" id="{ECACAA1B-0640-4670-BA57-10155FFC9E44}"/>
                </a:ext>
              </a:extLst>
            </p:cNvPr>
            <p:cNvCxnSpPr/>
            <p:nvPr/>
          </p:nvCxnSpPr>
          <p:spPr>
            <a:xfrm flipH="1" flipV="1">
              <a:off x="3688369" y="2405182"/>
              <a:ext cx="111696" cy="287528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8" name="Łącznik prosty 17">
              <a:extLst>
                <a:ext uri="{FF2B5EF4-FFF2-40B4-BE49-F238E27FC236}">
                  <a16:creationId xmlns:a16="http://schemas.microsoft.com/office/drawing/2014/main" id="{7B1C4F9B-8009-484D-8652-AF4ED4095E42}"/>
                </a:ext>
              </a:extLst>
            </p:cNvPr>
            <p:cNvCxnSpPr/>
            <p:nvPr/>
          </p:nvCxnSpPr>
          <p:spPr>
            <a:xfrm flipH="1" flipV="1">
              <a:off x="3998914" y="2496820"/>
              <a:ext cx="111696" cy="287528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9" name="Łącznik prosty 18">
              <a:extLst>
                <a:ext uri="{FF2B5EF4-FFF2-40B4-BE49-F238E27FC236}">
                  <a16:creationId xmlns:a16="http://schemas.microsoft.com/office/drawing/2014/main" id="{203F3C51-7C60-4231-848D-EB4D5BECE18F}"/>
                </a:ext>
              </a:extLst>
            </p:cNvPr>
            <p:cNvCxnSpPr/>
            <p:nvPr/>
          </p:nvCxnSpPr>
          <p:spPr>
            <a:xfrm flipH="1" flipV="1">
              <a:off x="4309661" y="2619296"/>
              <a:ext cx="111696" cy="287528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0" name="Łącznik prosty 19">
              <a:extLst>
                <a:ext uri="{FF2B5EF4-FFF2-40B4-BE49-F238E27FC236}">
                  <a16:creationId xmlns:a16="http://schemas.microsoft.com/office/drawing/2014/main" id="{4052AE73-C2F0-4B32-BDBE-878E124B5B76}"/>
                </a:ext>
              </a:extLst>
            </p:cNvPr>
            <p:cNvCxnSpPr/>
            <p:nvPr/>
          </p:nvCxnSpPr>
          <p:spPr>
            <a:xfrm flipH="1" flipV="1">
              <a:off x="4614556" y="2703910"/>
              <a:ext cx="111696" cy="287528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1" name="Łącznik prosty 20">
              <a:extLst>
                <a:ext uri="{FF2B5EF4-FFF2-40B4-BE49-F238E27FC236}">
                  <a16:creationId xmlns:a16="http://schemas.microsoft.com/office/drawing/2014/main" id="{A8F24EC2-54ED-4AAF-9539-1AFD2ECDF456}"/>
                </a:ext>
              </a:extLst>
            </p:cNvPr>
            <p:cNvCxnSpPr>
              <a:cxnSpLocks/>
            </p:cNvCxnSpPr>
            <p:nvPr/>
          </p:nvCxnSpPr>
          <p:spPr>
            <a:xfrm>
              <a:off x="3705346" y="2496820"/>
              <a:ext cx="283821" cy="10350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Łącznik prosty 23">
              <a:extLst>
                <a:ext uri="{FF2B5EF4-FFF2-40B4-BE49-F238E27FC236}">
                  <a16:creationId xmlns:a16="http://schemas.microsoft.com/office/drawing/2014/main" id="{ED539FF9-CC90-4737-9F92-534E2E3E3723}"/>
                </a:ext>
              </a:extLst>
            </p:cNvPr>
            <p:cNvCxnSpPr>
              <a:cxnSpLocks/>
            </p:cNvCxnSpPr>
            <p:nvPr/>
          </p:nvCxnSpPr>
          <p:spPr>
            <a:xfrm>
              <a:off x="4012810" y="2610486"/>
              <a:ext cx="283821" cy="103505"/>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Łącznik prosty 24">
              <a:extLst>
                <a:ext uri="{FF2B5EF4-FFF2-40B4-BE49-F238E27FC236}">
                  <a16:creationId xmlns:a16="http://schemas.microsoft.com/office/drawing/2014/main" id="{4AF2A64D-4833-4CE1-8C29-4BEE955367AB}"/>
                </a:ext>
              </a:extLst>
            </p:cNvPr>
            <p:cNvCxnSpPr>
              <a:cxnSpLocks/>
            </p:cNvCxnSpPr>
            <p:nvPr/>
          </p:nvCxnSpPr>
          <p:spPr>
            <a:xfrm>
              <a:off x="4322690" y="2716533"/>
              <a:ext cx="283821" cy="103505"/>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Łącznik prosty 25">
              <a:extLst>
                <a:ext uri="{FF2B5EF4-FFF2-40B4-BE49-F238E27FC236}">
                  <a16:creationId xmlns:a16="http://schemas.microsoft.com/office/drawing/2014/main" id="{3B3D9F20-1332-40B4-80A5-4EFEA5EFF544}"/>
                </a:ext>
              </a:extLst>
            </p:cNvPr>
            <p:cNvCxnSpPr>
              <a:cxnSpLocks/>
            </p:cNvCxnSpPr>
            <p:nvPr/>
          </p:nvCxnSpPr>
          <p:spPr>
            <a:xfrm>
              <a:off x="3257295" y="2340293"/>
              <a:ext cx="438884" cy="154940"/>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Łącznik prosty 26">
              <a:extLst>
                <a:ext uri="{FF2B5EF4-FFF2-40B4-BE49-F238E27FC236}">
                  <a16:creationId xmlns:a16="http://schemas.microsoft.com/office/drawing/2014/main" id="{A61164AC-B3CF-4EA4-A2BB-CE592B92A3EF}"/>
                </a:ext>
              </a:extLst>
            </p:cNvPr>
            <p:cNvCxnSpPr>
              <a:cxnSpLocks/>
            </p:cNvCxnSpPr>
            <p:nvPr/>
          </p:nvCxnSpPr>
          <p:spPr>
            <a:xfrm>
              <a:off x="3712491" y="2495233"/>
              <a:ext cx="283821" cy="103505"/>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5" name="pole tekstowe 44">
              <a:extLst>
                <a:ext uri="{FF2B5EF4-FFF2-40B4-BE49-F238E27FC236}">
                  <a16:creationId xmlns:a16="http://schemas.microsoft.com/office/drawing/2014/main" id="{2BFDCF06-59D4-40A4-9E42-5C09647682E7}"/>
                </a:ext>
              </a:extLst>
            </p:cNvPr>
            <p:cNvSpPr txBox="1"/>
            <p:nvPr/>
          </p:nvSpPr>
          <p:spPr>
            <a:xfrm>
              <a:off x="3700086" y="1690370"/>
              <a:ext cx="821047" cy="307777"/>
            </a:xfrm>
            <a:prstGeom prst="rect">
              <a:avLst/>
            </a:prstGeom>
            <a:noFill/>
          </p:spPr>
          <p:txBody>
            <a:bodyPr wrap="square" rtlCol="0">
              <a:spAutoFit/>
            </a:bodyPr>
            <a:lstStyle/>
            <a:p>
              <a:r>
                <a:rPr lang="pl-PL" sz="1400" dirty="0"/>
                <a:t>14.5mm</a:t>
              </a:r>
              <a:endParaRPr lang="en-US" sz="1400" dirty="0"/>
            </a:p>
          </p:txBody>
        </p:sp>
        <p:sp>
          <p:nvSpPr>
            <p:cNvPr id="46" name="pole tekstowe 45">
              <a:extLst>
                <a:ext uri="{FF2B5EF4-FFF2-40B4-BE49-F238E27FC236}">
                  <a16:creationId xmlns:a16="http://schemas.microsoft.com/office/drawing/2014/main" id="{D17E522D-9163-427B-85D9-92161F6185D1}"/>
                </a:ext>
              </a:extLst>
            </p:cNvPr>
            <p:cNvSpPr txBox="1"/>
            <p:nvPr/>
          </p:nvSpPr>
          <p:spPr>
            <a:xfrm>
              <a:off x="3979911" y="1925670"/>
              <a:ext cx="821047" cy="307777"/>
            </a:xfrm>
            <a:prstGeom prst="rect">
              <a:avLst/>
            </a:prstGeom>
            <a:noFill/>
          </p:spPr>
          <p:txBody>
            <a:bodyPr wrap="square" rtlCol="0">
              <a:spAutoFit/>
            </a:bodyPr>
            <a:lstStyle/>
            <a:p>
              <a:r>
                <a:rPr lang="pl-PL" sz="1400" dirty="0"/>
                <a:t>10mm</a:t>
              </a:r>
              <a:endParaRPr lang="en-US" sz="1400" dirty="0"/>
            </a:p>
          </p:txBody>
        </p:sp>
        <p:sp>
          <p:nvSpPr>
            <p:cNvPr id="47" name="pole tekstowe 46">
              <a:extLst>
                <a:ext uri="{FF2B5EF4-FFF2-40B4-BE49-F238E27FC236}">
                  <a16:creationId xmlns:a16="http://schemas.microsoft.com/office/drawing/2014/main" id="{1848C3A9-B40B-4930-9F74-8D312E75BCFE}"/>
                </a:ext>
              </a:extLst>
            </p:cNvPr>
            <p:cNvSpPr txBox="1"/>
            <p:nvPr/>
          </p:nvSpPr>
          <p:spPr>
            <a:xfrm>
              <a:off x="4343141" y="2142081"/>
              <a:ext cx="821047" cy="307777"/>
            </a:xfrm>
            <a:prstGeom prst="rect">
              <a:avLst/>
            </a:prstGeom>
            <a:noFill/>
          </p:spPr>
          <p:txBody>
            <a:bodyPr wrap="square" rtlCol="0">
              <a:spAutoFit/>
            </a:bodyPr>
            <a:lstStyle/>
            <a:p>
              <a:r>
                <a:rPr lang="pl-PL" sz="1400" dirty="0"/>
                <a:t>10mm</a:t>
              </a:r>
              <a:endParaRPr lang="en-US" sz="1400" dirty="0"/>
            </a:p>
          </p:txBody>
        </p:sp>
        <p:sp>
          <p:nvSpPr>
            <p:cNvPr id="48" name="pole tekstowe 47">
              <a:extLst>
                <a:ext uri="{FF2B5EF4-FFF2-40B4-BE49-F238E27FC236}">
                  <a16:creationId xmlns:a16="http://schemas.microsoft.com/office/drawing/2014/main" id="{A4C9F2E8-49C4-43EF-991D-A9F684EA2021}"/>
                </a:ext>
              </a:extLst>
            </p:cNvPr>
            <p:cNvSpPr txBox="1"/>
            <p:nvPr/>
          </p:nvSpPr>
          <p:spPr>
            <a:xfrm>
              <a:off x="4692814" y="2357331"/>
              <a:ext cx="821047" cy="307777"/>
            </a:xfrm>
            <a:prstGeom prst="rect">
              <a:avLst/>
            </a:prstGeom>
            <a:noFill/>
          </p:spPr>
          <p:txBody>
            <a:bodyPr wrap="square" rtlCol="0">
              <a:spAutoFit/>
            </a:bodyPr>
            <a:lstStyle/>
            <a:p>
              <a:r>
                <a:rPr lang="pl-PL" sz="1400" dirty="0"/>
                <a:t>10mm</a:t>
              </a:r>
              <a:endParaRPr lang="en-US" sz="1400" dirty="0"/>
            </a:p>
          </p:txBody>
        </p:sp>
        <p:cxnSp>
          <p:nvCxnSpPr>
            <p:cNvPr id="55" name="Łącznik prosty 54">
              <a:extLst>
                <a:ext uri="{FF2B5EF4-FFF2-40B4-BE49-F238E27FC236}">
                  <a16:creationId xmlns:a16="http://schemas.microsoft.com/office/drawing/2014/main" id="{4AE6372D-2CDF-47B3-8DDC-BE2C91ED5AC9}"/>
                </a:ext>
              </a:extLst>
            </p:cNvPr>
            <p:cNvCxnSpPr>
              <a:cxnSpLocks/>
            </p:cNvCxnSpPr>
            <p:nvPr/>
          </p:nvCxnSpPr>
          <p:spPr>
            <a:xfrm flipV="1">
              <a:off x="3469592" y="1950629"/>
              <a:ext cx="412593" cy="406702"/>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Łącznik prosty 55">
              <a:extLst>
                <a:ext uri="{FF2B5EF4-FFF2-40B4-BE49-F238E27FC236}">
                  <a16:creationId xmlns:a16="http://schemas.microsoft.com/office/drawing/2014/main" id="{EF23602C-D818-48C5-B948-D3BB3F01D0D1}"/>
                </a:ext>
              </a:extLst>
            </p:cNvPr>
            <p:cNvCxnSpPr/>
            <p:nvPr/>
          </p:nvCxnSpPr>
          <p:spPr>
            <a:xfrm flipV="1">
              <a:off x="3850431" y="2159073"/>
              <a:ext cx="377664" cy="359184"/>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Łącznik prosty 56">
              <a:extLst>
                <a:ext uri="{FF2B5EF4-FFF2-40B4-BE49-F238E27FC236}">
                  <a16:creationId xmlns:a16="http://schemas.microsoft.com/office/drawing/2014/main" id="{64172E68-6648-4081-8BD5-44E8FAF47676}"/>
                </a:ext>
              </a:extLst>
            </p:cNvPr>
            <p:cNvCxnSpPr>
              <a:cxnSpLocks/>
            </p:cNvCxnSpPr>
            <p:nvPr/>
          </p:nvCxnSpPr>
          <p:spPr>
            <a:xfrm flipV="1">
              <a:off x="4170710" y="2402885"/>
              <a:ext cx="404619" cy="27194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Łącznik prosty 58">
              <a:extLst>
                <a:ext uri="{FF2B5EF4-FFF2-40B4-BE49-F238E27FC236}">
                  <a16:creationId xmlns:a16="http://schemas.microsoft.com/office/drawing/2014/main" id="{CF4C12D1-A6D4-4A65-8D43-0FB169B8388C}"/>
                </a:ext>
              </a:extLst>
            </p:cNvPr>
            <p:cNvCxnSpPr>
              <a:cxnSpLocks/>
            </p:cNvCxnSpPr>
            <p:nvPr/>
          </p:nvCxnSpPr>
          <p:spPr>
            <a:xfrm flipV="1">
              <a:off x="4497090" y="2610041"/>
              <a:ext cx="396675" cy="126254"/>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Łącznik prosty 60">
              <a:extLst>
                <a:ext uri="{FF2B5EF4-FFF2-40B4-BE49-F238E27FC236}">
                  <a16:creationId xmlns:a16="http://schemas.microsoft.com/office/drawing/2014/main" id="{D2DE5270-B503-4574-A3C7-54729829FBAD}"/>
                </a:ext>
              </a:extLst>
            </p:cNvPr>
            <p:cNvCxnSpPr>
              <a:cxnSpLocks/>
            </p:cNvCxnSpPr>
            <p:nvPr/>
          </p:nvCxnSpPr>
          <p:spPr>
            <a:xfrm>
              <a:off x="4893765" y="2610041"/>
              <a:ext cx="314273" cy="9833"/>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Łącznik prosty 63">
              <a:extLst>
                <a:ext uri="{FF2B5EF4-FFF2-40B4-BE49-F238E27FC236}">
                  <a16:creationId xmlns:a16="http://schemas.microsoft.com/office/drawing/2014/main" id="{2EE096F0-E9E3-4F0F-8562-9BFA1BC6C8CC}"/>
                </a:ext>
              </a:extLst>
            </p:cNvPr>
            <p:cNvCxnSpPr>
              <a:cxnSpLocks/>
            </p:cNvCxnSpPr>
            <p:nvPr/>
          </p:nvCxnSpPr>
          <p:spPr>
            <a:xfrm>
              <a:off x="4560745" y="2408635"/>
              <a:ext cx="314273" cy="9833"/>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Łącznik prosty 64">
              <a:extLst>
                <a:ext uri="{FF2B5EF4-FFF2-40B4-BE49-F238E27FC236}">
                  <a16:creationId xmlns:a16="http://schemas.microsoft.com/office/drawing/2014/main" id="{E6E4C549-0565-4022-907D-28D1F6B68076}"/>
                </a:ext>
              </a:extLst>
            </p:cNvPr>
            <p:cNvCxnSpPr>
              <a:cxnSpLocks/>
            </p:cNvCxnSpPr>
            <p:nvPr/>
          </p:nvCxnSpPr>
          <p:spPr>
            <a:xfrm>
              <a:off x="4232409" y="2164797"/>
              <a:ext cx="314273" cy="9833"/>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Łącznik prosty 65">
              <a:extLst>
                <a:ext uri="{FF2B5EF4-FFF2-40B4-BE49-F238E27FC236}">
                  <a16:creationId xmlns:a16="http://schemas.microsoft.com/office/drawing/2014/main" id="{A6A59797-BE39-4446-8A39-A4D3F45EDF57}"/>
                </a:ext>
              </a:extLst>
            </p:cNvPr>
            <p:cNvCxnSpPr>
              <a:cxnSpLocks/>
            </p:cNvCxnSpPr>
            <p:nvPr/>
          </p:nvCxnSpPr>
          <p:spPr>
            <a:xfrm>
              <a:off x="3856437" y="1940796"/>
              <a:ext cx="314273" cy="9833"/>
            </a:xfrm>
            <a:prstGeom prst="line">
              <a:avLst/>
            </a:prstGeom>
          </p:spPr>
          <p:style>
            <a:lnRef idx="1">
              <a:schemeClr val="accent1"/>
            </a:lnRef>
            <a:fillRef idx="0">
              <a:schemeClr val="accent1"/>
            </a:fillRef>
            <a:effectRef idx="0">
              <a:schemeClr val="accent1"/>
            </a:effectRef>
            <a:fontRef idx="minor">
              <a:schemeClr val="tx1"/>
            </a:fontRef>
          </p:style>
        </p:cxnSp>
        <p:sp>
          <p:nvSpPr>
            <p:cNvPr id="86" name="pole tekstowe 85">
              <a:extLst>
                <a:ext uri="{FF2B5EF4-FFF2-40B4-BE49-F238E27FC236}">
                  <a16:creationId xmlns:a16="http://schemas.microsoft.com/office/drawing/2014/main" id="{D6454C89-8FD5-4C53-B51A-66CDFEF79035}"/>
                </a:ext>
              </a:extLst>
            </p:cNvPr>
            <p:cNvSpPr txBox="1"/>
            <p:nvPr/>
          </p:nvSpPr>
          <p:spPr>
            <a:xfrm>
              <a:off x="3591315" y="5280462"/>
              <a:ext cx="380839" cy="369332"/>
            </a:xfrm>
            <a:prstGeom prst="rect">
              <a:avLst/>
            </a:prstGeom>
            <a:noFill/>
          </p:spPr>
          <p:txBody>
            <a:bodyPr wrap="square" rtlCol="0">
              <a:spAutoFit/>
            </a:bodyPr>
            <a:lstStyle/>
            <a:p>
              <a:r>
                <a:rPr lang="pl-PL" dirty="0"/>
                <a:t>A</a:t>
              </a:r>
              <a:endParaRPr lang="en-US" dirty="0"/>
            </a:p>
          </p:txBody>
        </p:sp>
        <p:sp>
          <p:nvSpPr>
            <p:cNvPr id="87" name="pole tekstowe 86">
              <a:extLst>
                <a:ext uri="{FF2B5EF4-FFF2-40B4-BE49-F238E27FC236}">
                  <a16:creationId xmlns:a16="http://schemas.microsoft.com/office/drawing/2014/main" id="{7F1E729B-52E3-4F2E-AD23-0A7F8549512E}"/>
                </a:ext>
              </a:extLst>
            </p:cNvPr>
            <p:cNvSpPr txBox="1"/>
            <p:nvPr/>
          </p:nvSpPr>
          <p:spPr>
            <a:xfrm>
              <a:off x="3910961" y="5372100"/>
              <a:ext cx="380839" cy="369332"/>
            </a:xfrm>
            <a:prstGeom prst="rect">
              <a:avLst/>
            </a:prstGeom>
            <a:noFill/>
          </p:spPr>
          <p:txBody>
            <a:bodyPr wrap="square" rtlCol="0">
              <a:spAutoFit/>
            </a:bodyPr>
            <a:lstStyle/>
            <a:p>
              <a:r>
                <a:rPr lang="pl-PL" dirty="0"/>
                <a:t>B</a:t>
              </a:r>
              <a:endParaRPr lang="en-US" dirty="0"/>
            </a:p>
          </p:txBody>
        </p:sp>
        <p:sp>
          <p:nvSpPr>
            <p:cNvPr id="88" name="pole tekstowe 87">
              <a:extLst>
                <a:ext uri="{FF2B5EF4-FFF2-40B4-BE49-F238E27FC236}">
                  <a16:creationId xmlns:a16="http://schemas.microsoft.com/office/drawing/2014/main" id="{B0C705F1-5334-40C8-8281-586BD639A270}"/>
                </a:ext>
              </a:extLst>
            </p:cNvPr>
            <p:cNvSpPr txBox="1"/>
            <p:nvPr/>
          </p:nvSpPr>
          <p:spPr>
            <a:xfrm>
              <a:off x="4225920" y="5489215"/>
              <a:ext cx="380839" cy="369332"/>
            </a:xfrm>
            <a:prstGeom prst="rect">
              <a:avLst/>
            </a:prstGeom>
            <a:noFill/>
          </p:spPr>
          <p:txBody>
            <a:bodyPr wrap="square" rtlCol="0">
              <a:spAutoFit/>
            </a:bodyPr>
            <a:lstStyle/>
            <a:p>
              <a:r>
                <a:rPr lang="pl-PL" dirty="0"/>
                <a:t>C</a:t>
              </a:r>
              <a:endParaRPr lang="en-US" dirty="0"/>
            </a:p>
          </p:txBody>
        </p:sp>
        <p:sp>
          <p:nvSpPr>
            <p:cNvPr id="89" name="pole tekstowe 88">
              <a:extLst>
                <a:ext uri="{FF2B5EF4-FFF2-40B4-BE49-F238E27FC236}">
                  <a16:creationId xmlns:a16="http://schemas.microsoft.com/office/drawing/2014/main" id="{CE427637-F565-4D23-B56B-9511B925390E}"/>
                </a:ext>
              </a:extLst>
            </p:cNvPr>
            <p:cNvSpPr txBox="1"/>
            <p:nvPr/>
          </p:nvSpPr>
          <p:spPr>
            <a:xfrm>
              <a:off x="4552891" y="5606330"/>
              <a:ext cx="380839" cy="369332"/>
            </a:xfrm>
            <a:prstGeom prst="rect">
              <a:avLst/>
            </a:prstGeom>
            <a:noFill/>
          </p:spPr>
          <p:txBody>
            <a:bodyPr wrap="square" rtlCol="0">
              <a:spAutoFit/>
            </a:bodyPr>
            <a:lstStyle/>
            <a:p>
              <a:r>
                <a:rPr lang="pl-PL" dirty="0"/>
                <a:t>D</a:t>
              </a:r>
              <a:endParaRPr lang="en-US" dirty="0"/>
            </a:p>
          </p:txBody>
        </p:sp>
        <p:sp>
          <p:nvSpPr>
            <p:cNvPr id="90" name="pole tekstowe 89">
              <a:extLst>
                <a:ext uri="{FF2B5EF4-FFF2-40B4-BE49-F238E27FC236}">
                  <a16:creationId xmlns:a16="http://schemas.microsoft.com/office/drawing/2014/main" id="{DDE4EA31-74F9-4E88-8FCF-0F89C6C88D1F}"/>
                </a:ext>
              </a:extLst>
            </p:cNvPr>
            <p:cNvSpPr txBox="1"/>
            <p:nvPr/>
          </p:nvSpPr>
          <p:spPr>
            <a:xfrm>
              <a:off x="2265680" y="5465128"/>
              <a:ext cx="1076896" cy="369332"/>
            </a:xfrm>
            <a:prstGeom prst="rect">
              <a:avLst/>
            </a:prstGeom>
            <a:noFill/>
          </p:spPr>
          <p:txBody>
            <a:bodyPr wrap="square" rtlCol="0">
              <a:spAutoFit/>
            </a:bodyPr>
            <a:lstStyle/>
            <a:p>
              <a:r>
                <a:rPr lang="pl-PL" dirty="0" err="1"/>
                <a:t>Planes</a:t>
              </a:r>
              <a:r>
                <a:rPr lang="pl-PL" dirty="0"/>
                <a:t>:</a:t>
              </a:r>
              <a:endParaRPr lang="en-US" dirty="0"/>
            </a:p>
          </p:txBody>
        </p:sp>
      </p:grpSp>
      <p:sp>
        <p:nvSpPr>
          <p:cNvPr id="7" name="Prostokąt 6">
            <a:extLst>
              <a:ext uri="{FF2B5EF4-FFF2-40B4-BE49-F238E27FC236}">
                <a16:creationId xmlns:a16="http://schemas.microsoft.com/office/drawing/2014/main" id="{63A38508-2A1A-4859-8773-1E8C427EC73B}"/>
              </a:ext>
            </a:extLst>
          </p:cNvPr>
          <p:cNvSpPr/>
          <p:nvPr/>
        </p:nvSpPr>
        <p:spPr>
          <a:xfrm>
            <a:off x="0" y="624965"/>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10 </a:t>
            </a:r>
            <a:r>
              <a:rPr lang="pl-PL" dirty="0">
                <a:latin typeface="Symbol" panose="05050102010706020507" pitchFamily="18" charset="2"/>
                <a:cs typeface="Symap" panose="00000400000000000000" pitchFamily="2" charset="0"/>
              </a:rPr>
              <a:t>m</a:t>
            </a:r>
            <a:r>
              <a:rPr lang="pl-PL" dirty="0"/>
              <a:t>m</a:t>
            </a:r>
            <a:endParaRPr lang="en-US" dirty="0"/>
          </a:p>
        </p:txBody>
      </p:sp>
      <p:pic>
        <p:nvPicPr>
          <p:cNvPr id="11" name="Obraz 10">
            <a:extLst>
              <a:ext uri="{FF2B5EF4-FFF2-40B4-BE49-F238E27FC236}">
                <a16:creationId xmlns:a16="http://schemas.microsoft.com/office/drawing/2014/main" id="{7419D206-CF9D-4030-9213-C37F8B1EEA62}"/>
              </a:ext>
            </a:extLst>
          </p:cNvPr>
          <p:cNvPicPr>
            <a:picLocks noChangeAspect="1"/>
          </p:cNvPicPr>
          <p:nvPr/>
        </p:nvPicPr>
        <p:blipFill>
          <a:blip r:embed="rId3"/>
          <a:stretch>
            <a:fillRect/>
          </a:stretch>
        </p:blipFill>
        <p:spPr>
          <a:xfrm>
            <a:off x="38242" y="4196394"/>
            <a:ext cx="4834043" cy="2556746"/>
          </a:xfrm>
          <a:prstGeom prst="rect">
            <a:avLst/>
          </a:prstGeom>
        </p:spPr>
      </p:pic>
      <p:sp>
        <p:nvSpPr>
          <p:cNvPr id="13" name="Prostokąt 12">
            <a:extLst>
              <a:ext uri="{FF2B5EF4-FFF2-40B4-BE49-F238E27FC236}">
                <a16:creationId xmlns:a16="http://schemas.microsoft.com/office/drawing/2014/main" id="{5F3E95E1-0C73-4844-97C4-8DDE61DA4D3F}"/>
              </a:ext>
            </a:extLst>
          </p:cNvPr>
          <p:cNvSpPr/>
          <p:nvPr/>
        </p:nvSpPr>
        <p:spPr>
          <a:xfrm>
            <a:off x="38242" y="5415827"/>
            <a:ext cx="4729701" cy="581722"/>
          </a:xfrm>
          <a:prstGeom prst="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5" name="pole tekstowe 14">
            <a:extLst>
              <a:ext uri="{FF2B5EF4-FFF2-40B4-BE49-F238E27FC236}">
                <a16:creationId xmlns:a16="http://schemas.microsoft.com/office/drawing/2014/main" id="{79801CE3-C109-44D8-B5B3-0D85F77A4B2F}"/>
              </a:ext>
            </a:extLst>
          </p:cNvPr>
          <p:cNvSpPr txBox="1"/>
          <p:nvPr/>
        </p:nvSpPr>
        <p:spPr>
          <a:xfrm>
            <a:off x="142240" y="3330754"/>
            <a:ext cx="2532238" cy="646331"/>
          </a:xfrm>
          <a:prstGeom prst="rect">
            <a:avLst/>
          </a:prstGeom>
          <a:noFill/>
        </p:spPr>
        <p:txBody>
          <a:bodyPr wrap="square" rtlCol="0">
            <a:spAutoFit/>
          </a:bodyPr>
          <a:lstStyle/>
          <a:p>
            <a:r>
              <a:rPr lang="pl-PL" dirty="0" err="1"/>
              <a:t>Comparison</a:t>
            </a:r>
            <a:r>
              <a:rPr lang="pl-PL" dirty="0"/>
              <a:t> </a:t>
            </a:r>
            <a:r>
              <a:rPr lang="pl-PL" dirty="0" err="1"/>
              <a:t>between</a:t>
            </a:r>
            <a:r>
              <a:rPr lang="pl-PL" dirty="0"/>
              <a:t> </a:t>
            </a:r>
            <a:r>
              <a:rPr lang="pl-PL" dirty="0" err="1"/>
              <a:t>those</a:t>
            </a:r>
            <a:r>
              <a:rPr lang="pl-PL" dirty="0"/>
              <a:t> </a:t>
            </a:r>
            <a:r>
              <a:rPr lang="pl-PL" dirty="0" err="1"/>
              <a:t>two</a:t>
            </a:r>
            <a:r>
              <a:rPr lang="pl-PL" dirty="0"/>
              <a:t> </a:t>
            </a:r>
            <a:r>
              <a:rPr lang="pl-PL" dirty="0" err="1"/>
              <a:t>cases</a:t>
            </a:r>
            <a:r>
              <a:rPr lang="pl-PL" dirty="0"/>
              <a:t> </a:t>
            </a:r>
            <a:endParaRPr lang="en-US" dirty="0"/>
          </a:p>
        </p:txBody>
      </p:sp>
      <p:cxnSp>
        <p:nvCxnSpPr>
          <p:cNvPr id="22" name="Łącznik prosty 21">
            <a:extLst>
              <a:ext uri="{FF2B5EF4-FFF2-40B4-BE49-F238E27FC236}">
                <a16:creationId xmlns:a16="http://schemas.microsoft.com/office/drawing/2014/main" id="{268D38E2-6EDA-4452-95AA-2306CCF6DBBC}"/>
              </a:ext>
            </a:extLst>
          </p:cNvPr>
          <p:cNvCxnSpPr/>
          <p:nvPr/>
        </p:nvCxnSpPr>
        <p:spPr>
          <a:xfrm>
            <a:off x="142240" y="3977086"/>
            <a:ext cx="1325124"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Łącznik prosty 27">
            <a:extLst>
              <a:ext uri="{FF2B5EF4-FFF2-40B4-BE49-F238E27FC236}">
                <a16:creationId xmlns:a16="http://schemas.microsoft.com/office/drawing/2014/main" id="{D477CCB8-0739-444E-A1E4-9BEB62F98FFA}"/>
              </a:ext>
            </a:extLst>
          </p:cNvPr>
          <p:cNvCxnSpPr>
            <a:cxnSpLocks/>
          </p:cNvCxnSpPr>
          <p:nvPr/>
        </p:nvCxnSpPr>
        <p:spPr>
          <a:xfrm flipH="1">
            <a:off x="142240" y="3977086"/>
            <a:ext cx="20721" cy="1303319"/>
          </a:xfrm>
          <a:prstGeom prst="line">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5313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Obraz 14">
            <a:extLst>
              <a:ext uri="{FF2B5EF4-FFF2-40B4-BE49-F238E27FC236}">
                <a16:creationId xmlns:a16="http://schemas.microsoft.com/office/drawing/2014/main" id="{705298AB-80F2-4BD7-B96A-4120EB1F43AB}"/>
              </a:ext>
            </a:extLst>
          </p:cNvPr>
          <p:cNvPicPr>
            <a:picLocks noChangeAspect="1"/>
          </p:cNvPicPr>
          <p:nvPr/>
        </p:nvPicPr>
        <p:blipFill>
          <a:blip r:embed="rId2"/>
          <a:stretch>
            <a:fillRect/>
          </a:stretch>
        </p:blipFill>
        <p:spPr>
          <a:xfrm>
            <a:off x="7006945" y="1282329"/>
            <a:ext cx="3434010" cy="5104609"/>
          </a:xfrm>
          <a:prstGeom prst="rect">
            <a:avLst/>
          </a:prstGeom>
        </p:spPr>
      </p:pic>
      <p:pic>
        <p:nvPicPr>
          <p:cNvPr id="6" name="Obraz 5">
            <a:extLst>
              <a:ext uri="{FF2B5EF4-FFF2-40B4-BE49-F238E27FC236}">
                <a16:creationId xmlns:a16="http://schemas.microsoft.com/office/drawing/2014/main" id="{A657DB43-E5A0-4164-95F3-8FE3E3B785A2}"/>
              </a:ext>
            </a:extLst>
          </p:cNvPr>
          <p:cNvPicPr>
            <a:picLocks noChangeAspect="1"/>
          </p:cNvPicPr>
          <p:nvPr/>
        </p:nvPicPr>
        <p:blipFill>
          <a:blip r:embed="rId3"/>
          <a:stretch>
            <a:fillRect/>
          </a:stretch>
        </p:blipFill>
        <p:spPr>
          <a:xfrm>
            <a:off x="1477662" y="1282329"/>
            <a:ext cx="3276654" cy="5093536"/>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en-GB" sz="4000" dirty="0"/>
              <a:t>Velocity Profile</a:t>
            </a:r>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9" name="pole tekstowe 8">
            <a:extLst>
              <a:ext uri="{FF2B5EF4-FFF2-40B4-BE49-F238E27FC236}">
                <a16:creationId xmlns:a16="http://schemas.microsoft.com/office/drawing/2014/main" id="{2535A7B5-9606-48E0-A780-A6E8027CD6D3}"/>
              </a:ext>
            </a:extLst>
          </p:cNvPr>
          <p:cNvSpPr txBox="1"/>
          <p:nvPr/>
        </p:nvSpPr>
        <p:spPr>
          <a:xfrm>
            <a:off x="4224981" y="215158"/>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3 bar</a:t>
            </a:r>
            <a:endParaRPr lang="en-US" dirty="0"/>
          </a:p>
        </p:txBody>
      </p: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99CCFF"/>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A</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848424" y="2898502"/>
            <a:ext cx="2267565"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878509" y="5315752"/>
            <a:ext cx="2237480"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757670" y="2898502"/>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739890" y="4989179"/>
            <a:ext cx="228105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863646" y="2898502"/>
            <a:ext cx="0" cy="2090677"/>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V="1">
            <a:off x="943161" y="2954488"/>
            <a:ext cx="0" cy="2265848"/>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87379" y="3727918"/>
            <a:ext cx="898149" cy="369332"/>
          </a:xfrm>
          <a:prstGeom prst="rect">
            <a:avLst/>
          </a:prstGeom>
          <a:noFill/>
          <a:ln>
            <a:solidFill>
              <a:schemeClr val="tx1"/>
            </a:solidFill>
          </a:ln>
        </p:spPr>
        <p:txBody>
          <a:bodyPr wrap="square" rtlCol="0">
            <a:spAutoFit/>
          </a:bodyPr>
          <a:lstStyle/>
          <a:p>
            <a:pPr algn="ctr"/>
            <a:r>
              <a:rPr lang="pl-PL" dirty="0"/>
              <a:t>1.9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875917" y="3844252"/>
            <a:ext cx="1130819" cy="369332"/>
          </a:xfrm>
          <a:prstGeom prst="rect">
            <a:avLst/>
          </a:prstGeom>
          <a:noFill/>
          <a:ln>
            <a:solidFill>
              <a:schemeClr val="tx1"/>
            </a:solidFill>
          </a:ln>
        </p:spPr>
        <p:txBody>
          <a:bodyPr wrap="square" rtlCol="0">
            <a:spAutoFit/>
          </a:bodyPr>
          <a:lstStyle/>
          <a:p>
            <a:pPr algn="ctr"/>
            <a:r>
              <a:rPr lang="pl-PL" dirty="0"/>
              <a:t>1.9 mm</a:t>
            </a:r>
            <a:endParaRPr lang="en-US" dirty="0"/>
          </a:p>
        </p:txBody>
      </p:sp>
      <p:sp>
        <p:nvSpPr>
          <p:cNvPr id="23" name="pole tekstowe 22">
            <a:extLst>
              <a:ext uri="{FF2B5EF4-FFF2-40B4-BE49-F238E27FC236}">
                <a16:creationId xmlns:a16="http://schemas.microsoft.com/office/drawing/2014/main" id="{A62EF855-9910-4E22-B501-08B9C7F4D04B}"/>
              </a:ext>
            </a:extLst>
          </p:cNvPr>
          <p:cNvSpPr txBox="1"/>
          <p:nvPr/>
        </p:nvSpPr>
        <p:spPr>
          <a:xfrm>
            <a:off x="9963317" y="210834"/>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10 bar</a:t>
            </a:r>
            <a:endParaRPr lang="en-US" dirty="0"/>
          </a:p>
        </p:txBody>
      </p:sp>
      <p:sp>
        <p:nvSpPr>
          <p:cNvPr id="26" name="Prostokąt 25">
            <a:extLst>
              <a:ext uri="{FF2B5EF4-FFF2-40B4-BE49-F238E27FC236}">
                <a16:creationId xmlns:a16="http://schemas.microsoft.com/office/drawing/2014/main" id="{6FA19445-3FD0-41A3-AEBA-B360C9F0A6C4}"/>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10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34690726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az 6">
            <a:extLst>
              <a:ext uri="{FF2B5EF4-FFF2-40B4-BE49-F238E27FC236}">
                <a16:creationId xmlns:a16="http://schemas.microsoft.com/office/drawing/2014/main" id="{0331A27C-774D-49B0-A20D-55027C1D700C}"/>
              </a:ext>
            </a:extLst>
          </p:cNvPr>
          <p:cNvPicPr>
            <a:picLocks noChangeAspect="1"/>
          </p:cNvPicPr>
          <p:nvPr/>
        </p:nvPicPr>
        <p:blipFill>
          <a:blip r:embed="rId2"/>
          <a:stretch>
            <a:fillRect/>
          </a:stretch>
        </p:blipFill>
        <p:spPr>
          <a:xfrm>
            <a:off x="7167332" y="1446504"/>
            <a:ext cx="3385590" cy="5093858"/>
          </a:xfrm>
          <a:prstGeom prst="rect">
            <a:avLst/>
          </a:prstGeom>
        </p:spPr>
      </p:pic>
      <p:pic>
        <p:nvPicPr>
          <p:cNvPr id="4" name="Obraz 3">
            <a:extLst>
              <a:ext uri="{FF2B5EF4-FFF2-40B4-BE49-F238E27FC236}">
                <a16:creationId xmlns:a16="http://schemas.microsoft.com/office/drawing/2014/main" id="{2B4176CA-344F-4D4F-9C0D-362AB231B3F2}"/>
              </a:ext>
            </a:extLst>
          </p:cNvPr>
          <p:cNvPicPr>
            <a:picLocks noChangeAspect="1"/>
          </p:cNvPicPr>
          <p:nvPr/>
        </p:nvPicPr>
        <p:blipFill>
          <a:blip r:embed="rId3"/>
          <a:stretch>
            <a:fillRect/>
          </a:stretch>
        </p:blipFill>
        <p:spPr>
          <a:xfrm>
            <a:off x="1319190" y="1451169"/>
            <a:ext cx="3689563" cy="5031222"/>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Velocity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00FF00"/>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B</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762005" y="3083767"/>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762005" y="5312388"/>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766560" y="3289041"/>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766560" y="5312388"/>
            <a:ext cx="228105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877465" y="3289042"/>
            <a:ext cx="0" cy="2023346"/>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V="1">
            <a:off x="896966" y="3083767"/>
            <a:ext cx="0" cy="2228621"/>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43165" y="3782113"/>
            <a:ext cx="898149" cy="369332"/>
          </a:xfrm>
          <a:prstGeom prst="rect">
            <a:avLst/>
          </a:prstGeom>
          <a:noFill/>
          <a:ln>
            <a:solidFill>
              <a:schemeClr val="tx1"/>
            </a:solidFill>
          </a:ln>
        </p:spPr>
        <p:txBody>
          <a:bodyPr wrap="square" rtlCol="0">
            <a:spAutoFit/>
          </a:bodyPr>
          <a:lstStyle/>
          <a:p>
            <a:pPr algn="ctr"/>
            <a:r>
              <a:rPr lang="pl-PL" dirty="0"/>
              <a:t>8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893507" y="4007492"/>
            <a:ext cx="1130819" cy="369332"/>
          </a:xfrm>
          <a:prstGeom prst="rect">
            <a:avLst/>
          </a:prstGeom>
          <a:noFill/>
          <a:ln>
            <a:solidFill>
              <a:schemeClr val="tx1"/>
            </a:solidFill>
          </a:ln>
        </p:spPr>
        <p:txBody>
          <a:bodyPr wrap="square" rtlCol="0">
            <a:spAutoFit/>
          </a:bodyPr>
          <a:lstStyle/>
          <a:p>
            <a:pPr algn="ctr"/>
            <a:r>
              <a:rPr lang="pl-PL" dirty="0"/>
              <a:t>8 mm</a:t>
            </a:r>
            <a:endParaRPr lang="en-US" dirty="0"/>
          </a:p>
        </p:txBody>
      </p:sp>
      <p:sp>
        <p:nvSpPr>
          <p:cNvPr id="19" name="pole tekstowe 18">
            <a:extLst>
              <a:ext uri="{FF2B5EF4-FFF2-40B4-BE49-F238E27FC236}">
                <a16:creationId xmlns:a16="http://schemas.microsoft.com/office/drawing/2014/main" id="{12D46A41-F54A-4A01-8056-951FA94E1552}"/>
              </a:ext>
            </a:extLst>
          </p:cNvPr>
          <p:cNvSpPr txBox="1"/>
          <p:nvPr/>
        </p:nvSpPr>
        <p:spPr>
          <a:xfrm>
            <a:off x="4224981" y="215158"/>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3 bar</a:t>
            </a:r>
            <a:endParaRPr lang="en-US" dirty="0"/>
          </a:p>
        </p:txBody>
      </p:sp>
      <p:sp>
        <p:nvSpPr>
          <p:cNvPr id="20" name="pole tekstowe 19">
            <a:extLst>
              <a:ext uri="{FF2B5EF4-FFF2-40B4-BE49-F238E27FC236}">
                <a16:creationId xmlns:a16="http://schemas.microsoft.com/office/drawing/2014/main" id="{2C36D59D-0E45-4EEC-AE19-5F7DA3C52330}"/>
              </a:ext>
            </a:extLst>
          </p:cNvPr>
          <p:cNvSpPr txBox="1"/>
          <p:nvPr/>
        </p:nvSpPr>
        <p:spPr>
          <a:xfrm>
            <a:off x="9963317" y="210834"/>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10 bar</a:t>
            </a:r>
            <a:endParaRPr lang="en-US" dirty="0"/>
          </a:p>
        </p:txBody>
      </p:sp>
      <p:sp>
        <p:nvSpPr>
          <p:cNvPr id="23" name="Prostokąt 22">
            <a:extLst>
              <a:ext uri="{FF2B5EF4-FFF2-40B4-BE49-F238E27FC236}">
                <a16:creationId xmlns:a16="http://schemas.microsoft.com/office/drawing/2014/main" id="{A6A1153A-AE51-4E73-AC66-FB118752BB91}"/>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10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2012300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az 6">
            <a:extLst>
              <a:ext uri="{FF2B5EF4-FFF2-40B4-BE49-F238E27FC236}">
                <a16:creationId xmlns:a16="http://schemas.microsoft.com/office/drawing/2014/main" id="{A409B4A9-9FC2-459D-8087-09DBA5F5B5B1}"/>
              </a:ext>
            </a:extLst>
          </p:cNvPr>
          <p:cNvPicPr>
            <a:picLocks noChangeAspect="1"/>
          </p:cNvPicPr>
          <p:nvPr/>
        </p:nvPicPr>
        <p:blipFill>
          <a:blip r:embed="rId2"/>
          <a:stretch>
            <a:fillRect/>
          </a:stretch>
        </p:blipFill>
        <p:spPr>
          <a:xfrm>
            <a:off x="7073804" y="1491007"/>
            <a:ext cx="3581755" cy="5117693"/>
          </a:xfrm>
          <a:prstGeom prst="rect">
            <a:avLst/>
          </a:prstGeom>
        </p:spPr>
      </p:pic>
      <p:pic>
        <p:nvPicPr>
          <p:cNvPr id="4" name="Obraz 3">
            <a:extLst>
              <a:ext uri="{FF2B5EF4-FFF2-40B4-BE49-F238E27FC236}">
                <a16:creationId xmlns:a16="http://schemas.microsoft.com/office/drawing/2014/main" id="{530A70C5-BB3A-4BE3-8E94-2A861C82186C}"/>
              </a:ext>
            </a:extLst>
          </p:cNvPr>
          <p:cNvPicPr>
            <a:picLocks noChangeAspect="1"/>
          </p:cNvPicPr>
          <p:nvPr/>
        </p:nvPicPr>
        <p:blipFill>
          <a:blip r:embed="rId3"/>
          <a:stretch>
            <a:fillRect/>
          </a:stretch>
        </p:blipFill>
        <p:spPr>
          <a:xfrm>
            <a:off x="1327812" y="1544474"/>
            <a:ext cx="3229383" cy="5025535"/>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Velocity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0066FF"/>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C</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764284" y="3128302"/>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764284" y="5460846"/>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824162" y="3251064"/>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806382" y="5281499"/>
            <a:ext cx="228105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886976" y="3251064"/>
            <a:ext cx="0" cy="2030436"/>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V="1">
            <a:off x="889218" y="3179701"/>
            <a:ext cx="0" cy="2281145"/>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40732" y="4037778"/>
            <a:ext cx="898149" cy="369332"/>
          </a:xfrm>
          <a:prstGeom prst="rect">
            <a:avLst/>
          </a:prstGeom>
          <a:noFill/>
          <a:ln>
            <a:solidFill>
              <a:schemeClr val="tx1"/>
            </a:solidFill>
          </a:ln>
        </p:spPr>
        <p:txBody>
          <a:bodyPr wrap="square" rtlCol="0">
            <a:spAutoFit/>
          </a:bodyPr>
          <a:lstStyle/>
          <a:p>
            <a:pPr algn="ctr"/>
            <a:r>
              <a:rPr lang="pl-PL" dirty="0"/>
              <a:t>14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950074" y="4037777"/>
            <a:ext cx="1130819" cy="369332"/>
          </a:xfrm>
          <a:prstGeom prst="rect">
            <a:avLst/>
          </a:prstGeom>
          <a:noFill/>
          <a:ln>
            <a:solidFill>
              <a:schemeClr val="tx1"/>
            </a:solidFill>
          </a:ln>
        </p:spPr>
        <p:txBody>
          <a:bodyPr wrap="square" rtlCol="0">
            <a:spAutoFit/>
          </a:bodyPr>
          <a:lstStyle/>
          <a:p>
            <a:pPr algn="ctr"/>
            <a:r>
              <a:rPr lang="pl-PL" dirty="0"/>
              <a:t>14 mm</a:t>
            </a:r>
            <a:endParaRPr lang="en-US" dirty="0"/>
          </a:p>
        </p:txBody>
      </p:sp>
      <p:sp>
        <p:nvSpPr>
          <p:cNvPr id="19" name="pole tekstowe 18">
            <a:extLst>
              <a:ext uri="{FF2B5EF4-FFF2-40B4-BE49-F238E27FC236}">
                <a16:creationId xmlns:a16="http://schemas.microsoft.com/office/drawing/2014/main" id="{562A6959-9AC7-4C0D-BA76-A1E4D2698C4C}"/>
              </a:ext>
            </a:extLst>
          </p:cNvPr>
          <p:cNvSpPr txBox="1"/>
          <p:nvPr/>
        </p:nvSpPr>
        <p:spPr>
          <a:xfrm>
            <a:off x="4224981" y="215158"/>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3 bar</a:t>
            </a:r>
            <a:endParaRPr lang="en-US" dirty="0"/>
          </a:p>
        </p:txBody>
      </p:sp>
      <p:sp>
        <p:nvSpPr>
          <p:cNvPr id="20" name="pole tekstowe 19">
            <a:extLst>
              <a:ext uri="{FF2B5EF4-FFF2-40B4-BE49-F238E27FC236}">
                <a16:creationId xmlns:a16="http://schemas.microsoft.com/office/drawing/2014/main" id="{F6E27BBD-5F3D-44A2-A75F-ACFCB6D0415C}"/>
              </a:ext>
            </a:extLst>
          </p:cNvPr>
          <p:cNvSpPr txBox="1"/>
          <p:nvPr/>
        </p:nvSpPr>
        <p:spPr>
          <a:xfrm>
            <a:off x="9963317" y="210834"/>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10 bar</a:t>
            </a:r>
            <a:endParaRPr lang="en-US" dirty="0"/>
          </a:p>
        </p:txBody>
      </p:sp>
      <p:sp>
        <p:nvSpPr>
          <p:cNvPr id="24" name="Prostokąt 23">
            <a:extLst>
              <a:ext uri="{FF2B5EF4-FFF2-40B4-BE49-F238E27FC236}">
                <a16:creationId xmlns:a16="http://schemas.microsoft.com/office/drawing/2014/main" id="{6415B626-432A-40CB-8F31-F2743264EAF6}"/>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10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3316206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a:extLst>
              <a:ext uri="{FF2B5EF4-FFF2-40B4-BE49-F238E27FC236}">
                <a16:creationId xmlns:a16="http://schemas.microsoft.com/office/drawing/2014/main" id="{8B2EF950-FA66-4B73-A41A-4807204B317F}"/>
              </a:ext>
            </a:extLst>
          </p:cNvPr>
          <p:cNvPicPr>
            <a:picLocks noChangeAspect="1"/>
          </p:cNvPicPr>
          <p:nvPr/>
        </p:nvPicPr>
        <p:blipFill>
          <a:blip r:embed="rId2"/>
          <a:stretch>
            <a:fillRect/>
          </a:stretch>
        </p:blipFill>
        <p:spPr>
          <a:xfrm>
            <a:off x="7246776" y="1326448"/>
            <a:ext cx="3651379" cy="5255676"/>
          </a:xfrm>
          <a:prstGeom prst="rect">
            <a:avLst/>
          </a:prstGeom>
        </p:spPr>
      </p:pic>
      <p:pic>
        <p:nvPicPr>
          <p:cNvPr id="3" name="Obraz 2">
            <a:extLst>
              <a:ext uri="{FF2B5EF4-FFF2-40B4-BE49-F238E27FC236}">
                <a16:creationId xmlns:a16="http://schemas.microsoft.com/office/drawing/2014/main" id="{A0665D86-C2D5-4B15-B8EB-AD5BF490A8D6}"/>
              </a:ext>
            </a:extLst>
          </p:cNvPr>
          <p:cNvPicPr>
            <a:picLocks noChangeAspect="1"/>
          </p:cNvPicPr>
          <p:nvPr/>
        </p:nvPicPr>
        <p:blipFill>
          <a:blip r:embed="rId3"/>
          <a:stretch>
            <a:fillRect/>
          </a:stretch>
        </p:blipFill>
        <p:spPr>
          <a:xfrm>
            <a:off x="1235894" y="1328480"/>
            <a:ext cx="3606693" cy="5253644"/>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Velocity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FF0000"/>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D</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855894" y="3026652"/>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855894" y="5421617"/>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900087" y="3032128"/>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935655" y="5388844"/>
            <a:ext cx="2379019"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935655" y="3091944"/>
            <a:ext cx="0" cy="2296900"/>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H="1" flipV="1">
            <a:off x="947444" y="3026652"/>
            <a:ext cx="1" cy="2362192"/>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89642" y="3770635"/>
            <a:ext cx="898149" cy="369332"/>
          </a:xfrm>
          <a:prstGeom prst="rect">
            <a:avLst/>
          </a:prstGeom>
          <a:noFill/>
          <a:ln>
            <a:solidFill>
              <a:schemeClr val="tx1"/>
            </a:solidFill>
          </a:ln>
        </p:spPr>
        <p:txBody>
          <a:bodyPr wrap="square" rtlCol="0">
            <a:spAutoFit/>
          </a:bodyPr>
          <a:lstStyle/>
          <a:p>
            <a:r>
              <a:rPr lang="pl-PL" dirty="0"/>
              <a:t>18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893507" y="4007492"/>
            <a:ext cx="1130819" cy="369332"/>
          </a:xfrm>
          <a:prstGeom prst="rect">
            <a:avLst/>
          </a:prstGeom>
          <a:noFill/>
          <a:ln>
            <a:solidFill>
              <a:schemeClr val="tx1"/>
            </a:solidFill>
          </a:ln>
        </p:spPr>
        <p:txBody>
          <a:bodyPr wrap="square" rtlCol="0">
            <a:spAutoFit/>
          </a:bodyPr>
          <a:lstStyle/>
          <a:p>
            <a:pPr algn="ctr"/>
            <a:r>
              <a:rPr lang="pl-PL" dirty="0"/>
              <a:t>18 mm</a:t>
            </a:r>
            <a:endParaRPr lang="en-US" dirty="0"/>
          </a:p>
        </p:txBody>
      </p:sp>
      <p:sp>
        <p:nvSpPr>
          <p:cNvPr id="19" name="pole tekstowe 18">
            <a:extLst>
              <a:ext uri="{FF2B5EF4-FFF2-40B4-BE49-F238E27FC236}">
                <a16:creationId xmlns:a16="http://schemas.microsoft.com/office/drawing/2014/main" id="{EBA814D5-34B6-4344-A89C-E191C2BE2610}"/>
              </a:ext>
            </a:extLst>
          </p:cNvPr>
          <p:cNvSpPr txBox="1"/>
          <p:nvPr/>
        </p:nvSpPr>
        <p:spPr>
          <a:xfrm>
            <a:off x="4224981" y="215158"/>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3 bar</a:t>
            </a:r>
            <a:endParaRPr lang="en-US" dirty="0"/>
          </a:p>
        </p:txBody>
      </p:sp>
      <p:sp>
        <p:nvSpPr>
          <p:cNvPr id="20" name="pole tekstowe 19">
            <a:extLst>
              <a:ext uri="{FF2B5EF4-FFF2-40B4-BE49-F238E27FC236}">
                <a16:creationId xmlns:a16="http://schemas.microsoft.com/office/drawing/2014/main" id="{02712F5C-0235-44D6-9BFB-FD78CE9B6D2F}"/>
              </a:ext>
            </a:extLst>
          </p:cNvPr>
          <p:cNvSpPr txBox="1"/>
          <p:nvPr/>
        </p:nvSpPr>
        <p:spPr>
          <a:xfrm>
            <a:off x="9963317" y="210834"/>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10 bar</a:t>
            </a:r>
            <a:endParaRPr lang="en-US" dirty="0"/>
          </a:p>
        </p:txBody>
      </p:sp>
      <p:sp>
        <p:nvSpPr>
          <p:cNvPr id="23" name="Prostokąt 22">
            <a:extLst>
              <a:ext uri="{FF2B5EF4-FFF2-40B4-BE49-F238E27FC236}">
                <a16:creationId xmlns:a16="http://schemas.microsoft.com/office/drawing/2014/main" id="{0DE51E55-A848-4EAD-A722-CA4CD9DCEB68}"/>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10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759186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Density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chemeClr val="accent4">
              <a:lumMod val="40000"/>
              <a:lumOff val="60000"/>
            </a:schemeClr>
          </a:solidFill>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Side</a:t>
            </a:r>
            <a:r>
              <a:rPr lang="pl-PL" sz="2800" dirty="0"/>
              <a:t> </a:t>
            </a:r>
            <a:r>
              <a:rPr lang="pl-PL" sz="2800" dirty="0" err="1"/>
              <a:t>view</a:t>
            </a:r>
            <a:endParaRPr lang="en-US" sz="2800" dirty="0"/>
          </a:p>
        </p:txBody>
      </p:sp>
      <p:pic>
        <p:nvPicPr>
          <p:cNvPr id="3" name="Obraz 2">
            <a:extLst>
              <a:ext uri="{FF2B5EF4-FFF2-40B4-BE49-F238E27FC236}">
                <a16:creationId xmlns:a16="http://schemas.microsoft.com/office/drawing/2014/main" id="{C23220F6-8022-46A1-BDC5-3EC414AAFFB3}"/>
              </a:ext>
            </a:extLst>
          </p:cNvPr>
          <p:cNvPicPr>
            <a:picLocks noChangeAspect="1"/>
          </p:cNvPicPr>
          <p:nvPr/>
        </p:nvPicPr>
        <p:blipFill>
          <a:blip r:embed="rId2"/>
          <a:stretch>
            <a:fillRect/>
          </a:stretch>
        </p:blipFill>
        <p:spPr>
          <a:xfrm>
            <a:off x="762005" y="1304764"/>
            <a:ext cx="4864354" cy="5301310"/>
          </a:xfrm>
          <a:prstGeom prst="rect">
            <a:avLst/>
          </a:prstGeom>
        </p:spPr>
      </p:pic>
      <p:sp>
        <p:nvSpPr>
          <p:cNvPr id="11" name="pole tekstowe 10">
            <a:extLst>
              <a:ext uri="{FF2B5EF4-FFF2-40B4-BE49-F238E27FC236}">
                <a16:creationId xmlns:a16="http://schemas.microsoft.com/office/drawing/2014/main" id="{02D6400F-3406-4949-AC41-1F012870D4DA}"/>
              </a:ext>
            </a:extLst>
          </p:cNvPr>
          <p:cNvSpPr txBox="1"/>
          <p:nvPr/>
        </p:nvSpPr>
        <p:spPr>
          <a:xfrm>
            <a:off x="4224981" y="215158"/>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3 bar</a:t>
            </a:r>
            <a:endParaRPr lang="en-US" dirty="0"/>
          </a:p>
        </p:txBody>
      </p:sp>
      <p:sp>
        <p:nvSpPr>
          <p:cNvPr id="12" name="pole tekstowe 11">
            <a:extLst>
              <a:ext uri="{FF2B5EF4-FFF2-40B4-BE49-F238E27FC236}">
                <a16:creationId xmlns:a16="http://schemas.microsoft.com/office/drawing/2014/main" id="{C4E4A4F8-9D73-44AE-974E-A218AE8E6C35}"/>
              </a:ext>
            </a:extLst>
          </p:cNvPr>
          <p:cNvSpPr txBox="1"/>
          <p:nvPr/>
        </p:nvSpPr>
        <p:spPr>
          <a:xfrm>
            <a:off x="9963317" y="210834"/>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10 bar</a:t>
            </a:r>
            <a:endParaRPr lang="en-US" dirty="0"/>
          </a:p>
        </p:txBody>
      </p:sp>
      <p:pic>
        <p:nvPicPr>
          <p:cNvPr id="6" name="Obraz 5">
            <a:extLst>
              <a:ext uri="{FF2B5EF4-FFF2-40B4-BE49-F238E27FC236}">
                <a16:creationId xmlns:a16="http://schemas.microsoft.com/office/drawing/2014/main" id="{A9E12D5A-2C51-4D3A-A8D4-2833D9741C39}"/>
              </a:ext>
            </a:extLst>
          </p:cNvPr>
          <p:cNvPicPr>
            <a:picLocks noChangeAspect="1"/>
          </p:cNvPicPr>
          <p:nvPr/>
        </p:nvPicPr>
        <p:blipFill>
          <a:blip r:embed="rId3"/>
          <a:stretch>
            <a:fillRect/>
          </a:stretch>
        </p:blipFill>
        <p:spPr>
          <a:xfrm>
            <a:off x="6666416" y="1304764"/>
            <a:ext cx="4864444" cy="5303730"/>
          </a:xfrm>
          <a:prstGeom prst="rect">
            <a:avLst/>
          </a:prstGeom>
        </p:spPr>
      </p:pic>
      <p:sp>
        <p:nvSpPr>
          <p:cNvPr id="13" name="Prostokąt 12">
            <a:extLst>
              <a:ext uri="{FF2B5EF4-FFF2-40B4-BE49-F238E27FC236}">
                <a16:creationId xmlns:a16="http://schemas.microsoft.com/office/drawing/2014/main" id="{D9D425FF-1040-47C1-97A6-FCEDF4713A97}"/>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10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2271636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E39A796-BE83-48B1-B33F-35C4A32AAB5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484632"/>
            <a:ext cx="6584098" cy="5739187"/>
          </a:xfrm>
          <a:prstGeom prst="roundRect">
            <a:avLst>
              <a:gd name="adj" fmla="val 0"/>
            </a:avLst>
          </a:prstGeom>
          <a:solidFill>
            <a:schemeClr val="bg1"/>
          </a:solidFill>
          <a:ln w="9525">
            <a:no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1">
            <a:extLst>
              <a:ext uri="{FF2B5EF4-FFF2-40B4-BE49-F238E27FC236}">
                <a16:creationId xmlns:a16="http://schemas.microsoft.com/office/drawing/2014/main" id="{4B03B153-7842-4531-99E1-9FC4A11BCF7C}"/>
              </a:ext>
            </a:extLst>
          </p:cNvPr>
          <p:cNvPicPr/>
          <p:nvPr/>
        </p:nvPicPr>
        <p:blipFill>
          <a:blip r:embed="rId2"/>
          <a:stretch>
            <a:fillRect/>
          </a:stretch>
        </p:blipFill>
        <p:spPr>
          <a:xfrm>
            <a:off x="5608319" y="2089053"/>
            <a:ext cx="5614835" cy="2526675"/>
          </a:xfrm>
          <a:prstGeom prst="rect">
            <a:avLst/>
          </a:prstGeom>
          <a:effectLst/>
        </p:spPr>
      </p:pic>
      <p:sp>
        <p:nvSpPr>
          <p:cNvPr id="2" name="Tytuł 1">
            <a:extLst>
              <a:ext uri="{FF2B5EF4-FFF2-40B4-BE49-F238E27FC236}">
                <a16:creationId xmlns:a16="http://schemas.microsoft.com/office/drawing/2014/main" id="{3E696F5D-0938-4EAE-B018-5876CBBB9EBB}"/>
              </a:ext>
            </a:extLst>
          </p:cNvPr>
          <p:cNvSpPr>
            <a:spLocks noGrp="1"/>
          </p:cNvSpPr>
          <p:nvPr>
            <p:ph type="title"/>
          </p:nvPr>
        </p:nvSpPr>
        <p:spPr>
          <a:xfrm>
            <a:off x="648929" y="629266"/>
            <a:ext cx="3505495" cy="1622321"/>
          </a:xfrm>
        </p:spPr>
        <p:txBody>
          <a:bodyPr>
            <a:normAutofit/>
          </a:bodyPr>
          <a:lstStyle/>
          <a:p>
            <a:r>
              <a:rPr lang="pl-PL" dirty="0" err="1"/>
              <a:t>Specification</a:t>
            </a:r>
            <a:r>
              <a:rPr lang="pl-PL" dirty="0"/>
              <a:t>	</a:t>
            </a:r>
            <a:endParaRPr lang="en-US" dirty="0"/>
          </a:p>
        </p:txBody>
      </p:sp>
      <p:sp>
        <p:nvSpPr>
          <p:cNvPr id="3" name="Symbol zastępczy zawartości 2">
            <a:extLst>
              <a:ext uri="{FF2B5EF4-FFF2-40B4-BE49-F238E27FC236}">
                <a16:creationId xmlns:a16="http://schemas.microsoft.com/office/drawing/2014/main" id="{9F483441-5CB9-4FCA-B560-DBDA484BF1CD}"/>
              </a:ext>
            </a:extLst>
          </p:cNvPr>
          <p:cNvSpPr>
            <a:spLocks noGrp="1"/>
          </p:cNvSpPr>
          <p:nvPr>
            <p:ph idx="1"/>
          </p:nvPr>
        </p:nvSpPr>
        <p:spPr>
          <a:xfrm>
            <a:off x="457200" y="2438400"/>
            <a:ext cx="3697225" cy="3785419"/>
          </a:xfrm>
        </p:spPr>
        <p:txBody>
          <a:bodyPr>
            <a:normAutofit/>
          </a:bodyPr>
          <a:lstStyle/>
          <a:p>
            <a:pPr algn="just"/>
            <a:r>
              <a:rPr lang="en-US" sz="2000" dirty="0"/>
              <a:t>Dimensions for de Laval nozzle was taken from the file delivered from the CERN machine shop</a:t>
            </a:r>
            <a:endParaRPr lang="pl-PL" sz="2000" dirty="0"/>
          </a:p>
          <a:p>
            <a:pPr algn="just"/>
            <a:r>
              <a:rPr lang="pl-PL" sz="2000" dirty="0"/>
              <a:t>In the </a:t>
            </a:r>
            <a:r>
              <a:rPr lang="pl-PL" sz="2000" dirty="0" err="1"/>
              <a:t>present</a:t>
            </a:r>
            <a:r>
              <a:rPr lang="pl-PL" sz="2000" dirty="0"/>
              <a:t> </a:t>
            </a:r>
            <a:r>
              <a:rPr lang="pl-PL" sz="2000" dirty="0" err="1"/>
              <a:t>research</a:t>
            </a:r>
            <a:r>
              <a:rPr lang="pl-PL" sz="2000" dirty="0"/>
              <a:t> </a:t>
            </a:r>
            <a:r>
              <a:rPr lang="pl-PL" sz="2000" dirty="0" err="1"/>
              <a:t>has</a:t>
            </a:r>
            <a:r>
              <a:rPr lang="pl-PL" sz="2000" dirty="0"/>
              <a:t> </a:t>
            </a:r>
            <a:r>
              <a:rPr lang="pl-PL" sz="2000" dirty="0" err="1"/>
              <a:t>been</a:t>
            </a:r>
            <a:r>
              <a:rPr lang="pl-PL" sz="2000" dirty="0"/>
              <a:t> </a:t>
            </a:r>
            <a:r>
              <a:rPr lang="pl-PL" sz="2000" dirty="0" err="1"/>
              <a:t>shown</a:t>
            </a:r>
            <a:r>
              <a:rPr lang="pl-PL" sz="2000" dirty="0"/>
              <a:t> the </a:t>
            </a:r>
            <a:r>
              <a:rPr lang="pl-PL" sz="2000" dirty="0" err="1"/>
              <a:t>comparison</a:t>
            </a:r>
            <a:r>
              <a:rPr lang="pl-PL" sz="2000" dirty="0"/>
              <a:t> </a:t>
            </a:r>
            <a:r>
              <a:rPr lang="pl-PL" sz="2000" dirty="0" err="1"/>
              <a:t>between</a:t>
            </a:r>
            <a:r>
              <a:rPr lang="pl-PL" sz="2000" dirty="0"/>
              <a:t> a „de </a:t>
            </a:r>
            <a:r>
              <a:rPr lang="pl-PL" sz="2000" dirty="0" err="1"/>
              <a:t>Laval</a:t>
            </a:r>
            <a:r>
              <a:rPr lang="pl-PL" sz="2000" dirty="0"/>
              <a:t>” </a:t>
            </a:r>
            <a:r>
              <a:rPr lang="pl-PL" sz="2000" dirty="0" err="1"/>
              <a:t>nozzle</a:t>
            </a:r>
            <a:r>
              <a:rPr lang="pl-PL" sz="2000" dirty="0"/>
              <a:t> and </a:t>
            </a:r>
            <a:r>
              <a:rPr lang="pl-PL" sz="2000" dirty="0" err="1"/>
              <a:t>simple</a:t>
            </a:r>
            <a:r>
              <a:rPr lang="pl-PL" sz="2000" dirty="0"/>
              <a:t> geometry </a:t>
            </a:r>
            <a:r>
              <a:rPr lang="pl-PL" sz="2000" dirty="0" err="1"/>
              <a:t>nozzle</a:t>
            </a:r>
            <a:r>
              <a:rPr lang="pl-PL" sz="2000" dirty="0"/>
              <a:t> (</a:t>
            </a:r>
            <a:r>
              <a:rPr lang="pl-PL" sz="2000" dirty="0" err="1"/>
              <a:t>previos</a:t>
            </a:r>
            <a:r>
              <a:rPr lang="pl-PL" sz="2000" dirty="0"/>
              <a:t> </a:t>
            </a:r>
            <a:r>
              <a:rPr lang="pl-PL" sz="2000" dirty="0" err="1"/>
              <a:t>calculations</a:t>
            </a:r>
            <a:r>
              <a:rPr lang="pl-PL" sz="2000" dirty="0"/>
              <a:t> </a:t>
            </a:r>
            <a:r>
              <a:rPr lang="pl-PL" sz="2000" dirty="0" err="1"/>
              <a:t>given</a:t>
            </a:r>
            <a:r>
              <a:rPr lang="pl-PL" sz="2000" dirty="0"/>
              <a:t> by Paolo)</a:t>
            </a:r>
          </a:p>
          <a:p>
            <a:pPr algn="just"/>
            <a:r>
              <a:rPr lang="pl-PL" sz="2000" dirty="0" err="1"/>
              <a:t>Simulations</a:t>
            </a:r>
            <a:r>
              <a:rPr lang="pl-PL" sz="2000" dirty="0"/>
              <a:t> </a:t>
            </a:r>
            <a:r>
              <a:rPr lang="pl-PL" sz="2000" dirty="0" err="1"/>
              <a:t>were</a:t>
            </a:r>
            <a:r>
              <a:rPr lang="pl-PL" sz="2000" dirty="0"/>
              <a:t> </a:t>
            </a:r>
            <a:r>
              <a:rPr lang="pl-PL" sz="2000" dirty="0" err="1"/>
              <a:t>performed</a:t>
            </a:r>
            <a:r>
              <a:rPr lang="pl-PL" sz="2000" dirty="0"/>
              <a:t> for </a:t>
            </a:r>
            <a:r>
              <a:rPr lang="pl-PL" sz="2000" dirty="0" err="1">
                <a:solidFill>
                  <a:srgbClr val="FF0000"/>
                </a:solidFill>
              </a:rPr>
              <a:t>nitrogen</a:t>
            </a:r>
            <a:endParaRPr lang="pl-PL" sz="2000" dirty="0">
              <a:solidFill>
                <a:srgbClr val="FF0000"/>
              </a:solidFill>
            </a:endParaRPr>
          </a:p>
          <a:p>
            <a:pPr marL="0" indent="0" algn="just">
              <a:buNone/>
            </a:pPr>
            <a:endParaRPr lang="en-US" sz="2000" dirty="0"/>
          </a:p>
        </p:txBody>
      </p:sp>
    </p:spTree>
    <p:extLst>
      <p:ext uri="{BB962C8B-B14F-4D97-AF65-F5344CB8AC3E}">
        <p14:creationId xmlns:p14="http://schemas.microsoft.com/office/powerpoint/2010/main" val="41148892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06F37D70-BE3F-4FC2-B5E6-4C8BC2B0256A}"/>
              </a:ext>
            </a:extLst>
          </p:cNvPr>
          <p:cNvPicPr>
            <a:picLocks noChangeAspect="1"/>
          </p:cNvPicPr>
          <p:nvPr/>
        </p:nvPicPr>
        <p:blipFill>
          <a:blip r:embed="rId2"/>
          <a:stretch>
            <a:fillRect/>
          </a:stretch>
        </p:blipFill>
        <p:spPr>
          <a:xfrm>
            <a:off x="7305251" y="1264557"/>
            <a:ext cx="3929689" cy="5145574"/>
          </a:xfrm>
          <a:prstGeom prst="rect">
            <a:avLst/>
          </a:prstGeom>
        </p:spPr>
      </p:pic>
      <p:pic>
        <p:nvPicPr>
          <p:cNvPr id="3" name="Obraz 2">
            <a:extLst>
              <a:ext uri="{FF2B5EF4-FFF2-40B4-BE49-F238E27FC236}">
                <a16:creationId xmlns:a16="http://schemas.microsoft.com/office/drawing/2014/main" id="{D659FAFE-711A-457F-B9DF-F40A95B251B7}"/>
              </a:ext>
            </a:extLst>
          </p:cNvPr>
          <p:cNvPicPr>
            <a:picLocks noChangeAspect="1"/>
          </p:cNvPicPr>
          <p:nvPr/>
        </p:nvPicPr>
        <p:blipFill>
          <a:blip r:embed="rId3"/>
          <a:stretch>
            <a:fillRect/>
          </a:stretch>
        </p:blipFill>
        <p:spPr>
          <a:xfrm>
            <a:off x="1181886" y="1264557"/>
            <a:ext cx="4029968" cy="5145574"/>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Density</a:t>
            </a:r>
            <a:r>
              <a:rPr lang="pl-PL" sz="4000" dirty="0"/>
              <a:t> Profile</a:t>
            </a:r>
            <a:endParaRPr lang="en-GB"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9" name="pole tekstowe 8">
            <a:extLst>
              <a:ext uri="{FF2B5EF4-FFF2-40B4-BE49-F238E27FC236}">
                <a16:creationId xmlns:a16="http://schemas.microsoft.com/office/drawing/2014/main" id="{2535A7B5-9606-48E0-A780-A6E8027CD6D3}"/>
              </a:ext>
            </a:extLst>
          </p:cNvPr>
          <p:cNvSpPr txBox="1"/>
          <p:nvPr/>
        </p:nvSpPr>
        <p:spPr>
          <a:xfrm>
            <a:off x="4224981" y="215158"/>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3 bar</a:t>
            </a:r>
            <a:endParaRPr lang="en-US" dirty="0"/>
          </a:p>
        </p:txBody>
      </p: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99CCFF"/>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A</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848424" y="2898502"/>
            <a:ext cx="2267565"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878509" y="5315752"/>
            <a:ext cx="2237480"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766560" y="3085117"/>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882307" y="5577008"/>
            <a:ext cx="228105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882307" y="3117154"/>
            <a:ext cx="0" cy="2459854"/>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V="1">
            <a:off x="943161" y="2954488"/>
            <a:ext cx="0" cy="2265848"/>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87379" y="3727918"/>
            <a:ext cx="898149" cy="369332"/>
          </a:xfrm>
          <a:prstGeom prst="rect">
            <a:avLst/>
          </a:prstGeom>
          <a:noFill/>
          <a:ln>
            <a:solidFill>
              <a:schemeClr val="tx1"/>
            </a:solidFill>
          </a:ln>
        </p:spPr>
        <p:txBody>
          <a:bodyPr wrap="square" rtlCol="0">
            <a:spAutoFit/>
          </a:bodyPr>
          <a:lstStyle/>
          <a:p>
            <a:pPr algn="ctr"/>
            <a:r>
              <a:rPr lang="pl-PL" dirty="0"/>
              <a:t>2.3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893507" y="4007492"/>
            <a:ext cx="1130819" cy="369332"/>
          </a:xfrm>
          <a:prstGeom prst="rect">
            <a:avLst/>
          </a:prstGeom>
          <a:noFill/>
          <a:ln>
            <a:solidFill>
              <a:schemeClr val="tx1"/>
            </a:solidFill>
          </a:ln>
        </p:spPr>
        <p:txBody>
          <a:bodyPr wrap="square" rtlCol="0">
            <a:spAutoFit/>
          </a:bodyPr>
          <a:lstStyle/>
          <a:p>
            <a:pPr algn="ctr"/>
            <a:r>
              <a:rPr lang="pl-PL" dirty="0"/>
              <a:t>2.1 mm</a:t>
            </a:r>
            <a:endParaRPr lang="en-US" dirty="0"/>
          </a:p>
        </p:txBody>
      </p:sp>
      <p:sp>
        <p:nvSpPr>
          <p:cNvPr id="16" name="pole tekstowe 15">
            <a:extLst>
              <a:ext uri="{FF2B5EF4-FFF2-40B4-BE49-F238E27FC236}">
                <a16:creationId xmlns:a16="http://schemas.microsoft.com/office/drawing/2014/main" id="{8769B544-61B8-4EE1-9BC3-9F5ED3531476}"/>
              </a:ext>
            </a:extLst>
          </p:cNvPr>
          <p:cNvSpPr txBox="1"/>
          <p:nvPr/>
        </p:nvSpPr>
        <p:spPr>
          <a:xfrm>
            <a:off x="9963317" y="210834"/>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10 bar</a:t>
            </a:r>
            <a:endParaRPr lang="en-US" dirty="0"/>
          </a:p>
        </p:txBody>
      </p:sp>
      <p:sp>
        <p:nvSpPr>
          <p:cNvPr id="19" name="Prostokąt 18">
            <a:extLst>
              <a:ext uri="{FF2B5EF4-FFF2-40B4-BE49-F238E27FC236}">
                <a16:creationId xmlns:a16="http://schemas.microsoft.com/office/drawing/2014/main" id="{22838DC3-7C6D-4905-8643-DF287ADCE234}"/>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10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14612525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Obraz 11">
            <a:extLst>
              <a:ext uri="{FF2B5EF4-FFF2-40B4-BE49-F238E27FC236}">
                <a16:creationId xmlns:a16="http://schemas.microsoft.com/office/drawing/2014/main" id="{C1DF347D-357C-4F1B-93A4-D153EF03F101}"/>
              </a:ext>
            </a:extLst>
          </p:cNvPr>
          <p:cNvPicPr>
            <a:picLocks noChangeAspect="1"/>
          </p:cNvPicPr>
          <p:nvPr/>
        </p:nvPicPr>
        <p:blipFill>
          <a:blip r:embed="rId2"/>
          <a:stretch>
            <a:fillRect/>
          </a:stretch>
        </p:blipFill>
        <p:spPr>
          <a:xfrm>
            <a:off x="7110306" y="1235453"/>
            <a:ext cx="3843834" cy="5391953"/>
          </a:xfrm>
          <a:prstGeom prst="rect">
            <a:avLst/>
          </a:prstGeom>
        </p:spPr>
      </p:pic>
      <p:pic>
        <p:nvPicPr>
          <p:cNvPr id="3" name="Obraz 2">
            <a:extLst>
              <a:ext uri="{FF2B5EF4-FFF2-40B4-BE49-F238E27FC236}">
                <a16:creationId xmlns:a16="http://schemas.microsoft.com/office/drawing/2014/main" id="{914FF6C6-277A-4443-9652-67D16E531219}"/>
              </a:ext>
            </a:extLst>
          </p:cNvPr>
          <p:cNvPicPr>
            <a:picLocks noChangeAspect="1"/>
          </p:cNvPicPr>
          <p:nvPr/>
        </p:nvPicPr>
        <p:blipFill>
          <a:blip r:embed="rId3"/>
          <a:stretch>
            <a:fillRect/>
          </a:stretch>
        </p:blipFill>
        <p:spPr>
          <a:xfrm>
            <a:off x="1200443" y="1239179"/>
            <a:ext cx="3660806" cy="5388228"/>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Density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00FF00"/>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B</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762005" y="3462500"/>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762005" y="5013809"/>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699700" y="3392488"/>
            <a:ext cx="248162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737090" y="5377167"/>
            <a:ext cx="2560961"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7008846" y="3402969"/>
            <a:ext cx="1" cy="1974198"/>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V="1">
            <a:off x="896966" y="3462501"/>
            <a:ext cx="0" cy="1551308"/>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111488" y="3941291"/>
            <a:ext cx="898149" cy="369332"/>
          </a:xfrm>
          <a:prstGeom prst="rect">
            <a:avLst/>
          </a:prstGeom>
          <a:noFill/>
          <a:ln>
            <a:solidFill>
              <a:schemeClr val="tx1"/>
            </a:solidFill>
          </a:ln>
        </p:spPr>
        <p:txBody>
          <a:bodyPr wrap="square" rtlCol="0">
            <a:spAutoFit/>
          </a:bodyPr>
          <a:lstStyle/>
          <a:p>
            <a:pPr algn="ctr"/>
            <a:r>
              <a:rPr lang="pl-PL" dirty="0"/>
              <a:t>6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987014" y="4053488"/>
            <a:ext cx="1130819" cy="369332"/>
          </a:xfrm>
          <a:prstGeom prst="rect">
            <a:avLst/>
          </a:prstGeom>
          <a:noFill/>
          <a:ln>
            <a:solidFill>
              <a:schemeClr val="tx1"/>
            </a:solidFill>
          </a:ln>
        </p:spPr>
        <p:txBody>
          <a:bodyPr wrap="square" rtlCol="0">
            <a:spAutoFit/>
          </a:bodyPr>
          <a:lstStyle/>
          <a:p>
            <a:pPr algn="ctr"/>
            <a:r>
              <a:rPr lang="pl-PL" dirty="0"/>
              <a:t>6 mm</a:t>
            </a:r>
            <a:endParaRPr lang="en-US" dirty="0"/>
          </a:p>
        </p:txBody>
      </p:sp>
      <p:sp>
        <p:nvSpPr>
          <p:cNvPr id="16" name="pole tekstowe 15">
            <a:extLst>
              <a:ext uri="{FF2B5EF4-FFF2-40B4-BE49-F238E27FC236}">
                <a16:creationId xmlns:a16="http://schemas.microsoft.com/office/drawing/2014/main" id="{F0E1A6BE-BE77-494A-8177-747B237536BC}"/>
              </a:ext>
            </a:extLst>
          </p:cNvPr>
          <p:cNvSpPr txBox="1"/>
          <p:nvPr/>
        </p:nvSpPr>
        <p:spPr>
          <a:xfrm>
            <a:off x="4224981" y="215158"/>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3 bar</a:t>
            </a:r>
            <a:endParaRPr lang="en-US" dirty="0"/>
          </a:p>
        </p:txBody>
      </p:sp>
      <p:sp>
        <p:nvSpPr>
          <p:cNvPr id="20" name="pole tekstowe 19">
            <a:extLst>
              <a:ext uri="{FF2B5EF4-FFF2-40B4-BE49-F238E27FC236}">
                <a16:creationId xmlns:a16="http://schemas.microsoft.com/office/drawing/2014/main" id="{F7C800C6-023E-4343-A891-CD91CB0E63FF}"/>
              </a:ext>
            </a:extLst>
          </p:cNvPr>
          <p:cNvSpPr txBox="1"/>
          <p:nvPr/>
        </p:nvSpPr>
        <p:spPr>
          <a:xfrm>
            <a:off x="9963317" y="210834"/>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10 bar</a:t>
            </a:r>
            <a:endParaRPr lang="en-US" dirty="0"/>
          </a:p>
        </p:txBody>
      </p:sp>
      <p:sp>
        <p:nvSpPr>
          <p:cNvPr id="28" name="Prostokąt 27">
            <a:extLst>
              <a:ext uri="{FF2B5EF4-FFF2-40B4-BE49-F238E27FC236}">
                <a16:creationId xmlns:a16="http://schemas.microsoft.com/office/drawing/2014/main" id="{70A21490-33D0-4290-B652-90B7CFEC9307}"/>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10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14762775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a:extLst>
              <a:ext uri="{FF2B5EF4-FFF2-40B4-BE49-F238E27FC236}">
                <a16:creationId xmlns:a16="http://schemas.microsoft.com/office/drawing/2014/main" id="{FDB459FF-0A40-41C9-BA1A-982EDFD9C5C1}"/>
              </a:ext>
            </a:extLst>
          </p:cNvPr>
          <p:cNvPicPr>
            <a:picLocks noChangeAspect="1"/>
          </p:cNvPicPr>
          <p:nvPr/>
        </p:nvPicPr>
        <p:blipFill>
          <a:blip r:embed="rId2"/>
          <a:stretch>
            <a:fillRect/>
          </a:stretch>
        </p:blipFill>
        <p:spPr>
          <a:xfrm>
            <a:off x="7083260" y="1279860"/>
            <a:ext cx="3758911" cy="5335439"/>
          </a:xfrm>
          <a:prstGeom prst="rect">
            <a:avLst/>
          </a:prstGeom>
        </p:spPr>
      </p:pic>
      <p:pic>
        <p:nvPicPr>
          <p:cNvPr id="3" name="Obraz 2">
            <a:extLst>
              <a:ext uri="{FF2B5EF4-FFF2-40B4-BE49-F238E27FC236}">
                <a16:creationId xmlns:a16="http://schemas.microsoft.com/office/drawing/2014/main" id="{AA7F8438-26F5-4C44-8087-B0212434CED3}"/>
              </a:ext>
            </a:extLst>
          </p:cNvPr>
          <p:cNvPicPr>
            <a:picLocks noChangeAspect="1"/>
          </p:cNvPicPr>
          <p:nvPr/>
        </p:nvPicPr>
        <p:blipFill>
          <a:blip r:embed="rId3"/>
          <a:stretch>
            <a:fillRect/>
          </a:stretch>
        </p:blipFill>
        <p:spPr>
          <a:xfrm>
            <a:off x="1185427" y="1355325"/>
            <a:ext cx="3619837" cy="5259975"/>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Density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0066FF"/>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C</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764284" y="3376374"/>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764284" y="5143605"/>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806382" y="3400574"/>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806382" y="5318821"/>
            <a:ext cx="228105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914969" y="3431277"/>
            <a:ext cx="0" cy="1887544"/>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V="1">
            <a:off x="889218" y="3376375"/>
            <a:ext cx="0" cy="1767230"/>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40732" y="4037778"/>
            <a:ext cx="898149" cy="369332"/>
          </a:xfrm>
          <a:prstGeom prst="rect">
            <a:avLst/>
          </a:prstGeom>
          <a:noFill/>
          <a:ln>
            <a:solidFill>
              <a:schemeClr val="tx1"/>
            </a:solidFill>
          </a:ln>
        </p:spPr>
        <p:txBody>
          <a:bodyPr wrap="square" rtlCol="0">
            <a:spAutoFit/>
          </a:bodyPr>
          <a:lstStyle/>
          <a:p>
            <a:pPr algn="ctr"/>
            <a:r>
              <a:rPr lang="pl-PL" dirty="0"/>
              <a:t>8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996604" y="4154112"/>
            <a:ext cx="1130819" cy="369332"/>
          </a:xfrm>
          <a:prstGeom prst="rect">
            <a:avLst/>
          </a:prstGeom>
          <a:noFill/>
          <a:ln>
            <a:solidFill>
              <a:schemeClr val="tx1"/>
            </a:solidFill>
          </a:ln>
        </p:spPr>
        <p:txBody>
          <a:bodyPr wrap="square" rtlCol="0">
            <a:spAutoFit/>
          </a:bodyPr>
          <a:lstStyle/>
          <a:p>
            <a:pPr algn="ctr"/>
            <a:r>
              <a:rPr lang="pl-PL" dirty="0"/>
              <a:t>8 mm</a:t>
            </a:r>
            <a:endParaRPr lang="en-US" dirty="0"/>
          </a:p>
        </p:txBody>
      </p:sp>
      <p:sp>
        <p:nvSpPr>
          <p:cNvPr id="16" name="pole tekstowe 15">
            <a:extLst>
              <a:ext uri="{FF2B5EF4-FFF2-40B4-BE49-F238E27FC236}">
                <a16:creationId xmlns:a16="http://schemas.microsoft.com/office/drawing/2014/main" id="{50A0D021-11CD-47EF-B6E5-26F8325F09F7}"/>
              </a:ext>
            </a:extLst>
          </p:cNvPr>
          <p:cNvSpPr txBox="1"/>
          <p:nvPr/>
        </p:nvSpPr>
        <p:spPr>
          <a:xfrm>
            <a:off x="4224981" y="215158"/>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3 bar</a:t>
            </a:r>
            <a:endParaRPr lang="en-US" dirty="0"/>
          </a:p>
        </p:txBody>
      </p:sp>
      <p:sp>
        <p:nvSpPr>
          <p:cNvPr id="19" name="pole tekstowe 18">
            <a:extLst>
              <a:ext uri="{FF2B5EF4-FFF2-40B4-BE49-F238E27FC236}">
                <a16:creationId xmlns:a16="http://schemas.microsoft.com/office/drawing/2014/main" id="{2E4210EE-F8A8-430F-A177-81847B8DC926}"/>
              </a:ext>
            </a:extLst>
          </p:cNvPr>
          <p:cNvSpPr txBox="1"/>
          <p:nvPr/>
        </p:nvSpPr>
        <p:spPr>
          <a:xfrm>
            <a:off x="9963317" y="210834"/>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10 bar</a:t>
            </a:r>
            <a:endParaRPr lang="en-US" dirty="0"/>
          </a:p>
        </p:txBody>
      </p:sp>
      <p:sp>
        <p:nvSpPr>
          <p:cNvPr id="22" name="Prostokąt 21">
            <a:extLst>
              <a:ext uri="{FF2B5EF4-FFF2-40B4-BE49-F238E27FC236}">
                <a16:creationId xmlns:a16="http://schemas.microsoft.com/office/drawing/2014/main" id="{BAD51C0B-AB33-4702-AE40-C0F70E602B91}"/>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30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6020022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a:extLst>
              <a:ext uri="{FF2B5EF4-FFF2-40B4-BE49-F238E27FC236}">
                <a16:creationId xmlns:a16="http://schemas.microsoft.com/office/drawing/2014/main" id="{4F5DE7C2-DCEC-43F4-9703-D5A92961287B}"/>
              </a:ext>
            </a:extLst>
          </p:cNvPr>
          <p:cNvPicPr>
            <a:picLocks noChangeAspect="1"/>
          </p:cNvPicPr>
          <p:nvPr/>
        </p:nvPicPr>
        <p:blipFill>
          <a:blip r:embed="rId2"/>
          <a:stretch>
            <a:fillRect/>
          </a:stretch>
        </p:blipFill>
        <p:spPr>
          <a:xfrm>
            <a:off x="7225498" y="1075225"/>
            <a:ext cx="3875721" cy="5760827"/>
          </a:xfrm>
          <a:prstGeom prst="rect">
            <a:avLst/>
          </a:prstGeom>
        </p:spPr>
      </p:pic>
      <p:pic>
        <p:nvPicPr>
          <p:cNvPr id="4" name="Obraz 3">
            <a:extLst>
              <a:ext uri="{FF2B5EF4-FFF2-40B4-BE49-F238E27FC236}">
                <a16:creationId xmlns:a16="http://schemas.microsoft.com/office/drawing/2014/main" id="{39FA1F3F-85CF-490A-BB1B-2AE3BD4767C5}"/>
              </a:ext>
            </a:extLst>
          </p:cNvPr>
          <p:cNvPicPr>
            <a:picLocks noChangeAspect="1"/>
          </p:cNvPicPr>
          <p:nvPr/>
        </p:nvPicPr>
        <p:blipFill>
          <a:blip r:embed="rId3"/>
          <a:stretch>
            <a:fillRect/>
          </a:stretch>
        </p:blipFill>
        <p:spPr>
          <a:xfrm>
            <a:off x="1175278" y="1074550"/>
            <a:ext cx="3852529" cy="5761502"/>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Density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FF0000"/>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D</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947444" y="3958835"/>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947444" y="4805797"/>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900086" y="3821696"/>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900086" y="4973748"/>
            <a:ext cx="2379019"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968212" y="3821696"/>
            <a:ext cx="0" cy="1152052"/>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V="1">
            <a:off x="997029" y="3955301"/>
            <a:ext cx="26511" cy="850496"/>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127579" y="4195883"/>
            <a:ext cx="898149" cy="369332"/>
          </a:xfrm>
          <a:prstGeom prst="rect">
            <a:avLst/>
          </a:prstGeom>
          <a:noFill/>
          <a:ln>
            <a:solidFill>
              <a:schemeClr val="tx1"/>
            </a:solidFill>
          </a:ln>
        </p:spPr>
        <p:txBody>
          <a:bodyPr wrap="square" rtlCol="0">
            <a:spAutoFit/>
          </a:bodyPr>
          <a:lstStyle/>
          <a:p>
            <a:r>
              <a:rPr lang="pl-PL" dirty="0"/>
              <a:t>4.5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957553" y="4195882"/>
            <a:ext cx="1130819" cy="369332"/>
          </a:xfrm>
          <a:prstGeom prst="rect">
            <a:avLst/>
          </a:prstGeom>
          <a:noFill/>
          <a:ln>
            <a:solidFill>
              <a:schemeClr val="tx1"/>
            </a:solidFill>
          </a:ln>
        </p:spPr>
        <p:txBody>
          <a:bodyPr wrap="square" rtlCol="0">
            <a:spAutoFit/>
          </a:bodyPr>
          <a:lstStyle/>
          <a:p>
            <a:pPr algn="ctr"/>
            <a:r>
              <a:rPr lang="pl-PL" dirty="0"/>
              <a:t>4.5 mm</a:t>
            </a:r>
            <a:endParaRPr lang="en-US" dirty="0"/>
          </a:p>
        </p:txBody>
      </p:sp>
      <p:sp>
        <p:nvSpPr>
          <p:cNvPr id="16" name="pole tekstowe 15">
            <a:extLst>
              <a:ext uri="{FF2B5EF4-FFF2-40B4-BE49-F238E27FC236}">
                <a16:creationId xmlns:a16="http://schemas.microsoft.com/office/drawing/2014/main" id="{8DEE3FFE-EAE5-4D55-95B3-1EE7BF2E3C68}"/>
              </a:ext>
            </a:extLst>
          </p:cNvPr>
          <p:cNvSpPr txBox="1"/>
          <p:nvPr/>
        </p:nvSpPr>
        <p:spPr>
          <a:xfrm>
            <a:off x="4224981" y="215158"/>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3 bar</a:t>
            </a:r>
            <a:endParaRPr lang="en-US" dirty="0"/>
          </a:p>
        </p:txBody>
      </p:sp>
      <p:sp>
        <p:nvSpPr>
          <p:cNvPr id="19" name="pole tekstowe 18">
            <a:extLst>
              <a:ext uri="{FF2B5EF4-FFF2-40B4-BE49-F238E27FC236}">
                <a16:creationId xmlns:a16="http://schemas.microsoft.com/office/drawing/2014/main" id="{FFCFCF4E-127D-44CC-A2C8-76C7B6262B2C}"/>
              </a:ext>
            </a:extLst>
          </p:cNvPr>
          <p:cNvSpPr txBox="1"/>
          <p:nvPr/>
        </p:nvSpPr>
        <p:spPr>
          <a:xfrm>
            <a:off x="9963317" y="210834"/>
            <a:ext cx="1567543" cy="369332"/>
          </a:xfrm>
          <a:prstGeom prst="rect">
            <a:avLst/>
          </a:prstGeom>
          <a:solidFill>
            <a:schemeClr val="accent6">
              <a:lumMod val="20000"/>
              <a:lumOff val="80000"/>
            </a:schemeClr>
          </a:solidFill>
        </p:spPr>
        <p:txBody>
          <a:bodyPr wrap="square" rtlCol="0">
            <a:spAutoFit/>
          </a:bodyPr>
          <a:lstStyle/>
          <a:p>
            <a:r>
              <a:rPr lang="pl-PL" dirty="0" err="1"/>
              <a:t>p</a:t>
            </a:r>
            <a:r>
              <a:rPr lang="pl-PL" baseline="-25000" dirty="0" err="1"/>
              <a:t>_INLET</a:t>
            </a:r>
            <a:r>
              <a:rPr lang="pl-PL" baseline="-25000" dirty="0"/>
              <a:t> </a:t>
            </a:r>
            <a:r>
              <a:rPr lang="pl-PL" dirty="0"/>
              <a:t>= 10 bar</a:t>
            </a:r>
            <a:endParaRPr lang="en-US" dirty="0"/>
          </a:p>
        </p:txBody>
      </p:sp>
      <p:sp>
        <p:nvSpPr>
          <p:cNvPr id="22" name="Prostokąt 21">
            <a:extLst>
              <a:ext uri="{FF2B5EF4-FFF2-40B4-BE49-F238E27FC236}">
                <a16:creationId xmlns:a16="http://schemas.microsoft.com/office/drawing/2014/main" id="{D15B2561-890E-44E1-B04C-DDFC5DD93BBE}"/>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10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4670315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a:t>Profile </a:t>
            </a:r>
            <a:r>
              <a:rPr lang="pl-PL" sz="4000" dirty="0" err="1"/>
              <a:t>planes</a:t>
            </a:r>
            <a:r>
              <a:rPr lang="pl-PL" sz="4000" dirty="0"/>
              <a:t> </a:t>
            </a:r>
            <a:r>
              <a:rPr lang="pl-PL" sz="4000" dirty="0" err="1"/>
              <a:t>position</a:t>
            </a:r>
            <a:endParaRPr lang="en-US" sz="4000" dirty="0"/>
          </a:p>
        </p:txBody>
      </p:sp>
      <p:sp>
        <p:nvSpPr>
          <p:cNvPr id="3" name="Symbol zastępczy zawartości 2">
            <a:extLst>
              <a:ext uri="{FF2B5EF4-FFF2-40B4-BE49-F238E27FC236}">
                <a16:creationId xmlns:a16="http://schemas.microsoft.com/office/drawing/2014/main" id="{8CD1682C-A44B-4D9A-B40C-7B1BCC8BAC7D}"/>
              </a:ext>
            </a:extLst>
          </p:cNvPr>
          <p:cNvSpPr>
            <a:spLocks noGrp="1"/>
          </p:cNvSpPr>
          <p:nvPr>
            <p:ph idx="1"/>
          </p:nvPr>
        </p:nvSpPr>
        <p:spPr/>
        <p:txBody>
          <a:bodyPr/>
          <a:lstStyle/>
          <a:p>
            <a:endParaRPr lang="en-US" dirty="0"/>
          </a:p>
        </p:txBody>
      </p:sp>
      <p:pic>
        <p:nvPicPr>
          <p:cNvPr id="4" name="Obraz 3">
            <a:extLst>
              <a:ext uri="{FF2B5EF4-FFF2-40B4-BE49-F238E27FC236}">
                <a16:creationId xmlns:a16="http://schemas.microsoft.com/office/drawing/2014/main" id="{533671B4-4FBC-4C42-80B8-472474D8CAEE}"/>
              </a:ext>
            </a:extLst>
          </p:cNvPr>
          <p:cNvPicPr>
            <a:picLocks noChangeAspect="1"/>
          </p:cNvPicPr>
          <p:nvPr/>
        </p:nvPicPr>
        <p:blipFill>
          <a:blip r:embed="rId2"/>
          <a:stretch>
            <a:fillRect/>
          </a:stretch>
        </p:blipFill>
        <p:spPr>
          <a:xfrm>
            <a:off x="838200" y="1754029"/>
            <a:ext cx="5008753" cy="4422934"/>
          </a:xfrm>
          <a:prstGeom prst="rect">
            <a:avLst/>
          </a:prstGeom>
        </p:spPr>
      </p:pic>
      <p:pic>
        <p:nvPicPr>
          <p:cNvPr id="6" name="Obraz 5">
            <a:extLst>
              <a:ext uri="{FF2B5EF4-FFF2-40B4-BE49-F238E27FC236}">
                <a16:creationId xmlns:a16="http://schemas.microsoft.com/office/drawing/2014/main" id="{CAC769B9-F823-4B99-8DCE-43D64E4D282C}"/>
              </a:ext>
            </a:extLst>
          </p:cNvPr>
          <p:cNvPicPr>
            <a:picLocks noChangeAspect="1"/>
          </p:cNvPicPr>
          <p:nvPr/>
        </p:nvPicPr>
        <p:blipFill>
          <a:blip r:embed="rId3"/>
          <a:stretch>
            <a:fillRect/>
          </a:stretch>
        </p:blipFill>
        <p:spPr>
          <a:xfrm>
            <a:off x="7082085" y="1385173"/>
            <a:ext cx="4079226" cy="5343526"/>
          </a:xfrm>
          <a:prstGeom prst="rect">
            <a:avLst/>
          </a:prstGeom>
        </p:spPr>
      </p:pic>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9" name="pole tekstowe 8">
            <a:extLst>
              <a:ext uri="{FF2B5EF4-FFF2-40B4-BE49-F238E27FC236}">
                <a16:creationId xmlns:a16="http://schemas.microsoft.com/office/drawing/2014/main" id="{2535A7B5-9606-48E0-A780-A6E8027CD6D3}"/>
              </a:ext>
            </a:extLst>
          </p:cNvPr>
          <p:cNvSpPr txBox="1"/>
          <p:nvPr/>
        </p:nvSpPr>
        <p:spPr>
          <a:xfrm>
            <a:off x="4729480" y="110747"/>
            <a:ext cx="1056640" cy="369332"/>
          </a:xfrm>
          <a:prstGeom prst="rect">
            <a:avLst/>
          </a:prstGeom>
          <a:solidFill>
            <a:srgbClr val="FFC000"/>
          </a:solidFill>
        </p:spPr>
        <p:txBody>
          <a:bodyPr wrap="square" rtlCol="0">
            <a:spAutoFit/>
          </a:bodyPr>
          <a:lstStyle/>
          <a:p>
            <a:r>
              <a:rPr lang="pl-PL" dirty="0"/>
              <a:t>De </a:t>
            </a:r>
            <a:r>
              <a:rPr lang="pl-PL" dirty="0" err="1"/>
              <a:t>Laval</a:t>
            </a:r>
            <a:endParaRPr lang="en-US" dirty="0"/>
          </a:p>
        </p:txBody>
      </p:sp>
      <p:sp>
        <p:nvSpPr>
          <p:cNvPr id="10" name="pole tekstowe 9">
            <a:extLst>
              <a:ext uri="{FF2B5EF4-FFF2-40B4-BE49-F238E27FC236}">
                <a16:creationId xmlns:a16="http://schemas.microsoft.com/office/drawing/2014/main" id="{94B3EF59-F593-45F6-B1CF-50E130EA60EE}"/>
              </a:ext>
            </a:extLst>
          </p:cNvPr>
          <p:cNvSpPr txBox="1"/>
          <p:nvPr/>
        </p:nvSpPr>
        <p:spPr>
          <a:xfrm>
            <a:off x="9986776" y="110291"/>
            <a:ext cx="1855722" cy="369332"/>
          </a:xfrm>
          <a:prstGeom prst="rect">
            <a:avLst/>
          </a:prstGeom>
          <a:solidFill>
            <a:srgbClr val="FFC000"/>
          </a:solidFill>
        </p:spPr>
        <p:txBody>
          <a:bodyPr wrap="square" rtlCol="0">
            <a:spAutoFit/>
          </a:bodyPr>
          <a:lstStyle/>
          <a:p>
            <a:r>
              <a:rPr lang="pl-PL" dirty="0"/>
              <a:t>Simple Geometry</a:t>
            </a:r>
            <a:endParaRPr lang="en-US" dirty="0"/>
          </a:p>
        </p:txBody>
      </p:sp>
      <p:cxnSp>
        <p:nvCxnSpPr>
          <p:cNvPr id="12" name="Łącznik prosty 11">
            <a:extLst>
              <a:ext uri="{FF2B5EF4-FFF2-40B4-BE49-F238E27FC236}">
                <a16:creationId xmlns:a16="http://schemas.microsoft.com/office/drawing/2014/main" id="{3E1A3C13-FC3D-4BE1-8F62-5CE9116ACB13}"/>
              </a:ext>
            </a:extLst>
          </p:cNvPr>
          <p:cNvCxnSpPr/>
          <p:nvPr/>
        </p:nvCxnSpPr>
        <p:spPr>
          <a:xfrm flipH="1" flipV="1">
            <a:off x="3230880" y="2245360"/>
            <a:ext cx="111696" cy="287528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4" name="Łącznik prosty 13">
            <a:extLst>
              <a:ext uri="{FF2B5EF4-FFF2-40B4-BE49-F238E27FC236}">
                <a16:creationId xmlns:a16="http://schemas.microsoft.com/office/drawing/2014/main" id="{603B809A-A469-45ED-A72E-3FF551CBF23A}"/>
              </a:ext>
            </a:extLst>
          </p:cNvPr>
          <p:cNvCxnSpPr>
            <a:cxnSpLocks/>
          </p:cNvCxnSpPr>
          <p:nvPr/>
        </p:nvCxnSpPr>
        <p:spPr>
          <a:xfrm>
            <a:off x="3250150" y="2341880"/>
            <a:ext cx="438884" cy="1549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Łącznik prosty 16">
            <a:extLst>
              <a:ext uri="{FF2B5EF4-FFF2-40B4-BE49-F238E27FC236}">
                <a16:creationId xmlns:a16="http://schemas.microsoft.com/office/drawing/2014/main" id="{ECACAA1B-0640-4670-BA57-10155FFC9E44}"/>
              </a:ext>
            </a:extLst>
          </p:cNvPr>
          <p:cNvCxnSpPr/>
          <p:nvPr/>
        </p:nvCxnSpPr>
        <p:spPr>
          <a:xfrm flipH="1" flipV="1">
            <a:off x="3688369" y="2405182"/>
            <a:ext cx="111696" cy="287528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8" name="Łącznik prosty 17">
            <a:extLst>
              <a:ext uri="{FF2B5EF4-FFF2-40B4-BE49-F238E27FC236}">
                <a16:creationId xmlns:a16="http://schemas.microsoft.com/office/drawing/2014/main" id="{7B1C4F9B-8009-484D-8652-AF4ED4095E42}"/>
              </a:ext>
            </a:extLst>
          </p:cNvPr>
          <p:cNvCxnSpPr/>
          <p:nvPr/>
        </p:nvCxnSpPr>
        <p:spPr>
          <a:xfrm flipH="1" flipV="1">
            <a:off x="3998914" y="2496820"/>
            <a:ext cx="111696" cy="287528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9" name="Łącznik prosty 18">
            <a:extLst>
              <a:ext uri="{FF2B5EF4-FFF2-40B4-BE49-F238E27FC236}">
                <a16:creationId xmlns:a16="http://schemas.microsoft.com/office/drawing/2014/main" id="{203F3C51-7C60-4231-848D-EB4D5BECE18F}"/>
              </a:ext>
            </a:extLst>
          </p:cNvPr>
          <p:cNvCxnSpPr/>
          <p:nvPr/>
        </p:nvCxnSpPr>
        <p:spPr>
          <a:xfrm flipH="1" flipV="1">
            <a:off x="4309661" y="2619296"/>
            <a:ext cx="111696" cy="287528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0" name="Łącznik prosty 19">
            <a:extLst>
              <a:ext uri="{FF2B5EF4-FFF2-40B4-BE49-F238E27FC236}">
                <a16:creationId xmlns:a16="http://schemas.microsoft.com/office/drawing/2014/main" id="{4052AE73-C2F0-4B32-BDBE-878E124B5B76}"/>
              </a:ext>
            </a:extLst>
          </p:cNvPr>
          <p:cNvCxnSpPr/>
          <p:nvPr/>
        </p:nvCxnSpPr>
        <p:spPr>
          <a:xfrm flipH="1" flipV="1">
            <a:off x="4614556" y="2703910"/>
            <a:ext cx="111696" cy="287528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1" name="Łącznik prosty 20">
            <a:extLst>
              <a:ext uri="{FF2B5EF4-FFF2-40B4-BE49-F238E27FC236}">
                <a16:creationId xmlns:a16="http://schemas.microsoft.com/office/drawing/2014/main" id="{A8F24EC2-54ED-4AAF-9539-1AFD2ECDF456}"/>
              </a:ext>
            </a:extLst>
          </p:cNvPr>
          <p:cNvCxnSpPr>
            <a:cxnSpLocks/>
          </p:cNvCxnSpPr>
          <p:nvPr/>
        </p:nvCxnSpPr>
        <p:spPr>
          <a:xfrm>
            <a:off x="3705346" y="2496820"/>
            <a:ext cx="283821" cy="10350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Łącznik prosty 23">
            <a:extLst>
              <a:ext uri="{FF2B5EF4-FFF2-40B4-BE49-F238E27FC236}">
                <a16:creationId xmlns:a16="http://schemas.microsoft.com/office/drawing/2014/main" id="{ED539FF9-CC90-4737-9F92-534E2E3E3723}"/>
              </a:ext>
            </a:extLst>
          </p:cNvPr>
          <p:cNvCxnSpPr>
            <a:cxnSpLocks/>
          </p:cNvCxnSpPr>
          <p:nvPr/>
        </p:nvCxnSpPr>
        <p:spPr>
          <a:xfrm>
            <a:off x="4012810" y="2610486"/>
            <a:ext cx="283821" cy="103505"/>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Łącznik prosty 24">
            <a:extLst>
              <a:ext uri="{FF2B5EF4-FFF2-40B4-BE49-F238E27FC236}">
                <a16:creationId xmlns:a16="http://schemas.microsoft.com/office/drawing/2014/main" id="{4AF2A64D-4833-4CE1-8C29-4BEE955367AB}"/>
              </a:ext>
            </a:extLst>
          </p:cNvPr>
          <p:cNvCxnSpPr>
            <a:cxnSpLocks/>
          </p:cNvCxnSpPr>
          <p:nvPr/>
        </p:nvCxnSpPr>
        <p:spPr>
          <a:xfrm>
            <a:off x="4322690" y="2716533"/>
            <a:ext cx="283821" cy="103505"/>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Łącznik prosty 25">
            <a:extLst>
              <a:ext uri="{FF2B5EF4-FFF2-40B4-BE49-F238E27FC236}">
                <a16:creationId xmlns:a16="http://schemas.microsoft.com/office/drawing/2014/main" id="{3B3D9F20-1332-40B4-80A5-4EFEA5EFF544}"/>
              </a:ext>
            </a:extLst>
          </p:cNvPr>
          <p:cNvCxnSpPr>
            <a:cxnSpLocks/>
          </p:cNvCxnSpPr>
          <p:nvPr/>
        </p:nvCxnSpPr>
        <p:spPr>
          <a:xfrm>
            <a:off x="3257295" y="2340293"/>
            <a:ext cx="438884" cy="154940"/>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Łącznik prosty 26">
            <a:extLst>
              <a:ext uri="{FF2B5EF4-FFF2-40B4-BE49-F238E27FC236}">
                <a16:creationId xmlns:a16="http://schemas.microsoft.com/office/drawing/2014/main" id="{A61164AC-B3CF-4EA4-A2BB-CE592B92A3EF}"/>
              </a:ext>
            </a:extLst>
          </p:cNvPr>
          <p:cNvCxnSpPr>
            <a:cxnSpLocks/>
          </p:cNvCxnSpPr>
          <p:nvPr/>
        </p:nvCxnSpPr>
        <p:spPr>
          <a:xfrm>
            <a:off x="3712491" y="2495233"/>
            <a:ext cx="283821" cy="103505"/>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Łącznik prosty 29">
            <a:extLst>
              <a:ext uri="{FF2B5EF4-FFF2-40B4-BE49-F238E27FC236}">
                <a16:creationId xmlns:a16="http://schemas.microsoft.com/office/drawing/2014/main" id="{42A296E5-A14B-4932-8043-A218A3D462D7}"/>
              </a:ext>
            </a:extLst>
          </p:cNvPr>
          <p:cNvCxnSpPr>
            <a:cxnSpLocks/>
          </p:cNvCxnSpPr>
          <p:nvPr/>
        </p:nvCxnSpPr>
        <p:spPr>
          <a:xfrm>
            <a:off x="7815095" y="1200536"/>
            <a:ext cx="448765" cy="0"/>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Łącznik prosty 34">
            <a:extLst>
              <a:ext uri="{FF2B5EF4-FFF2-40B4-BE49-F238E27FC236}">
                <a16:creationId xmlns:a16="http://schemas.microsoft.com/office/drawing/2014/main" id="{61923EE8-F91E-4368-A0A1-61C205635EEB}"/>
              </a:ext>
            </a:extLst>
          </p:cNvPr>
          <p:cNvCxnSpPr>
            <a:cxnSpLocks/>
          </p:cNvCxnSpPr>
          <p:nvPr/>
        </p:nvCxnSpPr>
        <p:spPr>
          <a:xfrm flipH="1" flipV="1">
            <a:off x="7815095" y="1072896"/>
            <a:ext cx="50611" cy="5175664"/>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38" name="Łącznik prosty 37">
            <a:extLst>
              <a:ext uri="{FF2B5EF4-FFF2-40B4-BE49-F238E27FC236}">
                <a16:creationId xmlns:a16="http://schemas.microsoft.com/office/drawing/2014/main" id="{404F50C4-821D-4A90-9B05-6CC321F1B314}"/>
              </a:ext>
            </a:extLst>
          </p:cNvPr>
          <p:cNvCxnSpPr>
            <a:cxnSpLocks/>
          </p:cNvCxnSpPr>
          <p:nvPr/>
        </p:nvCxnSpPr>
        <p:spPr>
          <a:xfrm flipH="1" flipV="1">
            <a:off x="8263860" y="1072896"/>
            <a:ext cx="50611" cy="5175664"/>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39" name="Łącznik prosty 38">
            <a:extLst>
              <a:ext uri="{FF2B5EF4-FFF2-40B4-BE49-F238E27FC236}">
                <a16:creationId xmlns:a16="http://schemas.microsoft.com/office/drawing/2014/main" id="{E8E6707C-1344-497E-8B61-31C287369C1A}"/>
              </a:ext>
            </a:extLst>
          </p:cNvPr>
          <p:cNvCxnSpPr>
            <a:cxnSpLocks/>
          </p:cNvCxnSpPr>
          <p:nvPr/>
        </p:nvCxnSpPr>
        <p:spPr>
          <a:xfrm flipH="1" flipV="1">
            <a:off x="8728218" y="1095168"/>
            <a:ext cx="50611" cy="5175664"/>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0" name="Łącznik prosty 39">
            <a:extLst>
              <a:ext uri="{FF2B5EF4-FFF2-40B4-BE49-F238E27FC236}">
                <a16:creationId xmlns:a16="http://schemas.microsoft.com/office/drawing/2014/main" id="{067D92DB-BA6D-4D28-96B2-B097B75F95AF}"/>
              </a:ext>
            </a:extLst>
          </p:cNvPr>
          <p:cNvCxnSpPr>
            <a:cxnSpLocks/>
          </p:cNvCxnSpPr>
          <p:nvPr/>
        </p:nvCxnSpPr>
        <p:spPr>
          <a:xfrm flipH="1" flipV="1">
            <a:off x="9203501" y="1095168"/>
            <a:ext cx="50611" cy="5175664"/>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2" name="Łącznik prosty 41">
            <a:extLst>
              <a:ext uri="{FF2B5EF4-FFF2-40B4-BE49-F238E27FC236}">
                <a16:creationId xmlns:a16="http://schemas.microsoft.com/office/drawing/2014/main" id="{D8DC439A-1D46-4CCA-B6EB-A5B187969731}"/>
              </a:ext>
            </a:extLst>
          </p:cNvPr>
          <p:cNvCxnSpPr>
            <a:cxnSpLocks/>
          </p:cNvCxnSpPr>
          <p:nvPr/>
        </p:nvCxnSpPr>
        <p:spPr>
          <a:xfrm>
            <a:off x="8263860" y="1200536"/>
            <a:ext cx="448765" cy="0"/>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Łącznik prosty 42">
            <a:extLst>
              <a:ext uri="{FF2B5EF4-FFF2-40B4-BE49-F238E27FC236}">
                <a16:creationId xmlns:a16="http://schemas.microsoft.com/office/drawing/2014/main" id="{D21F6746-AF20-4945-9326-3A47629E12E3}"/>
              </a:ext>
            </a:extLst>
          </p:cNvPr>
          <p:cNvCxnSpPr>
            <a:cxnSpLocks/>
          </p:cNvCxnSpPr>
          <p:nvPr/>
        </p:nvCxnSpPr>
        <p:spPr>
          <a:xfrm>
            <a:off x="8743105" y="1206256"/>
            <a:ext cx="448765" cy="0"/>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5" name="pole tekstowe 44">
            <a:extLst>
              <a:ext uri="{FF2B5EF4-FFF2-40B4-BE49-F238E27FC236}">
                <a16:creationId xmlns:a16="http://schemas.microsoft.com/office/drawing/2014/main" id="{2BFDCF06-59D4-40A4-9E42-5C09647682E7}"/>
              </a:ext>
            </a:extLst>
          </p:cNvPr>
          <p:cNvSpPr txBox="1"/>
          <p:nvPr/>
        </p:nvSpPr>
        <p:spPr>
          <a:xfrm>
            <a:off x="3700086" y="1690370"/>
            <a:ext cx="821047" cy="307777"/>
          </a:xfrm>
          <a:prstGeom prst="rect">
            <a:avLst/>
          </a:prstGeom>
          <a:noFill/>
        </p:spPr>
        <p:txBody>
          <a:bodyPr wrap="square" rtlCol="0">
            <a:spAutoFit/>
          </a:bodyPr>
          <a:lstStyle/>
          <a:p>
            <a:r>
              <a:rPr lang="pl-PL" sz="1400" dirty="0"/>
              <a:t>14.5mm</a:t>
            </a:r>
            <a:endParaRPr lang="en-US" sz="1400" dirty="0"/>
          </a:p>
        </p:txBody>
      </p:sp>
      <p:sp>
        <p:nvSpPr>
          <p:cNvPr id="46" name="pole tekstowe 45">
            <a:extLst>
              <a:ext uri="{FF2B5EF4-FFF2-40B4-BE49-F238E27FC236}">
                <a16:creationId xmlns:a16="http://schemas.microsoft.com/office/drawing/2014/main" id="{D17E522D-9163-427B-85D9-92161F6185D1}"/>
              </a:ext>
            </a:extLst>
          </p:cNvPr>
          <p:cNvSpPr txBox="1"/>
          <p:nvPr/>
        </p:nvSpPr>
        <p:spPr>
          <a:xfrm>
            <a:off x="3979911" y="1925670"/>
            <a:ext cx="821047" cy="307777"/>
          </a:xfrm>
          <a:prstGeom prst="rect">
            <a:avLst/>
          </a:prstGeom>
          <a:noFill/>
        </p:spPr>
        <p:txBody>
          <a:bodyPr wrap="square" rtlCol="0">
            <a:spAutoFit/>
          </a:bodyPr>
          <a:lstStyle/>
          <a:p>
            <a:r>
              <a:rPr lang="pl-PL" sz="1400" dirty="0"/>
              <a:t>10mm</a:t>
            </a:r>
            <a:endParaRPr lang="en-US" sz="1400" dirty="0"/>
          </a:p>
        </p:txBody>
      </p:sp>
      <p:sp>
        <p:nvSpPr>
          <p:cNvPr id="47" name="pole tekstowe 46">
            <a:extLst>
              <a:ext uri="{FF2B5EF4-FFF2-40B4-BE49-F238E27FC236}">
                <a16:creationId xmlns:a16="http://schemas.microsoft.com/office/drawing/2014/main" id="{1848C3A9-B40B-4930-9F74-8D312E75BCFE}"/>
              </a:ext>
            </a:extLst>
          </p:cNvPr>
          <p:cNvSpPr txBox="1"/>
          <p:nvPr/>
        </p:nvSpPr>
        <p:spPr>
          <a:xfrm>
            <a:off x="4343141" y="2142081"/>
            <a:ext cx="821047" cy="307777"/>
          </a:xfrm>
          <a:prstGeom prst="rect">
            <a:avLst/>
          </a:prstGeom>
          <a:noFill/>
        </p:spPr>
        <p:txBody>
          <a:bodyPr wrap="square" rtlCol="0">
            <a:spAutoFit/>
          </a:bodyPr>
          <a:lstStyle/>
          <a:p>
            <a:r>
              <a:rPr lang="pl-PL" sz="1400" dirty="0"/>
              <a:t>10mm</a:t>
            </a:r>
            <a:endParaRPr lang="en-US" sz="1400" dirty="0"/>
          </a:p>
        </p:txBody>
      </p:sp>
      <p:sp>
        <p:nvSpPr>
          <p:cNvPr id="48" name="pole tekstowe 47">
            <a:extLst>
              <a:ext uri="{FF2B5EF4-FFF2-40B4-BE49-F238E27FC236}">
                <a16:creationId xmlns:a16="http://schemas.microsoft.com/office/drawing/2014/main" id="{A4C9F2E8-49C4-43EF-991D-A9F684EA2021}"/>
              </a:ext>
            </a:extLst>
          </p:cNvPr>
          <p:cNvSpPr txBox="1"/>
          <p:nvPr/>
        </p:nvSpPr>
        <p:spPr>
          <a:xfrm>
            <a:off x="4692814" y="2357331"/>
            <a:ext cx="821047" cy="307777"/>
          </a:xfrm>
          <a:prstGeom prst="rect">
            <a:avLst/>
          </a:prstGeom>
          <a:noFill/>
        </p:spPr>
        <p:txBody>
          <a:bodyPr wrap="square" rtlCol="0">
            <a:spAutoFit/>
          </a:bodyPr>
          <a:lstStyle/>
          <a:p>
            <a:r>
              <a:rPr lang="pl-PL" sz="1400" dirty="0"/>
              <a:t>10mm</a:t>
            </a:r>
            <a:endParaRPr lang="en-US" sz="1400" dirty="0"/>
          </a:p>
        </p:txBody>
      </p:sp>
      <p:sp>
        <p:nvSpPr>
          <p:cNvPr id="49" name="pole tekstowe 48">
            <a:extLst>
              <a:ext uri="{FF2B5EF4-FFF2-40B4-BE49-F238E27FC236}">
                <a16:creationId xmlns:a16="http://schemas.microsoft.com/office/drawing/2014/main" id="{E3FC6BEB-E78A-4580-8557-2B58ED6448C6}"/>
              </a:ext>
            </a:extLst>
          </p:cNvPr>
          <p:cNvSpPr txBox="1"/>
          <p:nvPr/>
        </p:nvSpPr>
        <p:spPr>
          <a:xfrm>
            <a:off x="7953504" y="518645"/>
            <a:ext cx="821047" cy="307777"/>
          </a:xfrm>
          <a:prstGeom prst="rect">
            <a:avLst/>
          </a:prstGeom>
          <a:noFill/>
        </p:spPr>
        <p:txBody>
          <a:bodyPr wrap="square" rtlCol="0">
            <a:spAutoFit/>
          </a:bodyPr>
          <a:lstStyle/>
          <a:p>
            <a:r>
              <a:rPr lang="pl-PL" sz="1400" dirty="0"/>
              <a:t>10mm</a:t>
            </a:r>
            <a:endParaRPr lang="en-US" sz="1400" dirty="0"/>
          </a:p>
        </p:txBody>
      </p:sp>
      <p:sp>
        <p:nvSpPr>
          <p:cNvPr id="50" name="pole tekstowe 49">
            <a:extLst>
              <a:ext uri="{FF2B5EF4-FFF2-40B4-BE49-F238E27FC236}">
                <a16:creationId xmlns:a16="http://schemas.microsoft.com/office/drawing/2014/main" id="{0C095163-21DF-4BFF-AF14-76C7F42FA692}"/>
              </a:ext>
            </a:extLst>
          </p:cNvPr>
          <p:cNvSpPr txBox="1"/>
          <p:nvPr/>
        </p:nvSpPr>
        <p:spPr>
          <a:xfrm>
            <a:off x="8309816" y="693462"/>
            <a:ext cx="821047" cy="307777"/>
          </a:xfrm>
          <a:prstGeom prst="rect">
            <a:avLst/>
          </a:prstGeom>
          <a:noFill/>
        </p:spPr>
        <p:txBody>
          <a:bodyPr wrap="square" rtlCol="0">
            <a:spAutoFit/>
          </a:bodyPr>
          <a:lstStyle/>
          <a:p>
            <a:r>
              <a:rPr lang="pl-PL" sz="1400" dirty="0"/>
              <a:t>10mm</a:t>
            </a:r>
            <a:endParaRPr lang="en-US" sz="1400" dirty="0"/>
          </a:p>
        </p:txBody>
      </p:sp>
      <p:sp>
        <p:nvSpPr>
          <p:cNvPr id="51" name="pole tekstowe 50">
            <a:extLst>
              <a:ext uri="{FF2B5EF4-FFF2-40B4-BE49-F238E27FC236}">
                <a16:creationId xmlns:a16="http://schemas.microsoft.com/office/drawing/2014/main" id="{F5EEC981-02EC-4471-A400-1C81156AED2B}"/>
              </a:ext>
            </a:extLst>
          </p:cNvPr>
          <p:cNvSpPr txBox="1"/>
          <p:nvPr/>
        </p:nvSpPr>
        <p:spPr>
          <a:xfrm>
            <a:off x="8805589" y="829960"/>
            <a:ext cx="821047" cy="307777"/>
          </a:xfrm>
          <a:prstGeom prst="rect">
            <a:avLst/>
          </a:prstGeom>
          <a:noFill/>
        </p:spPr>
        <p:txBody>
          <a:bodyPr wrap="square" rtlCol="0">
            <a:spAutoFit/>
          </a:bodyPr>
          <a:lstStyle/>
          <a:p>
            <a:r>
              <a:rPr lang="pl-PL" sz="1400" dirty="0"/>
              <a:t>10mm</a:t>
            </a:r>
            <a:endParaRPr lang="en-US" sz="1400" dirty="0"/>
          </a:p>
        </p:txBody>
      </p:sp>
      <p:cxnSp>
        <p:nvCxnSpPr>
          <p:cNvPr id="55" name="Łącznik prosty 54">
            <a:extLst>
              <a:ext uri="{FF2B5EF4-FFF2-40B4-BE49-F238E27FC236}">
                <a16:creationId xmlns:a16="http://schemas.microsoft.com/office/drawing/2014/main" id="{4AE6372D-2CDF-47B3-8DDC-BE2C91ED5AC9}"/>
              </a:ext>
            </a:extLst>
          </p:cNvPr>
          <p:cNvCxnSpPr>
            <a:cxnSpLocks/>
          </p:cNvCxnSpPr>
          <p:nvPr/>
        </p:nvCxnSpPr>
        <p:spPr>
          <a:xfrm flipV="1">
            <a:off x="3469592" y="1950629"/>
            <a:ext cx="412593" cy="406702"/>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Łącznik prosty 55">
            <a:extLst>
              <a:ext uri="{FF2B5EF4-FFF2-40B4-BE49-F238E27FC236}">
                <a16:creationId xmlns:a16="http://schemas.microsoft.com/office/drawing/2014/main" id="{EF23602C-D818-48C5-B948-D3BB3F01D0D1}"/>
              </a:ext>
            </a:extLst>
          </p:cNvPr>
          <p:cNvCxnSpPr/>
          <p:nvPr/>
        </p:nvCxnSpPr>
        <p:spPr>
          <a:xfrm flipV="1">
            <a:off x="3850431" y="2159073"/>
            <a:ext cx="377664" cy="359184"/>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Łącznik prosty 56">
            <a:extLst>
              <a:ext uri="{FF2B5EF4-FFF2-40B4-BE49-F238E27FC236}">
                <a16:creationId xmlns:a16="http://schemas.microsoft.com/office/drawing/2014/main" id="{64172E68-6648-4081-8BD5-44E8FAF47676}"/>
              </a:ext>
            </a:extLst>
          </p:cNvPr>
          <p:cNvCxnSpPr>
            <a:cxnSpLocks/>
          </p:cNvCxnSpPr>
          <p:nvPr/>
        </p:nvCxnSpPr>
        <p:spPr>
          <a:xfrm flipV="1">
            <a:off x="4170710" y="2402885"/>
            <a:ext cx="404619" cy="27194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Łącznik prosty 58">
            <a:extLst>
              <a:ext uri="{FF2B5EF4-FFF2-40B4-BE49-F238E27FC236}">
                <a16:creationId xmlns:a16="http://schemas.microsoft.com/office/drawing/2014/main" id="{CF4C12D1-A6D4-4A65-8D43-0FB169B8388C}"/>
              </a:ext>
            </a:extLst>
          </p:cNvPr>
          <p:cNvCxnSpPr>
            <a:cxnSpLocks/>
          </p:cNvCxnSpPr>
          <p:nvPr/>
        </p:nvCxnSpPr>
        <p:spPr>
          <a:xfrm flipV="1">
            <a:off x="4497090" y="2610041"/>
            <a:ext cx="396675" cy="126254"/>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Łącznik prosty 60">
            <a:extLst>
              <a:ext uri="{FF2B5EF4-FFF2-40B4-BE49-F238E27FC236}">
                <a16:creationId xmlns:a16="http://schemas.microsoft.com/office/drawing/2014/main" id="{D2DE5270-B503-4574-A3C7-54729829FBAD}"/>
              </a:ext>
            </a:extLst>
          </p:cNvPr>
          <p:cNvCxnSpPr>
            <a:cxnSpLocks/>
          </p:cNvCxnSpPr>
          <p:nvPr/>
        </p:nvCxnSpPr>
        <p:spPr>
          <a:xfrm>
            <a:off x="4893765" y="2610041"/>
            <a:ext cx="314273" cy="9833"/>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Łącznik prosty 63">
            <a:extLst>
              <a:ext uri="{FF2B5EF4-FFF2-40B4-BE49-F238E27FC236}">
                <a16:creationId xmlns:a16="http://schemas.microsoft.com/office/drawing/2014/main" id="{2EE096F0-E9E3-4F0F-8562-9BFA1BC6C8CC}"/>
              </a:ext>
            </a:extLst>
          </p:cNvPr>
          <p:cNvCxnSpPr>
            <a:cxnSpLocks/>
          </p:cNvCxnSpPr>
          <p:nvPr/>
        </p:nvCxnSpPr>
        <p:spPr>
          <a:xfrm>
            <a:off x="4560745" y="2408635"/>
            <a:ext cx="314273" cy="9833"/>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Łącznik prosty 64">
            <a:extLst>
              <a:ext uri="{FF2B5EF4-FFF2-40B4-BE49-F238E27FC236}">
                <a16:creationId xmlns:a16="http://schemas.microsoft.com/office/drawing/2014/main" id="{E6E4C549-0565-4022-907D-28D1F6B68076}"/>
              </a:ext>
            </a:extLst>
          </p:cNvPr>
          <p:cNvCxnSpPr>
            <a:cxnSpLocks/>
          </p:cNvCxnSpPr>
          <p:nvPr/>
        </p:nvCxnSpPr>
        <p:spPr>
          <a:xfrm>
            <a:off x="4232409" y="2164797"/>
            <a:ext cx="314273" cy="9833"/>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Łącznik prosty 65">
            <a:extLst>
              <a:ext uri="{FF2B5EF4-FFF2-40B4-BE49-F238E27FC236}">
                <a16:creationId xmlns:a16="http://schemas.microsoft.com/office/drawing/2014/main" id="{A6A59797-BE39-4446-8A39-A4D3F45EDF57}"/>
              </a:ext>
            </a:extLst>
          </p:cNvPr>
          <p:cNvCxnSpPr>
            <a:cxnSpLocks/>
          </p:cNvCxnSpPr>
          <p:nvPr/>
        </p:nvCxnSpPr>
        <p:spPr>
          <a:xfrm>
            <a:off x="3856437" y="1940796"/>
            <a:ext cx="314273" cy="9833"/>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Łącznik prosty 67">
            <a:extLst>
              <a:ext uri="{FF2B5EF4-FFF2-40B4-BE49-F238E27FC236}">
                <a16:creationId xmlns:a16="http://schemas.microsoft.com/office/drawing/2014/main" id="{F1A3A42F-D463-44BC-935B-30CBCA6045AC}"/>
              </a:ext>
            </a:extLst>
          </p:cNvPr>
          <p:cNvCxnSpPr>
            <a:cxnSpLocks/>
          </p:cNvCxnSpPr>
          <p:nvPr/>
        </p:nvCxnSpPr>
        <p:spPr>
          <a:xfrm flipV="1">
            <a:off x="7953504" y="754380"/>
            <a:ext cx="175131" cy="446156"/>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Łącznik prosty 68">
            <a:extLst>
              <a:ext uri="{FF2B5EF4-FFF2-40B4-BE49-F238E27FC236}">
                <a16:creationId xmlns:a16="http://schemas.microsoft.com/office/drawing/2014/main" id="{900D8220-4F31-4701-A785-FDDE8DBD5CF7}"/>
              </a:ext>
            </a:extLst>
          </p:cNvPr>
          <p:cNvCxnSpPr>
            <a:cxnSpLocks/>
          </p:cNvCxnSpPr>
          <p:nvPr/>
        </p:nvCxnSpPr>
        <p:spPr>
          <a:xfrm>
            <a:off x="8132445" y="753851"/>
            <a:ext cx="2999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Łącznik prosty 77">
            <a:extLst>
              <a:ext uri="{FF2B5EF4-FFF2-40B4-BE49-F238E27FC236}">
                <a16:creationId xmlns:a16="http://schemas.microsoft.com/office/drawing/2014/main" id="{66EF901C-C4A1-4260-ACEC-4DEEE4991D73}"/>
              </a:ext>
            </a:extLst>
          </p:cNvPr>
          <p:cNvCxnSpPr>
            <a:cxnSpLocks/>
          </p:cNvCxnSpPr>
          <p:nvPr/>
        </p:nvCxnSpPr>
        <p:spPr>
          <a:xfrm flipV="1">
            <a:off x="8370581" y="916947"/>
            <a:ext cx="99448" cy="277357"/>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Łącznik prosty 78">
            <a:extLst>
              <a:ext uri="{FF2B5EF4-FFF2-40B4-BE49-F238E27FC236}">
                <a16:creationId xmlns:a16="http://schemas.microsoft.com/office/drawing/2014/main" id="{F897C8BD-3238-4228-9660-EC04D7A427EE}"/>
              </a:ext>
            </a:extLst>
          </p:cNvPr>
          <p:cNvCxnSpPr>
            <a:cxnSpLocks/>
          </p:cNvCxnSpPr>
          <p:nvPr/>
        </p:nvCxnSpPr>
        <p:spPr>
          <a:xfrm>
            <a:off x="8473839" y="916418"/>
            <a:ext cx="2999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Łącznik prosty 81">
            <a:extLst>
              <a:ext uri="{FF2B5EF4-FFF2-40B4-BE49-F238E27FC236}">
                <a16:creationId xmlns:a16="http://schemas.microsoft.com/office/drawing/2014/main" id="{85D22621-AA51-4676-AEEA-6E0AB9E8E63E}"/>
              </a:ext>
            </a:extLst>
          </p:cNvPr>
          <p:cNvCxnSpPr>
            <a:cxnSpLocks/>
          </p:cNvCxnSpPr>
          <p:nvPr/>
        </p:nvCxnSpPr>
        <p:spPr>
          <a:xfrm flipV="1">
            <a:off x="8915367" y="1054528"/>
            <a:ext cx="73118" cy="148551"/>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Łącznik prosty 82">
            <a:extLst>
              <a:ext uri="{FF2B5EF4-FFF2-40B4-BE49-F238E27FC236}">
                <a16:creationId xmlns:a16="http://schemas.microsoft.com/office/drawing/2014/main" id="{0D565432-958A-46A8-A3F2-77D55C64A2A3}"/>
              </a:ext>
            </a:extLst>
          </p:cNvPr>
          <p:cNvCxnSpPr>
            <a:cxnSpLocks/>
          </p:cNvCxnSpPr>
          <p:nvPr/>
        </p:nvCxnSpPr>
        <p:spPr>
          <a:xfrm>
            <a:off x="8992295" y="1053998"/>
            <a:ext cx="299970" cy="0"/>
          </a:xfrm>
          <a:prstGeom prst="line">
            <a:avLst/>
          </a:prstGeom>
        </p:spPr>
        <p:style>
          <a:lnRef idx="1">
            <a:schemeClr val="accent1"/>
          </a:lnRef>
          <a:fillRef idx="0">
            <a:schemeClr val="accent1"/>
          </a:fillRef>
          <a:effectRef idx="0">
            <a:schemeClr val="accent1"/>
          </a:effectRef>
          <a:fontRef idx="minor">
            <a:schemeClr val="tx1"/>
          </a:fontRef>
        </p:style>
      </p:cxnSp>
      <p:sp>
        <p:nvSpPr>
          <p:cNvPr id="86" name="pole tekstowe 85">
            <a:extLst>
              <a:ext uri="{FF2B5EF4-FFF2-40B4-BE49-F238E27FC236}">
                <a16:creationId xmlns:a16="http://schemas.microsoft.com/office/drawing/2014/main" id="{D6454C89-8FD5-4C53-B51A-66CDFEF79035}"/>
              </a:ext>
            </a:extLst>
          </p:cNvPr>
          <p:cNvSpPr txBox="1"/>
          <p:nvPr/>
        </p:nvSpPr>
        <p:spPr>
          <a:xfrm>
            <a:off x="3591315" y="5280462"/>
            <a:ext cx="380839" cy="369332"/>
          </a:xfrm>
          <a:prstGeom prst="rect">
            <a:avLst/>
          </a:prstGeom>
          <a:noFill/>
        </p:spPr>
        <p:txBody>
          <a:bodyPr wrap="square" rtlCol="0">
            <a:spAutoFit/>
          </a:bodyPr>
          <a:lstStyle/>
          <a:p>
            <a:r>
              <a:rPr lang="pl-PL" dirty="0"/>
              <a:t>A</a:t>
            </a:r>
            <a:endParaRPr lang="en-US" dirty="0"/>
          </a:p>
        </p:txBody>
      </p:sp>
      <p:sp>
        <p:nvSpPr>
          <p:cNvPr id="87" name="pole tekstowe 86">
            <a:extLst>
              <a:ext uri="{FF2B5EF4-FFF2-40B4-BE49-F238E27FC236}">
                <a16:creationId xmlns:a16="http://schemas.microsoft.com/office/drawing/2014/main" id="{7F1E729B-52E3-4F2E-AD23-0A7F8549512E}"/>
              </a:ext>
            </a:extLst>
          </p:cNvPr>
          <p:cNvSpPr txBox="1"/>
          <p:nvPr/>
        </p:nvSpPr>
        <p:spPr>
          <a:xfrm>
            <a:off x="3910961" y="5372100"/>
            <a:ext cx="380839" cy="369332"/>
          </a:xfrm>
          <a:prstGeom prst="rect">
            <a:avLst/>
          </a:prstGeom>
          <a:noFill/>
        </p:spPr>
        <p:txBody>
          <a:bodyPr wrap="square" rtlCol="0">
            <a:spAutoFit/>
          </a:bodyPr>
          <a:lstStyle/>
          <a:p>
            <a:r>
              <a:rPr lang="pl-PL" dirty="0"/>
              <a:t>B</a:t>
            </a:r>
            <a:endParaRPr lang="en-US" dirty="0"/>
          </a:p>
        </p:txBody>
      </p:sp>
      <p:sp>
        <p:nvSpPr>
          <p:cNvPr id="88" name="pole tekstowe 87">
            <a:extLst>
              <a:ext uri="{FF2B5EF4-FFF2-40B4-BE49-F238E27FC236}">
                <a16:creationId xmlns:a16="http://schemas.microsoft.com/office/drawing/2014/main" id="{B0C705F1-5334-40C8-8281-586BD639A270}"/>
              </a:ext>
            </a:extLst>
          </p:cNvPr>
          <p:cNvSpPr txBox="1"/>
          <p:nvPr/>
        </p:nvSpPr>
        <p:spPr>
          <a:xfrm>
            <a:off x="4225920" y="5489215"/>
            <a:ext cx="380839" cy="369332"/>
          </a:xfrm>
          <a:prstGeom prst="rect">
            <a:avLst/>
          </a:prstGeom>
          <a:noFill/>
        </p:spPr>
        <p:txBody>
          <a:bodyPr wrap="square" rtlCol="0">
            <a:spAutoFit/>
          </a:bodyPr>
          <a:lstStyle/>
          <a:p>
            <a:r>
              <a:rPr lang="pl-PL" dirty="0"/>
              <a:t>C</a:t>
            </a:r>
            <a:endParaRPr lang="en-US" dirty="0"/>
          </a:p>
        </p:txBody>
      </p:sp>
      <p:sp>
        <p:nvSpPr>
          <p:cNvPr id="89" name="pole tekstowe 88">
            <a:extLst>
              <a:ext uri="{FF2B5EF4-FFF2-40B4-BE49-F238E27FC236}">
                <a16:creationId xmlns:a16="http://schemas.microsoft.com/office/drawing/2014/main" id="{CE427637-F565-4D23-B56B-9511B925390E}"/>
              </a:ext>
            </a:extLst>
          </p:cNvPr>
          <p:cNvSpPr txBox="1"/>
          <p:nvPr/>
        </p:nvSpPr>
        <p:spPr>
          <a:xfrm>
            <a:off x="4552891" y="5606330"/>
            <a:ext cx="380839" cy="369332"/>
          </a:xfrm>
          <a:prstGeom prst="rect">
            <a:avLst/>
          </a:prstGeom>
          <a:noFill/>
        </p:spPr>
        <p:txBody>
          <a:bodyPr wrap="square" rtlCol="0">
            <a:spAutoFit/>
          </a:bodyPr>
          <a:lstStyle/>
          <a:p>
            <a:r>
              <a:rPr lang="pl-PL" dirty="0"/>
              <a:t>D</a:t>
            </a:r>
            <a:endParaRPr lang="en-US" dirty="0"/>
          </a:p>
        </p:txBody>
      </p:sp>
      <p:sp>
        <p:nvSpPr>
          <p:cNvPr id="90" name="pole tekstowe 89">
            <a:extLst>
              <a:ext uri="{FF2B5EF4-FFF2-40B4-BE49-F238E27FC236}">
                <a16:creationId xmlns:a16="http://schemas.microsoft.com/office/drawing/2014/main" id="{DDE4EA31-74F9-4E88-8FCF-0F89C6C88D1F}"/>
              </a:ext>
            </a:extLst>
          </p:cNvPr>
          <p:cNvSpPr txBox="1"/>
          <p:nvPr/>
        </p:nvSpPr>
        <p:spPr>
          <a:xfrm>
            <a:off x="2265680" y="5465128"/>
            <a:ext cx="1076896" cy="369332"/>
          </a:xfrm>
          <a:prstGeom prst="rect">
            <a:avLst/>
          </a:prstGeom>
          <a:noFill/>
        </p:spPr>
        <p:txBody>
          <a:bodyPr wrap="square" rtlCol="0">
            <a:spAutoFit/>
          </a:bodyPr>
          <a:lstStyle/>
          <a:p>
            <a:r>
              <a:rPr lang="pl-PL" dirty="0" err="1"/>
              <a:t>Planes</a:t>
            </a:r>
            <a:r>
              <a:rPr lang="pl-PL" dirty="0"/>
              <a:t>:</a:t>
            </a:r>
            <a:endParaRPr lang="en-US" dirty="0"/>
          </a:p>
        </p:txBody>
      </p:sp>
      <p:sp>
        <p:nvSpPr>
          <p:cNvPr id="91" name="pole tekstowe 90">
            <a:extLst>
              <a:ext uri="{FF2B5EF4-FFF2-40B4-BE49-F238E27FC236}">
                <a16:creationId xmlns:a16="http://schemas.microsoft.com/office/drawing/2014/main" id="{3E6C2341-BC27-44B0-BEEE-C79CB0DEB50C}"/>
              </a:ext>
            </a:extLst>
          </p:cNvPr>
          <p:cNvSpPr txBox="1"/>
          <p:nvPr/>
        </p:nvSpPr>
        <p:spPr>
          <a:xfrm>
            <a:off x="7675286" y="6282302"/>
            <a:ext cx="380839" cy="369332"/>
          </a:xfrm>
          <a:prstGeom prst="rect">
            <a:avLst/>
          </a:prstGeom>
          <a:noFill/>
        </p:spPr>
        <p:txBody>
          <a:bodyPr wrap="square" rtlCol="0">
            <a:spAutoFit/>
          </a:bodyPr>
          <a:lstStyle/>
          <a:p>
            <a:r>
              <a:rPr lang="pl-PL" dirty="0"/>
              <a:t>A</a:t>
            </a:r>
            <a:endParaRPr lang="en-US" dirty="0"/>
          </a:p>
        </p:txBody>
      </p:sp>
      <p:sp>
        <p:nvSpPr>
          <p:cNvPr id="92" name="pole tekstowe 91">
            <a:extLst>
              <a:ext uri="{FF2B5EF4-FFF2-40B4-BE49-F238E27FC236}">
                <a16:creationId xmlns:a16="http://schemas.microsoft.com/office/drawing/2014/main" id="{C950219E-B2C3-47A8-8E92-1FFC704C013F}"/>
              </a:ext>
            </a:extLst>
          </p:cNvPr>
          <p:cNvSpPr txBox="1"/>
          <p:nvPr/>
        </p:nvSpPr>
        <p:spPr>
          <a:xfrm>
            <a:off x="8149631" y="6282302"/>
            <a:ext cx="380839" cy="369332"/>
          </a:xfrm>
          <a:prstGeom prst="rect">
            <a:avLst/>
          </a:prstGeom>
          <a:noFill/>
        </p:spPr>
        <p:txBody>
          <a:bodyPr wrap="square" rtlCol="0">
            <a:spAutoFit/>
          </a:bodyPr>
          <a:lstStyle/>
          <a:p>
            <a:r>
              <a:rPr lang="pl-PL" dirty="0"/>
              <a:t>B</a:t>
            </a:r>
            <a:endParaRPr lang="en-US" dirty="0"/>
          </a:p>
        </p:txBody>
      </p:sp>
      <p:sp>
        <p:nvSpPr>
          <p:cNvPr id="93" name="pole tekstowe 92">
            <a:extLst>
              <a:ext uri="{FF2B5EF4-FFF2-40B4-BE49-F238E27FC236}">
                <a16:creationId xmlns:a16="http://schemas.microsoft.com/office/drawing/2014/main" id="{60FD07AA-ADC3-45E2-9827-76AD8C276C05}"/>
              </a:ext>
            </a:extLst>
          </p:cNvPr>
          <p:cNvSpPr txBox="1"/>
          <p:nvPr/>
        </p:nvSpPr>
        <p:spPr>
          <a:xfrm>
            <a:off x="8615169" y="6304574"/>
            <a:ext cx="380839" cy="369332"/>
          </a:xfrm>
          <a:prstGeom prst="rect">
            <a:avLst/>
          </a:prstGeom>
          <a:noFill/>
        </p:spPr>
        <p:txBody>
          <a:bodyPr wrap="square" rtlCol="0">
            <a:spAutoFit/>
          </a:bodyPr>
          <a:lstStyle/>
          <a:p>
            <a:r>
              <a:rPr lang="pl-PL" dirty="0"/>
              <a:t>C</a:t>
            </a:r>
            <a:endParaRPr lang="en-US" dirty="0"/>
          </a:p>
        </p:txBody>
      </p:sp>
      <p:sp>
        <p:nvSpPr>
          <p:cNvPr id="94" name="pole tekstowe 93">
            <a:extLst>
              <a:ext uri="{FF2B5EF4-FFF2-40B4-BE49-F238E27FC236}">
                <a16:creationId xmlns:a16="http://schemas.microsoft.com/office/drawing/2014/main" id="{383D5CD2-5EA7-4C10-BF50-50E42F02A4EA}"/>
              </a:ext>
            </a:extLst>
          </p:cNvPr>
          <p:cNvSpPr txBox="1"/>
          <p:nvPr/>
        </p:nvSpPr>
        <p:spPr>
          <a:xfrm>
            <a:off x="9063692" y="6332815"/>
            <a:ext cx="380839" cy="369332"/>
          </a:xfrm>
          <a:prstGeom prst="rect">
            <a:avLst/>
          </a:prstGeom>
          <a:noFill/>
        </p:spPr>
        <p:txBody>
          <a:bodyPr wrap="square" rtlCol="0">
            <a:spAutoFit/>
          </a:bodyPr>
          <a:lstStyle/>
          <a:p>
            <a:r>
              <a:rPr lang="pl-PL" dirty="0"/>
              <a:t>D</a:t>
            </a:r>
            <a:endParaRPr lang="en-US" dirty="0"/>
          </a:p>
        </p:txBody>
      </p:sp>
      <p:sp>
        <p:nvSpPr>
          <p:cNvPr id="58" name="Prostokąt 57">
            <a:extLst>
              <a:ext uri="{FF2B5EF4-FFF2-40B4-BE49-F238E27FC236}">
                <a16:creationId xmlns:a16="http://schemas.microsoft.com/office/drawing/2014/main" id="{0C7729A7-DB6D-401E-87B3-0E56E54C470A}"/>
              </a:ext>
            </a:extLst>
          </p:cNvPr>
          <p:cNvSpPr/>
          <p:nvPr/>
        </p:nvSpPr>
        <p:spPr>
          <a:xfrm>
            <a:off x="0" y="624965"/>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30 </a:t>
            </a:r>
            <a:r>
              <a:rPr lang="pl-PL" dirty="0">
                <a:latin typeface="Symbol" panose="05050102010706020507" pitchFamily="18" charset="2"/>
                <a:cs typeface="Symap" panose="00000400000000000000" pitchFamily="2" charset="0"/>
              </a:rPr>
              <a:t>m</a:t>
            </a:r>
            <a:r>
              <a:rPr lang="pl-PL" dirty="0"/>
              <a:t>m</a:t>
            </a:r>
            <a:endParaRPr lang="en-US" dirty="0"/>
          </a:p>
        </p:txBody>
      </p:sp>
      <p:sp>
        <p:nvSpPr>
          <p:cNvPr id="60" name="pole tekstowe 59">
            <a:extLst>
              <a:ext uri="{FF2B5EF4-FFF2-40B4-BE49-F238E27FC236}">
                <a16:creationId xmlns:a16="http://schemas.microsoft.com/office/drawing/2014/main" id="{F482A1D6-B748-4350-B3A4-BB5AB7A30D0F}"/>
              </a:ext>
            </a:extLst>
          </p:cNvPr>
          <p:cNvSpPr txBox="1"/>
          <p:nvPr/>
        </p:nvSpPr>
        <p:spPr>
          <a:xfrm>
            <a:off x="382272" y="1575781"/>
            <a:ext cx="2532238" cy="1200329"/>
          </a:xfrm>
          <a:prstGeom prst="rect">
            <a:avLst/>
          </a:prstGeom>
          <a:noFill/>
        </p:spPr>
        <p:txBody>
          <a:bodyPr wrap="square" rtlCol="0">
            <a:spAutoFit/>
          </a:bodyPr>
          <a:lstStyle/>
          <a:p>
            <a:r>
              <a:rPr lang="pl-PL" dirty="0" err="1"/>
              <a:t>Comparison</a:t>
            </a:r>
            <a:r>
              <a:rPr lang="pl-PL" dirty="0"/>
              <a:t> </a:t>
            </a:r>
            <a:r>
              <a:rPr lang="pl-PL" dirty="0" err="1"/>
              <a:t>between</a:t>
            </a:r>
            <a:r>
              <a:rPr lang="pl-PL" dirty="0"/>
              <a:t> </a:t>
            </a:r>
            <a:br>
              <a:rPr lang="pl-PL" dirty="0"/>
            </a:br>
            <a:r>
              <a:rPr lang="pl-PL" dirty="0"/>
              <a:t>de </a:t>
            </a:r>
            <a:r>
              <a:rPr lang="pl-PL" dirty="0" err="1"/>
              <a:t>Laval</a:t>
            </a:r>
            <a:r>
              <a:rPr lang="pl-PL" dirty="0"/>
              <a:t> </a:t>
            </a:r>
            <a:r>
              <a:rPr lang="pl-PL" dirty="0" err="1"/>
              <a:t>nozzle</a:t>
            </a:r>
            <a:r>
              <a:rPr lang="pl-PL" dirty="0"/>
              <a:t> and </a:t>
            </a:r>
            <a:r>
              <a:rPr lang="pl-PL" dirty="0" err="1"/>
              <a:t>simple</a:t>
            </a:r>
            <a:r>
              <a:rPr lang="pl-PL" dirty="0"/>
              <a:t> geometry </a:t>
            </a:r>
            <a:r>
              <a:rPr lang="pl-PL" dirty="0" err="1"/>
              <a:t>nozzle</a:t>
            </a:r>
            <a:r>
              <a:rPr lang="pl-PL" dirty="0"/>
              <a:t> </a:t>
            </a:r>
            <a:br>
              <a:rPr lang="pl-PL" dirty="0"/>
            </a:br>
            <a:r>
              <a:rPr lang="pl-PL" dirty="0" err="1"/>
              <a:t>p</a:t>
            </a:r>
            <a:r>
              <a:rPr lang="pl-PL" baseline="-25000" dirty="0" err="1"/>
              <a:t>inlet</a:t>
            </a:r>
            <a:r>
              <a:rPr lang="pl-PL" dirty="0"/>
              <a:t> = 10 bar</a:t>
            </a:r>
          </a:p>
        </p:txBody>
      </p:sp>
    </p:spTree>
    <p:extLst>
      <p:ext uri="{BB962C8B-B14F-4D97-AF65-F5344CB8AC3E}">
        <p14:creationId xmlns:p14="http://schemas.microsoft.com/office/powerpoint/2010/main" val="23486092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az 6">
            <a:extLst>
              <a:ext uri="{FF2B5EF4-FFF2-40B4-BE49-F238E27FC236}">
                <a16:creationId xmlns:a16="http://schemas.microsoft.com/office/drawing/2014/main" id="{5EF6C7FD-D653-449F-A6EC-62E73EE7546C}"/>
              </a:ext>
            </a:extLst>
          </p:cNvPr>
          <p:cNvPicPr>
            <a:picLocks noChangeAspect="1"/>
          </p:cNvPicPr>
          <p:nvPr/>
        </p:nvPicPr>
        <p:blipFill>
          <a:blip r:embed="rId2"/>
          <a:stretch>
            <a:fillRect/>
          </a:stretch>
        </p:blipFill>
        <p:spPr>
          <a:xfrm>
            <a:off x="7172027" y="1030631"/>
            <a:ext cx="3847826" cy="5527354"/>
          </a:xfrm>
          <a:prstGeom prst="rect">
            <a:avLst/>
          </a:prstGeom>
        </p:spPr>
      </p:pic>
      <p:pic>
        <p:nvPicPr>
          <p:cNvPr id="3" name="Obraz 2">
            <a:extLst>
              <a:ext uri="{FF2B5EF4-FFF2-40B4-BE49-F238E27FC236}">
                <a16:creationId xmlns:a16="http://schemas.microsoft.com/office/drawing/2014/main" id="{04529C9A-BB68-49EB-94DA-07324BDA4229}"/>
              </a:ext>
            </a:extLst>
          </p:cNvPr>
          <p:cNvPicPr>
            <a:picLocks noChangeAspect="1"/>
          </p:cNvPicPr>
          <p:nvPr/>
        </p:nvPicPr>
        <p:blipFill>
          <a:blip r:embed="rId3"/>
          <a:stretch>
            <a:fillRect/>
          </a:stretch>
        </p:blipFill>
        <p:spPr>
          <a:xfrm>
            <a:off x="1695484" y="995931"/>
            <a:ext cx="3357038" cy="5562054"/>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en-GB" sz="4000" dirty="0"/>
              <a:t>Velocity Profile</a:t>
            </a:r>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9" name="pole tekstowe 8">
            <a:extLst>
              <a:ext uri="{FF2B5EF4-FFF2-40B4-BE49-F238E27FC236}">
                <a16:creationId xmlns:a16="http://schemas.microsoft.com/office/drawing/2014/main" id="{2535A7B5-9606-48E0-A780-A6E8027CD6D3}"/>
              </a:ext>
            </a:extLst>
          </p:cNvPr>
          <p:cNvSpPr txBox="1"/>
          <p:nvPr/>
        </p:nvSpPr>
        <p:spPr>
          <a:xfrm>
            <a:off x="4729480" y="110747"/>
            <a:ext cx="1056640" cy="369332"/>
          </a:xfrm>
          <a:prstGeom prst="rect">
            <a:avLst/>
          </a:prstGeom>
          <a:solidFill>
            <a:srgbClr val="FFC000"/>
          </a:solidFill>
        </p:spPr>
        <p:txBody>
          <a:bodyPr wrap="square" rtlCol="0">
            <a:spAutoFit/>
          </a:bodyPr>
          <a:lstStyle/>
          <a:p>
            <a:r>
              <a:rPr lang="pl-PL" dirty="0"/>
              <a:t>De </a:t>
            </a:r>
            <a:r>
              <a:rPr lang="pl-PL" dirty="0" err="1"/>
              <a:t>Laval</a:t>
            </a:r>
            <a:endParaRPr lang="en-US" dirty="0"/>
          </a:p>
        </p:txBody>
      </p:sp>
      <p:sp>
        <p:nvSpPr>
          <p:cNvPr id="10" name="pole tekstowe 9">
            <a:extLst>
              <a:ext uri="{FF2B5EF4-FFF2-40B4-BE49-F238E27FC236}">
                <a16:creationId xmlns:a16="http://schemas.microsoft.com/office/drawing/2014/main" id="{94B3EF59-F593-45F6-B1CF-50E130EA60EE}"/>
              </a:ext>
            </a:extLst>
          </p:cNvPr>
          <p:cNvSpPr txBox="1"/>
          <p:nvPr/>
        </p:nvSpPr>
        <p:spPr>
          <a:xfrm>
            <a:off x="9986776" y="110291"/>
            <a:ext cx="1855722" cy="369332"/>
          </a:xfrm>
          <a:prstGeom prst="rect">
            <a:avLst/>
          </a:prstGeom>
          <a:solidFill>
            <a:srgbClr val="FFC000"/>
          </a:solidFill>
        </p:spPr>
        <p:txBody>
          <a:bodyPr wrap="square" rtlCol="0">
            <a:spAutoFit/>
          </a:bodyPr>
          <a:lstStyle/>
          <a:p>
            <a:r>
              <a:rPr lang="pl-PL" dirty="0"/>
              <a:t>Simple Geometry</a:t>
            </a:r>
            <a:endParaRPr lang="en-US" dirty="0"/>
          </a:p>
        </p:txBody>
      </p: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99CCFF"/>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A</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759460" y="3085117"/>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848424" y="5175813"/>
            <a:ext cx="2525579"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766560" y="3085117"/>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757670" y="5278428"/>
            <a:ext cx="228105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882307" y="3117154"/>
            <a:ext cx="0" cy="2161274"/>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V="1">
            <a:off x="848424" y="3180029"/>
            <a:ext cx="0" cy="1995784"/>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40732" y="4037778"/>
            <a:ext cx="898149" cy="369332"/>
          </a:xfrm>
          <a:prstGeom prst="rect">
            <a:avLst/>
          </a:prstGeom>
          <a:noFill/>
          <a:ln>
            <a:solidFill>
              <a:schemeClr val="tx1"/>
            </a:solidFill>
          </a:ln>
        </p:spPr>
        <p:txBody>
          <a:bodyPr wrap="square" rtlCol="0">
            <a:spAutoFit/>
          </a:bodyPr>
          <a:lstStyle/>
          <a:p>
            <a:pPr algn="ctr"/>
            <a:r>
              <a:rPr lang="pl-PL" dirty="0"/>
              <a:t>1.7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893507" y="4007492"/>
            <a:ext cx="1130819" cy="369332"/>
          </a:xfrm>
          <a:prstGeom prst="rect">
            <a:avLst/>
          </a:prstGeom>
          <a:noFill/>
          <a:ln>
            <a:solidFill>
              <a:schemeClr val="tx1"/>
            </a:solidFill>
          </a:ln>
        </p:spPr>
        <p:txBody>
          <a:bodyPr wrap="square" rtlCol="0">
            <a:spAutoFit/>
          </a:bodyPr>
          <a:lstStyle/>
          <a:p>
            <a:pPr algn="ctr"/>
            <a:r>
              <a:rPr lang="pl-PL" dirty="0"/>
              <a:t>0.29 mm</a:t>
            </a:r>
            <a:endParaRPr lang="en-US" dirty="0"/>
          </a:p>
        </p:txBody>
      </p:sp>
      <p:sp>
        <p:nvSpPr>
          <p:cNvPr id="17" name="Prostokąt 16">
            <a:extLst>
              <a:ext uri="{FF2B5EF4-FFF2-40B4-BE49-F238E27FC236}">
                <a16:creationId xmlns:a16="http://schemas.microsoft.com/office/drawing/2014/main" id="{14668235-1E3B-4467-91FA-522A7683B624}"/>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30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16573435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a:extLst>
              <a:ext uri="{FF2B5EF4-FFF2-40B4-BE49-F238E27FC236}">
                <a16:creationId xmlns:a16="http://schemas.microsoft.com/office/drawing/2014/main" id="{931266A2-0D8A-43EC-869B-77D411325018}"/>
              </a:ext>
            </a:extLst>
          </p:cNvPr>
          <p:cNvPicPr>
            <a:picLocks noChangeAspect="1"/>
          </p:cNvPicPr>
          <p:nvPr/>
        </p:nvPicPr>
        <p:blipFill>
          <a:blip r:embed="rId2"/>
          <a:stretch>
            <a:fillRect/>
          </a:stretch>
        </p:blipFill>
        <p:spPr>
          <a:xfrm>
            <a:off x="7314142" y="1104635"/>
            <a:ext cx="3577635" cy="5517598"/>
          </a:xfrm>
          <a:prstGeom prst="rect">
            <a:avLst/>
          </a:prstGeom>
        </p:spPr>
      </p:pic>
      <p:pic>
        <p:nvPicPr>
          <p:cNvPr id="3" name="Obraz 2">
            <a:extLst>
              <a:ext uri="{FF2B5EF4-FFF2-40B4-BE49-F238E27FC236}">
                <a16:creationId xmlns:a16="http://schemas.microsoft.com/office/drawing/2014/main" id="{46810B6B-5024-490F-9BAE-0D6D676573E9}"/>
              </a:ext>
            </a:extLst>
          </p:cNvPr>
          <p:cNvPicPr>
            <a:picLocks noChangeAspect="1"/>
          </p:cNvPicPr>
          <p:nvPr/>
        </p:nvPicPr>
        <p:blipFill>
          <a:blip r:embed="rId3"/>
          <a:stretch>
            <a:fillRect/>
          </a:stretch>
        </p:blipFill>
        <p:spPr>
          <a:xfrm>
            <a:off x="1103840" y="1104635"/>
            <a:ext cx="4064217" cy="5473402"/>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Velocity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9" name="pole tekstowe 8">
            <a:extLst>
              <a:ext uri="{FF2B5EF4-FFF2-40B4-BE49-F238E27FC236}">
                <a16:creationId xmlns:a16="http://schemas.microsoft.com/office/drawing/2014/main" id="{2535A7B5-9606-48E0-A780-A6E8027CD6D3}"/>
              </a:ext>
            </a:extLst>
          </p:cNvPr>
          <p:cNvSpPr txBox="1"/>
          <p:nvPr/>
        </p:nvSpPr>
        <p:spPr>
          <a:xfrm>
            <a:off x="4729480" y="110747"/>
            <a:ext cx="1056640" cy="369332"/>
          </a:xfrm>
          <a:prstGeom prst="rect">
            <a:avLst/>
          </a:prstGeom>
          <a:solidFill>
            <a:srgbClr val="FFC000"/>
          </a:solidFill>
        </p:spPr>
        <p:txBody>
          <a:bodyPr wrap="square" rtlCol="0">
            <a:spAutoFit/>
          </a:bodyPr>
          <a:lstStyle/>
          <a:p>
            <a:r>
              <a:rPr lang="pl-PL" dirty="0"/>
              <a:t>De </a:t>
            </a:r>
            <a:r>
              <a:rPr lang="pl-PL" dirty="0" err="1"/>
              <a:t>Laval</a:t>
            </a:r>
            <a:endParaRPr lang="en-US" dirty="0"/>
          </a:p>
        </p:txBody>
      </p:sp>
      <p:sp>
        <p:nvSpPr>
          <p:cNvPr id="10" name="pole tekstowe 9">
            <a:extLst>
              <a:ext uri="{FF2B5EF4-FFF2-40B4-BE49-F238E27FC236}">
                <a16:creationId xmlns:a16="http://schemas.microsoft.com/office/drawing/2014/main" id="{94B3EF59-F593-45F6-B1CF-50E130EA60EE}"/>
              </a:ext>
            </a:extLst>
          </p:cNvPr>
          <p:cNvSpPr txBox="1"/>
          <p:nvPr/>
        </p:nvSpPr>
        <p:spPr>
          <a:xfrm>
            <a:off x="9986776" y="110291"/>
            <a:ext cx="1855722" cy="369332"/>
          </a:xfrm>
          <a:prstGeom prst="rect">
            <a:avLst/>
          </a:prstGeom>
          <a:solidFill>
            <a:srgbClr val="FFC000"/>
          </a:solidFill>
        </p:spPr>
        <p:txBody>
          <a:bodyPr wrap="square" rtlCol="0">
            <a:spAutoFit/>
          </a:bodyPr>
          <a:lstStyle/>
          <a:p>
            <a:r>
              <a:rPr lang="pl-PL" dirty="0"/>
              <a:t>Simple Geometry</a:t>
            </a:r>
            <a:endParaRPr lang="en-US" dirty="0"/>
          </a:p>
        </p:txBody>
      </p: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00FF00"/>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B</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762005" y="3429000"/>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762005" y="4957824"/>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784340" y="3429000"/>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766560" y="4873314"/>
            <a:ext cx="228105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905457" y="3494347"/>
            <a:ext cx="0" cy="1263221"/>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V="1">
            <a:off x="906297" y="3494346"/>
            <a:ext cx="0" cy="1463478"/>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40732" y="4037778"/>
            <a:ext cx="898149" cy="369332"/>
          </a:xfrm>
          <a:prstGeom prst="rect">
            <a:avLst/>
          </a:prstGeom>
          <a:noFill/>
          <a:ln>
            <a:solidFill>
              <a:schemeClr val="tx1"/>
            </a:solidFill>
          </a:ln>
        </p:spPr>
        <p:txBody>
          <a:bodyPr wrap="square" rtlCol="0">
            <a:spAutoFit/>
          </a:bodyPr>
          <a:lstStyle/>
          <a:p>
            <a:pPr algn="ctr"/>
            <a:r>
              <a:rPr lang="pl-PL" dirty="0"/>
              <a:t>4.3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893507" y="4007492"/>
            <a:ext cx="1130819" cy="369332"/>
          </a:xfrm>
          <a:prstGeom prst="rect">
            <a:avLst/>
          </a:prstGeom>
          <a:noFill/>
          <a:ln>
            <a:solidFill>
              <a:schemeClr val="tx1"/>
            </a:solidFill>
          </a:ln>
        </p:spPr>
        <p:txBody>
          <a:bodyPr wrap="square" rtlCol="0">
            <a:spAutoFit/>
          </a:bodyPr>
          <a:lstStyle/>
          <a:p>
            <a:pPr algn="ctr"/>
            <a:r>
              <a:rPr lang="pl-PL" dirty="0"/>
              <a:t>4.7 mm</a:t>
            </a:r>
            <a:endParaRPr lang="en-US" dirty="0"/>
          </a:p>
        </p:txBody>
      </p:sp>
      <p:sp>
        <p:nvSpPr>
          <p:cNvPr id="17" name="Prostokąt 16">
            <a:extLst>
              <a:ext uri="{FF2B5EF4-FFF2-40B4-BE49-F238E27FC236}">
                <a16:creationId xmlns:a16="http://schemas.microsoft.com/office/drawing/2014/main" id="{2360CF64-E04B-451C-8B2A-55C700751B83}"/>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30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1453758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4">
            <a:extLst>
              <a:ext uri="{FF2B5EF4-FFF2-40B4-BE49-F238E27FC236}">
                <a16:creationId xmlns:a16="http://schemas.microsoft.com/office/drawing/2014/main" id="{C89A43ED-442F-4321-B4B5-C7472806585D}"/>
              </a:ext>
            </a:extLst>
          </p:cNvPr>
          <p:cNvPicPr>
            <a:picLocks noChangeAspect="1"/>
          </p:cNvPicPr>
          <p:nvPr/>
        </p:nvPicPr>
        <p:blipFill>
          <a:blip r:embed="rId2"/>
          <a:stretch>
            <a:fillRect/>
          </a:stretch>
        </p:blipFill>
        <p:spPr>
          <a:xfrm>
            <a:off x="6882307" y="1168097"/>
            <a:ext cx="4135409" cy="5421836"/>
          </a:xfrm>
          <a:prstGeom prst="rect">
            <a:avLst/>
          </a:prstGeom>
        </p:spPr>
      </p:pic>
      <p:pic>
        <p:nvPicPr>
          <p:cNvPr id="3" name="Obraz 2">
            <a:extLst>
              <a:ext uri="{FF2B5EF4-FFF2-40B4-BE49-F238E27FC236}">
                <a16:creationId xmlns:a16="http://schemas.microsoft.com/office/drawing/2014/main" id="{F150B182-3013-4FB0-B4B8-7A945039A16F}"/>
              </a:ext>
            </a:extLst>
          </p:cNvPr>
          <p:cNvPicPr>
            <a:picLocks noChangeAspect="1"/>
          </p:cNvPicPr>
          <p:nvPr/>
        </p:nvPicPr>
        <p:blipFill>
          <a:blip r:embed="rId3"/>
          <a:stretch>
            <a:fillRect/>
          </a:stretch>
        </p:blipFill>
        <p:spPr>
          <a:xfrm>
            <a:off x="1518984" y="1052350"/>
            <a:ext cx="3438275" cy="5442037"/>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Velocity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9" name="pole tekstowe 8">
            <a:extLst>
              <a:ext uri="{FF2B5EF4-FFF2-40B4-BE49-F238E27FC236}">
                <a16:creationId xmlns:a16="http://schemas.microsoft.com/office/drawing/2014/main" id="{2535A7B5-9606-48E0-A780-A6E8027CD6D3}"/>
              </a:ext>
            </a:extLst>
          </p:cNvPr>
          <p:cNvSpPr txBox="1"/>
          <p:nvPr/>
        </p:nvSpPr>
        <p:spPr>
          <a:xfrm>
            <a:off x="4729480" y="110747"/>
            <a:ext cx="1056640" cy="369332"/>
          </a:xfrm>
          <a:prstGeom prst="rect">
            <a:avLst/>
          </a:prstGeom>
          <a:solidFill>
            <a:srgbClr val="FFC000"/>
          </a:solidFill>
        </p:spPr>
        <p:txBody>
          <a:bodyPr wrap="square" rtlCol="0">
            <a:spAutoFit/>
          </a:bodyPr>
          <a:lstStyle/>
          <a:p>
            <a:r>
              <a:rPr lang="pl-PL" dirty="0"/>
              <a:t>De </a:t>
            </a:r>
            <a:r>
              <a:rPr lang="pl-PL" dirty="0" err="1"/>
              <a:t>Laval</a:t>
            </a:r>
            <a:endParaRPr lang="en-US" dirty="0"/>
          </a:p>
        </p:txBody>
      </p:sp>
      <p:sp>
        <p:nvSpPr>
          <p:cNvPr id="10" name="pole tekstowe 9">
            <a:extLst>
              <a:ext uri="{FF2B5EF4-FFF2-40B4-BE49-F238E27FC236}">
                <a16:creationId xmlns:a16="http://schemas.microsoft.com/office/drawing/2014/main" id="{94B3EF59-F593-45F6-B1CF-50E130EA60EE}"/>
              </a:ext>
            </a:extLst>
          </p:cNvPr>
          <p:cNvSpPr txBox="1"/>
          <p:nvPr/>
        </p:nvSpPr>
        <p:spPr>
          <a:xfrm>
            <a:off x="9986776" y="110291"/>
            <a:ext cx="1855722" cy="369332"/>
          </a:xfrm>
          <a:prstGeom prst="rect">
            <a:avLst/>
          </a:prstGeom>
          <a:solidFill>
            <a:srgbClr val="FFC000"/>
          </a:solidFill>
        </p:spPr>
        <p:txBody>
          <a:bodyPr wrap="square" rtlCol="0">
            <a:spAutoFit/>
          </a:bodyPr>
          <a:lstStyle/>
          <a:p>
            <a:r>
              <a:rPr lang="pl-PL" dirty="0"/>
              <a:t>Simple Geometry</a:t>
            </a:r>
            <a:endParaRPr lang="en-US" dirty="0"/>
          </a:p>
        </p:txBody>
      </p: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0066FF"/>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C</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764284" y="3491466"/>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764284" y="4909968"/>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784340" y="3068527"/>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788602" y="5486772"/>
            <a:ext cx="228105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784340" y="3117154"/>
            <a:ext cx="0" cy="2369618"/>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V="1">
            <a:off x="883148" y="3491466"/>
            <a:ext cx="0" cy="1381848"/>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40732" y="4037778"/>
            <a:ext cx="898149" cy="369332"/>
          </a:xfrm>
          <a:prstGeom prst="rect">
            <a:avLst/>
          </a:prstGeom>
          <a:noFill/>
          <a:ln>
            <a:solidFill>
              <a:schemeClr val="tx1"/>
            </a:solidFill>
          </a:ln>
        </p:spPr>
        <p:txBody>
          <a:bodyPr wrap="square" rtlCol="0">
            <a:spAutoFit/>
          </a:bodyPr>
          <a:lstStyle/>
          <a:p>
            <a:pPr algn="ctr"/>
            <a:r>
              <a:rPr lang="pl-PL" dirty="0"/>
              <a:t>7.6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893507" y="4007492"/>
            <a:ext cx="1130819" cy="369332"/>
          </a:xfrm>
          <a:prstGeom prst="rect">
            <a:avLst/>
          </a:prstGeom>
          <a:noFill/>
          <a:ln>
            <a:solidFill>
              <a:schemeClr val="tx1"/>
            </a:solidFill>
          </a:ln>
        </p:spPr>
        <p:txBody>
          <a:bodyPr wrap="square" rtlCol="0">
            <a:spAutoFit/>
          </a:bodyPr>
          <a:lstStyle/>
          <a:p>
            <a:pPr algn="ctr"/>
            <a:r>
              <a:rPr lang="pl-PL" dirty="0"/>
              <a:t>9 mm</a:t>
            </a:r>
            <a:endParaRPr lang="en-US" dirty="0"/>
          </a:p>
        </p:txBody>
      </p:sp>
      <p:sp>
        <p:nvSpPr>
          <p:cNvPr id="17" name="Prostokąt 16">
            <a:extLst>
              <a:ext uri="{FF2B5EF4-FFF2-40B4-BE49-F238E27FC236}">
                <a16:creationId xmlns:a16="http://schemas.microsoft.com/office/drawing/2014/main" id="{90B5FA6C-9612-4848-9091-A090336557B6}"/>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30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40260980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az 6">
            <a:extLst>
              <a:ext uri="{FF2B5EF4-FFF2-40B4-BE49-F238E27FC236}">
                <a16:creationId xmlns:a16="http://schemas.microsoft.com/office/drawing/2014/main" id="{B4F7FAE5-D5AC-4AFE-B282-5801255D1663}"/>
              </a:ext>
            </a:extLst>
          </p:cNvPr>
          <p:cNvPicPr>
            <a:picLocks noChangeAspect="1"/>
          </p:cNvPicPr>
          <p:nvPr/>
        </p:nvPicPr>
        <p:blipFill>
          <a:blip r:embed="rId2"/>
          <a:stretch>
            <a:fillRect/>
          </a:stretch>
        </p:blipFill>
        <p:spPr>
          <a:xfrm>
            <a:off x="7096661" y="948397"/>
            <a:ext cx="3505749" cy="5633649"/>
          </a:xfrm>
          <a:prstGeom prst="rect">
            <a:avLst/>
          </a:prstGeom>
        </p:spPr>
      </p:pic>
      <p:pic>
        <p:nvPicPr>
          <p:cNvPr id="4" name="Obraz 3">
            <a:extLst>
              <a:ext uri="{FF2B5EF4-FFF2-40B4-BE49-F238E27FC236}">
                <a16:creationId xmlns:a16="http://schemas.microsoft.com/office/drawing/2014/main" id="{F65B4E72-1B7B-4246-A673-24C87B9492C5}"/>
              </a:ext>
            </a:extLst>
          </p:cNvPr>
          <p:cNvPicPr>
            <a:picLocks noChangeAspect="1"/>
          </p:cNvPicPr>
          <p:nvPr/>
        </p:nvPicPr>
        <p:blipFill>
          <a:blip r:embed="rId3"/>
          <a:stretch>
            <a:fillRect/>
          </a:stretch>
        </p:blipFill>
        <p:spPr>
          <a:xfrm>
            <a:off x="1265156" y="982851"/>
            <a:ext cx="3464324" cy="5605538"/>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Velocity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9" name="pole tekstowe 8">
            <a:extLst>
              <a:ext uri="{FF2B5EF4-FFF2-40B4-BE49-F238E27FC236}">
                <a16:creationId xmlns:a16="http://schemas.microsoft.com/office/drawing/2014/main" id="{2535A7B5-9606-48E0-A780-A6E8027CD6D3}"/>
              </a:ext>
            </a:extLst>
          </p:cNvPr>
          <p:cNvSpPr txBox="1"/>
          <p:nvPr/>
        </p:nvSpPr>
        <p:spPr>
          <a:xfrm>
            <a:off x="4729480" y="110747"/>
            <a:ext cx="1056640" cy="369332"/>
          </a:xfrm>
          <a:prstGeom prst="rect">
            <a:avLst/>
          </a:prstGeom>
          <a:solidFill>
            <a:srgbClr val="FFC000"/>
          </a:solidFill>
        </p:spPr>
        <p:txBody>
          <a:bodyPr wrap="square" rtlCol="0">
            <a:spAutoFit/>
          </a:bodyPr>
          <a:lstStyle/>
          <a:p>
            <a:r>
              <a:rPr lang="pl-PL" dirty="0"/>
              <a:t>De </a:t>
            </a:r>
            <a:r>
              <a:rPr lang="pl-PL" dirty="0" err="1"/>
              <a:t>Laval</a:t>
            </a:r>
            <a:endParaRPr lang="en-US" dirty="0"/>
          </a:p>
        </p:txBody>
      </p:sp>
      <p:sp>
        <p:nvSpPr>
          <p:cNvPr id="10" name="pole tekstowe 9">
            <a:extLst>
              <a:ext uri="{FF2B5EF4-FFF2-40B4-BE49-F238E27FC236}">
                <a16:creationId xmlns:a16="http://schemas.microsoft.com/office/drawing/2014/main" id="{94B3EF59-F593-45F6-B1CF-50E130EA60EE}"/>
              </a:ext>
            </a:extLst>
          </p:cNvPr>
          <p:cNvSpPr txBox="1"/>
          <p:nvPr/>
        </p:nvSpPr>
        <p:spPr>
          <a:xfrm>
            <a:off x="9986776" y="110291"/>
            <a:ext cx="1855722" cy="369332"/>
          </a:xfrm>
          <a:prstGeom prst="rect">
            <a:avLst/>
          </a:prstGeom>
          <a:solidFill>
            <a:srgbClr val="FFC000"/>
          </a:solidFill>
        </p:spPr>
        <p:txBody>
          <a:bodyPr wrap="square" rtlCol="0">
            <a:spAutoFit/>
          </a:bodyPr>
          <a:lstStyle/>
          <a:p>
            <a:r>
              <a:rPr lang="pl-PL" dirty="0"/>
              <a:t>Simple Geometry</a:t>
            </a:r>
            <a:endParaRPr lang="en-US" dirty="0"/>
          </a:p>
        </p:txBody>
      </p: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FF0000"/>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D</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759460" y="3521174"/>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759460" y="4805797"/>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784340" y="3392488"/>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784340" y="4805797"/>
            <a:ext cx="2379019"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837584" y="3445136"/>
            <a:ext cx="0" cy="1312432"/>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H="1" flipV="1">
            <a:off x="855894" y="3531514"/>
            <a:ext cx="15887" cy="1226054"/>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71840" y="3916685"/>
            <a:ext cx="898149" cy="369332"/>
          </a:xfrm>
          <a:prstGeom prst="rect">
            <a:avLst/>
          </a:prstGeom>
          <a:noFill/>
          <a:ln>
            <a:solidFill>
              <a:schemeClr val="tx1"/>
            </a:solidFill>
          </a:ln>
        </p:spPr>
        <p:txBody>
          <a:bodyPr wrap="square" rtlCol="0">
            <a:spAutoFit/>
          </a:bodyPr>
          <a:lstStyle/>
          <a:p>
            <a:r>
              <a:rPr lang="pl-PL" dirty="0"/>
              <a:t>14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893507" y="4007492"/>
            <a:ext cx="1130819" cy="369332"/>
          </a:xfrm>
          <a:prstGeom prst="rect">
            <a:avLst/>
          </a:prstGeom>
          <a:noFill/>
          <a:ln>
            <a:solidFill>
              <a:schemeClr val="tx1"/>
            </a:solidFill>
          </a:ln>
        </p:spPr>
        <p:txBody>
          <a:bodyPr wrap="square" rtlCol="0">
            <a:spAutoFit/>
          </a:bodyPr>
          <a:lstStyle/>
          <a:p>
            <a:pPr algn="ctr"/>
            <a:r>
              <a:rPr lang="pl-PL" dirty="0"/>
              <a:t>12 mm</a:t>
            </a:r>
            <a:endParaRPr lang="en-US" dirty="0"/>
          </a:p>
        </p:txBody>
      </p:sp>
      <p:sp>
        <p:nvSpPr>
          <p:cNvPr id="17" name="Prostokąt 16">
            <a:extLst>
              <a:ext uri="{FF2B5EF4-FFF2-40B4-BE49-F238E27FC236}">
                <a16:creationId xmlns:a16="http://schemas.microsoft.com/office/drawing/2014/main" id="{64B0C240-0947-4EB3-8079-686193179A2E}"/>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30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17634912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Density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9" name="pole tekstowe 8">
            <a:extLst>
              <a:ext uri="{FF2B5EF4-FFF2-40B4-BE49-F238E27FC236}">
                <a16:creationId xmlns:a16="http://schemas.microsoft.com/office/drawing/2014/main" id="{2535A7B5-9606-48E0-A780-A6E8027CD6D3}"/>
              </a:ext>
            </a:extLst>
          </p:cNvPr>
          <p:cNvSpPr txBox="1"/>
          <p:nvPr/>
        </p:nvSpPr>
        <p:spPr>
          <a:xfrm>
            <a:off x="4729480" y="110747"/>
            <a:ext cx="1056640" cy="369332"/>
          </a:xfrm>
          <a:prstGeom prst="rect">
            <a:avLst/>
          </a:prstGeom>
          <a:solidFill>
            <a:srgbClr val="FFC000"/>
          </a:solidFill>
        </p:spPr>
        <p:txBody>
          <a:bodyPr wrap="square" rtlCol="0">
            <a:spAutoFit/>
          </a:bodyPr>
          <a:lstStyle/>
          <a:p>
            <a:r>
              <a:rPr lang="pl-PL" dirty="0"/>
              <a:t>De </a:t>
            </a:r>
            <a:r>
              <a:rPr lang="pl-PL" dirty="0" err="1"/>
              <a:t>Laval</a:t>
            </a:r>
            <a:endParaRPr lang="en-US" dirty="0"/>
          </a:p>
        </p:txBody>
      </p:sp>
      <p:sp>
        <p:nvSpPr>
          <p:cNvPr id="10" name="pole tekstowe 9">
            <a:extLst>
              <a:ext uri="{FF2B5EF4-FFF2-40B4-BE49-F238E27FC236}">
                <a16:creationId xmlns:a16="http://schemas.microsoft.com/office/drawing/2014/main" id="{94B3EF59-F593-45F6-B1CF-50E130EA60EE}"/>
              </a:ext>
            </a:extLst>
          </p:cNvPr>
          <p:cNvSpPr txBox="1"/>
          <p:nvPr/>
        </p:nvSpPr>
        <p:spPr>
          <a:xfrm>
            <a:off x="9986776" y="110291"/>
            <a:ext cx="1855722" cy="369332"/>
          </a:xfrm>
          <a:prstGeom prst="rect">
            <a:avLst/>
          </a:prstGeom>
          <a:solidFill>
            <a:srgbClr val="FFC000"/>
          </a:solidFill>
        </p:spPr>
        <p:txBody>
          <a:bodyPr wrap="square" rtlCol="0">
            <a:spAutoFit/>
          </a:bodyPr>
          <a:lstStyle/>
          <a:p>
            <a:r>
              <a:rPr lang="pl-PL" dirty="0"/>
              <a:t>Simple Geometry</a:t>
            </a:r>
            <a:endParaRPr lang="en-US" dirty="0"/>
          </a:p>
        </p:txBody>
      </p: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chemeClr val="accent4">
              <a:lumMod val="40000"/>
              <a:lumOff val="60000"/>
            </a:schemeClr>
          </a:solidFill>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Side</a:t>
            </a:r>
            <a:r>
              <a:rPr lang="pl-PL" sz="2800" dirty="0"/>
              <a:t> </a:t>
            </a:r>
            <a:r>
              <a:rPr lang="pl-PL" sz="2800" dirty="0" err="1"/>
              <a:t>view</a:t>
            </a:r>
            <a:endParaRPr lang="en-US" sz="2800" dirty="0"/>
          </a:p>
        </p:txBody>
      </p:sp>
      <p:pic>
        <p:nvPicPr>
          <p:cNvPr id="4" name="Obraz 3">
            <a:extLst>
              <a:ext uri="{FF2B5EF4-FFF2-40B4-BE49-F238E27FC236}">
                <a16:creationId xmlns:a16="http://schemas.microsoft.com/office/drawing/2014/main" id="{918F6435-0EE2-4C8E-B21E-AC847280D998}"/>
              </a:ext>
            </a:extLst>
          </p:cNvPr>
          <p:cNvPicPr>
            <a:picLocks noChangeAspect="1"/>
          </p:cNvPicPr>
          <p:nvPr/>
        </p:nvPicPr>
        <p:blipFill>
          <a:blip r:embed="rId2"/>
          <a:stretch>
            <a:fillRect/>
          </a:stretch>
        </p:blipFill>
        <p:spPr>
          <a:xfrm>
            <a:off x="662449" y="982851"/>
            <a:ext cx="5059609" cy="5441466"/>
          </a:xfrm>
          <a:prstGeom prst="rect">
            <a:avLst/>
          </a:prstGeom>
        </p:spPr>
      </p:pic>
      <p:pic>
        <p:nvPicPr>
          <p:cNvPr id="5" name="Obraz 4">
            <a:extLst>
              <a:ext uri="{FF2B5EF4-FFF2-40B4-BE49-F238E27FC236}">
                <a16:creationId xmlns:a16="http://schemas.microsoft.com/office/drawing/2014/main" id="{2A2C8A1C-429A-4914-B04C-93D046E03E2E}"/>
              </a:ext>
            </a:extLst>
          </p:cNvPr>
          <p:cNvPicPr>
            <a:picLocks noChangeAspect="1"/>
          </p:cNvPicPr>
          <p:nvPr/>
        </p:nvPicPr>
        <p:blipFill>
          <a:blip r:embed="rId3"/>
          <a:stretch>
            <a:fillRect/>
          </a:stretch>
        </p:blipFill>
        <p:spPr>
          <a:xfrm>
            <a:off x="6809305" y="1260914"/>
            <a:ext cx="4251860" cy="5441466"/>
          </a:xfrm>
          <a:prstGeom prst="rect">
            <a:avLst/>
          </a:prstGeom>
        </p:spPr>
      </p:pic>
      <p:sp>
        <p:nvSpPr>
          <p:cNvPr id="11" name="Prostokąt 10">
            <a:extLst>
              <a:ext uri="{FF2B5EF4-FFF2-40B4-BE49-F238E27FC236}">
                <a16:creationId xmlns:a16="http://schemas.microsoft.com/office/drawing/2014/main" id="{BCB79A71-3576-4113-9592-86389B9CF5CE}"/>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30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3996975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F3EC345-6DDA-483F-8038-1064121B9064}"/>
              </a:ext>
            </a:extLst>
          </p:cNvPr>
          <p:cNvSpPr>
            <a:spLocks noGrp="1"/>
          </p:cNvSpPr>
          <p:nvPr>
            <p:ph type="title"/>
          </p:nvPr>
        </p:nvSpPr>
        <p:spPr/>
        <p:txBody>
          <a:bodyPr/>
          <a:lstStyle/>
          <a:p>
            <a:r>
              <a:rPr lang="pl-PL" dirty="0" err="1"/>
              <a:t>Numerical</a:t>
            </a:r>
            <a:r>
              <a:rPr lang="pl-PL" dirty="0"/>
              <a:t> </a:t>
            </a:r>
            <a:r>
              <a:rPr lang="pl-PL" dirty="0" err="1"/>
              <a:t>Domain</a:t>
            </a:r>
            <a:r>
              <a:rPr lang="pl-PL" dirty="0"/>
              <a:t>: 2D </a:t>
            </a:r>
            <a:r>
              <a:rPr lang="pl-PL" dirty="0" err="1"/>
              <a:t>simulation</a:t>
            </a:r>
            <a:endParaRPr lang="en-US" dirty="0"/>
          </a:p>
        </p:txBody>
      </p:sp>
      <p:pic>
        <p:nvPicPr>
          <p:cNvPr id="4" name="Obraz 3">
            <a:extLst>
              <a:ext uri="{FF2B5EF4-FFF2-40B4-BE49-F238E27FC236}">
                <a16:creationId xmlns:a16="http://schemas.microsoft.com/office/drawing/2014/main" id="{A5AA1FD3-E57D-48B1-AB8D-DB1098E2F50C}"/>
              </a:ext>
            </a:extLst>
          </p:cNvPr>
          <p:cNvPicPr>
            <a:picLocks noChangeAspect="1"/>
          </p:cNvPicPr>
          <p:nvPr/>
        </p:nvPicPr>
        <p:blipFill>
          <a:blip r:embed="rId2"/>
          <a:stretch>
            <a:fillRect/>
          </a:stretch>
        </p:blipFill>
        <p:spPr>
          <a:xfrm>
            <a:off x="2478637" y="1606549"/>
            <a:ext cx="7113038" cy="5103239"/>
          </a:xfrm>
          <a:prstGeom prst="rect">
            <a:avLst/>
          </a:prstGeom>
        </p:spPr>
      </p:pic>
      <p:sp>
        <p:nvSpPr>
          <p:cNvPr id="5" name="Strzałka: w prawo 4">
            <a:extLst>
              <a:ext uri="{FF2B5EF4-FFF2-40B4-BE49-F238E27FC236}">
                <a16:creationId xmlns:a16="http://schemas.microsoft.com/office/drawing/2014/main" id="{DE836F2C-4C59-4AEB-9422-A48D04706618}"/>
              </a:ext>
            </a:extLst>
          </p:cNvPr>
          <p:cNvSpPr/>
          <p:nvPr/>
        </p:nvSpPr>
        <p:spPr>
          <a:xfrm rot="20438494">
            <a:off x="2338648" y="5493324"/>
            <a:ext cx="727788" cy="2682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trzałka: w prawo 5">
            <a:extLst>
              <a:ext uri="{FF2B5EF4-FFF2-40B4-BE49-F238E27FC236}">
                <a16:creationId xmlns:a16="http://schemas.microsoft.com/office/drawing/2014/main" id="{52B78A34-16F5-4B87-81F8-776F6B92D17D}"/>
              </a:ext>
            </a:extLst>
          </p:cNvPr>
          <p:cNvSpPr/>
          <p:nvPr/>
        </p:nvSpPr>
        <p:spPr>
          <a:xfrm rot="20438494">
            <a:off x="9003876" y="2797999"/>
            <a:ext cx="727788" cy="2682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Łącznik prosty 7">
            <a:extLst>
              <a:ext uri="{FF2B5EF4-FFF2-40B4-BE49-F238E27FC236}">
                <a16:creationId xmlns:a16="http://schemas.microsoft.com/office/drawing/2014/main" id="{0EFB7B5D-B8DE-449B-A478-DE8B5572BDA2}"/>
              </a:ext>
            </a:extLst>
          </p:cNvPr>
          <p:cNvCxnSpPr>
            <a:cxnSpLocks/>
          </p:cNvCxnSpPr>
          <p:nvPr/>
        </p:nvCxnSpPr>
        <p:spPr>
          <a:xfrm>
            <a:off x="3769567" y="2537927"/>
            <a:ext cx="1181652" cy="829459"/>
          </a:xfrm>
          <a:prstGeom prst="line">
            <a:avLst/>
          </a:prstGeom>
          <a:ln w="19050">
            <a:headEnd type="none" w="med" len="med"/>
            <a:tailEnd type="triangle" w="med" len="med"/>
          </a:ln>
        </p:spPr>
        <p:style>
          <a:lnRef idx="1">
            <a:schemeClr val="accent6"/>
          </a:lnRef>
          <a:fillRef idx="0">
            <a:schemeClr val="accent6"/>
          </a:fillRef>
          <a:effectRef idx="0">
            <a:schemeClr val="accent6"/>
          </a:effectRef>
          <a:fontRef idx="minor">
            <a:schemeClr val="tx1"/>
          </a:fontRef>
        </p:style>
      </p:cxnSp>
      <p:cxnSp>
        <p:nvCxnSpPr>
          <p:cNvPr id="9" name="Łącznik prosty 8">
            <a:extLst>
              <a:ext uri="{FF2B5EF4-FFF2-40B4-BE49-F238E27FC236}">
                <a16:creationId xmlns:a16="http://schemas.microsoft.com/office/drawing/2014/main" id="{831E272B-A6C5-4DB2-B3CD-B86BAF4151C6}"/>
              </a:ext>
            </a:extLst>
          </p:cNvPr>
          <p:cNvCxnSpPr/>
          <p:nvPr/>
        </p:nvCxnSpPr>
        <p:spPr>
          <a:xfrm flipH="1" flipV="1">
            <a:off x="7019730" y="4675714"/>
            <a:ext cx="2220686" cy="951722"/>
          </a:xfrm>
          <a:prstGeom prst="line">
            <a:avLst/>
          </a:prstGeom>
          <a:ln w="19050">
            <a:headEnd type="none" w="med" len="med"/>
            <a:tailEnd type="triangle" w="med" len="med"/>
          </a:ln>
        </p:spPr>
        <p:style>
          <a:lnRef idx="1">
            <a:schemeClr val="accent5"/>
          </a:lnRef>
          <a:fillRef idx="0">
            <a:schemeClr val="accent5"/>
          </a:fillRef>
          <a:effectRef idx="0">
            <a:schemeClr val="accent5"/>
          </a:effectRef>
          <a:fontRef idx="minor">
            <a:schemeClr val="tx1"/>
          </a:fontRef>
        </p:style>
      </p:cxnSp>
      <p:cxnSp>
        <p:nvCxnSpPr>
          <p:cNvPr id="10" name="Łącznik prosty 9">
            <a:extLst>
              <a:ext uri="{FF2B5EF4-FFF2-40B4-BE49-F238E27FC236}">
                <a16:creationId xmlns:a16="http://schemas.microsoft.com/office/drawing/2014/main" id="{AF2FAAF7-F108-405B-9ECB-3CC867B45C37}"/>
              </a:ext>
            </a:extLst>
          </p:cNvPr>
          <p:cNvCxnSpPr>
            <a:cxnSpLocks/>
          </p:cNvCxnSpPr>
          <p:nvPr/>
        </p:nvCxnSpPr>
        <p:spPr>
          <a:xfrm flipH="1" flipV="1">
            <a:off x="6120493" y="5014727"/>
            <a:ext cx="3119923" cy="612709"/>
          </a:xfrm>
          <a:prstGeom prst="line">
            <a:avLst/>
          </a:prstGeom>
          <a:ln w="19050">
            <a:headEnd type="none" w="med" len="med"/>
            <a:tailEnd type="triangle" w="med" len="med"/>
          </a:ln>
        </p:spPr>
        <p:style>
          <a:lnRef idx="1">
            <a:schemeClr val="accent5"/>
          </a:lnRef>
          <a:fillRef idx="0">
            <a:schemeClr val="accent5"/>
          </a:fillRef>
          <a:effectRef idx="0">
            <a:schemeClr val="accent5"/>
          </a:effectRef>
          <a:fontRef idx="minor">
            <a:schemeClr val="tx1"/>
          </a:fontRef>
        </p:style>
      </p:cxnSp>
      <p:cxnSp>
        <p:nvCxnSpPr>
          <p:cNvPr id="12" name="Łącznik prosty 11">
            <a:extLst>
              <a:ext uri="{FF2B5EF4-FFF2-40B4-BE49-F238E27FC236}">
                <a16:creationId xmlns:a16="http://schemas.microsoft.com/office/drawing/2014/main" id="{D230572E-8793-4B5C-B68B-504A75413055}"/>
              </a:ext>
            </a:extLst>
          </p:cNvPr>
          <p:cNvCxnSpPr>
            <a:cxnSpLocks/>
          </p:cNvCxnSpPr>
          <p:nvPr/>
        </p:nvCxnSpPr>
        <p:spPr>
          <a:xfrm flipV="1">
            <a:off x="5495731" y="5568236"/>
            <a:ext cx="364341" cy="524654"/>
          </a:xfrm>
          <a:prstGeom prst="line">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6" name="Łącznik prosty 15">
            <a:extLst>
              <a:ext uri="{FF2B5EF4-FFF2-40B4-BE49-F238E27FC236}">
                <a16:creationId xmlns:a16="http://schemas.microsoft.com/office/drawing/2014/main" id="{765493D6-A588-411F-8FB8-F359D22B852C}"/>
              </a:ext>
            </a:extLst>
          </p:cNvPr>
          <p:cNvCxnSpPr>
            <a:cxnSpLocks/>
          </p:cNvCxnSpPr>
          <p:nvPr/>
        </p:nvCxnSpPr>
        <p:spPr>
          <a:xfrm>
            <a:off x="3769567" y="2537927"/>
            <a:ext cx="1604640" cy="230544"/>
          </a:xfrm>
          <a:prstGeom prst="line">
            <a:avLst/>
          </a:prstGeom>
          <a:ln w="19050">
            <a:headEnd type="none" w="med" len="med"/>
            <a:tailEnd type="triangle" w="med" len="med"/>
          </a:ln>
        </p:spPr>
        <p:style>
          <a:lnRef idx="1">
            <a:schemeClr val="accent6"/>
          </a:lnRef>
          <a:fillRef idx="0">
            <a:schemeClr val="accent6"/>
          </a:fillRef>
          <a:effectRef idx="0">
            <a:schemeClr val="accent6"/>
          </a:effectRef>
          <a:fontRef idx="minor">
            <a:schemeClr val="tx1"/>
          </a:fontRef>
        </p:style>
      </p:cxnSp>
      <p:sp>
        <p:nvSpPr>
          <p:cNvPr id="18" name="pole tekstowe 17">
            <a:extLst>
              <a:ext uri="{FF2B5EF4-FFF2-40B4-BE49-F238E27FC236}">
                <a16:creationId xmlns:a16="http://schemas.microsoft.com/office/drawing/2014/main" id="{892FC726-06A8-48DA-A78C-D2967A5E96F2}"/>
              </a:ext>
            </a:extLst>
          </p:cNvPr>
          <p:cNvSpPr txBox="1"/>
          <p:nvPr/>
        </p:nvSpPr>
        <p:spPr>
          <a:xfrm>
            <a:off x="2192694" y="2164702"/>
            <a:ext cx="1371600" cy="646331"/>
          </a:xfrm>
          <a:prstGeom prst="rect">
            <a:avLst/>
          </a:prstGeom>
          <a:noFill/>
        </p:spPr>
        <p:txBody>
          <a:bodyPr wrap="square" rtlCol="0">
            <a:spAutoFit/>
          </a:bodyPr>
          <a:lstStyle/>
          <a:p>
            <a:r>
              <a:rPr lang="pl-PL" dirty="0" err="1"/>
              <a:t>Adiabatic</a:t>
            </a:r>
            <a:r>
              <a:rPr lang="pl-PL" dirty="0"/>
              <a:t> </a:t>
            </a:r>
            <a:r>
              <a:rPr lang="pl-PL" dirty="0" err="1"/>
              <a:t>wall</a:t>
            </a:r>
            <a:endParaRPr lang="en-US" dirty="0"/>
          </a:p>
        </p:txBody>
      </p:sp>
      <p:sp>
        <p:nvSpPr>
          <p:cNvPr id="19" name="pole tekstowe 18">
            <a:extLst>
              <a:ext uri="{FF2B5EF4-FFF2-40B4-BE49-F238E27FC236}">
                <a16:creationId xmlns:a16="http://schemas.microsoft.com/office/drawing/2014/main" id="{D55ECCDE-A32A-4A06-AF2D-31C99E6F7C4E}"/>
              </a:ext>
            </a:extLst>
          </p:cNvPr>
          <p:cNvSpPr txBox="1"/>
          <p:nvPr/>
        </p:nvSpPr>
        <p:spPr>
          <a:xfrm>
            <a:off x="462889" y="5057117"/>
            <a:ext cx="1769942" cy="646331"/>
          </a:xfrm>
          <a:prstGeom prst="rect">
            <a:avLst/>
          </a:prstGeom>
          <a:noFill/>
        </p:spPr>
        <p:txBody>
          <a:bodyPr wrap="square" rtlCol="0">
            <a:spAutoFit/>
          </a:bodyPr>
          <a:lstStyle/>
          <a:p>
            <a:r>
              <a:rPr lang="pl-PL" dirty="0"/>
              <a:t>Inlet</a:t>
            </a:r>
            <a:br>
              <a:rPr lang="pl-PL" dirty="0"/>
            </a:br>
            <a:r>
              <a:rPr lang="pl-PL" dirty="0"/>
              <a:t>BC </a:t>
            </a:r>
            <a:r>
              <a:rPr lang="pl-PL" dirty="0" err="1"/>
              <a:t>type</a:t>
            </a:r>
            <a:r>
              <a:rPr lang="pl-PL" dirty="0"/>
              <a:t>: </a:t>
            </a:r>
            <a:r>
              <a:rPr lang="pl-PL" dirty="0" err="1"/>
              <a:t>opening</a:t>
            </a:r>
            <a:endParaRPr lang="en-US" dirty="0"/>
          </a:p>
        </p:txBody>
      </p:sp>
      <p:sp>
        <p:nvSpPr>
          <p:cNvPr id="20" name="pole tekstowe 19">
            <a:extLst>
              <a:ext uri="{FF2B5EF4-FFF2-40B4-BE49-F238E27FC236}">
                <a16:creationId xmlns:a16="http://schemas.microsoft.com/office/drawing/2014/main" id="{851C90CA-01E7-4DA4-8FFA-B32D3B93949A}"/>
              </a:ext>
            </a:extLst>
          </p:cNvPr>
          <p:cNvSpPr txBox="1"/>
          <p:nvPr/>
        </p:nvSpPr>
        <p:spPr>
          <a:xfrm>
            <a:off x="9624626" y="1962087"/>
            <a:ext cx="1769942" cy="646331"/>
          </a:xfrm>
          <a:prstGeom prst="rect">
            <a:avLst/>
          </a:prstGeom>
          <a:noFill/>
        </p:spPr>
        <p:txBody>
          <a:bodyPr wrap="square" rtlCol="0">
            <a:spAutoFit/>
          </a:bodyPr>
          <a:lstStyle/>
          <a:p>
            <a:r>
              <a:rPr lang="pl-PL" dirty="0" err="1"/>
              <a:t>Outlet</a:t>
            </a:r>
            <a:br>
              <a:rPr lang="pl-PL" dirty="0"/>
            </a:br>
            <a:r>
              <a:rPr lang="pl-PL" dirty="0"/>
              <a:t>BC </a:t>
            </a:r>
            <a:r>
              <a:rPr lang="pl-PL" dirty="0" err="1"/>
              <a:t>type</a:t>
            </a:r>
            <a:r>
              <a:rPr lang="pl-PL" dirty="0"/>
              <a:t>: </a:t>
            </a:r>
            <a:r>
              <a:rPr lang="pl-PL" dirty="0" err="1"/>
              <a:t>opening</a:t>
            </a:r>
            <a:endParaRPr lang="en-US" dirty="0"/>
          </a:p>
        </p:txBody>
      </p:sp>
      <p:sp>
        <p:nvSpPr>
          <p:cNvPr id="21" name="pole tekstowe 20">
            <a:extLst>
              <a:ext uri="{FF2B5EF4-FFF2-40B4-BE49-F238E27FC236}">
                <a16:creationId xmlns:a16="http://schemas.microsoft.com/office/drawing/2014/main" id="{69E5908A-8CE6-47E9-8F50-B5F5F9B24D37}"/>
              </a:ext>
            </a:extLst>
          </p:cNvPr>
          <p:cNvSpPr txBox="1"/>
          <p:nvPr/>
        </p:nvSpPr>
        <p:spPr>
          <a:xfrm>
            <a:off x="9286533" y="5264512"/>
            <a:ext cx="1769942" cy="646331"/>
          </a:xfrm>
          <a:prstGeom prst="rect">
            <a:avLst/>
          </a:prstGeom>
          <a:noFill/>
        </p:spPr>
        <p:txBody>
          <a:bodyPr wrap="square" rtlCol="0">
            <a:spAutoFit/>
          </a:bodyPr>
          <a:lstStyle/>
          <a:p>
            <a:r>
              <a:rPr lang="pl-PL" dirty="0" err="1"/>
              <a:t>Rotational</a:t>
            </a:r>
            <a:r>
              <a:rPr lang="pl-PL" dirty="0"/>
              <a:t> </a:t>
            </a:r>
            <a:r>
              <a:rPr lang="pl-PL" dirty="0" err="1"/>
              <a:t>periodicity</a:t>
            </a:r>
            <a:r>
              <a:rPr lang="pl-PL" dirty="0"/>
              <a:t>  </a:t>
            </a:r>
            <a:endParaRPr lang="en-US" dirty="0"/>
          </a:p>
        </p:txBody>
      </p:sp>
      <p:sp>
        <p:nvSpPr>
          <p:cNvPr id="22" name="pole tekstowe 21">
            <a:extLst>
              <a:ext uri="{FF2B5EF4-FFF2-40B4-BE49-F238E27FC236}">
                <a16:creationId xmlns:a16="http://schemas.microsoft.com/office/drawing/2014/main" id="{892BC7A8-548C-49C7-B58A-E2F0CAD67F40}"/>
              </a:ext>
            </a:extLst>
          </p:cNvPr>
          <p:cNvSpPr txBox="1"/>
          <p:nvPr/>
        </p:nvSpPr>
        <p:spPr>
          <a:xfrm>
            <a:off x="4792930" y="6092510"/>
            <a:ext cx="1769942" cy="369332"/>
          </a:xfrm>
          <a:prstGeom prst="rect">
            <a:avLst/>
          </a:prstGeom>
          <a:noFill/>
        </p:spPr>
        <p:txBody>
          <a:bodyPr wrap="square" rtlCol="0">
            <a:spAutoFit/>
          </a:bodyPr>
          <a:lstStyle/>
          <a:p>
            <a:r>
              <a:rPr lang="pl-PL" dirty="0" err="1"/>
              <a:t>Symmetry</a:t>
            </a:r>
            <a:r>
              <a:rPr lang="pl-PL" dirty="0"/>
              <a:t> </a:t>
            </a:r>
            <a:r>
              <a:rPr lang="pl-PL" dirty="0" err="1"/>
              <a:t>edge</a:t>
            </a:r>
            <a:endParaRPr lang="en-US" dirty="0"/>
          </a:p>
        </p:txBody>
      </p:sp>
      <p:sp>
        <p:nvSpPr>
          <p:cNvPr id="23" name="Strzałka: zakrzywiona w lewo 22">
            <a:extLst>
              <a:ext uri="{FF2B5EF4-FFF2-40B4-BE49-F238E27FC236}">
                <a16:creationId xmlns:a16="http://schemas.microsoft.com/office/drawing/2014/main" id="{FD29AC9C-4715-429E-B254-D564442391A3}"/>
              </a:ext>
            </a:extLst>
          </p:cNvPr>
          <p:cNvSpPr/>
          <p:nvPr/>
        </p:nvSpPr>
        <p:spPr>
          <a:xfrm rot="2727180">
            <a:off x="6508296" y="5248462"/>
            <a:ext cx="320350" cy="53056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5" name="Łącznik prosty 24">
            <a:extLst>
              <a:ext uri="{FF2B5EF4-FFF2-40B4-BE49-F238E27FC236}">
                <a16:creationId xmlns:a16="http://schemas.microsoft.com/office/drawing/2014/main" id="{EFAB4C0A-25A3-4619-9B5C-CFC4BF3BECF1}"/>
              </a:ext>
            </a:extLst>
          </p:cNvPr>
          <p:cNvCxnSpPr>
            <a:cxnSpLocks/>
          </p:cNvCxnSpPr>
          <p:nvPr/>
        </p:nvCxnSpPr>
        <p:spPr>
          <a:xfrm flipV="1">
            <a:off x="1968759" y="4455300"/>
            <a:ext cx="8180895" cy="2048004"/>
          </a:xfrm>
          <a:prstGeom prst="line">
            <a:avLst/>
          </a:prstGeom>
          <a:ln>
            <a:prstDash val="dashDot"/>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563286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Density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9" name="pole tekstowe 8">
            <a:extLst>
              <a:ext uri="{FF2B5EF4-FFF2-40B4-BE49-F238E27FC236}">
                <a16:creationId xmlns:a16="http://schemas.microsoft.com/office/drawing/2014/main" id="{2535A7B5-9606-48E0-A780-A6E8027CD6D3}"/>
              </a:ext>
            </a:extLst>
          </p:cNvPr>
          <p:cNvSpPr txBox="1"/>
          <p:nvPr/>
        </p:nvSpPr>
        <p:spPr>
          <a:xfrm>
            <a:off x="4729480" y="110747"/>
            <a:ext cx="1056640" cy="369332"/>
          </a:xfrm>
          <a:prstGeom prst="rect">
            <a:avLst/>
          </a:prstGeom>
          <a:solidFill>
            <a:srgbClr val="FFC000"/>
          </a:solidFill>
        </p:spPr>
        <p:txBody>
          <a:bodyPr wrap="square" rtlCol="0">
            <a:spAutoFit/>
          </a:bodyPr>
          <a:lstStyle/>
          <a:p>
            <a:r>
              <a:rPr lang="pl-PL" dirty="0"/>
              <a:t>De </a:t>
            </a:r>
            <a:r>
              <a:rPr lang="pl-PL" dirty="0" err="1"/>
              <a:t>Laval</a:t>
            </a:r>
            <a:endParaRPr lang="en-US" dirty="0"/>
          </a:p>
        </p:txBody>
      </p:sp>
      <p:sp>
        <p:nvSpPr>
          <p:cNvPr id="10" name="pole tekstowe 9">
            <a:extLst>
              <a:ext uri="{FF2B5EF4-FFF2-40B4-BE49-F238E27FC236}">
                <a16:creationId xmlns:a16="http://schemas.microsoft.com/office/drawing/2014/main" id="{94B3EF59-F593-45F6-B1CF-50E130EA60EE}"/>
              </a:ext>
            </a:extLst>
          </p:cNvPr>
          <p:cNvSpPr txBox="1"/>
          <p:nvPr/>
        </p:nvSpPr>
        <p:spPr>
          <a:xfrm>
            <a:off x="9986776" y="110291"/>
            <a:ext cx="1855722" cy="369332"/>
          </a:xfrm>
          <a:prstGeom prst="rect">
            <a:avLst/>
          </a:prstGeom>
          <a:solidFill>
            <a:srgbClr val="FFC000"/>
          </a:solidFill>
        </p:spPr>
        <p:txBody>
          <a:bodyPr wrap="square" rtlCol="0">
            <a:spAutoFit/>
          </a:bodyPr>
          <a:lstStyle/>
          <a:p>
            <a:r>
              <a:rPr lang="pl-PL" dirty="0"/>
              <a:t>Simple Geometry</a:t>
            </a:r>
            <a:endParaRPr lang="en-US" dirty="0"/>
          </a:p>
        </p:txBody>
      </p: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99CCFF"/>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A</a:t>
            </a:r>
            <a:endParaRPr lang="en-US" sz="2800" dirty="0"/>
          </a:p>
        </p:txBody>
      </p:sp>
      <p:pic>
        <p:nvPicPr>
          <p:cNvPr id="5" name="Obraz 4">
            <a:extLst>
              <a:ext uri="{FF2B5EF4-FFF2-40B4-BE49-F238E27FC236}">
                <a16:creationId xmlns:a16="http://schemas.microsoft.com/office/drawing/2014/main" id="{B9D4CA56-CEE2-4FB4-A9D8-CE502A5E48E0}"/>
              </a:ext>
            </a:extLst>
          </p:cNvPr>
          <p:cNvPicPr>
            <a:picLocks noChangeAspect="1"/>
          </p:cNvPicPr>
          <p:nvPr/>
        </p:nvPicPr>
        <p:blipFill>
          <a:blip r:embed="rId2"/>
          <a:stretch>
            <a:fillRect/>
          </a:stretch>
        </p:blipFill>
        <p:spPr>
          <a:xfrm>
            <a:off x="869374" y="1018572"/>
            <a:ext cx="4613942" cy="5705192"/>
          </a:xfrm>
          <a:prstGeom prst="rect">
            <a:avLst/>
          </a:prstGeom>
        </p:spPr>
      </p:pic>
      <p:pic>
        <p:nvPicPr>
          <p:cNvPr id="7" name="Obraz 6">
            <a:extLst>
              <a:ext uri="{FF2B5EF4-FFF2-40B4-BE49-F238E27FC236}">
                <a16:creationId xmlns:a16="http://schemas.microsoft.com/office/drawing/2014/main" id="{0E298A50-87F0-4536-B86E-CFA51AFC15E7}"/>
              </a:ext>
            </a:extLst>
          </p:cNvPr>
          <p:cNvPicPr>
            <a:picLocks noChangeAspect="1"/>
          </p:cNvPicPr>
          <p:nvPr/>
        </p:nvPicPr>
        <p:blipFill>
          <a:blip r:embed="rId3"/>
          <a:stretch>
            <a:fillRect/>
          </a:stretch>
        </p:blipFill>
        <p:spPr>
          <a:xfrm>
            <a:off x="6916939" y="1018572"/>
            <a:ext cx="4403102" cy="5706718"/>
          </a:xfrm>
          <a:prstGeom prst="rect">
            <a:avLst/>
          </a:prstGeom>
        </p:spPr>
      </p:pic>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640080" y="3809306"/>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640080" y="4573930"/>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733540" y="3809306"/>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715760" y="4680610"/>
            <a:ext cx="228105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784340" y="3870960"/>
            <a:ext cx="0" cy="702970"/>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V="1">
            <a:off x="759460" y="3870960"/>
            <a:ext cx="0" cy="702970"/>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40732" y="4037778"/>
            <a:ext cx="898149" cy="369332"/>
          </a:xfrm>
          <a:prstGeom prst="rect">
            <a:avLst/>
          </a:prstGeom>
          <a:noFill/>
          <a:ln>
            <a:solidFill>
              <a:schemeClr val="tx1"/>
            </a:solidFill>
          </a:ln>
        </p:spPr>
        <p:txBody>
          <a:bodyPr wrap="square" rtlCol="0">
            <a:spAutoFit/>
          </a:bodyPr>
          <a:lstStyle/>
          <a:p>
            <a:r>
              <a:rPr lang="pl-PL" dirty="0"/>
              <a:t>1.1mm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877256" y="4037778"/>
            <a:ext cx="1130819" cy="369332"/>
          </a:xfrm>
          <a:prstGeom prst="rect">
            <a:avLst/>
          </a:prstGeom>
          <a:noFill/>
          <a:ln>
            <a:solidFill>
              <a:schemeClr val="tx1"/>
            </a:solidFill>
          </a:ln>
        </p:spPr>
        <p:txBody>
          <a:bodyPr wrap="square" rtlCol="0">
            <a:spAutoFit/>
          </a:bodyPr>
          <a:lstStyle/>
          <a:p>
            <a:r>
              <a:rPr lang="pl-PL" dirty="0"/>
              <a:t>0.025mm</a:t>
            </a:r>
            <a:endParaRPr lang="en-US" dirty="0"/>
          </a:p>
        </p:txBody>
      </p:sp>
      <p:sp>
        <p:nvSpPr>
          <p:cNvPr id="17" name="Prostokąt 16">
            <a:extLst>
              <a:ext uri="{FF2B5EF4-FFF2-40B4-BE49-F238E27FC236}">
                <a16:creationId xmlns:a16="http://schemas.microsoft.com/office/drawing/2014/main" id="{86270670-AF13-4A3E-9461-5C76694C24C4}"/>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30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7983997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a:extLst>
              <a:ext uri="{FF2B5EF4-FFF2-40B4-BE49-F238E27FC236}">
                <a16:creationId xmlns:a16="http://schemas.microsoft.com/office/drawing/2014/main" id="{5EC1C0A4-CD21-46F6-810C-6BBCA30524AB}"/>
              </a:ext>
            </a:extLst>
          </p:cNvPr>
          <p:cNvPicPr>
            <a:picLocks noChangeAspect="1"/>
          </p:cNvPicPr>
          <p:nvPr/>
        </p:nvPicPr>
        <p:blipFill>
          <a:blip r:embed="rId2"/>
          <a:stretch>
            <a:fillRect/>
          </a:stretch>
        </p:blipFill>
        <p:spPr>
          <a:xfrm>
            <a:off x="1255138" y="948397"/>
            <a:ext cx="4010568" cy="5725952"/>
          </a:xfrm>
          <a:prstGeom prst="rect">
            <a:avLst/>
          </a:prstGeom>
        </p:spPr>
      </p:pic>
      <p:pic>
        <p:nvPicPr>
          <p:cNvPr id="3" name="Obraz 2">
            <a:extLst>
              <a:ext uri="{FF2B5EF4-FFF2-40B4-BE49-F238E27FC236}">
                <a16:creationId xmlns:a16="http://schemas.microsoft.com/office/drawing/2014/main" id="{CD7F6F60-DDD7-4FDE-9359-C87577C1E637}"/>
              </a:ext>
            </a:extLst>
          </p:cNvPr>
          <p:cNvPicPr>
            <a:picLocks noChangeAspect="1"/>
          </p:cNvPicPr>
          <p:nvPr/>
        </p:nvPicPr>
        <p:blipFill>
          <a:blip r:embed="rId3"/>
          <a:stretch>
            <a:fillRect/>
          </a:stretch>
        </p:blipFill>
        <p:spPr>
          <a:xfrm>
            <a:off x="7060557" y="869810"/>
            <a:ext cx="4248502" cy="5893084"/>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Density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9" name="pole tekstowe 8">
            <a:extLst>
              <a:ext uri="{FF2B5EF4-FFF2-40B4-BE49-F238E27FC236}">
                <a16:creationId xmlns:a16="http://schemas.microsoft.com/office/drawing/2014/main" id="{2535A7B5-9606-48E0-A780-A6E8027CD6D3}"/>
              </a:ext>
            </a:extLst>
          </p:cNvPr>
          <p:cNvSpPr txBox="1"/>
          <p:nvPr/>
        </p:nvSpPr>
        <p:spPr>
          <a:xfrm>
            <a:off x="4729480" y="110747"/>
            <a:ext cx="1056640" cy="369332"/>
          </a:xfrm>
          <a:prstGeom prst="rect">
            <a:avLst/>
          </a:prstGeom>
          <a:solidFill>
            <a:srgbClr val="FFC000"/>
          </a:solidFill>
        </p:spPr>
        <p:txBody>
          <a:bodyPr wrap="square" rtlCol="0">
            <a:spAutoFit/>
          </a:bodyPr>
          <a:lstStyle/>
          <a:p>
            <a:r>
              <a:rPr lang="pl-PL" dirty="0"/>
              <a:t>De </a:t>
            </a:r>
            <a:r>
              <a:rPr lang="pl-PL" dirty="0" err="1"/>
              <a:t>Laval</a:t>
            </a:r>
            <a:endParaRPr lang="en-US" dirty="0"/>
          </a:p>
        </p:txBody>
      </p:sp>
      <p:sp>
        <p:nvSpPr>
          <p:cNvPr id="10" name="pole tekstowe 9">
            <a:extLst>
              <a:ext uri="{FF2B5EF4-FFF2-40B4-BE49-F238E27FC236}">
                <a16:creationId xmlns:a16="http://schemas.microsoft.com/office/drawing/2014/main" id="{94B3EF59-F593-45F6-B1CF-50E130EA60EE}"/>
              </a:ext>
            </a:extLst>
          </p:cNvPr>
          <p:cNvSpPr txBox="1"/>
          <p:nvPr/>
        </p:nvSpPr>
        <p:spPr>
          <a:xfrm>
            <a:off x="9986776" y="110291"/>
            <a:ext cx="1855722" cy="369332"/>
          </a:xfrm>
          <a:prstGeom prst="rect">
            <a:avLst/>
          </a:prstGeom>
          <a:solidFill>
            <a:srgbClr val="FFC000"/>
          </a:solidFill>
        </p:spPr>
        <p:txBody>
          <a:bodyPr wrap="square" rtlCol="0">
            <a:spAutoFit/>
          </a:bodyPr>
          <a:lstStyle/>
          <a:p>
            <a:r>
              <a:rPr lang="pl-PL" dirty="0"/>
              <a:t>Simple Geometry</a:t>
            </a:r>
            <a:endParaRPr lang="en-US" dirty="0"/>
          </a:p>
        </p:txBody>
      </p: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00FF00"/>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B</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964171" y="3421297"/>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883148" y="4671519"/>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784340" y="3531514"/>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766560" y="4757568"/>
            <a:ext cx="228105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882307" y="3652276"/>
            <a:ext cx="0" cy="1019243"/>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V="1">
            <a:off x="964171" y="3531515"/>
            <a:ext cx="0" cy="1022192"/>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21991" y="3802836"/>
            <a:ext cx="1132409" cy="369332"/>
          </a:xfrm>
          <a:prstGeom prst="rect">
            <a:avLst/>
          </a:prstGeom>
          <a:noFill/>
          <a:ln>
            <a:solidFill>
              <a:schemeClr val="tx1"/>
            </a:solidFill>
          </a:ln>
        </p:spPr>
        <p:txBody>
          <a:bodyPr wrap="square" rtlCol="0">
            <a:spAutoFit/>
          </a:bodyPr>
          <a:lstStyle/>
          <a:p>
            <a:pPr algn="ctr"/>
            <a:r>
              <a:rPr lang="pl-PL" dirty="0"/>
              <a:t>2.5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893507" y="4007492"/>
            <a:ext cx="1130819" cy="369332"/>
          </a:xfrm>
          <a:prstGeom prst="rect">
            <a:avLst/>
          </a:prstGeom>
          <a:noFill/>
          <a:ln>
            <a:solidFill>
              <a:schemeClr val="tx1"/>
            </a:solidFill>
          </a:ln>
        </p:spPr>
        <p:txBody>
          <a:bodyPr wrap="square" rtlCol="0">
            <a:spAutoFit/>
          </a:bodyPr>
          <a:lstStyle/>
          <a:p>
            <a:pPr algn="ctr"/>
            <a:r>
              <a:rPr lang="pl-PL" dirty="0"/>
              <a:t>3.2 mm</a:t>
            </a:r>
            <a:endParaRPr lang="en-US" dirty="0"/>
          </a:p>
        </p:txBody>
      </p:sp>
      <p:sp>
        <p:nvSpPr>
          <p:cNvPr id="17" name="Prostokąt 16">
            <a:extLst>
              <a:ext uri="{FF2B5EF4-FFF2-40B4-BE49-F238E27FC236}">
                <a16:creationId xmlns:a16="http://schemas.microsoft.com/office/drawing/2014/main" id="{4FF4F9B5-E8CB-44A1-950D-6D079E16F5B7}"/>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30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27443766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a:extLst>
              <a:ext uri="{FF2B5EF4-FFF2-40B4-BE49-F238E27FC236}">
                <a16:creationId xmlns:a16="http://schemas.microsoft.com/office/drawing/2014/main" id="{4DF4CA4A-6D37-4F73-A82C-3DEB405181B3}"/>
              </a:ext>
            </a:extLst>
          </p:cNvPr>
          <p:cNvPicPr>
            <a:picLocks noChangeAspect="1"/>
          </p:cNvPicPr>
          <p:nvPr/>
        </p:nvPicPr>
        <p:blipFill>
          <a:blip r:embed="rId2"/>
          <a:stretch>
            <a:fillRect/>
          </a:stretch>
        </p:blipFill>
        <p:spPr>
          <a:xfrm>
            <a:off x="1552249" y="1142712"/>
            <a:ext cx="3811220" cy="5261313"/>
          </a:xfrm>
          <a:prstGeom prst="rect">
            <a:avLst/>
          </a:prstGeom>
        </p:spPr>
      </p:pic>
      <p:pic>
        <p:nvPicPr>
          <p:cNvPr id="4" name="Obraz 3">
            <a:extLst>
              <a:ext uri="{FF2B5EF4-FFF2-40B4-BE49-F238E27FC236}">
                <a16:creationId xmlns:a16="http://schemas.microsoft.com/office/drawing/2014/main" id="{1C552447-8E50-4010-A5D6-7FB7BC9234DC}"/>
              </a:ext>
            </a:extLst>
          </p:cNvPr>
          <p:cNvPicPr>
            <a:picLocks noChangeAspect="1"/>
          </p:cNvPicPr>
          <p:nvPr/>
        </p:nvPicPr>
        <p:blipFill>
          <a:blip r:embed="rId3"/>
          <a:stretch>
            <a:fillRect/>
          </a:stretch>
        </p:blipFill>
        <p:spPr>
          <a:xfrm>
            <a:off x="7184344" y="1142712"/>
            <a:ext cx="3730293" cy="5261313"/>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Density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9" name="pole tekstowe 8">
            <a:extLst>
              <a:ext uri="{FF2B5EF4-FFF2-40B4-BE49-F238E27FC236}">
                <a16:creationId xmlns:a16="http://schemas.microsoft.com/office/drawing/2014/main" id="{2535A7B5-9606-48E0-A780-A6E8027CD6D3}"/>
              </a:ext>
            </a:extLst>
          </p:cNvPr>
          <p:cNvSpPr txBox="1"/>
          <p:nvPr/>
        </p:nvSpPr>
        <p:spPr>
          <a:xfrm>
            <a:off x="4729480" y="110747"/>
            <a:ext cx="1056640" cy="369332"/>
          </a:xfrm>
          <a:prstGeom prst="rect">
            <a:avLst/>
          </a:prstGeom>
          <a:solidFill>
            <a:srgbClr val="FFC000"/>
          </a:solidFill>
        </p:spPr>
        <p:txBody>
          <a:bodyPr wrap="square" rtlCol="0">
            <a:spAutoFit/>
          </a:bodyPr>
          <a:lstStyle/>
          <a:p>
            <a:r>
              <a:rPr lang="pl-PL" dirty="0"/>
              <a:t>De </a:t>
            </a:r>
            <a:r>
              <a:rPr lang="pl-PL" dirty="0" err="1"/>
              <a:t>Laval</a:t>
            </a:r>
            <a:endParaRPr lang="en-US" dirty="0"/>
          </a:p>
        </p:txBody>
      </p:sp>
      <p:sp>
        <p:nvSpPr>
          <p:cNvPr id="10" name="pole tekstowe 9">
            <a:extLst>
              <a:ext uri="{FF2B5EF4-FFF2-40B4-BE49-F238E27FC236}">
                <a16:creationId xmlns:a16="http://schemas.microsoft.com/office/drawing/2014/main" id="{94B3EF59-F593-45F6-B1CF-50E130EA60EE}"/>
              </a:ext>
            </a:extLst>
          </p:cNvPr>
          <p:cNvSpPr txBox="1"/>
          <p:nvPr/>
        </p:nvSpPr>
        <p:spPr>
          <a:xfrm>
            <a:off x="9986776" y="110291"/>
            <a:ext cx="1855722" cy="369332"/>
          </a:xfrm>
          <a:prstGeom prst="rect">
            <a:avLst/>
          </a:prstGeom>
          <a:solidFill>
            <a:srgbClr val="FFC000"/>
          </a:solidFill>
        </p:spPr>
        <p:txBody>
          <a:bodyPr wrap="square" rtlCol="0">
            <a:spAutoFit/>
          </a:bodyPr>
          <a:lstStyle/>
          <a:p>
            <a:r>
              <a:rPr lang="pl-PL" dirty="0"/>
              <a:t>Simple Geometry</a:t>
            </a:r>
            <a:endParaRPr lang="en-US" dirty="0"/>
          </a:p>
        </p:txBody>
      </p: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0066FF"/>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C</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759460" y="3085117"/>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848424" y="5175813"/>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784340" y="3531514"/>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766560" y="4873314"/>
            <a:ext cx="228105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882307" y="3652277"/>
            <a:ext cx="0" cy="1105291"/>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V="1">
            <a:off x="848424" y="3180029"/>
            <a:ext cx="0" cy="1995784"/>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40732" y="4037778"/>
            <a:ext cx="898149" cy="369332"/>
          </a:xfrm>
          <a:prstGeom prst="rect">
            <a:avLst/>
          </a:prstGeom>
          <a:noFill/>
          <a:ln>
            <a:solidFill>
              <a:schemeClr val="tx1"/>
            </a:solidFill>
          </a:ln>
        </p:spPr>
        <p:txBody>
          <a:bodyPr wrap="square" rtlCol="0">
            <a:spAutoFit/>
          </a:bodyPr>
          <a:lstStyle/>
          <a:p>
            <a:pPr algn="ctr"/>
            <a:r>
              <a:rPr lang="pl-PL" dirty="0"/>
              <a:t>8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893507" y="4007492"/>
            <a:ext cx="1130819" cy="369332"/>
          </a:xfrm>
          <a:prstGeom prst="rect">
            <a:avLst/>
          </a:prstGeom>
          <a:noFill/>
          <a:ln>
            <a:solidFill>
              <a:schemeClr val="tx1"/>
            </a:solidFill>
          </a:ln>
        </p:spPr>
        <p:txBody>
          <a:bodyPr wrap="square" rtlCol="0">
            <a:spAutoFit/>
          </a:bodyPr>
          <a:lstStyle/>
          <a:p>
            <a:pPr algn="ctr"/>
            <a:r>
              <a:rPr lang="pl-PL" dirty="0"/>
              <a:t>6 mm</a:t>
            </a:r>
            <a:endParaRPr lang="en-US" dirty="0"/>
          </a:p>
        </p:txBody>
      </p:sp>
      <p:sp>
        <p:nvSpPr>
          <p:cNvPr id="17" name="Prostokąt 16">
            <a:extLst>
              <a:ext uri="{FF2B5EF4-FFF2-40B4-BE49-F238E27FC236}">
                <a16:creationId xmlns:a16="http://schemas.microsoft.com/office/drawing/2014/main" id="{BDBC53C2-D097-46FB-93F6-9CCD856FCCAA}"/>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30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9302168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a:extLst>
              <a:ext uri="{FF2B5EF4-FFF2-40B4-BE49-F238E27FC236}">
                <a16:creationId xmlns:a16="http://schemas.microsoft.com/office/drawing/2014/main" id="{8D18557D-B2CE-4711-9A72-0DB1C638187B}"/>
              </a:ext>
            </a:extLst>
          </p:cNvPr>
          <p:cNvPicPr>
            <a:picLocks noChangeAspect="1"/>
          </p:cNvPicPr>
          <p:nvPr/>
        </p:nvPicPr>
        <p:blipFill>
          <a:blip r:embed="rId2"/>
          <a:stretch>
            <a:fillRect/>
          </a:stretch>
        </p:blipFill>
        <p:spPr>
          <a:xfrm>
            <a:off x="1152028" y="971298"/>
            <a:ext cx="3745421" cy="5643553"/>
          </a:xfrm>
          <a:prstGeom prst="rect">
            <a:avLst/>
          </a:prstGeom>
        </p:spPr>
      </p:pic>
      <p:pic>
        <p:nvPicPr>
          <p:cNvPr id="3" name="Obraz 2">
            <a:extLst>
              <a:ext uri="{FF2B5EF4-FFF2-40B4-BE49-F238E27FC236}">
                <a16:creationId xmlns:a16="http://schemas.microsoft.com/office/drawing/2014/main" id="{8229020A-5ED8-4B30-A80C-971F93F7655C}"/>
              </a:ext>
            </a:extLst>
          </p:cNvPr>
          <p:cNvPicPr>
            <a:picLocks noChangeAspect="1"/>
          </p:cNvPicPr>
          <p:nvPr/>
        </p:nvPicPr>
        <p:blipFill>
          <a:blip r:embed="rId3"/>
          <a:stretch>
            <a:fillRect/>
          </a:stretch>
        </p:blipFill>
        <p:spPr>
          <a:xfrm>
            <a:off x="7183248" y="934753"/>
            <a:ext cx="3867002" cy="5677232"/>
          </a:xfrm>
          <a:prstGeom prst="rect">
            <a:avLst/>
          </a:prstGeom>
        </p:spPr>
      </p:pic>
      <p:sp>
        <p:nvSpPr>
          <p:cNvPr id="2" name="Tytuł 1">
            <a:extLst>
              <a:ext uri="{FF2B5EF4-FFF2-40B4-BE49-F238E27FC236}">
                <a16:creationId xmlns:a16="http://schemas.microsoft.com/office/drawing/2014/main" id="{2DC8A195-28E8-4ED9-81D1-A95AA30B81A1}"/>
              </a:ext>
            </a:extLst>
          </p:cNvPr>
          <p:cNvSpPr>
            <a:spLocks noGrp="1"/>
          </p:cNvSpPr>
          <p:nvPr>
            <p:ph type="title"/>
          </p:nvPr>
        </p:nvSpPr>
        <p:spPr>
          <a:xfrm>
            <a:off x="0" y="0"/>
            <a:ext cx="5008753" cy="589915"/>
          </a:xfrm>
        </p:spPr>
        <p:txBody>
          <a:bodyPr>
            <a:normAutofit fontScale="90000"/>
          </a:bodyPr>
          <a:lstStyle/>
          <a:p>
            <a:r>
              <a:rPr lang="pl-PL" sz="4000" dirty="0" err="1"/>
              <a:t>Density</a:t>
            </a:r>
            <a:r>
              <a:rPr lang="pl-PL" sz="4000" dirty="0"/>
              <a:t> Profile</a:t>
            </a:r>
            <a:endParaRPr lang="en-US" sz="4000" dirty="0"/>
          </a:p>
        </p:txBody>
      </p:sp>
      <p:cxnSp>
        <p:nvCxnSpPr>
          <p:cNvPr id="8" name="Łącznik prosty 7">
            <a:extLst>
              <a:ext uri="{FF2B5EF4-FFF2-40B4-BE49-F238E27FC236}">
                <a16:creationId xmlns:a16="http://schemas.microsoft.com/office/drawing/2014/main" id="{0A87A718-9ACC-4592-97F9-4DEB68C8B3FE}"/>
              </a:ext>
            </a:extLst>
          </p:cNvPr>
          <p:cNvCxnSpPr/>
          <p:nvPr/>
        </p:nvCxnSpPr>
        <p:spPr>
          <a:xfrm>
            <a:off x="6096000" y="0"/>
            <a:ext cx="0" cy="6858000"/>
          </a:xfrm>
          <a:prstGeom prst="line">
            <a:avLst/>
          </a:prstGeom>
        </p:spPr>
        <p:style>
          <a:lnRef idx="3">
            <a:schemeClr val="dk1"/>
          </a:lnRef>
          <a:fillRef idx="0">
            <a:schemeClr val="dk1"/>
          </a:fillRef>
          <a:effectRef idx="2">
            <a:schemeClr val="dk1"/>
          </a:effectRef>
          <a:fontRef idx="minor">
            <a:schemeClr val="tx1"/>
          </a:fontRef>
        </p:style>
      </p:cxnSp>
      <p:sp>
        <p:nvSpPr>
          <p:cNvPr id="9" name="pole tekstowe 8">
            <a:extLst>
              <a:ext uri="{FF2B5EF4-FFF2-40B4-BE49-F238E27FC236}">
                <a16:creationId xmlns:a16="http://schemas.microsoft.com/office/drawing/2014/main" id="{2535A7B5-9606-48E0-A780-A6E8027CD6D3}"/>
              </a:ext>
            </a:extLst>
          </p:cNvPr>
          <p:cNvSpPr txBox="1"/>
          <p:nvPr/>
        </p:nvSpPr>
        <p:spPr>
          <a:xfrm>
            <a:off x="4729480" y="110747"/>
            <a:ext cx="1056640" cy="369332"/>
          </a:xfrm>
          <a:prstGeom prst="rect">
            <a:avLst/>
          </a:prstGeom>
          <a:solidFill>
            <a:srgbClr val="FFC000"/>
          </a:solidFill>
        </p:spPr>
        <p:txBody>
          <a:bodyPr wrap="square" rtlCol="0">
            <a:spAutoFit/>
          </a:bodyPr>
          <a:lstStyle/>
          <a:p>
            <a:r>
              <a:rPr lang="pl-PL" dirty="0"/>
              <a:t>De </a:t>
            </a:r>
            <a:r>
              <a:rPr lang="pl-PL" dirty="0" err="1"/>
              <a:t>Laval</a:t>
            </a:r>
            <a:endParaRPr lang="en-US" dirty="0"/>
          </a:p>
        </p:txBody>
      </p:sp>
      <p:sp>
        <p:nvSpPr>
          <p:cNvPr id="10" name="pole tekstowe 9">
            <a:extLst>
              <a:ext uri="{FF2B5EF4-FFF2-40B4-BE49-F238E27FC236}">
                <a16:creationId xmlns:a16="http://schemas.microsoft.com/office/drawing/2014/main" id="{94B3EF59-F593-45F6-B1CF-50E130EA60EE}"/>
              </a:ext>
            </a:extLst>
          </p:cNvPr>
          <p:cNvSpPr txBox="1"/>
          <p:nvPr/>
        </p:nvSpPr>
        <p:spPr>
          <a:xfrm>
            <a:off x="9986776" y="110291"/>
            <a:ext cx="1855722" cy="369332"/>
          </a:xfrm>
          <a:prstGeom prst="rect">
            <a:avLst/>
          </a:prstGeom>
          <a:solidFill>
            <a:srgbClr val="FFC000"/>
          </a:solidFill>
        </p:spPr>
        <p:txBody>
          <a:bodyPr wrap="square" rtlCol="0">
            <a:spAutoFit/>
          </a:bodyPr>
          <a:lstStyle/>
          <a:p>
            <a:r>
              <a:rPr lang="pl-PL" dirty="0"/>
              <a:t>Simple Geometry</a:t>
            </a:r>
            <a:endParaRPr lang="en-US" dirty="0"/>
          </a:p>
        </p:txBody>
      </p:sp>
      <p:sp>
        <p:nvSpPr>
          <p:cNvPr id="58" name="Tytuł 1">
            <a:extLst>
              <a:ext uri="{FF2B5EF4-FFF2-40B4-BE49-F238E27FC236}">
                <a16:creationId xmlns:a16="http://schemas.microsoft.com/office/drawing/2014/main" id="{A0D43BA2-D6F0-41AF-9A01-FDEA7A256ED9}"/>
              </a:ext>
            </a:extLst>
          </p:cNvPr>
          <p:cNvSpPr txBox="1">
            <a:spLocks/>
          </p:cNvSpPr>
          <p:nvPr/>
        </p:nvSpPr>
        <p:spPr>
          <a:xfrm>
            <a:off x="79099" y="502772"/>
            <a:ext cx="1365813" cy="445625"/>
          </a:xfrm>
          <a:prstGeom prst="rect">
            <a:avLst/>
          </a:prstGeom>
          <a:solidFill>
            <a:srgbClr val="FF0000"/>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2800" dirty="0" err="1"/>
              <a:t>Plane</a:t>
            </a:r>
            <a:r>
              <a:rPr lang="pl-PL" sz="2800" dirty="0"/>
              <a:t> D</a:t>
            </a:r>
            <a:endParaRPr lang="en-US" sz="2800" dirty="0"/>
          </a:p>
        </p:txBody>
      </p:sp>
      <p:cxnSp>
        <p:nvCxnSpPr>
          <p:cNvPr id="13" name="Łącznik prosty 12">
            <a:extLst>
              <a:ext uri="{FF2B5EF4-FFF2-40B4-BE49-F238E27FC236}">
                <a16:creationId xmlns:a16="http://schemas.microsoft.com/office/drawing/2014/main" id="{C0CC2942-DEB3-4D09-8BA6-0B8691B90BA9}"/>
              </a:ext>
            </a:extLst>
          </p:cNvPr>
          <p:cNvCxnSpPr>
            <a:cxnSpLocks/>
          </p:cNvCxnSpPr>
          <p:nvPr/>
        </p:nvCxnSpPr>
        <p:spPr>
          <a:xfrm flipH="1">
            <a:off x="742608" y="3253721"/>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67" name="Łącznik prosty 66">
            <a:extLst>
              <a:ext uri="{FF2B5EF4-FFF2-40B4-BE49-F238E27FC236}">
                <a16:creationId xmlns:a16="http://schemas.microsoft.com/office/drawing/2014/main" id="{D8AC74FA-5916-4EAA-8B60-93D859EB204C}"/>
              </a:ext>
            </a:extLst>
          </p:cNvPr>
          <p:cNvCxnSpPr>
            <a:cxnSpLocks/>
          </p:cNvCxnSpPr>
          <p:nvPr/>
        </p:nvCxnSpPr>
        <p:spPr>
          <a:xfrm flipH="1">
            <a:off x="759460" y="5268411"/>
            <a:ext cx="264173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0" name="Łącznik prosty 69">
            <a:extLst>
              <a:ext uri="{FF2B5EF4-FFF2-40B4-BE49-F238E27FC236}">
                <a16:creationId xmlns:a16="http://schemas.microsoft.com/office/drawing/2014/main" id="{436FACB5-92A2-4F14-9FC7-736EE3C42544}"/>
              </a:ext>
            </a:extLst>
          </p:cNvPr>
          <p:cNvCxnSpPr>
            <a:cxnSpLocks/>
          </p:cNvCxnSpPr>
          <p:nvPr/>
        </p:nvCxnSpPr>
        <p:spPr>
          <a:xfrm flipH="1">
            <a:off x="6784340" y="3531514"/>
            <a:ext cx="2263272"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1" name="Łącznik prosty 70">
            <a:extLst>
              <a:ext uri="{FF2B5EF4-FFF2-40B4-BE49-F238E27FC236}">
                <a16:creationId xmlns:a16="http://schemas.microsoft.com/office/drawing/2014/main" id="{DFFF10F1-86B4-4979-AA70-AB021359D3A7}"/>
              </a:ext>
            </a:extLst>
          </p:cNvPr>
          <p:cNvCxnSpPr>
            <a:cxnSpLocks/>
          </p:cNvCxnSpPr>
          <p:nvPr/>
        </p:nvCxnSpPr>
        <p:spPr>
          <a:xfrm flipH="1">
            <a:off x="6784340" y="4908039"/>
            <a:ext cx="2379019" cy="0"/>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72" name="Łącznik prosty 71">
            <a:extLst>
              <a:ext uri="{FF2B5EF4-FFF2-40B4-BE49-F238E27FC236}">
                <a16:creationId xmlns:a16="http://schemas.microsoft.com/office/drawing/2014/main" id="{F105E1F7-EEE1-4238-99F2-BD84FBF6E3C0}"/>
              </a:ext>
            </a:extLst>
          </p:cNvPr>
          <p:cNvCxnSpPr>
            <a:cxnSpLocks/>
          </p:cNvCxnSpPr>
          <p:nvPr/>
        </p:nvCxnSpPr>
        <p:spPr>
          <a:xfrm flipV="1">
            <a:off x="6882307" y="3652277"/>
            <a:ext cx="0" cy="1105291"/>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cxnSp>
        <p:nvCxnSpPr>
          <p:cNvPr id="77" name="Łącznik prosty 76">
            <a:extLst>
              <a:ext uri="{FF2B5EF4-FFF2-40B4-BE49-F238E27FC236}">
                <a16:creationId xmlns:a16="http://schemas.microsoft.com/office/drawing/2014/main" id="{38179902-06AD-4CD1-9B07-7E135B205813}"/>
              </a:ext>
            </a:extLst>
          </p:cNvPr>
          <p:cNvCxnSpPr>
            <a:cxnSpLocks/>
          </p:cNvCxnSpPr>
          <p:nvPr/>
        </p:nvCxnSpPr>
        <p:spPr>
          <a:xfrm flipH="1" flipV="1">
            <a:off x="831733" y="3392488"/>
            <a:ext cx="4469" cy="1728850"/>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37" name="pole tekstowe 36">
            <a:extLst>
              <a:ext uri="{FF2B5EF4-FFF2-40B4-BE49-F238E27FC236}">
                <a16:creationId xmlns:a16="http://schemas.microsoft.com/office/drawing/2014/main" id="{BDCCDBC8-2E3D-44D9-949B-DAF90B367286}"/>
              </a:ext>
            </a:extLst>
          </p:cNvPr>
          <p:cNvSpPr txBox="1"/>
          <p:nvPr/>
        </p:nvSpPr>
        <p:spPr>
          <a:xfrm rot="16200000">
            <a:off x="-71840" y="3916685"/>
            <a:ext cx="898149" cy="369332"/>
          </a:xfrm>
          <a:prstGeom prst="rect">
            <a:avLst/>
          </a:prstGeom>
          <a:noFill/>
          <a:ln>
            <a:solidFill>
              <a:schemeClr val="tx1"/>
            </a:solidFill>
          </a:ln>
        </p:spPr>
        <p:txBody>
          <a:bodyPr wrap="square" rtlCol="0">
            <a:spAutoFit/>
          </a:bodyPr>
          <a:lstStyle/>
          <a:p>
            <a:r>
              <a:rPr lang="pl-PL" dirty="0"/>
              <a:t>10 mm</a:t>
            </a:r>
            <a:endParaRPr lang="en-US" dirty="0"/>
          </a:p>
        </p:txBody>
      </p:sp>
      <p:sp>
        <p:nvSpPr>
          <p:cNvPr id="81" name="pole tekstowe 80">
            <a:extLst>
              <a:ext uri="{FF2B5EF4-FFF2-40B4-BE49-F238E27FC236}">
                <a16:creationId xmlns:a16="http://schemas.microsoft.com/office/drawing/2014/main" id="{357A439F-EBEF-4AAE-95EF-DD9BDB5E7C7F}"/>
              </a:ext>
            </a:extLst>
          </p:cNvPr>
          <p:cNvSpPr txBox="1"/>
          <p:nvPr/>
        </p:nvSpPr>
        <p:spPr>
          <a:xfrm rot="16200000">
            <a:off x="5893507" y="4007492"/>
            <a:ext cx="1130819" cy="369332"/>
          </a:xfrm>
          <a:prstGeom prst="rect">
            <a:avLst/>
          </a:prstGeom>
          <a:noFill/>
          <a:ln>
            <a:solidFill>
              <a:schemeClr val="tx1"/>
            </a:solidFill>
          </a:ln>
        </p:spPr>
        <p:txBody>
          <a:bodyPr wrap="square" rtlCol="0">
            <a:spAutoFit/>
          </a:bodyPr>
          <a:lstStyle/>
          <a:p>
            <a:pPr algn="ctr"/>
            <a:r>
              <a:rPr lang="pl-PL" dirty="0"/>
              <a:t>9 mm</a:t>
            </a:r>
            <a:endParaRPr lang="en-US" dirty="0"/>
          </a:p>
        </p:txBody>
      </p:sp>
      <p:sp>
        <p:nvSpPr>
          <p:cNvPr id="17" name="Prostokąt 16">
            <a:extLst>
              <a:ext uri="{FF2B5EF4-FFF2-40B4-BE49-F238E27FC236}">
                <a16:creationId xmlns:a16="http://schemas.microsoft.com/office/drawing/2014/main" id="{301DC85C-E2D7-473B-A956-4440A0B85860}"/>
              </a:ext>
            </a:extLst>
          </p:cNvPr>
          <p:cNvSpPr/>
          <p:nvPr/>
        </p:nvSpPr>
        <p:spPr>
          <a:xfrm>
            <a:off x="-9557" y="6468230"/>
            <a:ext cx="206896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pl-PL" dirty="0" err="1"/>
              <a:t>nozzle</a:t>
            </a:r>
            <a:r>
              <a:rPr lang="pl-PL" dirty="0"/>
              <a:t> </a:t>
            </a:r>
            <a:r>
              <a:rPr lang="pl-PL" dirty="0" err="1"/>
              <a:t>throat</a:t>
            </a:r>
            <a:r>
              <a:rPr lang="pl-PL" dirty="0"/>
              <a:t> 30 </a:t>
            </a:r>
            <a:r>
              <a:rPr lang="pl-PL" dirty="0">
                <a:latin typeface="Symbol" panose="05050102010706020507" pitchFamily="18" charset="2"/>
                <a:cs typeface="Symap" panose="00000400000000000000" pitchFamily="2" charset="0"/>
              </a:rPr>
              <a:t>m</a:t>
            </a:r>
            <a:r>
              <a:rPr lang="pl-PL" dirty="0"/>
              <a:t>m</a:t>
            </a:r>
            <a:endParaRPr lang="en-US" dirty="0"/>
          </a:p>
        </p:txBody>
      </p:sp>
    </p:spTree>
    <p:extLst>
      <p:ext uri="{BB962C8B-B14F-4D97-AF65-F5344CB8AC3E}">
        <p14:creationId xmlns:p14="http://schemas.microsoft.com/office/powerpoint/2010/main" val="932428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C6FEECB4-BA73-4DB2-8C2B-3CA4A50220B8}"/>
              </a:ext>
            </a:extLst>
          </p:cNvPr>
          <p:cNvPicPr>
            <a:picLocks noChangeAspect="1"/>
          </p:cNvPicPr>
          <p:nvPr/>
        </p:nvPicPr>
        <p:blipFill>
          <a:blip r:embed="rId2"/>
          <a:stretch>
            <a:fillRect/>
          </a:stretch>
        </p:blipFill>
        <p:spPr>
          <a:xfrm>
            <a:off x="545690" y="491614"/>
            <a:ext cx="11100620" cy="3307032"/>
          </a:xfrm>
          <a:prstGeom prst="rect">
            <a:avLst/>
          </a:prstGeom>
        </p:spPr>
      </p:pic>
      <p:sp>
        <p:nvSpPr>
          <p:cNvPr id="2" name="Tytuł 1">
            <a:extLst>
              <a:ext uri="{FF2B5EF4-FFF2-40B4-BE49-F238E27FC236}">
                <a16:creationId xmlns:a16="http://schemas.microsoft.com/office/drawing/2014/main" id="{B91DA42A-18EE-48C3-B031-B22C84C94718}"/>
              </a:ext>
            </a:extLst>
          </p:cNvPr>
          <p:cNvSpPr>
            <a:spLocks noGrp="1"/>
          </p:cNvSpPr>
          <p:nvPr>
            <p:ph type="title"/>
          </p:nvPr>
        </p:nvSpPr>
        <p:spPr/>
        <p:txBody>
          <a:bodyPr/>
          <a:lstStyle/>
          <a:p>
            <a:r>
              <a:rPr lang="pl-PL" dirty="0" err="1"/>
              <a:t>Numerical</a:t>
            </a:r>
            <a:r>
              <a:rPr lang="pl-PL" dirty="0"/>
              <a:t> </a:t>
            </a:r>
            <a:br>
              <a:rPr lang="pl-PL" dirty="0"/>
            </a:br>
            <a:r>
              <a:rPr lang="pl-PL" dirty="0" err="1"/>
              <a:t>mesh</a:t>
            </a:r>
            <a:r>
              <a:rPr lang="pl-PL" dirty="0"/>
              <a:t> </a:t>
            </a:r>
            <a:endParaRPr lang="en-US" dirty="0"/>
          </a:p>
        </p:txBody>
      </p:sp>
      <p:pic>
        <p:nvPicPr>
          <p:cNvPr id="5" name="Obraz 4">
            <a:extLst>
              <a:ext uri="{FF2B5EF4-FFF2-40B4-BE49-F238E27FC236}">
                <a16:creationId xmlns:a16="http://schemas.microsoft.com/office/drawing/2014/main" id="{3C2C366D-0212-4B85-B5CC-88DE0F080CC7}"/>
              </a:ext>
            </a:extLst>
          </p:cNvPr>
          <p:cNvPicPr>
            <a:picLocks noChangeAspect="1"/>
          </p:cNvPicPr>
          <p:nvPr/>
        </p:nvPicPr>
        <p:blipFill>
          <a:blip r:embed="rId3"/>
          <a:stretch>
            <a:fillRect/>
          </a:stretch>
        </p:blipFill>
        <p:spPr>
          <a:xfrm>
            <a:off x="4477551" y="3708825"/>
            <a:ext cx="1864256" cy="2620297"/>
          </a:xfrm>
          <a:prstGeom prst="rect">
            <a:avLst/>
          </a:prstGeom>
          <a:ln w="19050">
            <a:solidFill>
              <a:srgbClr val="FF0000"/>
            </a:solidFill>
          </a:ln>
        </p:spPr>
      </p:pic>
      <p:pic>
        <p:nvPicPr>
          <p:cNvPr id="6" name="Obraz 5">
            <a:extLst>
              <a:ext uri="{FF2B5EF4-FFF2-40B4-BE49-F238E27FC236}">
                <a16:creationId xmlns:a16="http://schemas.microsoft.com/office/drawing/2014/main" id="{78ED4D2E-18D5-424F-88DF-3A4F59F2F7FC}"/>
              </a:ext>
            </a:extLst>
          </p:cNvPr>
          <p:cNvPicPr>
            <a:picLocks noChangeAspect="1"/>
          </p:cNvPicPr>
          <p:nvPr/>
        </p:nvPicPr>
        <p:blipFill>
          <a:blip r:embed="rId4"/>
          <a:stretch>
            <a:fillRect/>
          </a:stretch>
        </p:blipFill>
        <p:spPr>
          <a:xfrm>
            <a:off x="210573" y="4617383"/>
            <a:ext cx="3340764" cy="1783417"/>
          </a:xfrm>
          <a:prstGeom prst="rect">
            <a:avLst/>
          </a:prstGeom>
          <a:ln w="19050">
            <a:solidFill>
              <a:srgbClr val="FF0000"/>
            </a:solidFill>
          </a:ln>
        </p:spPr>
      </p:pic>
      <p:cxnSp>
        <p:nvCxnSpPr>
          <p:cNvPr id="8" name="Łącznik prosty 7">
            <a:extLst>
              <a:ext uri="{FF2B5EF4-FFF2-40B4-BE49-F238E27FC236}">
                <a16:creationId xmlns:a16="http://schemas.microsoft.com/office/drawing/2014/main" id="{38DF5377-E3F8-47C6-B48A-08D5C2AFE686}"/>
              </a:ext>
            </a:extLst>
          </p:cNvPr>
          <p:cNvCxnSpPr>
            <a:cxnSpLocks/>
          </p:cNvCxnSpPr>
          <p:nvPr/>
        </p:nvCxnSpPr>
        <p:spPr>
          <a:xfrm flipH="1">
            <a:off x="210573" y="3331845"/>
            <a:ext cx="3043167" cy="128553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Łącznik prosty 8">
            <a:extLst>
              <a:ext uri="{FF2B5EF4-FFF2-40B4-BE49-F238E27FC236}">
                <a16:creationId xmlns:a16="http://schemas.microsoft.com/office/drawing/2014/main" id="{728D04A1-A263-4568-8C10-82BCF0959532}"/>
              </a:ext>
            </a:extLst>
          </p:cNvPr>
          <p:cNvCxnSpPr>
            <a:cxnSpLocks/>
          </p:cNvCxnSpPr>
          <p:nvPr/>
        </p:nvCxnSpPr>
        <p:spPr>
          <a:xfrm>
            <a:off x="3269161" y="3331845"/>
            <a:ext cx="277089" cy="128553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Łącznik prosty 12">
            <a:extLst>
              <a:ext uri="{FF2B5EF4-FFF2-40B4-BE49-F238E27FC236}">
                <a16:creationId xmlns:a16="http://schemas.microsoft.com/office/drawing/2014/main" id="{C21D61E8-8E61-4929-B271-A080B30481E7}"/>
              </a:ext>
            </a:extLst>
          </p:cNvPr>
          <p:cNvCxnSpPr>
            <a:cxnSpLocks/>
          </p:cNvCxnSpPr>
          <p:nvPr/>
        </p:nvCxnSpPr>
        <p:spPr>
          <a:xfrm>
            <a:off x="3904677" y="3072130"/>
            <a:ext cx="2458147" cy="63669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Łącznik prosty 15">
            <a:extLst>
              <a:ext uri="{FF2B5EF4-FFF2-40B4-BE49-F238E27FC236}">
                <a16:creationId xmlns:a16="http://schemas.microsoft.com/office/drawing/2014/main" id="{E6DE35EA-E05A-4F53-89AE-0988CA08EEBC}"/>
              </a:ext>
            </a:extLst>
          </p:cNvPr>
          <p:cNvCxnSpPr>
            <a:cxnSpLocks/>
          </p:cNvCxnSpPr>
          <p:nvPr/>
        </p:nvCxnSpPr>
        <p:spPr>
          <a:xfrm>
            <a:off x="3692123" y="3352567"/>
            <a:ext cx="785428" cy="297655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Prostokąt 20">
            <a:extLst>
              <a:ext uri="{FF2B5EF4-FFF2-40B4-BE49-F238E27FC236}">
                <a16:creationId xmlns:a16="http://schemas.microsoft.com/office/drawing/2014/main" id="{17FC3E90-01E9-4E62-9013-9922198D4860}"/>
              </a:ext>
            </a:extLst>
          </p:cNvPr>
          <p:cNvSpPr/>
          <p:nvPr/>
        </p:nvSpPr>
        <p:spPr>
          <a:xfrm>
            <a:off x="3692123" y="3072130"/>
            <a:ext cx="191537" cy="2804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pole tekstowe 25">
            <a:extLst>
              <a:ext uri="{FF2B5EF4-FFF2-40B4-BE49-F238E27FC236}">
                <a16:creationId xmlns:a16="http://schemas.microsoft.com/office/drawing/2014/main" id="{58E29B12-8837-492B-B8C2-3B5FA3256215}"/>
              </a:ext>
            </a:extLst>
          </p:cNvPr>
          <p:cNvSpPr txBox="1"/>
          <p:nvPr/>
        </p:nvSpPr>
        <p:spPr>
          <a:xfrm>
            <a:off x="7153154" y="4463719"/>
            <a:ext cx="4200646" cy="1200329"/>
          </a:xfrm>
          <a:prstGeom prst="rect">
            <a:avLst/>
          </a:prstGeom>
          <a:noFill/>
        </p:spPr>
        <p:txBody>
          <a:bodyPr wrap="square" rtlCol="0">
            <a:spAutoFit/>
          </a:bodyPr>
          <a:lstStyle/>
          <a:p>
            <a:r>
              <a:rPr lang="en-GB" dirty="0"/>
              <a:t>Mesh statistics</a:t>
            </a:r>
            <a:r>
              <a:rPr lang="pl-PL" dirty="0"/>
              <a:t>:</a:t>
            </a:r>
          </a:p>
          <a:p>
            <a:r>
              <a:rPr lang="en-US" dirty="0">
                <a:effectLst/>
              </a:rPr>
              <a:t>Number of Nodes: 68418</a:t>
            </a:r>
          </a:p>
          <a:p>
            <a:r>
              <a:rPr lang="en-US" dirty="0">
                <a:effectLst/>
              </a:rPr>
              <a:t>Number of Elements: 33429</a:t>
            </a:r>
          </a:p>
          <a:p>
            <a:r>
              <a:rPr lang="en-US" dirty="0">
                <a:effectLst/>
              </a:rPr>
              <a:t>Hexahedra: 33429</a:t>
            </a:r>
            <a:endParaRPr lang="en-US" dirty="0"/>
          </a:p>
        </p:txBody>
      </p:sp>
      <p:cxnSp>
        <p:nvCxnSpPr>
          <p:cNvPr id="28" name="Łącznik prosty 27">
            <a:extLst>
              <a:ext uri="{FF2B5EF4-FFF2-40B4-BE49-F238E27FC236}">
                <a16:creationId xmlns:a16="http://schemas.microsoft.com/office/drawing/2014/main" id="{5795FEB9-6598-4845-947E-032D6351E159}"/>
              </a:ext>
            </a:extLst>
          </p:cNvPr>
          <p:cNvCxnSpPr>
            <a:cxnSpLocks/>
          </p:cNvCxnSpPr>
          <p:nvPr/>
        </p:nvCxnSpPr>
        <p:spPr>
          <a:xfrm>
            <a:off x="3787891" y="798653"/>
            <a:ext cx="7565909" cy="0"/>
          </a:xfrm>
          <a:prstGeom prst="line">
            <a:avLst/>
          </a:prstGeom>
          <a:ln w="28575">
            <a:headEnd type="arrow" w="med" len="med"/>
            <a:tailEnd type="arrow" w="med" len="med"/>
          </a:ln>
        </p:spPr>
        <p:style>
          <a:lnRef idx="1">
            <a:schemeClr val="dk1"/>
          </a:lnRef>
          <a:fillRef idx="0">
            <a:schemeClr val="dk1"/>
          </a:fillRef>
          <a:effectRef idx="0">
            <a:schemeClr val="dk1"/>
          </a:effectRef>
          <a:fontRef idx="minor">
            <a:schemeClr val="tx1"/>
          </a:fontRef>
        </p:style>
      </p:cxnSp>
      <p:cxnSp>
        <p:nvCxnSpPr>
          <p:cNvPr id="30" name="Łącznik prosty 29">
            <a:extLst>
              <a:ext uri="{FF2B5EF4-FFF2-40B4-BE49-F238E27FC236}">
                <a16:creationId xmlns:a16="http://schemas.microsoft.com/office/drawing/2014/main" id="{66B12ADD-0387-48A5-9F55-148A77C70A2C}"/>
              </a:ext>
            </a:extLst>
          </p:cNvPr>
          <p:cNvCxnSpPr>
            <a:cxnSpLocks/>
          </p:cNvCxnSpPr>
          <p:nvPr/>
        </p:nvCxnSpPr>
        <p:spPr>
          <a:xfrm flipV="1">
            <a:off x="11646310" y="1027906"/>
            <a:ext cx="0" cy="2303939"/>
          </a:xfrm>
          <a:prstGeom prst="line">
            <a:avLst/>
          </a:prstGeom>
          <a:ln w="28575">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33" name="pole tekstowe 32">
            <a:extLst>
              <a:ext uri="{FF2B5EF4-FFF2-40B4-BE49-F238E27FC236}">
                <a16:creationId xmlns:a16="http://schemas.microsoft.com/office/drawing/2014/main" id="{EB859B6E-B2E6-4A33-BBA6-43182F7EFCE7}"/>
              </a:ext>
            </a:extLst>
          </p:cNvPr>
          <p:cNvSpPr txBox="1"/>
          <p:nvPr/>
        </p:nvSpPr>
        <p:spPr>
          <a:xfrm>
            <a:off x="7039097" y="429321"/>
            <a:ext cx="1063496" cy="369332"/>
          </a:xfrm>
          <a:prstGeom prst="rect">
            <a:avLst/>
          </a:prstGeom>
          <a:noFill/>
        </p:spPr>
        <p:txBody>
          <a:bodyPr wrap="square" rtlCol="0">
            <a:spAutoFit/>
          </a:bodyPr>
          <a:lstStyle/>
          <a:p>
            <a:r>
              <a:rPr lang="pl-PL" dirty="0"/>
              <a:t>200 mm</a:t>
            </a:r>
            <a:endParaRPr lang="en-US" dirty="0"/>
          </a:p>
        </p:txBody>
      </p:sp>
      <p:sp>
        <p:nvSpPr>
          <p:cNvPr id="34" name="pole tekstowe 33">
            <a:extLst>
              <a:ext uri="{FF2B5EF4-FFF2-40B4-BE49-F238E27FC236}">
                <a16:creationId xmlns:a16="http://schemas.microsoft.com/office/drawing/2014/main" id="{D6A27CC8-37BA-457A-B8DD-5833985389A0}"/>
              </a:ext>
            </a:extLst>
          </p:cNvPr>
          <p:cNvSpPr txBox="1"/>
          <p:nvPr/>
        </p:nvSpPr>
        <p:spPr>
          <a:xfrm rot="5400000">
            <a:off x="11299228" y="2037770"/>
            <a:ext cx="1063496" cy="369332"/>
          </a:xfrm>
          <a:prstGeom prst="rect">
            <a:avLst/>
          </a:prstGeom>
          <a:noFill/>
        </p:spPr>
        <p:txBody>
          <a:bodyPr wrap="square" rtlCol="0">
            <a:spAutoFit/>
          </a:bodyPr>
          <a:lstStyle/>
          <a:p>
            <a:r>
              <a:rPr lang="pl-PL" dirty="0"/>
              <a:t>60 mm</a:t>
            </a:r>
            <a:endParaRPr lang="en-US" dirty="0"/>
          </a:p>
        </p:txBody>
      </p:sp>
      <p:sp>
        <p:nvSpPr>
          <p:cNvPr id="35" name="pole tekstowe 34">
            <a:extLst>
              <a:ext uri="{FF2B5EF4-FFF2-40B4-BE49-F238E27FC236}">
                <a16:creationId xmlns:a16="http://schemas.microsoft.com/office/drawing/2014/main" id="{80074467-4B3B-4CD0-A76F-2DFA751A40EB}"/>
              </a:ext>
            </a:extLst>
          </p:cNvPr>
          <p:cNvSpPr txBox="1"/>
          <p:nvPr/>
        </p:nvSpPr>
        <p:spPr>
          <a:xfrm>
            <a:off x="265470" y="6400800"/>
            <a:ext cx="5939387" cy="369332"/>
          </a:xfrm>
          <a:prstGeom prst="rect">
            <a:avLst/>
          </a:prstGeom>
          <a:noFill/>
        </p:spPr>
        <p:txBody>
          <a:bodyPr wrap="square" rtlCol="0">
            <a:spAutoFit/>
          </a:bodyPr>
          <a:lstStyle/>
          <a:p>
            <a:r>
              <a:rPr lang="en-GB" dirty="0"/>
              <a:t>Detailed view on </a:t>
            </a:r>
            <a:r>
              <a:rPr lang="pl-PL" dirty="0"/>
              <a:t>m</a:t>
            </a:r>
            <a:r>
              <a:rPr lang="en-GB" dirty="0" err="1"/>
              <a:t>esh</a:t>
            </a:r>
            <a:r>
              <a:rPr lang="en-GB" dirty="0"/>
              <a:t> close to neuralgic part of the domain </a:t>
            </a:r>
          </a:p>
        </p:txBody>
      </p:sp>
      <p:sp>
        <p:nvSpPr>
          <p:cNvPr id="3" name="Owal 2">
            <a:extLst>
              <a:ext uri="{FF2B5EF4-FFF2-40B4-BE49-F238E27FC236}">
                <a16:creationId xmlns:a16="http://schemas.microsoft.com/office/drawing/2014/main" id="{80A15F86-821D-42CC-A9E7-22020C92CDED}"/>
              </a:ext>
            </a:extLst>
          </p:cNvPr>
          <p:cNvSpPr/>
          <p:nvPr/>
        </p:nvSpPr>
        <p:spPr>
          <a:xfrm>
            <a:off x="1582915" y="5801706"/>
            <a:ext cx="447869" cy="456834"/>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Łącznik prosty ze strzałką 11">
            <a:extLst>
              <a:ext uri="{FF2B5EF4-FFF2-40B4-BE49-F238E27FC236}">
                <a16:creationId xmlns:a16="http://schemas.microsoft.com/office/drawing/2014/main" id="{D1259520-A426-4C58-AFFD-7973B9025FA0}"/>
              </a:ext>
            </a:extLst>
          </p:cNvPr>
          <p:cNvCxnSpPr>
            <a:cxnSpLocks/>
          </p:cNvCxnSpPr>
          <p:nvPr/>
        </p:nvCxnSpPr>
        <p:spPr>
          <a:xfrm flipH="1">
            <a:off x="1892470" y="5447835"/>
            <a:ext cx="600534" cy="330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pole tekstowe 14">
            <a:extLst>
              <a:ext uri="{FF2B5EF4-FFF2-40B4-BE49-F238E27FC236}">
                <a16:creationId xmlns:a16="http://schemas.microsoft.com/office/drawing/2014/main" id="{91577204-9B49-4CA7-96B8-51216D8E51A2}"/>
              </a:ext>
            </a:extLst>
          </p:cNvPr>
          <p:cNvSpPr txBox="1"/>
          <p:nvPr/>
        </p:nvSpPr>
        <p:spPr>
          <a:xfrm>
            <a:off x="2410544" y="5139759"/>
            <a:ext cx="916940" cy="369332"/>
          </a:xfrm>
          <a:prstGeom prst="rect">
            <a:avLst/>
          </a:prstGeom>
          <a:noFill/>
        </p:spPr>
        <p:txBody>
          <a:bodyPr wrap="square" rtlCol="0">
            <a:spAutoFit/>
          </a:bodyPr>
          <a:lstStyle/>
          <a:p>
            <a:r>
              <a:rPr lang="pl-PL" dirty="0" err="1">
                <a:solidFill>
                  <a:schemeClr val="accent1"/>
                </a:solidFill>
              </a:rPr>
              <a:t>D</a:t>
            </a:r>
            <a:r>
              <a:rPr lang="pl-PL" baseline="-25000" dirty="0" err="1">
                <a:solidFill>
                  <a:schemeClr val="accent1"/>
                </a:solidFill>
              </a:rPr>
              <a:t>critical</a:t>
            </a:r>
            <a:endParaRPr lang="en-US" baseline="-25000" dirty="0">
              <a:solidFill>
                <a:schemeClr val="accent1"/>
              </a:solidFill>
            </a:endParaRPr>
          </a:p>
        </p:txBody>
      </p:sp>
    </p:spTree>
    <p:extLst>
      <p:ext uri="{BB962C8B-B14F-4D97-AF65-F5344CB8AC3E}">
        <p14:creationId xmlns:p14="http://schemas.microsoft.com/office/powerpoint/2010/main" val="1941760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4">
            <a:extLst>
              <a:ext uri="{FF2B5EF4-FFF2-40B4-BE49-F238E27FC236}">
                <a16:creationId xmlns:a16="http://schemas.microsoft.com/office/drawing/2014/main" id="{59DEC74E-32B9-4C25-BBA2-FE2C5A1ADF68}"/>
              </a:ext>
            </a:extLst>
          </p:cNvPr>
          <p:cNvPicPr>
            <a:picLocks noChangeAspect="1"/>
          </p:cNvPicPr>
          <p:nvPr/>
        </p:nvPicPr>
        <p:blipFill>
          <a:blip r:embed="rId2"/>
          <a:stretch>
            <a:fillRect/>
          </a:stretch>
        </p:blipFill>
        <p:spPr>
          <a:xfrm>
            <a:off x="7619926" y="3729508"/>
            <a:ext cx="4360580" cy="3128492"/>
          </a:xfrm>
          <a:prstGeom prst="rect">
            <a:avLst/>
          </a:prstGeom>
        </p:spPr>
      </p:pic>
      <p:sp>
        <p:nvSpPr>
          <p:cNvPr id="2" name="Tytuł 1">
            <a:extLst>
              <a:ext uri="{FF2B5EF4-FFF2-40B4-BE49-F238E27FC236}">
                <a16:creationId xmlns:a16="http://schemas.microsoft.com/office/drawing/2014/main" id="{FAB03AF9-4EF8-4B88-A794-9F4DC57743BA}"/>
              </a:ext>
            </a:extLst>
          </p:cNvPr>
          <p:cNvSpPr>
            <a:spLocks noGrp="1"/>
          </p:cNvSpPr>
          <p:nvPr>
            <p:ph type="title"/>
          </p:nvPr>
        </p:nvSpPr>
        <p:spPr/>
        <p:txBody>
          <a:bodyPr/>
          <a:lstStyle/>
          <a:p>
            <a:r>
              <a:rPr lang="pl-PL" dirty="0" err="1"/>
              <a:t>Boundary</a:t>
            </a:r>
            <a:r>
              <a:rPr lang="pl-PL" dirty="0"/>
              <a:t> </a:t>
            </a:r>
            <a:r>
              <a:rPr lang="pl-PL" dirty="0" err="1"/>
              <a:t>conditions</a:t>
            </a:r>
            <a:endParaRPr lang="en-US" dirty="0"/>
          </a:p>
        </p:txBody>
      </p:sp>
      <p:graphicFrame>
        <p:nvGraphicFramePr>
          <p:cNvPr id="4" name="Symbol zastępczy zawartości 3">
            <a:extLst>
              <a:ext uri="{FF2B5EF4-FFF2-40B4-BE49-F238E27FC236}">
                <a16:creationId xmlns:a16="http://schemas.microsoft.com/office/drawing/2014/main" id="{E09A5579-8A4A-45A8-8A8E-9091ADE6B824}"/>
              </a:ext>
            </a:extLst>
          </p:cNvPr>
          <p:cNvGraphicFramePr>
            <a:graphicFrameLocks noGrp="1"/>
          </p:cNvGraphicFramePr>
          <p:nvPr>
            <p:ph idx="1"/>
            <p:extLst>
              <p:ext uri="{D42A27DB-BD31-4B8C-83A1-F6EECF244321}">
                <p14:modId xmlns:p14="http://schemas.microsoft.com/office/powerpoint/2010/main" val="189548522"/>
              </p:ext>
            </p:extLst>
          </p:nvPr>
        </p:nvGraphicFramePr>
        <p:xfrm>
          <a:off x="726233" y="1690688"/>
          <a:ext cx="7298095" cy="3718676"/>
        </p:xfrm>
        <a:graphic>
          <a:graphicData uri="http://schemas.openxmlformats.org/drawingml/2006/table">
            <a:tbl>
              <a:tblPr firstRow="1" bandRow="1">
                <a:tableStyleId>{5C22544A-7EE6-4342-B048-85BDC9FD1C3A}</a:tableStyleId>
              </a:tblPr>
              <a:tblGrid>
                <a:gridCol w="1111898">
                  <a:extLst>
                    <a:ext uri="{9D8B030D-6E8A-4147-A177-3AD203B41FA5}">
                      <a16:colId xmlns:a16="http://schemas.microsoft.com/office/drawing/2014/main" val="583748475"/>
                    </a:ext>
                  </a:extLst>
                </a:gridCol>
                <a:gridCol w="1530220">
                  <a:extLst>
                    <a:ext uri="{9D8B030D-6E8A-4147-A177-3AD203B41FA5}">
                      <a16:colId xmlns:a16="http://schemas.microsoft.com/office/drawing/2014/main" val="2587163786"/>
                    </a:ext>
                  </a:extLst>
                </a:gridCol>
                <a:gridCol w="1736739">
                  <a:extLst>
                    <a:ext uri="{9D8B030D-6E8A-4147-A177-3AD203B41FA5}">
                      <a16:colId xmlns:a16="http://schemas.microsoft.com/office/drawing/2014/main" val="2333701206"/>
                    </a:ext>
                  </a:extLst>
                </a:gridCol>
                <a:gridCol w="1459619">
                  <a:extLst>
                    <a:ext uri="{9D8B030D-6E8A-4147-A177-3AD203B41FA5}">
                      <a16:colId xmlns:a16="http://schemas.microsoft.com/office/drawing/2014/main" val="2877559691"/>
                    </a:ext>
                  </a:extLst>
                </a:gridCol>
                <a:gridCol w="1459619">
                  <a:extLst>
                    <a:ext uri="{9D8B030D-6E8A-4147-A177-3AD203B41FA5}">
                      <a16:colId xmlns:a16="http://schemas.microsoft.com/office/drawing/2014/main" val="2659629477"/>
                    </a:ext>
                  </a:extLst>
                </a:gridCol>
              </a:tblGrid>
              <a:tr h="0">
                <a:tc>
                  <a:txBody>
                    <a:bodyPr/>
                    <a:lstStyle/>
                    <a:p>
                      <a:r>
                        <a:rPr lang="pl-PL" dirty="0"/>
                        <a:t>Case no. </a:t>
                      </a:r>
                      <a:endParaRPr lang="en-US" dirty="0"/>
                    </a:p>
                  </a:txBody>
                  <a:tcPr/>
                </a:tc>
                <a:tc gridSpan="2">
                  <a:txBody>
                    <a:bodyPr/>
                    <a:lstStyle/>
                    <a:p>
                      <a:pPr algn="ctr"/>
                      <a:r>
                        <a:rPr lang="pl-PL" dirty="0"/>
                        <a:t> Inlet</a:t>
                      </a:r>
                      <a:endParaRPr lang="en-US" dirty="0"/>
                    </a:p>
                  </a:txBody>
                  <a:tcPr anchor="ctr"/>
                </a:tc>
                <a:tc hMerge="1">
                  <a:txBody>
                    <a:bodyPr/>
                    <a:lstStyle/>
                    <a:p>
                      <a:endParaRPr lang="en-US" dirty="0"/>
                    </a:p>
                  </a:txBody>
                  <a:tcPr/>
                </a:tc>
                <a:tc gridSpan="2">
                  <a:txBody>
                    <a:bodyPr/>
                    <a:lstStyle/>
                    <a:p>
                      <a:pPr algn="ctr"/>
                      <a:r>
                        <a:rPr lang="pl-PL" dirty="0" err="1"/>
                        <a:t>Outlet</a:t>
                      </a:r>
                      <a:endParaRPr lang="en-US" dirty="0"/>
                    </a:p>
                  </a:txBody>
                  <a:tcPr anchor="ctr"/>
                </a:tc>
                <a:tc hMerge="1">
                  <a:txBody>
                    <a:bodyPr/>
                    <a:lstStyle/>
                    <a:p>
                      <a:endParaRPr lang="en-US" dirty="0"/>
                    </a:p>
                  </a:txBody>
                  <a:tcPr/>
                </a:tc>
                <a:extLst>
                  <a:ext uri="{0D108BD9-81ED-4DB2-BD59-A6C34878D82A}">
                    <a16:rowId xmlns:a16="http://schemas.microsoft.com/office/drawing/2014/main" val="1930113079"/>
                  </a:ext>
                </a:extLst>
              </a:tr>
              <a:tr h="478988">
                <a:tc>
                  <a:txBody>
                    <a:bodyPr/>
                    <a:lstStyle/>
                    <a:p>
                      <a:endParaRPr lang="en-US" dirty="0"/>
                    </a:p>
                  </a:txBody>
                  <a:tcPr/>
                </a:tc>
                <a:tc>
                  <a:txBody>
                    <a:bodyPr/>
                    <a:lstStyle/>
                    <a:p>
                      <a:pPr algn="ctr"/>
                      <a:r>
                        <a:rPr lang="pl-PL" dirty="0" err="1"/>
                        <a:t>Pressure</a:t>
                      </a:r>
                      <a:r>
                        <a:rPr lang="pl-PL" dirty="0"/>
                        <a:t>*</a:t>
                      </a:r>
                      <a:endParaRPr lang="en-US" dirty="0"/>
                    </a:p>
                  </a:txBody>
                  <a:tcPr/>
                </a:tc>
                <a:tc>
                  <a:txBody>
                    <a:bodyPr/>
                    <a:lstStyle/>
                    <a:p>
                      <a:pPr algn="ctr"/>
                      <a:r>
                        <a:rPr lang="pl-PL" dirty="0" err="1"/>
                        <a:t>Temperature</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dirty="0" err="1"/>
                        <a:t>Pressure</a:t>
                      </a:r>
                      <a:r>
                        <a:rPr lang="pl-PL" dirty="0"/>
                        <a:t>*</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dirty="0" err="1"/>
                        <a:t>Temperature</a:t>
                      </a:r>
                      <a:endParaRPr lang="en-US" dirty="0"/>
                    </a:p>
                  </a:txBody>
                  <a:tcPr/>
                </a:tc>
                <a:extLst>
                  <a:ext uri="{0D108BD9-81ED-4DB2-BD59-A6C34878D82A}">
                    <a16:rowId xmlns:a16="http://schemas.microsoft.com/office/drawing/2014/main" val="3523276760"/>
                  </a:ext>
                </a:extLst>
              </a:tr>
              <a:tr h="478988">
                <a:tc gridSpan="5">
                  <a:txBody>
                    <a:bodyPr/>
                    <a:lstStyle/>
                    <a:p>
                      <a:pPr algn="ctr"/>
                      <a:r>
                        <a:rPr lang="pl-PL" dirty="0" err="1">
                          <a:solidFill>
                            <a:srgbClr val="FF0000"/>
                          </a:solidFill>
                        </a:rPr>
                        <a:t>D</a:t>
                      </a:r>
                      <a:r>
                        <a:rPr lang="pl-PL" baseline="-25000" dirty="0" err="1">
                          <a:solidFill>
                            <a:srgbClr val="FF0000"/>
                          </a:solidFill>
                        </a:rPr>
                        <a:t>critical</a:t>
                      </a:r>
                      <a:r>
                        <a:rPr lang="pl-PL" dirty="0">
                          <a:solidFill>
                            <a:srgbClr val="FF0000"/>
                          </a:solidFill>
                        </a:rPr>
                        <a:t> = 10 </a:t>
                      </a:r>
                      <a:r>
                        <a:rPr lang="pl-PL" dirty="0" err="1">
                          <a:solidFill>
                            <a:srgbClr val="FF0000"/>
                          </a:solidFill>
                        </a:rPr>
                        <a:t>microns</a:t>
                      </a:r>
                      <a:endParaRPr lang="en-US" dirty="0">
                        <a:solidFill>
                          <a:srgbClr val="FF0000"/>
                        </a:solidFill>
                      </a:endParaRPr>
                    </a:p>
                  </a:txBody>
                  <a:tcPr/>
                </a:tc>
                <a:tc hMerge="1">
                  <a:txBody>
                    <a:bodyPr/>
                    <a:lstStyle/>
                    <a:p>
                      <a:pPr algn="ctr"/>
                      <a:endParaRPr lang="en-US" dirty="0"/>
                    </a:p>
                  </a:txBody>
                  <a:tcPr/>
                </a:tc>
                <a:tc hMerge="1">
                  <a:txBody>
                    <a:bodyPr/>
                    <a:lstStyle/>
                    <a:p>
                      <a:pPr algn="ctr"/>
                      <a:endParaRPr lang="en-US"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p>
                  </a:txBody>
                  <a:tcPr/>
                </a:tc>
                <a:extLst>
                  <a:ext uri="{0D108BD9-81ED-4DB2-BD59-A6C34878D82A}">
                    <a16:rowId xmlns:a16="http://schemas.microsoft.com/office/drawing/2014/main" val="1521274259"/>
                  </a:ext>
                </a:extLst>
              </a:tr>
              <a:tr h="478988">
                <a:tc>
                  <a:txBody>
                    <a:bodyPr/>
                    <a:lstStyle/>
                    <a:p>
                      <a:pPr algn="ctr"/>
                      <a:r>
                        <a:rPr lang="pl-PL" dirty="0"/>
                        <a:t>1</a:t>
                      </a:r>
                      <a:endParaRPr lang="en-US" dirty="0"/>
                    </a:p>
                  </a:txBody>
                  <a:tcPr/>
                </a:tc>
                <a:tc>
                  <a:txBody>
                    <a:bodyPr/>
                    <a:lstStyle/>
                    <a:p>
                      <a:pPr algn="ctr"/>
                      <a:r>
                        <a:rPr lang="pl-PL" dirty="0"/>
                        <a:t>1 bar</a:t>
                      </a:r>
                      <a:endParaRPr lang="en-US" dirty="0"/>
                    </a:p>
                  </a:txBody>
                  <a:tcPr/>
                </a:tc>
                <a:tc>
                  <a:txBody>
                    <a:bodyPr/>
                    <a:lstStyle/>
                    <a:p>
                      <a:pPr algn="ctr"/>
                      <a:r>
                        <a:rPr lang="pl-PL" dirty="0"/>
                        <a:t>20</a:t>
                      </a:r>
                      <a:r>
                        <a:rPr lang="pl-PL" baseline="30000" dirty="0"/>
                        <a:t>o</a:t>
                      </a:r>
                      <a:r>
                        <a:rPr lang="pl-PL" dirty="0"/>
                        <a:t>C</a:t>
                      </a:r>
                      <a:endParaRPr lang="en-US" dirty="0"/>
                    </a:p>
                  </a:txBody>
                  <a:tcPr/>
                </a:tc>
                <a:tc>
                  <a:txBody>
                    <a:bodyPr/>
                    <a:lstStyle/>
                    <a:p>
                      <a:pPr algn="ctr"/>
                      <a:r>
                        <a:rPr lang="pl-PL" dirty="0"/>
                        <a:t>0 Pa</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dirty="0"/>
                        <a:t>20</a:t>
                      </a:r>
                      <a:r>
                        <a:rPr lang="pl-PL" baseline="30000" dirty="0"/>
                        <a:t>o</a:t>
                      </a:r>
                      <a:r>
                        <a:rPr lang="pl-PL" dirty="0"/>
                        <a:t>C</a:t>
                      </a:r>
                      <a:endParaRPr lang="en-US" dirty="0"/>
                    </a:p>
                  </a:txBody>
                  <a:tcPr/>
                </a:tc>
                <a:extLst>
                  <a:ext uri="{0D108BD9-81ED-4DB2-BD59-A6C34878D82A}">
                    <a16:rowId xmlns:a16="http://schemas.microsoft.com/office/drawing/2014/main" val="2736008739"/>
                  </a:ext>
                </a:extLst>
              </a:tr>
              <a:tr h="478988">
                <a:tc>
                  <a:txBody>
                    <a:bodyPr/>
                    <a:lstStyle/>
                    <a:p>
                      <a:pPr algn="ctr"/>
                      <a:r>
                        <a:rPr lang="pl-PL" dirty="0"/>
                        <a:t>2</a:t>
                      </a:r>
                      <a:endParaRPr lang="en-US" dirty="0"/>
                    </a:p>
                  </a:txBody>
                  <a:tcPr/>
                </a:tc>
                <a:tc>
                  <a:txBody>
                    <a:bodyPr/>
                    <a:lstStyle/>
                    <a:p>
                      <a:pPr algn="ctr"/>
                      <a:r>
                        <a:rPr lang="pl-PL" dirty="0"/>
                        <a:t>3 bar</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dirty="0"/>
                        <a:t>20</a:t>
                      </a:r>
                      <a:r>
                        <a:rPr lang="pl-PL" baseline="30000" dirty="0"/>
                        <a:t>o</a:t>
                      </a:r>
                      <a:r>
                        <a:rPr lang="pl-PL" dirty="0"/>
                        <a:t>C</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dirty="0"/>
                        <a:t>0 Pa</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dirty="0"/>
                        <a:t>20</a:t>
                      </a:r>
                      <a:r>
                        <a:rPr lang="pl-PL" baseline="30000" dirty="0"/>
                        <a:t>o</a:t>
                      </a:r>
                      <a:r>
                        <a:rPr lang="pl-PL" dirty="0"/>
                        <a:t>C</a:t>
                      </a:r>
                      <a:endParaRPr lang="en-US" dirty="0"/>
                    </a:p>
                  </a:txBody>
                  <a:tcPr/>
                </a:tc>
                <a:extLst>
                  <a:ext uri="{0D108BD9-81ED-4DB2-BD59-A6C34878D82A}">
                    <a16:rowId xmlns:a16="http://schemas.microsoft.com/office/drawing/2014/main" val="4138240521"/>
                  </a:ext>
                </a:extLst>
              </a:tr>
              <a:tr h="478988">
                <a:tc>
                  <a:txBody>
                    <a:bodyPr/>
                    <a:lstStyle/>
                    <a:p>
                      <a:pPr algn="ctr"/>
                      <a:r>
                        <a:rPr lang="pl-PL" dirty="0"/>
                        <a:t>3</a:t>
                      </a:r>
                      <a:endParaRPr lang="en-US" dirty="0"/>
                    </a:p>
                  </a:txBody>
                  <a:tcPr/>
                </a:tc>
                <a:tc>
                  <a:txBody>
                    <a:bodyPr/>
                    <a:lstStyle/>
                    <a:p>
                      <a:pPr algn="ctr"/>
                      <a:r>
                        <a:rPr lang="pl-PL" dirty="0"/>
                        <a:t>10 bar</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dirty="0"/>
                        <a:t>20</a:t>
                      </a:r>
                      <a:r>
                        <a:rPr lang="pl-PL" baseline="30000" dirty="0"/>
                        <a:t>o</a:t>
                      </a:r>
                      <a:r>
                        <a:rPr lang="pl-PL" dirty="0"/>
                        <a:t>C</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dirty="0"/>
                        <a:t>0 Pa</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dirty="0"/>
                        <a:t>20</a:t>
                      </a:r>
                      <a:r>
                        <a:rPr lang="pl-PL" baseline="30000" dirty="0"/>
                        <a:t>o</a:t>
                      </a:r>
                      <a:r>
                        <a:rPr lang="pl-PL" dirty="0"/>
                        <a:t>C</a:t>
                      </a:r>
                      <a:endParaRPr lang="en-US" dirty="0"/>
                    </a:p>
                  </a:txBody>
                  <a:tcPr/>
                </a:tc>
                <a:extLst>
                  <a:ext uri="{0D108BD9-81ED-4DB2-BD59-A6C34878D82A}">
                    <a16:rowId xmlns:a16="http://schemas.microsoft.com/office/drawing/2014/main" val="4287757640"/>
                  </a:ext>
                </a:extLst>
              </a:tr>
              <a:tr h="478988">
                <a:tc gridSpan="5">
                  <a:txBody>
                    <a:bodyPr/>
                    <a:lstStyle/>
                    <a:p>
                      <a:pPr algn="ctr"/>
                      <a:r>
                        <a:rPr lang="pl-PL" dirty="0" err="1">
                          <a:solidFill>
                            <a:srgbClr val="FF0000"/>
                          </a:solidFill>
                        </a:rPr>
                        <a:t>D</a:t>
                      </a:r>
                      <a:r>
                        <a:rPr lang="pl-PL" baseline="-25000" dirty="0" err="1">
                          <a:solidFill>
                            <a:srgbClr val="FF0000"/>
                          </a:solidFill>
                        </a:rPr>
                        <a:t>critical</a:t>
                      </a:r>
                      <a:r>
                        <a:rPr lang="pl-PL" dirty="0">
                          <a:solidFill>
                            <a:srgbClr val="FF0000"/>
                          </a:solidFill>
                        </a:rPr>
                        <a:t> = 30 </a:t>
                      </a:r>
                      <a:r>
                        <a:rPr lang="pl-PL" dirty="0" err="1">
                          <a:solidFill>
                            <a:srgbClr val="FF0000"/>
                          </a:solidFill>
                        </a:rPr>
                        <a:t>microns</a:t>
                      </a:r>
                      <a:endParaRPr lang="en-US" dirty="0">
                        <a:solidFill>
                          <a:srgbClr val="FF0000"/>
                        </a:solidFill>
                      </a:endParaRPr>
                    </a:p>
                  </a:txBody>
                  <a:tcPr/>
                </a:tc>
                <a:tc hMerge="1">
                  <a:txBody>
                    <a:bodyPr/>
                    <a:lstStyle/>
                    <a:p>
                      <a:pPr algn="ctr"/>
                      <a:endParaRPr lang="en-US"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p>
                  </a:txBody>
                  <a:tcPr/>
                </a:tc>
                <a:extLst>
                  <a:ext uri="{0D108BD9-81ED-4DB2-BD59-A6C34878D82A}">
                    <a16:rowId xmlns:a16="http://schemas.microsoft.com/office/drawing/2014/main" val="2515495264"/>
                  </a:ext>
                </a:extLst>
              </a:tr>
              <a:tr h="478988">
                <a:tc>
                  <a:txBody>
                    <a:bodyPr/>
                    <a:lstStyle/>
                    <a:p>
                      <a:pPr algn="ctr"/>
                      <a:r>
                        <a:rPr lang="pl-PL" dirty="0"/>
                        <a:t>4</a:t>
                      </a:r>
                      <a:endParaRPr lang="en-US" dirty="0"/>
                    </a:p>
                  </a:txBody>
                  <a:tcPr/>
                </a:tc>
                <a:tc>
                  <a:txBody>
                    <a:bodyPr/>
                    <a:lstStyle/>
                    <a:p>
                      <a:pPr algn="ctr"/>
                      <a:r>
                        <a:rPr lang="pl-PL" dirty="0"/>
                        <a:t>10 bar</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dirty="0"/>
                        <a:t>20</a:t>
                      </a:r>
                      <a:r>
                        <a:rPr lang="pl-PL" baseline="30000" dirty="0"/>
                        <a:t>o</a:t>
                      </a:r>
                      <a:r>
                        <a:rPr lang="pl-PL" dirty="0"/>
                        <a:t>C</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dirty="0"/>
                        <a:t>0 Pa</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dirty="0"/>
                        <a:t>20</a:t>
                      </a:r>
                      <a:r>
                        <a:rPr lang="pl-PL" baseline="30000" dirty="0"/>
                        <a:t>o</a:t>
                      </a:r>
                      <a:r>
                        <a:rPr lang="pl-PL" dirty="0"/>
                        <a:t>C</a:t>
                      </a:r>
                      <a:endParaRPr lang="en-US" dirty="0"/>
                    </a:p>
                  </a:txBody>
                  <a:tcPr/>
                </a:tc>
                <a:extLst>
                  <a:ext uri="{0D108BD9-81ED-4DB2-BD59-A6C34878D82A}">
                    <a16:rowId xmlns:a16="http://schemas.microsoft.com/office/drawing/2014/main" val="3925489309"/>
                  </a:ext>
                </a:extLst>
              </a:tr>
            </a:tbl>
          </a:graphicData>
        </a:graphic>
      </p:graphicFrame>
      <p:sp>
        <p:nvSpPr>
          <p:cNvPr id="6" name="pole tekstowe 5">
            <a:extLst>
              <a:ext uri="{FF2B5EF4-FFF2-40B4-BE49-F238E27FC236}">
                <a16:creationId xmlns:a16="http://schemas.microsoft.com/office/drawing/2014/main" id="{79F682E7-1E0D-4477-A4B8-D41812159B6F}"/>
              </a:ext>
            </a:extLst>
          </p:cNvPr>
          <p:cNvSpPr txBox="1"/>
          <p:nvPr/>
        </p:nvSpPr>
        <p:spPr>
          <a:xfrm>
            <a:off x="922175" y="5803641"/>
            <a:ext cx="4452257" cy="369332"/>
          </a:xfrm>
          <a:prstGeom prst="rect">
            <a:avLst/>
          </a:prstGeom>
          <a:noFill/>
        </p:spPr>
        <p:txBody>
          <a:bodyPr wrap="square" rtlCol="0">
            <a:spAutoFit/>
          </a:bodyPr>
          <a:lstStyle/>
          <a:p>
            <a:r>
              <a:rPr lang="pl-PL" dirty="0"/>
              <a:t>* - </a:t>
            </a:r>
            <a:r>
              <a:rPr lang="pl-PL" dirty="0" err="1"/>
              <a:t>absolute</a:t>
            </a:r>
            <a:r>
              <a:rPr lang="pl-PL" dirty="0"/>
              <a:t> </a:t>
            </a:r>
            <a:r>
              <a:rPr lang="pl-PL" dirty="0" err="1"/>
              <a:t>pressure</a:t>
            </a:r>
            <a:endParaRPr lang="en-US" dirty="0"/>
          </a:p>
        </p:txBody>
      </p:sp>
    </p:spTree>
    <p:extLst>
      <p:ext uri="{BB962C8B-B14F-4D97-AF65-F5344CB8AC3E}">
        <p14:creationId xmlns:p14="http://schemas.microsoft.com/office/powerpoint/2010/main" val="803318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Obraz 12">
            <a:extLst>
              <a:ext uri="{FF2B5EF4-FFF2-40B4-BE49-F238E27FC236}">
                <a16:creationId xmlns:a16="http://schemas.microsoft.com/office/drawing/2014/main" id="{01408DFA-39C2-4B44-87C5-1ADC8AF431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7869" y="1476624"/>
            <a:ext cx="3912847" cy="2249886"/>
          </a:xfrm>
          <a:prstGeom prst="rect">
            <a:avLst/>
          </a:prstGeom>
        </p:spPr>
      </p:pic>
      <p:pic>
        <p:nvPicPr>
          <p:cNvPr id="11" name="Symbol zastępczy zawartości 10">
            <a:extLst>
              <a:ext uri="{FF2B5EF4-FFF2-40B4-BE49-F238E27FC236}">
                <a16:creationId xmlns:a16="http://schemas.microsoft.com/office/drawing/2014/main" id="{60FC0D72-B689-44D9-96BC-0C861A2F765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5058" y="1476624"/>
            <a:ext cx="3912846" cy="2249886"/>
          </a:xfrm>
          <a:prstGeom prst="rect">
            <a:avLst/>
          </a:prstGeom>
        </p:spPr>
      </p:pic>
      <p:pic>
        <p:nvPicPr>
          <p:cNvPr id="17" name="Obraz 16">
            <a:extLst>
              <a:ext uri="{FF2B5EF4-FFF2-40B4-BE49-F238E27FC236}">
                <a16:creationId xmlns:a16="http://schemas.microsoft.com/office/drawing/2014/main" id="{8AFEBE70-B386-40A1-83F7-3778EEF7AB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56541" y="1491561"/>
            <a:ext cx="3886869" cy="2234949"/>
          </a:xfrm>
          <a:prstGeom prst="rect">
            <a:avLst/>
          </a:prstGeom>
        </p:spPr>
      </p:pic>
      <p:cxnSp>
        <p:nvCxnSpPr>
          <p:cNvPr id="27" name="Straight Connector 26">
            <a:extLst>
              <a:ext uri="{FF2B5EF4-FFF2-40B4-BE49-F238E27FC236}">
                <a16:creationId xmlns:a16="http://schemas.microsoft.com/office/drawing/2014/main" id="{8F880EF2-DF79-4D9D-8F11-E91D48C7974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75360" y="5778706"/>
            <a:ext cx="1024128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ytuł 1">
            <a:extLst>
              <a:ext uri="{FF2B5EF4-FFF2-40B4-BE49-F238E27FC236}">
                <a16:creationId xmlns:a16="http://schemas.microsoft.com/office/drawing/2014/main" id="{818D056E-4298-4B78-9EAF-2917A1748E59}"/>
              </a:ext>
            </a:extLst>
          </p:cNvPr>
          <p:cNvSpPr>
            <a:spLocks noGrp="1"/>
          </p:cNvSpPr>
          <p:nvPr>
            <p:ph type="title"/>
          </p:nvPr>
        </p:nvSpPr>
        <p:spPr>
          <a:xfrm>
            <a:off x="642996" y="4189445"/>
            <a:ext cx="10906008" cy="1497185"/>
          </a:xfrm>
        </p:spPr>
        <p:txBody>
          <a:bodyPr vert="horz" lIns="91440" tIns="45720" rIns="91440" bIns="45720" rtlCol="0" anchor="b">
            <a:noAutofit/>
          </a:bodyPr>
          <a:lstStyle/>
          <a:p>
            <a:pPr algn="ctr"/>
            <a:r>
              <a:rPr lang="pl-PL" sz="4000" dirty="0" err="1"/>
              <a:t>Velocity</a:t>
            </a:r>
            <a:r>
              <a:rPr lang="pl-PL" sz="4000" dirty="0"/>
              <a:t> profile</a:t>
            </a:r>
            <a:br>
              <a:rPr lang="pl-PL" sz="4000" dirty="0"/>
            </a:br>
            <a:r>
              <a:rPr lang="pl-PL" sz="4000" dirty="0" err="1">
                <a:solidFill>
                  <a:srgbClr val="FF0000"/>
                </a:solidFill>
              </a:rPr>
              <a:t>D</a:t>
            </a:r>
            <a:r>
              <a:rPr lang="pl-PL" sz="4000" baseline="-25000" dirty="0" err="1">
                <a:solidFill>
                  <a:srgbClr val="FF0000"/>
                </a:solidFill>
              </a:rPr>
              <a:t>critical</a:t>
            </a:r>
            <a:r>
              <a:rPr lang="pl-PL" sz="4000" dirty="0">
                <a:solidFill>
                  <a:srgbClr val="FF0000"/>
                </a:solidFill>
              </a:rPr>
              <a:t> = 10 </a:t>
            </a:r>
            <a:r>
              <a:rPr lang="pl-PL" sz="4000" dirty="0" err="1">
                <a:solidFill>
                  <a:srgbClr val="FF0000"/>
                </a:solidFill>
              </a:rPr>
              <a:t>microns</a:t>
            </a:r>
            <a:endParaRPr lang="en-US" sz="4000" dirty="0">
              <a:solidFill>
                <a:srgbClr val="FF0000"/>
              </a:solidFill>
            </a:endParaRPr>
          </a:p>
        </p:txBody>
      </p:sp>
      <p:sp>
        <p:nvSpPr>
          <p:cNvPr id="19" name="pole tekstowe 18">
            <a:extLst>
              <a:ext uri="{FF2B5EF4-FFF2-40B4-BE49-F238E27FC236}">
                <a16:creationId xmlns:a16="http://schemas.microsoft.com/office/drawing/2014/main" id="{40E5AFF8-D5C6-4BB6-BE93-299DBE039853}"/>
              </a:ext>
            </a:extLst>
          </p:cNvPr>
          <p:cNvSpPr txBox="1"/>
          <p:nvPr/>
        </p:nvSpPr>
        <p:spPr>
          <a:xfrm>
            <a:off x="1399289" y="588921"/>
            <a:ext cx="1484384" cy="646331"/>
          </a:xfrm>
          <a:prstGeom prst="rect">
            <a:avLst/>
          </a:prstGeom>
          <a:noFill/>
        </p:spPr>
        <p:txBody>
          <a:bodyPr wrap="square" rtlCol="0">
            <a:spAutoFit/>
          </a:bodyPr>
          <a:lstStyle/>
          <a:p>
            <a:r>
              <a:rPr lang="pl-PL" dirty="0"/>
              <a:t>Case no.1</a:t>
            </a:r>
          </a:p>
          <a:p>
            <a:r>
              <a:rPr lang="pl-PL" dirty="0" err="1"/>
              <a:t>p</a:t>
            </a:r>
            <a:r>
              <a:rPr lang="pl-PL" baseline="-25000" dirty="0" err="1"/>
              <a:t>_INLET</a:t>
            </a:r>
            <a:r>
              <a:rPr lang="pl-PL" baseline="-25000" dirty="0"/>
              <a:t> </a:t>
            </a:r>
            <a:r>
              <a:rPr lang="pl-PL" dirty="0"/>
              <a:t>= 1 bar</a:t>
            </a:r>
            <a:endParaRPr lang="en-US" dirty="0"/>
          </a:p>
        </p:txBody>
      </p:sp>
      <p:sp>
        <p:nvSpPr>
          <p:cNvPr id="23" name="pole tekstowe 22">
            <a:extLst>
              <a:ext uri="{FF2B5EF4-FFF2-40B4-BE49-F238E27FC236}">
                <a16:creationId xmlns:a16="http://schemas.microsoft.com/office/drawing/2014/main" id="{6DB71CAF-FAAA-4638-9AE0-36E775DC998C}"/>
              </a:ext>
            </a:extLst>
          </p:cNvPr>
          <p:cNvSpPr txBox="1"/>
          <p:nvPr/>
        </p:nvSpPr>
        <p:spPr>
          <a:xfrm>
            <a:off x="5452100" y="588920"/>
            <a:ext cx="1484384" cy="646331"/>
          </a:xfrm>
          <a:prstGeom prst="rect">
            <a:avLst/>
          </a:prstGeom>
          <a:noFill/>
        </p:spPr>
        <p:txBody>
          <a:bodyPr wrap="square" rtlCol="0">
            <a:spAutoFit/>
          </a:bodyPr>
          <a:lstStyle/>
          <a:p>
            <a:r>
              <a:rPr lang="pl-PL" dirty="0"/>
              <a:t>Case no.2</a:t>
            </a:r>
          </a:p>
          <a:p>
            <a:r>
              <a:rPr lang="pl-PL" dirty="0" err="1"/>
              <a:t>p</a:t>
            </a:r>
            <a:r>
              <a:rPr lang="pl-PL" baseline="-25000" dirty="0" err="1"/>
              <a:t>_INLET</a:t>
            </a:r>
            <a:r>
              <a:rPr lang="pl-PL" baseline="-25000" dirty="0"/>
              <a:t> </a:t>
            </a:r>
            <a:r>
              <a:rPr lang="pl-PL" dirty="0"/>
              <a:t>= 3 bar</a:t>
            </a:r>
            <a:endParaRPr lang="en-US" dirty="0"/>
          </a:p>
        </p:txBody>
      </p:sp>
      <p:sp>
        <p:nvSpPr>
          <p:cNvPr id="24" name="pole tekstowe 23">
            <a:extLst>
              <a:ext uri="{FF2B5EF4-FFF2-40B4-BE49-F238E27FC236}">
                <a16:creationId xmlns:a16="http://schemas.microsoft.com/office/drawing/2014/main" id="{B7325C83-2647-400A-A5EB-05BB20D41B84}"/>
              </a:ext>
            </a:extLst>
          </p:cNvPr>
          <p:cNvSpPr txBox="1"/>
          <p:nvPr/>
        </p:nvSpPr>
        <p:spPr>
          <a:xfrm>
            <a:off x="9504910" y="588919"/>
            <a:ext cx="1711729" cy="646331"/>
          </a:xfrm>
          <a:prstGeom prst="rect">
            <a:avLst/>
          </a:prstGeom>
          <a:noFill/>
        </p:spPr>
        <p:txBody>
          <a:bodyPr wrap="square" rtlCol="0">
            <a:spAutoFit/>
          </a:bodyPr>
          <a:lstStyle/>
          <a:p>
            <a:r>
              <a:rPr lang="pl-PL" dirty="0"/>
              <a:t>Case no.3</a:t>
            </a:r>
          </a:p>
          <a:p>
            <a:r>
              <a:rPr lang="pl-PL" dirty="0" err="1"/>
              <a:t>p</a:t>
            </a:r>
            <a:r>
              <a:rPr lang="pl-PL" baseline="-25000" dirty="0" err="1"/>
              <a:t>_INLET</a:t>
            </a:r>
            <a:r>
              <a:rPr lang="pl-PL" baseline="-25000" dirty="0"/>
              <a:t> </a:t>
            </a:r>
            <a:r>
              <a:rPr lang="pl-PL" dirty="0"/>
              <a:t>= 10 bar</a:t>
            </a:r>
            <a:endParaRPr lang="en-US" dirty="0"/>
          </a:p>
        </p:txBody>
      </p:sp>
      <p:cxnSp>
        <p:nvCxnSpPr>
          <p:cNvPr id="25" name="Łącznik prosty 24">
            <a:extLst>
              <a:ext uri="{FF2B5EF4-FFF2-40B4-BE49-F238E27FC236}">
                <a16:creationId xmlns:a16="http://schemas.microsoft.com/office/drawing/2014/main" id="{C60F8D03-F594-44D0-BE10-E2D1C226950B}"/>
              </a:ext>
            </a:extLst>
          </p:cNvPr>
          <p:cNvCxnSpPr/>
          <p:nvPr/>
        </p:nvCxnSpPr>
        <p:spPr>
          <a:xfrm>
            <a:off x="4164984" y="149290"/>
            <a:ext cx="0" cy="4292082"/>
          </a:xfrm>
          <a:prstGeom prst="line">
            <a:avLst/>
          </a:prstGeom>
          <a:ln>
            <a:prstDash val="lgDash"/>
          </a:ln>
        </p:spPr>
        <p:style>
          <a:lnRef idx="1">
            <a:schemeClr val="dk1"/>
          </a:lnRef>
          <a:fillRef idx="0">
            <a:schemeClr val="dk1"/>
          </a:fillRef>
          <a:effectRef idx="0">
            <a:schemeClr val="dk1"/>
          </a:effectRef>
          <a:fontRef idx="minor">
            <a:schemeClr val="tx1"/>
          </a:fontRef>
        </p:style>
      </p:cxnSp>
      <p:cxnSp>
        <p:nvCxnSpPr>
          <p:cNvPr id="28" name="Łącznik prosty 27">
            <a:extLst>
              <a:ext uri="{FF2B5EF4-FFF2-40B4-BE49-F238E27FC236}">
                <a16:creationId xmlns:a16="http://schemas.microsoft.com/office/drawing/2014/main" id="{C572377A-0BFC-41CC-B875-0E652734F7AC}"/>
              </a:ext>
            </a:extLst>
          </p:cNvPr>
          <p:cNvCxnSpPr/>
          <p:nvPr/>
        </p:nvCxnSpPr>
        <p:spPr>
          <a:xfrm>
            <a:off x="8197371" y="111972"/>
            <a:ext cx="0" cy="4292082"/>
          </a:xfrm>
          <a:prstGeom prst="line">
            <a:avLst/>
          </a:prstGeom>
          <a:ln>
            <a:prstDash val="lg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86333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8F880EF2-DF79-4D9D-8F11-E91D48C7974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75360" y="5778706"/>
            <a:ext cx="1024128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ytuł 1">
            <a:extLst>
              <a:ext uri="{FF2B5EF4-FFF2-40B4-BE49-F238E27FC236}">
                <a16:creationId xmlns:a16="http://schemas.microsoft.com/office/drawing/2014/main" id="{818D056E-4298-4B78-9EAF-2917A1748E59}"/>
              </a:ext>
            </a:extLst>
          </p:cNvPr>
          <p:cNvSpPr>
            <a:spLocks noGrp="1"/>
          </p:cNvSpPr>
          <p:nvPr>
            <p:ph type="title"/>
          </p:nvPr>
        </p:nvSpPr>
        <p:spPr>
          <a:xfrm>
            <a:off x="642996" y="4189445"/>
            <a:ext cx="10906008" cy="1497185"/>
          </a:xfrm>
        </p:spPr>
        <p:txBody>
          <a:bodyPr vert="horz" lIns="91440" tIns="45720" rIns="91440" bIns="45720" rtlCol="0" anchor="b">
            <a:noAutofit/>
          </a:bodyPr>
          <a:lstStyle/>
          <a:p>
            <a:pPr algn="ctr"/>
            <a:r>
              <a:rPr lang="pl-PL" sz="4000" dirty="0" err="1"/>
              <a:t>Velocity</a:t>
            </a:r>
            <a:r>
              <a:rPr lang="pl-PL" sz="4000" dirty="0"/>
              <a:t> profile</a:t>
            </a:r>
            <a:br>
              <a:rPr lang="pl-PL" sz="4000" dirty="0"/>
            </a:br>
            <a:r>
              <a:rPr lang="pl-PL" sz="4000" dirty="0" err="1">
                <a:solidFill>
                  <a:srgbClr val="FF0000"/>
                </a:solidFill>
              </a:rPr>
              <a:t>D</a:t>
            </a:r>
            <a:r>
              <a:rPr lang="pl-PL" sz="4000" baseline="-25000" dirty="0" err="1">
                <a:solidFill>
                  <a:srgbClr val="FF0000"/>
                </a:solidFill>
              </a:rPr>
              <a:t>critical</a:t>
            </a:r>
            <a:r>
              <a:rPr lang="pl-PL" sz="4000" dirty="0">
                <a:solidFill>
                  <a:srgbClr val="FF0000"/>
                </a:solidFill>
              </a:rPr>
              <a:t> = 10 </a:t>
            </a:r>
            <a:r>
              <a:rPr lang="pl-PL" sz="4000" dirty="0" err="1">
                <a:solidFill>
                  <a:srgbClr val="FF0000"/>
                </a:solidFill>
              </a:rPr>
              <a:t>microns</a:t>
            </a:r>
            <a:endParaRPr lang="en-US" sz="4000" dirty="0">
              <a:solidFill>
                <a:srgbClr val="FF0000"/>
              </a:solidFill>
            </a:endParaRPr>
          </a:p>
        </p:txBody>
      </p:sp>
      <p:sp>
        <p:nvSpPr>
          <p:cNvPr id="24" name="pole tekstowe 23">
            <a:extLst>
              <a:ext uri="{FF2B5EF4-FFF2-40B4-BE49-F238E27FC236}">
                <a16:creationId xmlns:a16="http://schemas.microsoft.com/office/drawing/2014/main" id="{B7325C83-2647-400A-A5EB-05BB20D41B84}"/>
              </a:ext>
            </a:extLst>
          </p:cNvPr>
          <p:cNvSpPr txBox="1"/>
          <p:nvPr/>
        </p:nvSpPr>
        <p:spPr>
          <a:xfrm>
            <a:off x="269470" y="172359"/>
            <a:ext cx="1711729" cy="646331"/>
          </a:xfrm>
          <a:prstGeom prst="rect">
            <a:avLst/>
          </a:prstGeom>
          <a:noFill/>
        </p:spPr>
        <p:txBody>
          <a:bodyPr wrap="square" rtlCol="0">
            <a:spAutoFit/>
          </a:bodyPr>
          <a:lstStyle/>
          <a:p>
            <a:r>
              <a:rPr lang="pl-PL" dirty="0"/>
              <a:t>Case no.3</a:t>
            </a:r>
          </a:p>
          <a:p>
            <a:r>
              <a:rPr lang="pl-PL" dirty="0" err="1"/>
              <a:t>p</a:t>
            </a:r>
            <a:r>
              <a:rPr lang="pl-PL" baseline="-25000" dirty="0" err="1"/>
              <a:t>_INLET</a:t>
            </a:r>
            <a:r>
              <a:rPr lang="pl-PL" baseline="-25000" dirty="0"/>
              <a:t> </a:t>
            </a:r>
            <a:r>
              <a:rPr lang="pl-PL" dirty="0"/>
              <a:t>= 10 bar</a:t>
            </a:r>
            <a:endParaRPr lang="en-US" dirty="0"/>
          </a:p>
        </p:txBody>
      </p:sp>
      <p:pic>
        <p:nvPicPr>
          <p:cNvPr id="6" name="Symbol zastępczy zawartości 5">
            <a:extLst>
              <a:ext uri="{FF2B5EF4-FFF2-40B4-BE49-F238E27FC236}">
                <a16:creationId xmlns:a16="http://schemas.microsoft.com/office/drawing/2014/main" id="{BBD52F80-D999-4A1D-A411-C7DB4EE1298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79928" y="172359"/>
            <a:ext cx="7567984" cy="4351338"/>
          </a:xfrm>
        </p:spPr>
      </p:pic>
    </p:spTree>
    <p:extLst>
      <p:ext uri="{BB962C8B-B14F-4D97-AF65-F5344CB8AC3E}">
        <p14:creationId xmlns:p14="http://schemas.microsoft.com/office/powerpoint/2010/main" val="1577583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8F880EF2-DF79-4D9D-8F11-E91D48C7974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75360" y="5778706"/>
            <a:ext cx="1024128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ytuł 1">
            <a:extLst>
              <a:ext uri="{FF2B5EF4-FFF2-40B4-BE49-F238E27FC236}">
                <a16:creationId xmlns:a16="http://schemas.microsoft.com/office/drawing/2014/main" id="{818D056E-4298-4B78-9EAF-2917A1748E59}"/>
              </a:ext>
            </a:extLst>
          </p:cNvPr>
          <p:cNvSpPr>
            <a:spLocks noGrp="1"/>
          </p:cNvSpPr>
          <p:nvPr>
            <p:ph type="title"/>
          </p:nvPr>
        </p:nvSpPr>
        <p:spPr>
          <a:xfrm>
            <a:off x="642996" y="5206481"/>
            <a:ext cx="10906008" cy="480149"/>
          </a:xfrm>
        </p:spPr>
        <p:txBody>
          <a:bodyPr vert="horz" lIns="91440" tIns="45720" rIns="91440" bIns="45720" rtlCol="0" anchor="b">
            <a:noAutofit/>
          </a:bodyPr>
          <a:lstStyle/>
          <a:p>
            <a:pPr algn="ctr"/>
            <a:r>
              <a:rPr lang="pl-PL" sz="4000" dirty="0"/>
              <a:t>Mach </a:t>
            </a:r>
            <a:r>
              <a:rPr lang="pl-PL" sz="4000" dirty="0" err="1"/>
              <a:t>number</a:t>
            </a:r>
            <a:r>
              <a:rPr lang="pl-PL" sz="4000" dirty="0"/>
              <a:t> </a:t>
            </a:r>
            <a:r>
              <a:rPr lang="pl-PL" sz="4000" dirty="0" err="1"/>
              <a:t>close</a:t>
            </a:r>
            <a:r>
              <a:rPr lang="pl-PL" sz="4000" dirty="0"/>
              <a:t> to </a:t>
            </a:r>
            <a:r>
              <a:rPr lang="pl-PL" sz="4000" dirty="0" err="1"/>
              <a:t>critical</a:t>
            </a:r>
            <a:r>
              <a:rPr lang="pl-PL" sz="4000" dirty="0"/>
              <a:t> cross-</a:t>
            </a:r>
            <a:r>
              <a:rPr lang="pl-PL" sz="4000" dirty="0" err="1"/>
              <a:t>section</a:t>
            </a:r>
            <a:br>
              <a:rPr lang="pl-PL" sz="4000" dirty="0"/>
            </a:br>
            <a:r>
              <a:rPr lang="pl-PL" sz="4000" dirty="0" err="1">
                <a:solidFill>
                  <a:srgbClr val="FF0000"/>
                </a:solidFill>
              </a:rPr>
              <a:t>D</a:t>
            </a:r>
            <a:r>
              <a:rPr lang="pl-PL" sz="4000" baseline="-25000" dirty="0" err="1">
                <a:solidFill>
                  <a:srgbClr val="FF0000"/>
                </a:solidFill>
              </a:rPr>
              <a:t>critical</a:t>
            </a:r>
            <a:r>
              <a:rPr lang="pl-PL" sz="4000" dirty="0">
                <a:solidFill>
                  <a:srgbClr val="FF0000"/>
                </a:solidFill>
              </a:rPr>
              <a:t> = 10 </a:t>
            </a:r>
            <a:r>
              <a:rPr lang="pl-PL" sz="4000" dirty="0" err="1">
                <a:solidFill>
                  <a:srgbClr val="FF0000"/>
                </a:solidFill>
              </a:rPr>
              <a:t>microns</a:t>
            </a:r>
            <a:endParaRPr lang="en-US" sz="4000" dirty="0"/>
          </a:p>
        </p:txBody>
      </p:sp>
      <p:sp>
        <p:nvSpPr>
          <p:cNvPr id="19" name="pole tekstowe 18">
            <a:extLst>
              <a:ext uri="{FF2B5EF4-FFF2-40B4-BE49-F238E27FC236}">
                <a16:creationId xmlns:a16="http://schemas.microsoft.com/office/drawing/2014/main" id="{40E5AFF8-D5C6-4BB6-BE93-299DBE039853}"/>
              </a:ext>
            </a:extLst>
          </p:cNvPr>
          <p:cNvSpPr txBox="1"/>
          <p:nvPr/>
        </p:nvSpPr>
        <p:spPr>
          <a:xfrm>
            <a:off x="1399289" y="588921"/>
            <a:ext cx="1484384" cy="646331"/>
          </a:xfrm>
          <a:prstGeom prst="rect">
            <a:avLst/>
          </a:prstGeom>
          <a:noFill/>
        </p:spPr>
        <p:txBody>
          <a:bodyPr wrap="square" rtlCol="0">
            <a:spAutoFit/>
          </a:bodyPr>
          <a:lstStyle/>
          <a:p>
            <a:r>
              <a:rPr lang="pl-PL" dirty="0"/>
              <a:t>Case no.1</a:t>
            </a:r>
          </a:p>
          <a:p>
            <a:r>
              <a:rPr lang="pl-PL" dirty="0" err="1"/>
              <a:t>p</a:t>
            </a:r>
            <a:r>
              <a:rPr lang="pl-PL" baseline="-25000" dirty="0" err="1"/>
              <a:t>_INLET</a:t>
            </a:r>
            <a:r>
              <a:rPr lang="pl-PL" baseline="-25000" dirty="0"/>
              <a:t> </a:t>
            </a:r>
            <a:r>
              <a:rPr lang="pl-PL" dirty="0"/>
              <a:t>= 1 bar</a:t>
            </a:r>
            <a:endParaRPr lang="en-US" dirty="0"/>
          </a:p>
        </p:txBody>
      </p:sp>
      <p:sp>
        <p:nvSpPr>
          <p:cNvPr id="23" name="pole tekstowe 22">
            <a:extLst>
              <a:ext uri="{FF2B5EF4-FFF2-40B4-BE49-F238E27FC236}">
                <a16:creationId xmlns:a16="http://schemas.microsoft.com/office/drawing/2014/main" id="{6DB71CAF-FAAA-4638-9AE0-36E775DC998C}"/>
              </a:ext>
            </a:extLst>
          </p:cNvPr>
          <p:cNvSpPr txBox="1"/>
          <p:nvPr/>
        </p:nvSpPr>
        <p:spPr>
          <a:xfrm>
            <a:off x="5452100" y="588920"/>
            <a:ext cx="1484384" cy="646331"/>
          </a:xfrm>
          <a:prstGeom prst="rect">
            <a:avLst/>
          </a:prstGeom>
          <a:noFill/>
        </p:spPr>
        <p:txBody>
          <a:bodyPr wrap="square" rtlCol="0">
            <a:spAutoFit/>
          </a:bodyPr>
          <a:lstStyle/>
          <a:p>
            <a:r>
              <a:rPr lang="pl-PL" dirty="0"/>
              <a:t>Case no.2</a:t>
            </a:r>
          </a:p>
          <a:p>
            <a:r>
              <a:rPr lang="pl-PL" dirty="0" err="1"/>
              <a:t>p</a:t>
            </a:r>
            <a:r>
              <a:rPr lang="pl-PL" baseline="-25000" dirty="0" err="1"/>
              <a:t>_INLET</a:t>
            </a:r>
            <a:r>
              <a:rPr lang="pl-PL" baseline="-25000" dirty="0"/>
              <a:t> </a:t>
            </a:r>
            <a:r>
              <a:rPr lang="pl-PL" dirty="0"/>
              <a:t>= 3 bar</a:t>
            </a:r>
            <a:endParaRPr lang="en-US" dirty="0"/>
          </a:p>
        </p:txBody>
      </p:sp>
      <p:sp>
        <p:nvSpPr>
          <p:cNvPr id="24" name="pole tekstowe 23">
            <a:extLst>
              <a:ext uri="{FF2B5EF4-FFF2-40B4-BE49-F238E27FC236}">
                <a16:creationId xmlns:a16="http://schemas.microsoft.com/office/drawing/2014/main" id="{B7325C83-2647-400A-A5EB-05BB20D41B84}"/>
              </a:ext>
            </a:extLst>
          </p:cNvPr>
          <p:cNvSpPr txBox="1"/>
          <p:nvPr/>
        </p:nvSpPr>
        <p:spPr>
          <a:xfrm>
            <a:off x="9504910" y="588919"/>
            <a:ext cx="1711729" cy="646331"/>
          </a:xfrm>
          <a:prstGeom prst="rect">
            <a:avLst/>
          </a:prstGeom>
          <a:noFill/>
        </p:spPr>
        <p:txBody>
          <a:bodyPr wrap="square" rtlCol="0">
            <a:spAutoFit/>
          </a:bodyPr>
          <a:lstStyle/>
          <a:p>
            <a:r>
              <a:rPr lang="pl-PL" dirty="0"/>
              <a:t>Case no.3</a:t>
            </a:r>
          </a:p>
          <a:p>
            <a:r>
              <a:rPr lang="pl-PL" dirty="0" err="1"/>
              <a:t>p</a:t>
            </a:r>
            <a:r>
              <a:rPr lang="pl-PL" baseline="-25000" dirty="0" err="1"/>
              <a:t>_INLET</a:t>
            </a:r>
            <a:r>
              <a:rPr lang="pl-PL" baseline="-25000" dirty="0"/>
              <a:t> </a:t>
            </a:r>
            <a:r>
              <a:rPr lang="pl-PL" dirty="0"/>
              <a:t>= 10 bar</a:t>
            </a:r>
            <a:endParaRPr lang="en-US" dirty="0"/>
          </a:p>
        </p:txBody>
      </p:sp>
      <p:cxnSp>
        <p:nvCxnSpPr>
          <p:cNvPr id="25" name="Łącznik prosty 24">
            <a:extLst>
              <a:ext uri="{FF2B5EF4-FFF2-40B4-BE49-F238E27FC236}">
                <a16:creationId xmlns:a16="http://schemas.microsoft.com/office/drawing/2014/main" id="{C60F8D03-F594-44D0-BE10-E2D1C226950B}"/>
              </a:ext>
            </a:extLst>
          </p:cNvPr>
          <p:cNvCxnSpPr/>
          <p:nvPr/>
        </p:nvCxnSpPr>
        <p:spPr>
          <a:xfrm>
            <a:off x="4164984" y="149290"/>
            <a:ext cx="0" cy="4292082"/>
          </a:xfrm>
          <a:prstGeom prst="line">
            <a:avLst/>
          </a:prstGeom>
          <a:ln>
            <a:prstDash val="lgDash"/>
          </a:ln>
        </p:spPr>
        <p:style>
          <a:lnRef idx="1">
            <a:schemeClr val="dk1"/>
          </a:lnRef>
          <a:fillRef idx="0">
            <a:schemeClr val="dk1"/>
          </a:fillRef>
          <a:effectRef idx="0">
            <a:schemeClr val="dk1"/>
          </a:effectRef>
          <a:fontRef idx="minor">
            <a:schemeClr val="tx1"/>
          </a:fontRef>
        </p:style>
      </p:cxnSp>
      <p:cxnSp>
        <p:nvCxnSpPr>
          <p:cNvPr id="28" name="Łącznik prosty 27">
            <a:extLst>
              <a:ext uri="{FF2B5EF4-FFF2-40B4-BE49-F238E27FC236}">
                <a16:creationId xmlns:a16="http://schemas.microsoft.com/office/drawing/2014/main" id="{C572377A-0BFC-41CC-B875-0E652734F7AC}"/>
              </a:ext>
            </a:extLst>
          </p:cNvPr>
          <p:cNvCxnSpPr/>
          <p:nvPr/>
        </p:nvCxnSpPr>
        <p:spPr>
          <a:xfrm>
            <a:off x="8197371" y="111972"/>
            <a:ext cx="0" cy="4292082"/>
          </a:xfrm>
          <a:prstGeom prst="line">
            <a:avLst/>
          </a:prstGeom>
          <a:ln>
            <a:prstDash val="lgDash"/>
          </a:ln>
        </p:spPr>
        <p:style>
          <a:lnRef idx="1">
            <a:schemeClr val="dk1"/>
          </a:lnRef>
          <a:fillRef idx="0">
            <a:schemeClr val="dk1"/>
          </a:fillRef>
          <a:effectRef idx="0">
            <a:schemeClr val="dk1"/>
          </a:effectRef>
          <a:fontRef idx="minor">
            <a:schemeClr val="tx1"/>
          </a:fontRef>
        </p:style>
      </p:cxnSp>
      <p:pic>
        <p:nvPicPr>
          <p:cNvPr id="6" name="Obraz 5">
            <a:extLst>
              <a:ext uri="{FF2B5EF4-FFF2-40B4-BE49-F238E27FC236}">
                <a16:creationId xmlns:a16="http://schemas.microsoft.com/office/drawing/2014/main" id="{E7D57EF3-32E0-44DF-A7D9-873BA12E59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155" y="1476624"/>
            <a:ext cx="3913074" cy="2249886"/>
          </a:xfrm>
          <a:prstGeom prst="rect">
            <a:avLst/>
          </a:prstGeom>
        </p:spPr>
      </p:pic>
      <p:pic>
        <p:nvPicPr>
          <p:cNvPr id="8" name="Obraz 7">
            <a:extLst>
              <a:ext uri="{FF2B5EF4-FFF2-40B4-BE49-F238E27FC236}">
                <a16:creationId xmlns:a16="http://schemas.microsoft.com/office/drawing/2014/main" id="{0A94CE72-8032-4405-B9D6-6291DE176C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8416" y="1476624"/>
            <a:ext cx="3913073" cy="2249886"/>
          </a:xfrm>
          <a:prstGeom prst="rect">
            <a:avLst/>
          </a:prstGeom>
        </p:spPr>
      </p:pic>
      <p:pic>
        <p:nvPicPr>
          <p:cNvPr id="10" name="Obraz 9">
            <a:extLst>
              <a:ext uri="{FF2B5EF4-FFF2-40B4-BE49-F238E27FC236}">
                <a16:creationId xmlns:a16="http://schemas.microsoft.com/office/drawing/2014/main" id="{169721B0-3172-4F68-A414-738F337079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53254" y="1476625"/>
            <a:ext cx="3913073" cy="2249886"/>
          </a:xfrm>
          <a:prstGeom prst="rect">
            <a:avLst/>
          </a:prstGeom>
        </p:spPr>
      </p:pic>
      <p:cxnSp>
        <p:nvCxnSpPr>
          <p:cNvPr id="14" name="Łącznik prosty 13">
            <a:extLst>
              <a:ext uri="{FF2B5EF4-FFF2-40B4-BE49-F238E27FC236}">
                <a16:creationId xmlns:a16="http://schemas.microsoft.com/office/drawing/2014/main" id="{4AA42E15-7694-4528-B912-6467554CF4BA}"/>
              </a:ext>
            </a:extLst>
          </p:cNvPr>
          <p:cNvCxnSpPr>
            <a:cxnSpLocks/>
          </p:cNvCxnSpPr>
          <p:nvPr/>
        </p:nvCxnSpPr>
        <p:spPr>
          <a:xfrm>
            <a:off x="5248656" y="2121408"/>
            <a:ext cx="0" cy="2319964"/>
          </a:xfrm>
          <a:prstGeom prst="line">
            <a:avLst/>
          </a:prstGeom>
          <a:ln w="19050">
            <a:prstDash val="sysDash"/>
          </a:ln>
        </p:spPr>
        <p:style>
          <a:lnRef idx="1">
            <a:schemeClr val="accent2"/>
          </a:lnRef>
          <a:fillRef idx="0">
            <a:schemeClr val="accent2"/>
          </a:fillRef>
          <a:effectRef idx="0">
            <a:schemeClr val="accent2"/>
          </a:effectRef>
          <a:fontRef idx="minor">
            <a:schemeClr val="tx1"/>
          </a:fontRef>
        </p:style>
      </p:cxnSp>
      <p:sp>
        <p:nvSpPr>
          <p:cNvPr id="15" name="pole tekstowe 14">
            <a:extLst>
              <a:ext uri="{FF2B5EF4-FFF2-40B4-BE49-F238E27FC236}">
                <a16:creationId xmlns:a16="http://schemas.microsoft.com/office/drawing/2014/main" id="{AF94194A-4E49-4D45-AE28-61E037C0E674}"/>
              </a:ext>
            </a:extLst>
          </p:cNvPr>
          <p:cNvSpPr txBox="1"/>
          <p:nvPr/>
        </p:nvSpPr>
        <p:spPr>
          <a:xfrm>
            <a:off x="5304538" y="3884158"/>
            <a:ext cx="1437733" cy="307777"/>
          </a:xfrm>
          <a:prstGeom prst="rect">
            <a:avLst/>
          </a:prstGeom>
          <a:noFill/>
        </p:spPr>
        <p:txBody>
          <a:bodyPr wrap="square" rtlCol="0">
            <a:spAutoFit/>
          </a:bodyPr>
          <a:lstStyle/>
          <a:p>
            <a:r>
              <a:rPr lang="pl-PL" sz="1400" dirty="0" err="1">
                <a:solidFill>
                  <a:srgbClr val="FFC000"/>
                </a:solidFill>
              </a:rPr>
              <a:t>supersonic</a:t>
            </a:r>
            <a:endParaRPr lang="en-US" sz="1400" dirty="0">
              <a:solidFill>
                <a:srgbClr val="FFC000"/>
              </a:solidFill>
            </a:endParaRPr>
          </a:p>
        </p:txBody>
      </p:sp>
      <p:sp>
        <p:nvSpPr>
          <p:cNvPr id="26" name="pole tekstowe 25">
            <a:extLst>
              <a:ext uri="{FF2B5EF4-FFF2-40B4-BE49-F238E27FC236}">
                <a16:creationId xmlns:a16="http://schemas.microsoft.com/office/drawing/2014/main" id="{4A182D00-43EE-4622-9426-994E9E578D8C}"/>
              </a:ext>
            </a:extLst>
          </p:cNvPr>
          <p:cNvSpPr txBox="1"/>
          <p:nvPr/>
        </p:nvSpPr>
        <p:spPr>
          <a:xfrm>
            <a:off x="4275222" y="3884157"/>
            <a:ext cx="863197" cy="307777"/>
          </a:xfrm>
          <a:prstGeom prst="rect">
            <a:avLst/>
          </a:prstGeom>
          <a:noFill/>
        </p:spPr>
        <p:txBody>
          <a:bodyPr wrap="square" rtlCol="0">
            <a:spAutoFit/>
          </a:bodyPr>
          <a:lstStyle/>
          <a:p>
            <a:r>
              <a:rPr lang="pl-PL" sz="1400" dirty="0" err="1">
                <a:solidFill>
                  <a:srgbClr val="FFC000"/>
                </a:solidFill>
              </a:rPr>
              <a:t>subsonic</a:t>
            </a:r>
            <a:endParaRPr lang="en-US" sz="1400" dirty="0">
              <a:solidFill>
                <a:srgbClr val="FFC000"/>
              </a:solidFill>
            </a:endParaRPr>
          </a:p>
        </p:txBody>
      </p:sp>
      <p:cxnSp>
        <p:nvCxnSpPr>
          <p:cNvPr id="21" name="Łącznik prosty ze strzałką 20">
            <a:extLst>
              <a:ext uri="{FF2B5EF4-FFF2-40B4-BE49-F238E27FC236}">
                <a16:creationId xmlns:a16="http://schemas.microsoft.com/office/drawing/2014/main" id="{D552BB1C-C764-4284-A777-69756147ED66}"/>
              </a:ext>
            </a:extLst>
          </p:cNvPr>
          <p:cNvCxnSpPr/>
          <p:nvPr/>
        </p:nvCxnSpPr>
        <p:spPr>
          <a:xfrm>
            <a:off x="5304538" y="4404054"/>
            <a:ext cx="791462" cy="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9" name="Łącznik prosty ze strzałką 28">
            <a:extLst>
              <a:ext uri="{FF2B5EF4-FFF2-40B4-BE49-F238E27FC236}">
                <a16:creationId xmlns:a16="http://schemas.microsoft.com/office/drawing/2014/main" id="{F1906EA5-EDC9-4687-9C1E-A64863CABC15}"/>
              </a:ext>
            </a:extLst>
          </p:cNvPr>
          <p:cNvCxnSpPr>
            <a:cxnSpLocks/>
          </p:cNvCxnSpPr>
          <p:nvPr/>
        </p:nvCxnSpPr>
        <p:spPr>
          <a:xfrm flipH="1">
            <a:off x="4398156" y="4404054"/>
            <a:ext cx="750118" cy="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444417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0134D83-E28F-4706-BFCF-78318FFFC996}"/>
              </a:ext>
            </a:extLst>
          </p:cNvPr>
          <p:cNvSpPr>
            <a:spLocks noGrp="1"/>
          </p:cNvSpPr>
          <p:nvPr>
            <p:ph type="title"/>
          </p:nvPr>
        </p:nvSpPr>
        <p:spPr/>
        <p:txBody>
          <a:bodyPr/>
          <a:lstStyle/>
          <a:p>
            <a:r>
              <a:rPr lang="pl-PL" dirty="0" err="1"/>
              <a:t>Comparison</a:t>
            </a:r>
            <a:r>
              <a:rPr lang="pl-PL" dirty="0"/>
              <a:t> with the </a:t>
            </a:r>
            <a:r>
              <a:rPr lang="pl-PL" dirty="0" err="1"/>
              <a:t>simple</a:t>
            </a:r>
            <a:r>
              <a:rPr lang="pl-PL" dirty="0"/>
              <a:t> geometry </a:t>
            </a:r>
            <a:r>
              <a:rPr lang="pl-PL" dirty="0" err="1"/>
              <a:t>nozzle</a:t>
            </a:r>
            <a:endParaRPr lang="en-US" dirty="0"/>
          </a:p>
        </p:txBody>
      </p:sp>
      <p:sp>
        <p:nvSpPr>
          <p:cNvPr id="3" name="Symbol zastępczy zawartości 2">
            <a:extLst>
              <a:ext uri="{FF2B5EF4-FFF2-40B4-BE49-F238E27FC236}">
                <a16:creationId xmlns:a16="http://schemas.microsoft.com/office/drawing/2014/main" id="{9F9E3085-B87A-4C57-AF98-AA105460AE74}"/>
              </a:ext>
            </a:extLst>
          </p:cNvPr>
          <p:cNvSpPr>
            <a:spLocks noGrp="1"/>
          </p:cNvSpPr>
          <p:nvPr>
            <p:ph idx="1"/>
          </p:nvPr>
        </p:nvSpPr>
        <p:spPr/>
        <p:txBody>
          <a:bodyPr/>
          <a:lstStyle/>
          <a:p>
            <a:r>
              <a:rPr lang="en-GB" dirty="0"/>
              <a:t>For the comparison </a:t>
            </a:r>
            <a:r>
              <a:rPr lang="en-GB" dirty="0" err="1"/>
              <a:t>reson</a:t>
            </a:r>
            <a:r>
              <a:rPr lang="en-GB" dirty="0"/>
              <a:t> the critical diameter of the de Laval nozzle was increased from 10 microns to 30 microns. The same value of the critical diameter (30 microns) is presented in the simple geometry nozzle.</a:t>
            </a:r>
          </a:p>
          <a:p>
            <a:r>
              <a:rPr lang="en-GB" dirty="0"/>
              <a:t>Test was performed with similar boundary conditions.</a:t>
            </a:r>
          </a:p>
          <a:p>
            <a:endParaRPr lang="en-GB" dirty="0"/>
          </a:p>
        </p:txBody>
      </p:sp>
    </p:spTree>
    <p:extLst>
      <p:ext uri="{BB962C8B-B14F-4D97-AF65-F5344CB8AC3E}">
        <p14:creationId xmlns:p14="http://schemas.microsoft.com/office/powerpoint/2010/main" val="184821341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437</TotalTime>
  <Words>797</Words>
  <Application>Microsoft Office PowerPoint</Application>
  <PresentationFormat>Panoramiczny</PresentationFormat>
  <Paragraphs>248</Paragraphs>
  <Slides>33</Slides>
  <Notes>0</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33</vt:i4>
      </vt:variant>
    </vt:vector>
  </HeadingPairs>
  <TitlesOfParts>
    <vt:vector size="39" baseType="lpstr">
      <vt:lpstr>Arial</vt:lpstr>
      <vt:lpstr>Calibri</vt:lpstr>
      <vt:lpstr>Calibri Light</vt:lpstr>
      <vt:lpstr>Symap</vt:lpstr>
      <vt:lpstr>Symbol</vt:lpstr>
      <vt:lpstr>Motyw pakietu Office</vt:lpstr>
      <vt:lpstr>de Laval Micro-nozzle comparison with simple geometry nozzle  CFD simulations in 2D</vt:lpstr>
      <vt:lpstr>Specification </vt:lpstr>
      <vt:lpstr>Numerical Domain: 2D simulation</vt:lpstr>
      <vt:lpstr>Numerical  mesh </vt:lpstr>
      <vt:lpstr>Boundary conditions</vt:lpstr>
      <vt:lpstr>Velocity profile Dcritical = 10 microns</vt:lpstr>
      <vt:lpstr>Velocity profile Dcritical = 10 microns</vt:lpstr>
      <vt:lpstr>Mach number close to critical cross-section Dcritical = 10 microns</vt:lpstr>
      <vt:lpstr>Comparison with the simple geometry nozzle</vt:lpstr>
      <vt:lpstr>Simulations comparison: global pressure </vt:lpstr>
      <vt:lpstr>Velocity Profile</vt:lpstr>
      <vt:lpstr>Conclusions </vt:lpstr>
      <vt:lpstr>Complementary post-processing</vt:lpstr>
      <vt:lpstr>Profile planes position - de Laval nozzle </vt:lpstr>
      <vt:lpstr>Velocity Profile</vt:lpstr>
      <vt:lpstr>Velocity Profile</vt:lpstr>
      <vt:lpstr>Velocity Profile</vt:lpstr>
      <vt:lpstr>Velocity Profile</vt:lpstr>
      <vt:lpstr>Density Profile</vt:lpstr>
      <vt:lpstr>Density Profile</vt:lpstr>
      <vt:lpstr>Density Profile</vt:lpstr>
      <vt:lpstr>Density Profile</vt:lpstr>
      <vt:lpstr>Density Profile</vt:lpstr>
      <vt:lpstr>Profile planes position</vt:lpstr>
      <vt:lpstr>Velocity Profile</vt:lpstr>
      <vt:lpstr>Velocity Profile</vt:lpstr>
      <vt:lpstr>Velocity Profile</vt:lpstr>
      <vt:lpstr>Velocity Profile</vt:lpstr>
      <vt:lpstr>Density Profile</vt:lpstr>
      <vt:lpstr>Density Profile</vt:lpstr>
      <vt:lpstr>Density Profile</vt:lpstr>
      <vt:lpstr>Density Profile</vt:lpstr>
      <vt:lpstr>Density Profile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Laval Micro-nozzle  CFD simulations</dc:title>
  <dc:creator>Przemek</dc:creator>
  <cp:lastModifiedBy>Przemek</cp:lastModifiedBy>
  <cp:revision>85</cp:revision>
  <dcterms:created xsi:type="dcterms:W3CDTF">2017-12-05T19:19:29Z</dcterms:created>
  <dcterms:modified xsi:type="dcterms:W3CDTF">2017-12-18T20:34:53Z</dcterms:modified>
</cp:coreProperties>
</file>