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19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8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09600" y="3391125"/>
            <a:ext cx="3657600" cy="1118883"/>
          </a:xfrm>
        </p:spPr>
        <p:txBody>
          <a:bodyPr lIns="45720" tIns="0" rIns="45720" bIns="0" anchor="b"/>
          <a:lstStyle>
            <a:lvl1pPr marL="0" indent="0" algn="l">
              <a:buNone/>
              <a:defRPr sz="1867" u="none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r>
              <a:rPr lang="en-GB" sz="2000" dirty="0" smtClean="0">
                <a:latin typeface="Gill Sans MT" panose="020B0502020104020203" pitchFamily="34" charset="0"/>
              </a:rPr>
              <a:t>Name – Date – Section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3261" y="1645103"/>
            <a:ext cx="10969139" cy="940443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45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7624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_blanc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796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3D69-22E5-4FDF-9A00-BADC6EEDB85E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89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835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2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996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6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9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59086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37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417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085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>
            <a:normAutofit/>
          </a:bodyPr>
          <a:lstStyle>
            <a:lvl1pPr algn="l">
              <a:buNone/>
              <a:defRPr sz="32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045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ome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155268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3" y="2408919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62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ome_Diapositive de titre_blan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5279255" y="2587714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155268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55234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102689"/>
            <a:ext cx="12198096" cy="763777"/>
          </a:xfrm>
          <a:prstGeom prst="rect">
            <a:avLst/>
          </a:prstGeom>
          <a:solidFill>
            <a:srgbClr val="0053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61" y="6217396"/>
            <a:ext cx="576000" cy="57600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E5513D69-22E5-4FDF-9A00-BADC6EEDB85E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15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800" kern="1200">
          <a:solidFill>
            <a:schemeClr val="tx1"/>
          </a:solidFill>
          <a:latin typeface="Gill Sans MT" panose="020B0502020104020203" pitchFamily="34" charset="0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home.cern/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microsoft.com/office/2007/relationships/hdphoto" Target="../media/hdphoto2.wdp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tmarriot/CAD001053609.CATProduct%25VERS_1" TargetMode="Externa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BGC CERN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Tom Dodington, BE-BI-ML</a:t>
            </a:r>
          </a:p>
          <a:p>
            <a:r>
              <a:rPr lang="en-GB" dirty="0" smtClean="0"/>
              <a:t>20.12.2017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93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home.cern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10987" y="4565048"/>
            <a:ext cx="29820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Gill Sans MT" panose="020B0502020104020203" pitchFamily="34" charset="0"/>
              </a:rPr>
              <a:t>Merry Christmas!</a:t>
            </a:r>
            <a:endParaRPr lang="en-GB" sz="4000" dirty="0">
              <a:latin typeface="Gill Sans MT" panose="020B05020201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566" y="2321045"/>
            <a:ext cx="2259561" cy="301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69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 Volume Partition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837" y="1173936"/>
            <a:ext cx="10972800" cy="4417768"/>
          </a:xfrm>
        </p:spPr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2400" dirty="0" smtClean="0"/>
              <a:t>Idea to separate </a:t>
            </a:r>
            <a:r>
              <a:rPr lang="en-GB" sz="2400" dirty="0"/>
              <a:t>p</a:t>
            </a:r>
            <a:r>
              <a:rPr lang="en-GB" sz="2400" dirty="0" smtClean="0"/>
              <a:t>umping between skimmer 1 &amp; 2</a:t>
            </a:r>
          </a:p>
          <a:p>
            <a:pPr marL="48766" indent="0">
              <a:buNone/>
            </a:pPr>
            <a:r>
              <a:rPr lang="en-GB" sz="2400" dirty="0"/>
              <a:t>Preliminary design by CERN Design </a:t>
            </a:r>
            <a:r>
              <a:rPr lang="en-GB" sz="2400" dirty="0" smtClean="0"/>
              <a:t>Office</a:t>
            </a:r>
          </a:p>
          <a:p>
            <a:pPr marL="48766" indent="0">
              <a:buNone/>
            </a:pPr>
            <a:endParaRPr lang="en-GB" sz="2400" dirty="0" smtClean="0"/>
          </a:p>
          <a:p>
            <a:pPr marL="48766" indent="0">
              <a:buNone/>
            </a:pPr>
            <a:r>
              <a:rPr lang="en-GB" sz="2400" i="1" dirty="0" smtClean="0"/>
              <a:t>ST0923983_01</a:t>
            </a:r>
          </a:p>
          <a:p>
            <a:pPr marL="48766" indent="0">
              <a:buNone/>
            </a:pPr>
            <a:endParaRPr lang="en-GB" sz="2000" i="1" dirty="0"/>
          </a:p>
        </p:txBody>
      </p:sp>
      <p:pic>
        <p:nvPicPr>
          <p:cNvPr id="1026" name="Picture 3" descr="image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682" y="2973212"/>
            <a:ext cx="4153333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793" y="2253212"/>
            <a:ext cx="4569796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682" y="127885"/>
            <a:ext cx="4153333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305534" y="5826638"/>
            <a:ext cx="17591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rPr>
              <a:t>Candy Capelli, EN-MME</a:t>
            </a:r>
            <a:endParaRPr lang="en-GB" i="1" dirty="0">
              <a:solidFill>
                <a:schemeClr val="accent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6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Optical Holder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2800" dirty="0" smtClean="0"/>
              <a:t>Addressed issues discussed with Serban</a:t>
            </a:r>
          </a:p>
          <a:p>
            <a:pPr marL="48766" indent="0">
              <a:buNone/>
            </a:pPr>
            <a:r>
              <a:rPr lang="en-GB" sz="2800" dirty="0" smtClean="0"/>
              <a:t>Four pieces, ST0916376_01</a:t>
            </a:r>
          </a:p>
          <a:p>
            <a:pPr marL="48766" indent="0">
              <a:buNone/>
            </a:pPr>
            <a:r>
              <a:rPr lang="en-GB" sz="2800" dirty="0" smtClean="0"/>
              <a:t>Drawings complete, need to check</a:t>
            </a:r>
          </a:p>
          <a:p>
            <a:pPr marL="48766" indent="0">
              <a:buNone/>
            </a:pPr>
            <a:r>
              <a:rPr lang="en-GB" sz="2800" dirty="0" smtClean="0"/>
              <a:t>Will send to Hao for production</a:t>
            </a:r>
          </a:p>
          <a:p>
            <a:pPr marL="48766" indent="0">
              <a:buNone/>
            </a:pPr>
            <a:endParaRPr lang="en-GB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1338" r="38774"/>
          <a:stretch/>
        </p:blipFill>
        <p:spPr>
          <a:xfrm>
            <a:off x="9891583" y="594412"/>
            <a:ext cx="1995617" cy="5162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0804" r="40108"/>
          <a:stretch/>
        </p:blipFill>
        <p:spPr>
          <a:xfrm>
            <a:off x="8093675" y="594412"/>
            <a:ext cx="1915297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19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Fluorescence Monitor Installation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62" y="1229542"/>
            <a:ext cx="3385803" cy="46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69" y="1229542"/>
            <a:ext cx="3514624" cy="46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434" y="1229542"/>
            <a:ext cx="3510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7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850" y="3377436"/>
            <a:ext cx="7372350" cy="2561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Fluorescence Monitor Optics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2400" dirty="0" smtClean="0"/>
              <a:t>Ongoing design of supports for:</a:t>
            </a:r>
          </a:p>
          <a:p>
            <a:pPr lvl="1"/>
            <a:r>
              <a:rPr lang="en-GB" sz="2400" dirty="0" smtClean="0"/>
              <a:t>Camera, Photon Counter</a:t>
            </a:r>
          </a:p>
          <a:p>
            <a:pPr lvl="1"/>
            <a:r>
              <a:rPr lang="en-GB" sz="2400" dirty="0" smtClean="0"/>
              <a:t>Lenses, Filter Wheels, Black boxes for light shielding</a:t>
            </a:r>
          </a:p>
          <a:p>
            <a:pPr marL="48766" indent="0">
              <a:buNone/>
            </a:pPr>
            <a:r>
              <a:rPr lang="en-GB" sz="2400" dirty="0" smtClean="0"/>
              <a:t>For </a:t>
            </a:r>
            <a:r>
              <a:rPr lang="en-GB" sz="2400" b="1" i="1" dirty="0" smtClean="0"/>
              <a:t>both </a:t>
            </a:r>
            <a:r>
              <a:rPr lang="en-GB" sz="2400" dirty="0" smtClean="0"/>
              <a:t>fluorescence monitors.</a:t>
            </a:r>
          </a:p>
          <a:p>
            <a:pPr marL="48766" indent="0">
              <a:buNone/>
            </a:pPr>
            <a:r>
              <a:rPr lang="en-GB" sz="2400" dirty="0" smtClean="0"/>
              <a:t>Avoid floor drilling if possible</a:t>
            </a:r>
          </a:p>
        </p:txBody>
      </p:sp>
      <p:sp>
        <p:nvSpPr>
          <p:cNvPr id="6" name="Oval 5"/>
          <p:cNvSpPr/>
          <p:nvPr/>
        </p:nvSpPr>
        <p:spPr>
          <a:xfrm>
            <a:off x="6705600" y="3517392"/>
            <a:ext cx="1267968" cy="251764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0021824" y="2694432"/>
            <a:ext cx="1505712" cy="251764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Hole Manufacture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173936"/>
            <a:ext cx="6083300" cy="4422531"/>
          </a:xfrm>
        </p:spPr>
        <p:txBody>
          <a:bodyPr>
            <a:normAutofit/>
          </a:bodyPr>
          <a:lstStyle/>
          <a:p>
            <a:pPr marL="358775" indent="-358775">
              <a:spcBef>
                <a:spcPts val="600"/>
              </a:spcBef>
            </a:pPr>
            <a:r>
              <a:rPr lang="en-GB" sz="2400" dirty="0" smtClean="0"/>
              <a:t>20um laser drilled hole completed</a:t>
            </a:r>
          </a:p>
          <a:p>
            <a:pPr marL="358775" indent="-358775"/>
            <a:r>
              <a:rPr lang="en-GB" sz="2400" dirty="0" smtClean="0"/>
              <a:t>30um machined hole drill bits being manufactured, results before 2018.</a:t>
            </a:r>
          </a:p>
          <a:p>
            <a:pPr marL="48766" indent="0">
              <a:buNone/>
            </a:pPr>
            <a:endParaRPr lang="en-GB" sz="2400" dirty="0"/>
          </a:p>
          <a:p>
            <a:pPr marL="48766" indent="0">
              <a:buNone/>
            </a:pPr>
            <a:endParaRPr lang="en-GB" sz="2400" dirty="0" smtClean="0"/>
          </a:p>
          <a:p>
            <a:pPr marL="48766" indent="0">
              <a:buNone/>
            </a:pPr>
            <a:endParaRPr lang="en-GB" sz="2400" dirty="0"/>
          </a:p>
          <a:p>
            <a:pPr marL="48766" indent="0">
              <a:buNone/>
            </a:pPr>
            <a:endParaRPr lang="en-GB" sz="2400" dirty="0" smtClean="0"/>
          </a:p>
          <a:p>
            <a:pPr marL="48766" indent="0">
              <a:buNone/>
            </a:pPr>
            <a:r>
              <a:rPr lang="el-GR" sz="2000" i="1" dirty="0" smtClean="0"/>
              <a:t>α</a:t>
            </a:r>
            <a:r>
              <a:rPr lang="en-GB" sz="2000" dirty="0" smtClean="0"/>
              <a:t> = 1.33°</a:t>
            </a:r>
          </a:p>
          <a:p>
            <a:pPr marL="48766" indent="0">
              <a:buNone/>
            </a:pPr>
            <a:r>
              <a:rPr lang="en-GB" sz="1200" i="1" dirty="0"/>
              <a:t>(</a:t>
            </a:r>
            <a:r>
              <a:rPr lang="en-GB" sz="1200" i="1" dirty="0" smtClean="0"/>
              <a:t>previously</a:t>
            </a:r>
          </a:p>
          <a:p>
            <a:pPr marL="48766" indent="0">
              <a:buNone/>
            </a:pPr>
            <a:r>
              <a:rPr lang="en-GB" sz="1200" i="1" dirty="0" smtClean="0"/>
              <a:t>expected 2-3°</a:t>
            </a:r>
          </a:p>
          <a:p>
            <a:pPr marL="48766" indent="0">
              <a:buNone/>
            </a:pPr>
            <a:r>
              <a:rPr lang="en-GB" sz="1200" i="1" dirty="0" smtClean="0"/>
              <a:t>with laser)</a:t>
            </a:r>
            <a:endParaRPr lang="en-GB" sz="1100" i="1" dirty="0" smtClean="0"/>
          </a:p>
        </p:txBody>
      </p:sp>
      <p:pic>
        <p:nvPicPr>
          <p:cNvPr id="6" name="Picture 5" descr="C:\Users\tmarriot\AppData\Local\Microsoft\Windows\INetCache\Content.Outlook\9WV9OZZX\20um machined hole after acetone cle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26" y="1498231"/>
            <a:ext cx="5757874" cy="4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tmarriot\AppData\Local\Microsoft\Windows\INetCache\Content.Outlook\9WV9OZZX\20um machined hole  from the back after acetone clea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114" y="2673318"/>
            <a:ext cx="4191670" cy="314491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8857814" y="5773194"/>
            <a:ext cx="4995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rPr>
              <a:t>Scitech</a:t>
            </a:r>
            <a:r>
              <a:rPr lang="en-GB" sz="1400" i="1" dirty="0" smtClean="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rPr>
              <a:t>, Rutherford Appleton Laboratories, UK</a:t>
            </a:r>
            <a:endParaRPr lang="en-GB" sz="1400" b="1" i="1" dirty="0">
              <a:solidFill>
                <a:schemeClr val="accent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2050" name="i16073efbeada2ecf07e1" descr="16073efbeada2ecf07e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171" r="34345" b="3346"/>
          <a:stretch/>
        </p:blipFill>
        <p:spPr bwMode="auto">
          <a:xfrm rot="5400000">
            <a:off x="497380" y="2453117"/>
            <a:ext cx="1327456" cy="1730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43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Nozzle Manufacture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766" indent="0">
              <a:spcBef>
                <a:spcPts val="1200"/>
              </a:spcBef>
              <a:buNone/>
            </a:pPr>
            <a:r>
              <a:rPr lang="en-GB" sz="2400" dirty="0" smtClean="0"/>
              <a:t>Manufacture has begun at </a:t>
            </a:r>
            <a:r>
              <a:rPr lang="en-GB" sz="2400" dirty="0" err="1" smtClean="0"/>
              <a:t>Scitech</a:t>
            </a:r>
            <a:r>
              <a:rPr lang="en-GB" sz="2400" dirty="0" smtClean="0"/>
              <a:t>, </a:t>
            </a:r>
            <a:r>
              <a:rPr lang="en-GB" sz="2400" i="1" dirty="0" smtClean="0"/>
              <a:t>Rutherford Appleton Labs, UK</a:t>
            </a:r>
          </a:p>
          <a:p>
            <a:pPr marL="48766" indent="0">
              <a:spcBef>
                <a:spcPts val="1200"/>
              </a:spcBef>
              <a:buNone/>
            </a:pPr>
            <a:r>
              <a:rPr lang="en-GB" sz="2400" dirty="0" smtClean="0"/>
              <a:t>We have to verify the weld will withstand the 10bar pressure</a:t>
            </a:r>
          </a:p>
          <a:p>
            <a:pPr marL="657225" indent="-123825">
              <a:spcBef>
                <a:spcPts val="1200"/>
              </a:spcBef>
            </a:pPr>
            <a:r>
              <a:rPr lang="en-GB" sz="2400" dirty="0"/>
              <a:t>	V</a:t>
            </a:r>
            <a:r>
              <a:rPr lang="en-GB" sz="2400" dirty="0" smtClean="0"/>
              <a:t>acuum brazing had been suggested, don’t want this</a:t>
            </a:r>
          </a:p>
          <a:p>
            <a:pPr marL="48766" indent="0">
              <a:spcBef>
                <a:spcPts val="1200"/>
              </a:spcBef>
              <a:buNone/>
            </a:pPr>
            <a:r>
              <a:rPr lang="en-GB" sz="2400" dirty="0" smtClean="0"/>
              <a:t>Final processes (hole manufacture and machining of 19mm outer diameter) dependant on outcome of hole tests. Decision in January?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111" t="12037" r="16528" b="50803"/>
          <a:stretch/>
        </p:blipFill>
        <p:spPr>
          <a:xfrm>
            <a:off x="7044267" y="3978256"/>
            <a:ext cx="5029198" cy="200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Alignment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6"/>
            <a:ext cx="10972800" cy="4416825"/>
          </a:xfrm>
        </p:spPr>
        <p:txBody>
          <a:bodyPr>
            <a:normAutofit lnSpcReduction="10000"/>
          </a:bodyPr>
          <a:lstStyle/>
          <a:p>
            <a:pPr marL="444500" indent="-390525"/>
            <a:r>
              <a:rPr lang="en-US" sz="2400" dirty="0"/>
              <a:t>Stainless steel parts </a:t>
            </a:r>
            <a:r>
              <a:rPr lang="en-US" sz="2400" dirty="0">
                <a:solidFill>
                  <a:srgbClr val="00B050"/>
                </a:solidFill>
              </a:rPr>
              <a:t>✔</a:t>
            </a:r>
          </a:p>
          <a:p>
            <a:pPr marL="444500" indent="-390525"/>
            <a:r>
              <a:rPr lang="en-US" sz="2400" dirty="0"/>
              <a:t>Skimmers </a:t>
            </a:r>
            <a:r>
              <a:rPr lang="en-US" sz="2400" dirty="0">
                <a:solidFill>
                  <a:srgbClr val="00B050"/>
                </a:solidFill>
              </a:rPr>
              <a:t>✔</a:t>
            </a:r>
            <a:endParaRPr lang="en-US" sz="2400" dirty="0"/>
          </a:p>
          <a:p>
            <a:pPr marL="444500" indent="-390525"/>
            <a:r>
              <a:rPr lang="en-US" sz="2400" dirty="0"/>
              <a:t>Alignment Table </a:t>
            </a:r>
            <a:r>
              <a:rPr lang="en-US" sz="2400" dirty="0" smtClean="0">
                <a:solidFill>
                  <a:srgbClr val="00B050"/>
                </a:solidFill>
              </a:rPr>
              <a:t>✔</a:t>
            </a:r>
            <a:endParaRPr lang="en-US" sz="2400" dirty="0"/>
          </a:p>
          <a:p>
            <a:pPr marL="444500" indent="-390525"/>
            <a:r>
              <a:rPr lang="en-US" sz="2400" dirty="0"/>
              <a:t>Alignment </a:t>
            </a:r>
            <a:r>
              <a:rPr lang="en-US" sz="2400" dirty="0" smtClean="0"/>
              <a:t>laser &amp; components </a:t>
            </a:r>
            <a:r>
              <a:rPr lang="en-US" sz="2400" dirty="0" smtClean="0">
                <a:solidFill>
                  <a:srgbClr val="00B050"/>
                </a:solidFill>
              </a:rPr>
              <a:t>✔</a:t>
            </a:r>
            <a:endParaRPr lang="en-US" sz="2400" dirty="0"/>
          </a:p>
          <a:p>
            <a:pPr marL="444500" indent="-390525"/>
            <a:r>
              <a:rPr lang="en-US" sz="2400" dirty="0"/>
              <a:t>Nozzle </a:t>
            </a:r>
            <a:r>
              <a:rPr lang="en-US" sz="2400" dirty="0" smtClean="0"/>
              <a:t> - ongoing</a:t>
            </a:r>
          </a:p>
          <a:p>
            <a:pPr marL="444500" indent="-390525"/>
            <a:endParaRPr lang="en-US" sz="1050" dirty="0"/>
          </a:p>
          <a:p>
            <a:pPr marL="444500" indent="-390525">
              <a:buNone/>
            </a:pPr>
            <a:r>
              <a:rPr lang="en-US" sz="2400" dirty="0" smtClean="0"/>
              <a:t>Next steps:</a:t>
            </a:r>
          </a:p>
          <a:p>
            <a:pPr marL="444500" indent="-390525"/>
            <a:r>
              <a:rPr lang="en-US" sz="2400" dirty="0" smtClean="0"/>
              <a:t>Assemble everything</a:t>
            </a:r>
          </a:p>
          <a:p>
            <a:pPr marL="444500" indent="-390525"/>
            <a:r>
              <a:rPr lang="en-US" sz="2400" dirty="0" smtClean="0"/>
              <a:t>Verify skimmer hole size with metrology</a:t>
            </a:r>
          </a:p>
          <a:p>
            <a:pPr marL="444500" indent="-390525"/>
            <a:r>
              <a:rPr lang="en-US" sz="2400" dirty="0" smtClean="0"/>
              <a:t>Align skimmers as best as possible</a:t>
            </a:r>
          </a:p>
          <a:p>
            <a:pPr marL="53975" indent="0">
              <a:spcBef>
                <a:spcPts val="0"/>
              </a:spcBef>
              <a:buNone/>
              <a:tabLst>
                <a:tab pos="444500" algn="l"/>
              </a:tabLst>
            </a:pPr>
            <a:r>
              <a:rPr lang="en-US" sz="2400" dirty="0"/>
              <a:t>	</a:t>
            </a:r>
            <a:r>
              <a:rPr lang="en-US" sz="2400" dirty="0" smtClean="0"/>
              <a:t>with current setup</a:t>
            </a:r>
            <a:endParaRPr lang="en-US" sz="2400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1940" t="-664" r="13018" b="664"/>
          <a:stretch/>
        </p:blipFill>
        <p:spPr>
          <a:xfrm>
            <a:off x="9000986" y="0"/>
            <a:ext cx="3191014" cy="25241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1" b="17276"/>
          <a:stretch/>
        </p:blipFill>
        <p:spPr>
          <a:xfrm>
            <a:off x="6740635" y="3979069"/>
            <a:ext cx="3279666" cy="19395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" r="9556"/>
          <a:stretch/>
        </p:blipFill>
        <p:spPr>
          <a:xfrm>
            <a:off x="6889496" y="391330"/>
            <a:ext cx="1963420" cy="15017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0" t="4460" r="19505" b="7309"/>
          <a:stretch/>
        </p:blipFill>
        <p:spPr>
          <a:xfrm>
            <a:off x="10156842" y="2870200"/>
            <a:ext cx="1934827" cy="3048457"/>
          </a:xfrm>
          <a:prstGeom prst="rect">
            <a:avLst/>
          </a:prstGeom>
        </p:spPr>
      </p:pic>
      <p:pic>
        <p:nvPicPr>
          <p:cNvPr id="3074" name="i160740075e9a18d8d01" descr="160740075e9a18d8d0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" t="9193" b="25904"/>
          <a:stretch/>
        </p:blipFill>
        <p:spPr bwMode="auto">
          <a:xfrm>
            <a:off x="6533703" y="2044729"/>
            <a:ext cx="3486598" cy="1700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64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LHC BGC Integration Chamber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3936"/>
            <a:ext cx="9783170" cy="4422531"/>
          </a:xfrm>
        </p:spPr>
        <p:txBody>
          <a:bodyPr>
            <a:normAutofit/>
          </a:bodyPr>
          <a:lstStyle/>
          <a:p>
            <a:pPr marL="360363" indent="-311150">
              <a:spcBef>
                <a:spcPts val="1200"/>
              </a:spcBef>
            </a:pPr>
            <a:r>
              <a:rPr lang="en-GB" sz="2400" dirty="0" smtClean="0"/>
              <a:t>ECR for new Integration chamber due in March 2018 for </a:t>
            </a:r>
            <a:r>
              <a:rPr lang="en-GB" sz="2400" dirty="0" err="1" smtClean="0"/>
              <a:t>HiLumi</a:t>
            </a:r>
            <a:r>
              <a:rPr lang="en-GB" sz="2400" dirty="0" smtClean="0"/>
              <a:t> technical review and LS2 integration</a:t>
            </a:r>
          </a:p>
          <a:p>
            <a:pPr marL="360363" indent="-311150">
              <a:spcBef>
                <a:spcPts val="1200"/>
              </a:spcBef>
            </a:pPr>
            <a:r>
              <a:rPr lang="en-GB" sz="2400" dirty="0" smtClean="0"/>
              <a:t>Some collaboration with EN-MME integration and design office.</a:t>
            </a:r>
          </a:p>
          <a:p>
            <a:pPr marL="360363" indent="-311150">
              <a:spcBef>
                <a:spcPts val="1200"/>
              </a:spcBef>
            </a:pPr>
            <a:r>
              <a:rPr lang="en-GB" sz="2400" dirty="0"/>
              <a:t>D</a:t>
            </a:r>
            <a:r>
              <a:rPr lang="en-GB" sz="2400" dirty="0" smtClean="0"/>
              <a:t>iscussion with BE-APB for impedance analysis</a:t>
            </a:r>
          </a:p>
          <a:p>
            <a:pPr marL="360363" indent="-311150">
              <a:spcBef>
                <a:spcPts val="1200"/>
              </a:spcBef>
            </a:pPr>
            <a:r>
              <a:rPr lang="en-GB" sz="2400" dirty="0" smtClean="0"/>
              <a:t>Shielding with holes / slits to reduce effect of larger DN200 flanges</a:t>
            </a:r>
          </a:p>
          <a:p>
            <a:pPr marL="360363" indent="-311150"/>
            <a:endParaRPr lang="en-GB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025447"/>
              </p:ext>
            </p:extLst>
          </p:nvPr>
        </p:nvGraphicFramePr>
        <p:xfrm>
          <a:off x="7583439" y="3691024"/>
          <a:ext cx="4546040" cy="23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Product" r:id="rId3" imgW="10020240" imgH="5157720" progId="CATIA.Product">
                  <p:link updateAutomatic="1"/>
                </p:oleObj>
              </mc:Choice>
              <mc:Fallback>
                <p:oleObj name="Product" r:id="rId3" imgW="10020240" imgH="5157720" progId="CATIA.Product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83439" y="3691024"/>
                        <a:ext cx="4546040" cy="23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57842" y="843577"/>
            <a:ext cx="1671637" cy="27716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9236" t="13055" r="20781" b="15567"/>
          <a:stretch/>
        </p:blipFill>
        <p:spPr>
          <a:xfrm>
            <a:off x="4222209" y="3691024"/>
            <a:ext cx="3185000" cy="23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3298" y="3598020"/>
            <a:ext cx="2172681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8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TM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TMD" id="{67E45680-E969-40C7-A8D1-B43A49056BEB}" vid="{70CFA609-D23D-4201-8A4D-884E55EE53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CERN_TMD_16x9</Template>
  <TotalTime>179</TotalTime>
  <Words>240</Words>
  <Application>Microsoft Office PowerPoint</Application>
  <PresentationFormat>Widescreen</PresentationFormat>
  <Paragraphs>57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Gill Sans MT</vt:lpstr>
      <vt:lpstr>Optima</vt:lpstr>
      <vt:lpstr>Segoe UI</vt:lpstr>
      <vt:lpstr>CERN_TMD</vt:lpstr>
      <vt:lpstr>SMARTEAM://_STFILE_C:/SMARTEAMProd_Tmp/tmarriot/CAD001053609.CATProduct%25VERS_1</vt:lpstr>
      <vt:lpstr>BGC CERN Update</vt:lpstr>
      <vt:lpstr>Gas Volume Partition</vt:lpstr>
      <vt:lpstr>Optical Holder</vt:lpstr>
      <vt:lpstr>Fluorescence Monitor Installation</vt:lpstr>
      <vt:lpstr>Fluorescence Monitor Optics</vt:lpstr>
      <vt:lpstr>Hole Manufacture</vt:lpstr>
      <vt:lpstr>Nozzle Manufacture</vt:lpstr>
      <vt:lpstr>Alignment Progress</vt:lpstr>
      <vt:lpstr>New LHC BGC Integration Chamber </vt:lpstr>
      <vt:lpstr>home.cern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BGC CERN Update</dc:title>
  <dc:creator>Tom Dodington</dc:creator>
  <cp:lastModifiedBy>Tom Dodington</cp:lastModifiedBy>
  <cp:revision>14</cp:revision>
  <dcterms:created xsi:type="dcterms:W3CDTF">2017-12-20T10:48:27Z</dcterms:created>
  <dcterms:modified xsi:type="dcterms:W3CDTF">2017-12-20T13:48:13Z</dcterms:modified>
</cp:coreProperties>
</file>