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69" r:id="rId6"/>
    <p:sldId id="264" r:id="rId7"/>
    <p:sldId id="266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lhc-commissioning.web.cern.ch/lhc-commissioning/schedule/2018-LHC-schedule_v0.3.pd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BIF test setup - update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S. Mazzoni, 20/12/2017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48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Callout 1 41"/>
          <p:cNvSpPr/>
          <p:nvPr/>
        </p:nvSpPr>
        <p:spPr>
          <a:xfrm>
            <a:off x="6288396" y="4432485"/>
            <a:ext cx="2764794" cy="1282515"/>
          </a:xfrm>
          <a:prstGeom prst="borderCallout1">
            <a:avLst>
              <a:gd name="adj1" fmla="val 431"/>
              <a:gd name="adj2" fmla="val 395"/>
              <a:gd name="adj3" fmla="val -55466"/>
              <a:gd name="adj4" fmla="val -11639"/>
            </a:avLst>
          </a:prstGeom>
          <a:solidFill>
            <a:schemeClr val="bg1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>
            <a:spAutoFit/>
          </a:bodyPr>
          <a:lstStyle/>
          <a:p>
            <a:endParaRPr lang="en-GB" sz="1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instrument - old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4047482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Two-lens imaging. </a:t>
            </a:r>
            <a:r>
              <a:rPr lang="en-US" sz="1800" dirty="0" err="1" smtClean="0"/>
              <a:t>Maximise</a:t>
            </a:r>
            <a:r>
              <a:rPr lang="en-US" sz="1800" dirty="0" smtClean="0"/>
              <a:t> acceptance while keeping camera “far” from beam</a:t>
            </a:r>
          </a:p>
          <a:p>
            <a:r>
              <a:rPr lang="en-US" sz="1800" dirty="0" smtClean="0"/>
              <a:t>3” </a:t>
            </a:r>
            <a:r>
              <a:rPr lang="en-US" sz="1800" dirty="0" err="1" smtClean="0"/>
              <a:t>achromat</a:t>
            </a:r>
            <a:r>
              <a:rPr lang="en-US" sz="1800" dirty="0" smtClean="0"/>
              <a:t>, 400 mm from source. Intermediate image at 1:1. </a:t>
            </a:r>
          </a:p>
          <a:p>
            <a:r>
              <a:rPr lang="en-US" sz="1800" dirty="0" smtClean="0"/>
              <a:t>Optical acceptance 2.7 x 10</a:t>
            </a:r>
            <a:r>
              <a:rPr lang="en-US" sz="1800" baseline="30000" dirty="0" smtClean="0"/>
              <a:t>-2</a:t>
            </a:r>
            <a:r>
              <a:rPr lang="en-US" sz="1800" dirty="0" smtClean="0"/>
              <a:t> </a:t>
            </a:r>
            <a:r>
              <a:rPr lang="en-US" sz="1800" dirty="0" err="1" smtClean="0"/>
              <a:t>Sr</a:t>
            </a:r>
            <a:r>
              <a:rPr lang="en-US" sz="1800" dirty="0" smtClean="0"/>
              <a:t> under the assumption that the lens is the entrance pupil.</a:t>
            </a:r>
          </a:p>
          <a:p>
            <a:r>
              <a:rPr lang="en-US" sz="1800" dirty="0" smtClean="0"/>
              <a:t>Intensified CCD assembly from Hamamatsu (more info next slide)</a:t>
            </a:r>
          </a:p>
          <a:p>
            <a:r>
              <a:rPr lang="en-US" sz="1800" dirty="0" smtClean="0"/>
              <a:t>For simulation purposes: end magnification 2:1</a:t>
            </a:r>
          </a:p>
          <a:p>
            <a:endParaRPr lang="en-US" sz="1800" dirty="0" smtClean="0"/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BCG regular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4744301" y="1273082"/>
            <a:ext cx="4377652" cy="2999006"/>
            <a:chOff x="4744301" y="1273082"/>
            <a:chExt cx="4377652" cy="2999006"/>
          </a:xfrm>
        </p:grpSpPr>
        <p:sp>
          <p:nvSpPr>
            <p:cNvPr id="31" name="Isosceles Triangle 30"/>
            <p:cNvSpPr/>
            <p:nvPr/>
          </p:nvSpPr>
          <p:spPr>
            <a:xfrm rot="5400000" flipH="1">
              <a:off x="7038532" y="1529455"/>
              <a:ext cx="448977" cy="1218072"/>
            </a:xfrm>
            <a:prstGeom prst="triangle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Isosceles Triangle 31"/>
            <p:cNvSpPr/>
            <p:nvPr/>
          </p:nvSpPr>
          <p:spPr>
            <a:xfrm rot="10800000" flipH="1">
              <a:off x="6814043" y="1748334"/>
              <a:ext cx="448977" cy="1218072"/>
            </a:xfrm>
            <a:prstGeom prst="triangle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Isosceles Triangle 34"/>
            <p:cNvSpPr/>
            <p:nvPr/>
          </p:nvSpPr>
          <p:spPr>
            <a:xfrm rot="10800000" flipH="1" flipV="1">
              <a:off x="6819653" y="2966406"/>
              <a:ext cx="448977" cy="1218072"/>
            </a:xfrm>
            <a:prstGeom prst="triangle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Isosceles Triangle 35"/>
            <p:cNvSpPr/>
            <p:nvPr/>
          </p:nvSpPr>
          <p:spPr>
            <a:xfrm rot="5400000" flipH="1" flipV="1">
              <a:off x="6937208" y="2819432"/>
              <a:ext cx="448977" cy="1218072"/>
            </a:xfrm>
            <a:prstGeom prst="triangle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Snip Single Corner Rectangle 28"/>
            <p:cNvSpPr/>
            <p:nvPr/>
          </p:nvSpPr>
          <p:spPr>
            <a:xfrm flipH="1">
              <a:off x="6780604" y="3144515"/>
              <a:ext cx="2004762" cy="1127573"/>
            </a:xfrm>
            <a:prstGeom prst="snip1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Snip Single Corner Rectangle 27"/>
            <p:cNvSpPr/>
            <p:nvPr/>
          </p:nvSpPr>
          <p:spPr>
            <a:xfrm flipH="1" flipV="1">
              <a:off x="6767119" y="1273082"/>
              <a:ext cx="2354834" cy="1127573"/>
            </a:xfrm>
            <a:prstGeom prst="snip1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744301" y="1382932"/>
              <a:ext cx="1197281" cy="149047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907800" y="1848514"/>
              <a:ext cx="82296" cy="55214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4824122" y="1598902"/>
              <a:ext cx="1038722" cy="109518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0000">
                  <a:schemeClr val="accent1">
                    <a:alpha val="0"/>
                    <a:lumMod val="0"/>
                    <a:lumOff val="100000"/>
                  </a:schemeClr>
                </a:gs>
                <a:gs pos="0">
                  <a:srgbClr val="66FF66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92D05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8100000">
              <a:off x="6988698" y="1820480"/>
              <a:ext cx="73446" cy="598583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 rot="2700000">
              <a:off x="7007267" y="3116067"/>
              <a:ext cx="73446" cy="598583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437416" y="3217803"/>
              <a:ext cx="1105359" cy="422314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r>
                <a:rPr lang="en-US" sz="1000" dirty="0" smtClean="0"/>
                <a:t>Intensified CCD</a:t>
              </a:r>
              <a:endParaRPr lang="en-GB" sz="10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6473728" y="2966406"/>
              <a:ext cx="1194890" cy="0"/>
            </a:xfrm>
            <a:prstGeom prst="line">
              <a:avLst/>
            </a:prstGeom>
            <a:ln>
              <a:solidFill>
                <a:schemeClr val="accent6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Isosceles Triangle 22"/>
            <p:cNvSpPr/>
            <p:nvPr/>
          </p:nvSpPr>
          <p:spPr>
            <a:xfrm rot="16200000">
              <a:off x="5803938" y="1529455"/>
              <a:ext cx="448977" cy="1218072"/>
            </a:xfrm>
            <a:prstGeom prst="triangle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  <a:prstDash val="sys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6598191" y="1848514"/>
              <a:ext cx="88135" cy="569205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Line Callout 1 21"/>
          <p:cNvSpPr/>
          <p:nvPr/>
        </p:nvSpPr>
        <p:spPr>
          <a:xfrm>
            <a:off x="7161696" y="338361"/>
            <a:ext cx="1351744" cy="646331"/>
          </a:xfrm>
          <a:prstGeom prst="borderCallout1">
            <a:avLst>
              <a:gd name="adj1" fmla="val 48224"/>
              <a:gd name="adj2" fmla="val -4575"/>
              <a:gd name="adj3" fmla="val 231409"/>
              <a:gd name="adj4" fmla="val -37503"/>
            </a:avLst>
          </a:prstGeom>
          <a:solidFill>
            <a:schemeClr val="bg1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3” </a:t>
            </a:r>
            <a:r>
              <a:rPr lang="en-US" sz="12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dia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, f= 200 mm from Edmund optics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39" name="Line Callout 1 38"/>
          <p:cNvSpPr/>
          <p:nvPr/>
        </p:nvSpPr>
        <p:spPr>
          <a:xfrm>
            <a:off x="7628246" y="2227073"/>
            <a:ext cx="1351744" cy="461665"/>
          </a:xfrm>
          <a:prstGeom prst="borderCallout1">
            <a:avLst>
              <a:gd name="adj1" fmla="val 53136"/>
              <a:gd name="adj2" fmla="val -2696"/>
              <a:gd name="adj3" fmla="val 143573"/>
              <a:gd name="adj4" fmla="val -36673"/>
            </a:avLst>
          </a:prstGeom>
          <a:solidFill>
            <a:schemeClr val="bg1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Intermediate image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/>
          <a:srcRect l="23103" t="38581" r="59090" b="35738"/>
          <a:stretch/>
        </p:blipFill>
        <p:spPr>
          <a:xfrm>
            <a:off x="6386265" y="4438478"/>
            <a:ext cx="2630362" cy="121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7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6260688" y="1561958"/>
            <a:ext cx="2639598" cy="1219373"/>
            <a:chOff x="6269924" y="4189096"/>
            <a:chExt cx="2639598" cy="1219373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2"/>
            <a:srcRect l="23103" t="38581" r="59090" b="35738"/>
            <a:stretch/>
          </p:blipFill>
          <p:spPr>
            <a:xfrm>
              <a:off x="6279160" y="4189096"/>
              <a:ext cx="2630362" cy="1219373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6269924" y="4272088"/>
              <a:ext cx="768185" cy="955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instrument - new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4047482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Single lens setup. BK7 Bi-convex lens, 2” diameter</a:t>
            </a:r>
          </a:p>
          <a:p>
            <a:r>
              <a:rPr lang="en-US" sz="1800" dirty="0" smtClean="0"/>
              <a:t>Mounted on 2” lens tube screwed onto the image intensifier</a:t>
            </a:r>
          </a:p>
          <a:p>
            <a:r>
              <a:rPr lang="en-US" sz="1800" dirty="0" smtClean="0"/>
              <a:t>f = 100 mm, Distance 250 mm final magnification M = 0.33</a:t>
            </a:r>
          </a:p>
          <a:p>
            <a:endParaRPr lang="en-US" sz="1800" dirty="0" smtClean="0"/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BCG regular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9" name="Snip Single Corner Rectangle 28"/>
          <p:cNvSpPr/>
          <p:nvPr/>
        </p:nvSpPr>
        <p:spPr>
          <a:xfrm flipH="1">
            <a:off x="6780604" y="3144515"/>
            <a:ext cx="2004762" cy="1127573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4744301" y="1382932"/>
            <a:ext cx="1197281" cy="149047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907800" y="1848514"/>
            <a:ext cx="82296" cy="55214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824122" y="1598902"/>
            <a:ext cx="1038722" cy="109518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accent1">
                  <a:alpha val="0"/>
                  <a:lumMod val="0"/>
                  <a:lumOff val="100000"/>
                </a:schemeClr>
              </a:gs>
              <a:gs pos="0">
                <a:srgbClr val="66FF6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2D050"/>
              </a:solidFill>
            </a:endParaRPr>
          </a:p>
        </p:txBody>
      </p:sp>
      <p:sp>
        <p:nvSpPr>
          <p:cNvPr id="23" name="Isosceles Triangle 22"/>
          <p:cNvSpPr/>
          <p:nvPr/>
        </p:nvSpPr>
        <p:spPr>
          <a:xfrm rot="16200000">
            <a:off x="5803938" y="1529455"/>
            <a:ext cx="448977" cy="1218072"/>
          </a:xfrm>
          <a:prstGeom prst="triangle">
            <a:avLst/>
          </a:prstGeom>
          <a:noFill/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6525218" y="1891924"/>
            <a:ext cx="503655" cy="471056"/>
            <a:chOff x="4679101" y="4272088"/>
            <a:chExt cx="503655" cy="471056"/>
          </a:xfrm>
        </p:grpSpPr>
        <p:sp>
          <p:nvSpPr>
            <p:cNvPr id="13" name="Rectangle 12"/>
            <p:cNvSpPr/>
            <p:nvPr/>
          </p:nvSpPr>
          <p:spPr>
            <a:xfrm>
              <a:off x="4679101" y="4272088"/>
              <a:ext cx="503655" cy="471056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4830585" y="4272088"/>
              <a:ext cx="88135" cy="471056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57105" t="5613" r="29640" b="36505"/>
          <a:stretch/>
        </p:blipFill>
        <p:spPr>
          <a:xfrm>
            <a:off x="6290687" y="2973288"/>
            <a:ext cx="2674546" cy="375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46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Bandpass</a:t>
            </a:r>
            <a:r>
              <a:rPr lang="en-US" dirty="0" smtClean="0"/>
              <a:t> filter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666" t="44657" r="57236" b="10605"/>
          <a:stretch/>
        </p:blipFill>
        <p:spPr>
          <a:xfrm>
            <a:off x="63499" y="1320801"/>
            <a:ext cx="9040620" cy="462697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830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BIF setup – photon counting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5602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572770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Snip Single Corner Rectangle 11"/>
          <p:cNvSpPr/>
          <p:nvPr/>
        </p:nvSpPr>
        <p:spPr>
          <a:xfrm flipH="1">
            <a:off x="8209354" y="7186773"/>
            <a:ext cx="1057540" cy="541302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508851" y="1329714"/>
            <a:ext cx="1197281" cy="149047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672350" y="1795296"/>
            <a:ext cx="82296" cy="55214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88672" y="1545684"/>
            <a:ext cx="1038722" cy="109518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accent1">
                  <a:alpha val="0"/>
                  <a:lumMod val="0"/>
                  <a:lumOff val="100000"/>
                </a:schemeClr>
              </a:gs>
              <a:gs pos="0">
                <a:srgbClr val="66FF6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2D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362" y="5068313"/>
            <a:ext cx="38296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200" dirty="0" err="1" smtClean="0">
                <a:latin typeface="Calibri" panose="020F0502020204030204" pitchFamily="34" charset="0"/>
              </a:rPr>
              <a:t>Owis</a:t>
            </a:r>
            <a:r>
              <a:rPr lang="en-US" sz="1200" dirty="0" smtClean="0">
                <a:latin typeface="Calibri" panose="020F0502020204030204" pitchFamily="34" charset="0"/>
              </a:rPr>
              <a:t> filter wheel		</a:t>
            </a:r>
            <a:r>
              <a:rPr lang="en-US" sz="1200" b="1" dirty="0" smtClean="0">
                <a:latin typeface="Calibri" panose="020F0502020204030204" pitchFamily="34" charset="0"/>
              </a:rPr>
              <a:t>available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latin typeface="Calibri" panose="020F0502020204030204" pitchFamily="34" charset="0"/>
              </a:rPr>
              <a:t>Hamamatsu MCP PMT R5916U	</a:t>
            </a:r>
            <a:r>
              <a:rPr lang="en-US" sz="1200" b="1" dirty="0" smtClean="0">
                <a:latin typeface="Calibri" panose="020F0502020204030204" pitchFamily="34" charset="0"/>
              </a:rPr>
              <a:t>available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>
                <a:latin typeface="Calibri" panose="020F0502020204030204" pitchFamily="34" charset="0"/>
              </a:rPr>
              <a:t>CAEN digitizer DT5720		</a:t>
            </a:r>
            <a:r>
              <a:rPr lang="en-US" sz="1200" b="1" strike="sngStrike" dirty="0" smtClean="0">
                <a:latin typeface="Calibri" panose="020F0502020204030204" pitchFamily="34" charset="0"/>
              </a:rPr>
              <a:t>to be </a:t>
            </a:r>
            <a:r>
              <a:rPr lang="en-US" sz="1200" b="1" dirty="0" smtClean="0">
                <a:latin typeface="Calibri" panose="020F0502020204030204" pitchFamily="34" charset="0"/>
              </a:rPr>
              <a:t>ordered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err="1" smtClean="0">
                <a:latin typeface="Calibri" panose="020F0502020204030204" pitchFamily="34" charset="0"/>
              </a:rPr>
              <a:t>Icron</a:t>
            </a:r>
            <a:r>
              <a:rPr lang="en-US" sz="1200" dirty="0" smtClean="0">
                <a:latin typeface="Calibri" panose="020F0502020204030204" pitchFamily="34" charset="0"/>
              </a:rPr>
              <a:t> USB to </a:t>
            </a:r>
            <a:r>
              <a:rPr lang="en-US" sz="1200" dirty="0" err="1" smtClean="0">
                <a:latin typeface="Calibri" panose="020F0502020204030204" pitchFamily="34" charset="0"/>
              </a:rPr>
              <a:t>fibre</a:t>
            </a:r>
            <a:r>
              <a:rPr lang="en-US" sz="1200" dirty="0" smtClean="0">
                <a:latin typeface="Calibri" panose="020F0502020204030204" pitchFamily="34" charset="0"/>
              </a:rPr>
              <a:t>		</a:t>
            </a:r>
            <a:r>
              <a:rPr lang="en-US" sz="1200" b="1" strike="sngStrike" dirty="0" smtClean="0">
                <a:latin typeface="Calibri" panose="020F0502020204030204" pitchFamily="34" charset="0"/>
              </a:rPr>
              <a:t>to be </a:t>
            </a:r>
            <a:r>
              <a:rPr lang="en-US" sz="1200" b="1" dirty="0" smtClean="0">
                <a:latin typeface="Calibri" panose="020F0502020204030204" pitchFamily="34" charset="0"/>
              </a:rPr>
              <a:t>ordered</a:t>
            </a:r>
          </a:p>
        </p:txBody>
      </p:sp>
      <p:pic>
        <p:nvPicPr>
          <p:cNvPr id="1028" name="Picture 4" descr="icron-ranger-2304-lan.jpg (5616×2023)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7219" y="3702641"/>
            <a:ext cx="1038306" cy="77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6067-3256797.jpg (800×600)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7232" y="1739900"/>
            <a:ext cx="812818" cy="94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Freeform 28"/>
          <p:cNvSpPr/>
          <p:nvPr/>
        </p:nvSpPr>
        <p:spPr>
          <a:xfrm>
            <a:off x="2578100" y="2774950"/>
            <a:ext cx="4133961" cy="1866900"/>
          </a:xfrm>
          <a:custGeom>
            <a:avLst/>
            <a:gdLst>
              <a:gd name="connsiteX0" fmla="*/ 0 w 4451350"/>
              <a:gd name="connsiteY0" fmla="*/ 0 h 2508250"/>
              <a:gd name="connsiteX1" fmla="*/ 0 w 4451350"/>
              <a:gd name="connsiteY1" fmla="*/ 2508250 h 2508250"/>
              <a:gd name="connsiteX2" fmla="*/ 4451350 w 4451350"/>
              <a:gd name="connsiteY2" fmla="*/ 2508250 h 250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51350" h="2508250">
                <a:moveTo>
                  <a:pt x="0" y="0"/>
                </a:moveTo>
                <a:lnTo>
                  <a:pt x="0" y="2508250"/>
                </a:lnTo>
                <a:lnTo>
                  <a:pt x="4451350" y="2508250"/>
                </a:lnTo>
              </a:path>
            </a:pathLst>
          </a:custGeom>
          <a:noFill/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6803391" y="4503350"/>
            <a:ext cx="1912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trike="sngStrike" dirty="0" smtClean="0">
                <a:latin typeface="Calibri" panose="020F0502020204030204" pitchFamily="34" charset="0"/>
              </a:rPr>
              <a:t>To US45, Burndy 48 existing</a:t>
            </a:r>
            <a:endParaRPr lang="en-GB" sz="1200" strike="sngStrike" dirty="0">
              <a:latin typeface="Calibri" panose="020F0502020204030204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3843496" y="3302160"/>
            <a:ext cx="792667" cy="787240"/>
          </a:xfrm>
          <a:custGeom>
            <a:avLst/>
            <a:gdLst>
              <a:gd name="connsiteX0" fmla="*/ 0 w 4451350"/>
              <a:gd name="connsiteY0" fmla="*/ 0 h 2508250"/>
              <a:gd name="connsiteX1" fmla="*/ 0 w 4451350"/>
              <a:gd name="connsiteY1" fmla="*/ 2508250 h 2508250"/>
              <a:gd name="connsiteX2" fmla="*/ 4451350 w 4451350"/>
              <a:gd name="connsiteY2" fmla="*/ 2508250 h 250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51350" h="2508250">
                <a:moveTo>
                  <a:pt x="0" y="0"/>
                </a:moveTo>
                <a:lnTo>
                  <a:pt x="0" y="2508250"/>
                </a:lnTo>
                <a:lnTo>
                  <a:pt x="4451350" y="2508250"/>
                </a:lnTo>
              </a:path>
            </a:pathLst>
          </a:custGeom>
          <a:noFill/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/>
          <p:nvPr/>
        </p:nvCxnSpPr>
        <p:spPr>
          <a:xfrm>
            <a:off x="5775525" y="4077333"/>
            <a:ext cx="936536" cy="0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932566" y="1669496"/>
            <a:ext cx="1616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HV from US45, existing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38805" y="3938833"/>
            <a:ext cx="1916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To UA43, MM </a:t>
            </a:r>
            <a:r>
              <a:rPr lang="en-US" sz="1200" dirty="0" err="1" smtClean="0">
                <a:latin typeface="Calibri" panose="020F0502020204030204" pitchFamily="34" charset="0"/>
              </a:rPr>
              <a:t>fibre</a:t>
            </a:r>
            <a:r>
              <a:rPr lang="en-US" sz="1200" dirty="0" smtClean="0">
                <a:latin typeface="Calibri" panose="020F0502020204030204" pitchFamily="34" charset="0"/>
              </a:rPr>
              <a:t>, existing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43496" y="3800334"/>
            <a:ext cx="43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USB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38248" y="146880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</a:rPr>
              <a:t>1</a:t>
            </a:r>
            <a:endParaRPr lang="en-GB" sz="1600" b="1" dirty="0">
              <a:latin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57280" y="303634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</a:rPr>
              <a:t>3</a:t>
            </a:r>
            <a:endParaRPr lang="en-GB" sz="1600" b="1" dirty="0">
              <a:latin typeface="Calibri" panose="020F0502020204030204" pitchFamily="34" charset="0"/>
            </a:endParaRPr>
          </a:p>
        </p:txBody>
      </p:sp>
      <p:pic>
        <p:nvPicPr>
          <p:cNvPr id="2050" name="Picture 2" descr="https://www.hamamatsu.com/blobs/1328686563381?blobheadername1=content-disposition&amp;blobheadervalue1=inline%3Bfilename%3D1336991126309.jpg&amp;ssbinary=tru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4610" y="1609725"/>
            <a:ext cx="1165225" cy="116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caen.it/documents/work_EcommerceProduct/624/DT572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1897" y="2965449"/>
            <a:ext cx="1217343" cy="65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4" name="Straight Connector 43"/>
          <p:cNvCxnSpPr/>
          <p:nvPr/>
        </p:nvCxnSpPr>
        <p:spPr>
          <a:xfrm>
            <a:off x="3842623" y="2774950"/>
            <a:ext cx="0" cy="185002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937000" y="255673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Signal out</a:t>
            </a:r>
            <a:endParaRPr lang="en-GB" sz="1200" dirty="0">
              <a:latin typeface="Calibri" panose="020F0502020204030204" pitchFamily="34" charset="0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4489240" y="1807996"/>
            <a:ext cx="2254460" cy="0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554634" y="145674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</a:rPr>
              <a:t>2</a:t>
            </a:r>
            <a:endParaRPr lang="en-GB" sz="1600" b="1" dirty="0">
              <a:latin typeface="Calibri" panose="020F0502020204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467403" y="3533364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</a:rPr>
              <a:t>4</a:t>
            </a:r>
            <a:endParaRPr lang="en-GB" sz="1600" b="1" dirty="0">
              <a:latin typeface="Calibri" panose="020F0502020204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36163" y="3163660"/>
            <a:ext cx="1684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Discriminator &amp; counter</a:t>
            </a: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27702" y="4778595"/>
            <a:ext cx="1672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Use BSRT motor control</a:t>
            </a:r>
            <a:endParaRPr lang="en-GB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5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discussed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Intensifier will not at CERN by EYETs end &gt; start with photon counting </a:t>
            </a:r>
            <a:r>
              <a:rPr lang="en-US" sz="1800" b="1" dirty="0" smtClean="0">
                <a:solidFill>
                  <a:srgbClr val="00B050"/>
                </a:solidFill>
              </a:rPr>
              <a:t>OK?</a:t>
            </a:r>
            <a:endParaRPr lang="en-US" sz="1800" dirty="0" smtClean="0"/>
          </a:p>
          <a:p>
            <a:r>
              <a:rPr lang="en-US" sz="1800" dirty="0" smtClean="0"/>
              <a:t>MCP-PMT requires water cooling (1-3 L/m, pressure below 0.3 MPa): available in LHC? </a:t>
            </a:r>
            <a:r>
              <a:rPr lang="en-US" sz="1800" b="1" dirty="0" smtClean="0">
                <a:solidFill>
                  <a:srgbClr val="FF0000"/>
                </a:solidFill>
              </a:rPr>
              <a:t>URGENT</a:t>
            </a:r>
          </a:p>
          <a:p>
            <a:r>
              <a:rPr lang="en-US" sz="1800" dirty="0" smtClean="0"/>
              <a:t>Optical enclosure: mechanical design (ideally with CATIA) with support from ML section? </a:t>
            </a:r>
            <a:r>
              <a:rPr lang="en-US" sz="1800" b="1" dirty="0" smtClean="0">
                <a:solidFill>
                  <a:srgbClr val="00B050"/>
                </a:solidFill>
              </a:rPr>
              <a:t>OK</a:t>
            </a:r>
            <a:endParaRPr lang="en-GB" sz="18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56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planning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 smtClean="0">
                <a:hlinkClick r:id="rId2"/>
              </a:rPr>
              <a:t>https://lhc-commissioning.web.cern.ch/lhc-commissioning/schedule/2018-LHC-schedule_v0.3.pdf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7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519</TotalTime>
  <Words>257</Words>
  <Application>Microsoft Office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Optima</vt:lpstr>
      <vt:lpstr>CERNCorporate4-3</vt:lpstr>
      <vt:lpstr>PowerPoint Presentation</vt:lpstr>
      <vt:lpstr>LHC BIF test setup - update</vt:lpstr>
      <vt:lpstr>Optical instrument - old</vt:lpstr>
      <vt:lpstr>Optical instrument - new</vt:lpstr>
      <vt:lpstr>Bandpass filter</vt:lpstr>
      <vt:lpstr>BIF setup – photon counting</vt:lpstr>
      <vt:lpstr>To be discussed</vt:lpstr>
      <vt:lpstr>LHC planning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Stefano Mazzoni</cp:lastModifiedBy>
  <cp:revision>39</cp:revision>
  <dcterms:created xsi:type="dcterms:W3CDTF">2012-11-30T11:04:26Z</dcterms:created>
  <dcterms:modified xsi:type="dcterms:W3CDTF">2017-12-20T14:01:10Z</dcterms:modified>
</cp:coreProperties>
</file>