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  <p:sldId id="267" r:id="rId11"/>
    <p:sldId id="272" r:id="rId12"/>
    <p:sldId id="268" r:id="rId13"/>
    <p:sldId id="270" r:id="rId14"/>
    <p:sldId id="257" r:id="rId15"/>
    <p:sldId id="274" r:id="rId16"/>
    <p:sldId id="275" r:id="rId17"/>
    <p:sldId id="277" r:id="rId18"/>
    <p:sldId id="273" r:id="rId19"/>
    <p:sldId id="279" r:id="rId20"/>
    <p:sldId id="278" r:id="rId21"/>
    <p:sldId id="269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14" y="402"/>
      </p:cViewPr>
      <p:guideLst>
        <p:guide orient="horz" pos="252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Ezio_estimate_Gss_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Ezio_estimate_Gss_F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Ezio_estimate_Gss_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Ezio_estimate_Gss_F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Ezio_estimate_Gss_F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927786866089"/>
          <c:y val="0.32394689884668265"/>
          <c:w val="0.73228734290038544"/>
          <c:h val="0.54817333893222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FitEzio3rdFCCweek!$P$63</c:f>
              <c:strCache>
                <c:ptCount val="1"/>
                <c:pt idx="0">
                  <c:v>cnc =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FitEzio3rdFCCweek!$P$65:$P$85</c:f>
              <c:numCache>
                <c:formatCode>General</c:formatCode>
                <c:ptCount val="21"/>
                <c:pt idx="0">
                  <c:v>286.68949362459409</c:v>
                </c:pt>
                <c:pt idx="1">
                  <c:v>308.67238053931277</c:v>
                </c:pt>
                <c:pt idx="2">
                  <c:v>325.92225164940459</c:v>
                </c:pt>
                <c:pt idx="3">
                  <c:v>339.78521112169113</c:v>
                </c:pt>
                <c:pt idx="4">
                  <c:v>351.11276578764057</c:v>
                </c:pt>
                <c:pt idx="5">
                  <c:v>360.47864490482442</c:v>
                </c:pt>
                <c:pt idx="6">
                  <c:v>368.2878919984866</c:v>
                </c:pt>
                <c:pt idx="7">
                  <c:v>374.8369553782868</c:v>
                </c:pt>
                <c:pt idx="8">
                  <c:v>380.34912721502917</c:v>
                </c:pt>
                <c:pt idx="9">
                  <c:v>384.99659241234309</c:v>
                </c:pt>
                <c:pt idx="10">
                  <c:v>388.9147506088006</c:v>
                </c:pt>
                <c:pt idx="11">
                  <c:v>392.21185538567579</c:v>
                </c:pt>
                <c:pt idx="12">
                  <c:v>394.97569802373681</c:v>
                </c:pt>
                <c:pt idx="13">
                  <c:v>397.27836116081306</c:v>
                </c:pt>
                <c:pt idx="14">
                  <c:v>399.17967463116946</c:v>
                </c:pt>
                <c:pt idx="15">
                  <c:v>400.72977632051271</c:v>
                </c:pt>
                <c:pt idx="16">
                  <c:v>401.97104205679983</c:v>
                </c:pt>
                <c:pt idx="17">
                  <c:v>402.93956192263562</c:v>
                </c:pt>
                <c:pt idx="18">
                  <c:v>403.66628480926795</c:v>
                </c:pt>
                <c:pt idx="19">
                  <c:v>404.1779165211463</c:v>
                </c:pt>
                <c:pt idx="20">
                  <c:v>404.49763222647829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FitEzio3rdFCCweek!$Q$63</c:f>
              <c:strCache>
                <c:ptCount val="1"/>
                <c:pt idx="0">
                  <c:v>cnc = 1.5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FitEzio3rdFCCweek!$Q$65:$Q$85</c:f>
              <c:numCache>
                <c:formatCode>General</c:formatCode>
                <c:ptCount val="21"/>
                <c:pt idx="0">
                  <c:v>306.65656603999508</c:v>
                </c:pt>
                <c:pt idx="1">
                  <c:v>329.49313157810684</c:v>
                </c:pt>
                <c:pt idx="2">
                  <c:v>347.28754995862425</c:v>
                </c:pt>
                <c:pt idx="3">
                  <c:v>361.489870242054</c:v>
                </c:pt>
                <c:pt idx="4">
                  <c:v>373.01419284264091</c:v>
                </c:pt>
                <c:pt idx="5">
                  <c:v>382.474410586592</c:v>
                </c:pt>
                <c:pt idx="6">
                  <c:v>390.30258392484973</c:v>
                </c:pt>
                <c:pt idx="7">
                  <c:v>396.81401174715205</c:v>
                </c:pt>
                <c:pt idx="8">
                  <c:v>402.24552877228388</c:v>
                </c:pt>
                <c:pt idx="9">
                  <c:v>406.77928408634801</c:v>
                </c:pt>
                <c:pt idx="10">
                  <c:v>410.55815557730693</c:v>
                </c:pt>
                <c:pt idx="11">
                  <c:v>413.6961039414773</c:v>
                </c:pt>
                <c:pt idx="12">
                  <c:v>416.28533827993527</c:v>
                </c:pt>
                <c:pt idx="13">
                  <c:v>418.40140293181804</c:v>
                </c:pt>
                <c:pt idx="14">
                  <c:v>420.10686882511573</c:v>
                </c:pt>
                <c:pt idx="15">
                  <c:v>421.45406404753743</c:v>
                </c:pt>
                <c:pt idx="16">
                  <c:v>422.48712813880945</c:v>
                </c:pt>
                <c:pt idx="17">
                  <c:v>423.24358098118557</c:v>
                </c:pt>
                <c:pt idx="18">
                  <c:v>423.75553719067818</c:v>
                </c:pt>
                <c:pt idx="19">
                  <c:v>424.05065755272886</c:v>
                </c:pt>
                <c:pt idx="20">
                  <c:v>424.15290265313683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FitEzio3rdFCCweek!$R$63</c:f>
              <c:strCache>
                <c:ptCount val="1"/>
                <c:pt idx="0">
                  <c:v>cnc =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FitEzio3rdFCCweek!$R$65:$R$85</c:f>
              <c:numCache>
                <c:formatCode>General</c:formatCode>
                <c:ptCount val="21"/>
                <c:pt idx="0">
                  <c:v>332.04222256020796</c:v>
                </c:pt>
                <c:pt idx="1">
                  <c:v>355.80256836508215</c:v>
                </c:pt>
                <c:pt idx="2">
                  <c:v>374.14005241889919</c:v>
                </c:pt>
                <c:pt idx="3">
                  <c:v>388.63772436285342</c:v>
                </c:pt>
                <c:pt idx="4">
                  <c:v>400.28875376341148</c:v>
                </c:pt>
                <c:pt idx="5">
                  <c:v>409.75712041676195</c:v>
                </c:pt>
                <c:pt idx="6">
                  <c:v>417.50814454489648</c:v>
                </c:pt>
                <c:pt idx="7">
                  <c:v>423.88003123071809</c:v>
                </c:pt>
                <c:pt idx="8">
                  <c:v>429.12585571455043</c:v>
                </c:pt>
                <c:pt idx="9">
                  <c:v>433.43955690305012</c:v>
                </c:pt>
                <c:pt idx="10">
                  <c:v>436.97274018387964</c:v>
                </c:pt>
                <c:pt idx="11">
                  <c:v>439.84593297823051</c:v>
                </c:pt>
                <c:pt idx="12">
                  <c:v>442.15635343038963</c:v>
                </c:pt>
                <c:pt idx="13">
                  <c:v>443.9834110719184</c:v>
                </c:pt>
                <c:pt idx="14">
                  <c:v>445.39268845388654</c:v>
                </c:pt>
                <c:pt idx="15">
                  <c:v>446.43887929336603</c:v>
                </c:pt>
                <c:pt idx="16">
                  <c:v>447.16799374333124</c:v>
                </c:pt>
                <c:pt idx="17">
                  <c:v>447.61903876685346</c:v>
                </c:pt>
                <c:pt idx="18">
                  <c:v>447.82531597039093</c:v>
                </c:pt>
                <c:pt idx="19">
                  <c:v>447.81543625849031</c:v>
                </c:pt>
                <c:pt idx="20">
                  <c:v>447.61412189262091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164704"/>
        <c:axId val="193519008"/>
      </c:scatterChart>
      <c:valAx>
        <c:axId val="216164704"/>
        <c:scaling>
          <c:orientation val="minMax"/>
          <c:max val="6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Equivalent </a:t>
                </a:r>
                <a:r>
                  <a:rPr lang="fr-FR" dirty="0" err="1"/>
                  <a:t>coil</a:t>
                </a:r>
                <a:r>
                  <a:rPr lang="fr-FR" dirty="0"/>
                  <a:t> </a:t>
                </a:r>
                <a:r>
                  <a:rPr lang="fr-FR" dirty="0" err="1" smtClean="0"/>
                  <a:t>width</a:t>
                </a:r>
                <a:r>
                  <a:rPr lang="fr-FR" dirty="0" smtClean="0"/>
                  <a:t> [mm</a:t>
                </a:r>
                <a:r>
                  <a:rPr lang="fr-FR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3519008"/>
        <c:crosses val="autoZero"/>
        <c:crossBetween val="midCat"/>
        <c:majorUnit val="5"/>
      </c:valAx>
      <c:valAx>
        <c:axId val="193519008"/>
        <c:scaling>
          <c:orientation val="minMax"/>
          <c:max val="450"/>
          <c:min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- 14% LL margin [T/m]</a:t>
                </a:r>
              </a:p>
            </c:rich>
          </c:tx>
          <c:layout>
            <c:manualLayout>
              <c:xMode val="edge"/>
              <c:yMode val="edge"/>
              <c:x val="6.1307460320400839E-2"/>
              <c:y val="0.41022759776439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6164704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754748684331189E-2"/>
          <c:y val="1.2589444806588516E-2"/>
          <c:w val="0.19123690939362351"/>
          <c:h val="0.36479122765990568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927786866089"/>
          <c:y val="0.32394689884668265"/>
          <c:w val="0.73228734290038544"/>
          <c:h val="0.54817333893222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FitEzio3rdFCCweek!$P$63</c:f>
              <c:strCache>
                <c:ptCount val="1"/>
                <c:pt idx="0">
                  <c:v>cnc =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FitEzio3rdFCCweek!$P$65:$P$85</c:f>
              <c:numCache>
                <c:formatCode>General</c:formatCode>
                <c:ptCount val="21"/>
                <c:pt idx="0">
                  <c:v>286.68949362459409</c:v>
                </c:pt>
                <c:pt idx="1">
                  <c:v>308.67238053931277</c:v>
                </c:pt>
                <c:pt idx="2">
                  <c:v>325.92225164940459</c:v>
                </c:pt>
                <c:pt idx="3">
                  <c:v>339.78521112169113</c:v>
                </c:pt>
                <c:pt idx="4">
                  <c:v>351.11276578764057</c:v>
                </c:pt>
                <c:pt idx="5">
                  <c:v>360.47864490482442</c:v>
                </c:pt>
                <c:pt idx="6">
                  <c:v>368.2878919984866</c:v>
                </c:pt>
                <c:pt idx="7">
                  <c:v>374.8369553782868</c:v>
                </c:pt>
                <c:pt idx="8">
                  <c:v>380.34912721502917</c:v>
                </c:pt>
                <c:pt idx="9">
                  <c:v>384.99659241234309</c:v>
                </c:pt>
                <c:pt idx="10">
                  <c:v>388.9147506088006</c:v>
                </c:pt>
                <c:pt idx="11">
                  <c:v>392.21185538567579</c:v>
                </c:pt>
                <c:pt idx="12">
                  <c:v>394.97569802373681</c:v>
                </c:pt>
                <c:pt idx="13">
                  <c:v>397.27836116081306</c:v>
                </c:pt>
                <c:pt idx="14">
                  <c:v>399.17967463116946</c:v>
                </c:pt>
                <c:pt idx="15">
                  <c:v>400.72977632051271</c:v>
                </c:pt>
                <c:pt idx="16">
                  <c:v>401.97104205679983</c:v>
                </c:pt>
                <c:pt idx="17">
                  <c:v>402.93956192263562</c:v>
                </c:pt>
                <c:pt idx="18">
                  <c:v>403.66628480926795</c:v>
                </c:pt>
                <c:pt idx="19">
                  <c:v>404.1779165211463</c:v>
                </c:pt>
                <c:pt idx="20">
                  <c:v>404.49763222647829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FitEzio3rdFCCweek!$Q$63</c:f>
              <c:strCache>
                <c:ptCount val="1"/>
                <c:pt idx="0">
                  <c:v>cnc = 1.5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FitEzio3rdFCCweek!$Q$65:$Q$85</c:f>
              <c:numCache>
                <c:formatCode>General</c:formatCode>
                <c:ptCount val="21"/>
                <c:pt idx="0">
                  <c:v>306.65656603999508</c:v>
                </c:pt>
                <c:pt idx="1">
                  <c:v>329.49313157810684</c:v>
                </c:pt>
                <c:pt idx="2">
                  <c:v>347.28754995862425</c:v>
                </c:pt>
                <c:pt idx="3">
                  <c:v>361.489870242054</c:v>
                </c:pt>
                <c:pt idx="4">
                  <c:v>373.01419284264091</c:v>
                </c:pt>
                <c:pt idx="5">
                  <c:v>382.474410586592</c:v>
                </c:pt>
                <c:pt idx="6">
                  <c:v>390.30258392484973</c:v>
                </c:pt>
                <c:pt idx="7">
                  <c:v>396.81401174715205</c:v>
                </c:pt>
                <c:pt idx="8">
                  <c:v>402.24552877228388</c:v>
                </c:pt>
                <c:pt idx="9">
                  <c:v>406.77928408634801</c:v>
                </c:pt>
                <c:pt idx="10">
                  <c:v>410.55815557730693</c:v>
                </c:pt>
                <c:pt idx="11">
                  <c:v>413.6961039414773</c:v>
                </c:pt>
                <c:pt idx="12">
                  <c:v>416.28533827993527</c:v>
                </c:pt>
                <c:pt idx="13">
                  <c:v>418.40140293181804</c:v>
                </c:pt>
                <c:pt idx="14">
                  <c:v>420.10686882511573</c:v>
                </c:pt>
                <c:pt idx="15">
                  <c:v>421.45406404753743</c:v>
                </c:pt>
                <c:pt idx="16">
                  <c:v>422.48712813880945</c:v>
                </c:pt>
                <c:pt idx="17">
                  <c:v>423.24358098118557</c:v>
                </c:pt>
                <c:pt idx="18">
                  <c:v>423.75553719067818</c:v>
                </c:pt>
                <c:pt idx="19">
                  <c:v>424.05065755272886</c:v>
                </c:pt>
                <c:pt idx="20">
                  <c:v>424.15290265313683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FitEzio3rdFCCweek!$R$63</c:f>
              <c:strCache>
                <c:ptCount val="1"/>
                <c:pt idx="0">
                  <c:v>cnc =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FitEzio3rdFCCweek!$R$65:$R$85</c:f>
              <c:numCache>
                <c:formatCode>General</c:formatCode>
                <c:ptCount val="21"/>
                <c:pt idx="0">
                  <c:v>332.04222256020796</c:v>
                </c:pt>
                <c:pt idx="1">
                  <c:v>355.80256836508215</c:v>
                </c:pt>
                <c:pt idx="2">
                  <c:v>374.14005241889919</c:v>
                </c:pt>
                <c:pt idx="3">
                  <c:v>388.63772436285342</c:v>
                </c:pt>
                <c:pt idx="4">
                  <c:v>400.28875376341148</c:v>
                </c:pt>
                <c:pt idx="5">
                  <c:v>409.75712041676195</c:v>
                </c:pt>
                <c:pt idx="6">
                  <c:v>417.50814454489648</c:v>
                </c:pt>
                <c:pt idx="7">
                  <c:v>423.88003123071809</c:v>
                </c:pt>
                <c:pt idx="8">
                  <c:v>429.12585571455043</c:v>
                </c:pt>
                <c:pt idx="9">
                  <c:v>433.43955690305012</c:v>
                </c:pt>
                <c:pt idx="10">
                  <c:v>436.97274018387964</c:v>
                </c:pt>
                <c:pt idx="11">
                  <c:v>439.84593297823051</c:v>
                </c:pt>
                <c:pt idx="12">
                  <c:v>442.15635343038963</c:v>
                </c:pt>
                <c:pt idx="13">
                  <c:v>443.9834110719184</c:v>
                </c:pt>
                <c:pt idx="14">
                  <c:v>445.39268845388654</c:v>
                </c:pt>
                <c:pt idx="15">
                  <c:v>446.43887929336603</c:v>
                </c:pt>
                <c:pt idx="16">
                  <c:v>447.16799374333124</c:v>
                </c:pt>
                <c:pt idx="17">
                  <c:v>447.61903876685346</c:v>
                </c:pt>
                <c:pt idx="18">
                  <c:v>447.82531597039093</c:v>
                </c:pt>
                <c:pt idx="19">
                  <c:v>447.81543625849031</c:v>
                </c:pt>
                <c:pt idx="20">
                  <c:v>447.61412189262091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FitEzio3rdFCCweek!$U$64</c:f>
              <c:strCache>
                <c:ptCount val="1"/>
                <c:pt idx="0">
                  <c:v>ECC cable 0.7x36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2.9927337527809392E-2"/>
                  <c:y val="7.39837689236693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307K</a:t>
                    </a:r>
                    <a:endParaRPr lang="en-US" dirty="0"/>
                  </a:p>
                  <a:p>
                    <a:r>
                      <a:rPr lang="en-US" dirty="0"/>
                      <a:t>2.1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760426093357625E-2"/>
                  <c:y val="-0.250388382315179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345 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03034734788308"/>
                  <c:y val="-5.39498503483412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FitEzio3rdFCCweek!$T$65:$T$67</c:f>
              <c:numCache>
                <c:formatCode>General</c:formatCode>
                <c:ptCount val="3"/>
                <c:pt idx="0">
                  <c:v>47</c:v>
                </c:pt>
                <c:pt idx="1">
                  <c:v>47</c:v>
                </c:pt>
                <c:pt idx="2">
                  <c:v>41.6</c:v>
                </c:pt>
              </c:numCache>
            </c:numRef>
          </c:xVal>
          <c:yVal>
            <c:numRef>
              <c:f>FitEzio3rdFCCweek!$U$65:$U$67</c:f>
              <c:numCache>
                <c:formatCode>General</c:formatCode>
                <c:ptCount val="3"/>
                <c:pt idx="0">
                  <c:v>401</c:v>
                </c:pt>
                <c:pt idx="1">
                  <c:v>412</c:v>
                </c:pt>
                <c:pt idx="2">
                  <c:v>399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653488"/>
        <c:axId val="193142160"/>
      </c:scatterChart>
      <c:valAx>
        <c:axId val="138653488"/>
        <c:scaling>
          <c:orientation val="minMax"/>
          <c:max val="6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Equivalent </a:t>
                </a:r>
                <a:r>
                  <a:rPr lang="fr-FR" dirty="0" err="1"/>
                  <a:t>coil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:r>
                  <a:rPr lang="fr-FR" dirty="0" smtClean="0"/>
                  <a:t>[mm</a:t>
                </a:r>
                <a:r>
                  <a:rPr lang="fr-FR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3142160"/>
        <c:crosses val="autoZero"/>
        <c:crossBetween val="midCat"/>
        <c:majorUnit val="5"/>
      </c:valAx>
      <c:valAx>
        <c:axId val="193142160"/>
        <c:scaling>
          <c:orientation val="minMax"/>
          <c:max val="450"/>
          <c:min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- 14% LL margin [T/m]</a:t>
                </a:r>
              </a:p>
            </c:rich>
          </c:tx>
          <c:layout>
            <c:manualLayout>
              <c:xMode val="edge"/>
              <c:yMode val="edge"/>
              <c:x val="6.1307460320400839E-2"/>
              <c:y val="0.41022759776439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8653488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754748684331189E-2"/>
          <c:y val="1.2589444806588516E-2"/>
          <c:w val="0.31054160217186622"/>
          <c:h val="0.36479122765990568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fr-F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927786866089"/>
          <c:y val="0.32394689884668265"/>
          <c:w val="0.73228734290038544"/>
          <c:h val="0.54817333893222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FitEzio3rdFCCweek!$P$63</c:f>
              <c:strCache>
                <c:ptCount val="1"/>
                <c:pt idx="0">
                  <c:v>cnc =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FitEzio3rdFCCweek!$P$65:$P$85</c:f>
              <c:numCache>
                <c:formatCode>General</c:formatCode>
                <c:ptCount val="21"/>
                <c:pt idx="0">
                  <c:v>286.68949362459409</c:v>
                </c:pt>
                <c:pt idx="1">
                  <c:v>308.67238053931277</c:v>
                </c:pt>
                <c:pt idx="2">
                  <c:v>325.92225164940459</c:v>
                </c:pt>
                <c:pt idx="3">
                  <c:v>339.78521112169113</c:v>
                </c:pt>
                <c:pt idx="4">
                  <c:v>351.11276578764057</c:v>
                </c:pt>
                <c:pt idx="5">
                  <c:v>360.47864490482442</c:v>
                </c:pt>
                <c:pt idx="6">
                  <c:v>368.2878919984866</c:v>
                </c:pt>
                <c:pt idx="7">
                  <c:v>374.8369553782868</c:v>
                </c:pt>
                <c:pt idx="8">
                  <c:v>380.34912721502917</c:v>
                </c:pt>
                <c:pt idx="9">
                  <c:v>384.99659241234309</c:v>
                </c:pt>
                <c:pt idx="10">
                  <c:v>388.9147506088006</c:v>
                </c:pt>
                <c:pt idx="11">
                  <c:v>392.21185538567579</c:v>
                </c:pt>
                <c:pt idx="12">
                  <c:v>394.97569802373681</c:v>
                </c:pt>
                <c:pt idx="13">
                  <c:v>397.27836116081306</c:v>
                </c:pt>
                <c:pt idx="14">
                  <c:v>399.17967463116946</c:v>
                </c:pt>
                <c:pt idx="15">
                  <c:v>400.72977632051271</c:v>
                </c:pt>
                <c:pt idx="16">
                  <c:v>401.97104205679983</c:v>
                </c:pt>
                <c:pt idx="17">
                  <c:v>402.93956192263562</c:v>
                </c:pt>
                <c:pt idx="18">
                  <c:v>403.66628480926795</c:v>
                </c:pt>
                <c:pt idx="19">
                  <c:v>404.1779165211463</c:v>
                </c:pt>
                <c:pt idx="20">
                  <c:v>404.49763222647829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FitEzio3rdFCCweek!$Q$63</c:f>
              <c:strCache>
                <c:ptCount val="1"/>
                <c:pt idx="0">
                  <c:v>cnc = 1.5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FitEzio3rdFCCweek!$Q$65:$Q$85</c:f>
              <c:numCache>
                <c:formatCode>General</c:formatCode>
                <c:ptCount val="21"/>
                <c:pt idx="0">
                  <c:v>306.65656603999508</c:v>
                </c:pt>
                <c:pt idx="1">
                  <c:v>329.49313157810684</c:v>
                </c:pt>
                <c:pt idx="2">
                  <c:v>347.28754995862425</c:v>
                </c:pt>
                <c:pt idx="3">
                  <c:v>361.489870242054</c:v>
                </c:pt>
                <c:pt idx="4">
                  <c:v>373.01419284264091</c:v>
                </c:pt>
                <c:pt idx="5">
                  <c:v>382.474410586592</c:v>
                </c:pt>
                <c:pt idx="6">
                  <c:v>390.30258392484973</c:v>
                </c:pt>
                <c:pt idx="7">
                  <c:v>396.81401174715205</c:v>
                </c:pt>
                <c:pt idx="8">
                  <c:v>402.24552877228388</c:v>
                </c:pt>
                <c:pt idx="9">
                  <c:v>406.77928408634801</c:v>
                </c:pt>
                <c:pt idx="10">
                  <c:v>410.55815557730693</c:v>
                </c:pt>
                <c:pt idx="11">
                  <c:v>413.6961039414773</c:v>
                </c:pt>
                <c:pt idx="12">
                  <c:v>416.28533827993527</c:v>
                </c:pt>
                <c:pt idx="13">
                  <c:v>418.40140293181804</c:v>
                </c:pt>
                <c:pt idx="14">
                  <c:v>420.10686882511573</c:v>
                </c:pt>
                <c:pt idx="15">
                  <c:v>421.45406404753743</c:v>
                </c:pt>
                <c:pt idx="16">
                  <c:v>422.48712813880945</c:v>
                </c:pt>
                <c:pt idx="17">
                  <c:v>423.24358098118557</c:v>
                </c:pt>
                <c:pt idx="18">
                  <c:v>423.75553719067818</c:v>
                </c:pt>
                <c:pt idx="19">
                  <c:v>424.05065755272886</c:v>
                </c:pt>
                <c:pt idx="20">
                  <c:v>424.15290265313683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FitEzio3rdFCCweek!$R$63</c:f>
              <c:strCache>
                <c:ptCount val="1"/>
                <c:pt idx="0">
                  <c:v>cnc =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FitEzio3rdFCCweek!$R$65:$R$85</c:f>
              <c:numCache>
                <c:formatCode>General</c:formatCode>
                <c:ptCount val="21"/>
                <c:pt idx="0">
                  <c:v>332.04222256020796</c:v>
                </c:pt>
                <c:pt idx="1">
                  <c:v>355.80256836508215</c:v>
                </c:pt>
                <c:pt idx="2">
                  <c:v>374.14005241889919</c:v>
                </c:pt>
                <c:pt idx="3">
                  <c:v>388.63772436285342</c:v>
                </c:pt>
                <c:pt idx="4">
                  <c:v>400.28875376341148</c:v>
                </c:pt>
                <c:pt idx="5">
                  <c:v>409.75712041676195</c:v>
                </c:pt>
                <c:pt idx="6">
                  <c:v>417.50814454489648</c:v>
                </c:pt>
                <c:pt idx="7">
                  <c:v>423.88003123071809</c:v>
                </c:pt>
                <c:pt idx="8">
                  <c:v>429.12585571455043</c:v>
                </c:pt>
                <c:pt idx="9">
                  <c:v>433.43955690305012</c:v>
                </c:pt>
                <c:pt idx="10">
                  <c:v>436.97274018387964</c:v>
                </c:pt>
                <c:pt idx="11">
                  <c:v>439.84593297823051</c:v>
                </c:pt>
                <c:pt idx="12">
                  <c:v>442.15635343038963</c:v>
                </c:pt>
                <c:pt idx="13">
                  <c:v>443.9834110719184</c:v>
                </c:pt>
                <c:pt idx="14">
                  <c:v>445.39268845388654</c:v>
                </c:pt>
                <c:pt idx="15">
                  <c:v>446.43887929336603</c:v>
                </c:pt>
                <c:pt idx="16">
                  <c:v>447.16799374333124</c:v>
                </c:pt>
                <c:pt idx="17">
                  <c:v>447.61903876685346</c:v>
                </c:pt>
                <c:pt idx="18">
                  <c:v>447.82531597039093</c:v>
                </c:pt>
                <c:pt idx="19">
                  <c:v>447.81543625849031</c:v>
                </c:pt>
                <c:pt idx="20">
                  <c:v>447.61412189262091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FitEzio3rdFCCweek!$U$68</c:f>
              <c:strCache>
                <c:ptCount val="1"/>
                <c:pt idx="0">
                  <c:v>0.7x40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1411756232797117"/>
                  <c:y val="-8.718022014470119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</a:t>
                    </a:r>
                    <a:r>
                      <a:rPr lang="en-US" baseline="0"/>
                      <a:t> K</a:t>
                    </a:r>
                  </a:p>
                  <a:p>
                    <a:r>
                      <a:rPr lang="en-US"/>
                      <a:t>1.7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693074812081104"/>
                  <c:y val="-1.97364304990839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353K</a:t>
                    </a:r>
                  </a:p>
                  <a:p>
                    <a:r>
                      <a:rPr lang="en-US"/>
                      <a:t>2.2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553367114782091"/>
                  <c:y val="-0.115591212611097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355K</a:t>
                    </a:r>
                  </a:p>
                  <a:p>
                    <a:r>
                      <a:rPr lang="en-US"/>
                      <a:t>1.95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FitEzio3rdFCCweek!$T$69:$T$71</c:f>
              <c:numCache>
                <c:formatCode>General</c:formatCode>
                <c:ptCount val="3"/>
                <c:pt idx="0">
                  <c:v>51.2</c:v>
                </c:pt>
                <c:pt idx="1">
                  <c:v>40.5</c:v>
                </c:pt>
                <c:pt idx="2">
                  <c:v>45.7</c:v>
                </c:pt>
              </c:numCache>
            </c:numRef>
          </c:xVal>
          <c:yVal>
            <c:numRef>
              <c:f>FitEzio3rdFCCweek!$U$69:$U$71</c:f>
              <c:numCache>
                <c:formatCode>General</c:formatCode>
                <c:ptCount val="3"/>
                <c:pt idx="0">
                  <c:v>419</c:v>
                </c:pt>
                <c:pt idx="1">
                  <c:v>392</c:v>
                </c:pt>
                <c:pt idx="2">
                  <c:v>409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FitEzio3rdFCCweek!$U$72</c:f>
              <c:strCache>
                <c:ptCount val="1"/>
                <c:pt idx="0">
                  <c:v>0.7x32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2"/>
            <c:marker>
              <c:symbol val="square"/>
              <c:size val="7"/>
              <c:spPr>
                <a:noFill/>
                <a:ln w="9525">
                  <a:noFill/>
                </a:ln>
                <a:effectLst/>
              </c:spPr>
            </c:marker>
            <c:bubble3D val="0"/>
          </c:dPt>
          <c:dPt>
            <c:idx val="3"/>
            <c:marker>
              <c:symbol val="square"/>
              <c:size val="7"/>
              <c:spPr>
                <a:noFill/>
                <a:ln w="9525">
                  <a:noFill/>
                </a:ln>
                <a:effectLst/>
              </c:spPr>
            </c:marker>
            <c:bubble3D val="0"/>
          </c:dPt>
          <c:dLbls>
            <c:dLbl>
              <c:idx val="0"/>
              <c:layout>
                <c:manualLayout>
                  <c:x val="-0.17350321447471409"/>
                  <c:y val="-9.07252276409424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350K</a:t>
                    </a:r>
                  </a:p>
                  <a:p>
                    <a:r>
                      <a:rPr lang="en-US"/>
                      <a:t>2.0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790144855240744"/>
                  <c:y val="2.685852062774918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354K</a:t>
                    </a:r>
                  </a:p>
                  <a:p>
                    <a:r>
                      <a:rPr lang="en-US"/>
                      <a:t>2.3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FitEzio3rdFCCweek!$T$73:$T$76</c:f>
              <c:numCache>
                <c:formatCode>General</c:formatCode>
                <c:ptCount val="4"/>
                <c:pt idx="0">
                  <c:v>41.9</c:v>
                </c:pt>
                <c:pt idx="1">
                  <c:v>34.4</c:v>
                </c:pt>
                <c:pt idx="2">
                  <c:v>52</c:v>
                </c:pt>
                <c:pt idx="3">
                  <c:v>58.3</c:v>
                </c:pt>
              </c:numCache>
            </c:numRef>
          </c:xVal>
          <c:yVal>
            <c:numRef>
              <c:f>FitEzio3rdFCCweek!$U$73:$U$76</c:f>
              <c:numCache>
                <c:formatCode>General</c:formatCode>
                <c:ptCount val="4"/>
                <c:pt idx="0">
                  <c:v>400</c:v>
                </c:pt>
                <c:pt idx="1">
                  <c:v>376</c:v>
                </c:pt>
                <c:pt idx="2">
                  <c:v>411</c:v>
                </c:pt>
                <c:pt idx="3">
                  <c:v>418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265768"/>
        <c:axId val="193438440"/>
      </c:scatterChart>
      <c:valAx>
        <c:axId val="193265768"/>
        <c:scaling>
          <c:orientation val="minMax"/>
          <c:max val="6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Equivalent </a:t>
                </a:r>
                <a:r>
                  <a:rPr lang="fr-FR" dirty="0" err="1"/>
                  <a:t>coil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:r>
                  <a:rPr lang="fr-FR" dirty="0" smtClean="0"/>
                  <a:t>[mm</a:t>
                </a:r>
                <a:r>
                  <a:rPr lang="fr-FR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3438440"/>
        <c:crosses val="autoZero"/>
        <c:crossBetween val="midCat"/>
        <c:majorUnit val="5"/>
      </c:valAx>
      <c:valAx>
        <c:axId val="193438440"/>
        <c:scaling>
          <c:orientation val="minMax"/>
          <c:max val="450"/>
          <c:min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- 14% LL margin [T/m]</a:t>
                </a:r>
              </a:p>
            </c:rich>
          </c:tx>
          <c:layout>
            <c:manualLayout>
              <c:xMode val="edge"/>
              <c:yMode val="edge"/>
              <c:x val="6.1307460320400839E-2"/>
              <c:y val="0.41022759776439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3265768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754748684331189E-2"/>
          <c:y val="1.2589444806588516E-2"/>
          <c:w val="0.31054160217186622"/>
          <c:h val="0.36479122765990568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927786866089"/>
          <c:y val="0.32394689884668265"/>
          <c:w val="0.7357625422535462"/>
          <c:h val="0.54817333893222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FitEzio3rdFCCweek!$P$63</c:f>
              <c:strCache>
                <c:ptCount val="1"/>
                <c:pt idx="0">
                  <c:v>cnc =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FitEzio3rdFCCweek!$P$65:$P$85</c:f>
              <c:numCache>
                <c:formatCode>General</c:formatCode>
                <c:ptCount val="21"/>
                <c:pt idx="0">
                  <c:v>286.68949362459409</c:v>
                </c:pt>
                <c:pt idx="1">
                  <c:v>308.67238053931277</c:v>
                </c:pt>
                <c:pt idx="2">
                  <c:v>325.92225164940459</c:v>
                </c:pt>
                <c:pt idx="3">
                  <c:v>339.78521112169113</c:v>
                </c:pt>
                <c:pt idx="4">
                  <c:v>351.11276578764057</c:v>
                </c:pt>
                <c:pt idx="5">
                  <c:v>360.47864490482442</c:v>
                </c:pt>
                <c:pt idx="6">
                  <c:v>368.2878919984866</c:v>
                </c:pt>
                <c:pt idx="7">
                  <c:v>374.8369553782868</c:v>
                </c:pt>
                <c:pt idx="8">
                  <c:v>380.34912721502917</c:v>
                </c:pt>
                <c:pt idx="9">
                  <c:v>384.99659241234309</c:v>
                </c:pt>
                <c:pt idx="10">
                  <c:v>388.9147506088006</c:v>
                </c:pt>
                <c:pt idx="11">
                  <c:v>392.21185538567579</c:v>
                </c:pt>
                <c:pt idx="12">
                  <c:v>394.97569802373681</c:v>
                </c:pt>
                <c:pt idx="13">
                  <c:v>397.27836116081306</c:v>
                </c:pt>
                <c:pt idx="14">
                  <c:v>399.17967463116946</c:v>
                </c:pt>
                <c:pt idx="15">
                  <c:v>400.72977632051271</c:v>
                </c:pt>
                <c:pt idx="16">
                  <c:v>401.97104205679983</c:v>
                </c:pt>
                <c:pt idx="17">
                  <c:v>402.93956192263562</c:v>
                </c:pt>
                <c:pt idx="18">
                  <c:v>403.66628480926795</c:v>
                </c:pt>
                <c:pt idx="19">
                  <c:v>404.1779165211463</c:v>
                </c:pt>
                <c:pt idx="20">
                  <c:v>404.49763222647829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FitEzio3rdFCCweek!$Q$63</c:f>
              <c:strCache>
                <c:ptCount val="1"/>
                <c:pt idx="0">
                  <c:v>cnc = 1.5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FitEzio3rdFCCweek!$Q$65:$Q$85</c:f>
              <c:numCache>
                <c:formatCode>General</c:formatCode>
                <c:ptCount val="21"/>
                <c:pt idx="0">
                  <c:v>306.65656603999508</c:v>
                </c:pt>
                <c:pt idx="1">
                  <c:v>329.49313157810684</c:v>
                </c:pt>
                <c:pt idx="2">
                  <c:v>347.28754995862425</c:v>
                </c:pt>
                <c:pt idx="3">
                  <c:v>361.489870242054</c:v>
                </c:pt>
                <c:pt idx="4">
                  <c:v>373.01419284264091</c:v>
                </c:pt>
                <c:pt idx="5">
                  <c:v>382.474410586592</c:v>
                </c:pt>
                <c:pt idx="6">
                  <c:v>390.30258392484973</c:v>
                </c:pt>
                <c:pt idx="7">
                  <c:v>396.81401174715205</c:v>
                </c:pt>
                <c:pt idx="8">
                  <c:v>402.24552877228388</c:v>
                </c:pt>
                <c:pt idx="9">
                  <c:v>406.77928408634801</c:v>
                </c:pt>
                <c:pt idx="10">
                  <c:v>410.55815557730693</c:v>
                </c:pt>
                <c:pt idx="11">
                  <c:v>413.6961039414773</c:v>
                </c:pt>
                <c:pt idx="12">
                  <c:v>416.28533827993527</c:v>
                </c:pt>
                <c:pt idx="13">
                  <c:v>418.40140293181804</c:v>
                </c:pt>
                <c:pt idx="14">
                  <c:v>420.10686882511573</c:v>
                </c:pt>
                <c:pt idx="15">
                  <c:v>421.45406404753743</c:v>
                </c:pt>
                <c:pt idx="16">
                  <c:v>422.48712813880945</c:v>
                </c:pt>
                <c:pt idx="17">
                  <c:v>423.24358098118557</c:v>
                </c:pt>
                <c:pt idx="18">
                  <c:v>423.75553719067818</c:v>
                </c:pt>
                <c:pt idx="19">
                  <c:v>424.05065755272886</c:v>
                </c:pt>
                <c:pt idx="20">
                  <c:v>424.15290265313683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FitEzio3rdFCCweek!$R$63</c:f>
              <c:strCache>
                <c:ptCount val="1"/>
                <c:pt idx="0">
                  <c:v>cnc =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FitEzio3rdFCCweek!$R$65:$R$85</c:f>
              <c:numCache>
                <c:formatCode>General</c:formatCode>
                <c:ptCount val="21"/>
                <c:pt idx="0">
                  <c:v>332.04222256020796</c:v>
                </c:pt>
                <c:pt idx="1">
                  <c:v>355.80256836508215</c:v>
                </c:pt>
                <c:pt idx="2">
                  <c:v>374.14005241889919</c:v>
                </c:pt>
                <c:pt idx="3">
                  <c:v>388.63772436285342</c:v>
                </c:pt>
                <c:pt idx="4">
                  <c:v>400.28875376341148</c:v>
                </c:pt>
                <c:pt idx="5">
                  <c:v>409.75712041676195</c:v>
                </c:pt>
                <c:pt idx="6">
                  <c:v>417.50814454489648</c:v>
                </c:pt>
                <c:pt idx="7">
                  <c:v>423.88003123071809</c:v>
                </c:pt>
                <c:pt idx="8">
                  <c:v>429.12585571455043</c:v>
                </c:pt>
                <c:pt idx="9">
                  <c:v>433.43955690305012</c:v>
                </c:pt>
                <c:pt idx="10">
                  <c:v>436.97274018387964</c:v>
                </c:pt>
                <c:pt idx="11">
                  <c:v>439.84593297823051</c:v>
                </c:pt>
                <c:pt idx="12">
                  <c:v>442.15635343038963</c:v>
                </c:pt>
                <c:pt idx="13">
                  <c:v>443.9834110719184</c:v>
                </c:pt>
                <c:pt idx="14">
                  <c:v>445.39268845388654</c:v>
                </c:pt>
                <c:pt idx="15">
                  <c:v>446.43887929336603</c:v>
                </c:pt>
                <c:pt idx="16">
                  <c:v>447.16799374333124</c:v>
                </c:pt>
                <c:pt idx="17">
                  <c:v>447.61903876685346</c:v>
                </c:pt>
                <c:pt idx="18">
                  <c:v>447.82531597039093</c:v>
                </c:pt>
                <c:pt idx="19">
                  <c:v>447.81543625849031</c:v>
                </c:pt>
                <c:pt idx="20">
                  <c:v>447.61412189262091</c:v>
                </c:pt>
              </c:numCache>
            </c:numRef>
          </c:yVal>
          <c:smooth val="1"/>
        </c:ser>
        <c:ser>
          <c:idx val="6"/>
          <c:order val="3"/>
          <c:tx>
            <c:strRef>
              <c:f>FitEzio3rdFCCweek!$U$77</c:f>
              <c:strCache>
                <c:ptCount val="1"/>
                <c:pt idx="0">
                  <c:v>1.1 x 22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5944212321110808E-2"/>
                  <c:y val="-0.1163869227202464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348K</a:t>
                    </a:r>
                  </a:p>
                  <a:p>
                    <a:r>
                      <a:rPr lang="en-US" dirty="0"/>
                      <a:t>1.7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019593721328509E-2"/>
                  <c:y val="5.37170412554983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352K</a:t>
                    </a:r>
                  </a:p>
                  <a:p>
                    <a:r>
                      <a:rPr lang="en-US"/>
                      <a:t>0.8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205459296354808E-2"/>
                  <c:y val="5.37170412554983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351K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FitEzio3rdFCCweek!$T$78:$T$80</c:f>
              <c:numCache>
                <c:formatCode>General</c:formatCode>
                <c:ptCount val="3"/>
                <c:pt idx="0">
                  <c:v>46</c:v>
                </c:pt>
                <c:pt idx="1">
                  <c:v>46</c:v>
                </c:pt>
                <c:pt idx="2">
                  <c:v>32.4</c:v>
                </c:pt>
              </c:numCache>
            </c:numRef>
          </c:xVal>
          <c:yVal>
            <c:numRef>
              <c:f>FitEzio3rdFCCweek!$U$78:$U$80</c:f>
              <c:numCache>
                <c:formatCode>General</c:formatCode>
                <c:ptCount val="3"/>
                <c:pt idx="0">
                  <c:v>412</c:v>
                </c:pt>
                <c:pt idx="1">
                  <c:v>367</c:v>
                </c:pt>
                <c:pt idx="2">
                  <c:v>368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891816"/>
        <c:axId val="216892208"/>
      </c:scatterChart>
      <c:valAx>
        <c:axId val="216891816"/>
        <c:scaling>
          <c:orientation val="minMax"/>
          <c:max val="6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Equivalent </a:t>
                </a:r>
                <a:r>
                  <a:rPr lang="fr-FR" dirty="0" err="1"/>
                  <a:t>coil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:r>
                  <a:rPr lang="fr-FR" dirty="0" smtClean="0"/>
                  <a:t>[mm</a:t>
                </a:r>
                <a:r>
                  <a:rPr lang="fr-FR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6892208"/>
        <c:crosses val="autoZero"/>
        <c:crossBetween val="midCat"/>
        <c:majorUnit val="5"/>
      </c:valAx>
      <c:valAx>
        <c:axId val="216892208"/>
        <c:scaling>
          <c:orientation val="minMax"/>
          <c:max val="450"/>
          <c:min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- 14% LL margin [T/m]</a:t>
                </a:r>
              </a:p>
            </c:rich>
          </c:tx>
          <c:layout>
            <c:manualLayout>
              <c:xMode val="edge"/>
              <c:yMode val="edge"/>
              <c:x val="6.1307460320400839E-2"/>
              <c:y val="0.41022759776439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6891816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754748684331189E-2"/>
          <c:y val="1.2589444806588516E-2"/>
          <c:w val="0.31054160217186622"/>
          <c:h val="0.36479122765990568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0927786866089"/>
          <c:y val="0.32394689884668265"/>
          <c:w val="0.7357625422535462"/>
          <c:h val="0.54817333893222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FitEzio3rdFCCweek!$P$63</c:f>
              <c:strCache>
                <c:ptCount val="1"/>
                <c:pt idx="0">
                  <c:v>cnc =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FitEzio3rdFCCweek!$P$65:$P$85</c:f>
              <c:numCache>
                <c:formatCode>General</c:formatCode>
                <c:ptCount val="21"/>
                <c:pt idx="0">
                  <c:v>286.68949362459409</c:v>
                </c:pt>
                <c:pt idx="1">
                  <c:v>308.67238053931277</c:v>
                </c:pt>
                <c:pt idx="2">
                  <c:v>325.92225164940459</c:v>
                </c:pt>
                <c:pt idx="3">
                  <c:v>339.78521112169113</c:v>
                </c:pt>
                <c:pt idx="4">
                  <c:v>351.11276578764057</c:v>
                </c:pt>
                <c:pt idx="5">
                  <c:v>360.47864490482442</c:v>
                </c:pt>
                <c:pt idx="6">
                  <c:v>368.2878919984866</c:v>
                </c:pt>
                <c:pt idx="7">
                  <c:v>374.8369553782868</c:v>
                </c:pt>
                <c:pt idx="8">
                  <c:v>380.34912721502917</c:v>
                </c:pt>
                <c:pt idx="9">
                  <c:v>384.99659241234309</c:v>
                </c:pt>
                <c:pt idx="10">
                  <c:v>388.9147506088006</c:v>
                </c:pt>
                <c:pt idx="11">
                  <c:v>392.21185538567579</c:v>
                </c:pt>
                <c:pt idx="12">
                  <c:v>394.97569802373681</c:v>
                </c:pt>
                <c:pt idx="13">
                  <c:v>397.27836116081306</c:v>
                </c:pt>
                <c:pt idx="14">
                  <c:v>399.17967463116946</c:v>
                </c:pt>
                <c:pt idx="15">
                  <c:v>400.72977632051271</c:v>
                </c:pt>
                <c:pt idx="16">
                  <c:v>401.97104205679983</c:v>
                </c:pt>
                <c:pt idx="17">
                  <c:v>402.93956192263562</c:v>
                </c:pt>
                <c:pt idx="18">
                  <c:v>403.66628480926795</c:v>
                </c:pt>
                <c:pt idx="19">
                  <c:v>404.1779165211463</c:v>
                </c:pt>
                <c:pt idx="20">
                  <c:v>404.49763222647829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FitEzio3rdFCCweek!$Q$63</c:f>
              <c:strCache>
                <c:ptCount val="1"/>
                <c:pt idx="0">
                  <c:v>cnc = 1.5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FitEzio3rdFCCweek!$Q$65:$Q$85</c:f>
              <c:numCache>
                <c:formatCode>General</c:formatCode>
                <c:ptCount val="21"/>
                <c:pt idx="0">
                  <c:v>306.65656603999508</c:v>
                </c:pt>
                <c:pt idx="1">
                  <c:v>329.49313157810684</c:v>
                </c:pt>
                <c:pt idx="2">
                  <c:v>347.28754995862425</c:v>
                </c:pt>
                <c:pt idx="3">
                  <c:v>361.489870242054</c:v>
                </c:pt>
                <c:pt idx="4">
                  <c:v>373.01419284264091</c:v>
                </c:pt>
                <c:pt idx="5">
                  <c:v>382.474410586592</c:v>
                </c:pt>
                <c:pt idx="6">
                  <c:v>390.30258392484973</c:v>
                </c:pt>
                <c:pt idx="7">
                  <c:v>396.81401174715205</c:v>
                </c:pt>
                <c:pt idx="8">
                  <c:v>402.24552877228388</c:v>
                </c:pt>
                <c:pt idx="9">
                  <c:v>406.77928408634801</c:v>
                </c:pt>
                <c:pt idx="10">
                  <c:v>410.55815557730693</c:v>
                </c:pt>
                <c:pt idx="11">
                  <c:v>413.6961039414773</c:v>
                </c:pt>
                <c:pt idx="12">
                  <c:v>416.28533827993527</c:v>
                </c:pt>
                <c:pt idx="13">
                  <c:v>418.40140293181804</c:v>
                </c:pt>
                <c:pt idx="14">
                  <c:v>420.10686882511573</c:v>
                </c:pt>
                <c:pt idx="15">
                  <c:v>421.45406404753743</c:v>
                </c:pt>
                <c:pt idx="16">
                  <c:v>422.48712813880945</c:v>
                </c:pt>
                <c:pt idx="17">
                  <c:v>423.24358098118557</c:v>
                </c:pt>
                <c:pt idx="18">
                  <c:v>423.75553719067818</c:v>
                </c:pt>
                <c:pt idx="19">
                  <c:v>424.05065755272886</c:v>
                </c:pt>
                <c:pt idx="20">
                  <c:v>424.15290265313683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FitEzio3rdFCCweek!$R$63</c:f>
              <c:strCache>
                <c:ptCount val="1"/>
                <c:pt idx="0">
                  <c:v>cnc =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FitEzio3rdFCCweek!$N$65:$N$85</c:f>
              <c:numCache>
                <c:formatCode>General</c:formatCode>
                <c:ptCount val="21"/>
                <c:pt idx="0">
                  <c:v>10</c:v>
                </c:pt>
                <c:pt idx="1">
                  <c:v>12.5</c:v>
                </c:pt>
                <c:pt idx="2">
                  <c:v>15</c:v>
                </c:pt>
                <c:pt idx="3">
                  <c:v>17.5</c:v>
                </c:pt>
                <c:pt idx="4">
                  <c:v>20</c:v>
                </c:pt>
                <c:pt idx="5">
                  <c:v>22.5</c:v>
                </c:pt>
                <c:pt idx="6">
                  <c:v>25</c:v>
                </c:pt>
                <c:pt idx="7">
                  <c:v>27.5</c:v>
                </c:pt>
                <c:pt idx="8">
                  <c:v>30</c:v>
                </c:pt>
                <c:pt idx="9">
                  <c:v>32.5</c:v>
                </c:pt>
                <c:pt idx="10">
                  <c:v>35</c:v>
                </c:pt>
                <c:pt idx="11">
                  <c:v>37.5</c:v>
                </c:pt>
                <c:pt idx="12">
                  <c:v>40</c:v>
                </c:pt>
                <c:pt idx="13">
                  <c:v>42.5</c:v>
                </c:pt>
                <c:pt idx="14">
                  <c:v>45</c:v>
                </c:pt>
                <c:pt idx="15">
                  <c:v>47.5</c:v>
                </c:pt>
                <c:pt idx="16">
                  <c:v>50</c:v>
                </c:pt>
                <c:pt idx="17">
                  <c:v>52.5</c:v>
                </c:pt>
                <c:pt idx="18">
                  <c:v>55</c:v>
                </c:pt>
                <c:pt idx="19">
                  <c:v>57.5</c:v>
                </c:pt>
                <c:pt idx="20">
                  <c:v>60</c:v>
                </c:pt>
              </c:numCache>
            </c:numRef>
          </c:xVal>
          <c:yVal>
            <c:numRef>
              <c:f>FitEzio3rdFCCweek!$R$65:$R$85</c:f>
              <c:numCache>
                <c:formatCode>General</c:formatCode>
                <c:ptCount val="21"/>
                <c:pt idx="0">
                  <c:v>332.04222256020796</c:v>
                </c:pt>
                <c:pt idx="1">
                  <c:v>355.80256836508215</c:v>
                </c:pt>
                <c:pt idx="2">
                  <c:v>374.14005241889919</c:v>
                </c:pt>
                <c:pt idx="3">
                  <c:v>388.63772436285342</c:v>
                </c:pt>
                <c:pt idx="4">
                  <c:v>400.28875376341148</c:v>
                </c:pt>
                <c:pt idx="5">
                  <c:v>409.75712041676195</c:v>
                </c:pt>
                <c:pt idx="6">
                  <c:v>417.50814454489648</c:v>
                </c:pt>
                <c:pt idx="7">
                  <c:v>423.88003123071809</c:v>
                </c:pt>
                <c:pt idx="8">
                  <c:v>429.12585571455043</c:v>
                </c:pt>
                <c:pt idx="9">
                  <c:v>433.43955690305012</c:v>
                </c:pt>
                <c:pt idx="10">
                  <c:v>436.97274018387964</c:v>
                </c:pt>
                <c:pt idx="11">
                  <c:v>439.84593297823051</c:v>
                </c:pt>
                <c:pt idx="12">
                  <c:v>442.15635343038963</c:v>
                </c:pt>
                <c:pt idx="13">
                  <c:v>443.9834110719184</c:v>
                </c:pt>
                <c:pt idx="14">
                  <c:v>445.39268845388654</c:v>
                </c:pt>
                <c:pt idx="15">
                  <c:v>446.43887929336603</c:v>
                </c:pt>
                <c:pt idx="16">
                  <c:v>447.16799374333124</c:v>
                </c:pt>
                <c:pt idx="17">
                  <c:v>447.61903876685346</c:v>
                </c:pt>
                <c:pt idx="18">
                  <c:v>447.82531597039093</c:v>
                </c:pt>
                <c:pt idx="19">
                  <c:v>447.81543625849031</c:v>
                </c:pt>
                <c:pt idx="20">
                  <c:v>447.61412189262091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FitEzio3rdFCCweek!$U$64</c:f>
              <c:strCache>
                <c:ptCount val="1"/>
                <c:pt idx="0">
                  <c:v>ECC cable 0.7x36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6.7966524970466527E-2"/>
                  <c:y val="0.1612739609638541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307K</a:t>
                    </a:r>
                  </a:p>
                  <a:p>
                    <a:r>
                      <a:rPr lang="en-US"/>
                      <a:t>2.1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760426093357625E-2"/>
                  <c:y val="-0.2503883823151798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345 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03034734788308"/>
                  <c:y val="-5.39498503483412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FitEzio3rdFCCweek!$T$65:$T$67</c:f>
              <c:numCache>
                <c:formatCode>General</c:formatCode>
                <c:ptCount val="3"/>
                <c:pt idx="0">
                  <c:v>46.9</c:v>
                </c:pt>
                <c:pt idx="1">
                  <c:v>46.9</c:v>
                </c:pt>
                <c:pt idx="2">
                  <c:v>41.6</c:v>
                </c:pt>
              </c:numCache>
            </c:numRef>
          </c:xVal>
          <c:yVal>
            <c:numRef>
              <c:f>FitEzio3rdFCCweek!$U$65:$U$67</c:f>
              <c:numCache>
                <c:formatCode>General</c:formatCode>
                <c:ptCount val="3"/>
                <c:pt idx="0">
                  <c:v>401</c:v>
                </c:pt>
                <c:pt idx="1">
                  <c:v>412</c:v>
                </c:pt>
                <c:pt idx="2">
                  <c:v>399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FitEzio3rdFCCweek!$U$68</c:f>
              <c:strCache>
                <c:ptCount val="1"/>
                <c:pt idx="0">
                  <c:v>0.7x40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"/>
                  <c:y val="-7.82273674292507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</a:t>
                    </a:r>
                    <a:r>
                      <a:rPr lang="en-US" baseline="0"/>
                      <a:t> K</a:t>
                    </a:r>
                  </a:p>
                  <a:p>
                    <a:r>
                      <a:rPr lang="en-US"/>
                      <a:t>1.7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407872260215272"/>
                  <c:y val="1.831314039022743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353K</a:t>
                    </a:r>
                  </a:p>
                  <a:p>
                    <a:r>
                      <a:rPr lang="en-US"/>
                      <a:t>2.2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421373993421699"/>
                  <c:y val="-0.115591212611097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355K</a:t>
                    </a:r>
                  </a:p>
                  <a:p>
                    <a:r>
                      <a:rPr lang="en-US"/>
                      <a:t>1.95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FitEzio3rdFCCweek!$T$69:$T$71</c:f>
              <c:numCache>
                <c:formatCode>General</c:formatCode>
                <c:ptCount val="3"/>
                <c:pt idx="0">
                  <c:v>51.2</c:v>
                </c:pt>
                <c:pt idx="1">
                  <c:v>40.5</c:v>
                </c:pt>
                <c:pt idx="2">
                  <c:v>45.7</c:v>
                </c:pt>
              </c:numCache>
            </c:numRef>
          </c:xVal>
          <c:yVal>
            <c:numRef>
              <c:f>FitEzio3rdFCCweek!$U$69:$U$71</c:f>
              <c:numCache>
                <c:formatCode>General</c:formatCode>
                <c:ptCount val="3"/>
                <c:pt idx="0">
                  <c:v>419</c:v>
                </c:pt>
                <c:pt idx="1">
                  <c:v>392</c:v>
                </c:pt>
                <c:pt idx="2">
                  <c:v>409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FitEzio3rdFCCweek!$U$72</c:f>
              <c:strCache>
                <c:ptCount val="1"/>
                <c:pt idx="0">
                  <c:v>0.7x32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4929645882938689"/>
                  <c:y val="-0.1310130085825662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350K</a:t>
                    </a:r>
                  </a:p>
                  <a:p>
                    <a:r>
                      <a:rPr lang="en-US"/>
                      <a:t>2.0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744102427001553"/>
                  <c:y val="-2.2382100523125142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354K</a:t>
                    </a:r>
                  </a:p>
                  <a:p>
                    <a:r>
                      <a:rPr lang="en-US"/>
                      <a:t>2.3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043308173101992E-2"/>
                  <c:y val="0.111910502615621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351K</a:t>
                    </a:r>
                  </a:p>
                  <a:p>
                    <a:r>
                      <a:rPr lang="en-US"/>
                      <a:t>1.8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7643157840707116E-3"/>
                  <c:y val="4.47642010462485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352K</a:t>
                    </a:r>
                  </a:p>
                  <a:p>
                    <a:r>
                      <a:rPr lang="en-US"/>
                      <a:t>1.5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FitEzio3rdFCCweek!$T$73:$T$74</c:f>
              <c:numCache>
                <c:formatCode>General</c:formatCode>
                <c:ptCount val="2"/>
                <c:pt idx="0">
                  <c:v>41.9</c:v>
                </c:pt>
                <c:pt idx="1">
                  <c:v>34.4</c:v>
                </c:pt>
              </c:numCache>
            </c:numRef>
          </c:xVal>
          <c:yVal>
            <c:numRef>
              <c:f>FitEzio3rdFCCweek!$U$73:$U$74</c:f>
              <c:numCache>
                <c:formatCode>General</c:formatCode>
                <c:ptCount val="2"/>
                <c:pt idx="0">
                  <c:v>400</c:v>
                </c:pt>
                <c:pt idx="1">
                  <c:v>376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FitEzio3rdFCCweek!$U$77</c:f>
              <c:strCache>
                <c:ptCount val="1"/>
                <c:pt idx="0">
                  <c:v>1.1 x 22 str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6335204750623451E-2"/>
                  <c:y val="-0.2103917449173686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348K</a:t>
                    </a:r>
                  </a:p>
                  <a:p>
                    <a:r>
                      <a:rPr lang="en-US"/>
                      <a:t>1.7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019593721328509E-2"/>
                  <c:y val="5.37170412554983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352K</a:t>
                    </a:r>
                  </a:p>
                  <a:p>
                    <a:r>
                      <a:rPr lang="en-US"/>
                      <a:t>0.8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539514676309036E-2"/>
                  <c:y val="5.37170412554983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346K</a:t>
                    </a:r>
                  </a:p>
                  <a:p>
                    <a:r>
                      <a:rPr lang="en-US"/>
                      <a:t>2.5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FitEzio3rdFCCweek!$T$78:$T$80</c:f>
              <c:numCache>
                <c:formatCode>General</c:formatCode>
                <c:ptCount val="3"/>
                <c:pt idx="0">
                  <c:v>46</c:v>
                </c:pt>
                <c:pt idx="1">
                  <c:v>46</c:v>
                </c:pt>
                <c:pt idx="2">
                  <c:v>32.4</c:v>
                </c:pt>
              </c:numCache>
            </c:numRef>
          </c:xVal>
          <c:yVal>
            <c:numRef>
              <c:f>FitEzio3rdFCCweek!$U$78:$U$80</c:f>
              <c:numCache>
                <c:formatCode>General</c:formatCode>
                <c:ptCount val="3"/>
                <c:pt idx="0">
                  <c:v>412</c:v>
                </c:pt>
                <c:pt idx="1">
                  <c:v>367</c:v>
                </c:pt>
                <c:pt idx="2">
                  <c:v>368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892992"/>
        <c:axId val="216893384"/>
      </c:scatterChart>
      <c:valAx>
        <c:axId val="216892992"/>
        <c:scaling>
          <c:orientation val="minMax"/>
          <c:max val="6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Equivalent </a:t>
                </a:r>
                <a:r>
                  <a:rPr lang="fr-FR" dirty="0" err="1"/>
                  <a:t>coil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:r>
                  <a:rPr lang="fr-FR" dirty="0" smtClean="0"/>
                  <a:t>[mm</a:t>
                </a:r>
                <a:r>
                  <a:rPr lang="fr-FR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6893384"/>
        <c:crosses val="autoZero"/>
        <c:crossBetween val="midCat"/>
        <c:majorUnit val="5"/>
      </c:valAx>
      <c:valAx>
        <c:axId val="216893384"/>
        <c:scaling>
          <c:orientation val="minMax"/>
          <c:max val="450"/>
          <c:min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Gradient - 14% LL margin [T/m]</a:t>
                </a:r>
              </a:p>
            </c:rich>
          </c:tx>
          <c:layout>
            <c:manualLayout>
              <c:xMode val="edge"/>
              <c:yMode val="edge"/>
              <c:x val="6.1307460320400839E-2"/>
              <c:y val="0.41022759776439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6892992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754748684331189E-2"/>
          <c:y val="1.2589444806588516E-2"/>
          <c:w val="0.31054160217186622"/>
          <c:h val="0.36479122765990568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0.72378</cdr:x>
      <cdr:y>0.55074</cdr:y>
    </cdr:from>
    <cdr:to>
      <cdr:x>0.87346</cdr:x>
      <cdr:y>0.72426</cdr:y>
    </cdr:to>
    <cdr:sp macro="" textlink="">
      <cdr:nvSpPr>
        <cdr:cNvPr id="2" name="Ellipse 1"/>
        <cdr:cNvSpPr/>
      </cdr:nvSpPr>
      <cdr:spPr>
        <a:xfrm xmlns:a="http://schemas.openxmlformats.org/drawingml/2006/main">
          <a:off x="5316233" y="3124993"/>
          <a:ext cx="1099386" cy="98458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41275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283A6-F2CC-4962-B725-DD9E415141E2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5E0C5-719F-44F6-AE9D-1C11F942C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5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5E0C5-719F-44F6-AE9D-1C11F942C4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05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5E0C5-719F-44F6-AE9D-1C11F942C4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46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F445-CD9F-45B3-9BEE-ADC5D8C05239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40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1BEDB-B751-4460-B59B-307C13A7C3BB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8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8CE2-23F1-4275-97CE-82E66E4FC1C7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80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5AE22-EA26-4990-A871-CC77D67FF9D1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8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C520-9193-4B9C-A375-338CA9C209CD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114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89B3D-A4E5-4BB7-B8E2-8430314AE5F8}" type="datetime1">
              <a:rPr lang="fr-FR" smtClean="0"/>
              <a:t>21/12/2017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58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B36E5-F1BB-453D-9797-BF6AAC3C25E9}" type="datetime1">
              <a:rPr lang="fr-FR" smtClean="0"/>
              <a:t>21/12/2017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174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D314-4864-4487-AF32-49BC6EA0C9FA}" type="datetime1">
              <a:rPr lang="fr-FR" smtClean="0"/>
              <a:t>21/12/2017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5D2FC-D52D-4076-802E-E0CDFA093AC1}" type="datetime1">
              <a:rPr lang="fr-FR" smtClean="0"/>
              <a:t>21/12/2017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41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FF73-F2A5-4DB8-8348-DEEB165AADDF}" type="datetime1">
              <a:rPr lang="fr-FR" smtClean="0"/>
              <a:t>21/12/2017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705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5268-86E1-4155-B9BC-DC7242DBF63F}" type="datetime1">
              <a:rPr lang="fr-FR" smtClean="0"/>
              <a:t>21/12/2017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86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03E17-4EA2-448E-AA3C-209613C81101}" type="datetime1">
              <a:rPr lang="fr-FR" smtClean="0"/>
              <a:t>21/12/2017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A37D7-1ED0-4454-9973-C661CE762C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10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FCC addendum</a:t>
            </a:r>
            <a:br>
              <a:rPr lang="fr-FR" dirty="0" smtClean="0"/>
            </a:br>
            <a:r>
              <a:rPr lang="fr-FR" dirty="0" smtClean="0"/>
              <a:t>Kick-off meeting:</a:t>
            </a:r>
            <a:br>
              <a:rPr lang="fr-FR" dirty="0" smtClean="0"/>
            </a:br>
            <a:r>
              <a:rPr lang="fr-FR" i="1" dirty="0" smtClean="0"/>
              <a:t>FCC quad</a:t>
            </a:r>
            <a:endParaRPr lang="fr-FR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C. Lorin</a:t>
            </a:r>
          </a:p>
          <a:p>
            <a:r>
              <a:rPr lang="fr-FR" dirty="0" smtClean="0"/>
              <a:t>07 </a:t>
            </a:r>
            <a:r>
              <a:rPr lang="fr-FR" dirty="0" err="1" smtClean="0"/>
              <a:t>dec</a:t>
            </a:r>
            <a:r>
              <a:rPr lang="fr-FR" dirty="0" smtClean="0"/>
              <a:t> 2017 at CEA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413907" y="5257800"/>
            <a:ext cx="736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Acknowledgements</a:t>
            </a:r>
            <a:r>
              <a:rPr lang="fr-FR" dirty="0" smtClean="0">
                <a:solidFill>
                  <a:srgbClr val="00B050"/>
                </a:solidFill>
              </a:rPr>
              <a:t> to H. Felice, D. </a:t>
            </a:r>
            <a:r>
              <a:rPr lang="fr-FR" dirty="0" err="1" smtClean="0">
                <a:solidFill>
                  <a:srgbClr val="00B050"/>
                </a:solidFill>
              </a:rPr>
              <a:t>Schoerling</a:t>
            </a:r>
            <a:r>
              <a:rPr lang="fr-FR" dirty="0" smtClean="0">
                <a:solidFill>
                  <a:srgbClr val="00B050"/>
                </a:solidFill>
              </a:rPr>
              <a:t> for inputs for </a:t>
            </a:r>
            <a:r>
              <a:rPr lang="fr-FR" dirty="0" err="1" smtClean="0">
                <a:solidFill>
                  <a:srgbClr val="00B050"/>
                </a:solidFill>
              </a:rPr>
              <a:t>this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presentation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91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397281" y="-6981"/>
            <a:ext cx="6274072" cy="730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Field quality (V4</a:t>
            </a:r>
            <a:r>
              <a:rPr lang="en-US" sz="3000" dirty="0"/>
              <a:t>)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51111" y="1058398"/>
            <a:ext cx="5134435" cy="5375873"/>
            <a:chOff x="360218" y="2382983"/>
            <a:chExt cx="4326827" cy="453028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8" y="2382983"/>
              <a:ext cx="3637916" cy="3793980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435916" y="5744229"/>
              <a:ext cx="4251129" cy="1169043"/>
              <a:chOff x="435916" y="5744229"/>
              <a:chExt cx="4251129" cy="1169043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84696" y="5744229"/>
                <a:ext cx="0" cy="61212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654723" y="5744229"/>
                <a:ext cx="0" cy="61212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35916" y="6349931"/>
                <a:ext cx="1743260" cy="544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beam </a:t>
                </a:r>
                <a:r>
                  <a:rPr lang="en-US" dirty="0" smtClean="0"/>
                  <a:t>injection</a:t>
                </a:r>
              </a:p>
              <a:p>
                <a:r>
                  <a:rPr lang="en-US" dirty="0" smtClean="0"/>
                  <a:t>LHC 3.3 </a:t>
                </a:r>
                <a:r>
                  <a:rPr lang="en-US" dirty="0" err="1" smtClean="0"/>
                  <a:t>Tev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18906" y="6349931"/>
                <a:ext cx="1468139" cy="56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nominal</a:t>
                </a:r>
              </a:p>
            </p:txBody>
          </p:sp>
        </p:grp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5602060" y="973925"/>
            <a:ext cx="5563678" cy="5326914"/>
            <a:chOff x="4266566" y="2382983"/>
            <a:chExt cx="4755814" cy="455342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36515" y="2382983"/>
              <a:ext cx="3642869" cy="3793980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4266566" y="5759287"/>
              <a:ext cx="4755814" cy="1177125"/>
              <a:chOff x="19432" y="5744229"/>
              <a:chExt cx="4755814" cy="1177125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684696" y="5744229"/>
                <a:ext cx="0" cy="61212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654723" y="5744229"/>
                <a:ext cx="0" cy="61212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9432" y="6344654"/>
                <a:ext cx="1743259" cy="552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beam </a:t>
                </a:r>
                <a:r>
                  <a:rPr lang="en-US" dirty="0" smtClean="0"/>
                  <a:t>injection</a:t>
                </a:r>
              </a:p>
              <a:p>
                <a:r>
                  <a:rPr lang="en-US" dirty="0" smtClean="0"/>
                  <a:t>LHC 3.3 </a:t>
                </a:r>
                <a:r>
                  <a:rPr lang="en-US" dirty="0" err="1" smtClean="0"/>
                  <a:t>TeV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78622" y="6349931"/>
                <a:ext cx="1496624" cy="571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nominal</a:t>
                </a: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140" y="1253056"/>
            <a:ext cx="9289385" cy="4351338"/>
          </a:xfrm>
        </p:spPr>
        <p:txBody>
          <a:bodyPr/>
          <a:lstStyle/>
          <a:p>
            <a:r>
              <a:rPr lang="en-US" u="sng" dirty="0" smtClean="0"/>
              <a:t>Target = contact at Nominal + 5%</a:t>
            </a:r>
            <a:endParaRPr lang="en-US" u="sng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30082" y="-30154"/>
            <a:ext cx="7091554" cy="7558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 Azimuthal stress in Nb</a:t>
            </a:r>
            <a:r>
              <a:rPr lang="en-US" sz="3000" baseline="-25000" dirty="0"/>
              <a:t>3</a:t>
            </a:r>
            <a:r>
              <a:rPr lang="en-US" sz="3000" dirty="0"/>
              <a:t>Sn </a:t>
            </a:r>
            <a:r>
              <a:rPr lang="en-US" sz="3000" dirty="0" smtClean="0"/>
              <a:t>coils (v4 </a:t>
            </a:r>
            <a:r>
              <a:rPr lang="en-US" sz="3000" dirty="0" smtClean="0">
                <a:solidFill>
                  <a:srgbClr val="FF0000"/>
                </a:solidFill>
              </a:rPr>
              <a:t>single ap.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583" y="5037762"/>
            <a:ext cx="173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</a:t>
            </a:r>
            <a:r>
              <a:rPr lang="fr-FR" baseline="-25000" dirty="0" err="1" smtClean="0"/>
              <a:t>theta</a:t>
            </a:r>
            <a:r>
              <a:rPr lang="fr-FR" dirty="0" smtClean="0"/>
              <a:t>: 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coil</a:t>
            </a:r>
            <a:endParaRPr lang="en-US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793111" y="1151599"/>
            <a:ext cx="3260713" cy="2452346"/>
            <a:chOff x="2077978" y="3030845"/>
            <a:chExt cx="2756553" cy="207317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7978" y="3030845"/>
              <a:ext cx="2756553" cy="2073173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400471" y="3943751"/>
              <a:ext cx="1158626" cy="31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+</a:t>
              </a:r>
              <a:r>
                <a:rPr lang="en-US" dirty="0"/>
                <a:t>72 MPa</a:t>
              </a: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077016" y="3931959"/>
            <a:ext cx="3244528" cy="2440174"/>
            <a:chOff x="7164433" y="1230672"/>
            <a:chExt cx="2425053" cy="1823856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433" y="1230672"/>
              <a:ext cx="2425053" cy="182385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8003474" y="1325251"/>
              <a:ext cx="1116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-78 MPa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8265260" y="1638561"/>
              <a:ext cx="0" cy="27183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471266" y="3931959"/>
            <a:ext cx="3244528" cy="2440174"/>
            <a:chOff x="7164433" y="3016917"/>
            <a:chExt cx="2425053" cy="1823856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433" y="3016917"/>
              <a:ext cx="2425053" cy="182385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783889" y="3077169"/>
              <a:ext cx="1116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-182 MPa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8265260" y="3414443"/>
              <a:ext cx="0" cy="27183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809296" y="3923821"/>
            <a:ext cx="3244528" cy="2440174"/>
            <a:chOff x="7164433" y="4809554"/>
            <a:chExt cx="2425053" cy="1823856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4433" y="4809554"/>
              <a:ext cx="2425053" cy="1823856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7763531" y="4885091"/>
              <a:ext cx="1116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-156 MPa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7613650" y="5133004"/>
              <a:ext cx="463550" cy="110269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930846" y="3603945"/>
            <a:ext cx="2030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key insertion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38316" y="3626364"/>
            <a:ext cx="1047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4.2/1.8 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992024" y="3579217"/>
            <a:ext cx="3075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105% </a:t>
            </a:r>
            <a:r>
              <a:rPr lang="en-US" dirty="0" smtClean="0"/>
              <a:t>nominal - 420 </a:t>
            </a:r>
            <a:r>
              <a:rPr lang="en-US" dirty="0"/>
              <a:t>T/m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106642" y="2893930"/>
            <a:ext cx="899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-8 MPa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287706" y="1040274"/>
            <a:ext cx="3039069" cy="2308918"/>
            <a:chOff x="3905740" y="1005549"/>
            <a:chExt cx="3039069" cy="2308918"/>
          </a:xfrm>
        </p:grpSpPr>
        <p:pic>
          <p:nvPicPr>
            <p:cNvPr id="23" name="Picture 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5918" r="67308" b="-1"/>
            <a:stretch/>
          </p:blipFill>
          <p:spPr>
            <a:xfrm>
              <a:off x="3905740" y="1005549"/>
              <a:ext cx="3039069" cy="2308918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4236334" y="1632030"/>
              <a:ext cx="428263" cy="10764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236334" y="1632030"/>
              <a:ext cx="758857" cy="9687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236334" y="1632030"/>
              <a:ext cx="1159926" cy="7626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222506" y="1615155"/>
              <a:ext cx="1605647" cy="6127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4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FCC addendum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Signature: </a:t>
            </a:r>
            <a:r>
              <a:rPr lang="fr-FR" dirty="0" err="1" smtClean="0">
                <a:solidFill>
                  <a:srgbClr val="00B050"/>
                </a:solidFill>
              </a:rPr>
              <a:t>October</a:t>
            </a:r>
            <a:r>
              <a:rPr lang="fr-FR" dirty="0" smtClean="0">
                <a:solidFill>
                  <a:srgbClr val="00B050"/>
                </a:solidFill>
              </a:rPr>
              <a:t> 2017</a:t>
            </a:r>
          </a:p>
          <a:p>
            <a:r>
              <a:rPr lang="fr-FR" dirty="0" err="1" smtClean="0"/>
              <a:t>Quadrupole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contents:</a:t>
            </a:r>
          </a:p>
          <a:p>
            <a:pPr lvl="1"/>
            <a:r>
              <a:rPr lang="fr-FR" dirty="0" err="1" smtClean="0"/>
              <a:t>Preliminary</a:t>
            </a:r>
            <a:r>
              <a:rPr lang="fr-FR" dirty="0" smtClean="0"/>
              <a:t> CDR of the FCC-</a:t>
            </a:r>
            <a:r>
              <a:rPr lang="fr-FR" dirty="0" err="1" smtClean="0"/>
              <a:t>hh</a:t>
            </a:r>
            <a:r>
              <a:rPr lang="fr-FR" dirty="0" smtClean="0"/>
              <a:t> 2-in-1 </a:t>
            </a:r>
            <a:r>
              <a:rPr lang="fr-FR" dirty="0" err="1" smtClean="0"/>
              <a:t>quadrupole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: </a:t>
            </a:r>
            <a:r>
              <a:rPr lang="fr-FR" dirty="0" err="1" smtClean="0">
                <a:solidFill>
                  <a:srgbClr val="00B050"/>
                </a:solidFill>
              </a:rPr>
              <a:t>June</a:t>
            </a:r>
            <a:r>
              <a:rPr lang="fr-FR" dirty="0" smtClean="0">
                <a:solidFill>
                  <a:srgbClr val="00B050"/>
                </a:solidFill>
              </a:rPr>
              <a:t> 2018</a:t>
            </a:r>
          </a:p>
          <a:p>
            <a:pPr lvl="2"/>
            <a:r>
              <a:rPr lang="fr-FR" dirty="0" smtClean="0"/>
              <a:t>2D </a:t>
            </a:r>
            <a:r>
              <a:rPr lang="fr-FR" dirty="0" err="1" smtClean="0"/>
              <a:t>electromagnetic</a:t>
            </a:r>
            <a:r>
              <a:rPr lang="fr-FR" dirty="0" smtClean="0"/>
              <a:t> design</a:t>
            </a:r>
          </a:p>
          <a:p>
            <a:pPr lvl="2"/>
            <a:r>
              <a:rPr lang="fr-FR" dirty="0" err="1" smtClean="0"/>
              <a:t>Preminimary</a:t>
            </a:r>
            <a:r>
              <a:rPr lang="fr-FR" dirty="0" smtClean="0"/>
              <a:t> 2D </a:t>
            </a:r>
            <a:r>
              <a:rPr lang="fr-FR" dirty="0" err="1" smtClean="0"/>
              <a:t>mechanical</a:t>
            </a:r>
            <a:r>
              <a:rPr lang="fr-FR" dirty="0" smtClean="0"/>
              <a:t> design</a:t>
            </a:r>
          </a:p>
          <a:p>
            <a:pPr lvl="2"/>
            <a:r>
              <a:rPr lang="fr-FR" dirty="0" err="1" smtClean="0"/>
              <a:t>Preliminary</a:t>
            </a:r>
            <a:r>
              <a:rPr lang="fr-FR" dirty="0" smtClean="0"/>
              <a:t> 2D protection design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Final CDR of the </a:t>
            </a:r>
            <a:r>
              <a:rPr lang="fr-FR" dirty="0"/>
              <a:t>of the FCC-</a:t>
            </a:r>
            <a:r>
              <a:rPr lang="fr-FR" dirty="0" err="1"/>
              <a:t>hh</a:t>
            </a:r>
            <a:r>
              <a:rPr lang="fr-FR" dirty="0"/>
              <a:t> 2-in-1 </a:t>
            </a:r>
            <a:r>
              <a:rPr lang="fr-FR" dirty="0" err="1"/>
              <a:t>quadrupole</a:t>
            </a:r>
            <a:r>
              <a:rPr lang="fr-FR" dirty="0"/>
              <a:t> </a:t>
            </a:r>
            <a:r>
              <a:rPr lang="fr-FR" dirty="0" err="1"/>
              <a:t>magnet</a:t>
            </a:r>
            <a:r>
              <a:rPr lang="fr-FR" dirty="0"/>
              <a:t>: </a:t>
            </a:r>
            <a:r>
              <a:rPr lang="fr-FR" dirty="0" err="1" smtClean="0">
                <a:solidFill>
                  <a:srgbClr val="00B050"/>
                </a:solidFill>
              </a:rPr>
              <a:t>December</a:t>
            </a:r>
            <a:r>
              <a:rPr lang="fr-FR" dirty="0" smtClean="0">
                <a:solidFill>
                  <a:srgbClr val="00B050"/>
                </a:solidFill>
              </a:rPr>
              <a:t> 2020</a:t>
            </a:r>
          </a:p>
          <a:p>
            <a:pPr lvl="2"/>
            <a:r>
              <a:rPr lang="fr-FR" dirty="0" smtClean="0"/>
              <a:t>Full 3D </a:t>
            </a:r>
            <a:r>
              <a:rPr lang="fr-FR" dirty="0" err="1" smtClean="0"/>
              <a:t>electromechanical</a:t>
            </a:r>
            <a:r>
              <a:rPr lang="fr-FR" dirty="0" smtClean="0"/>
              <a:t> </a:t>
            </a:r>
            <a:r>
              <a:rPr lang="fr-FR" dirty="0" smtClean="0"/>
              <a:t>design</a:t>
            </a:r>
          </a:p>
          <a:p>
            <a:pPr lvl="2"/>
            <a:r>
              <a:rPr lang="fr-FR" dirty="0" smtClean="0"/>
              <a:t>No CAD</a:t>
            </a:r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907186" y="5061584"/>
            <a:ext cx="501123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65100" dist="7620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It was decided during the kick-off meeting to remove the 3D mechanical analysis from the FCC addendum. </a:t>
            </a:r>
            <a:r>
              <a:rPr lang="en-US" dirty="0" smtClean="0">
                <a:solidFill>
                  <a:srgbClr val="00B050"/>
                </a:solidFill>
              </a:rPr>
              <a:t>See slide 16.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4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FCC quad </a:t>
            </a:r>
            <a:r>
              <a:rPr lang="fr-FR" dirty="0" err="1" smtClean="0"/>
              <a:t>consideration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1353801" cy="4789184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about the nominal gradient?</a:t>
            </a:r>
          </a:p>
          <a:p>
            <a:pPr lvl="1"/>
            <a:r>
              <a:rPr lang="fr-FR" dirty="0" smtClean="0"/>
              <a:t>Integrated gradient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matters</a:t>
            </a:r>
            <a:r>
              <a:rPr lang="fr-FR" dirty="0" smtClean="0"/>
              <a:t> for </a:t>
            </a:r>
            <a:r>
              <a:rPr lang="fr-FR" dirty="0" err="1" smtClean="0"/>
              <a:t>optics</a:t>
            </a:r>
            <a:r>
              <a:rPr lang="fr-FR" dirty="0" smtClean="0"/>
              <a:t>: </a:t>
            </a:r>
            <a:r>
              <a:rPr lang="fr-FR" u="sng" dirty="0" smtClean="0"/>
              <a:t>2275 T</a:t>
            </a:r>
            <a:r>
              <a:rPr lang="fr-FR" dirty="0" smtClean="0"/>
              <a:t> (</a:t>
            </a:r>
            <a:r>
              <a:rPr lang="fr-FR" dirty="0" err="1" smtClean="0"/>
              <a:t>optics</a:t>
            </a:r>
            <a:r>
              <a:rPr lang="fr-FR" dirty="0" smtClean="0"/>
              <a:t> </a:t>
            </a:r>
            <a:r>
              <a:rPr lang="fr-FR" dirty="0" err="1" smtClean="0"/>
              <a:t>baseline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2"/>
                </a:solidFill>
              </a:rPr>
              <a:t>380 T/m </a:t>
            </a:r>
            <a:r>
              <a:rPr lang="fr-FR" dirty="0" smtClean="0"/>
              <a:t>x 6 m)</a:t>
            </a:r>
          </a:p>
          <a:p>
            <a:pPr lvl="1"/>
            <a:r>
              <a:rPr lang="fr-FR" dirty="0" smtClean="0"/>
              <a:t>Nominal gradient</a:t>
            </a:r>
            <a:r>
              <a:rPr lang="fr-FR" dirty="0"/>
              <a:t>↘ </a:t>
            </a:r>
            <a:r>
              <a:rPr lang="fr-FR" dirty="0" err="1" smtClean="0"/>
              <a:t>Length</a:t>
            </a:r>
            <a:r>
              <a:rPr lang="fr-FR" dirty="0" smtClean="0"/>
              <a:t>↗: </a:t>
            </a:r>
            <a:r>
              <a:rPr lang="fr-FR" dirty="0" err="1"/>
              <a:t>b</a:t>
            </a:r>
            <a:r>
              <a:rPr lang="fr-FR" dirty="0" err="1" smtClean="0"/>
              <a:t>alanced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and </a:t>
            </a:r>
            <a:r>
              <a:rPr lang="fr-FR" dirty="0" err="1" smtClean="0"/>
              <a:t>quadrupole</a:t>
            </a:r>
            <a:r>
              <a:rPr lang="fr-FR" dirty="0" smtClean="0"/>
              <a:t> </a:t>
            </a:r>
            <a:r>
              <a:rPr lang="fr-FR" dirty="0" err="1" smtClean="0"/>
              <a:t>lengths</a:t>
            </a:r>
            <a:endParaRPr lang="fr-FR" dirty="0" smtClean="0"/>
          </a:p>
          <a:p>
            <a:pPr lvl="1"/>
            <a:r>
              <a:rPr lang="fr-FR" dirty="0" smtClean="0"/>
              <a:t>A FCC FODO </a:t>
            </a: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made of 12 </a:t>
            </a:r>
            <a:r>
              <a:rPr lang="fr-FR" dirty="0" err="1" smtClean="0"/>
              <a:t>dipoles</a:t>
            </a:r>
            <a:r>
              <a:rPr lang="fr-FR" dirty="0" smtClean="0"/>
              <a:t> </a:t>
            </a:r>
            <a:r>
              <a:rPr lang="fr-FR" dirty="0" smtClean="0"/>
              <a:t>and 2 </a:t>
            </a:r>
            <a:r>
              <a:rPr lang="fr-FR" dirty="0" err="1" smtClean="0"/>
              <a:t>quadrupoles</a:t>
            </a:r>
            <a:r>
              <a:rPr lang="fr-FR" dirty="0" smtClean="0"/>
              <a:t> (LHC: 6 for 2)</a:t>
            </a:r>
          </a:p>
          <a:p>
            <a:pPr lvl="1"/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optics</a:t>
            </a:r>
            <a:r>
              <a:rPr lang="fr-FR" dirty="0" smtClean="0"/>
              <a:t> 15.78 T w.r.t 16 T -&gt; 1.5% </a:t>
            </a:r>
            <a:r>
              <a:rPr lang="fr-FR" dirty="0" err="1" smtClean="0"/>
              <a:t>margin</a:t>
            </a:r>
            <a:r>
              <a:rPr lang="fr-FR" dirty="0" smtClean="0"/>
              <a:t> on </a:t>
            </a:r>
            <a:r>
              <a:rPr lang="fr-FR" dirty="0" err="1" smtClean="0"/>
              <a:t>length</a:t>
            </a:r>
            <a:r>
              <a:rPr lang="fr-FR" dirty="0" smtClean="0"/>
              <a:t> (~20 </a:t>
            </a:r>
            <a:r>
              <a:rPr lang="fr-FR" dirty="0" smtClean="0"/>
              <a:t>cm/</a:t>
            </a:r>
            <a:r>
              <a:rPr lang="fr-FR" dirty="0" err="1" smtClean="0"/>
              <a:t>dipole</a:t>
            </a:r>
            <a:r>
              <a:rPr lang="fr-FR" dirty="0" smtClean="0"/>
              <a:t>)</a:t>
            </a:r>
            <a:endParaRPr lang="fr-FR" dirty="0" smtClean="0"/>
          </a:p>
          <a:p>
            <a:pPr lvl="2"/>
            <a:r>
              <a:rPr lang="fr-FR" dirty="0" smtClean="0"/>
              <a:t>20 cm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reduction</a:t>
            </a:r>
            <a:r>
              <a:rPr lang="fr-FR" dirty="0" smtClean="0"/>
              <a:t> per </a:t>
            </a:r>
            <a:r>
              <a:rPr lang="fr-FR" dirty="0" err="1" smtClean="0"/>
              <a:t>dipole</a:t>
            </a:r>
            <a:r>
              <a:rPr lang="fr-FR" dirty="0" smtClean="0"/>
              <a:t> x 6 </a:t>
            </a:r>
            <a:r>
              <a:rPr lang="fr-FR" dirty="0" err="1" smtClean="0"/>
              <a:t>dipoles</a:t>
            </a:r>
            <a:r>
              <a:rPr lang="fr-FR" dirty="0" smtClean="0"/>
              <a:t> = 1.2 m </a:t>
            </a:r>
            <a:r>
              <a:rPr lang="fr-FR" dirty="0" err="1" smtClean="0"/>
              <a:t>increase</a:t>
            </a:r>
            <a:r>
              <a:rPr lang="fr-FR" dirty="0" smtClean="0"/>
              <a:t> of the quad </a:t>
            </a:r>
            <a:r>
              <a:rPr lang="fr-FR" dirty="0" err="1" smtClean="0"/>
              <a:t>length</a:t>
            </a:r>
            <a:endParaRPr lang="fr-FR" dirty="0" smtClean="0"/>
          </a:p>
          <a:p>
            <a:pPr lvl="2"/>
            <a:r>
              <a:rPr lang="fr-FR" dirty="0" smtClean="0"/>
              <a:t> 2275 T / (6 m + 1.2 m) = </a:t>
            </a:r>
            <a:r>
              <a:rPr lang="fr-FR" dirty="0" smtClean="0">
                <a:solidFill>
                  <a:schemeClr val="accent2"/>
                </a:solidFill>
              </a:rPr>
              <a:t>315 T/m</a:t>
            </a:r>
          </a:p>
          <a:p>
            <a:pPr lvl="2"/>
            <a:r>
              <a:rPr lang="fr-FR" dirty="0" smtClean="0">
                <a:solidFill>
                  <a:srgbClr val="00B050"/>
                </a:solidFill>
              </a:rPr>
              <a:t>0.1 T </a:t>
            </a:r>
            <a:r>
              <a:rPr lang="fr-FR" dirty="0" err="1" smtClean="0">
                <a:solidFill>
                  <a:srgbClr val="00B050"/>
                </a:solidFill>
              </a:rPr>
              <a:t>dipole</a:t>
            </a:r>
            <a:r>
              <a:rPr lang="fr-FR" dirty="0" smtClean="0">
                <a:solidFill>
                  <a:srgbClr val="00B050"/>
                </a:solidFill>
              </a:rPr>
              <a:t> central </a:t>
            </a:r>
            <a:r>
              <a:rPr lang="fr-FR" dirty="0" err="1" smtClean="0">
                <a:solidFill>
                  <a:srgbClr val="00B050"/>
                </a:solidFill>
              </a:rPr>
              <a:t>field</a:t>
            </a:r>
            <a:r>
              <a:rPr lang="fr-FR" dirty="0" smtClean="0">
                <a:solidFill>
                  <a:srgbClr val="00B050"/>
                </a:solidFill>
              </a:rPr>
              <a:t> ~ 30 T/m </a:t>
            </a:r>
            <a:r>
              <a:rPr lang="fr-FR" dirty="0" err="1" smtClean="0">
                <a:solidFill>
                  <a:srgbClr val="00B050"/>
                </a:solidFill>
              </a:rPr>
              <a:t>quadrupole</a:t>
            </a:r>
            <a:r>
              <a:rPr lang="fr-FR" dirty="0" smtClean="0">
                <a:solidFill>
                  <a:srgbClr val="00B050"/>
                </a:solidFill>
              </a:rPr>
              <a:t> central gradient</a:t>
            </a:r>
          </a:p>
          <a:p>
            <a:pPr marL="0" indent="0">
              <a:buNone/>
            </a:pPr>
            <a:r>
              <a:rPr lang="fr-FR" dirty="0" smtClean="0"/>
              <a:t>-&gt; Is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worth</a:t>
            </a:r>
            <a:r>
              <a:rPr lang="fr-FR" dirty="0" smtClean="0"/>
              <a:t> </a:t>
            </a:r>
            <a:r>
              <a:rPr lang="fr-FR" dirty="0" err="1" smtClean="0"/>
              <a:t>challenging</a:t>
            </a:r>
            <a:r>
              <a:rPr lang="fr-FR" dirty="0" smtClean="0"/>
              <a:t> the </a:t>
            </a:r>
            <a:r>
              <a:rPr lang="fr-FR" dirty="0" err="1" smtClean="0"/>
              <a:t>quadrupole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dirty="0" smtClean="0"/>
              <a:t> </a:t>
            </a:r>
            <a:r>
              <a:rPr lang="fr-FR" dirty="0" err="1"/>
              <a:t>Philosophy</a:t>
            </a:r>
            <a:r>
              <a:rPr lang="fr-FR" dirty="0"/>
              <a:t>: </a:t>
            </a:r>
            <a:r>
              <a:rPr lang="fr-FR" dirty="0" err="1">
                <a:solidFill>
                  <a:srgbClr val="FF0000"/>
                </a:solidFill>
              </a:rPr>
              <a:t>Quadrupole</a:t>
            </a:r>
            <a:r>
              <a:rPr lang="fr-FR" dirty="0">
                <a:solidFill>
                  <a:srgbClr val="FF0000"/>
                </a:solidFill>
              </a:rPr>
              <a:t> in the </a:t>
            </a:r>
            <a:r>
              <a:rPr lang="fr-FR" dirty="0" err="1">
                <a:solidFill>
                  <a:srgbClr val="FF0000"/>
                </a:solidFill>
              </a:rPr>
              <a:t>shadow</a:t>
            </a:r>
            <a:r>
              <a:rPr lang="fr-FR" dirty="0">
                <a:solidFill>
                  <a:srgbClr val="FF0000"/>
                </a:solidFill>
              </a:rPr>
              <a:t> of the </a:t>
            </a:r>
            <a:r>
              <a:rPr lang="fr-FR" dirty="0" err="1" smtClean="0">
                <a:solidFill>
                  <a:srgbClr val="FF0000"/>
                </a:solidFill>
              </a:rPr>
              <a:t>dipoles</a:t>
            </a:r>
            <a:r>
              <a:rPr lang="fr-FR" dirty="0" smtClean="0">
                <a:solidFill>
                  <a:srgbClr val="FF0000"/>
                </a:solidFill>
              </a:rPr>
              <a:t> (manufacture + </a:t>
            </a:r>
            <a:r>
              <a:rPr lang="fr-FR" dirty="0" err="1">
                <a:solidFill>
                  <a:srgbClr val="FF0000"/>
                </a:solidFill>
              </a:rPr>
              <a:t>o</a:t>
            </a:r>
            <a:r>
              <a:rPr lang="fr-FR" dirty="0" err="1" smtClean="0">
                <a:solidFill>
                  <a:srgbClr val="FF0000"/>
                </a:solidFill>
              </a:rPr>
              <a:t>peration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r>
              <a:rPr lang="fr-FR" dirty="0" smtClean="0"/>
              <a:t>:</a:t>
            </a:r>
            <a:endParaRPr lang="fr-FR" dirty="0"/>
          </a:p>
          <a:p>
            <a:pPr lvl="1"/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/>
              <a:t>complexity</a:t>
            </a:r>
            <a:r>
              <a:rPr lang="fr-FR" dirty="0"/>
              <a:t>:		4 </a:t>
            </a:r>
            <a:r>
              <a:rPr lang="fr-FR" dirty="0" err="1"/>
              <a:t>layers</a:t>
            </a:r>
            <a:r>
              <a:rPr lang="fr-FR" dirty="0"/>
              <a:t> -&gt; 2 </a:t>
            </a:r>
            <a:r>
              <a:rPr lang="fr-FR" dirty="0" err="1" smtClean="0"/>
              <a:t>layers</a:t>
            </a:r>
            <a:endParaRPr lang="fr-FR" dirty="0" smtClean="0"/>
          </a:p>
          <a:p>
            <a:pPr lvl="1"/>
            <a:r>
              <a:rPr lang="fr-FR" dirty="0" err="1"/>
              <a:t>Loadline</a:t>
            </a:r>
            <a:r>
              <a:rPr lang="fr-FR" dirty="0"/>
              <a:t> </a:t>
            </a:r>
            <a:r>
              <a:rPr lang="fr-FR" dirty="0" err="1"/>
              <a:t>margin</a:t>
            </a:r>
            <a:r>
              <a:rPr lang="fr-FR" dirty="0"/>
              <a:t>:			14% -&gt; 20%</a:t>
            </a:r>
          </a:p>
          <a:p>
            <a:pPr lvl="1"/>
            <a:endParaRPr lang="fr-FR" dirty="0"/>
          </a:p>
          <a:p>
            <a:pPr marL="1371600" lvl="3" indent="0">
              <a:buNone/>
            </a:pP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17839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8574400" y="1795076"/>
            <a:ext cx="3465718" cy="3199811"/>
            <a:chOff x="6677269" y="1104900"/>
            <a:chExt cx="3146180" cy="29047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566" r="9403"/>
            <a:stretch/>
          </p:blipFill>
          <p:spPr>
            <a:xfrm>
              <a:off x="8385174" y="1104900"/>
              <a:ext cx="1438275" cy="290479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2513"/>
            <a:stretch/>
          </p:blipFill>
          <p:spPr>
            <a:xfrm>
              <a:off x="6677269" y="1217218"/>
              <a:ext cx="1717431" cy="2785329"/>
            </a:xfrm>
            <a:prstGeom prst="rect">
              <a:avLst/>
            </a:prstGeom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1702346" y="31773"/>
            <a:ext cx="878754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Quadrupole specification</a:t>
            </a:r>
          </a:p>
          <a:p>
            <a:r>
              <a:rPr lang="en-US" sz="4800" dirty="0" smtClean="0"/>
              <a:t>in the frame of the FCC addendum</a:t>
            </a:r>
            <a:endParaRPr lang="en-US" sz="4800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838199" y="1326181"/>
            <a:ext cx="7833481" cy="5395294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2 </a:t>
            </a:r>
            <a:r>
              <a:rPr lang="fr-FR" dirty="0" err="1" smtClean="0"/>
              <a:t>layers</a:t>
            </a:r>
            <a:r>
              <a:rPr lang="fr-FR" dirty="0" smtClean="0"/>
              <a:t>, double aperture, non-</a:t>
            </a:r>
            <a:r>
              <a:rPr lang="fr-FR" dirty="0" err="1" smtClean="0"/>
              <a:t>graded</a:t>
            </a:r>
            <a:r>
              <a:rPr lang="fr-FR" dirty="0" smtClean="0"/>
              <a:t> design</a:t>
            </a:r>
          </a:p>
          <a:p>
            <a:pPr lvl="1"/>
            <a:r>
              <a:rPr lang="fr-FR" dirty="0" smtClean="0"/>
              <a:t>20 % </a:t>
            </a:r>
            <a:r>
              <a:rPr lang="fr-FR" dirty="0" err="1" smtClean="0"/>
              <a:t>loadline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endParaRPr lang="fr-FR" dirty="0" smtClean="0"/>
          </a:p>
          <a:p>
            <a:pPr lvl="1"/>
            <a:r>
              <a:rPr lang="fr-FR" dirty="0" err="1" smtClean="0"/>
              <a:t>Otherwise</a:t>
            </a:r>
            <a:r>
              <a:rPr lang="fr-FR" dirty="0" smtClean="0"/>
              <a:t> </a:t>
            </a:r>
            <a:r>
              <a:rPr lang="fr-FR" dirty="0" err="1" smtClean="0"/>
              <a:t>in-line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ECC </a:t>
            </a:r>
            <a:r>
              <a:rPr lang="fr-FR" dirty="0" err="1" smtClean="0"/>
              <a:t>spec</a:t>
            </a:r>
            <a:r>
              <a:rPr lang="fr-FR" dirty="0" smtClean="0"/>
              <a:t>.</a:t>
            </a:r>
          </a:p>
          <a:p>
            <a:pPr lvl="2"/>
            <a:r>
              <a:rPr lang="fr-FR" dirty="0" smtClean="0"/>
              <a:t>204 mm </a:t>
            </a:r>
            <a:r>
              <a:rPr lang="fr-FR" dirty="0" err="1" smtClean="0"/>
              <a:t>interbeam</a:t>
            </a:r>
            <a:r>
              <a:rPr lang="fr-FR" dirty="0" smtClean="0"/>
              <a:t> distance</a:t>
            </a:r>
          </a:p>
          <a:p>
            <a:pPr lvl="2"/>
            <a:r>
              <a:rPr lang="fr-FR" dirty="0" smtClean="0"/>
              <a:t>750 </a:t>
            </a:r>
            <a:r>
              <a:rPr lang="fr-FR" dirty="0"/>
              <a:t>mm </a:t>
            </a:r>
            <a:r>
              <a:rPr lang="fr-FR" dirty="0" err="1"/>
              <a:t>inner</a:t>
            </a:r>
            <a:r>
              <a:rPr lang="fr-FR" dirty="0"/>
              <a:t> </a:t>
            </a:r>
            <a:r>
              <a:rPr lang="fr-FR" dirty="0" err="1"/>
              <a:t>diameter</a:t>
            </a:r>
            <a:r>
              <a:rPr lang="fr-FR" dirty="0"/>
              <a:t> of the SS </a:t>
            </a:r>
            <a:r>
              <a:rPr lang="fr-FR" dirty="0" err="1" smtClean="0"/>
              <a:t>shell</a:t>
            </a:r>
            <a:endParaRPr lang="fr-FR" dirty="0" smtClean="0"/>
          </a:p>
          <a:p>
            <a:pPr marL="1371600" lvl="3" indent="0">
              <a:buNone/>
            </a:pPr>
            <a:r>
              <a:rPr lang="fr-FR" dirty="0"/>
              <a:t>+ Intention to put the Al </a:t>
            </a:r>
            <a:r>
              <a:rPr lang="fr-FR" dirty="0" err="1"/>
              <a:t>shell</a:t>
            </a:r>
            <a:r>
              <a:rPr lang="fr-FR" dirty="0"/>
              <a:t> dimension </a:t>
            </a:r>
            <a:r>
              <a:rPr lang="fr-FR" dirty="0" err="1"/>
              <a:t>in-line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dipole</a:t>
            </a:r>
            <a:r>
              <a:rPr lang="fr-FR" dirty="0"/>
              <a:t>: ID 600 mm, OD 750 </a:t>
            </a:r>
            <a:r>
              <a:rPr lang="fr-FR" dirty="0" smtClean="0"/>
              <a:t>mm</a:t>
            </a:r>
          </a:p>
          <a:p>
            <a:pPr lvl="2"/>
            <a:r>
              <a:rPr lang="fr-FR" dirty="0" smtClean="0"/>
              <a:t>Nominal </a:t>
            </a:r>
            <a:r>
              <a:rPr lang="fr-FR" dirty="0" err="1" smtClean="0"/>
              <a:t>current</a:t>
            </a:r>
            <a:r>
              <a:rPr lang="fr-FR" dirty="0" smtClean="0"/>
              <a:t> &lt; 20 kA (not </a:t>
            </a:r>
            <a:r>
              <a:rPr lang="fr-FR" dirty="0" err="1" smtClean="0"/>
              <a:t>mandatory</a:t>
            </a:r>
            <a:r>
              <a:rPr lang="fr-FR" dirty="0" smtClean="0"/>
              <a:t>)</a:t>
            </a:r>
          </a:p>
          <a:p>
            <a:pPr marL="914400" lvl="2" indent="0">
              <a:buNone/>
            </a:pPr>
            <a:endParaRPr lang="fr-FR" dirty="0"/>
          </a:p>
          <a:p>
            <a:pPr marL="914400" lvl="2" indent="0">
              <a:buNone/>
            </a:pPr>
            <a:endParaRPr lang="fr-FR" dirty="0"/>
          </a:p>
          <a:p>
            <a:pPr lvl="1"/>
            <a:r>
              <a:rPr lang="fr-FR" dirty="0" smtClean="0"/>
              <a:t>Questions to date:</a:t>
            </a:r>
          </a:p>
          <a:p>
            <a:pPr lvl="2"/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/>
              <a:t>l</a:t>
            </a:r>
            <a:r>
              <a:rPr lang="fr-FR" dirty="0" smtClean="0"/>
              <a:t>imitation: I &gt; 20 kA ?</a:t>
            </a:r>
          </a:p>
          <a:p>
            <a:pPr lvl="2"/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windability</a:t>
            </a:r>
            <a:r>
              <a:rPr lang="fr-FR" dirty="0" smtClean="0"/>
              <a:t> (</a:t>
            </a:r>
            <a:r>
              <a:rPr lang="fr-FR" dirty="0" err="1" smtClean="0"/>
              <a:t>wide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tight</a:t>
            </a:r>
            <a:r>
              <a:rPr lang="fr-FR" dirty="0" smtClean="0"/>
              <a:t> </a:t>
            </a:r>
            <a:r>
              <a:rPr lang="fr-FR" dirty="0" err="1" smtClean="0"/>
              <a:t>bending</a:t>
            </a:r>
            <a:r>
              <a:rPr lang="fr-FR" dirty="0" smtClean="0"/>
              <a:t> radius)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12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17839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8622649" y="0"/>
            <a:ext cx="3297779" cy="3044757"/>
            <a:chOff x="6677269" y="1104900"/>
            <a:chExt cx="3146180" cy="29047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566" r="9403"/>
            <a:stretch/>
          </p:blipFill>
          <p:spPr>
            <a:xfrm>
              <a:off x="8385174" y="1104900"/>
              <a:ext cx="1438275" cy="290479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2513"/>
            <a:stretch/>
          </p:blipFill>
          <p:spPr>
            <a:xfrm>
              <a:off x="6677269" y="1217218"/>
              <a:ext cx="1717431" cy="2785329"/>
            </a:xfrm>
            <a:prstGeom prst="rect">
              <a:avLst/>
            </a:prstGeom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1001949" y="-308694"/>
            <a:ext cx="878754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2D work plan</a:t>
            </a:r>
            <a:endParaRPr lang="en-US" sz="4800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838199" y="893145"/>
            <a:ext cx="7488678" cy="2854942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fr-FR" u="sng" dirty="0" err="1" smtClean="0"/>
              <a:t>Emag</a:t>
            </a:r>
            <a:r>
              <a:rPr lang="fr-FR" u="sng" dirty="0" smtClean="0"/>
              <a:t>:</a:t>
            </a:r>
          </a:p>
          <a:p>
            <a:pPr lvl="1"/>
            <a:r>
              <a:rPr lang="fr-FR" dirty="0" smtClean="0"/>
              <a:t>ECC </a:t>
            </a:r>
            <a:r>
              <a:rPr lang="fr-FR" dirty="0" err="1" smtClean="0"/>
              <a:t>cosine-theta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endParaRPr lang="fr-FR" dirty="0" smtClean="0"/>
          </a:p>
          <a:p>
            <a:pPr marL="914400" lvl="2" indent="0">
              <a:buNone/>
            </a:pPr>
            <a:r>
              <a:rPr lang="fr-FR" dirty="0" smtClean="0"/>
              <a:t>+ exploration of the </a:t>
            </a:r>
            <a:r>
              <a:rPr lang="fr-FR" dirty="0" err="1" smtClean="0"/>
              <a:t>strand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cnc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Cable</a:t>
            </a:r>
            <a:r>
              <a:rPr lang="fr-FR" dirty="0" smtClean="0"/>
              <a:t> dimension optimisation</a:t>
            </a:r>
          </a:p>
          <a:p>
            <a:pPr lvl="2"/>
            <a:r>
              <a:rPr lang="fr-FR" dirty="0" err="1" smtClean="0"/>
              <a:t>Initiate</a:t>
            </a:r>
            <a:r>
              <a:rPr lang="fr-FR" dirty="0" smtClean="0"/>
              <a:t> discussion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expert (CERN, LBNL)</a:t>
            </a:r>
          </a:p>
          <a:p>
            <a:pPr lvl="1"/>
            <a:r>
              <a:rPr lang="fr-FR" dirty="0" smtClean="0"/>
              <a:t>Field </a:t>
            </a:r>
            <a:r>
              <a:rPr lang="fr-FR" dirty="0" err="1" smtClean="0"/>
              <a:t>quality</a:t>
            </a:r>
            <a:r>
              <a:rPr lang="fr-FR" dirty="0" smtClean="0"/>
              <a:t> (</a:t>
            </a:r>
            <a:r>
              <a:rPr lang="fr-FR" dirty="0" err="1" smtClean="0"/>
              <a:t>magnetization</a:t>
            </a:r>
            <a:r>
              <a:rPr lang="fr-FR" dirty="0" smtClean="0"/>
              <a:t>, </a:t>
            </a:r>
            <a:r>
              <a:rPr lang="fr-FR" dirty="0" err="1" smtClean="0"/>
              <a:t>sat</a:t>
            </a:r>
            <a:r>
              <a:rPr lang="fr-FR" dirty="0" smtClean="0"/>
              <a:t>, </a:t>
            </a:r>
            <a:r>
              <a:rPr lang="fr-FR" dirty="0" err="1" smtClean="0"/>
              <a:t>geom</a:t>
            </a:r>
            <a:r>
              <a:rPr lang="fr-FR" dirty="0" smtClean="0"/>
              <a:t>)</a:t>
            </a:r>
          </a:p>
          <a:p>
            <a:pPr marL="457200" lvl="1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Freeze</a:t>
            </a:r>
            <a:r>
              <a:rPr lang="fr-FR" dirty="0" smtClean="0">
                <a:solidFill>
                  <a:srgbClr val="FF0000"/>
                </a:solidFill>
              </a:rPr>
              <a:t> a 2D </a:t>
            </a:r>
            <a:r>
              <a:rPr lang="fr-FR" dirty="0" err="1" smtClean="0">
                <a:solidFill>
                  <a:srgbClr val="FF0000"/>
                </a:solidFill>
              </a:rPr>
              <a:t>electromagnetic</a:t>
            </a:r>
            <a:r>
              <a:rPr lang="fr-FR" dirty="0" smtClean="0">
                <a:solidFill>
                  <a:srgbClr val="FF0000"/>
                </a:solidFill>
              </a:rPr>
              <a:t> design by end of </a:t>
            </a:r>
            <a:r>
              <a:rPr lang="fr-FR" dirty="0" err="1" smtClean="0">
                <a:solidFill>
                  <a:srgbClr val="FF0000"/>
                </a:solidFill>
              </a:rPr>
              <a:t>February</a:t>
            </a:r>
            <a:r>
              <a:rPr lang="fr-FR" dirty="0" smtClean="0">
                <a:solidFill>
                  <a:srgbClr val="FF0000"/>
                </a:solidFill>
              </a:rPr>
              <a:t> 2018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preliminary</a:t>
            </a:r>
            <a:r>
              <a:rPr lang="fr-FR" dirty="0" smtClean="0">
                <a:solidFill>
                  <a:srgbClr val="FF0000"/>
                </a:solidFill>
              </a:rPr>
              <a:t> protection </a:t>
            </a:r>
            <a:r>
              <a:rPr lang="fr-FR" dirty="0" err="1" smtClean="0">
                <a:solidFill>
                  <a:srgbClr val="FF0000"/>
                </a:solidFill>
              </a:rPr>
              <a:t>consideration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44686" y="3550598"/>
            <a:ext cx="11509441" cy="3511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fr-FR" u="sng" dirty="0" smtClean="0"/>
              <a:t>Protection:</a:t>
            </a:r>
          </a:p>
          <a:p>
            <a:pPr lvl="1"/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heater</a:t>
            </a:r>
            <a:r>
              <a:rPr lang="fr-FR" dirty="0" smtClean="0"/>
              <a:t> </a:t>
            </a:r>
            <a:r>
              <a:rPr lang="fr-FR" dirty="0" err="1" smtClean="0"/>
              <a:t>approach</a:t>
            </a:r>
            <a:endParaRPr lang="fr-FR" dirty="0" smtClean="0"/>
          </a:p>
          <a:p>
            <a:pPr lvl="1"/>
            <a:r>
              <a:rPr lang="fr-FR" dirty="0" smtClean="0"/>
              <a:t>Investigation on CLIC </a:t>
            </a:r>
            <a:r>
              <a:rPr lang="fr-FR" dirty="0" err="1" smtClean="0"/>
              <a:t>implementation</a:t>
            </a:r>
            <a:endParaRPr lang="fr-FR" dirty="0" smtClean="0">
              <a:solidFill>
                <a:srgbClr val="FF0000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fr-FR" u="sng" dirty="0" err="1" smtClean="0"/>
              <a:t>Mechanics</a:t>
            </a:r>
            <a:r>
              <a:rPr lang="fr-FR" u="sng" dirty="0" smtClean="0"/>
              <a:t>:</a:t>
            </a:r>
          </a:p>
          <a:p>
            <a:pPr lvl="1"/>
            <a:r>
              <a:rPr lang="fr-FR" dirty="0" smtClean="0"/>
              <a:t>Exploration of </a:t>
            </a:r>
            <a:r>
              <a:rPr lang="fr-FR" dirty="0" err="1" smtClean="0"/>
              <a:t>collar</a:t>
            </a:r>
            <a:r>
              <a:rPr lang="fr-FR" dirty="0" smtClean="0"/>
              <a:t> structure (</a:t>
            </a:r>
            <a:r>
              <a:rPr lang="fr-FR" sz="2000" dirty="0" err="1" smtClean="0"/>
              <a:t>similar</a:t>
            </a:r>
            <a:r>
              <a:rPr lang="fr-FR" sz="2000" dirty="0" smtClean="0"/>
              <a:t> to MQ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Exploration of alternative structure: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, </a:t>
            </a:r>
            <a:r>
              <a:rPr lang="fr-FR" dirty="0" err="1" smtClean="0"/>
              <a:t>dipole</a:t>
            </a:r>
            <a:r>
              <a:rPr lang="fr-FR" dirty="0" smtClean="0"/>
              <a:t> pressing option (</a:t>
            </a:r>
            <a:r>
              <a:rPr lang="fr-FR" sz="2000" dirty="0" smtClean="0"/>
              <a:t>cf. MQXA</a:t>
            </a:r>
            <a:r>
              <a:rPr lang="fr-FR" dirty="0" smtClean="0"/>
              <a:t>))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2D </a:t>
            </a:r>
            <a:r>
              <a:rPr lang="fr-FR" dirty="0" err="1" smtClean="0">
                <a:solidFill>
                  <a:srgbClr val="FF0000"/>
                </a:solidFill>
              </a:rPr>
              <a:t>mechanical</a:t>
            </a:r>
            <a:r>
              <a:rPr lang="fr-FR" dirty="0" smtClean="0">
                <a:solidFill>
                  <a:srgbClr val="FF0000"/>
                </a:solidFill>
              </a:rPr>
              <a:t> structure </a:t>
            </a:r>
            <a:r>
              <a:rPr lang="fr-FR" dirty="0">
                <a:solidFill>
                  <a:srgbClr val="FF0000"/>
                </a:solidFill>
              </a:rPr>
              <a:t>design by end of </a:t>
            </a:r>
            <a:r>
              <a:rPr lang="fr-FR" dirty="0" smtClean="0">
                <a:solidFill>
                  <a:srgbClr val="FF0000"/>
                </a:solidFill>
              </a:rPr>
              <a:t>May 2018</a:t>
            </a:r>
          </a:p>
          <a:p>
            <a:pPr marL="457200" lvl="1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-&gt; 1st </a:t>
            </a:r>
            <a:r>
              <a:rPr lang="fr-FR" dirty="0" err="1" smtClean="0">
                <a:solidFill>
                  <a:srgbClr val="FF0000"/>
                </a:solidFill>
              </a:rPr>
              <a:t>draft</a:t>
            </a:r>
            <a:r>
              <a:rPr lang="fr-FR" dirty="0" smtClean="0">
                <a:solidFill>
                  <a:srgbClr val="FF0000"/>
                </a:solidFill>
              </a:rPr>
              <a:t> for the CDR in </a:t>
            </a:r>
            <a:r>
              <a:rPr lang="fr-FR" dirty="0" err="1" smtClean="0">
                <a:solidFill>
                  <a:srgbClr val="FF0000"/>
                </a:solidFill>
              </a:rPr>
              <a:t>June</a:t>
            </a:r>
            <a:r>
              <a:rPr lang="fr-FR" dirty="0" smtClean="0">
                <a:solidFill>
                  <a:srgbClr val="FF0000"/>
                </a:solidFill>
              </a:rPr>
              <a:t> 2018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3051" y="4039506"/>
            <a:ext cx="1454266" cy="13656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0385" y="4037390"/>
            <a:ext cx="1511223" cy="136779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50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17839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01949" y="-308694"/>
            <a:ext cx="878754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3D work plan</a:t>
            </a:r>
            <a:endParaRPr lang="en-US" sz="4800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838198" y="893145"/>
            <a:ext cx="7848601" cy="2854942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fr-FR" u="sng" dirty="0" err="1" smtClean="0"/>
              <a:t>Emag</a:t>
            </a:r>
            <a:r>
              <a:rPr lang="fr-FR" u="sng" dirty="0" smtClean="0"/>
              <a:t>:</a:t>
            </a:r>
          </a:p>
          <a:p>
            <a:pPr lvl="1"/>
            <a:r>
              <a:rPr lang="fr-FR" dirty="0" err="1" smtClean="0"/>
              <a:t>Coupling</a:t>
            </a:r>
            <a:r>
              <a:rPr lang="fr-FR" dirty="0" smtClean="0"/>
              <a:t> </a:t>
            </a:r>
            <a:r>
              <a:rPr lang="fr-FR" dirty="0" err="1" smtClean="0"/>
              <a:t>Roxie</a:t>
            </a:r>
            <a:r>
              <a:rPr lang="fr-FR" dirty="0" smtClean="0"/>
              <a:t>/</a:t>
            </a:r>
            <a:r>
              <a:rPr lang="fr-FR" dirty="0" err="1" smtClean="0"/>
              <a:t>Opera</a:t>
            </a:r>
            <a:r>
              <a:rPr lang="fr-FR" dirty="0" smtClean="0"/>
              <a:t> for </a:t>
            </a:r>
            <a:r>
              <a:rPr lang="fr-FR" dirty="0" err="1" smtClean="0"/>
              <a:t>modelling</a:t>
            </a:r>
            <a:r>
              <a:rPr lang="fr-FR" dirty="0" smtClean="0"/>
              <a:t> (return end design)</a:t>
            </a:r>
          </a:p>
          <a:p>
            <a:pPr lvl="2"/>
            <a:r>
              <a:rPr lang="fr-FR" dirty="0" err="1" smtClean="0"/>
              <a:t>Coil</a:t>
            </a:r>
            <a:r>
              <a:rPr lang="fr-FR" dirty="0" smtClean="0"/>
              <a:t> end optimisation (Peak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Full 3D </a:t>
            </a:r>
            <a:r>
              <a:rPr lang="fr-FR" dirty="0" err="1" smtClean="0"/>
              <a:t>modelling</a:t>
            </a:r>
            <a:endParaRPr lang="fr-FR" dirty="0" smtClean="0"/>
          </a:p>
          <a:p>
            <a:pPr lvl="2"/>
            <a:r>
              <a:rPr lang="fr-FR" dirty="0"/>
              <a:t>L</a:t>
            </a:r>
            <a:r>
              <a:rPr lang="fr-FR" dirty="0" smtClean="0"/>
              <a:t>ayer jump, lead </a:t>
            </a:r>
            <a:r>
              <a:rPr lang="fr-FR" dirty="0" err="1" smtClean="0"/>
              <a:t>connection</a:t>
            </a:r>
            <a:endParaRPr lang="fr-FR" dirty="0" smtClean="0"/>
          </a:p>
          <a:p>
            <a:pPr lvl="1"/>
            <a:endParaRPr lang="fr-FR" dirty="0" smtClean="0"/>
          </a:p>
          <a:p>
            <a:pPr marL="457200" lvl="1" indent="0">
              <a:buNone/>
            </a:pPr>
            <a:r>
              <a:rPr lang="fr-FR" u="sng" dirty="0" smtClean="0"/>
              <a:t>Protection:</a:t>
            </a:r>
            <a:endParaRPr lang="fr-FR" u="sng" dirty="0"/>
          </a:p>
          <a:p>
            <a:pPr lvl="1"/>
            <a:r>
              <a:rPr lang="fr-FR" dirty="0" smtClean="0"/>
              <a:t>Finalisation of </a:t>
            </a:r>
            <a:r>
              <a:rPr lang="fr-FR" dirty="0" err="1" smtClean="0"/>
              <a:t>studies</a:t>
            </a:r>
            <a:r>
              <a:rPr lang="fr-FR" dirty="0" smtClean="0"/>
              <a:t> (</a:t>
            </a:r>
            <a:r>
              <a:rPr lang="fr-FR" dirty="0" err="1" smtClean="0"/>
              <a:t>heater</a:t>
            </a:r>
            <a:r>
              <a:rPr lang="fr-FR" dirty="0" smtClean="0"/>
              <a:t> configuration)</a:t>
            </a:r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44687" y="4387170"/>
            <a:ext cx="10021110" cy="2149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fr-FR" u="sng" dirty="0" err="1" smtClean="0"/>
              <a:t>Mechanics</a:t>
            </a:r>
            <a:r>
              <a:rPr lang="fr-FR" u="sng" dirty="0" smtClean="0"/>
              <a:t>:</a:t>
            </a:r>
          </a:p>
          <a:p>
            <a:pPr lvl="1"/>
            <a:r>
              <a:rPr lang="fr-FR" dirty="0" err="1" smtClean="0"/>
              <a:t>Ansys</a:t>
            </a:r>
            <a:r>
              <a:rPr lang="fr-FR" dirty="0" smtClean="0"/>
              <a:t> 3D </a:t>
            </a:r>
            <a:r>
              <a:rPr lang="fr-FR" dirty="0" err="1" smtClean="0"/>
              <a:t>modelling</a:t>
            </a:r>
            <a:r>
              <a:rPr lang="fr-FR" dirty="0" smtClean="0"/>
              <a:t> of the 2D </a:t>
            </a:r>
            <a:r>
              <a:rPr lang="fr-FR" dirty="0" err="1" smtClean="0"/>
              <a:t>selected</a:t>
            </a:r>
            <a:r>
              <a:rPr lang="fr-FR" dirty="0" smtClean="0"/>
              <a:t> structure</a:t>
            </a:r>
          </a:p>
          <a:p>
            <a:pPr lvl="2"/>
            <a:r>
              <a:rPr lang="fr-FR" dirty="0" smtClean="0"/>
              <a:t>Axial </a:t>
            </a:r>
            <a:r>
              <a:rPr lang="fr-FR" dirty="0" err="1" smtClean="0"/>
              <a:t>loading</a:t>
            </a:r>
            <a:r>
              <a:rPr lang="fr-FR" dirty="0" smtClean="0"/>
              <a:t>? </a:t>
            </a:r>
            <a:r>
              <a:rPr lang="fr-FR" dirty="0" err="1" smtClean="0"/>
              <a:t>Tie</a:t>
            </a:r>
            <a:r>
              <a:rPr lang="fr-FR" dirty="0" smtClean="0"/>
              <a:t> </a:t>
            </a:r>
            <a:r>
              <a:rPr lang="fr-FR" dirty="0" err="1" smtClean="0"/>
              <a:t>rod</a:t>
            </a:r>
            <a:r>
              <a:rPr lang="fr-FR" dirty="0" smtClean="0"/>
              <a:t>?</a:t>
            </a:r>
          </a:p>
          <a:p>
            <a:pPr lvl="1"/>
            <a:r>
              <a:rPr lang="fr-FR" dirty="0" err="1" smtClean="0"/>
              <a:t>Iteration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emag</a:t>
            </a:r>
            <a:r>
              <a:rPr lang="fr-FR" dirty="0" smtClean="0"/>
              <a:t> design on the </a:t>
            </a:r>
            <a:r>
              <a:rPr lang="fr-FR" dirty="0" err="1" smtClean="0"/>
              <a:t>coil</a:t>
            </a:r>
            <a:r>
              <a:rPr lang="fr-FR" dirty="0" smtClean="0"/>
              <a:t> end design</a:t>
            </a:r>
          </a:p>
          <a:p>
            <a:pPr marL="457200" lvl="1" indent="0">
              <a:buNone/>
            </a:pPr>
            <a:r>
              <a:rPr lang="fr-FR" strike="dblStrike" dirty="0" smtClean="0">
                <a:solidFill>
                  <a:srgbClr val="FF0000"/>
                </a:solidFill>
              </a:rPr>
              <a:t>3D </a:t>
            </a:r>
            <a:r>
              <a:rPr lang="fr-FR" strike="dblStrike" dirty="0" err="1" smtClean="0">
                <a:solidFill>
                  <a:srgbClr val="FF0000"/>
                </a:solidFill>
              </a:rPr>
              <a:t>mechanical</a:t>
            </a:r>
            <a:r>
              <a:rPr lang="fr-FR" strike="dblStrike" dirty="0" smtClean="0">
                <a:solidFill>
                  <a:srgbClr val="FF0000"/>
                </a:solidFill>
              </a:rPr>
              <a:t> structure </a:t>
            </a:r>
            <a:r>
              <a:rPr lang="fr-FR" strike="dblStrike" dirty="0">
                <a:solidFill>
                  <a:srgbClr val="FF0000"/>
                </a:solidFill>
              </a:rPr>
              <a:t>design by end of </a:t>
            </a:r>
            <a:r>
              <a:rPr lang="fr-FR" strike="dblStrike" dirty="0" err="1" smtClean="0">
                <a:solidFill>
                  <a:srgbClr val="FF0000"/>
                </a:solidFill>
              </a:rPr>
              <a:t>Dec</a:t>
            </a:r>
            <a:r>
              <a:rPr lang="fr-FR" strike="dblStrike" dirty="0" smtClean="0">
                <a:solidFill>
                  <a:srgbClr val="FF0000"/>
                </a:solidFill>
              </a:rPr>
              <a:t> 2020</a:t>
            </a:r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011" y="356526"/>
            <a:ext cx="2106994" cy="188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42256" y="4202676"/>
            <a:ext cx="3406745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65100" dist="7620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It was decided during the kick-off meeting to remove the 3D mechanical analysis from the FCC addendum. A 3D electromagnetic design with a 2D mechanical analysis in a 2-in-1 configuration is the new deliverable for Dec 2020.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17839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01949" y="-308694"/>
            <a:ext cx="878754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Project team &amp; </a:t>
            </a:r>
            <a:r>
              <a:rPr lang="en-US" sz="4800" dirty="0" err="1" smtClean="0"/>
              <a:t>Ressources</a:t>
            </a:r>
            <a:endParaRPr lang="en-US" sz="4800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838198" y="1140594"/>
            <a:ext cx="10455615" cy="562985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Ressources </a:t>
            </a:r>
            <a:r>
              <a:rPr lang="fr-FR" dirty="0" err="1" smtClean="0"/>
              <a:t>required</a:t>
            </a:r>
            <a:r>
              <a:rPr lang="fr-FR" dirty="0" smtClean="0"/>
              <a:t>: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err="1" smtClean="0"/>
              <a:t>Engineer</a:t>
            </a:r>
            <a:r>
              <a:rPr lang="fr-FR" dirty="0" smtClean="0"/>
              <a:t>: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smtClean="0"/>
              <a:t>	6 </a:t>
            </a:r>
            <a:r>
              <a:rPr lang="fr-FR" dirty="0" err="1" smtClean="0"/>
              <a:t>months</a:t>
            </a:r>
            <a:r>
              <a:rPr lang="fr-FR" dirty="0" smtClean="0"/>
              <a:t> over 2017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smtClean="0"/>
              <a:t>	8 </a:t>
            </a:r>
            <a:r>
              <a:rPr lang="fr-FR" dirty="0" err="1" smtClean="0"/>
              <a:t>months</a:t>
            </a:r>
            <a:r>
              <a:rPr lang="fr-FR" dirty="0" smtClean="0"/>
              <a:t> over 2018</a:t>
            </a:r>
          </a:p>
          <a:p>
            <a:pPr marL="457200" lvl="1" indent="0">
              <a:buNone/>
            </a:pPr>
            <a:r>
              <a:rPr lang="fr-FR" dirty="0" smtClean="0"/>
              <a:t>		8 </a:t>
            </a:r>
            <a:r>
              <a:rPr lang="fr-FR" dirty="0" err="1" smtClean="0"/>
              <a:t>months</a:t>
            </a:r>
            <a:r>
              <a:rPr lang="fr-FR" dirty="0" smtClean="0"/>
              <a:t> over 2019</a:t>
            </a:r>
          </a:p>
          <a:p>
            <a:pPr marL="457200" lvl="1" indent="0">
              <a:buNone/>
            </a:pPr>
            <a:r>
              <a:rPr lang="fr-FR" dirty="0" smtClean="0"/>
              <a:t>		9 </a:t>
            </a:r>
            <a:r>
              <a:rPr lang="fr-FR" dirty="0" err="1" smtClean="0"/>
              <a:t>months</a:t>
            </a:r>
            <a:r>
              <a:rPr lang="fr-FR" dirty="0" smtClean="0"/>
              <a:t> over 2020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r>
              <a:rPr lang="fr-FR" dirty="0"/>
              <a:t>On </a:t>
            </a:r>
            <a:r>
              <a:rPr lang="fr-FR" dirty="0" err="1"/>
              <a:t>board</a:t>
            </a:r>
            <a:r>
              <a:rPr lang="fr-FR" dirty="0"/>
              <a:t>:</a:t>
            </a:r>
          </a:p>
          <a:p>
            <a:pPr marL="457200" lvl="1" indent="0">
              <a:buNone/>
            </a:pPr>
            <a:r>
              <a:rPr lang="fr-FR" dirty="0"/>
              <a:t>	Damien Simon</a:t>
            </a:r>
          </a:p>
          <a:p>
            <a:pPr marL="457200" lvl="1" indent="0">
              <a:buNone/>
            </a:pPr>
            <a:r>
              <a:rPr lang="fr-FR" dirty="0"/>
              <a:t>		Helene Felice</a:t>
            </a:r>
          </a:p>
          <a:p>
            <a:pPr marL="457200" lvl="1" indent="0">
              <a:buNone/>
            </a:pPr>
            <a:r>
              <a:rPr lang="fr-FR" dirty="0"/>
              <a:t>	 		Clement Lorin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				+ one </a:t>
            </a:r>
            <a:r>
              <a:rPr lang="fr-FR" dirty="0" err="1" smtClean="0"/>
              <a:t>hiring</a:t>
            </a:r>
            <a:r>
              <a:rPr lang="fr-FR" dirty="0" smtClean="0"/>
              <a:t> in </a:t>
            </a:r>
            <a:r>
              <a:rPr lang="fr-FR" smtClean="0"/>
              <a:t>progress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301" y="1313233"/>
            <a:ext cx="3093396" cy="232004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4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85553" cy="1325563"/>
          </a:xfrm>
        </p:spPr>
        <p:txBody>
          <a:bodyPr/>
          <a:lstStyle/>
          <a:p>
            <a:r>
              <a:rPr lang="en-US" dirty="0" smtClean="0"/>
              <a:t>A slide for fun…?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Going from 100 </a:t>
            </a:r>
            <a:r>
              <a:rPr lang="en-US" dirty="0" err="1" smtClean="0"/>
              <a:t>TeV</a:t>
            </a:r>
            <a:r>
              <a:rPr lang="en-US" dirty="0" smtClean="0"/>
              <a:t> down to 96.5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Tevatron</a:t>
            </a:r>
            <a:r>
              <a:rPr lang="en-US" i="1" dirty="0" smtClean="0"/>
              <a:t> operated at 0.98 </a:t>
            </a:r>
            <a:r>
              <a:rPr lang="en-US" i="1" dirty="0" err="1" smtClean="0"/>
              <a:t>TeV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Dipole from 14.3 m to 13.8 m -&gt; 0.5 m saved for each dipole</a:t>
            </a:r>
          </a:p>
          <a:p>
            <a:pPr lvl="1"/>
            <a:r>
              <a:rPr lang="en-US" dirty="0" smtClean="0"/>
              <a:t>0.5 m x 6 dipoles = 3 additional meters for each quad</a:t>
            </a:r>
          </a:p>
          <a:p>
            <a:pPr lvl="1"/>
            <a:r>
              <a:rPr lang="en-US" dirty="0" smtClean="0"/>
              <a:t>2275 T / (6 m + 3 m) = 250 T/m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201" y="4687482"/>
            <a:ext cx="3156088" cy="162441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34952" y="3735420"/>
            <a:ext cx="10515600" cy="2140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One could think going from Nb</a:t>
            </a:r>
            <a:r>
              <a:rPr lang="en-US" baseline="-25000" dirty="0" smtClean="0"/>
              <a:t>3</a:t>
            </a:r>
            <a:r>
              <a:rPr lang="en-US" dirty="0" smtClean="0"/>
              <a:t>Sn to </a:t>
            </a:r>
            <a:r>
              <a:rPr lang="en-US" dirty="0" err="1" smtClean="0"/>
              <a:t>Nb-Ti</a:t>
            </a:r>
            <a:r>
              <a:rPr lang="en-US" dirty="0" smtClean="0"/>
              <a:t> for all the FCC quads with a 3.5 </a:t>
            </a:r>
            <a:r>
              <a:rPr lang="en-US" dirty="0" err="1" smtClean="0"/>
              <a:t>TeV</a:t>
            </a:r>
            <a:r>
              <a:rPr lang="en-US" dirty="0" smtClean="0"/>
              <a:t> energy reduction</a:t>
            </a:r>
          </a:p>
          <a:p>
            <a:pPr lvl="1"/>
            <a:r>
              <a:rPr lang="en-US" dirty="0" err="1" smtClean="0"/>
              <a:t>Nb-Ti</a:t>
            </a:r>
            <a:endParaRPr lang="en-US" dirty="0" smtClean="0"/>
          </a:p>
          <a:p>
            <a:pPr lvl="1"/>
            <a:r>
              <a:rPr lang="en-US" dirty="0" smtClean="0"/>
              <a:t>Collar structure</a:t>
            </a:r>
          </a:p>
          <a:p>
            <a:pPr lvl="1"/>
            <a:r>
              <a:rPr lang="en-US" dirty="0" err="1" smtClean="0"/>
              <a:t>etc</a:t>
            </a:r>
            <a:r>
              <a:rPr lang="en-US" dirty="0" smtClean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77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06" y="0"/>
            <a:ext cx="10515600" cy="881443"/>
          </a:xfrm>
        </p:spPr>
        <p:txBody>
          <a:bodyPr/>
          <a:lstStyle/>
          <a:p>
            <a:pPr algn="ctr"/>
            <a:r>
              <a:rPr lang="en-US" dirty="0" smtClean="0"/>
              <a:t>List of FCC quad options/parameters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168708"/>
              </p:ext>
            </p:extLst>
          </p:nvPr>
        </p:nvGraphicFramePr>
        <p:xfrm>
          <a:off x="483639" y="1569812"/>
          <a:ext cx="11259723" cy="5225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580"/>
                <a:gridCol w="575353"/>
                <a:gridCol w="544530"/>
                <a:gridCol w="8404260"/>
              </a:tblGrid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Optimization input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Fixed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Values/</a:t>
                      </a:r>
                      <a:r>
                        <a:rPr lang="en-US" sz="1200" baseline="0" dirty="0" smtClean="0"/>
                        <a:t>limits/</a:t>
                      </a:r>
                      <a:r>
                        <a:rPr lang="en-US" sz="1200" dirty="0" smtClean="0"/>
                        <a:t>comments</a:t>
                      </a:r>
                      <a:endParaRPr lang="en-US" sz="1200" dirty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Conductor</a:t>
                      </a:r>
                      <a:r>
                        <a:rPr lang="en-US" sz="1200" baseline="0" dirty="0" smtClean="0"/>
                        <a:t> material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Nb</a:t>
                      </a:r>
                      <a:r>
                        <a:rPr lang="en-US" sz="1200" baseline="-250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Sn</a:t>
                      </a:r>
                      <a:endParaRPr 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Layers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grading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no</a:t>
                      </a:r>
                      <a:r>
                        <a:rPr lang="en-US" sz="1200" baseline="0" dirty="0" smtClean="0"/>
                        <a:t> grading</a:t>
                      </a:r>
                      <a:endParaRPr lang="en-US" sz="1200" dirty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Loadline</a:t>
                      </a:r>
                      <a:r>
                        <a:rPr lang="en-US" sz="1200" dirty="0" smtClean="0"/>
                        <a:t> 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r>
                        <a:rPr lang="en-US" sz="1200" dirty="0" smtClean="0"/>
                        <a:t>%</a:t>
                      </a:r>
                      <a:endParaRPr lang="en-US" sz="1200" dirty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Protection time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ms</a:t>
                      </a:r>
                      <a:r>
                        <a:rPr lang="en-US" sz="1200" baseline="0" dirty="0" smtClean="0"/>
                        <a:t> ,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30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ms</a:t>
                      </a:r>
                      <a:endParaRPr lang="en-US" sz="1200" dirty="0"/>
                    </a:p>
                  </a:txBody>
                  <a:tcPr/>
                </a:tc>
              </a:tr>
              <a:tr h="287539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Strand diameter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0.9</a:t>
                      </a:r>
                      <a:r>
                        <a:rPr lang="en-US" sz="1200" dirty="0" smtClean="0"/>
                        <a:t> mm (</a:t>
                      </a:r>
                      <a:r>
                        <a:rPr lang="en-US" sz="1200" dirty="0" err="1" smtClean="0"/>
                        <a:t>R</a:t>
                      </a:r>
                      <a:r>
                        <a:rPr lang="en-US" sz="1200" baseline="-25000" dirty="0" err="1" smtClean="0"/>
                        <a:t>bending</a:t>
                      </a:r>
                      <a:r>
                        <a:rPr lang="en-US" sz="1200" dirty="0" smtClean="0"/>
                        <a:t> ≈ 4-5 mm – test with MQXF (0.85 mm x 40), 11T, (0.7 mm x 40)</a:t>
                      </a:r>
                      <a:r>
                        <a:rPr lang="en-US" sz="1200" baseline="0" dirty="0" smtClean="0"/>
                        <a:t> Fresca2 (1.0 mm x 40) cables to feel the feasibility)</a:t>
                      </a:r>
                      <a:endParaRPr lang="en-US" sz="1200" dirty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Cable</a:t>
                      </a:r>
                      <a:r>
                        <a:rPr lang="en-US" sz="1200" b="1" baseline="0" dirty="0" smtClean="0"/>
                        <a:t> size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up to 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60</a:t>
                      </a:r>
                      <a:r>
                        <a:rPr lang="en-US" sz="1200" baseline="0" dirty="0" smtClean="0"/>
                        <a:t> strands (US cabling machine)</a:t>
                      </a:r>
                      <a:endParaRPr lang="en-US" sz="1200" dirty="0" smtClean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Cable compaction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thin edge =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14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18</a:t>
                      </a:r>
                      <a:r>
                        <a:rPr lang="en-US" sz="1200" dirty="0" smtClean="0"/>
                        <a:t> % ; thick edge =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r>
                        <a:rPr lang="en-US" sz="1200" dirty="0" smtClean="0"/>
                        <a:t>-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r>
                        <a:rPr lang="en-US" sz="1200" dirty="0" smtClean="0"/>
                        <a:t>%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Current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no</a:t>
                      </a:r>
                      <a:r>
                        <a:rPr lang="en-US" sz="1200" baseline="0" dirty="0" smtClean="0"/>
                        <a:t> limit</a:t>
                      </a:r>
                      <a:endParaRPr lang="en-US" sz="1200" dirty="0" smtClean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integrated 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2275</a:t>
                      </a:r>
                      <a:r>
                        <a:rPr lang="en-US" sz="1200" dirty="0" smtClean="0"/>
                        <a:t> T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Copper/</a:t>
                      </a:r>
                      <a:r>
                        <a:rPr lang="en-US" sz="1200" b="1" dirty="0" err="1" smtClean="0"/>
                        <a:t>NonCopper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&gt;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0.9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</a:t>
                      </a:r>
                      <a:r>
                        <a:rPr lang="en-US" sz="1200" baseline="-25000" dirty="0" err="1" smtClean="0"/>
                        <a:t>hotspot</a:t>
                      </a:r>
                      <a:r>
                        <a:rPr lang="en-US" sz="1200" dirty="0" smtClean="0"/>
                        <a:t> adiabatic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350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</a:t>
                      </a:r>
                      <a:r>
                        <a:rPr lang="en-US" sz="1200" baseline="0" dirty="0" smtClean="0"/>
                        <a:t> voltage in magnet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1.2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kV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J</a:t>
                      </a:r>
                      <a:r>
                        <a:rPr lang="en-US" sz="1200" baseline="-25000" dirty="0" err="1" smtClean="0"/>
                        <a:t>c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 fit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2250</a:t>
                      </a:r>
                      <a:r>
                        <a:rPr lang="en-US" sz="1200" baseline="0" dirty="0" smtClean="0"/>
                        <a:t> A/mm² @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1.9</a:t>
                      </a:r>
                      <a:r>
                        <a:rPr lang="en-US" sz="1200" baseline="0" dirty="0" smtClean="0"/>
                        <a:t> K 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16</a:t>
                      </a:r>
                      <a:r>
                        <a:rPr lang="en-US" sz="1200" baseline="0" dirty="0" smtClean="0"/>
                        <a:t> T ) -&gt; 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US" sz="1200" baseline="0" dirty="0" smtClean="0"/>
                        <a:t>% cabling deg.</a:t>
                      </a:r>
                      <a:endParaRPr lang="en-US" sz="1200" dirty="0" smtClean="0"/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r>
                        <a:rPr lang="en-US" sz="1200" baseline="-25000" dirty="0" smtClean="0"/>
                        <a:t>op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1.9</a:t>
                      </a:r>
                      <a:r>
                        <a:rPr lang="en-US" sz="1200" dirty="0" smtClean="0"/>
                        <a:t> K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aperture diameter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50</a:t>
                      </a:r>
                      <a:r>
                        <a:rPr lang="en-US" sz="1200" dirty="0" smtClean="0"/>
                        <a:t> mm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interbeam</a:t>
                      </a:r>
                      <a:r>
                        <a:rPr lang="en-US" sz="1200" dirty="0" smtClean="0"/>
                        <a:t> (at cold)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204</a:t>
                      </a:r>
                      <a:r>
                        <a:rPr lang="en-US" sz="1200" dirty="0" smtClean="0"/>
                        <a:t> mm</a:t>
                      </a:r>
                    </a:p>
                  </a:txBody>
                  <a:tcPr/>
                </a:tc>
              </a:tr>
              <a:tr h="23985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st-st</a:t>
                      </a:r>
                      <a:r>
                        <a:rPr lang="en-US" sz="1200" baseline="0" dirty="0" smtClean="0"/>
                        <a:t> shell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790</a:t>
                      </a:r>
                      <a:r>
                        <a:rPr lang="en-US" sz="1200" dirty="0" smtClean="0"/>
                        <a:t> mm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7272" y="881443"/>
            <a:ext cx="10880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 for the FCC quad optimization are ticked in the open column with associated values/limits/comments.</a:t>
            </a:r>
          </a:p>
          <a:p>
            <a:r>
              <a:rPr lang="en-US" dirty="0" smtClean="0"/>
              <a:t>Some design inputs have already been fixed based on past experience and philosophy approach for the FCC quad.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690" y="3898713"/>
            <a:ext cx="3234394" cy="238400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88900" dir="2700000" algn="ctr" rotWithShape="0">
              <a:srgbClr val="000000"/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708490" y="2086051"/>
            <a:ext cx="394273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65100" dist="7620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After the kick-off meeting a list of parameters to be explored was defined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95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0036" y="1801133"/>
            <a:ext cx="11361964" cy="4877254"/>
          </a:xfrm>
        </p:spPr>
        <p:txBody>
          <a:bodyPr>
            <a:normAutofit/>
          </a:bodyPr>
          <a:lstStyle/>
          <a:p>
            <a:r>
              <a:rPr lang="fr-FR" dirty="0" err="1" smtClean="0"/>
              <a:t>Since</a:t>
            </a:r>
            <a:r>
              <a:rPr lang="fr-FR" dirty="0" smtClean="0"/>
              <a:t> 1</a:t>
            </a:r>
            <a:r>
              <a:rPr lang="fr-FR" baseline="30000" dirty="0" smtClean="0"/>
              <a:t>st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, Washington, 2015.</a:t>
            </a:r>
          </a:p>
          <a:p>
            <a:pPr lvl="1"/>
            <a:r>
              <a:rPr lang="fr-FR" dirty="0" err="1" smtClean="0"/>
              <a:t>Taking</a:t>
            </a:r>
            <a:r>
              <a:rPr lang="fr-FR" dirty="0" smtClean="0"/>
              <a:t> over M. </a:t>
            </a:r>
            <a:r>
              <a:rPr lang="fr-FR" dirty="0" err="1" smtClean="0"/>
              <a:t>Karppinen’s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endParaRPr lang="fr-FR" dirty="0" smtClean="0"/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electromagnetics</a:t>
            </a:r>
            <a:endParaRPr lang="fr-FR" dirty="0" smtClean="0"/>
          </a:p>
          <a:p>
            <a:r>
              <a:rPr lang="fr-FR" dirty="0" smtClean="0"/>
              <a:t>2</a:t>
            </a:r>
            <a:r>
              <a:rPr lang="fr-FR" baseline="30000" dirty="0" smtClean="0"/>
              <a:t>nd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, Rome, 2016.</a:t>
            </a:r>
          </a:p>
          <a:p>
            <a:pPr lvl="1"/>
            <a:r>
              <a:rPr lang="fr-FR" dirty="0" smtClean="0"/>
              <a:t>In line </a:t>
            </a:r>
            <a:r>
              <a:rPr lang="fr-FR" dirty="0" err="1" smtClean="0"/>
              <a:t>with</a:t>
            </a:r>
            <a:r>
              <a:rPr lang="fr-FR" dirty="0" smtClean="0"/>
              <a:t> ECC </a:t>
            </a:r>
            <a:r>
              <a:rPr lang="fr-FR" dirty="0" err="1" smtClean="0"/>
              <a:t>specifications</a:t>
            </a:r>
            <a:r>
              <a:rPr lang="fr-FR" dirty="0" smtClean="0"/>
              <a:t> (</a:t>
            </a:r>
            <a:r>
              <a:rPr lang="fr-FR" dirty="0" err="1" smtClean="0"/>
              <a:t>Jc</a:t>
            </a:r>
            <a:r>
              <a:rPr lang="fr-FR" dirty="0" smtClean="0"/>
              <a:t>, </a:t>
            </a:r>
            <a:r>
              <a:rPr lang="fr-FR" dirty="0" err="1" smtClean="0"/>
              <a:t>conductor</a:t>
            </a:r>
            <a:r>
              <a:rPr lang="fr-FR" dirty="0" smtClean="0"/>
              <a:t>, </a:t>
            </a:r>
            <a:r>
              <a:rPr lang="fr-FR" dirty="0" err="1" smtClean="0"/>
              <a:t>Hotspot</a:t>
            </a:r>
            <a:r>
              <a:rPr lang="fr-FR" dirty="0" smtClean="0"/>
              <a:t>, </a:t>
            </a:r>
            <a:r>
              <a:rPr lang="fr-FR" dirty="0" err="1" smtClean="0"/>
              <a:t>Stress,Load</a:t>
            </a:r>
            <a:r>
              <a:rPr lang="fr-FR" dirty="0" smtClean="0"/>
              <a:t>-line </a:t>
            </a:r>
            <a:r>
              <a:rPr lang="fr-FR" dirty="0" err="1" smtClean="0"/>
              <a:t>margin</a:t>
            </a:r>
            <a:r>
              <a:rPr lang="fr-FR" dirty="0" smtClean="0"/>
              <a:t>, </a:t>
            </a:r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properties</a:t>
            </a:r>
            <a:r>
              <a:rPr lang="fr-FR" dirty="0" smtClean="0"/>
              <a:t>, 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Work</a:t>
            </a:r>
            <a:r>
              <a:rPr lang="fr-FR" dirty="0" smtClean="0"/>
              <a:t> in collaboration </a:t>
            </a:r>
            <a:r>
              <a:rPr lang="fr-FR" dirty="0" err="1" smtClean="0"/>
              <a:t>with</a:t>
            </a:r>
            <a:r>
              <a:rPr lang="fr-FR" dirty="0" smtClean="0"/>
              <a:t> E. </a:t>
            </a:r>
            <a:r>
              <a:rPr lang="fr-FR" dirty="0" err="1" smtClean="0"/>
              <a:t>Todesco</a:t>
            </a:r>
            <a:endParaRPr lang="fr-FR" dirty="0" smtClean="0"/>
          </a:p>
          <a:p>
            <a:pPr lvl="1"/>
            <a:r>
              <a:rPr lang="fr-FR" dirty="0" err="1" smtClean="0"/>
              <a:t>Mechanical</a:t>
            </a:r>
            <a:r>
              <a:rPr lang="fr-FR" dirty="0" smtClean="0"/>
              <a:t> and protection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smtClean="0"/>
              <a:t>3</a:t>
            </a:r>
            <a:r>
              <a:rPr lang="fr-FR" baseline="30000" dirty="0" smtClean="0"/>
              <a:t>rd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, Berlin, 2017.</a:t>
            </a:r>
          </a:p>
          <a:p>
            <a:pPr lvl="1"/>
            <a:r>
              <a:rPr lang="fr-FR" dirty="0" smtClean="0"/>
              <a:t>Design </a:t>
            </a:r>
            <a:r>
              <a:rPr lang="fr-FR" dirty="0" err="1" smtClean="0"/>
              <a:t>based</a:t>
            </a:r>
            <a:r>
              <a:rPr lang="fr-FR" dirty="0" smtClean="0"/>
              <a:t> on the ECC </a:t>
            </a:r>
            <a:r>
              <a:rPr lang="fr-FR" dirty="0" err="1" smtClean="0"/>
              <a:t>cosine-theta</a:t>
            </a:r>
            <a:r>
              <a:rPr lang="fr-FR" dirty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endParaRPr lang="fr-FR" dirty="0" smtClean="0"/>
          </a:p>
          <a:p>
            <a:pPr lvl="1"/>
            <a:r>
              <a:rPr lang="fr-FR" dirty="0" err="1" smtClean="0"/>
              <a:t>Work</a:t>
            </a:r>
            <a:r>
              <a:rPr lang="fr-FR" dirty="0" smtClean="0"/>
              <a:t> in collaboration </a:t>
            </a:r>
            <a:r>
              <a:rPr lang="fr-FR" dirty="0" err="1" smtClean="0"/>
              <a:t>with</a:t>
            </a:r>
            <a:r>
              <a:rPr lang="fr-FR" dirty="0" smtClean="0"/>
              <a:t> Daniel </a:t>
            </a:r>
            <a:r>
              <a:rPr lang="fr-FR" dirty="0" err="1" smtClean="0"/>
              <a:t>Schoerling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7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04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040191" y="1202166"/>
          <a:ext cx="3872566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475"/>
                <a:gridCol w="1542705"/>
                <a:gridCol w="706386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3rdFCC_v15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Unit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en-US" sz="1100" dirty="0" smtClean="0"/>
                        <a:t>gradient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360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fr-FR" sz="1100" dirty="0" err="1" smtClean="0"/>
                        <a:t>strand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404813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nb</a:t>
                      </a:r>
                      <a:r>
                        <a:rPr lang="fr-FR" sz="1100" baseline="0" dirty="0" smtClean="0"/>
                        <a:t> of </a:t>
                      </a:r>
                      <a:r>
                        <a:rPr lang="fr-FR" sz="1100" baseline="0" dirty="0" err="1" smtClean="0"/>
                        <a:t>strands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width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18.63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average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i="0" dirty="0" smtClean="0">
                          <a:solidFill>
                            <a:schemeClr val="tx1"/>
                          </a:solidFill>
                        </a:rPr>
                        <a:t>1.181 – 1.343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Cu/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</a:rPr>
                        <a:t>nonCu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baseline="0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N/A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19480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10.5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19.5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%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3.1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mH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617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kJ/m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23 = 6 + 3 + 10 + 4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F_/_ &amp; F</a:t>
                      </a:r>
                      <a:r>
                        <a:rPr lang="fr-FR" sz="1100" baseline="0" dirty="0" smtClean="0"/>
                        <a:t> //</a:t>
                      </a:r>
                      <a:r>
                        <a:rPr lang="fr-FR" sz="1100" dirty="0" smtClean="0"/>
                        <a:t>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1.99* &amp; 0.99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MN/m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320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K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0.35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max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6.3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i="0" dirty="0" smtClean="0">
                          <a:solidFill>
                            <a:schemeClr val="tx1"/>
                          </a:solidFill>
                        </a:rPr>
                        <a:t>72.3</a:t>
                      </a:r>
                      <a:endParaRPr lang="en-US" sz="11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cm²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750 x length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 smtClean="0">
                          <a:solidFill>
                            <a:schemeClr val="tx1"/>
                          </a:solidFill>
                        </a:rPr>
                        <a:t>306         </a:t>
                      </a:r>
                      <a:r>
                        <a:rPr lang="en-US" sz="1100" b="0" i="1" dirty="0" smtClean="0">
                          <a:solidFill>
                            <a:schemeClr val="tx1"/>
                          </a:solidFill>
                        </a:rPr>
                        <a:t>(dip ~7000</a:t>
                      </a:r>
                      <a:r>
                        <a:rPr lang="en-US" sz="1100" b="0" i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US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tons</a:t>
                      </a:r>
                    </a:p>
                  </a:txBody>
                  <a:tcPr/>
                </a:tc>
              </a:tr>
              <a:tr h="230426">
                <a:tc gridSpan="3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*0.8 + 1.2 MN/m per layer  [614 mm</a:t>
                      </a:r>
                      <a:r>
                        <a:rPr lang="en-US" sz="1100" baseline="0" dirty="0" smtClean="0"/>
                        <a:t> yoke OD]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1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2517839" y="-4324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2419" y="4555275"/>
            <a:ext cx="2409040" cy="1779814"/>
          </a:xfrm>
          <a:prstGeom prst="rect">
            <a:avLst/>
          </a:prstGeom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8610600" y="982676"/>
            <a:ext cx="3465718" cy="3199811"/>
            <a:chOff x="6677269" y="1104900"/>
            <a:chExt cx="3146180" cy="29047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566" r="9403"/>
            <a:stretch/>
          </p:blipFill>
          <p:spPr>
            <a:xfrm>
              <a:off x="8385174" y="1104900"/>
              <a:ext cx="1438275" cy="290479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2513"/>
            <a:stretch/>
          </p:blipFill>
          <p:spPr>
            <a:xfrm>
              <a:off x="6677269" y="1217218"/>
              <a:ext cx="1717431" cy="2785329"/>
            </a:xfrm>
            <a:prstGeom prst="rect">
              <a:avLst/>
            </a:prstGeom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2670239" y="-28001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 </a:t>
            </a:r>
            <a:r>
              <a:rPr lang="en-US" sz="4800" dirty="0" smtClean="0"/>
              <a:t>Extra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7055967" y="4826675"/>
            <a:ext cx="22964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Spec:</a:t>
            </a:r>
          </a:p>
          <a:p>
            <a:r>
              <a:rPr lang="en-US" dirty="0"/>
              <a:t>same strand as ECC</a:t>
            </a:r>
          </a:p>
          <a:p>
            <a:r>
              <a:rPr lang="en-US" dirty="0"/>
              <a:t>2 layers</a:t>
            </a:r>
          </a:p>
          <a:p>
            <a:r>
              <a:rPr lang="en-US" dirty="0"/>
              <a:t>20% margin</a:t>
            </a:r>
          </a:p>
          <a:p>
            <a:r>
              <a:rPr lang="en-US" dirty="0"/>
              <a:t>current &lt; 20 kA</a:t>
            </a:r>
          </a:p>
          <a:p>
            <a:r>
              <a:rPr lang="en-US" dirty="0"/>
              <a:t>204 mm b-b distance</a:t>
            </a:r>
          </a:p>
          <a:p>
            <a:r>
              <a:rPr lang="en-US" dirty="0"/>
              <a:t>&lt; 800 mm outer yoke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6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674" y="1316052"/>
            <a:ext cx="10071278" cy="4658028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Main </a:t>
            </a:r>
            <a:r>
              <a:rPr lang="fr-FR" dirty="0" err="1" smtClean="0">
                <a:solidFill>
                  <a:srgbClr val="0070C0"/>
                </a:solidFill>
              </a:rPr>
              <a:t>idea</a:t>
            </a:r>
            <a:r>
              <a:rPr lang="fr-FR" dirty="0" smtClean="0">
                <a:solidFill>
                  <a:srgbClr val="0070C0"/>
                </a:solidFill>
              </a:rPr>
              <a:t>: </a:t>
            </a:r>
            <a:r>
              <a:rPr lang="fr-FR" dirty="0" smtClean="0"/>
              <a:t>LHC </a:t>
            </a:r>
            <a:r>
              <a:rPr lang="fr-FR" dirty="0" err="1" smtClean="0"/>
              <a:t>approach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→ Use the </a:t>
            </a:r>
            <a:r>
              <a:rPr lang="fr-FR" dirty="0" smtClean="0">
                <a:solidFill>
                  <a:srgbClr val="0070C0"/>
                </a:solidFill>
              </a:rPr>
              <a:t>MB </a:t>
            </a:r>
            <a:r>
              <a:rPr lang="fr-FR" dirty="0" err="1" smtClean="0">
                <a:solidFill>
                  <a:srgbClr val="0070C0"/>
                </a:solidFill>
              </a:rPr>
              <a:t>outer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cable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/>
              <a:t>as the </a:t>
            </a:r>
            <a:r>
              <a:rPr lang="fr-FR" dirty="0" smtClean="0">
                <a:solidFill>
                  <a:srgbClr val="0070C0"/>
                </a:solidFill>
              </a:rPr>
              <a:t>MQ </a:t>
            </a:r>
            <a:r>
              <a:rPr lang="fr-FR" dirty="0" err="1" smtClean="0">
                <a:solidFill>
                  <a:srgbClr val="0070C0"/>
                </a:solidFill>
              </a:rPr>
              <a:t>cable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of the </a:t>
            </a:r>
            <a:r>
              <a:rPr lang="fr-FR" dirty="0" err="1" smtClean="0"/>
              <a:t>cosine-theta</a:t>
            </a:r>
            <a:r>
              <a:rPr lang="fr-FR" dirty="0" smtClean="0"/>
              <a:t>* </a:t>
            </a:r>
            <a:r>
              <a:rPr lang="fr-FR" dirty="0" err="1" smtClean="0"/>
              <a:t>magnets</a:t>
            </a:r>
            <a:r>
              <a:rPr lang="fr-FR" dirty="0" smtClean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Early</a:t>
            </a:r>
            <a:r>
              <a:rPr lang="fr-FR" sz="1600" dirty="0" smtClean="0"/>
              <a:t> 2017)</a:t>
            </a:r>
            <a:endParaRPr lang="fr-FR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70C0"/>
              </a:solidFill>
            </a:endParaRPr>
          </a:p>
          <a:p>
            <a:pPr lvl="1"/>
            <a:endParaRPr lang="fr-FR" dirty="0" smtClean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487591" y="3645067"/>
          <a:ext cx="5191189" cy="2200275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2158859"/>
                <a:gridCol w="629676"/>
                <a:gridCol w="1201327"/>
                <a:gridCol w="1201327"/>
              </a:tblGrid>
              <a:tr h="238126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HF cable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LF cable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81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Strand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63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 smtClean="0">
                          <a:effectLst/>
                        </a:rPr>
                        <a:t>Nb</a:t>
                      </a:r>
                      <a:r>
                        <a:rPr lang="en-US" sz="2000" u="none" strike="noStrike" dirty="0" smtClean="0">
                          <a:effectLst/>
                        </a:rPr>
                        <a:t> of strands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(-)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63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Bare cable width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13.2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13.3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63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bare</a:t>
                      </a:r>
                      <a:r>
                        <a:rPr lang="en-US" sz="20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m</a:t>
                      </a:r>
                      <a:r>
                        <a:rPr lang="en-US" sz="2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id-thickness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1.26</a:t>
                      </a:r>
                    </a:p>
                  </a:txBody>
                  <a:tcPr marL="9525" marR="9525" marT="9525" marB="0" anchor="b"/>
                </a:tc>
              </a:tr>
              <a:tr h="28863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keystone angle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(°)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28863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Copper/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nonCopper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(-)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00731" y="6234297"/>
            <a:ext cx="556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*: V. </a:t>
            </a:r>
            <a:r>
              <a:rPr lang="en-US" dirty="0" err="1">
                <a:solidFill>
                  <a:srgbClr val="00B050"/>
                </a:solidFill>
              </a:rPr>
              <a:t>Marinozzi</a:t>
            </a:r>
            <a:r>
              <a:rPr lang="en-US" dirty="0">
                <a:solidFill>
                  <a:srgbClr val="00B050"/>
                </a:solidFill>
              </a:rPr>
              <a:t> &amp; M. Sorbi (and all INFN ECC team)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838200" y="87540"/>
            <a:ext cx="10515600" cy="1325563"/>
          </a:xfrm>
        </p:spPr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the </a:t>
            </a:r>
            <a:r>
              <a:rPr lang="fr-FR" dirty="0" err="1" smtClean="0"/>
              <a:t>work</a:t>
            </a:r>
            <a:r>
              <a:rPr lang="fr-FR" dirty="0" smtClean="0"/>
              <a:t>: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88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1632370" y="1059514"/>
          <a:ext cx="7345057" cy="567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771546" y="899523"/>
            <a:ext cx="68195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Baseline </a:t>
            </a:r>
            <a:r>
              <a:rPr lang="fr-FR" dirty="0" err="1">
                <a:solidFill>
                  <a:srgbClr val="0070C0"/>
                </a:solidFill>
              </a:rPr>
              <a:t>parameters</a:t>
            </a:r>
            <a:r>
              <a:rPr lang="fr-FR" dirty="0">
                <a:solidFill>
                  <a:srgbClr val="0070C0"/>
                </a:solidFill>
              </a:rPr>
              <a:t> of the </a:t>
            </a:r>
            <a:r>
              <a:rPr lang="fr-FR" dirty="0" err="1">
                <a:solidFill>
                  <a:srgbClr val="0070C0"/>
                </a:solidFill>
              </a:rPr>
              <a:t>analytical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approach</a:t>
            </a:r>
            <a:r>
              <a:rPr lang="fr-FR" dirty="0">
                <a:solidFill>
                  <a:srgbClr val="0070C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14 % </a:t>
            </a:r>
            <a:r>
              <a:rPr lang="fr-FR" dirty="0" err="1"/>
              <a:t>margin</a:t>
            </a:r>
            <a:r>
              <a:rPr lang="fr-FR" dirty="0"/>
              <a:t> on the </a:t>
            </a:r>
            <a:r>
              <a:rPr lang="fr-FR" dirty="0" err="1"/>
              <a:t>load</a:t>
            </a:r>
            <a:r>
              <a:rPr lang="fr-FR" dirty="0"/>
              <a:t> line (LL)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Cu/</a:t>
            </a:r>
            <a:r>
              <a:rPr lang="fr-FR" dirty="0" err="1"/>
              <a:t>nonCu</a:t>
            </a:r>
            <a:r>
              <a:rPr lang="fr-FR" dirty="0"/>
              <a:t> (</a:t>
            </a:r>
            <a:r>
              <a:rPr lang="fr-FR" dirty="0" err="1"/>
              <a:t>cnc</a:t>
            </a:r>
            <a:r>
              <a:rPr lang="fr-FR" dirty="0"/>
              <a:t>) </a:t>
            </a:r>
            <a:r>
              <a:rPr lang="fr-FR" dirty="0" err="1"/>
              <a:t>between</a:t>
            </a:r>
            <a:r>
              <a:rPr lang="fr-FR" dirty="0"/>
              <a:t> 1 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 err="1">
                <a:solidFill>
                  <a:srgbClr val="0070C0"/>
                </a:solidFill>
              </a:rPr>
              <a:t>Additional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constraint</a:t>
            </a:r>
            <a:r>
              <a:rPr lang="fr-FR" dirty="0">
                <a:solidFill>
                  <a:srgbClr val="0070C0"/>
                </a:solidFill>
              </a:rPr>
              <a:t> on the designs </a:t>
            </a:r>
            <a:r>
              <a:rPr lang="fr-FR" dirty="0" err="1">
                <a:solidFill>
                  <a:srgbClr val="0070C0"/>
                </a:solidFill>
              </a:rPr>
              <a:t>presented</a:t>
            </a:r>
            <a:r>
              <a:rPr lang="fr-FR" dirty="0">
                <a:solidFill>
                  <a:srgbClr val="0070C0"/>
                </a:solidFill>
              </a:rPr>
              <a:t> in the </a:t>
            </a:r>
            <a:r>
              <a:rPr lang="fr-FR" dirty="0" err="1">
                <a:solidFill>
                  <a:srgbClr val="0070C0"/>
                </a:solidFill>
              </a:rPr>
              <a:t>following</a:t>
            </a:r>
            <a:r>
              <a:rPr lang="fr-FR" dirty="0">
                <a:solidFill>
                  <a:srgbClr val="0070C0"/>
                </a:solidFill>
              </a:rPr>
              <a:t> slides</a:t>
            </a:r>
            <a:r>
              <a:rPr lang="fr-FR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Hot spot </a:t>
            </a:r>
            <a:r>
              <a:rPr lang="fr-FR" dirty="0" err="1"/>
              <a:t>temperature</a:t>
            </a:r>
            <a:r>
              <a:rPr lang="fr-FR" dirty="0"/>
              <a:t> &lt; 350 K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3" name="Title 20"/>
          <p:cNvSpPr txBox="1">
            <a:spLocks/>
          </p:cNvSpPr>
          <p:nvPr/>
        </p:nvSpPr>
        <p:spPr>
          <a:xfrm>
            <a:off x="3290207" y="69407"/>
            <a:ext cx="7377793" cy="801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solidFill>
                  <a:schemeClr val="tx1"/>
                </a:solidFill>
              </a:rPr>
              <a:t>Analytical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starting</a:t>
            </a:r>
            <a:r>
              <a:rPr lang="fr-FR" dirty="0">
                <a:solidFill>
                  <a:schemeClr val="tx1"/>
                </a:solidFill>
              </a:rPr>
              <a:t> point*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898495" y="2757410"/>
            <a:ext cx="4124030" cy="3927623"/>
            <a:chOff x="7898495" y="2757410"/>
            <a:chExt cx="4124030" cy="3927623"/>
          </a:xfrm>
        </p:grpSpPr>
        <p:sp>
          <p:nvSpPr>
            <p:cNvPr id="12" name="TextBox 1"/>
            <p:cNvSpPr txBox="1"/>
            <p:nvPr/>
          </p:nvSpPr>
          <p:spPr>
            <a:xfrm>
              <a:off x="8746781" y="2802114"/>
              <a:ext cx="32757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*Todesco et al, Semi-</a:t>
              </a:r>
              <a:r>
                <a:rPr lang="fr-FR" sz="1200" dirty="0" err="1"/>
                <a:t>analytical</a:t>
              </a:r>
              <a:r>
                <a:rPr lang="fr-FR" sz="1200" dirty="0"/>
                <a:t> </a:t>
              </a:r>
              <a:r>
                <a:rPr lang="fr-FR" sz="1200" dirty="0" err="1"/>
                <a:t>approaches</a:t>
              </a:r>
              <a:r>
                <a:rPr lang="fr-FR" sz="1200" dirty="0"/>
                <a:t> to </a:t>
              </a:r>
              <a:r>
                <a:rPr lang="fr-FR" sz="1200" dirty="0" err="1"/>
                <a:t>magnet</a:t>
              </a:r>
              <a:r>
                <a:rPr lang="fr-FR" sz="1200" dirty="0"/>
                <a:t> design, </a:t>
              </a:r>
              <a:r>
                <a:rPr lang="fr-FR" sz="1200" dirty="0" err="1"/>
                <a:t>Wamsdo</a:t>
              </a:r>
              <a:r>
                <a:rPr lang="fr-FR" sz="1200" dirty="0"/>
                <a:t> 2013</a:t>
              </a:r>
            </a:p>
            <a:p>
              <a:r>
                <a:rPr lang="fr-FR" sz="1200" dirty="0"/>
                <a:t>Rossi L., Todesco E. </a:t>
              </a:r>
              <a:r>
                <a:rPr lang="fr-FR" sz="1200" dirty="0" err="1"/>
                <a:t>Electromagnetic</a:t>
              </a:r>
              <a:r>
                <a:rPr lang="fr-FR" sz="1200" dirty="0"/>
                <a:t> design of </a:t>
              </a:r>
              <a:r>
                <a:rPr lang="fr-FR" sz="1200" dirty="0" err="1"/>
                <a:t>superconducting</a:t>
              </a:r>
              <a:r>
                <a:rPr lang="fr-FR" sz="1200" dirty="0"/>
                <a:t> </a:t>
              </a:r>
              <a:r>
                <a:rPr lang="fr-FR" sz="1200" dirty="0" err="1"/>
                <a:t>quadrupoles</a:t>
              </a:r>
              <a:r>
                <a:rPr lang="fr-FR" sz="1200" dirty="0"/>
                <a:t>, PRSTAB, 2006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898495" y="3896602"/>
              <a:ext cx="3660673" cy="2788431"/>
              <a:chOff x="7739745" y="4221970"/>
              <a:chExt cx="3660673" cy="2788431"/>
            </a:xfrm>
          </p:grpSpPr>
          <p:grpSp>
            <p:nvGrpSpPr>
              <p:cNvPr id="13" name="Groupe 12"/>
              <p:cNvGrpSpPr>
                <a:grpSpLocks noChangeAspect="1"/>
              </p:cNvGrpSpPr>
              <p:nvPr/>
            </p:nvGrpSpPr>
            <p:grpSpPr>
              <a:xfrm>
                <a:off x="7739745" y="4221970"/>
                <a:ext cx="3660673" cy="2788431"/>
                <a:chOff x="6919516" y="5489062"/>
                <a:chExt cx="2122141" cy="1616491"/>
              </a:xfrm>
            </p:grpSpPr>
            <p:grpSp>
              <p:nvGrpSpPr>
                <p:cNvPr id="14" name="Groupe 13"/>
                <p:cNvGrpSpPr/>
                <p:nvPr/>
              </p:nvGrpSpPr>
              <p:grpSpPr>
                <a:xfrm>
                  <a:off x="6919516" y="5489062"/>
                  <a:ext cx="1961105" cy="1616491"/>
                  <a:chOff x="6919516" y="5489062"/>
                  <a:chExt cx="1961105" cy="1616491"/>
                </a:xfrm>
              </p:grpSpPr>
              <p:grpSp>
                <p:nvGrpSpPr>
                  <p:cNvPr id="17" name="Groupe 16"/>
                  <p:cNvGrpSpPr/>
                  <p:nvPr/>
                </p:nvGrpSpPr>
                <p:grpSpPr>
                  <a:xfrm>
                    <a:off x="6919516" y="5489062"/>
                    <a:ext cx="1961105" cy="1616491"/>
                    <a:chOff x="6919516" y="5489062"/>
                    <a:chExt cx="1961105" cy="1616491"/>
                  </a:xfrm>
                </p:grpSpPr>
                <p:sp>
                  <p:nvSpPr>
                    <p:cNvPr id="19" name="Arc plein 18"/>
                    <p:cNvSpPr/>
                    <p:nvPr/>
                  </p:nvSpPr>
                  <p:spPr>
                    <a:xfrm>
                      <a:off x="6919516" y="5594273"/>
                      <a:ext cx="1645443" cy="1511280"/>
                    </a:xfrm>
                    <a:prstGeom prst="blockArc">
                      <a:avLst>
                        <a:gd name="adj1" fmla="val 19811842"/>
                        <a:gd name="adj2" fmla="val 0"/>
                        <a:gd name="adj3" fmla="val 25000"/>
                      </a:avLst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20" name="Connecteur droit avec flèche 19"/>
                    <p:cNvCxnSpPr/>
                    <p:nvPr/>
                  </p:nvCxnSpPr>
                  <p:spPr>
                    <a:xfrm flipH="1" flipV="1">
                      <a:off x="7742237" y="5489062"/>
                      <a:ext cx="1" cy="86729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Connecteur droit avec flèche 20"/>
                    <p:cNvCxnSpPr/>
                    <p:nvPr/>
                  </p:nvCxnSpPr>
                  <p:spPr>
                    <a:xfrm flipV="1">
                      <a:off x="7741428" y="6348325"/>
                      <a:ext cx="1139193" cy="8026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Connecteur droit 17"/>
                  <p:cNvCxnSpPr/>
                  <p:nvPr/>
                </p:nvCxnSpPr>
                <p:spPr>
                  <a:xfrm flipV="1">
                    <a:off x="7742238" y="5739597"/>
                    <a:ext cx="1042987" cy="61675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Forme libre 14"/>
                <p:cNvSpPr/>
                <p:nvPr/>
              </p:nvSpPr>
              <p:spPr>
                <a:xfrm rot="20900669">
                  <a:off x="8579270" y="5891317"/>
                  <a:ext cx="69702" cy="451692"/>
                </a:xfrm>
                <a:custGeom>
                  <a:avLst/>
                  <a:gdLst>
                    <a:gd name="connsiteX0" fmla="*/ 55085 w 69702"/>
                    <a:gd name="connsiteY0" fmla="*/ 451692 h 451692"/>
                    <a:gd name="connsiteX1" fmla="*/ 66101 w 69702"/>
                    <a:gd name="connsiteY1" fmla="*/ 198304 h 451692"/>
                    <a:gd name="connsiteX2" fmla="*/ 0 w 69702"/>
                    <a:gd name="connsiteY2" fmla="*/ 0 h 45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9702" h="451692">
                      <a:moveTo>
                        <a:pt x="55085" y="451692"/>
                      </a:moveTo>
                      <a:cubicBezTo>
                        <a:pt x="65183" y="362639"/>
                        <a:pt x="75282" y="273586"/>
                        <a:pt x="66101" y="198304"/>
                      </a:cubicBezTo>
                      <a:cubicBezTo>
                        <a:pt x="56920" y="123022"/>
                        <a:pt x="28460" y="61511"/>
                        <a:pt x="0" y="0"/>
                      </a:cubicBezTo>
                    </a:path>
                  </a:pathLst>
                </a:custGeom>
                <a:noFill/>
                <a:ln>
                  <a:headEnd type="non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ZoneTexte 15"/>
                <p:cNvSpPr txBox="1"/>
                <p:nvPr/>
              </p:nvSpPr>
              <p:spPr>
                <a:xfrm>
                  <a:off x="8670180" y="5936908"/>
                  <a:ext cx="371477" cy="21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30°</a:t>
                  </a:r>
                </a:p>
              </p:txBody>
            </p:sp>
            <p:sp>
              <p:nvSpPr>
                <p:cNvPr id="22" name="ZoneTexte 15"/>
                <p:cNvSpPr txBox="1"/>
                <p:nvPr/>
              </p:nvSpPr>
              <p:spPr>
                <a:xfrm>
                  <a:off x="7737747" y="6438662"/>
                  <a:ext cx="533449" cy="21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/>
                    <a:t>25 mm</a:t>
                  </a:r>
                  <a:endParaRPr lang="fr-FR" dirty="0"/>
                </a:p>
              </p:txBody>
            </p:sp>
            <p:sp>
              <p:nvSpPr>
                <p:cNvPr id="24" name="ZoneTexte 15"/>
                <p:cNvSpPr txBox="1"/>
                <p:nvPr/>
              </p:nvSpPr>
              <p:spPr>
                <a:xfrm rot="19667769">
                  <a:off x="7860911" y="5596125"/>
                  <a:ext cx="509948" cy="374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dirty="0" err="1" smtClean="0"/>
                    <a:t>eq</a:t>
                  </a:r>
                  <a:r>
                    <a:rPr lang="fr-FR" dirty="0" smtClean="0"/>
                    <a:t>. </a:t>
                  </a:r>
                  <a:r>
                    <a:rPr lang="fr-FR" dirty="0" err="1" smtClean="0"/>
                    <a:t>coil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width</a:t>
                  </a:r>
                  <a:endParaRPr lang="fr-FR" dirty="0"/>
                </a:p>
              </p:txBody>
            </p:sp>
          </p:grpSp>
          <p:sp>
            <p:nvSpPr>
              <p:cNvPr id="2" name="Right Brace 1"/>
              <p:cNvSpPr/>
              <p:nvPr/>
            </p:nvSpPr>
            <p:spPr>
              <a:xfrm rot="5400000">
                <a:off x="9440389" y="5452591"/>
                <a:ext cx="196851" cy="759768"/>
              </a:xfrm>
              <a:prstGeom prst="rightBrace">
                <a:avLst>
                  <a:gd name="adj1" fmla="val 29112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Brace 24"/>
              <p:cNvSpPr/>
              <p:nvPr/>
            </p:nvSpPr>
            <p:spPr>
              <a:xfrm rot="14397961">
                <a:off x="9938757" y="4758170"/>
                <a:ext cx="172870" cy="660175"/>
              </a:xfrm>
              <a:prstGeom prst="rightBrace">
                <a:avLst>
                  <a:gd name="adj1" fmla="val 29112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8735852" y="2757410"/>
              <a:ext cx="3024348" cy="32274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85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28" y="78381"/>
            <a:ext cx="6904264" cy="994172"/>
          </a:xfrm>
        </p:spPr>
        <p:txBody>
          <a:bodyPr>
            <a:normAutofit fontScale="90000"/>
          </a:bodyPr>
          <a:lstStyle/>
          <a:p>
            <a:r>
              <a:rPr lang="fr-FR" sz="3300" dirty="0"/>
              <a:t>Designs </a:t>
            </a:r>
            <a:r>
              <a:rPr lang="fr-FR" sz="3300" dirty="0" err="1"/>
              <a:t>using</a:t>
            </a:r>
            <a:r>
              <a:rPr lang="fr-FR" sz="3300" dirty="0"/>
              <a:t> the </a:t>
            </a:r>
            <a:r>
              <a:rPr lang="fr-FR" sz="3300" dirty="0" err="1"/>
              <a:t>dipole</a:t>
            </a:r>
            <a:r>
              <a:rPr lang="fr-FR" sz="3300" dirty="0"/>
              <a:t> </a:t>
            </a:r>
            <a:br>
              <a:rPr lang="fr-FR" sz="3300" dirty="0"/>
            </a:br>
            <a:r>
              <a:rPr lang="fr-FR" sz="3300" dirty="0" err="1"/>
              <a:t>low</a:t>
            </a:r>
            <a:r>
              <a:rPr lang="fr-FR" sz="3300" dirty="0"/>
              <a:t> </a:t>
            </a:r>
            <a:r>
              <a:rPr lang="fr-FR" sz="3300" dirty="0" err="1"/>
              <a:t>field</a:t>
            </a:r>
            <a:r>
              <a:rPr lang="fr-FR" sz="3300" dirty="0"/>
              <a:t> </a:t>
            </a:r>
            <a:r>
              <a:rPr lang="fr-FR" sz="3300" dirty="0" err="1"/>
              <a:t>strand</a:t>
            </a:r>
            <a:r>
              <a:rPr lang="fr-FR" sz="3300" dirty="0"/>
              <a:t> and </a:t>
            </a:r>
            <a:r>
              <a:rPr lang="fr-FR" sz="3300" dirty="0" err="1"/>
              <a:t>cable</a:t>
            </a:r>
            <a:endParaRPr lang="fr-FR" sz="3300" dirty="0"/>
          </a:p>
        </p:txBody>
      </p:sp>
      <p:graphicFrame>
        <p:nvGraphicFramePr>
          <p:cNvPr id="22" name="Chart 7"/>
          <p:cNvGraphicFramePr>
            <a:graphicFrameLocks/>
          </p:cNvGraphicFramePr>
          <p:nvPr>
            <p:extLst/>
          </p:nvPr>
        </p:nvGraphicFramePr>
        <p:xfrm>
          <a:off x="1665594" y="1027908"/>
          <a:ext cx="7345057" cy="567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ZoneTexte 22"/>
          <p:cNvSpPr txBox="1"/>
          <p:nvPr/>
        </p:nvSpPr>
        <p:spPr>
          <a:xfrm>
            <a:off x="4728674" y="1113377"/>
            <a:ext cx="5563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Case 1 </a:t>
            </a:r>
            <a:r>
              <a:rPr lang="fr-FR" dirty="0" err="1">
                <a:solidFill>
                  <a:srgbClr val="00B050"/>
                </a:solidFill>
              </a:rPr>
              <a:t>Dipole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Low</a:t>
            </a:r>
            <a:r>
              <a:rPr lang="fr-FR" dirty="0">
                <a:solidFill>
                  <a:srgbClr val="00B050"/>
                </a:solidFill>
              </a:rPr>
              <a:t> Field </a:t>
            </a:r>
            <a:r>
              <a:rPr lang="fr-FR" dirty="0" err="1">
                <a:solidFill>
                  <a:srgbClr val="00B050"/>
                </a:solidFill>
              </a:rPr>
              <a:t>strand</a:t>
            </a:r>
            <a:r>
              <a:rPr lang="fr-FR" dirty="0">
                <a:solidFill>
                  <a:srgbClr val="00B050"/>
                </a:solidFill>
              </a:rPr>
              <a:t> &amp; </a:t>
            </a:r>
            <a:r>
              <a:rPr lang="fr-FR" dirty="0" err="1">
                <a:solidFill>
                  <a:srgbClr val="00B050"/>
                </a:solidFill>
              </a:rPr>
              <a:t>cable</a:t>
            </a:r>
            <a:r>
              <a:rPr lang="fr-FR" dirty="0">
                <a:solidFill>
                  <a:srgbClr val="00B050"/>
                </a:solidFill>
              </a:rPr>
              <a:t>: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400 T/m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473 tons </a:t>
            </a:r>
            <a:r>
              <a:rPr lang="fr-FR" sz="1000" dirty="0"/>
              <a:t>(</a:t>
            </a:r>
            <a:r>
              <a:rPr lang="fr-FR" sz="1000" dirty="0" err="1"/>
              <a:t>integrated</a:t>
            </a:r>
            <a:r>
              <a:rPr lang="fr-FR" sz="1000" dirty="0"/>
              <a:t> </a:t>
            </a:r>
            <a:r>
              <a:rPr lang="fr-FR" sz="1000" dirty="0" err="1"/>
              <a:t>grd</a:t>
            </a:r>
            <a:r>
              <a:rPr lang="fr-FR" sz="1000" dirty="0"/>
              <a:t>)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14% LL </a:t>
            </a:r>
            <a:r>
              <a:rPr lang="fr-FR" dirty="0" err="1"/>
              <a:t>margin</a:t>
            </a:r>
            <a:endParaRPr lang="fr-FR" dirty="0"/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300 K </a:t>
            </a:r>
            <a:r>
              <a:rPr lang="fr-FR" dirty="0" err="1"/>
              <a:t>T</a:t>
            </a:r>
            <a:r>
              <a:rPr lang="fr-FR" baseline="-25000" dirty="0" err="1"/>
              <a:t>hotspot</a:t>
            </a:r>
            <a:endParaRPr lang="fr-FR" baseline="-25000" dirty="0"/>
          </a:p>
        </p:txBody>
      </p:sp>
      <p:grpSp>
        <p:nvGrpSpPr>
          <p:cNvPr id="24" name="Groupe 23"/>
          <p:cNvGrpSpPr/>
          <p:nvPr/>
        </p:nvGrpSpPr>
        <p:grpSpPr>
          <a:xfrm>
            <a:off x="6557212" y="3997325"/>
            <a:ext cx="633663" cy="392952"/>
            <a:chOff x="5033211" y="3997325"/>
            <a:chExt cx="633663" cy="392952"/>
          </a:xfrm>
        </p:grpSpPr>
        <p:cxnSp>
          <p:nvCxnSpPr>
            <p:cNvPr id="25" name="Connecteur droit avec flèche 24"/>
            <p:cNvCxnSpPr/>
            <p:nvPr/>
          </p:nvCxnSpPr>
          <p:spPr>
            <a:xfrm flipV="1">
              <a:off x="5666874" y="3997325"/>
              <a:ext cx="0" cy="3683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H="1">
              <a:off x="5033211" y="4384428"/>
              <a:ext cx="633663" cy="58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/>
          <p:cNvSpPr txBox="1"/>
          <p:nvPr/>
        </p:nvSpPr>
        <p:spPr>
          <a:xfrm>
            <a:off x="8591372" y="3126332"/>
            <a:ext cx="314106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Exploration from case 1:</a:t>
            </a:r>
          </a:p>
          <a:p>
            <a:r>
              <a:rPr lang="fr-FR" sz="1600" b="1" u="sng" dirty="0">
                <a:solidFill>
                  <a:schemeClr val="accent5"/>
                </a:solidFill>
              </a:rPr>
              <a:t>Case 1a: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accent5"/>
                </a:solidFill>
              </a:rPr>
              <a:t>Reduction</a:t>
            </a:r>
            <a:r>
              <a:rPr lang="fr-FR" sz="1600" dirty="0">
                <a:solidFill>
                  <a:schemeClr val="accent5"/>
                </a:solidFill>
              </a:rPr>
              <a:t> in </a:t>
            </a:r>
            <a:r>
              <a:rPr lang="fr-FR" sz="1600" dirty="0" err="1">
                <a:solidFill>
                  <a:schemeClr val="accent5"/>
                </a:solidFill>
              </a:rPr>
              <a:t>conductor</a:t>
            </a: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quantity</a:t>
            </a:r>
            <a:r>
              <a:rPr lang="fr-FR" sz="1600" dirty="0">
                <a:solidFill>
                  <a:schemeClr val="accent5"/>
                </a:solidFill>
              </a:rPr>
              <a:t>: 420 tons 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Same</a:t>
            </a:r>
            <a:r>
              <a:rPr lang="fr-FR" sz="1600" dirty="0">
                <a:solidFill>
                  <a:schemeClr val="accent5"/>
                </a:solidFill>
              </a:rPr>
              <a:t> gradient: 399 T/m</a:t>
            </a:r>
          </a:p>
          <a:p>
            <a:endParaRPr lang="fr-FR" sz="1600" dirty="0">
              <a:solidFill>
                <a:schemeClr val="accent5"/>
              </a:solidFill>
            </a:endParaRPr>
          </a:p>
          <a:p>
            <a:r>
              <a:rPr lang="fr-FR" sz="1600" b="1" u="sng" dirty="0">
                <a:solidFill>
                  <a:schemeClr val="accent5"/>
                </a:solidFill>
              </a:rPr>
              <a:t>Case 1b: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Increase</a:t>
            </a:r>
            <a:r>
              <a:rPr lang="fr-FR" sz="1600" dirty="0">
                <a:solidFill>
                  <a:schemeClr val="accent5"/>
                </a:solidFill>
              </a:rPr>
              <a:t> in gradient: 412 T/m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Similar</a:t>
            </a:r>
            <a:r>
              <a:rPr lang="fr-FR" sz="1600" dirty="0">
                <a:solidFill>
                  <a:schemeClr val="accent5"/>
                </a:solidFill>
              </a:rPr>
              <a:t> 2D </a:t>
            </a:r>
            <a:r>
              <a:rPr lang="fr-FR" sz="1600" dirty="0" smtClean="0">
                <a:solidFill>
                  <a:schemeClr val="accent5"/>
                </a:solidFill>
              </a:rPr>
              <a:t>cross-section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5"/>
                </a:solidFill>
              </a:rPr>
              <a:t>460 tons to </a:t>
            </a:r>
            <a:r>
              <a:rPr lang="fr-FR" sz="1600" dirty="0" err="1" smtClean="0">
                <a:solidFill>
                  <a:schemeClr val="accent5"/>
                </a:solidFill>
              </a:rPr>
              <a:t>achieve</a:t>
            </a:r>
            <a:r>
              <a:rPr lang="fr-FR" sz="1600" dirty="0" smtClean="0">
                <a:solidFill>
                  <a:schemeClr val="accent5"/>
                </a:solidFill>
              </a:rPr>
              <a:t> the </a:t>
            </a:r>
            <a:r>
              <a:rPr lang="fr-FR" sz="1600" dirty="0" err="1" smtClean="0">
                <a:solidFill>
                  <a:schemeClr val="accent5"/>
                </a:solidFill>
              </a:rPr>
              <a:t>same</a:t>
            </a:r>
            <a:r>
              <a:rPr lang="fr-FR" sz="1600" dirty="0" smtClean="0">
                <a:solidFill>
                  <a:schemeClr val="accent5"/>
                </a:solidFill>
              </a:rPr>
              <a:t> </a:t>
            </a:r>
            <a:r>
              <a:rPr lang="fr-FR" sz="1600" dirty="0" err="1" smtClean="0">
                <a:solidFill>
                  <a:schemeClr val="accent5"/>
                </a:solidFill>
              </a:rPr>
              <a:t>integrated</a:t>
            </a:r>
            <a:r>
              <a:rPr lang="fr-FR" sz="1600" dirty="0" smtClean="0">
                <a:solidFill>
                  <a:schemeClr val="accent5"/>
                </a:solidFill>
              </a:rPr>
              <a:t> gradient : 2275 T</a:t>
            </a:r>
            <a:endParaRPr lang="fr-FR" sz="1600" dirty="0">
              <a:solidFill>
                <a:schemeClr val="accent5"/>
              </a:solidFill>
            </a:endParaRPr>
          </a:p>
          <a:p>
            <a:endParaRPr lang="fr-FR" baseline="-25000" dirty="0">
              <a:solidFill>
                <a:srgbClr val="00B05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863587" y="1113377"/>
            <a:ext cx="3186915" cy="1376508"/>
            <a:chOff x="8076187" y="1113377"/>
            <a:chExt cx="3186915" cy="1376508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6187" y="1113377"/>
              <a:ext cx="3186915" cy="137650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4" name="Rectangle 3"/>
            <p:cNvSpPr/>
            <p:nvPr/>
          </p:nvSpPr>
          <p:spPr>
            <a:xfrm>
              <a:off x="10627129" y="1141087"/>
              <a:ext cx="510771" cy="1297998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7186096" y="3839434"/>
            <a:ext cx="470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70C0"/>
                </a:solidFill>
              </a:rPr>
              <a:t>1b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6464004" y="4493941"/>
            <a:ext cx="470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70C0"/>
                </a:solidFill>
              </a:rPr>
              <a:t>1a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76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0" y="207636"/>
            <a:ext cx="11993336" cy="733898"/>
          </a:xfrm>
        </p:spPr>
        <p:txBody>
          <a:bodyPr>
            <a:noAutofit/>
          </a:bodyPr>
          <a:lstStyle/>
          <a:p>
            <a:r>
              <a:rPr lang="fr-FR" dirty="0" smtClean="0"/>
              <a:t>Exploration of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size</a:t>
            </a:r>
            <a:br>
              <a:rPr lang="fr-FR" dirty="0" smtClean="0"/>
            </a:b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endParaRPr lang="fr-FR" dirty="0"/>
          </a:p>
        </p:txBody>
      </p:sp>
      <p:graphicFrame>
        <p:nvGraphicFramePr>
          <p:cNvPr id="9" name="Chart 7"/>
          <p:cNvGraphicFramePr>
            <a:graphicFrameLocks/>
          </p:cNvGraphicFramePr>
          <p:nvPr>
            <p:extLst/>
          </p:nvPr>
        </p:nvGraphicFramePr>
        <p:xfrm>
          <a:off x="1665594" y="1027908"/>
          <a:ext cx="7345057" cy="567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orme libre 9"/>
          <p:cNvSpPr/>
          <p:nvPr/>
        </p:nvSpPr>
        <p:spPr>
          <a:xfrm>
            <a:off x="5676901" y="3681700"/>
            <a:ext cx="2295525" cy="1609725"/>
          </a:xfrm>
          <a:custGeom>
            <a:avLst/>
            <a:gdLst>
              <a:gd name="connsiteX0" fmla="*/ 0 w 2295525"/>
              <a:gd name="connsiteY0" fmla="*/ 1609725 h 1609725"/>
              <a:gd name="connsiteX1" fmla="*/ 1038225 w 2295525"/>
              <a:gd name="connsiteY1" fmla="*/ 628650 h 1609725"/>
              <a:gd name="connsiteX2" fmla="*/ 2295525 w 2295525"/>
              <a:gd name="connsiteY2" fmla="*/ 0 h 1609725"/>
              <a:gd name="connsiteX3" fmla="*/ 2295525 w 2295525"/>
              <a:gd name="connsiteY3" fmla="*/ 0 h 1609725"/>
              <a:gd name="connsiteX4" fmla="*/ 2295525 w 2295525"/>
              <a:gd name="connsiteY4" fmla="*/ 0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525" h="1609725">
                <a:moveTo>
                  <a:pt x="0" y="1609725"/>
                </a:moveTo>
                <a:cubicBezTo>
                  <a:pt x="327818" y="1253331"/>
                  <a:pt x="655637" y="896938"/>
                  <a:pt x="1038225" y="628650"/>
                </a:cubicBezTo>
                <a:cubicBezTo>
                  <a:pt x="1420813" y="360362"/>
                  <a:pt x="2295525" y="0"/>
                  <a:pt x="2295525" y="0"/>
                </a:cubicBezTo>
                <a:lnTo>
                  <a:pt x="2295525" y="0"/>
                </a:lnTo>
                <a:lnTo>
                  <a:pt x="2295525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728674" y="1113378"/>
            <a:ext cx="5563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Case 2 </a:t>
            </a:r>
            <a:r>
              <a:rPr lang="fr-FR" dirty="0" err="1">
                <a:solidFill>
                  <a:srgbClr val="00B050"/>
                </a:solidFill>
              </a:rPr>
              <a:t>Dipole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Low</a:t>
            </a:r>
            <a:r>
              <a:rPr lang="fr-FR" dirty="0">
                <a:solidFill>
                  <a:srgbClr val="00B050"/>
                </a:solidFill>
              </a:rPr>
              <a:t> Field </a:t>
            </a:r>
            <a:r>
              <a:rPr lang="fr-FR" dirty="0" err="1">
                <a:solidFill>
                  <a:srgbClr val="00B050"/>
                </a:solidFill>
              </a:rPr>
              <a:t>strand</a:t>
            </a:r>
            <a:r>
              <a:rPr lang="fr-FR" dirty="0">
                <a:solidFill>
                  <a:srgbClr val="00B050"/>
                </a:solidFill>
              </a:rPr>
              <a:t> :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 32 and 40 </a:t>
            </a:r>
            <a:r>
              <a:rPr lang="fr-FR" dirty="0" err="1" smtClean="0"/>
              <a:t>strands</a:t>
            </a:r>
            <a:endParaRPr lang="fr-FR" dirty="0"/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Cu/</a:t>
            </a:r>
            <a:r>
              <a:rPr lang="fr-FR" dirty="0" err="1"/>
              <a:t>nonCu</a:t>
            </a:r>
            <a:r>
              <a:rPr lang="fr-FR" dirty="0"/>
              <a:t>: from 1.7 to 2.3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 err="1"/>
              <a:t>T</a:t>
            </a:r>
            <a:r>
              <a:rPr lang="fr-FR" baseline="-25000" dirty="0" err="1"/>
              <a:t>hotspot</a:t>
            </a:r>
            <a:r>
              <a:rPr lang="fr-FR" dirty="0"/>
              <a:t> ~ 350 K </a:t>
            </a:r>
            <a:endParaRPr lang="fr-FR" baseline="-25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8863587" y="1113377"/>
            <a:ext cx="3186915" cy="1376508"/>
            <a:chOff x="8076187" y="1113377"/>
            <a:chExt cx="3186915" cy="1376508"/>
          </a:xfrm>
        </p:grpSpPr>
        <p:pic>
          <p:nvPicPr>
            <p:cNvPr id="15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6187" y="1113377"/>
              <a:ext cx="3186915" cy="137650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6" name="Rectangle 15"/>
            <p:cNvSpPr/>
            <p:nvPr/>
          </p:nvSpPr>
          <p:spPr>
            <a:xfrm>
              <a:off x="10627129" y="1206500"/>
              <a:ext cx="510771" cy="24130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95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1672720" y="1027908"/>
          <a:ext cx="7308854" cy="567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3370" y="165104"/>
            <a:ext cx="6304630" cy="801762"/>
          </a:xfrm>
        </p:spPr>
        <p:txBody>
          <a:bodyPr>
            <a:noAutofit/>
          </a:bodyPr>
          <a:lstStyle/>
          <a:p>
            <a:r>
              <a:rPr lang="fr-FR" dirty="0"/>
              <a:t>Designs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smtClean="0"/>
              <a:t>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strand</a:t>
            </a:r>
            <a:r>
              <a:rPr lang="fr-FR" dirty="0"/>
              <a:t> and </a:t>
            </a:r>
            <a:r>
              <a:rPr lang="fr-FR" dirty="0" err="1"/>
              <a:t>cable</a:t>
            </a:r>
            <a:endParaRPr lang="fr-FR" dirty="0"/>
          </a:p>
        </p:txBody>
      </p:sp>
      <p:sp>
        <p:nvSpPr>
          <p:cNvPr id="7" name="Forme libre 6"/>
          <p:cNvSpPr/>
          <p:nvPr/>
        </p:nvSpPr>
        <p:spPr>
          <a:xfrm>
            <a:off x="5676901" y="3681700"/>
            <a:ext cx="2295525" cy="1609725"/>
          </a:xfrm>
          <a:custGeom>
            <a:avLst/>
            <a:gdLst>
              <a:gd name="connsiteX0" fmla="*/ 0 w 2295525"/>
              <a:gd name="connsiteY0" fmla="*/ 1609725 h 1609725"/>
              <a:gd name="connsiteX1" fmla="*/ 1038225 w 2295525"/>
              <a:gd name="connsiteY1" fmla="*/ 628650 h 1609725"/>
              <a:gd name="connsiteX2" fmla="*/ 2295525 w 2295525"/>
              <a:gd name="connsiteY2" fmla="*/ 0 h 1609725"/>
              <a:gd name="connsiteX3" fmla="*/ 2295525 w 2295525"/>
              <a:gd name="connsiteY3" fmla="*/ 0 h 1609725"/>
              <a:gd name="connsiteX4" fmla="*/ 2295525 w 2295525"/>
              <a:gd name="connsiteY4" fmla="*/ 0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525" h="1609725">
                <a:moveTo>
                  <a:pt x="0" y="1609725"/>
                </a:moveTo>
                <a:cubicBezTo>
                  <a:pt x="327818" y="1253331"/>
                  <a:pt x="655637" y="896938"/>
                  <a:pt x="1038225" y="628650"/>
                </a:cubicBezTo>
                <a:cubicBezTo>
                  <a:pt x="1420813" y="360362"/>
                  <a:pt x="2295525" y="0"/>
                  <a:pt x="2295525" y="0"/>
                </a:cubicBezTo>
                <a:lnTo>
                  <a:pt x="2295525" y="0"/>
                </a:lnTo>
                <a:lnTo>
                  <a:pt x="2295525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728674" y="1113377"/>
            <a:ext cx="5563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Case 3 </a:t>
            </a:r>
            <a:r>
              <a:rPr lang="fr-FR" dirty="0" err="1">
                <a:solidFill>
                  <a:srgbClr val="00B050"/>
                </a:solidFill>
              </a:rPr>
              <a:t>Dipole</a:t>
            </a:r>
            <a:r>
              <a:rPr lang="fr-FR" dirty="0">
                <a:solidFill>
                  <a:srgbClr val="00B050"/>
                </a:solidFill>
              </a:rPr>
              <a:t> high Field </a:t>
            </a:r>
            <a:r>
              <a:rPr lang="fr-FR" dirty="0" err="1">
                <a:solidFill>
                  <a:srgbClr val="00B050"/>
                </a:solidFill>
              </a:rPr>
              <a:t>strand</a:t>
            </a:r>
            <a:r>
              <a:rPr lang="fr-FR" dirty="0">
                <a:solidFill>
                  <a:srgbClr val="00B050"/>
                </a:solidFill>
              </a:rPr>
              <a:t> &amp; </a:t>
            </a:r>
            <a:r>
              <a:rPr lang="fr-FR" dirty="0" err="1">
                <a:solidFill>
                  <a:srgbClr val="00B050"/>
                </a:solidFill>
              </a:rPr>
              <a:t>cable</a:t>
            </a:r>
            <a:r>
              <a:rPr lang="fr-FR" dirty="0">
                <a:solidFill>
                  <a:srgbClr val="00B050"/>
                </a:solidFill>
              </a:rPr>
              <a:t>: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367 T/m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530 tons</a:t>
            </a:r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25% LL </a:t>
            </a:r>
            <a:r>
              <a:rPr lang="fr-FR" dirty="0" err="1"/>
              <a:t>margin</a:t>
            </a:r>
            <a:endParaRPr lang="fr-FR" dirty="0"/>
          </a:p>
          <a:p>
            <a:pPr marL="285750" indent="-108000">
              <a:buFont typeface="Arial" panose="020B0604020202020204" pitchFamily="34" charset="0"/>
              <a:buChar char="•"/>
            </a:pPr>
            <a:r>
              <a:rPr lang="fr-FR" dirty="0"/>
              <a:t>350 K </a:t>
            </a:r>
            <a:r>
              <a:rPr lang="fr-FR" dirty="0" err="1"/>
              <a:t>T</a:t>
            </a:r>
            <a:r>
              <a:rPr lang="fr-FR" baseline="-25000" dirty="0" err="1"/>
              <a:t>hotspot</a:t>
            </a:r>
            <a:endParaRPr lang="fr-FR" baseline="-25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591371" y="3126332"/>
            <a:ext cx="297832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Exploration from case 3:</a:t>
            </a:r>
          </a:p>
          <a:p>
            <a:r>
              <a:rPr lang="fr-FR" sz="1600" b="1" u="sng" dirty="0">
                <a:solidFill>
                  <a:schemeClr val="accent5"/>
                </a:solidFill>
              </a:rPr>
              <a:t>Case 3a: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accent5"/>
                </a:solidFill>
              </a:rPr>
              <a:t>Reduction</a:t>
            </a:r>
            <a:r>
              <a:rPr lang="fr-FR" sz="1600" dirty="0">
                <a:solidFill>
                  <a:schemeClr val="accent5"/>
                </a:solidFill>
              </a:rPr>
              <a:t> in </a:t>
            </a:r>
            <a:r>
              <a:rPr lang="fr-FR" sz="1600" dirty="0" err="1">
                <a:solidFill>
                  <a:schemeClr val="accent5"/>
                </a:solidFill>
              </a:rPr>
              <a:t>conductor</a:t>
            </a: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quantity</a:t>
            </a:r>
            <a:r>
              <a:rPr lang="fr-FR" sz="1600" dirty="0">
                <a:solidFill>
                  <a:schemeClr val="accent5"/>
                </a:solidFill>
              </a:rPr>
              <a:t>: 472 tons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Same</a:t>
            </a:r>
            <a:r>
              <a:rPr lang="fr-FR" sz="1600" dirty="0">
                <a:solidFill>
                  <a:schemeClr val="accent5"/>
                </a:solidFill>
              </a:rPr>
              <a:t> gradient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accent5"/>
              </a:solidFill>
            </a:endParaRPr>
          </a:p>
          <a:p>
            <a:r>
              <a:rPr lang="fr-FR" sz="1600" b="1" u="sng" dirty="0">
                <a:solidFill>
                  <a:schemeClr val="accent5"/>
                </a:solidFill>
              </a:rPr>
              <a:t>Case 3b: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Increase</a:t>
            </a:r>
            <a:r>
              <a:rPr lang="fr-FR" sz="1600" dirty="0">
                <a:solidFill>
                  <a:schemeClr val="accent5"/>
                </a:solidFill>
              </a:rPr>
              <a:t> in gradient: 412 T/m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>
                <a:solidFill>
                  <a:schemeClr val="accent5"/>
                </a:solidFill>
              </a:rPr>
              <a:t>Similar</a:t>
            </a:r>
            <a:r>
              <a:rPr lang="fr-FR" sz="1600" dirty="0">
                <a:solidFill>
                  <a:schemeClr val="accent5"/>
                </a:solidFill>
              </a:rPr>
              <a:t> 2D </a:t>
            </a:r>
            <a:r>
              <a:rPr lang="fr-FR" sz="1600" dirty="0" err="1">
                <a:solidFill>
                  <a:schemeClr val="accent5"/>
                </a:solidFill>
              </a:rPr>
              <a:t>conductor</a:t>
            </a:r>
            <a:r>
              <a:rPr lang="fr-FR" sz="1600" dirty="0">
                <a:solidFill>
                  <a:schemeClr val="accent5"/>
                </a:solidFill>
              </a:rPr>
              <a:t> </a:t>
            </a:r>
            <a:r>
              <a:rPr lang="fr-FR" sz="1600" dirty="0" err="1" smtClean="0">
                <a:solidFill>
                  <a:schemeClr val="accent5"/>
                </a:solidFill>
              </a:rPr>
              <a:t>quantity</a:t>
            </a:r>
            <a:endParaRPr lang="fr-FR" sz="1600" dirty="0" smtClean="0">
              <a:solidFill>
                <a:schemeClr val="accent5"/>
              </a:solidFill>
            </a:endParaRP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5"/>
                </a:solidFill>
              </a:rPr>
              <a:t>472 tons to </a:t>
            </a:r>
            <a:r>
              <a:rPr lang="fr-FR" sz="1600" dirty="0" err="1" smtClean="0">
                <a:solidFill>
                  <a:schemeClr val="accent5"/>
                </a:solidFill>
              </a:rPr>
              <a:t>achieve</a:t>
            </a:r>
            <a:r>
              <a:rPr lang="fr-FR" sz="1600" dirty="0" smtClean="0">
                <a:solidFill>
                  <a:schemeClr val="accent5"/>
                </a:solidFill>
              </a:rPr>
              <a:t> the </a:t>
            </a:r>
            <a:r>
              <a:rPr lang="fr-FR" sz="1600" dirty="0" err="1" smtClean="0">
                <a:solidFill>
                  <a:schemeClr val="accent5"/>
                </a:solidFill>
              </a:rPr>
              <a:t>same</a:t>
            </a:r>
            <a:r>
              <a:rPr lang="fr-FR" sz="1600" dirty="0" smtClean="0">
                <a:solidFill>
                  <a:schemeClr val="accent5"/>
                </a:solidFill>
              </a:rPr>
              <a:t> </a:t>
            </a:r>
            <a:r>
              <a:rPr lang="fr-FR" sz="1600" dirty="0" err="1" smtClean="0">
                <a:solidFill>
                  <a:schemeClr val="accent5"/>
                </a:solidFill>
              </a:rPr>
              <a:t>integrated</a:t>
            </a:r>
            <a:r>
              <a:rPr lang="fr-FR" sz="1600" dirty="0" smtClean="0">
                <a:solidFill>
                  <a:schemeClr val="accent5"/>
                </a:solidFill>
              </a:rPr>
              <a:t> gradient 2275 T</a:t>
            </a:r>
            <a:endParaRPr lang="fr-FR" baseline="-25000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40312" y="4058030"/>
            <a:ext cx="470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70C0"/>
                </a:solidFill>
              </a:rPr>
              <a:t>3b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317651" y="5171183"/>
            <a:ext cx="470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70C0"/>
                </a:solidFill>
              </a:rPr>
              <a:t>3a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863587" y="1113377"/>
            <a:ext cx="3186915" cy="1376508"/>
            <a:chOff x="8076187" y="1113377"/>
            <a:chExt cx="3186915" cy="1376508"/>
          </a:xfrm>
        </p:grpSpPr>
        <p:pic>
          <p:nvPicPr>
            <p:cNvPr id="18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6187" y="1113377"/>
              <a:ext cx="3186915" cy="137650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9" name="Rectangle 18"/>
            <p:cNvSpPr/>
            <p:nvPr/>
          </p:nvSpPr>
          <p:spPr>
            <a:xfrm>
              <a:off x="9880600" y="1211451"/>
              <a:ext cx="510771" cy="1220599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2878" y="-18962"/>
            <a:ext cx="10515600" cy="1325563"/>
          </a:xfrm>
        </p:spPr>
        <p:txBody>
          <a:bodyPr/>
          <a:lstStyle/>
          <a:p>
            <a:r>
              <a:rPr lang="fr-FR" dirty="0" smtClean="0"/>
              <a:t>Conclusion of the </a:t>
            </a:r>
            <a:r>
              <a:rPr lang="fr-FR" dirty="0" err="1" smtClean="0"/>
              <a:t>parametric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endParaRPr lang="fr-FR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1672720" y="1027908"/>
          <a:ext cx="7308854" cy="567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rme libre 6"/>
          <p:cNvSpPr/>
          <p:nvPr/>
        </p:nvSpPr>
        <p:spPr>
          <a:xfrm>
            <a:off x="5676901" y="3681700"/>
            <a:ext cx="2295525" cy="1609725"/>
          </a:xfrm>
          <a:custGeom>
            <a:avLst/>
            <a:gdLst>
              <a:gd name="connsiteX0" fmla="*/ 0 w 2295525"/>
              <a:gd name="connsiteY0" fmla="*/ 1609725 h 1609725"/>
              <a:gd name="connsiteX1" fmla="*/ 1038225 w 2295525"/>
              <a:gd name="connsiteY1" fmla="*/ 628650 h 1609725"/>
              <a:gd name="connsiteX2" fmla="*/ 2295525 w 2295525"/>
              <a:gd name="connsiteY2" fmla="*/ 0 h 1609725"/>
              <a:gd name="connsiteX3" fmla="*/ 2295525 w 2295525"/>
              <a:gd name="connsiteY3" fmla="*/ 0 h 1609725"/>
              <a:gd name="connsiteX4" fmla="*/ 2295525 w 2295525"/>
              <a:gd name="connsiteY4" fmla="*/ 0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5525" h="1609725">
                <a:moveTo>
                  <a:pt x="0" y="1609725"/>
                </a:moveTo>
                <a:cubicBezTo>
                  <a:pt x="327818" y="1253331"/>
                  <a:pt x="655637" y="896938"/>
                  <a:pt x="1038225" y="628650"/>
                </a:cubicBezTo>
                <a:cubicBezTo>
                  <a:pt x="1420813" y="360362"/>
                  <a:pt x="2295525" y="0"/>
                  <a:pt x="2295525" y="0"/>
                </a:cubicBezTo>
                <a:lnTo>
                  <a:pt x="2295525" y="0"/>
                </a:lnTo>
                <a:lnTo>
                  <a:pt x="2295525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8981574" y="4220941"/>
            <a:ext cx="3068928" cy="17543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Relevant cross-section as of MT25 </a:t>
            </a:r>
            <a:r>
              <a:rPr lang="en-US" dirty="0">
                <a:solidFill>
                  <a:srgbClr val="0070C0"/>
                </a:solidFill>
              </a:rPr>
              <a:t>(v4</a:t>
            </a:r>
            <a:r>
              <a:rPr lang="en-US" dirty="0" smtClean="0">
                <a:solidFill>
                  <a:srgbClr val="0070C0"/>
                </a:solidFill>
              </a:rPr>
              <a:t>):</a:t>
            </a:r>
          </a:p>
          <a:p>
            <a:r>
              <a:rPr lang="en-US" i="1" dirty="0" smtClean="0"/>
              <a:t>C. </a:t>
            </a:r>
            <a:r>
              <a:rPr lang="en-US" i="1" dirty="0" err="1" smtClean="0"/>
              <a:t>Lorin</a:t>
            </a:r>
            <a:r>
              <a:rPr lang="en-US" i="1" dirty="0" smtClean="0"/>
              <a:t> et al, Design of a Nb</a:t>
            </a:r>
            <a:r>
              <a:rPr lang="en-US" i="1" baseline="-25000" dirty="0" smtClean="0"/>
              <a:t>3</a:t>
            </a:r>
            <a:r>
              <a:rPr lang="en-US" i="1" dirty="0" smtClean="0"/>
              <a:t>Sn 400 T/m quadrupole for the future circular collider, “</a:t>
            </a:r>
            <a:r>
              <a:rPr lang="en-US" dirty="0" smtClean="0"/>
              <a:t>under review”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168243" y="4390866"/>
            <a:ext cx="1813331" cy="968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788494" y="1162228"/>
            <a:ext cx="3304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The cross-section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dipole</a:t>
            </a:r>
            <a:r>
              <a:rPr lang="fr-FR" dirty="0"/>
              <a:t>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cable</a:t>
            </a:r>
            <a:r>
              <a:rPr lang="fr-FR" dirty="0"/>
              <a:t>  </a:t>
            </a:r>
            <a:r>
              <a:rPr lang="fr-FR" dirty="0" err="1"/>
              <a:t>appears</a:t>
            </a:r>
            <a:r>
              <a:rPr lang="fr-FR" dirty="0"/>
              <a:t> close to the </a:t>
            </a:r>
            <a:r>
              <a:rPr lang="fr-FR" dirty="0">
                <a:solidFill>
                  <a:srgbClr val="0070C0"/>
                </a:solidFill>
              </a:rPr>
              <a:t>optimum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863587" y="1113377"/>
            <a:ext cx="3186915" cy="1376508"/>
            <a:chOff x="8076187" y="1113377"/>
            <a:chExt cx="3186915" cy="1376508"/>
          </a:xfrm>
        </p:grpSpPr>
        <p:pic>
          <p:nvPicPr>
            <p:cNvPr id="16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6187" y="1113377"/>
              <a:ext cx="3186915" cy="137650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7" name="Rectangle 16"/>
            <p:cNvSpPr/>
            <p:nvPr/>
          </p:nvSpPr>
          <p:spPr>
            <a:xfrm>
              <a:off x="10635513" y="1211451"/>
              <a:ext cx="510771" cy="1220599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13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197" y="1681845"/>
            <a:ext cx="5891568" cy="452528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73876"/>
              </p:ext>
            </p:extLst>
          </p:nvPr>
        </p:nvGraphicFramePr>
        <p:xfrm>
          <a:off x="302931" y="2317115"/>
          <a:ext cx="3909513" cy="440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964"/>
                <a:gridCol w="1557424"/>
                <a:gridCol w="713125"/>
              </a:tblGrid>
              <a:tr h="230426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 smtClean="0"/>
                        <a:t>Quantity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v4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Unit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indent="0" algn="l" defTabSz="361950">
                        <a:tabLst/>
                      </a:pPr>
                      <a:r>
                        <a:rPr lang="en-US" sz="1100" dirty="0" smtClean="0"/>
                        <a:t>gradient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04813"/>
                      <a:r>
                        <a:rPr lang="en-US" sz="1100" i="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US" sz="11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I</a:t>
                      </a:r>
                      <a:r>
                        <a:rPr lang="fr-FR" sz="1100" baseline="-25000" dirty="0" err="1" smtClean="0"/>
                        <a:t>nom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1" dirty="0" smtClean="0"/>
                        <a:t>12285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A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B</a:t>
                      </a:r>
                      <a:r>
                        <a:rPr lang="fr-FR" sz="1100" baseline="-25000" dirty="0" err="1" smtClean="0"/>
                        <a:t>peak</a:t>
                      </a:r>
                      <a:endParaRPr lang="en-US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12.12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T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LL </a:t>
                      </a:r>
                      <a:r>
                        <a:rPr lang="fr-FR" sz="1100" dirty="0" err="1" smtClean="0"/>
                        <a:t>margin</a:t>
                      </a:r>
                      <a:r>
                        <a:rPr lang="fr-FR" sz="1100" dirty="0" smtClean="0"/>
                        <a:t> (1.9 K)</a:t>
                      </a:r>
                      <a:endParaRPr lang="en-US" sz="11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14.0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%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Inductance </a:t>
                      </a:r>
                      <a:r>
                        <a:rPr lang="fr-FR" sz="1100" dirty="0" err="1" smtClean="0"/>
                        <a:t>diff</a:t>
                      </a:r>
                      <a:r>
                        <a:rPr lang="fr-FR" sz="1100" dirty="0" smtClean="0"/>
                        <a:t>.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17.9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mH</a:t>
                      </a:r>
                      <a:r>
                        <a:rPr lang="fr-FR" sz="1100" dirty="0" smtClean="0"/>
                        <a:t>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Stored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energy</a:t>
                      </a:r>
                      <a:r>
                        <a:rPr lang="fr-FR" sz="1100" dirty="0" smtClean="0"/>
                        <a:t>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1397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kJ/m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of turns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56 = 9+12+16+19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  <a:endParaRPr lang="en-US" sz="1100" dirty="0"/>
                    </a:p>
                  </a:txBody>
                  <a:tcPr/>
                </a:tc>
              </a:tr>
              <a:tr h="191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F_/_ &amp; F</a:t>
                      </a:r>
                      <a:r>
                        <a:rPr lang="fr-FR" sz="1100" baseline="0" dirty="0" smtClean="0"/>
                        <a:t> //</a:t>
                      </a:r>
                      <a:r>
                        <a:rPr lang="fr-FR" sz="1100" dirty="0" smtClean="0"/>
                        <a:t> (per</a:t>
                      </a:r>
                      <a:r>
                        <a:rPr lang="fr-FR" sz="1100" baseline="0" dirty="0" smtClean="0"/>
                        <a:t> ½-coil)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3.526* &amp; 1.579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MN/m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Hotspot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307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K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Midplane</a:t>
                      </a:r>
                      <a:r>
                        <a:rPr lang="en-US" sz="1100" dirty="0" smtClean="0"/>
                        <a:t> shim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0.3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mm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I/</a:t>
                      </a:r>
                      <a:r>
                        <a:rPr lang="en-US" sz="1100" dirty="0" err="1" smtClean="0"/>
                        <a:t>Ic</a:t>
                      </a:r>
                      <a:r>
                        <a:rPr lang="en-US" sz="1100" dirty="0" smtClean="0"/>
                        <a:t> max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-</a:t>
                      </a:r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5.7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 smtClean="0"/>
                        <a:t>Conductor</a:t>
                      </a:r>
                      <a:r>
                        <a:rPr lang="fr-FR" sz="1100" dirty="0" smtClean="0"/>
                        <a:t> area (2 </a:t>
                      </a:r>
                      <a:r>
                        <a:rPr lang="fr-FR" sz="1100" dirty="0" err="1" smtClean="0"/>
                        <a:t>ap</a:t>
                      </a:r>
                      <a:r>
                        <a:rPr lang="fr-FR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b="0" i="0" dirty="0" smtClean="0">
                          <a:solidFill>
                            <a:schemeClr val="tx1"/>
                          </a:solidFill>
                        </a:rPr>
                        <a:t>124.2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smtClean="0"/>
                        <a:t>cm²</a:t>
                      </a:r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Yoke outer diameter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800</a:t>
                      </a:r>
                      <a:endParaRPr lang="en-US" sz="11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750 x length x 8.7 weight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dirty="0" smtClean="0">
                          <a:solidFill>
                            <a:schemeClr val="tx1"/>
                          </a:solidFill>
                        </a:rPr>
                        <a:t>475         </a:t>
                      </a:r>
                      <a:r>
                        <a:rPr lang="en-US" sz="1100" b="0" i="1" dirty="0" smtClean="0">
                          <a:solidFill>
                            <a:schemeClr val="tx1"/>
                          </a:solidFill>
                        </a:rPr>
                        <a:t>(dip ~7500</a:t>
                      </a:r>
                      <a:r>
                        <a:rPr lang="en-US" sz="1100" b="0" i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US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tons</a:t>
                      </a:r>
                    </a:p>
                  </a:txBody>
                  <a:tcPr/>
                </a:tc>
              </a:tr>
              <a:tr h="230426">
                <a:tc gridSpan="3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*0.55+0.8+1.1+1.1 MN/m per layer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1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397281" y="-6981"/>
            <a:ext cx="6274072" cy="730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 Magnetic 2-in-1 Design (V4)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8708308" y="1065078"/>
            <a:ext cx="3186915" cy="1376508"/>
            <a:chOff x="8853623" y="1133496"/>
            <a:chExt cx="3186915" cy="1376508"/>
          </a:xfrm>
        </p:grpSpPr>
        <p:pic>
          <p:nvPicPr>
            <p:cNvPr id="24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3623" y="1133496"/>
              <a:ext cx="3186915" cy="137650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25" name="Rectangle 24"/>
            <p:cNvSpPr/>
            <p:nvPr/>
          </p:nvSpPr>
          <p:spPr>
            <a:xfrm>
              <a:off x="11422913" y="1211451"/>
              <a:ext cx="510771" cy="1220599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669542" y="1225835"/>
              <a:ext cx="510771" cy="12205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7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08" y="101336"/>
            <a:ext cx="2465873" cy="211216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37D7-1ED0-4454-9973-C661CE762C4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61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1834</Words>
  <Application>Microsoft Office PowerPoint</Application>
  <PresentationFormat>Widescreen</PresentationFormat>
  <Paragraphs>496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Thème Office</vt:lpstr>
      <vt:lpstr>FCC addendum Kick-off meeting: FCC quad</vt:lpstr>
      <vt:lpstr>Genesis</vt:lpstr>
      <vt:lpstr>Status of the work: cable parameters</vt:lpstr>
      <vt:lpstr>PowerPoint Presentation</vt:lpstr>
      <vt:lpstr>Designs using the dipole  low field strand and cable</vt:lpstr>
      <vt:lpstr>Exploration of different cable size with low field strand</vt:lpstr>
      <vt:lpstr>Designs using the dipole high field strand and cable</vt:lpstr>
      <vt:lpstr>Conclusion of the parametric study</vt:lpstr>
      <vt:lpstr>PowerPoint Presentation</vt:lpstr>
      <vt:lpstr>PowerPoint Presentation</vt:lpstr>
      <vt:lpstr>PowerPoint Presentation</vt:lpstr>
      <vt:lpstr>FCC addendum</vt:lpstr>
      <vt:lpstr>FCC quad consideration</vt:lpstr>
      <vt:lpstr>PowerPoint Presentation</vt:lpstr>
      <vt:lpstr>PowerPoint Presentation</vt:lpstr>
      <vt:lpstr>PowerPoint Presentation</vt:lpstr>
      <vt:lpstr>PowerPoint Presentation</vt:lpstr>
      <vt:lpstr>A slide for fun…?</vt:lpstr>
      <vt:lpstr>List of FCC quad options/parameters</vt:lpstr>
      <vt:lpstr>EXTRA SLIDES</vt:lpstr>
      <vt:lpstr>PowerPoint Presentation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LORIN Clement</dc:creator>
  <cp:lastModifiedBy>LORIN Clement</cp:lastModifiedBy>
  <cp:revision>66</cp:revision>
  <dcterms:created xsi:type="dcterms:W3CDTF">2017-12-04T17:19:26Z</dcterms:created>
  <dcterms:modified xsi:type="dcterms:W3CDTF">2017-12-21T08:26:17Z</dcterms:modified>
</cp:coreProperties>
</file>