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6" r:id="rId2"/>
    <p:sldId id="265" r:id="rId3"/>
    <p:sldId id="279" r:id="rId4"/>
    <p:sldId id="274" r:id="rId5"/>
    <p:sldId id="276" r:id="rId6"/>
    <p:sldId id="275" r:id="rId7"/>
    <p:sldId id="271" r:id="rId8"/>
    <p:sldId id="273" r:id="rId9"/>
    <p:sldId id="257" r:id="rId10"/>
    <p:sldId id="264" r:id="rId11"/>
    <p:sldId id="277" r:id="rId12"/>
    <p:sldId id="278" r:id="rId13"/>
    <p:sldId id="259" r:id="rId14"/>
    <p:sldId id="272" r:id="rId15"/>
    <p:sldId id="269" r:id="rId16"/>
    <p:sldId id="262" r:id="rId17"/>
    <p:sldId id="258" r:id="rId18"/>
    <p:sldId id="261" r:id="rId19"/>
    <p:sldId id="282" r:id="rId20"/>
    <p:sldId id="28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66329-ED49-48F2-8CBD-3FF5C76C02E2}" type="datetimeFigureOut">
              <a:rPr lang="en-US" smtClean="0"/>
              <a:t>5/13/2018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05A7A-903D-4399-AED6-D867B0FB1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66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05A7A-903D-4399-AED6-D867B0FB11F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81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4A82-243A-4402-BF5F-0FDAB4FC344A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88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E1267-F4AB-4981-A00D-F26E34C0D338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64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7FBDA-5314-441A-AAC7-793056ED16ED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571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25168-8637-45FF-B4BC-105C2444D3F9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91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F070-2D2B-492E-8844-698FAE0EB05F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DBB04-9A8B-4BA6-82EC-4CB2C1252B13}" type="datetime1">
              <a:rPr lang="en-US" smtClean="0"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90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9D43E-4FA3-4057-9313-9B32DD1CD888}" type="datetime1">
              <a:rPr lang="en-US" smtClean="0"/>
              <a:t>5/13/2018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10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236F-D44C-49D2-B370-301038A4AAF2}" type="datetime1">
              <a:rPr lang="en-US" smtClean="0"/>
              <a:t>5/13/2018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01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EB337-CD1B-4391-BF64-E8CD85DDF95F}" type="datetime1">
              <a:rPr lang="en-US" smtClean="0"/>
              <a:t>5/13/2018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88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D96B-BBF3-46C5-BBA2-5C571C6B1450}" type="datetime1">
              <a:rPr lang="en-US" smtClean="0"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2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CDFE-3BA7-4BF2-B772-25C28BD370D1}" type="datetime1">
              <a:rPr lang="en-US" smtClean="0"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41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06E1C-7C95-49CB-926F-0F378ACB9CB7}" type="datetime1">
              <a:rPr lang="en-US" smtClean="0"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E16D1-660E-4BEC-BCF1-C762AAADD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466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38270" y="3132926"/>
            <a:ext cx="89155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 and Waste Management in LS2</a:t>
            </a:r>
            <a:endParaRPr lang="en-US" sz="40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5066698" y="3830830"/>
            <a:ext cx="1719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+mj-lt"/>
              </a:rPr>
              <a:t>Gloria Corti</a:t>
            </a:r>
          </a:p>
          <a:p>
            <a:pPr algn="ctr"/>
            <a:r>
              <a:rPr lang="en-US" sz="1600" dirty="0" smtClean="0">
                <a:latin typeface="+mj-lt"/>
              </a:rPr>
              <a:t>Matthias Karacson</a:t>
            </a:r>
          </a:p>
          <a:p>
            <a:pPr algn="ctr"/>
            <a:r>
              <a:rPr lang="de-AT" sz="1600" dirty="0" smtClean="0">
                <a:latin typeface="+mj-lt"/>
              </a:rPr>
              <a:t>16.5.2018</a:t>
            </a:r>
            <a:endParaRPr lang="en-US" sz="16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6744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3417" y="1298558"/>
            <a:ext cx="5543389" cy="17543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Sample Activation Monitor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(SAM) Measurements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in combination with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FLUKA / ACTIWIZ Simulations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(which are being post-processed at the moment)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confirmed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with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measurements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at the start of LS2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952" y="898449"/>
            <a:ext cx="2853825" cy="27031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4748" y="898448"/>
            <a:ext cx="1812205" cy="27031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6694748" y="4943811"/>
            <a:ext cx="4666029" cy="646331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de-A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ones will 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current 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of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operational/conventional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zone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93417" y="5839081"/>
            <a:ext cx="10567359" cy="461665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of these studies will be given in October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694748" y="3997964"/>
            <a:ext cx="4666029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and much stricter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Legal Limits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(LE -&gt; LL)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been introduced in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5602" y="898448"/>
            <a:ext cx="5551204" cy="4001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Zoning will be based on</a:t>
            </a:r>
          </a:p>
        </p:txBody>
      </p:sp>
      <p:sp>
        <p:nvSpPr>
          <p:cNvPr id="18" name="Right Arrow 17"/>
          <p:cNvSpPr/>
          <p:nvPr/>
        </p:nvSpPr>
        <p:spPr>
          <a:xfrm rot="5400000">
            <a:off x="8893305" y="2437924"/>
            <a:ext cx="261100" cy="4673843"/>
          </a:xfrm>
          <a:prstGeom prst="rightArrow">
            <a:avLst>
              <a:gd name="adj1" fmla="val 45181"/>
              <a:gd name="adj2" fmla="val 10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1606" y="3138565"/>
            <a:ext cx="2614701" cy="11634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1605" y="4249055"/>
            <a:ext cx="2614702" cy="15109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1231" y="3154195"/>
            <a:ext cx="2031469" cy="26080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174661" y="66675"/>
            <a:ext cx="44018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classification in LS2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06308" y="3138565"/>
            <a:ext cx="575444" cy="26214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052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6999" y="1001450"/>
            <a:ext cx="3287270" cy="4637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176123" y="66675"/>
            <a:ext cx="4596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Removal of parts from UX85B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43266" y="2269555"/>
            <a:ext cx="3012831" cy="1015663"/>
          </a:xfrm>
          <a:prstGeom prst="rect">
            <a:avLst/>
          </a:prstGeom>
          <a:solidFill>
            <a:schemeClr val="lt1">
              <a:alpha val="90000"/>
            </a:schemeClr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Slightly different pathways for waste vs. equipment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(flowcharts in document)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265" y="4438605"/>
            <a:ext cx="6376612" cy="1200329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assemblies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need to be transported directly to their final destinations (e.g. VELO to Radioactive Waste and OT cage to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Prevessin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measurements will be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organized well in advance in collaboration with CERN RP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42934" y="1978584"/>
            <a:ext cx="2876943" cy="64633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“buffer zone”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surface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next talk (Mark)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130568" y="5638934"/>
            <a:ext cx="34401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Procedure for the removal of parts from the cavern UX85(B) during LS2(EDMS 1763800)</a:t>
            </a:r>
            <a:endParaRPr lang="en-GB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3265" y="3281279"/>
            <a:ext cx="3012831" cy="707886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Mandatory RP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checks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any case!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933" y="2621182"/>
            <a:ext cx="2881682" cy="1551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758515" y="1001451"/>
            <a:ext cx="7003059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material leaving UX85B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some explicitly listed material from UX85A must follow one of the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pathways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described in this document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7761574" y="1001450"/>
            <a:ext cx="349264" cy="634015"/>
          </a:xfrm>
          <a:prstGeom prst="rightArrow">
            <a:avLst>
              <a:gd name="adj1" fmla="val 45181"/>
              <a:gd name="adj2" fmla="val 1000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8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6123" y="66675"/>
            <a:ext cx="4596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Removal of parts from UX85B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96842" y="2443113"/>
            <a:ext cx="6755686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Each label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must correspond to an entry in the traceability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database!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entry must have all relevant information on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type of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equipment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, its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original location in the experiment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its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destination!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96843" y="3366443"/>
            <a:ext cx="6755685" cy="646331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1" algn="ctr"/>
            <a:r>
              <a:rPr lang="en-GB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information is essential for us to be able to apply the appropriate checks and procedures!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37559" y="4876866"/>
            <a:ext cx="4595919" cy="646331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 of parts or assemblies to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 buffer zone has to be organized by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WPL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37558" y="1079311"/>
            <a:ext cx="9284812" cy="954107"/>
          </a:xfrm>
          <a:prstGeom prst="rect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de-A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equipment and waste exposed during beam operation must be </a:t>
            </a:r>
            <a:r>
              <a:rPr lang="de-AT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registered and labelled </a:t>
            </a:r>
            <a:r>
              <a:rPr lang="de-A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exiting the </a:t>
            </a:r>
            <a:r>
              <a:rPr lang="de-AT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cavern!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6842" y="4012122"/>
            <a:ext cx="6755685" cy="461665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Labels and Printing stations will be </a:t>
            </a:r>
            <a:r>
              <a:rPr lang="de-A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provided.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33478" y="4876865"/>
            <a:ext cx="4688893" cy="646331"/>
          </a:xfrm>
          <a:prstGeom prst="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de-AT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 of waste will be handled by </a:t>
            </a:r>
            <a:r>
              <a:rPr lang="de-A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 Coordination </a:t>
            </a:r>
            <a:r>
              <a:rPr lang="de-AT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Transport team.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37558" y="5523196"/>
            <a:ext cx="9284813" cy="64633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Parts/waste of the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same type 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coming from the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same area 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be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labelled in bulk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long as they stay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Parts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removed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such an assembly must be labelled and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traced individually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527" y="2443113"/>
            <a:ext cx="3604607" cy="202759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5855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66" y="900706"/>
            <a:ext cx="8401050" cy="5127625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6123" y="66675"/>
            <a:ext cx="4596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Removal of parts from UX85B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5386" y="1850753"/>
            <a:ext cx="2287827" cy="3227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770171" y="4822091"/>
            <a:ext cx="8057661" cy="131298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334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5653" y="66675"/>
            <a:ext cx="49410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Radioactive Shipping from LHCb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5232" y="1137489"/>
            <a:ext cx="10968188" cy="46166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Shipping of parts to external institutes</a:t>
            </a:r>
          </a:p>
        </p:txBody>
      </p:sp>
      <p:sp>
        <p:nvSpPr>
          <p:cNvPr id="8" name="Rectangle 7"/>
          <p:cNvSpPr/>
          <p:nvPr/>
        </p:nvSpPr>
        <p:spPr>
          <a:xfrm>
            <a:off x="625232" y="1599154"/>
            <a:ext cx="10968188" cy="707886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A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sure that the target institute is registered as eligible to receive radioactive material beforehand</a:t>
            </a:r>
            <a:r>
              <a:rPr lang="de-A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de-A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 if the material is not 100% expected to be radioactive</a:t>
            </a:r>
            <a:r>
              <a:rPr lang="de-A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(Intermediate zone)</a:t>
            </a:r>
            <a:r>
              <a:rPr lang="de-A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de-AT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5232" y="4886206"/>
            <a:ext cx="10968188" cy="830997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A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 RP</a:t>
            </a:r>
            <a:r>
              <a:rPr lang="de-A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</a:t>
            </a:r>
            <a:r>
              <a:rPr lang="de-A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</a:t>
            </a:r>
            <a:r>
              <a:rPr lang="de-A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organizing, but please let us know of your plans well in </a:t>
            </a:r>
            <a:r>
              <a:rPr lang="de-A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advance! (Experience </a:t>
            </a:r>
            <a:r>
              <a:rPr lang="de-A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showed that things </a:t>
            </a:r>
            <a:r>
              <a:rPr lang="de-A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get </a:t>
            </a:r>
            <a:r>
              <a:rPr lang="de-A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stuck)</a:t>
            </a:r>
            <a:endParaRPr lang="de-A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2400" y="3626811"/>
            <a:ext cx="4799688" cy="83099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A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shipping of (potentially) radioactive equipment is handled </a:t>
            </a:r>
            <a:r>
              <a:rPr lang="de-A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via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9411" y="3441262"/>
            <a:ext cx="3392789" cy="1202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ight Arrow 12"/>
          <p:cNvSpPr/>
          <p:nvPr/>
        </p:nvSpPr>
        <p:spPr>
          <a:xfrm>
            <a:off x="6222088" y="3626811"/>
            <a:ext cx="349264" cy="830997"/>
          </a:xfrm>
          <a:prstGeom prst="rightArrow">
            <a:avLst>
              <a:gd name="adj1" fmla="val 45181"/>
              <a:gd name="adj2" fmla="val 100000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30464" y="2299737"/>
            <a:ext cx="10962956" cy="923330"/>
          </a:xfrm>
          <a:prstGeom prst="rect">
            <a:avLst/>
          </a:prstGeom>
          <a:solidFill>
            <a:schemeClr val="lt1">
              <a:alpha val="90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AT" dirty="0" smtClean="0">
                <a:solidFill>
                  <a:srgbClr val="C00000"/>
                </a:solidFill>
              </a:rPr>
              <a:t>If the intended destination is </a:t>
            </a:r>
            <a:r>
              <a:rPr lang="de-AT" b="1" dirty="0" smtClean="0">
                <a:solidFill>
                  <a:srgbClr val="C00000"/>
                </a:solidFill>
              </a:rPr>
              <a:t>permanent</a:t>
            </a:r>
            <a:r>
              <a:rPr lang="de-AT" dirty="0" smtClean="0">
                <a:solidFill>
                  <a:srgbClr val="C00000"/>
                </a:solidFill>
              </a:rPr>
              <a:t>:</a:t>
            </a:r>
            <a:br>
              <a:rPr lang="de-AT" dirty="0" smtClean="0">
                <a:solidFill>
                  <a:srgbClr val="C00000"/>
                </a:solidFill>
              </a:rPr>
            </a:br>
            <a:r>
              <a:rPr lang="de-AT" dirty="0" smtClean="0">
                <a:solidFill>
                  <a:srgbClr val="C00000"/>
                </a:solidFill>
              </a:rPr>
              <a:t>CERN shipping now always asks for a </a:t>
            </a:r>
            <a:r>
              <a:rPr lang="de-AT" dirty="0">
                <a:solidFill>
                  <a:srgbClr val="C00000"/>
                </a:solidFill>
              </a:rPr>
              <a:t>proof of </a:t>
            </a:r>
            <a:r>
              <a:rPr lang="de-AT" dirty="0" smtClean="0">
                <a:solidFill>
                  <a:srgbClr val="C00000"/>
                </a:solidFill>
              </a:rPr>
              <a:t>ownership!</a:t>
            </a:r>
            <a:br>
              <a:rPr lang="de-AT" dirty="0" smtClean="0">
                <a:solidFill>
                  <a:srgbClr val="C00000"/>
                </a:solidFill>
              </a:rPr>
            </a:br>
            <a:r>
              <a:rPr lang="de-AT" dirty="0" smtClean="0">
                <a:solidFill>
                  <a:srgbClr val="C00000"/>
                </a:solidFill>
              </a:rPr>
              <a:t>Import </a:t>
            </a:r>
            <a:r>
              <a:rPr lang="de-AT" dirty="0">
                <a:solidFill>
                  <a:srgbClr val="C00000"/>
                </a:solidFill>
              </a:rPr>
              <a:t>slip would be best, </a:t>
            </a:r>
            <a:r>
              <a:rPr lang="de-AT" dirty="0" smtClean="0">
                <a:solidFill>
                  <a:srgbClr val="C00000"/>
                </a:solidFill>
              </a:rPr>
              <a:t>but a declaration from a responsible person at the institute can suffice.</a:t>
            </a:r>
          </a:p>
        </p:txBody>
      </p:sp>
    </p:spTree>
    <p:extLst>
      <p:ext uri="{BB962C8B-B14F-4D97-AF65-F5344CB8AC3E}">
        <p14:creationId xmlns:p14="http://schemas.microsoft.com/office/powerpoint/2010/main" val="1767749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703" y="3417016"/>
            <a:ext cx="7111904" cy="1547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1012703" y="2285632"/>
            <a:ext cx="10286247" cy="101566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1" charset="0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LHCb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 Traceability Database is now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connected 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to TREC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 for transport and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shipping.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It is possible to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search for LHCb IDs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(starting with 4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… e.g. </a:t>
            </a:r>
            <a:r>
              <a:rPr lang="en-US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4UGCERGAS00005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)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in TREC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b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Bulk treatment of items in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TREC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</a:rPr>
              <a:t> is envisaged for the next version this year.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142" y="944998"/>
            <a:ext cx="3392789" cy="1202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5163" y="949401"/>
            <a:ext cx="3996577" cy="596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5163" y="1549542"/>
            <a:ext cx="3996577" cy="601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Left-Right Arrow 5"/>
          <p:cNvSpPr/>
          <p:nvPr/>
        </p:nvSpPr>
        <p:spPr>
          <a:xfrm>
            <a:off x="6242474" y="1205851"/>
            <a:ext cx="560934" cy="683887"/>
          </a:xfrm>
          <a:prstGeom prst="leftRightArrow">
            <a:avLst>
              <a:gd name="adj1" fmla="val 0"/>
              <a:gd name="adj2" fmla="val 41781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15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12703" y="4925121"/>
            <a:ext cx="711190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 traceability will be streamlined in the coming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months.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110753" y="3417016"/>
            <a:ext cx="3188196" cy="18774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A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Parts need correct info on dimensions </a:t>
            </a:r>
            <a:r>
              <a:rPr lang="de-A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de-A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weight and some info on material composition!</a:t>
            </a:r>
            <a:endParaRPr lang="de-AT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automatically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transferred </a:t>
            </a:r>
            <a:r>
              <a:rPr lang="de-A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TREC for </a:t>
            </a:r>
            <a:r>
              <a:rPr lang="de-A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moving requests)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9899" y="66675"/>
            <a:ext cx="9538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Radioactive </a:t>
            </a:r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Transport, Shipping and waste disposal from </a:t>
            </a:r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1012703" y="5410174"/>
            <a:ext cx="10286246" cy="707886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/>
              <a:t>If you experience any difficulties or have any questions about the procedure</a:t>
            </a:r>
            <a:br>
              <a:rPr lang="en-GB" sz="2000" dirty="0" smtClean="0"/>
            </a:br>
            <a:r>
              <a:rPr lang="en-GB" sz="2000" dirty="0" smtClean="0"/>
              <a:t>please contact LHCb-RP and we will try to help!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19738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3598" y="3072255"/>
            <a:ext cx="10510201" cy="1477328"/>
          </a:xfrm>
          <a:prstGeom prst="rect">
            <a:avLst/>
          </a:prstGeom>
          <a:solidFill>
            <a:schemeClr val="lt1">
              <a:alpha val="80000"/>
            </a:schemeClr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All waste </a:t>
            </a:r>
            <a:r>
              <a:rPr lang="en-US" b="1" dirty="0" smtClean="0">
                <a:solidFill>
                  <a:schemeClr val="accent5"/>
                </a:solidFill>
              </a:rPr>
              <a:t>must be labeled </a:t>
            </a:r>
            <a:r>
              <a:rPr lang="en-US" dirty="0" smtClean="0">
                <a:solidFill>
                  <a:schemeClr val="accent5"/>
                </a:solidFill>
              </a:rPr>
              <a:t>with the appropriate barcodes linked to </a:t>
            </a:r>
            <a:r>
              <a:rPr lang="en-US" b="1" dirty="0" smtClean="0">
                <a:solidFill>
                  <a:schemeClr val="accent5"/>
                </a:solidFill>
              </a:rPr>
              <a:t>descriptions of their content and origin</a:t>
            </a:r>
            <a:r>
              <a:rPr lang="en-US" dirty="0" smtClean="0">
                <a:solidFill>
                  <a:schemeClr val="accent5"/>
                </a:solidFill>
              </a:rPr>
              <a:t>!</a:t>
            </a:r>
          </a:p>
          <a:p>
            <a:pPr algn="ctr"/>
            <a:endParaRPr lang="en-US" dirty="0">
              <a:solidFill>
                <a:schemeClr val="accent5"/>
              </a:solidFill>
            </a:endParaRPr>
          </a:p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Bulk labelling </a:t>
            </a:r>
            <a:r>
              <a:rPr lang="en-US" dirty="0" smtClean="0">
                <a:solidFill>
                  <a:schemeClr val="accent5"/>
                </a:solidFill>
              </a:rPr>
              <a:t>of sachets or even full bins is </a:t>
            </a:r>
            <a:r>
              <a:rPr lang="en-US" dirty="0" smtClean="0">
                <a:solidFill>
                  <a:schemeClr val="accent5"/>
                </a:solidFill>
              </a:rPr>
              <a:t>recommended</a:t>
            </a:r>
            <a:r>
              <a:rPr lang="en-US" dirty="0" smtClean="0">
                <a:solidFill>
                  <a:schemeClr val="accent5"/>
                </a:solidFill>
              </a:rPr>
              <a:t> </a:t>
            </a:r>
            <a:r>
              <a:rPr lang="en-US" dirty="0" smtClean="0">
                <a:solidFill>
                  <a:schemeClr val="accent5"/>
                </a:solidFill>
              </a:rPr>
              <a:t>if </a:t>
            </a:r>
            <a:r>
              <a:rPr lang="en-US" dirty="0" smtClean="0">
                <a:solidFill>
                  <a:schemeClr val="accent5"/>
                </a:solidFill>
              </a:rPr>
              <a:t>the content </a:t>
            </a:r>
            <a:r>
              <a:rPr lang="en-US" dirty="0" smtClean="0">
                <a:solidFill>
                  <a:schemeClr val="accent5"/>
                </a:solidFill>
              </a:rPr>
              <a:t>is of same type and origin</a:t>
            </a:r>
            <a:r>
              <a:rPr lang="en-US" dirty="0" smtClean="0">
                <a:solidFill>
                  <a:schemeClr val="accent5"/>
                </a:solidFill>
              </a:rPr>
              <a:t>.</a:t>
            </a:r>
          </a:p>
          <a:p>
            <a:pPr algn="ctr"/>
            <a:endParaRPr lang="en-US" dirty="0">
              <a:solidFill>
                <a:schemeClr val="accent5"/>
              </a:solidFill>
            </a:endParaRPr>
          </a:p>
          <a:p>
            <a:pPr algn="ctr"/>
            <a:r>
              <a:rPr lang="en-US" dirty="0">
                <a:solidFill>
                  <a:schemeClr val="accent5"/>
                </a:solidFill>
              </a:rPr>
              <a:t>For smaller quantities, </a:t>
            </a:r>
            <a:r>
              <a:rPr lang="en-US" b="1" dirty="0">
                <a:solidFill>
                  <a:schemeClr val="accent5"/>
                </a:solidFill>
              </a:rPr>
              <a:t>sachets conforming to color coding of zones will be provided </a:t>
            </a:r>
            <a:r>
              <a:rPr lang="en-US" dirty="0">
                <a:solidFill>
                  <a:schemeClr val="accent5"/>
                </a:solidFill>
              </a:rPr>
              <a:t>(“mixed RIC” containers</a:t>
            </a:r>
            <a:r>
              <a:rPr lang="en-US" dirty="0" smtClean="0">
                <a:solidFill>
                  <a:schemeClr val="accent5"/>
                </a:solidFill>
              </a:rPr>
              <a:t>).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16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2780" y="66675"/>
            <a:ext cx="4712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Removal of waste from UX85B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43598" y="4896311"/>
            <a:ext cx="5561761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sorting, checking and conditioning of (radioactive) waste will be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performed in compliance with CADRA ruleset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surface buffer zone by LHCb-RP and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HSE-RP.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4308" y="861225"/>
            <a:ext cx="2505168" cy="1882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476" y="861225"/>
            <a:ext cx="2081301" cy="1891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843598" y="1078993"/>
            <a:ext cx="5280553" cy="707886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Waste must be sorted according to zoning (</a:t>
            </a:r>
            <a:r>
              <a:rPr lang="en-US" sz="20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20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according to type (</a:t>
            </a:r>
            <a:r>
              <a:rPr lang="en-US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burnable</a:t>
            </a:r>
            <a:r>
              <a:rPr lang="en-US" sz="20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 </a:t>
            </a:r>
            <a:r>
              <a:rPr lang="en-US" sz="2000" b="1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metallic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)!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54623" y="4942477"/>
            <a:ext cx="4599176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 set of information on type and origin is essential for this task!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6405359" y="4896311"/>
            <a:ext cx="349264" cy="923330"/>
          </a:xfrm>
          <a:prstGeom prst="rightArrow">
            <a:avLst>
              <a:gd name="adj1" fmla="val 45181"/>
              <a:gd name="adj2" fmla="val 100000"/>
            </a:avLst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43598" y="1786879"/>
            <a:ext cx="5280553" cy="70788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Bins will be provided close to the working areas according to the needs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defined 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WPPs.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6011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53" y="1068823"/>
            <a:ext cx="8684260" cy="498602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82780" y="66675"/>
            <a:ext cx="4712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Removal of waste from UX85B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9277" y="1948068"/>
            <a:ext cx="2287827" cy="3227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3052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18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05726" y="66675"/>
            <a:ext cx="2652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remarks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8" name="Snip Single Corner Rectangle 7"/>
          <p:cNvSpPr/>
          <p:nvPr/>
        </p:nvSpPr>
        <p:spPr>
          <a:xfrm>
            <a:off x="1393602" y="1007381"/>
            <a:ext cx="9264072" cy="4248983"/>
          </a:xfrm>
          <a:prstGeom prst="snip1Rect">
            <a:avLst/>
          </a:prstGeom>
          <a:solidFill>
            <a:schemeClr val="lt1">
              <a:alpha val="7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 smtClean="0">
                <a:solidFill>
                  <a:schemeClr val="accent5"/>
                </a:solidFill>
              </a:rPr>
              <a:t>Instructions</a:t>
            </a:r>
            <a:r>
              <a:rPr lang="en-US" sz="2000" dirty="0" smtClean="0">
                <a:solidFill>
                  <a:schemeClr val="accent5"/>
                </a:solidFill>
              </a:rPr>
              <a:t> and possibly tailored </a:t>
            </a:r>
            <a:r>
              <a:rPr lang="en-US" sz="2000" b="1" dirty="0" smtClean="0">
                <a:solidFill>
                  <a:schemeClr val="accent5"/>
                </a:solidFill>
              </a:rPr>
              <a:t>short trainings </a:t>
            </a:r>
            <a:r>
              <a:rPr lang="en-US" sz="2000" dirty="0" smtClean="0">
                <a:solidFill>
                  <a:schemeClr val="accent5"/>
                </a:solidFill>
              </a:rPr>
              <a:t>on RP safety measures will be provided by LHCb RP before the start of the planned work.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 smtClean="0">
              <a:solidFill>
                <a:schemeClr val="accent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accent5"/>
                </a:solidFill>
              </a:rPr>
              <a:t>Additional </a:t>
            </a:r>
            <a:r>
              <a:rPr lang="en-US" sz="2000" b="1" dirty="0">
                <a:solidFill>
                  <a:schemeClr val="accent5"/>
                </a:solidFill>
              </a:rPr>
              <a:t>precautions to be agreed on with HSE RP </a:t>
            </a:r>
            <a:r>
              <a:rPr lang="en-US" sz="2000" dirty="0" smtClean="0">
                <a:solidFill>
                  <a:schemeClr val="accent5"/>
                </a:solidFill>
              </a:rPr>
              <a:t>(e.g. </a:t>
            </a:r>
            <a:r>
              <a:rPr lang="en-US" sz="2000" dirty="0">
                <a:solidFill>
                  <a:schemeClr val="accent5"/>
                </a:solidFill>
              </a:rPr>
              <a:t>plastic floor covers, vacuum cleaners) will be taken for work in </a:t>
            </a:r>
            <a:r>
              <a:rPr lang="en-US" sz="20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5"/>
                </a:solidFill>
              </a:rPr>
              <a:t>and possibly some </a:t>
            </a:r>
            <a:r>
              <a:rPr lang="en-US" sz="2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5"/>
                </a:solidFill>
              </a:rPr>
              <a:t>areas to </a:t>
            </a:r>
            <a:r>
              <a:rPr lang="en-US" sz="2000" b="1" dirty="0">
                <a:solidFill>
                  <a:schemeClr val="accent5"/>
                </a:solidFill>
              </a:rPr>
              <a:t>minimize the risk of contamination</a:t>
            </a:r>
            <a:r>
              <a:rPr lang="en-US" sz="2000" dirty="0">
                <a:solidFill>
                  <a:schemeClr val="accent5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>
              <a:solidFill>
                <a:schemeClr val="accent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accent5"/>
                </a:solidFill>
              </a:rPr>
              <a:t>Efforts </a:t>
            </a:r>
            <a:r>
              <a:rPr lang="en-US" sz="2000" dirty="0" smtClean="0">
                <a:solidFill>
                  <a:schemeClr val="accent5"/>
                </a:solidFill>
              </a:rPr>
              <a:t>will be made to </a:t>
            </a:r>
            <a:r>
              <a:rPr lang="en-US" sz="2000" b="1" dirty="0" smtClean="0">
                <a:solidFill>
                  <a:schemeClr val="accent5"/>
                </a:solidFill>
              </a:rPr>
              <a:t>group </a:t>
            </a:r>
            <a:r>
              <a:rPr lang="en-US" sz="2000" b="1" dirty="0">
                <a:solidFill>
                  <a:schemeClr val="accent5"/>
                </a:solidFill>
              </a:rPr>
              <a:t>work packages </a:t>
            </a:r>
            <a:r>
              <a:rPr lang="en-US" sz="2000" dirty="0">
                <a:solidFill>
                  <a:schemeClr val="accent5"/>
                </a:solidFill>
              </a:rPr>
              <a:t>in a way that </a:t>
            </a:r>
            <a:r>
              <a:rPr lang="en-US" sz="2000" b="1" dirty="0">
                <a:solidFill>
                  <a:schemeClr val="accent5"/>
                </a:solidFill>
              </a:rPr>
              <a:t>minimizes contamination of tools and environment</a:t>
            </a:r>
            <a:r>
              <a:rPr lang="en-US" sz="2000" dirty="0">
                <a:solidFill>
                  <a:schemeClr val="accent5"/>
                </a:solidFill>
              </a:rPr>
              <a:t> (e.g. </a:t>
            </a:r>
            <a:r>
              <a:rPr lang="en-US" sz="2000" dirty="0" smtClean="0">
                <a:solidFill>
                  <a:schemeClr val="accent5"/>
                </a:solidFill>
              </a:rPr>
              <a:t>extract and </a:t>
            </a:r>
            <a:r>
              <a:rPr lang="en-US" sz="2000" dirty="0">
                <a:solidFill>
                  <a:schemeClr val="accent5"/>
                </a:solidFill>
              </a:rPr>
              <a:t>cut conventional cables </a:t>
            </a:r>
            <a:r>
              <a:rPr lang="en-US" sz="2000" dirty="0" smtClean="0">
                <a:solidFill>
                  <a:schemeClr val="accent5"/>
                </a:solidFill>
              </a:rPr>
              <a:t>first </a:t>
            </a:r>
            <a:r>
              <a:rPr lang="en-US" sz="2000" dirty="0">
                <a:solidFill>
                  <a:schemeClr val="accent5"/>
                </a:solidFill>
              </a:rPr>
              <a:t>as much as </a:t>
            </a:r>
            <a:r>
              <a:rPr lang="en-US" sz="2000" dirty="0" smtClean="0">
                <a:solidFill>
                  <a:schemeClr val="accent5"/>
                </a:solidFill>
              </a:rPr>
              <a:t>possible).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 smtClean="0">
              <a:solidFill>
                <a:schemeClr val="accent5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de-AT" sz="2800" dirty="0" smtClean="0">
                <a:solidFill>
                  <a:srgbClr val="C00000"/>
                </a:solidFill>
              </a:rPr>
              <a:t>What </a:t>
            </a:r>
            <a:r>
              <a:rPr lang="de-AT" sz="2800" dirty="0">
                <a:solidFill>
                  <a:srgbClr val="C00000"/>
                </a:solidFill>
              </a:rPr>
              <a:t>is declared </a:t>
            </a:r>
            <a:r>
              <a:rPr lang="de-AT" sz="2800" b="1" dirty="0">
                <a:solidFill>
                  <a:srgbClr val="C00000"/>
                </a:solidFill>
              </a:rPr>
              <a:t>waste will be thrown </a:t>
            </a:r>
            <a:r>
              <a:rPr lang="de-AT" sz="2800" b="1" dirty="0" smtClean="0">
                <a:solidFill>
                  <a:srgbClr val="C00000"/>
                </a:solidFill>
              </a:rPr>
              <a:t>ASAP</a:t>
            </a:r>
            <a:r>
              <a:rPr lang="de-AT" sz="2800" dirty="0" smtClean="0">
                <a:solidFill>
                  <a:srgbClr val="C00000"/>
                </a:solidFill>
              </a:rPr>
              <a:t>!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3602" y="5256364"/>
            <a:ext cx="9264072" cy="830997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de-A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destructive work is planned, it should be already mentioned in </a:t>
            </a:r>
            <a:r>
              <a:rPr lang="de-A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WPPs.</a:t>
            </a:r>
            <a:endParaRPr lang="de-AT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de-A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Nonetheless please contact us before and let us know of </a:t>
            </a:r>
            <a:r>
              <a:rPr lang="de-A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</a:t>
            </a:r>
            <a:r>
              <a:rPr lang="de-A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</a:t>
            </a:r>
            <a:r>
              <a:rPr lang="de-A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de-AT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0003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19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6637" y="66675"/>
            <a:ext cx="1608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00704" y="4994017"/>
            <a:ext cx="10183111" cy="707886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in doubt about anything RP related, please contact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 RP and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will do our best to help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de-A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can only help if we know</a:t>
            </a:r>
            <a:r>
              <a:rPr lang="de-AT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Snip Diagonal Corner Rectangle 12"/>
          <p:cNvSpPr/>
          <p:nvPr/>
        </p:nvSpPr>
        <p:spPr>
          <a:xfrm>
            <a:off x="1000704" y="1169635"/>
            <a:ext cx="8854496" cy="3746540"/>
          </a:xfrm>
          <a:prstGeom prst="snip2DiagRect">
            <a:avLst/>
          </a:prstGeom>
          <a:solidFill>
            <a:schemeClr val="lt1">
              <a:alpha val="70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5"/>
                </a:solidFill>
              </a:rPr>
              <a:t>Documents available describing rules </a:t>
            </a:r>
            <a:r>
              <a:rPr lang="en-US" b="1" dirty="0" smtClean="0">
                <a:solidFill>
                  <a:schemeClr val="accent5"/>
                </a:solidFill>
              </a:rPr>
              <a:t>for: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Compliance with RP </a:t>
            </a:r>
            <a:r>
              <a:rPr lang="en-US" b="1" dirty="0">
                <a:solidFill>
                  <a:schemeClr val="accent5"/>
                </a:solidFill>
              </a:rPr>
              <a:t>ALARA</a:t>
            </a:r>
            <a:r>
              <a:rPr lang="en-US" dirty="0">
                <a:solidFill>
                  <a:schemeClr val="accent5"/>
                </a:solidFill>
              </a:rPr>
              <a:t> during LS2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5"/>
                </a:solidFill>
              </a:rPr>
              <a:t>Pathways</a:t>
            </a:r>
            <a:r>
              <a:rPr lang="en-US" dirty="0">
                <a:solidFill>
                  <a:schemeClr val="accent5"/>
                </a:solidFill>
              </a:rPr>
              <a:t> for </a:t>
            </a:r>
            <a:r>
              <a:rPr lang="en-US" b="1" dirty="0">
                <a:solidFill>
                  <a:schemeClr val="accent5"/>
                </a:solidFill>
              </a:rPr>
              <a:t>PARTS</a:t>
            </a:r>
            <a:r>
              <a:rPr lang="en-US" dirty="0">
                <a:solidFill>
                  <a:schemeClr val="accent5"/>
                </a:solidFill>
              </a:rPr>
              <a:t> and </a:t>
            </a:r>
            <a:r>
              <a:rPr lang="en-US" b="1" dirty="0">
                <a:solidFill>
                  <a:schemeClr val="accent5"/>
                </a:solidFill>
              </a:rPr>
              <a:t>WASTE</a:t>
            </a:r>
            <a:r>
              <a:rPr lang="en-US" dirty="0">
                <a:solidFill>
                  <a:schemeClr val="accent5"/>
                </a:solidFill>
              </a:rPr>
              <a:t> leaving UX85B (and in some cases UX85A)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accent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5"/>
                </a:solidFill>
              </a:rPr>
              <a:t>Studies for </a:t>
            </a:r>
            <a:r>
              <a:rPr lang="en-US" b="1" dirty="0">
                <a:solidFill>
                  <a:schemeClr val="accent5"/>
                </a:solidFill>
              </a:rPr>
              <a:t>classification of material </a:t>
            </a:r>
            <a:r>
              <a:rPr lang="en-US" dirty="0">
                <a:solidFill>
                  <a:schemeClr val="accent5"/>
                </a:solidFill>
              </a:rPr>
              <a:t>(parts and waste) during LS2 are in progress.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dirty="0">
                <a:solidFill>
                  <a:schemeClr val="accent5"/>
                </a:solidFill>
              </a:rPr>
              <a:t>Results will be made available in October before verification at the start of LS2.</a:t>
            </a:r>
          </a:p>
          <a:p>
            <a:endParaRPr lang="en-US" dirty="0" smtClean="0">
              <a:solidFill>
                <a:schemeClr val="accent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chemeClr val="accent5"/>
                </a:solidFill>
              </a:rPr>
              <a:t>Work and Dose </a:t>
            </a:r>
            <a:r>
              <a:rPr lang="en-US" b="1" dirty="0" err="1" smtClean="0">
                <a:solidFill>
                  <a:schemeClr val="accent5"/>
                </a:solidFill>
              </a:rPr>
              <a:t>Plannings</a:t>
            </a:r>
            <a:r>
              <a:rPr lang="en-US" b="1" dirty="0" smtClean="0">
                <a:solidFill>
                  <a:schemeClr val="accent5"/>
                </a:solidFill>
              </a:rPr>
              <a:t> </a:t>
            </a:r>
            <a:r>
              <a:rPr lang="en-US" dirty="0" smtClean="0">
                <a:solidFill>
                  <a:schemeClr val="accent5"/>
                </a:solidFill>
              </a:rPr>
              <a:t>for dismantling must be prepared before the end of the year alongside </a:t>
            </a:r>
            <a:r>
              <a:rPr lang="en-US" b="1" dirty="0" smtClean="0">
                <a:solidFill>
                  <a:schemeClr val="accent5"/>
                </a:solidFill>
              </a:rPr>
              <a:t>IMPACT</a:t>
            </a:r>
            <a:r>
              <a:rPr lang="en-US" dirty="0" smtClean="0">
                <a:solidFill>
                  <a:schemeClr val="accent5"/>
                </a:solidFill>
              </a:rPr>
              <a:t>s with individual support provided by LHCb RP.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accent5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5"/>
                </a:solidFill>
              </a:rPr>
              <a:t>Recommendations for </a:t>
            </a:r>
            <a:r>
              <a:rPr lang="en-US" b="1" dirty="0">
                <a:solidFill>
                  <a:schemeClr val="accent5"/>
                </a:solidFill>
              </a:rPr>
              <a:t>RP safety measures </a:t>
            </a:r>
            <a:r>
              <a:rPr lang="en-US" dirty="0">
                <a:solidFill>
                  <a:schemeClr val="accent5"/>
                </a:solidFill>
              </a:rPr>
              <a:t>will be given in agreement with </a:t>
            </a:r>
            <a:r>
              <a:rPr lang="en-US" b="1" dirty="0" smtClean="0">
                <a:solidFill>
                  <a:schemeClr val="accent5"/>
                </a:solidFill>
              </a:rPr>
              <a:t>HSE-RP</a:t>
            </a:r>
            <a:r>
              <a:rPr lang="en-US" dirty="0" smtClean="0">
                <a:solidFill>
                  <a:schemeClr val="accent5"/>
                </a:solidFill>
              </a:rPr>
              <a:t>.</a:t>
            </a:r>
            <a:endParaRPr lang="en-US" dirty="0" smtClean="0">
              <a:solidFill>
                <a:schemeClr val="accent5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8810" y="3087082"/>
            <a:ext cx="1255005" cy="1770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8810" y="1170929"/>
            <a:ext cx="1246595" cy="1764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0691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/>
          <p:cNvSpPr/>
          <p:nvPr/>
        </p:nvSpPr>
        <p:spPr>
          <a:xfrm>
            <a:off x="2703727" y="1437829"/>
            <a:ext cx="3294499" cy="1853578"/>
          </a:xfrm>
          <a:prstGeom prst="triangle">
            <a:avLst/>
          </a:prstGeom>
          <a:gradFill flip="none" rotWithShape="1">
            <a:gsLst>
              <a:gs pos="10000">
                <a:srgbClr val="C00000"/>
              </a:gs>
              <a:gs pos="51000">
                <a:srgbClr val="7030A0"/>
              </a:gs>
              <a:gs pos="68000">
                <a:schemeClr val="accent6"/>
              </a:gs>
            </a:gsLst>
            <a:lin ang="0" scaled="0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74215" y="66675"/>
            <a:ext cx="53389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 Protection rules at CERN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951470"/>
            <a:ext cx="3190069" cy="4516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8610600" y="5535827"/>
            <a:ext cx="3190103" cy="752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RP ALARA considerations for work in the LHCb cavern UX85 (EDMS 1763831)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02858" y="3746374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(ALARA)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238166" y="907308"/>
            <a:ext cx="22256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Justification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41550" y="3746374"/>
            <a:ext cx="1414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(Legal </a:t>
            </a:r>
            <a:r>
              <a:rPr lang="en-US" dirty="0"/>
              <a:t>Limits)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93555" y="4278364"/>
            <a:ext cx="7772051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 work that is to be performed in the experimental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cavern UX85B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needs to be planned in advance in accordance with the Radiation Protection ALARA principle.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66930" y="3335698"/>
            <a:ext cx="1914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Limitation</a:t>
            </a:r>
            <a:endParaRPr 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77179" y="3335698"/>
            <a:ext cx="23990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Optimization</a:t>
            </a:r>
            <a:endParaRPr lang="en-US" sz="3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83703" y="2367829"/>
            <a:ext cx="15335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+mj-lt"/>
              </a:rPr>
              <a:t>Radiation</a:t>
            </a:r>
            <a:br>
              <a:rPr lang="en-US" sz="2400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+mj-lt"/>
              </a:rPr>
            </a:br>
            <a:r>
              <a:rPr lang="en-US" sz="2400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+mj-lt"/>
              </a:rPr>
              <a:t>Protection</a:t>
            </a:r>
            <a:endParaRPr lang="en-US" sz="2400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3555" y="5135240"/>
            <a:ext cx="7767781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 providing a summary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procedure that is to be followed before, during and after the execution of works by those responsible for its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organization.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8261336" y="5135239"/>
            <a:ext cx="349264" cy="634015"/>
          </a:xfrm>
          <a:prstGeom prst="rightArrow">
            <a:avLst>
              <a:gd name="adj1" fmla="val 45181"/>
              <a:gd name="adj2" fmla="val 1000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953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20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075492" y="2985066"/>
            <a:ext cx="1838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74477" y="3463994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3108891"/>
            <a:ext cx="532655" cy="35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797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998" y="990738"/>
            <a:ext cx="6139204" cy="338967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77516" y="2826494"/>
            <a:ext cx="4489029" cy="3385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software tool for planning work prior to its execution</a:t>
            </a:r>
            <a:endParaRPr lang="en-US" sz="16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865" y="3339992"/>
            <a:ext cx="4592333" cy="1015663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Approval is mandatory before execution!</a:t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Depending on the ALARA level, approval time and pathway may vary.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9936" y="66675"/>
            <a:ext cx="62047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</a:t>
            </a:r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28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Dose Planning (WDP</a:t>
            </a:r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714" y="1476539"/>
            <a:ext cx="3891274" cy="1425849"/>
          </a:xfrm>
          <a:prstGeom prst="rect">
            <a:avLst/>
          </a:prstGeom>
          <a:effectLst/>
        </p:spPr>
      </p:pic>
      <p:sp>
        <p:nvSpPr>
          <p:cNvPr id="14" name="Right Arrow 13"/>
          <p:cNvSpPr/>
          <p:nvPr/>
        </p:nvSpPr>
        <p:spPr>
          <a:xfrm rot="10800000">
            <a:off x="5145837" y="1042878"/>
            <a:ext cx="367522" cy="2293299"/>
          </a:xfrm>
          <a:prstGeom prst="rightArrow">
            <a:avLst>
              <a:gd name="adj1" fmla="val 45181"/>
              <a:gd name="adj2" fmla="val 10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828988" y="5493842"/>
            <a:ext cx="6851213" cy="461665"/>
          </a:xfrm>
          <a:prstGeom prst="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A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Varying level of detail required for var. activities!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5865" y="1042878"/>
            <a:ext cx="4592333" cy="330899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5400000">
            <a:off x="2598643" y="2279094"/>
            <a:ext cx="446778" cy="4592334"/>
          </a:xfrm>
          <a:prstGeom prst="rightArrow">
            <a:avLst>
              <a:gd name="adj1" fmla="val 45181"/>
              <a:gd name="adj2" fmla="val 100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84355" y="4348057"/>
            <a:ext cx="1275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connects to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25865" y="4888960"/>
            <a:ext cx="6024259" cy="46166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DIMR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Dossier Intervention Milieu Radioactive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25865" y="5491301"/>
            <a:ext cx="4303123" cy="46166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WDP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(Work and Dose Planning)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50123" y="4888959"/>
            <a:ext cx="5130077" cy="46166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Mandatory 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WP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LS2!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7915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4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8928" y="1406663"/>
            <a:ext cx="6024259" cy="92333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C00000"/>
                </a:solidFill>
              </a:rPr>
              <a:t>Should be </a:t>
            </a:r>
            <a:r>
              <a:rPr lang="en-US" b="1" dirty="0" smtClean="0">
                <a:solidFill>
                  <a:srgbClr val="C00000"/>
                </a:solidFill>
              </a:rPr>
              <a:t>initiated by the work package leader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C00000"/>
                </a:solidFill>
              </a:rPr>
              <a:t>Can contain multiple (connected) </a:t>
            </a:r>
            <a:r>
              <a:rPr lang="en-US" b="1" dirty="0" smtClean="0">
                <a:solidFill>
                  <a:srgbClr val="C00000"/>
                </a:solidFill>
              </a:rPr>
              <a:t>IMPACTS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C00000"/>
                </a:solidFill>
              </a:rPr>
              <a:t>Work dose planning (WDP) </a:t>
            </a:r>
            <a:r>
              <a:rPr lang="en-US" dirty="0" smtClean="0">
                <a:solidFill>
                  <a:srgbClr val="C00000"/>
                </a:solidFill>
              </a:rPr>
              <a:t>can be created from here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910" y="1176329"/>
            <a:ext cx="5407542" cy="272774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707648" y="3062193"/>
            <a:ext cx="2237500" cy="35038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06488" y="5614561"/>
            <a:ext cx="528694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List of  connected IMPACTs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18928" y="4740222"/>
            <a:ext cx="6024259" cy="646331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7030A0"/>
                </a:solidFill>
              </a:rPr>
              <a:t>Beampipe</a:t>
            </a:r>
            <a:r>
              <a:rPr lang="en-US" b="1" dirty="0" smtClean="0">
                <a:solidFill>
                  <a:srgbClr val="7030A0"/>
                </a:solidFill>
              </a:rPr>
              <a:t> removal </a:t>
            </a:r>
            <a:r>
              <a:rPr lang="en-US" dirty="0" smtClean="0">
                <a:solidFill>
                  <a:srgbClr val="7030A0"/>
                </a:solidFill>
              </a:rPr>
              <a:t>will cover multiple IMPACTs, but can be covered by a single WDP with multiple (sub)steps.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508" y="3976159"/>
            <a:ext cx="5286944" cy="165736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39936" y="66675"/>
            <a:ext cx="62047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and Work Dose Planning (WDP</a:t>
            </a:r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1281" y="2659808"/>
            <a:ext cx="4960387" cy="120032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WDP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should largely follow the steps described in the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IMPACTs and WPPs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in a simplified way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WDP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cover multiple IMPACTs, but should only cover one coherent group of activities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93318" y="5937559"/>
            <a:ext cx="513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817134" y="2659808"/>
            <a:ext cx="492790" cy="1200329"/>
          </a:xfrm>
          <a:prstGeom prst="rightArrow">
            <a:avLst>
              <a:gd name="adj1" fmla="val 45181"/>
              <a:gd name="adj2" fmla="val 100000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2350" y="4351495"/>
            <a:ext cx="6030837" cy="400110"/>
          </a:xfrm>
          <a:prstGeom prst="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18928" y="5386553"/>
            <a:ext cx="6024259" cy="36933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err="1">
                <a:solidFill>
                  <a:srgbClr val="7030A0"/>
                </a:solidFill>
              </a:rPr>
              <a:t>Beampipe</a:t>
            </a:r>
            <a:r>
              <a:rPr lang="en-US" b="1" dirty="0">
                <a:solidFill>
                  <a:srgbClr val="7030A0"/>
                </a:solidFill>
              </a:rPr>
              <a:t> installation </a:t>
            </a:r>
            <a:r>
              <a:rPr lang="en-US" dirty="0">
                <a:solidFill>
                  <a:srgbClr val="7030A0"/>
                </a:solidFill>
              </a:rPr>
              <a:t>will be covered in a different WDP.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12351" y="944998"/>
            <a:ext cx="6032074" cy="461665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DIMR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Dossier Intervention Milieu Radioactive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ight Arrow 15"/>
          <p:cNvSpPr/>
          <p:nvPr/>
        </p:nvSpPr>
        <p:spPr>
          <a:xfrm rot="5400000">
            <a:off x="9159356" y="3428529"/>
            <a:ext cx="181206" cy="5286944"/>
          </a:xfrm>
          <a:prstGeom prst="rightArrow">
            <a:avLst>
              <a:gd name="adj1" fmla="val 45181"/>
              <a:gd name="adj2" fmla="val 100000"/>
            </a:avLst>
          </a:prstGeom>
          <a:gradFill flip="none" rotWithShape="1"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  <a:lin ang="10800000" scaled="1"/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5400000">
            <a:off x="3240966" y="1479576"/>
            <a:ext cx="201016" cy="4960387"/>
          </a:xfrm>
          <a:prstGeom prst="rightArrow">
            <a:avLst>
              <a:gd name="adj1" fmla="val 45181"/>
              <a:gd name="adj2" fmla="val 100000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27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242" y="1608593"/>
            <a:ext cx="7566056" cy="38287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2843" y="66675"/>
            <a:ext cx="4880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and Dose Planning (WDP)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82373" y="900707"/>
            <a:ext cx="7568079" cy="70788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Teams, work steps, work locations, estimated work time and start date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be filled out by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subdetector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groups based on WPP and IMPACTs</a:t>
            </a:r>
          </a:p>
        </p:txBody>
      </p:sp>
      <p:sp>
        <p:nvSpPr>
          <p:cNvPr id="9" name="Rectangle 8"/>
          <p:cNvSpPr/>
          <p:nvPr/>
        </p:nvSpPr>
        <p:spPr>
          <a:xfrm>
            <a:off x="2182219" y="5437295"/>
            <a:ext cx="7568079" cy="400110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Dose rates </a:t>
            </a:r>
            <a:r>
              <a:rPr lang="en-US" sz="2000" b="1" dirty="0" smtClean="0">
                <a:solidFill>
                  <a:schemeClr val="bg1"/>
                </a:solidFill>
              </a:rPr>
              <a:t>will </a:t>
            </a:r>
            <a:r>
              <a:rPr lang="en-US" sz="2000" b="1" dirty="0">
                <a:solidFill>
                  <a:schemeClr val="bg1"/>
                </a:solidFill>
              </a:rPr>
              <a:t>be </a:t>
            </a:r>
            <a:r>
              <a:rPr lang="en-US" sz="2000" b="1" dirty="0" smtClean="0">
                <a:solidFill>
                  <a:schemeClr val="bg1"/>
                </a:solidFill>
              </a:rPr>
              <a:t>filled by RPEs after locations are </a:t>
            </a:r>
            <a:r>
              <a:rPr lang="en-US" sz="2000" b="1" dirty="0" smtClean="0">
                <a:solidFill>
                  <a:schemeClr val="bg1"/>
                </a:solidFill>
              </a:rPr>
              <a:t>defined.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82218" y="5837405"/>
            <a:ext cx="7568080" cy="400110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 RP will provide advice and support for filling WDPs.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9082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6</a:t>
            </a:fld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61224" y="3272331"/>
            <a:ext cx="10492575" cy="2123658"/>
          </a:xfrm>
          <a:prstGeom prst="rect">
            <a:avLst/>
          </a:prstGeom>
          <a:blipFill dpi="0" rotWithShape="1">
            <a:blip r:embed="rId3">
              <a:alphaModFix amt="32000"/>
            </a:blip>
            <a:srcRect/>
            <a:stretch>
              <a:fillRect/>
            </a:stretch>
          </a:blip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de-AT" sz="2600" b="1" dirty="0" smtClean="0">
                <a:solidFill>
                  <a:schemeClr val="accent6">
                    <a:lumMod val="50000"/>
                  </a:schemeClr>
                </a:solidFill>
              </a:rPr>
              <a:t>LHCb RP </a:t>
            </a:r>
            <a:r>
              <a:rPr lang="de-AT" sz="2600" b="1" dirty="0">
                <a:solidFill>
                  <a:schemeClr val="accent6">
                    <a:lumMod val="50000"/>
                  </a:schemeClr>
                </a:solidFill>
              </a:rPr>
              <a:t>will </a:t>
            </a:r>
            <a:r>
              <a:rPr lang="de-AT" sz="2600" b="1" dirty="0" smtClean="0">
                <a:solidFill>
                  <a:schemeClr val="accent6">
                    <a:lumMod val="50000"/>
                  </a:schemeClr>
                </a:solidFill>
              </a:rPr>
              <a:t>help in preparing a </a:t>
            </a:r>
            <a:r>
              <a:rPr lang="de-AT" sz="2600" b="1" dirty="0">
                <a:solidFill>
                  <a:schemeClr val="accent6">
                    <a:lumMod val="50000"/>
                  </a:schemeClr>
                </a:solidFill>
              </a:rPr>
              <a:t>skeleton for </a:t>
            </a:r>
            <a:r>
              <a:rPr lang="de-AT" sz="2600" b="1" dirty="0" smtClean="0">
                <a:solidFill>
                  <a:schemeClr val="accent6">
                    <a:lumMod val="50000"/>
                  </a:schemeClr>
                </a:solidFill>
              </a:rPr>
              <a:t>WDPs and provide examples. </a:t>
            </a:r>
          </a:p>
          <a:p>
            <a:pPr algn="ctr"/>
            <a:r>
              <a:rPr lang="de-AT" sz="2600" b="1" dirty="0" smtClean="0">
                <a:solidFill>
                  <a:schemeClr val="accent6">
                    <a:lumMod val="50000"/>
                  </a:schemeClr>
                </a:solidFill>
              </a:rPr>
              <a:t>Need your info </a:t>
            </a:r>
            <a:r>
              <a:rPr lang="de-AT" sz="2600" b="1" dirty="0">
                <a:solidFill>
                  <a:schemeClr val="accent6">
                    <a:lumMod val="50000"/>
                  </a:schemeClr>
                </a:solidFill>
              </a:rPr>
              <a:t>based on WPP and </a:t>
            </a:r>
            <a:r>
              <a:rPr lang="de-AT" sz="2600" b="1" dirty="0" smtClean="0">
                <a:solidFill>
                  <a:schemeClr val="accent6">
                    <a:lumMod val="50000"/>
                  </a:schemeClr>
                </a:solidFill>
              </a:rPr>
              <a:t>IMPACT:</a:t>
            </a:r>
          </a:p>
          <a:p>
            <a:pPr algn="ctr"/>
            <a:endParaRPr lang="de-AT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de-AT" sz="2000" dirty="0" smtClean="0">
                <a:solidFill>
                  <a:schemeClr val="accent6">
                    <a:lumMod val="50000"/>
                  </a:schemeClr>
                </a:solidFill>
              </a:rPr>
              <a:t> Workers/Teams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de-AT" sz="2000" dirty="0" smtClean="0">
                <a:solidFill>
                  <a:schemeClr val="accent6">
                    <a:lumMod val="50000"/>
                  </a:schemeClr>
                </a:solidFill>
              </a:rPr>
              <a:t>Locations for each step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de-AT" sz="2000" dirty="0">
                <a:solidFill>
                  <a:schemeClr val="accent6">
                    <a:lumMod val="50000"/>
                  </a:schemeClr>
                </a:solidFill>
              </a:rPr>
              <a:t>D</a:t>
            </a:r>
            <a:r>
              <a:rPr lang="de-AT" sz="2000" dirty="0" smtClean="0">
                <a:solidFill>
                  <a:schemeClr val="accent6">
                    <a:lumMod val="50000"/>
                  </a:schemeClr>
                </a:solidFill>
              </a:rPr>
              <a:t>uration of steps per location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5914" y="1485785"/>
            <a:ext cx="7677150" cy="5619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868201" y="1076496"/>
            <a:ext cx="10492576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WDP tool calculates dose estimates and evolution for the whole procedure with follow-up of measured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dose.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1225" y="5383260"/>
            <a:ext cx="10492574" cy="400110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A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</a:t>
            </a:r>
            <a:r>
              <a:rPr lang="de-A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past, we will </a:t>
            </a:r>
            <a:r>
              <a:rPr lang="de-A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ask </a:t>
            </a:r>
            <a:r>
              <a:rPr lang="de-A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wear operational </a:t>
            </a:r>
            <a:r>
              <a:rPr lang="de-A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dosimeters for higher risk activities!</a:t>
            </a:r>
            <a:endParaRPr lang="de-A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8201" y="2088720"/>
            <a:ext cx="10492576" cy="3693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Values are </a:t>
            </a:r>
            <a:r>
              <a:rPr lang="en-US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automatically transferred to the DIMR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indicating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ALARA Level.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9936" y="66675"/>
            <a:ext cx="62047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and Work Dose Planning (WDP</a:t>
            </a:r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61223" y="1071893"/>
            <a:ext cx="10499554" cy="17554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68201" y="2458052"/>
            <a:ext cx="1049257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Intervention at ALARA Lv3 is not expected, </a:t>
            </a:r>
            <a:r>
              <a:rPr lang="de-A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we 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reserved an ALARA committee (3 months before work).</a:t>
            </a:r>
            <a:endParaRPr lang="de-A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8704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05820" y="2061787"/>
            <a:ext cx="5674575" cy="1754326"/>
          </a:xfrm>
          <a:prstGeom prst="rect">
            <a:avLst/>
          </a:prstGeom>
          <a:solidFill>
            <a:schemeClr val="lt1">
              <a:alpha val="65000"/>
            </a:schemeClr>
          </a:solidFill>
          <a:ln>
            <a:solidFill>
              <a:srgbClr val="C00000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S</a:t>
            </a:r>
            <a:r>
              <a:rPr lang="en-US" dirty="0" smtClean="0">
                <a:solidFill>
                  <a:srgbClr val="C00000"/>
                </a:solidFill>
              </a:rPr>
              <a:t>ome areas including </a:t>
            </a:r>
            <a:r>
              <a:rPr lang="en-US" b="1" dirty="0" smtClean="0">
                <a:solidFill>
                  <a:srgbClr val="C00000"/>
                </a:solidFill>
              </a:rPr>
              <a:t>VELO alcove </a:t>
            </a:r>
            <a:r>
              <a:rPr lang="en-US" dirty="0" smtClean="0">
                <a:solidFill>
                  <a:srgbClr val="C00000"/>
                </a:solidFill>
              </a:rPr>
              <a:t>as well as the area around the beam line between </a:t>
            </a:r>
            <a:r>
              <a:rPr lang="en-US" b="1" dirty="0" smtClean="0">
                <a:solidFill>
                  <a:srgbClr val="C00000"/>
                </a:solidFill>
              </a:rPr>
              <a:t>open calorimeters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will be declared </a:t>
            </a:r>
            <a:r>
              <a:rPr lang="en-US" b="1" dirty="0" smtClean="0">
                <a:solidFill>
                  <a:srgbClr val="C00000"/>
                </a:solidFill>
              </a:rPr>
              <a:t>simple controlled areas.</a:t>
            </a:r>
            <a:endParaRPr lang="en-US" dirty="0">
              <a:solidFill>
                <a:srgbClr val="C00000"/>
              </a:solidFill>
            </a:endParaRPr>
          </a:p>
          <a:p>
            <a:pPr algn="ctr"/>
            <a:endParaRPr lang="en-US" dirty="0" smtClean="0">
              <a:solidFill>
                <a:srgbClr val="C00000"/>
              </a:solidFill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Requires </a:t>
            </a:r>
            <a:r>
              <a:rPr lang="en-US" b="1" dirty="0" smtClean="0">
                <a:solidFill>
                  <a:srgbClr val="C00000"/>
                </a:solidFill>
              </a:rPr>
              <a:t>delimitation</a:t>
            </a:r>
            <a:r>
              <a:rPr lang="en-US" dirty="0" smtClean="0">
                <a:solidFill>
                  <a:srgbClr val="C00000"/>
                </a:solidFill>
              </a:rPr>
              <a:t> (“fencing”) of the area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and a </a:t>
            </a:r>
            <a:r>
              <a:rPr lang="en-US" b="1" dirty="0" smtClean="0">
                <a:solidFill>
                  <a:srgbClr val="C00000"/>
                </a:solidFill>
              </a:rPr>
              <a:t>valid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training </a:t>
            </a:r>
            <a:r>
              <a:rPr lang="en-US" dirty="0" smtClean="0">
                <a:solidFill>
                  <a:srgbClr val="C00000"/>
                </a:solidFill>
              </a:rPr>
              <a:t>for </a:t>
            </a:r>
            <a:r>
              <a:rPr lang="en-US" b="1" dirty="0" smtClean="0">
                <a:solidFill>
                  <a:srgbClr val="C00000"/>
                </a:solidFill>
              </a:rPr>
              <a:t>access</a:t>
            </a:r>
            <a:r>
              <a:rPr lang="en-US" dirty="0" smtClean="0">
                <a:solidFill>
                  <a:srgbClr val="C00000"/>
                </a:solidFill>
              </a:rPr>
              <a:t>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703" y="894662"/>
            <a:ext cx="5158338" cy="3556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195067" y="66675"/>
            <a:ext cx="38300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classification in LS2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flipV="1">
            <a:off x="8395927" y="2212000"/>
            <a:ext cx="628073" cy="105001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8940873" y="2624705"/>
            <a:ext cx="353291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05821" y="1353901"/>
            <a:ext cx="5674575" cy="707886"/>
          </a:xfrm>
          <a:prstGeom prst="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/>
              <a:t>In LS2, HSE-RP area classification will be done according to </a:t>
            </a:r>
            <a:r>
              <a:rPr lang="en-US" sz="2000" b="1" dirty="0"/>
              <a:t>permanent area workplace</a:t>
            </a:r>
            <a:r>
              <a:rPr lang="en-US" sz="2000" dirty="0"/>
              <a:t> </a:t>
            </a:r>
            <a:r>
              <a:rPr lang="en-US" sz="2000" dirty="0" smtClean="0"/>
              <a:t>rules.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705819" y="3805185"/>
            <a:ext cx="5674575" cy="646331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Supervised Area &lt; 3 </a:t>
            </a:r>
            <a:r>
              <a:rPr lang="en-US" dirty="0" err="1">
                <a:solidFill>
                  <a:schemeClr val="bg1"/>
                </a:solidFill>
              </a:rPr>
              <a:t>uSv</a:t>
            </a:r>
            <a:r>
              <a:rPr lang="en-US" dirty="0">
                <a:solidFill>
                  <a:schemeClr val="bg1"/>
                </a:solidFill>
              </a:rPr>
              <a:t>/h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Most of the cavern still </a:t>
            </a:r>
            <a:r>
              <a:rPr lang="en-US" dirty="0" smtClean="0">
                <a:solidFill>
                  <a:schemeClr val="bg1"/>
                </a:solidFill>
              </a:rPr>
              <a:t>compatible.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37233" y="5116299"/>
            <a:ext cx="8262198" cy="707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Simple controlled area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training: </a:t>
            </a:r>
            <a:r>
              <a:rPr lang="en-US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training in </a:t>
            </a:r>
            <a:r>
              <a:rPr lang="en-US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classroom!</a:t>
            </a: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+ online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refresher for those who already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attended more than 3 years ago)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37233" y="5824185"/>
            <a:ext cx="8262198" cy="46166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Please prepare well in advance – High demand expected in LS2!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37233" y="4746967"/>
            <a:ext cx="8262198" cy="3693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Everyone must have valid supervised radiation area training (SIR)!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454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073" y="692215"/>
            <a:ext cx="6467054" cy="576612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8" name="Multiply 7"/>
          <p:cNvSpPr/>
          <p:nvPr/>
        </p:nvSpPr>
        <p:spPr>
          <a:xfrm>
            <a:off x="8850746" y="430250"/>
            <a:ext cx="3274852" cy="1033815"/>
          </a:xfrm>
          <a:prstGeom prst="mathMultiply">
            <a:avLst>
              <a:gd name="adj1" fmla="val 363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64" y="761397"/>
            <a:ext cx="6113010" cy="4023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3881476"/>
            <a:ext cx="4562764" cy="2564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3739" y="2254458"/>
            <a:ext cx="1800225" cy="140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5702629" y="5538893"/>
            <a:ext cx="4796493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usual RP surveys will be performed before work is being conducted at the start of LS2 or when the detector configuration changes!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5067" y="66675"/>
            <a:ext cx="38300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classification in LS2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04950" y="76483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2019 -&gt;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130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93380" y="1301101"/>
            <a:ext cx="6069901" cy="4307288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/>
          <p:nvPr/>
        </p:nvPicPr>
        <p:blipFill>
          <a:blip r:embed="rId3"/>
          <a:stretch>
            <a:fillRect/>
          </a:stretch>
        </p:blipFill>
        <p:spPr>
          <a:xfrm>
            <a:off x="7302011" y="1293564"/>
            <a:ext cx="3981450" cy="4314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E16D1-660E-4BEC-BCF1-C762AAADDC89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4661" y="66675"/>
            <a:ext cx="44018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 classification in LS2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74477" y="545603"/>
            <a:ext cx="11610975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77" y="190500"/>
            <a:ext cx="532655" cy="3551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03370" y="2478395"/>
            <a:ext cx="469882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3200" b="1" dirty="0" smtClean="0">
                <a:solidFill>
                  <a:schemeClr val="accent5"/>
                </a:solidFill>
              </a:rPr>
              <a:t> </a:t>
            </a:r>
            <a: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(Radioactive)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3200" b="1" dirty="0" smtClean="0">
                <a:solidFill>
                  <a:schemeClr val="accent5"/>
                </a:solidFill>
              </a:rPr>
              <a:t> </a:t>
            </a:r>
            <a: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(Intermediate)</a:t>
            </a:r>
            <a:b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</a:br>
            <a:r>
              <a:rPr lang="en-US" b="1" dirty="0" smtClean="0"/>
              <a:t>checks require </a:t>
            </a:r>
            <a:r>
              <a:rPr lang="en-US" b="1" dirty="0" smtClean="0"/>
              <a:t>detailed measurements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3200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400" b="1" dirty="0" smtClean="0">
                <a:solidFill>
                  <a:schemeClr val="accent5"/>
                </a:solidFill>
              </a:rPr>
              <a:t> </a:t>
            </a:r>
            <a: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  <a:t>(Conventional)</a:t>
            </a:r>
            <a:br>
              <a:rPr lang="en-US" sz="2400" b="1" dirty="0" smtClean="0">
                <a:ln>
                  <a:solidFill>
                    <a:schemeClr val="tx1"/>
                  </a:solidFill>
                </a:ln>
                <a:solidFill>
                  <a:schemeClr val="accent6"/>
                </a:solidFill>
              </a:rPr>
            </a:br>
            <a:r>
              <a:rPr lang="en-US" b="1" dirty="0" smtClean="0"/>
              <a:t>routine </a:t>
            </a:r>
            <a:r>
              <a:rPr lang="en-US" b="1" dirty="0" smtClean="0"/>
              <a:t>checks only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93380" y="4962058"/>
            <a:ext cx="6069901" cy="64633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 and End of Zones will be indicated by different colors (paint/tape) on floor and equipment at the beginning of LS2</a:t>
            </a:r>
          </a:p>
        </p:txBody>
      </p:sp>
      <p:sp>
        <p:nvSpPr>
          <p:cNvPr id="3" name="Rectangle 2"/>
          <p:cNvSpPr/>
          <p:nvPr/>
        </p:nvSpPr>
        <p:spPr>
          <a:xfrm>
            <a:off x="893380" y="1301102"/>
            <a:ext cx="6069901" cy="83099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classification of material UX85B will be partitioned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into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general zones:</a:t>
            </a:r>
          </a:p>
        </p:txBody>
      </p:sp>
      <p:sp>
        <p:nvSpPr>
          <p:cNvPr id="4" name="TextBox 3"/>
          <p:cNvSpPr txBox="1"/>
          <p:nvPr/>
        </p:nvSpPr>
        <p:spPr>
          <a:xfrm rot="19908159">
            <a:off x="3874160" y="3887823"/>
            <a:ext cx="3198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dirty="0" smtClean="0">
                <a:solidFill>
                  <a:srgbClr val="C00000"/>
                </a:solidFill>
              </a:rPr>
              <a:t>(color coding of I and C may change)</a:t>
            </a:r>
            <a:endParaRPr 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431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3138</TotalTime>
  <Words>1511</Words>
  <Application>Microsoft Office PowerPoint</Application>
  <PresentationFormat>Widescreen</PresentationFormat>
  <Paragraphs>166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Matthias Karacson</dc:creator>
  <cp:lastModifiedBy>Matthias Karacson</cp:lastModifiedBy>
  <cp:revision>308</cp:revision>
  <dcterms:created xsi:type="dcterms:W3CDTF">2018-05-04T09:46:15Z</dcterms:created>
  <dcterms:modified xsi:type="dcterms:W3CDTF">2018-05-15T13:22:43Z</dcterms:modified>
</cp:coreProperties>
</file>