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7" r:id="rId1"/>
  </p:sldMasterIdLst>
  <p:notesMasterIdLst>
    <p:notesMasterId r:id="rId14"/>
  </p:notesMasterIdLst>
  <p:handoutMasterIdLst>
    <p:handoutMasterId r:id="rId15"/>
  </p:handoutMasterIdLst>
  <p:sldIdLst>
    <p:sldId id="356" r:id="rId2"/>
    <p:sldId id="366" r:id="rId3"/>
    <p:sldId id="367" r:id="rId4"/>
    <p:sldId id="368" r:id="rId5"/>
    <p:sldId id="369" r:id="rId6"/>
    <p:sldId id="370" r:id="rId7"/>
    <p:sldId id="375" r:id="rId8"/>
    <p:sldId id="371" r:id="rId9"/>
    <p:sldId id="372" r:id="rId10"/>
    <p:sldId id="373" r:id="rId11"/>
    <p:sldId id="374" r:id="rId12"/>
    <p:sldId id="376" r:id="rId13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04282"/>
    <a:srgbClr val="000000"/>
    <a:srgbClr val="403008"/>
    <a:srgbClr val="210F07"/>
    <a:srgbClr val="1F0F03"/>
    <a:srgbClr val="070023"/>
    <a:srgbClr val="080024"/>
    <a:srgbClr val="080040"/>
    <a:srgbClr val="0F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9" autoAdjust="0"/>
    <p:restoredTop sz="86421" autoAdjust="0"/>
  </p:normalViewPr>
  <p:slideViewPr>
    <p:cSldViewPr snapToGrid="0" showGuides="1">
      <p:cViewPr>
        <p:scale>
          <a:sx n="125" d="100"/>
          <a:sy n="125" d="100"/>
        </p:scale>
        <p:origin x="318" y="258"/>
      </p:cViewPr>
      <p:guideLst/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713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77" y="0"/>
            <a:ext cx="427713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19/12/2017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7410"/>
            <a:ext cx="427713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77" y="6457410"/>
            <a:ext cx="427713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19/12/2017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5937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C9020-8EC6-4355-B36F-B5B9585A28E5}" type="datetime1">
              <a:rPr lang="en-US" smtClean="0"/>
              <a:t>12/19/2017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0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10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0D7BB-5FE1-474A-A497-9DA4E2445275}" type="datetime1">
              <a:rPr lang="en-US" smtClean="0"/>
              <a:t>12/19/2017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-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0899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A473-0B4D-4E7F-B178-BC825A43B1DF}" type="datetime1">
              <a:rPr lang="en-US" smtClean="0"/>
              <a:t>12/19/2017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CWG -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9F8A-BCEA-4CC5-B22C-C7764489C2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78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82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3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936000"/>
            <a:ext cx="7920000" cy="532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20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9C0A-17EB-4398-A702-42754B5B6CF3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700" y="6356351"/>
            <a:ext cx="309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CWG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000" y="6356351"/>
            <a:ext cx="1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69F8A-BCEA-4CC5-B22C-C7764489C224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000" y="6066000"/>
            <a:ext cx="756000" cy="75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1" y="36000"/>
            <a:ext cx="72339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7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3" r:id="rId3"/>
    <p:sldLayoutId id="2147483744" r:id="rId4"/>
    <p:sldLayoutId id="2147483745" r:id="rId5"/>
    <p:sldLayoutId id="2147483746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800000"/>
            <a:ext cx="6858000" cy="2387600"/>
          </a:xfrm>
        </p:spPr>
        <p:txBody>
          <a:bodyPr/>
          <a:lstStyle/>
          <a:p>
            <a:r>
              <a:rPr lang="en-GB" dirty="0" smtClean="0"/>
              <a:t>Optimized multi-bunch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lang="en-US" dirty="0" smtClean="0"/>
              <a:t>J. Komppula, K. Li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00" y="360000"/>
            <a:ext cx="4320000" cy="30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Status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175840"/>
            <a:ext cx="7920000" cy="494764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Performance is sufficient</a:t>
            </a:r>
          </a:p>
          <a:p>
            <a:pPr lvl="1"/>
            <a:r>
              <a:rPr lang="en-US" dirty="0"/>
              <a:t>Full SPS beam </a:t>
            </a:r>
            <a:r>
              <a:rPr lang="en-US" dirty="0" smtClean="0"/>
              <a:t>	→ </a:t>
            </a:r>
            <a:r>
              <a:rPr lang="en-US" b="1" dirty="0" smtClean="0">
                <a:solidFill>
                  <a:srgbClr val="00B050"/>
                </a:solidFill>
              </a:rPr>
              <a:t>No problem!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LHC MD studies </a:t>
            </a:r>
            <a:r>
              <a:rPr lang="en-US" dirty="0" smtClean="0"/>
              <a:t>	→ </a:t>
            </a:r>
            <a:r>
              <a:rPr lang="en-US" b="1" dirty="0" smtClean="0">
                <a:solidFill>
                  <a:srgbClr val="00B050"/>
                </a:solidFill>
              </a:rPr>
              <a:t>Easy</a:t>
            </a:r>
            <a:r>
              <a:rPr lang="en-US" b="1" dirty="0">
                <a:solidFill>
                  <a:srgbClr val="00B050"/>
                </a:solidFill>
              </a:rPr>
              <a:t>!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LHC full beam </a:t>
            </a:r>
            <a:r>
              <a:rPr lang="en-US" dirty="0" smtClean="0"/>
              <a:t>	→ From </a:t>
            </a:r>
            <a:r>
              <a:rPr lang="en-US" b="1" dirty="0">
                <a:solidFill>
                  <a:srgbClr val="00B050"/>
                </a:solidFill>
              </a:rPr>
              <a:t>easy</a:t>
            </a:r>
            <a:r>
              <a:rPr lang="en-US" dirty="0"/>
              <a:t> (10k ppb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                     	     to </a:t>
            </a:r>
            <a:r>
              <a:rPr lang="en-US" b="1" dirty="0">
                <a:solidFill>
                  <a:srgbClr val="FFC000"/>
                </a:solidFill>
              </a:rPr>
              <a:t>if you really need </a:t>
            </a:r>
            <a:r>
              <a:rPr lang="en-US" dirty="0"/>
              <a:t>(500k ppb)</a:t>
            </a:r>
          </a:p>
          <a:p>
            <a:pPr lvl="1"/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dirty="0" smtClean="0"/>
              <a:t>		→ </a:t>
            </a:r>
            <a:r>
              <a:rPr lang="en-US" b="1" dirty="0" smtClean="0">
                <a:solidFill>
                  <a:srgbClr val="FFC000"/>
                </a:solidFill>
              </a:rPr>
              <a:t>It </a:t>
            </a:r>
            <a:r>
              <a:rPr lang="en-US" b="1" dirty="0">
                <a:solidFill>
                  <a:srgbClr val="FFC000"/>
                </a:solidFill>
              </a:rPr>
              <a:t>was the goal!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Benchmarking promising</a:t>
            </a:r>
          </a:p>
          <a:p>
            <a:pPr lvl="1"/>
            <a:r>
              <a:rPr lang="en-US" dirty="0"/>
              <a:t>Against other </a:t>
            </a:r>
            <a:r>
              <a:rPr lang="en-US" dirty="0" smtClean="0"/>
              <a:t>codes	→ </a:t>
            </a:r>
            <a:r>
              <a:rPr lang="en-US" b="1" dirty="0">
                <a:solidFill>
                  <a:srgbClr val="00B050"/>
                </a:solidFill>
              </a:rPr>
              <a:t>OK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Against math </a:t>
            </a:r>
            <a:r>
              <a:rPr lang="en-US" dirty="0" smtClean="0"/>
              <a:t>		→ </a:t>
            </a:r>
            <a:r>
              <a:rPr lang="en-US" b="1" dirty="0">
                <a:solidFill>
                  <a:srgbClr val="00B050"/>
                </a:solidFill>
              </a:rPr>
              <a:t>OK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Against </a:t>
            </a:r>
            <a:r>
              <a:rPr lang="en-US" dirty="0" err="1"/>
              <a:t>Sacherer</a:t>
            </a:r>
            <a:r>
              <a:rPr lang="en-US" dirty="0"/>
              <a:t> </a:t>
            </a:r>
            <a:r>
              <a:rPr lang="en-US" dirty="0" smtClean="0"/>
              <a:t>		→ </a:t>
            </a:r>
            <a:r>
              <a:rPr lang="en-US" b="1" dirty="0">
                <a:solidFill>
                  <a:srgbClr val="FFC000"/>
                </a:solidFill>
              </a:rPr>
              <a:t>In </a:t>
            </a:r>
            <a:r>
              <a:rPr lang="en-US" b="1" dirty="0" smtClean="0">
                <a:solidFill>
                  <a:srgbClr val="FFC000"/>
                </a:solidFill>
              </a:rPr>
              <a:t>progress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  <a:p>
            <a:r>
              <a:rPr lang="en-US" dirty="0"/>
              <a:t>… but the </a:t>
            </a:r>
            <a:r>
              <a:rPr lang="en-US" dirty="0" err="1"/>
              <a:t>multibunch</a:t>
            </a:r>
            <a:r>
              <a:rPr lang="en-US" dirty="0"/>
              <a:t> version is still a development branch</a:t>
            </a:r>
          </a:p>
          <a:p>
            <a:pPr lvl="1"/>
            <a:r>
              <a:rPr lang="en-US" dirty="0"/>
              <a:t>Bunch monitors are </a:t>
            </a:r>
            <a:r>
              <a:rPr lang="en-US" dirty="0" smtClean="0"/>
              <a:t>sometimes unstable</a:t>
            </a:r>
            <a:endParaRPr lang="en-US" dirty="0"/>
          </a:p>
          <a:p>
            <a:pPr lvl="1"/>
            <a:r>
              <a:rPr lang="en-US" dirty="0"/>
              <a:t>Behind the master branch</a:t>
            </a:r>
          </a:p>
          <a:p>
            <a:pPr lvl="1"/>
            <a:r>
              <a:rPr lang="en-US" dirty="0"/>
              <a:t>Changes to the core functions were needed </a:t>
            </a:r>
            <a:r>
              <a:rPr lang="en-US" dirty="0" smtClean="0"/>
              <a:t>:(</a:t>
            </a:r>
          </a:p>
          <a:p>
            <a:pPr lvl="1"/>
            <a:r>
              <a:rPr lang="en-US" dirty="0" smtClean="0"/>
              <a:t>Some parts might need cleaning and reprogramming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→ </a:t>
            </a:r>
            <a:r>
              <a:rPr lang="en-US" b="1" dirty="0"/>
              <a:t>merging needs some work </a:t>
            </a:r>
          </a:p>
        </p:txBody>
      </p:sp>
    </p:spTree>
    <p:extLst>
      <p:ext uri="{BB962C8B-B14F-4D97-AF65-F5344CB8AC3E}">
        <p14:creationId xmlns:p14="http://schemas.microsoft.com/office/powerpoint/2010/main" val="46923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We are “tickling the dragon's tail”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2721" y="1292118"/>
            <a:ext cx="4731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capacity of an entire supercomputer can be easily filled by one 30 steps LHC </a:t>
            </a:r>
            <a:r>
              <a:rPr lang="en-US" dirty="0" err="1"/>
              <a:t>chroma</a:t>
            </a:r>
            <a:r>
              <a:rPr lang="en-US" dirty="0"/>
              <a:t> </a:t>
            </a:r>
            <a:r>
              <a:rPr lang="en-US" dirty="0" smtClean="0"/>
              <a:t>scan… 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96399" y="2802044"/>
            <a:ext cx="4040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but it is also possible to perform </a:t>
            </a:r>
            <a:r>
              <a:rPr lang="en-US" dirty="0" smtClean="0"/>
              <a:t>same </a:t>
            </a:r>
          </a:p>
          <a:p>
            <a:r>
              <a:rPr lang="en-US" dirty="0"/>
              <a:t>s</a:t>
            </a:r>
            <a:r>
              <a:rPr lang="en-US" dirty="0" smtClean="0"/>
              <a:t>imulations </a:t>
            </a:r>
            <a:r>
              <a:rPr lang="en-US" dirty="0" smtClean="0"/>
              <a:t>on </a:t>
            </a:r>
            <a:r>
              <a:rPr lang="en-US" dirty="0"/>
              <a:t>desktop </a:t>
            </a:r>
            <a:r>
              <a:rPr lang="en-US" dirty="0" smtClean="0"/>
              <a:t>computers </a:t>
            </a:r>
            <a:r>
              <a:rPr lang="en-US" dirty="0" smtClean="0"/>
              <a:t>if less </a:t>
            </a:r>
            <a:br>
              <a:rPr lang="en-US" dirty="0" smtClean="0"/>
            </a:br>
            <a:r>
              <a:rPr lang="en-US" dirty="0" err="1" smtClean="0"/>
              <a:t>macroparticles</a:t>
            </a:r>
            <a:r>
              <a:rPr lang="en-US" dirty="0" smtClean="0"/>
              <a:t> are used (</a:t>
            </a:r>
            <a:r>
              <a:rPr lang="en-US" dirty="0" err="1" smtClean="0"/>
              <a:t>HTCondor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6760" y="1900933"/>
            <a:ext cx="42937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CSC SISU</a:t>
            </a:r>
            <a:r>
              <a:rPr lang="en-US" sz="1400" dirty="0"/>
              <a:t>: </a:t>
            </a:r>
            <a:r>
              <a:rPr lang="en-US" sz="1400" dirty="0" smtClean="0"/>
              <a:t>World </a:t>
            </a:r>
            <a:r>
              <a:rPr lang="en-US" sz="1400" dirty="0"/>
              <a:t>top 50 HPC cluster in </a:t>
            </a:r>
            <a:r>
              <a:rPr lang="en-US" sz="1400" dirty="0" smtClean="0"/>
              <a:t>2015, 40 </a:t>
            </a:r>
            <a:r>
              <a:rPr lang="en-US" sz="1400" dirty="0"/>
              <a:t>608 </a:t>
            </a:r>
            <a:r>
              <a:rPr lang="en-US" sz="1400" dirty="0" smtClean="0"/>
              <a:t>cores</a:t>
            </a:r>
          </a:p>
          <a:p>
            <a:r>
              <a:rPr lang="en-US" sz="1400" dirty="0" smtClean="0"/>
              <a:t>→ </a:t>
            </a:r>
            <a:r>
              <a:rPr lang="en-US" sz="1400" dirty="0"/>
              <a:t>only one core per 2.5 bunches </a:t>
            </a:r>
            <a:r>
              <a:rPr lang="en-US" sz="1400" dirty="0" smtClean="0"/>
              <a:t>:-(  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959" y="4343270"/>
            <a:ext cx="2481944" cy="153602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034041" y="4343270"/>
            <a:ext cx="379786" cy="14388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53016" y="4709283"/>
            <a:ext cx="3055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Slicing of the first </a:t>
            </a:r>
            <a:r>
              <a:rPr lang="en-US" dirty="0" err="1" smtClean="0"/>
              <a:t>nano</a:t>
            </a:r>
            <a:r>
              <a:rPr lang="en-US" dirty="0" smtClean="0"/>
              <a:t> second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of the wake function!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902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88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039" y="1603261"/>
            <a:ext cx="3819957" cy="3438293"/>
          </a:xfrm>
        </p:spPr>
        <p:txBody>
          <a:bodyPr>
            <a:normAutofit/>
          </a:bodyPr>
          <a:lstStyle/>
          <a:p>
            <a:r>
              <a:rPr lang="en-US" dirty="0"/>
              <a:t>Transverse feedback studies for the FCC-</a:t>
            </a:r>
            <a:r>
              <a:rPr lang="en-US" dirty="0" err="1"/>
              <a:t>hh</a:t>
            </a:r>
            <a:endParaRPr lang="en-US" dirty="0"/>
          </a:p>
          <a:p>
            <a:pPr lvl="1"/>
            <a:r>
              <a:rPr lang="en-US" dirty="0"/>
              <a:t>Coupled bunch instabilities, </a:t>
            </a:r>
            <a:r>
              <a:rPr lang="en-US" dirty="0" smtClean="0"/>
              <a:t>injection </a:t>
            </a:r>
            <a:r>
              <a:rPr lang="en-US" dirty="0"/>
              <a:t>oscillations,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/>
              <a:t>Realistic models for a beam and a transverse feedback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>→ </a:t>
            </a:r>
            <a:r>
              <a:rPr lang="en-US" dirty="0" err="1"/>
              <a:t>PyHEADTAIL</a:t>
            </a:r>
            <a:endParaRPr lang="en-US" dirty="0"/>
          </a:p>
          <a:p>
            <a:pPr lvl="1"/>
            <a:r>
              <a:rPr lang="en-US" dirty="0"/>
              <a:t>New feedback module</a:t>
            </a:r>
          </a:p>
          <a:p>
            <a:pPr lvl="1"/>
            <a:r>
              <a:rPr lang="en-US" dirty="0" err="1"/>
              <a:t>Multibunch</a:t>
            </a:r>
            <a:r>
              <a:rPr lang="en-US" dirty="0"/>
              <a:t> </a:t>
            </a:r>
            <a:r>
              <a:rPr lang="en-US" dirty="0" err="1"/>
              <a:t>PyHEADTAIL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706" y="1318053"/>
            <a:ext cx="3481967" cy="388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6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039" y="3385362"/>
            <a:ext cx="7988307" cy="2788935"/>
          </a:xfrm>
        </p:spPr>
        <p:txBody>
          <a:bodyPr>
            <a:normAutofit/>
          </a:bodyPr>
          <a:lstStyle/>
          <a:p>
            <a:r>
              <a:rPr lang="en-US" dirty="0"/>
              <a:t>Linear scaling to the full LHC simulation: </a:t>
            </a:r>
          </a:p>
          <a:p>
            <a:pPr marL="342900" lvl="1" indent="0">
              <a:buNone/>
            </a:pPr>
            <a:r>
              <a:rPr lang="en-US" dirty="0" smtClean="0"/>
              <a:t>→ </a:t>
            </a:r>
            <a:r>
              <a:rPr lang="en-US" dirty="0"/>
              <a:t>600 cores, 3 s / turn (practical limit)</a:t>
            </a:r>
          </a:p>
          <a:p>
            <a:r>
              <a:rPr lang="en-US" dirty="0"/>
              <a:t>Local 4 core simulations → ~1000 bunches per core</a:t>
            </a:r>
          </a:p>
          <a:p>
            <a:pPr marL="342900" lvl="1" indent="0">
              <a:buNone/>
            </a:pPr>
            <a:r>
              <a:rPr lang="en-US" dirty="0"/>
              <a:t>→ every 1 </a:t>
            </a:r>
            <a:r>
              <a:rPr lang="en-US" dirty="0" err="1"/>
              <a:t>ms</a:t>
            </a:r>
            <a:r>
              <a:rPr lang="en-US" dirty="0"/>
              <a:t> per bunch → 1 s in the total tracking time</a:t>
            </a:r>
          </a:p>
          <a:p>
            <a:pPr marL="0" indent="0">
              <a:buNone/>
            </a:pPr>
            <a:r>
              <a:rPr lang="en-US" dirty="0"/>
              <a:t>This is not easy but...</a:t>
            </a:r>
          </a:p>
          <a:p>
            <a:r>
              <a:rPr lang="en-US" dirty="0"/>
              <a:t>… O(n^2) algorithms are the absolute evil:</a:t>
            </a:r>
          </a:p>
          <a:p>
            <a:pPr lvl="1"/>
            <a:r>
              <a:rPr lang="en-US" dirty="0"/>
              <a:t>Each bunch interacts with all the other bunches → O(n^2) algorithm!</a:t>
            </a:r>
          </a:p>
          <a:p>
            <a:pPr lvl="1"/>
            <a:r>
              <a:rPr lang="en-US" dirty="0"/>
              <a:t>13 068 b ^2 = 170 000 000 times slower! (years per turn)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204212"/>
              </p:ext>
            </p:extLst>
          </p:nvPr>
        </p:nvGraphicFramePr>
        <p:xfrm>
          <a:off x="4573816" y="1081968"/>
          <a:ext cx="3781621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2370"/>
                <a:gridCol w="1107346"/>
                <a:gridCol w="1291905"/>
              </a:tblGrid>
              <a:tr h="2915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FCC-</a:t>
                      </a:r>
                      <a:r>
                        <a:rPr lang="en-US" dirty="0" err="1" smtClean="0"/>
                        <a:t>hh</a:t>
                      </a:r>
                      <a:endParaRPr lang="en-US" dirty="0"/>
                    </a:p>
                  </a:txBody>
                  <a:tcPr/>
                </a:tc>
              </a:tr>
              <a:tr h="291552">
                <a:tc>
                  <a:txBody>
                    <a:bodyPr/>
                    <a:lstStyle/>
                    <a:p>
                      <a:r>
                        <a:rPr lang="nb-NO" dirty="0" smtClean="0"/>
                        <a:t>Beam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7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50 TeV</a:t>
                      </a:r>
                      <a:endParaRPr lang="en-US" dirty="0"/>
                    </a:p>
                  </a:txBody>
                  <a:tcPr/>
                </a:tc>
              </a:tr>
              <a:tr h="291552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26.7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97.7 km</a:t>
                      </a:r>
                      <a:endParaRPr lang="en-US" dirty="0"/>
                    </a:p>
                  </a:txBody>
                  <a:tcPr/>
                </a:tc>
              </a:tr>
              <a:tr h="29155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Betatron</a:t>
                      </a:r>
                      <a:r>
                        <a:rPr lang="en-US" dirty="0" smtClean="0"/>
                        <a:t> tunes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64.28/59.31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111.31/109.32</a:t>
                      </a:r>
                      <a:endParaRPr lang="en-US" dirty="0"/>
                    </a:p>
                  </a:txBody>
                  <a:tcPr/>
                </a:tc>
              </a:tr>
              <a:tr h="291552">
                <a:tc>
                  <a:txBody>
                    <a:bodyPr/>
                    <a:lstStyle/>
                    <a:p>
                      <a:r>
                        <a:rPr lang="en-US" dirty="0" smtClean="0"/>
                        <a:t>RF harmonic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35640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130680</a:t>
                      </a:r>
                      <a:endParaRPr lang="en-US" dirty="0"/>
                    </a:p>
                  </a:txBody>
                  <a:tcPr/>
                </a:tc>
              </a:tr>
              <a:tr h="291552">
                <a:tc>
                  <a:txBody>
                    <a:bodyPr/>
                    <a:lstStyle/>
                    <a:p>
                      <a:r>
                        <a:rPr lang="en-US" dirty="0" smtClean="0"/>
                        <a:t>Max N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13068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928208" y="1074755"/>
            <a:ext cx="3106897" cy="1840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Typical single </a:t>
            </a:r>
            <a:r>
              <a:rPr lang="en-US" b="1" dirty="0" smtClean="0"/>
              <a:t>bunch</a:t>
            </a:r>
            <a:br>
              <a:rPr lang="en-US" b="1" dirty="0" smtClean="0"/>
            </a:br>
            <a:r>
              <a:rPr lang="en-US" b="1" dirty="0" err="1" smtClean="0"/>
              <a:t>PyHEADTAIL</a:t>
            </a:r>
            <a:r>
              <a:rPr lang="en-US" b="1" dirty="0" smtClean="0"/>
              <a:t> </a:t>
            </a:r>
            <a:r>
              <a:rPr lang="en-US" b="1" dirty="0"/>
              <a:t>simulation: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- 500k macro </a:t>
            </a:r>
            <a:r>
              <a:rPr lang="en-US" dirty="0" smtClean="0"/>
              <a:t>particles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100 </a:t>
            </a:r>
            <a:r>
              <a:rPr lang="en-US" dirty="0" smtClean="0"/>
              <a:t>slices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Qp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wakes</a:t>
            </a:r>
            <a:br>
              <a:rPr lang="en-US" dirty="0" smtClean="0"/>
            </a:br>
            <a:r>
              <a:rPr lang="en-US" dirty="0" smtClean="0"/>
              <a:t>→ </a:t>
            </a:r>
            <a:r>
              <a:rPr lang="en-US" dirty="0"/>
              <a:t>~0.5 s / turn, 500k turns</a:t>
            </a:r>
          </a:p>
          <a:p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939405" y="2575420"/>
            <a:ext cx="595817" cy="28123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90096" y="2585207"/>
            <a:ext cx="595817" cy="28123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2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…some tricks were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960" y="1199425"/>
            <a:ext cx="8212079" cy="48575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fi-FI" dirty="0" smtClean="0"/>
              <a:t>1st working version: original HEADTAIL style wakes (very generic solution)</a:t>
            </a:r>
            <a:endParaRPr lang="en-US" dirty="0" smtClean="0"/>
          </a:p>
          <a:p>
            <a:pPr marL="342900" lvl="1" indent="0">
              <a:buNone/>
            </a:pPr>
            <a:r>
              <a:rPr lang="en-US" dirty="0" smtClean="0"/>
              <a:t>	3 </a:t>
            </a:r>
            <a:r>
              <a:rPr lang="en-US" dirty="0"/>
              <a:t>nested for-loops and recalculated wake values → limited to ~10-100 bunches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wake approach (</a:t>
            </a:r>
            <a:r>
              <a:rPr lang="en-US" dirty="0" err="1"/>
              <a:t>precalculated</a:t>
            </a:r>
            <a:r>
              <a:rPr lang="en-US" dirty="0"/>
              <a:t> wakes)</a:t>
            </a:r>
          </a:p>
          <a:p>
            <a:pPr marL="342900" lvl="1" indent="0">
              <a:buNone/>
            </a:pPr>
            <a:r>
              <a:rPr lang="en-US" dirty="0" smtClean="0"/>
              <a:t>	→ </a:t>
            </a:r>
            <a:r>
              <a:rPr lang="en-US" dirty="0"/>
              <a:t>memory limited to 1000 bunches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wake approach (“</a:t>
            </a:r>
            <a:r>
              <a:rPr lang="en-US" dirty="0" err="1"/>
              <a:t>precalculated</a:t>
            </a:r>
            <a:r>
              <a:rPr lang="en-US" dirty="0"/>
              <a:t> wake database</a:t>
            </a:r>
            <a:r>
              <a:rPr lang="en-US" dirty="0" smtClean="0"/>
              <a:t>”)</a:t>
            </a:r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	→ </a:t>
            </a:r>
            <a:r>
              <a:rPr lang="en-US" dirty="0"/>
              <a:t>no memory problems but still an O(n^2) algorithm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wake approach (new FFT based wake algorithm)</a:t>
            </a:r>
          </a:p>
          <a:p>
            <a:pPr marL="342900" lvl="1" indent="0">
              <a:buNone/>
            </a:pPr>
            <a:r>
              <a:rPr lang="en-US" dirty="0" smtClean="0"/>
              <a:t>	→ </a:t>
            </a:r>
            <a:r>
              <a:rPr lang="en-US" dirty="0"/>
              <a:t>Success!! </a:t>
            </a:r>
            <a:endParaRPr lang="en-US" dirty="0" smtClean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…but </a:t>
            </a:r>
            <a:r>
              <a:rPr lang="en-US" dirty="0"/>
              <a:t>still “O(n^2) problems“ in </a:t>
            </a:r>
            <a:r>
              <a:rPr lang="en-US" dirty="0" err="1"/>
              <a:t>PyHEADTAIL</a:t>
            </a:r>
            <a:r>
              <a:rPr lang="en-US" dirty="0"/>
              <a:t>  </a:t>
            </a:r>
            <a:r>
              <a:rPr lang="en-US" dirty="0" smtClean="0"/>
              <a:t>(</a:t>
            </a:r>
            <a:r>
              <a:rPr lang="en-US" dirty="0"/>
              <a:t>limit </a:t>
            </a:r>
            <a:r>
              <a:rPr lang="en-US" dirty="0" smtClean="0"/>
              <a:t>1k-10k ppb)</a:t>
            </a:r>
            <a:endParaRPr lang="en-US" dirty="0"/>
          </a:p>
          <a:p>
            <a:pPr marL="457200" indent="-457200">
              <a:buFont typeface="+mj-lt"/>
              <a:buAutoNum type="arabicParenR" startAt="5"/>
            </a:pPr>
            <a:r>
              <a:rPr lang="en-US" dirty="0" smtClean="0"/>
              <a:t>Hacking </a:t>
            </a:r>
            <a:r>
              <a:rPr lang="en-US" dirty="0"/>
              <a:t>the core</a:t>
            </a:r>
          </a:p>
          <a:p>
            <a:pPr marL="800100" lvl="1" indent="-457200">
              <a:buFont typeface="+mj-lt"/>
              <a:buAutoNum type="arabicParenR"/>
            </a:pPr>
            <a:r>
              <a:rPr lang="en-US" dirty="0"/>
              <a:t>binary tree algorithm to the beam generator</a:t>
            </a:r>
          </a:p>
          <a:p>
            <a:pPr marL="800100" lvl="1" indent="-457200">
              <a:buFont typeface="+mj-lt"/>
              <a:buAutoNum type="arabicParenR"/>
            </a:pPr>
            <a:r>
              <a:rPr lang="en-US" dirty="0" err="1"/>
              <a:t>beam.split</a:t>
            </a:r>
            <a:r>
              <a:rPr lang="en-US" dirty="0"/>
              <a:t>() → </a:t>
            </a:r>
            <a:r>
              <a:rPr lang="en-US" dirty="0" err="1"/>
              <a:t>beam.split_to_views</a:t>
            </a:r>
            <a:r>
              <a:rPr lang="en-US" dirty="0"/>
              <a:t>() → reduced data copying</a:t>
            </a:r>
          </a:p>
          <a:p>
            <a:pPr marL="800100" lvl="1" indent="-457200">
              <a:buFont typeface="+mj-lt"/>
              <a:buAutoNum type="arabicParenR"/>
            </a:pPr>
            <a:r>
              <a:rPr lang="en-US" dirty="0"/>
              <a:t>New reference z-coordinate system based on </a:t>
            </a:r>
            <a:r>
              <a:rPr lang="en-US" dirty="0" err="1"/>
              <a:t>h_bunch</a:t>
            </a:r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	→ </a:t>
            </a:r>
            <a:r>
              <a:rPr lang="en-US" dirty="0"/>
              <a:t>&gt;500k </a:t>
            </a:r>
            <a:r>
              <a:rPr lang="en-US" dirty="0" err="1"/>
              <a:t>macroparticles</a:t>
            </a:r>
            <a:r>
              <a:rPr lang="en-US" dirty="0"/>
              <a:t> and 100 slices per bunch in the LHC beam</a:t>
            </a:r>
          </a:p>
          <a:p>
            <a:pPr marL="457200" indent="-457200">
              <a:buFont typeface="+mj-lt"/>
              <a:buAutoNum type="arabicParenR" startAt="5"/>
            </a:pPr>
            <a:r>
              <a:rPr lang="en-US" dirty="0" smtClean="0"/>
              <a:t>Wake </a:t>
            </a:r>
            <a:r>
              <a:rPr lang="en-US" dirty="0"/>
              <a:t>parallelization on the wake object level</a:t>
            </a:r>
          </a:p>
          <a:p>
            <a:pPr marL="342900" lvl="1" indent="0">
              <a:buNone/>
            </a:pPr>
            <a:r>
              <a:rPr lang="en-US" dirty="0" smtClean="0"/>
              <a:t>→ </a:t>
            </a:r>
            <a:r>
              <a:rPr lang="en-US" dirty="0"/>
              <a:t>a factor of 2-7 faster wake calculations (all turns from all wake kicks are calculated in parallel)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2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960" y="1064516"/>
            <a:ext cx="5455155" cy="1468824"/>
          </a:xfrm>
        </p:spPr>
        <p:txBody>
          <a:bodyPr>
            <a:normAutofit/>
          </a:bodyPr>
          <a:lstStyle/>
          <a:p>
            <a:r>
              <a:rPr lang="en-US" dirty="0"/>
              <a:t>Back of the envelope, LHC beam (wakes, </a:t>
            </a:r>
            <a:r>
              <a:rPr lang="en-US" dirty="0" err="1"/>
              <a:t>Qp</a:t>
            </a:r>
            <a:r>
              <a:rPr lang="en-US" dirty="0"/>
              <a:t>): </a:t>
            </a:r>
            <a:endParaRPr lang="en-US" dirty="0" smtClean="0"/>
          </a:p>
          <a:p>
            <a:pPr marL="342900" lvl="1" indent="0">
              <a:buNone/>
            </a:pPr>
            <a:r>
              <a:rPr lang="en-US" dirty="0" smtClean="0"/>
              <a:t>→ </a:t>
            </a:r>
            <a:r>
              <a:rPr lang="en-US" dirty="0"/>
              <a:t>from 3 s/turn on 600 cores to 1 year/turn</a:t>
            </a:r>
          </a:p>
          <a:p>
            <a:r>
              <a:rPr lang="en-US" dirty="0"/>
              <a:t>Reality, LHC beam (wakes, </a:t>
            </a:r>
            <a:r>
              <a:rPr lang="en-US" dirty="0" err="1"/>
              <a:t>Qp</a:t>
            </a:r>
            <a:r>
              <a:rPr lang="en-US" dirty="0" smtClean="0"/>
              <a:t>):</a:t>
            </a:r>
          </a:p>
          <a:p>
            <a:pPr marL="342900" lvl="1" indent="0">
              <a:buNone/>
            </a:pPr>
            <a:r>
              <a:rPr lang="en-US" dirty="0" smtClean="0"/>
              <a:t>→ </a:t>
            </a:r>
            <a:r>
              <a:rPr lang="en-US" dirty="0"/>
              <a:t>it takes 3.6 s/turn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28018" y="2338469"/>
            <a:ext cx="37128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Disclaimer: 10k particles and 20 slices per </a:t>
            </a:r>
            <a:r>
              <a:rPr lang="en-US" sz="1400" dirty="0" smtClean="0"/>
              <a:t>bunch</a:t>
            </a:r>
          </a:p>
          <a:p>
            <a:r>
              <a:rPr lang="en-US" sz="1400" dirty="0" smtClean="0"/>
              <a:t>(but </a:t>
            </a:r>
            <a:r>
              <a:rPr lang="en-US" sz="1400" dirty="0"/>
              <a:t>it is a part of the </a:t>
            </a:r>
            <a:r>
              <a:rPr lang="en-US" sz="1400" dirty="0" smtClean="0"/>
              <a:t>optimization).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082" y="3630819"/>
            <a:ext cx="4718482" cy="26430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87579" y="3357799"/>
            <a:ext cx="172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</a:t>
            </a:r>
            <a:r>
              <a:rPr lang="en-US" dirty="0" smtClean="0"/>
              <a:t>HPC-batch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97856" y="3680090"/>
            <a:ext cx="21018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HL-LHC HOM test:</a:t>
            </a:r>
          </a:p>
          <a:p>
            <a:r>
              <a:rPr lang="en-US" dirty="0"/>
              <a:t>- 3564 bunches</a:t>
            </a:r>
          </a:p>
          <a:p>
            <a:r>
              <a:rPr lang="en-US" dirty="0"/>
              <a:t>- </a:t>
            </a:r>
            <a:r>
              <a:rPr lang="en-US" dirty="0" err="1"/>
              <a:t>Qp</a:t>
            </a:r>
            <a:r>
              <a:rPr lang="en-US" dirty="0"/>
              <a:t>=10</a:t>
            </a:r>
          </a:p>
          <a:p>
            <a:r>
              <a:rPr lang="en-US" dirty="0"/>
              <a:t>- 3 </a:t>
            </a:r>
            <a:r>
              <a:rPr lang="en-US" dirty="0" smtClean="0"/>
              <a:t>turn </a:t>
            </a:r>
            <a:r>
              <a:rPr lang="en-US" dirty="0"/>
              <a:t>wakes</a:t>
            </a:r>
          </a:p>
          <a:p>
            <a:r>
              <a:rPr lang="en-US" dirty="0"/>
              <a:t>- 20 slices per bunch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9922" y="3696942"/>
            <a:ext cx="21804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Transverse tracking limited</a:t>
            </a:r>
          </a:p>
          <a:p>
            <a:r>
              <a:rPr lang="en-US" sz="1400" dirty="0"/>
              <a:t>→ good parallelization</a:t>
            </a:r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344" y="5674158"/>
            <a:ext cx="1800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Wake limited</a:t>
            </a:r>
          </a:p>
          <a:p>
            <a:r>
              <a:rPr lang="en-US" sz="1400" dirty="0"/>
              <a:t>→ poor parallelization</a:t>
            </a:r>
          </a:p>
        </p:txBody>
      </p:sp>
      <p:sp>
        <p:nvSpPr>
          <p:cNvPr id="14" name="Oval 13"/>
          <p:cNvSpPr/>
          <p:nvPr/>
        </p:nvSpPr>
        <p:spPr>
          <a:xfrm>
            <a:off x="2825646" y="3772102"/>
            <a:ext cx="3237875" cy="1122188"/>
          </a:xfrm>
          <a:prstGeom prst="ellipse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835641" y="4941768"/>
            <a:ext cx="3237875" cy="69453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23672" y="4045533"/>
            <a:ext cx="801974" cy="106743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079985" y="5425491"/>
            <a:ext cx="718181" cy="412842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0213" y="2062189"/>
            <a:ext cx="2437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o</a:t>
            </a:r>
            <a:r>
              <a:rPr lang="fi-FI" dirty="0" smtClean="0"/>
              <a:t>n a desktop computer!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6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 animBg="1"/>
      <p:bldP spid="1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Benchmarking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73" y="1572687"/>
            <a:ext cx="4609329" cy="23070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18" y="1936175"/>
            <a:ext cx="3039414" cy="20262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7318" y="1109274"/>
            <a:ext cx="33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b="1" dirty="0" err="1" smtClean="0"/>
              <a:t>PyHEADTAIL</a:t>
            </a:r>
            <a:r>
              <a:rPr lang="en-US" b="1" dirty="0" smtClean="0"/>
              <a:t> </a:t>
            </a:r>
            <a:r>
              <a:rPr lang="en-US" b="1" dirty="0"/>
              <a:t>vs NHT vs </a:t>
            </a:r>
            <a:r>
              <a:rPr lang="en-US" b="1" dirty="0" smtClean="0"/>
              <a:t>theory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523290" y="1104142"/>
            <a:ext cx="3059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B) </a:t>
            </a:r>
            <a:r>
              <a:rPr lang="en-US" b="1" dirty="0" err="1"/>
              <a:t>PyHEADTAIL</a:t>
            </a:r>
            <a:r>
              <a:rPr lang="en-US" b="1" dirty="0"/>
              <a:t> wakes vs math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67182" y="1480909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1.97 GHz HL-LHC HOM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801957" y="1359002"/>
            <a:ext cx="315067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Minimalistic point-like-bunch code</a:t>
            </a:r>
          </a:p>
          <a:p>
            <a:r>
              <a:rPr lang="en-US" sz="1500" dirty="0"/>
              <a:t>(tracking and wakes ~10 lines of </a:t>
            </a:r>
            <a:r>
              <a:rPr lang="en-US" sz="1500" dirty="0" smtClean="0"/>
              <a:t>code)</a:t>
            </a:r>
            <a:endParaRPr lang="en-US" sz="15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756" y="1759784"/>
            <a:ext cx="1439592" cy="1079694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6637770" y="2168577"/>
            <a:ext cx="292308" cy="32227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716595" y="2626397"/>
            <a:ext cx="292308" cy="32227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7008903" y="2198185"/>
            <a:ext cx="809571" cy="95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24459" y="3880148"/>
            <a:ext cx="3894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Cumulative numerical error &lt;0.5% after 1500 turns</a:t>
            </a:r>
          </a:p>
          <a:p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339532" y="4326812"/>
            <a:ext cx="3383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C) </a:t>
            </a:r>
            <a:r>
              <a:rPr lang="en-US" b="1" dirty="0" err="1"/>
              <a:t>PyHEADTAIL</a:t>
            </a:r>
            <a:r>
              <a:rPr lang="en-US" b="1" dirty="0"/>
              <a:t> wakes vs </a:t>
            </a:r>
            <a:r>
              <a:rPr lang="en-US" b="1" dirty="0" err="1"/>
              <a:t>Sacherer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78629" y="4616657"/>
            <a:ext cx="8306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A factor </a:t>
            </a:r>
            <a:r>
              <a:rPr lang="en-US" dirty="0">
                <a:solidFill>
                  <a:prstClr val="black"/>
                </a:solidFill>
                <a:latin typeface="Liberation Sans" panose="020B0604020202020204" pitchFamily="34" charset="0"/>
              </a:rPr>
              <a:t>of ~1.5 difference </a:t>
            </a:r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between </a:t>
            </a:r>
            <a:r>
              <a:rPr lang="en-US" dirty="0" err="1" smtClean="0">
                <a:solidFill>
                  <a:prstClr val="black"/>
                </a:solidFill>
                <a:latin typeface="Liberation Sans" panose="020B0604020202020204" pitchFamily="34" charset="0"/>
              </a:rPr>
              <a:t>Sacherer</a:t>
            </a:r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 and </a:t>
            </a:r>
            <a:r>
              <a:rPr lang="en-US" dirty="0" err="1" smtClean="0">
                <a:solidFill>
                  <a:prstClr val="black"/>
                </a:solidFill>
                <a:latin typeface="Liberation Sans" panose="020B0604020202020204" pitchFamily="34" charset="0"/>
              </a:rPr>
              <a:t>PyHEADTAIL</a:t>
            </a:r>
            <a:endParaRPr lang="en-US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58607" y="4982862"/>
            <a:ext cx="1189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However:</a:t>
            </a:r>
            <a:endParaRPr lang="en-US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4726" y="5187825"/>
            <a:ext cx="8359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US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PyHEADTAIL</a:t>
            </a:r>
            <a:r>
              <a:rPr lang="en-US" dirty="0">
                <a:solidFill>
                  <a:prstClr val="black"/>
                </a:solidFill>
                <a:latin typeface="Liberation Sans" panose="020B0604020202020204" pitchFamily="34" charset="0"/>
              </a:rPr>
              <a:t> wake kick </a:t>
            </a:r>
            <a:r>
              <a:rPr lang="en-US" sz="2400" dirty="0"/>
              <a:t>≈</a:t>
            </a:r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Liberation Sans" panose="020B0604020202020204" pitchFamily="34" charset="0"/>
              </a:rPr>
              <a:t>coef</a:t>
            </a:r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Liberation Sans" panose="020B0604020202020204" pitchFamily="34" charset="0"/>
              </a:rPr>
              <a:t>* </a:t>
            </a:r>
            <a:r>
              <a:rPr lang="en-US" dirty="0" err="1" smtClean="0">
                <a:solidFill>
                  <a:prstClr val="black"/>
                </a:solidFill>
                <a:latin typeface="Liberation Sans" panose="020B0604020202020204" pitchFamily="34" charset="0"/>
              </a:rPr>
              <a:t>iFFT</a:t>
            </a:r>
            <a:r>
              <a:rPr lang="en-US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( FFT(</a:t>
            </a:r>
            <a:r>
              <a:rPr lang="en-US" dirty="0" err="1" smtClean="0">
                <a:solidFill>
                  <a:prstClr val="black"/>
                </a:solidFill>
                <a:latin typeface="Liberation Sans" panose="020B0604020202020204" pitchFamily="34" charset="0"/>
              </a:rPr>
              <a:t>mean_x</a:t>
            </a:r>
            <a:r>
              <a:rPr lang="en-US" dirty="0">
                <a:solidFill>
                  <a:prstClr val="black"/>
                </a:solidFill>
                <a:latin typeface="Liberation Sans" panose="020B0604020202020204" pitchFamily="34" charset="0"/>
              </a:rPr>
              <a:t>) * FFT(wake function) )</a:t>
            </a:r>
            <a:endParaRPr lang="en-US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16677" y="5963961"/>
            <a:ext cx="6178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en-US" dirty="0">
                <a:solidFill>
                  <a:prstClr val="black"/>
                </a:solidFill>
                <a:latin typeface="Liberation Sans" panose="020B0604020202020204" pitchFamily="34" charset="0"/>
              </a:rPr>
              <a:t>Hypotheses: The difference can be understood analytically</a:t>
            </a:r>
            <a:endParaRPr lang="en-US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1191716" y="6018551"/>
            <a:ext cx="524656" cy="2847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779053" y="5232481"/>
            <a:ext cx="1492902" cy="4336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325572" y="5227187"/>
            <a:ext cx="2206428" cy="4336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644514" y="5599000"/>
            <a:ext cx="172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/>
            <a:r>
              <a:rPr lang="en-US" dirty="0"/>
              <a:t>≈</a:t>
            </a:r>
            <a:r>
              <a:rPr lang="en-US" sz="1400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Liberation Sans" panose="020B0604020202020204" pitchFamily="34" charset="0"/>
              </a:rPr>
              <a:t>beam impedance</a:t>
            </a:r>
            <a:endParaRPr lang="en-US" sz="1400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03877" y="5598493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/>
            <a:r>
              <a:rPr lang="en-US" dirty="0" smtClean="0"/>
              <a:t>≈</a:t>
            </a:r>
            <a:r>
              <a:rPr lang="en-US" sz="1400" dirty="0" smtClean="0">
                <a:solidFill>
                  <a:prstClr val="black"/>
                </a:solidFill>
                <a:latin typeface="Liberation Sans" panose="020B0604020202020204" pitchFamily="34" charset="0"/>
              </a:rPr>
              <a:t>/= </a:t>
            </a:r>
            <a:r>
              <a:rPr lang="en-US" sz="14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Sacherer</a:t>
            </a:r>
            <a:r>
              <a:rPr lang="en-US" sz="1400" dirty="0">
                <a:solidFill>
                  <a:prstClr val="black"/>
                </a:solidFill>
                <a:latin typeface="Liberation Sans" panose="020B0604020202020204" pitchFamily="34" charset="0"/>
              </a:rPr>
              <a:t> modes</a:t>
            </a:r>
            <a:endParaRPr lang="en-US" sz="1400" dirty="0">
              <a:solidFill>
                <a:prstClr val="black"/>
              </a:solidFill>
              <a:latin typeface="Liberation Serif" panose="020206030504050203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228" y="2848138"/>
            <a:ext cx="1439603" cy="1079702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7137818" y="2854368"/>
            <a:ext cx="680656" cy="2970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84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6" grpId="0" animBg="1"/>
      <p:bldP spid="27" grpId="0" animBg="1"/>
      <p:bldP spid="32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FCC-hh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62" y="1241934"/>
            <a:ext cx="2996338" cy="20820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2330" y="918975"/>
            <a:ext cx="3089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Full </a:t>
            </a:r>
            <a:r>
              <a:rPr lang="fi-FI" b="1" dirty="0" smtClean="0"/>
              <a:t>FCC-hh beam </a:t>
            </a:r>
            <a:r>
              <a:rPr lang="fi-FI" b="1" dirty="0" smtClean="0"/>
              <a:t>chroma scan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284" y="3771773"/>
            <a:ext cx="3368535" cy="25099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95618" y="4032004"/>
            <a:ext cx="999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Qp=5,</a:t>
            </a:r>
            <a:br>
              <a:rPr lang="fi-FI" sz="1400" dirty="0" smtClean="0"/>
            </a:br>
            <a:r>
              <a:rPr lang="fi-FI" sz="1400" dirty="0" smtClean="0"/>
              <a:t>with wakes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90" y="3763979"/>
            <a:ext cx="3374802" cy="2514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9945" y="4028217"/>
            <a:ext cx="1249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Qp=5,</a:t>
            </a:r>
            <a:br>
              <a:rPr lang="fi-FI" sz="1400" dirty="0" smtClean="0"/>
            </a:br>
            <a:r>
              <a:rPr lang="fi-FI" sz="1400" dirty="0" smtClean="0"/>
              <a:t>without wakes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72051" y="3524379"/>
            <a:ext cx="2778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Injection emittance growth</a:t>
            </a:r>
            <a:endParaRPr lang="en-US" b="1" dirty="0"/>
          </a:p>
        </p:txBody>
      </p:sp>
      <p:sp>
        <p:nvSpPr>
          <p:cNvPr id="16" name="Oval 15"/>
          <p:cNvSpPr/>
          <p:nvPr/>
        </p:nvSpPr>
        <p:spPr>
          <a:xfrm>
            <a:off x="2194560" y="5135880"/>
            <a:ext cx="594221" cy="88392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156610" y="5352311"/>
            <a:ext cx="775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Injected</a:t>
            </a:r>
            <a:br>
              <a:rPr lang="fi-FI" sz="1400" dirty="0" smtClean="0"/>
            </a:br>
            <a:r>
              <a:rPr lang="fi-FI" sz="1400" dirty="0" smtClean="0"/>
              <a:t>batch</a:t>
            </a:r>
            <a:endParaRPr lang="en-US" sz="14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2842260" y="5463498"/>
            <a:ext cx="314350" cy="150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35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1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How to use?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04" y="761853"/>
            <a:ext cx="6268051" cy="4659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836" y="5481966"/>
            <a:ext cx="7720971" cy="50649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483752" y="1114751"/>
            <a:ext cx="3897719" cy="4336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561201" y="2548327"/>
            <a:ext cx="2523622" cy="25829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67646" y="3248234"/>
            <a:ext cx="4170042" cy="32692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94094" y="4751881"/>
            <a:ext cx="1558977" cy="2797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913620" y="5725327"/>
            <a:ext cx="3053137" cy="25829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3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How to use?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C38C-96AD-45E3-933A-88FE1BBE0B88}" type="datetime1">
              <a:rPr lang="en-US" smtClean="0"/>
              <a:t>12/19/2017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175840"/>
            <a:ext cx="7920000" cy="2271895"/>
          </a:xfrm>
        </p:spPr>
        <p:txBody>
          <a:bodyPr/>
          <a:lstStyle/>
          <a:p>
            <a:r>
              <a:rPr lang="en-US" dirty="0"/>
              <a:t>Monitors needs </a:t>
            </a:r>
            <a:r>
              <a:rPr lang="en-US" dirty="0" smtClean="0"/>
              <a:t>the </a:t>
            </a:r>
            <a:r>
              <a:rPr lang="en-US" dirty="0" smtClean="0"/>
              <a:t>MPI </a:t>
            </a:r>
            <a:r>
              <a:rPr lang="en-US" dirty="0"/>
              <a:t>version of the h5py</a:t>
            </a:r>
          </a:p>
          <a:p>
            <a:pPr lvl="1"/>
            <a:r>
              <a:rPr lang="en-US" dirty="0"/>
              <a:t>I prefer to compile the Python/MPI environment on different clusters (slow but straightforward installation)</a:t>
            </a:r>
          </a:p>
          <a:p>
            <a:pPr lvl="1"/>
            <a:r>
              <a:rPr lang="en-US" dirty="0"/>
              <a:t>See </a:t>
            </a:r>
            <a:r>
              <a:rPr lang="en-US" dirty="0" err="1"/>
              <a:t>PyECLOUD</a:t>
            </a:r>
            <a:r>
              <a:rPr lang="en-US" dirty="0"/>
              <a:t> wiki</a:t>
            </a:r>
          </a:p>
          <a:p>
            <a:r>
              <a:rPr lang="en-US" dirty="0"/>
              <a:t>Load MPI module, (possible </a:t>
            </a:r>
            <a:r>
              <a:rPr lang="en-US" dirty="0" smtClean="0"/>
              <a:t>virtual environment</a:t>
            </a:r>
            <a:r>
              <a:rPr lang="en-US" dirty="0"/>
              <a:t>) and run the python script with </a:t>
            </a:r>
            <a:r>
              <a:rPr lang="en-US" dirty="0" smtClean="0"/>
              <a:t>MPI</a:t>
            </a:r>
            <a:endParaRPr lang="en-US" dirty="0"/>
          </a:p>
          <a:p>
            <a:pPr lvl="1"/>
            <a:r>
              <a:rPr lang="en-US" dirty="0"/>
              <a:t>e.g. </a:t>
            </a:r>
            <a:r>
              <a:rPr lang="en-US" dirty="0" smtClean="0"/>
              <a:t>script for </a:t>
            </a:r>
            <a:r>
              <a:rPr lang="en-US" dirty="0"/>
              <a:t>the compiled environment: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030" y="3468540"/>
            <a:ext cx="7059027" cy="1554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3170" y="5388963"/>
            <a:ext cx="326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</a:t>
            </a:r>
            <a:r>
              <a:rPr lang="en-US" dirty="0" smtClean="0"/>
              <a:t>Python-script </a:t>
            </a:r>
            <a:r>
              <a:rPr lang="en-US" dirty="0"/>
              <a:t>procedure </a:t>
            </a:r>
          </a:p>
        </p:txBody>
      </p:sp>
      <p:sp>
        <p:nvSpPr>
          <p:cNvPr id="9" name="Oval 8"/>
          <p:cNvSpPr/>
          <p:nvPr/>
        </p:nvSpPr>
        <p:spPr>
          <a:xfrm>
            <a:off x="4928378" y="4721045"/>
            <a:ext cx="3173806" cy="32483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970427" y="5045878"/>
            <a:ext cx="314793" cy="4255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1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eigetone">
      <a:dk1>
        <a:srgbClr val="282828"/>
      </a:dk1>
      <a:lt1>
        <a:srgbClr val="FFFFFF"/>
      </a:lt1>
      <a:dk2>
        <a:srgbClr val="44546A"/>
      </a:dk2>
      <a:lt2>
        <a:srgbClr val="E7E6E6"/>
      </a:lt2>
      <a:accent1>
        <a:srgbClr val="B06660"/>
      </a:accent1>
      <a:accent2>
        <a:srgbClr val="CA8F42"/>
      </a:accent2>
      <a:accent3>
        <a:srgbClr val="AB9C73"/>
      </a:accent3>
      <a:accent4>
        <a:srgbClr val="5E7703"/>
      </a:accent4>
      <a:accent5>
        <a:srgbClr val="6A7D8E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24778</TotalTime>
  <Words>528</Words>
  <Application>Microsoft Office PowerPoint</Application>
  <PresentationFormat>On-screen Show (4:3)</PresentationFormat>
  <Paragraphs>145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Liberation Sans</vt:lpstr>
      <vt:lpstr>Liberation Serif</vt:lpstr>
      <vt:lpstr>Office Theme</vt:lpstr>
      <vt:lpstr>Optimized multi-bunch</vt:lpstr>
      <vt:lpstr>Motivation</vt:lpstr>
      <vt:lpstr>Challenges</vt:lpstr>
      <vt:lpstr>…some tricks were needed</vt:lpstr>
      <vt:lpstr>Does it work?</vt:lpstr>
      <vt:lpstr>Benchmarking</vt:lpstr>
      <vt:lpstr>FCC-hh studies</vt:lpstr>
      <vt:lpstr>How to use?</vt:lpstr>
      <vt:lpstr>How to use?</vt:lpstr>
      <vt:lpstr>Status</vt:lpstr>
      <vt:lpstr>We are “tickling the dragon's tail”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 Komppula</dc:creator>
  <cp:lastModifiedBy>Jani Paavo Olavi Komppula</cp:lastModifiedBy>
  <cp:revision>1695</cp:revision>
  <cp:lastPrinted>2016-11-10T11:55:35Z</cp:lastPrinted>
  <dcterms:created xsi:type="dcterms:W3CDTF">2016-01-05T14:08:19Z</dcterms:created>
  <dcterms:modified xsi:type="dcterms:W3CDTF">2017-12-19T11:32:24Z</dcterms:modified>
</cp:coreProperties>
</file>