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880" r:id="rId2"/>
    <p:sldId id="895" r:id="rId3"/>
    <p:sldId id="896" r:id="rId4"/>
    <p:sldId id="894" r:id="rId5"/>
    <p:sldId id="875" r:id="rId6"/>
    <p:sldId id="897" r:id="rId7"/>
    <p:sldId id="882" r:id="rId8"/>
    <p:sldId id="898" r:id="rId9"/>
    <p:sldId id="899" r:id="rId10"/>
    <p:sldId id="900" r:id="rId11"/>
    <p:sldId id="908" r:id="rId12"/>
    <p:sldId id="901" r:id="rId13"/>
    <p:sldId id="885" r:id="rId14"/>
    <p:sldId id="891" r:id="rId15"/>
    <p:sldId id="887" r:id="rId16"/>
    <p:sldId id="889" r:id="rId17"/>
    <p:sldId id="905" r:id="rId18"/>
    <p:sldId id="903" r:id="rId19"/>
    <p:sldId id="906" r:id="rId20"/>
    <p:sldId id="907" r:id="rId21"/>
    <p:sldId id="910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2F2F2"/>
    <a:srgbClr val="FF0000"/>
    <a:srgbClr val="00B050"/>
    <a:srgbClr val="E46C0A"/>
    <a:srgbClr val="66FF3D"/>
    <a:srgbClr val="FF3A13"/>
    <a:srgbClr val="000090"/>
    <a:srgbClr val="C00000"/>
    <a:srgbClr val="007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08" autoAdjust="0"/>
    <p:restoredTop sz="99340" autoAdjust="0"/>
  </p:normalViewPr>
  <p:slideViewPr>
    <p:cSldViewPr snapToObjects="1">
      <p:cViewPr varScale="1">
        <p:scale>
          <a:sx n="123" d="100"/>
          <a:sy n="123" d="100"/>
        </p:scale>
        <p:origin x="-120" y="-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8BBAE2D-C797-482C-A629-C0A1885DBCA9}" type="datetime1">
              <a:rPr lang="en-US"/>
              <a:pPr/>
              <a:t>11/12/17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1C839BE-13CA-490D-A07C-DD02769832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4340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So, how did the interest in</a:t>
            </a:r>
            <a:r>
              <a:rPr lang="en-GB" baseline="0" dirty="0" smtClean="0"/>
              <a:t> VHEE arose?</a:t>
            </a:r>
          </a:p>
          <a:p>
            <a:endParaRPr lang="en-GB" baseline="0" dirty="0" smtClean="0"/>
          </a:p>
          <a:p>
            <a:pPr marL="171450" indent="-171450">
              <a:buFontTx/>
              <a:buChar char="-"/>
            </a:pPr>
            <a:r>
              <a:rPr lang="en-GB" baseline="0" dirty="0" smtClean="0"/>
              <a:t>First, major breakthroughs in accelerator technology in the past decades showed it was possible to achieve compact, high-quality, high-gradient acceleration.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Electron energies of 200 MeV could be achieved in 2 meters, not 20-40.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As a result an interest in using VHEE for radiotherapy arose in 2000 suggesting VHEE may have better </a:t>
            </a:r>
            <a:r>
              <a:rPr lang="en-GB" baseline="0" dirty="0" err="1" smtClean="0"/>
              <a:t>dosimetric</a:t>
            </a:r>
            <a:r>
              <a:rPr lang="en-GB" baseline="0" dirty="0" smtClean="0"/>
              <a:t> properties compared to photons. 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Since then due to its dose deposition characteristic VHEE beams have ben suggested for treatment of deep-seated tumours such as brain tumours, lung and prostate cancers,.</a:t>
            </a:r>
          </a:p>
          <a:p>
            <a:pPr marL="171450" indent="-171450">
              <a:buFontTx/>
              <a:buChar char="-"/>
            </a:pPr>
            <a:endParaRPr lang="en-GB" baseline="0" dirty="0" smtClean="0"/>
          </a:p>
          <a:p>
            <a:pPr marL="171450" indent="-171450">
              <a:buFontTx/>
              <a:buChar char="-"/>
            </a:pPr>
            <a:r>
              <a:rPr lang="en-GB" baseline="0" dirty="0" smtClean="0"/>
              <a:t>Some of the advantages of using VHEE highlighted are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…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…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…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…</a:t>
            </a:r>
          </a:p>
          <a:p>
            <a:pPr marL="628650" lvl="1" indent="-171450">
              <a:buFontTx/>
              <a:buChar char="-"/>
            </a:pPr>
            <a:endParaRPr lang="en-GB" baseline="0" dirty="0" smtClean="0"/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0E8B24-9BCC-42CE-AF12-88D90E9DCE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695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 smtClean="0"/>
                  <a:t>no perturbation of </a:t>
                </a:r>
                <a14:m>
                  <m:oMath xmlns=""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200</m:t>
                    </m:r>
                  </m:oMath>
                </a14:m>
                <a:r>
                  <a:rPr lang="en-GB" dirty="0" smtClean="0"/>
                  <a:t> MeV VHEE beams detected due to presence of an air cavity – simplified algorithms needed for dose predictions</a:t>
                </a:r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 smtClean="0"/>
                  <a:t>no perturbation of </a:t>
                </a:r>
                <a:r>
                  <a:rPr lang="en-GB" i="0" dirty="0" smtClean="0">
                    <a:latin typeface="Cambria Math" panose="02040503050406030204" pitchFamily="18" charset="0"/>
                  </a:rPr>
                  <a:t>200</a:t>
                </a:r>
                <a:r>
                  <a:rPr lang="en-GB" dirty="0" smtClean="0"/>
                  <a:t> MeV VHEE beams detected due to presence of an air cavity – simplified algorithms needed for dose predictions</a:t>
                </a:r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0D2D9-A000-40F6-BB3E-1D3352CF487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177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0" y="6553200"/>
            <a:ext cx="21336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A29B0BE-3ECB-4792-B41D-B057F04653BF}" type="datetime1">
              <a:rPr lang="en-US"/>
              <a:pPr/>
              <a:t>11/12/17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635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40E2296-77CA-4974-8B65-7B17181F8B2B}" type="datetime1">
              <a:rPr lang="en-US"/>
              <a:pPr/>
              <a:t>11/12/17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442E8DCD-674A-4F0A-9D29-4F2300ED39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ACBB93D-B25D-44F7-A360-DBF976F3827E}" type="datetime1">
              <a:rPr lang="en-US"/>
              <a:pPr/>
              <a:t>11/12/17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35C31D51-7946-402C-A667-D9FCD6A3B6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0" y="6553200"/>
            <a:ext cx="21336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A29B0BE-3ECB-4792-B41D-B057F04653BF}" type="datetime1">
              <a:rPr lang="en-US"/>
              <a:pPr/>
              <a:t>11/12/17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558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334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9AD86C12-6CF6-4BB5-8D62-12367F500881}" type="datetime1">
              <a:rPr lang="en-US"/>
              <a:pPr/>
              <a:t>11/12/17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142B409-8954-48E8-9375-D69DE485C6BB}" type="datetime1">
              <a:rPr lang="en-US"/>
              <a:pPr/>
              <a:t>11/12/17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27C02AE7-F4DC-41F1-A795-EFAB2A02BC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635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44B11E4-E8BE-47D3-8B21-3D4DF8DC73F1}" type="datetime1">
              <a:rPr lang="en-US"/>
              <a:pPr/>
              <a:t>11/12/17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02DE38E7-83AC-4C74-B4EA-6F2B8D4C9A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635000"/>
            <a:ext cx="8123237" cy="571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56ADEF6-D558-4088-8598-142C160A5D25}" type="datetime1">
              <a:rPr lang="en-US"/>
              <a:pPr/>
              <a:t>11/12/17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5660EB87-1649-4F86-B355-9747252F1D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635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2CF37CC-0FB3-4522-AA6A-252E96FD2E6D}" type="datetime1">
              <a:rPr lang="en-US"/>
              <a:pPr/>
              <a:t>11/12/17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76C51A7B-F402-487C-B431-5AA9D3758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F48C13B-F499-49ED-AF72-9C77F539EDE9}" type="datetime1">
              <a:rPr lang="en-US"/>
              <a:pPr/>
              <a:t>11/12/17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2BCC832F-454A-4740-A8B9-4FC154EA02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CB83294-12DB-41EC-BD77-BA8B0D1A794A}" type="datetime1">
              <a:rPr lang="en-US"/>
              <a:pPr/>
              <a:t>11/12/17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9546704F-C0B2-4955-9816-FCB3424E47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42A5540-6093-4FAB-AA33-5DB38C3A712C}" type="datetime1">
              <a:rPr lang="en-US"/>
              <a:pPr/>
              <a:t>11/12/17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C9FAA2DD-93F8-428A-BE83-03A0CC7127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05000"/>
            <a:ext cx="8229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40879704-8717-4D7B-843C-B59F2977B8B9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‹#›</a:t>
            </a:fld>
            <a:endParaRPr lang="en-US" sz="1000" dirty="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1033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356600"/>
            <a:ext cx="9144000" cy="499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 userDrawn="1"/>
        </p:nvCxnSpPr>
        <p:spPr bwMode="auto">
          <a:xfrm flipH="1" flipV="1">
            <a:off x="1269170" y="356600"/>
            <a:ext cx="7181737" cy="2"/>
          </a:xfrm>
          <a:prstGeom prst="line">
            <a:avLst/>
          </a:prstGeom>
          <a:noFill/>
          <a:ln w="9525">
            <a:solidFill>
              <a:srgbClr val="00009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13" name="Picture 12" descr="CERN-logo_outline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600" y="56607"/>
            <a:ext cx="545383" cy="536350"/>
          </a:xfrm>
          <a:prstGeom prst="rect">
            <a:avLst/>
          </a:prstGeom>
        </p:spPr>
      </p:pic>
      <p:sp>
        <p:nvSpPr>
          <p:cNvPr id="11" name="Rectangle 2"/>
          <p:cNvSpPr txBox="1">
            <a:spLocks noChangeArrowheads="1"/>
          </p:cNvSpPr>
          <p:nvPr userDrawn="1"/>
        </p:nvSpPr>
        <p:spPr bwMode="auto">
          <a:xfrm>
            <a:off x="2882180" y="76810"/>
            <a:ext cx="5645535" cy="27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r" defTabSz="457200" fontAlgn="auto">
              <a:spcAft>
                <a:spcPts val="0"/>
              </a:spcAft>
              <a:defRPr/>
            </a:pPr>
            <a:r>
              <a:rPr lang="en-US" sz="1000" dirty="0" smtClean="0">
                <a:solidFill>
                  <a:srgbClr val="00187E"/>
                </a:solidFill>
                <a:latin typeface="Century Gothic"/>
                <a:ea typeface="+mj-ea"/>
                <a:cs typeface="Century Gothic"/>
              </a:rPr>
              <a:t>CLEAR International</a:t>
            </a:r>
            <a:r>
              <a:rPr lang="en-US" sz="1000" baseline="0" dirty="0" smtClean="0">
                <a:solidFill>
                  <a:srgbClr val="00187E"/>
                </a:solidFill>
                <a:latin typeface="Century Gothic"/>
                <a:ea typeface="+mj-ea"/>
                <a:cs typeface="Century Gothic"/>
              </a:rPr>
              <a:t> </a:t>
            </a:r>
            <a:r>
              <a:rPr lang="en-US" sz="1000" dirty="0" smtClean="0">
                <a:solidFill>
                  <a:srgbClr val="00187E"/>
                </a:solidFill>
                <a:latin typeface="Century Gothic"/>
                <a:ea typeface="+mj-ea"/>
                <a:cs typeface="Century Gothic"/>
              </a:rPr>
              <a:t>Scientific Committee Kick-off meeting</a:t>
            </a:r>
            <a:r>
              <a:rPr lang="en-US" sz="1000" baseline="0" dirty="0" smtClean="0">
                <a:solidFill>
                  <a:srgbClr val="00187E"/>
                </a:solidFill>
                <a:latin typeface="Century Gothic"/>
                <a:ea typeface="+mj-ea"/>
                <a:cs typeface="Century Gothic"/>
              </a:rPr>
              <a:t> – 11 December 2017</a:t>
            </a:r>
            <a:endParaRPr lang="fr-FR" sz="1000" dirty="0">
              <a:solidFill>
                <a:srgbClr val="00187E"/>
              </a:solidFill>
              <a:latin typeface="Century Gothic"/>
              <a:ea typeface="+mj-ea"/>
              <a:cs typeface="Century Gothic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01" y="14782"/>
            <a:ext cx="1060259" cy="3903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000090"/>
          </a:solidFill>
          <a:latin typeface="Century Gothic"/>
          <a:ea typeface="ＭＳ Ｐゴシック" charset="-128"/>
          <a:cs typeface="Century Gothic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Century Gothic"/>
          <a:ea typeface="ＭＳ Ｐゴシック" charset="-128"/>
          <a:cs typeface="Century Gothic"/>
        </a:defRPr>
      </a:lvl1pPr>
      <a:lvl2pPr marL="450850" indent="-1778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2pPr>
      <a:lvl3pPr marL="714375" indent="-1778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3pPr>
      <a:lvl4pPr marL="893763" indent="-179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4pPr>
      <a:lvl5pPr marL="1166813" indent="-179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72235/" TargetMode="External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lear.web.cern.ch/content/clear-newsletter-03042017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png"/><Relationship Id="rId12" Type="http://schemas.openxmlformats.org/officeDocument/2006/relationships/image" Target="../media/image21.emf"/><Relationship Id="rId13" Type="http://schemas.openxmlformats.org/officeDocument/2006/relationships/image" Target="../media/image23.png"/><Relationship Id="rId14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685745" y="6400201"/>
            <a:ext cx="31238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Century Gothic"/>
                <a:cs typeface="Century Gothic"/>
              </a:rPr>
              <a:t>R. Corsini for the CLEAR Team</a:t>
            </a:r>
            <a:endParaRPr lang="en-US" sz="1600" i="1" dirty="0">
              <a:latin typeface="Century Gothic"/>
              <a:cs typeface="Century Gothic"/>
            </a:endParaRPr>
          </a:p>
        </p:txBody>
      </p:sp>
      <p:sp>
        <p:nvSpPr>
          <p:cNvPr id="6" name="Subtitle 1"/>
          <p:cNvSpPr>
            <a:spLocks noGrp="1"/>
          </p:cNvSpPr>
          <p:nvPr>
            <p:ph type="subTitle" idx="1"/>
          </p:nvPr>
        </p:nvSpPr>
        <p:spPr>
          <a:xfrm>
            <a:off x="0" y="6117350"/>
            <a:ext cx="4994455" cy="74064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l"/>
            <a:r>
              <a:rPr lang="en-US" sz="4000" dirty="0" smtClean="0">
                <a:solidFill>
                  <a:srgbClr val="000090"/>
                </a:solidFill>
              </a:rPr>
              <a:t>CLEAR status </a:t>
            </a:r>
            <a:r>
              <a:rPr lang="en-US" sz="4000" dirty="0">
                <a:solidFill>
                  <a:srgbClr val="000090"/>
                </a:solidFill>
              </a:rPr>
              <a:t>r</a:t>
            </a:r>
            <a:r>
              <a:rPr lang="en-US" sz="4000" dirty="0" smtClean="0">
                <a:solidFill>
                  <a:srgbClr val="000090"/>
                </a:solidFill>
              </a:rPr>
              <a:t>eport</a:t>
            </a:r>
            <a:endParaRPr lang="en-US" sz="4000" dirty="0">
              <a:solidFill>
                <a:srgbClr val="00009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33" y="651512"/>
            <a:ext cx="8218670" cy="547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360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05" y="356600"/>
            <a:ext cx="8653112" cy="582162"/>
          </a:xfrm>
        </p:spPr>
        <p:txBody>
          <a:bodyPr>
            <a:noAutofit/>
          </a:bodyPr>
          <a:lstStyle/>
          <a:p>
            <a:r>
              <a:rPr lang="en-GB" sz="2800" dirty="0" smtClean="0"/>
              <a:t>VHEE experiments at CLEAR</a:t>
            </a:r>
            <a:endParaRPr lang="en-GB" sz="2800" dirty="0"/>
          </a:p>
        </p:txBody>
      </p:sp>
      <p:graphicFrame>
        <p:nvGraphicFramePr>
          <p:cNvPr id="217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0485346"/>
              </p:ext>
            </p:extLst>
          </p:nvPr>
        </p:nvGraphicFramePr>
        <p:xfrm>
          <a:off x="693095" y="1988928"/>
          <a:ext cx="3341235" cy="1836970"/>
        </p:xfrm>
        <a:graphic>
          <a:graphicData uri="http://schemas.openxmlformats.org/drawingml/2006/table">
            <a:tbl>
              <a:tblPr firstRow="1" firstCol="1">
                <a:tableStyleId>{69C7853C-536D-4A76-A0AE-DD22124D55A5}</a:tableStyleId>
              </a:tblPr>
              <a:tblGrid>
                <a:gridCol w="1672847"/>
                <a:gridCol w="1668388"/>
              </a:tblGrid>
              <a:tr h="3680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Beam parameter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end of 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effectLst/>
                        </a:rPr>
                        <a:t>linac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Value range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84047">
                <a:tc>
                  <a:txBody>
                    <a:bodyPr/>
                    <a:lstStyle/>
                    <a:p>
                      <a:pPr algn="l"/>
                      <a:r>
                        <a:rPr lang="lv-LV" sz="12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Energy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200" dirty="0" smtClean="0">
                          <a:solidFill>
                            <a:schemeClr val="tx1"/>
                          </a:solidFill>
                          <a:effectLst/>
                        </a:rPr>
                        <a:t>197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MeV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4047">
                <a:tc>
                  <a:txBody>
                    <a:bodyPr/>
                    <a:lstStyle/>
                    <a:p>
                      <a:pPr algn="l"/>
                      <a:r>
                        <a:rPr lang="lv-LV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Energy spread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200" b="1" dirty="0" smtClean="0">
                          <a:solidFill>
                            <a:schemeClr val="tx1"/>
                          </a:solidFill>
                          <a:effectLst/>
                        </a:rPr>
                        <a:t>&lt; 0.5 MeV FWHM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9047">
                <a:tc>
                  <a:txBody>
                    <a:bodyPr/>
                    <a:lstStyle/>
                    <a:p>
                      <a:pPr algn="l"/>
                      <a:r>
                        <a:rPr lang="lv-LV" sz="12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Bunch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charge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en-GB" sz="1200" b="0" dirty="0" smtClean="0">
                          <a:solidFill>
                            <a:schemeClr val="tx1"/>
                          </a:solidFill>
                          <a:effectLst/>
                        </a:rPr>
                        <a:t>.5 </a:t>
                      </a:r>
                      <a:r>
                        <a:rPr lang="en-GB" sz="1200" b="0" dirty="0" err="1">
                          <a:solidFill>
                            <a:schemeClr val="tx1"/>
                          </a:solidFill>
                          <a:effectLst/>
                        </a:rPr>
                        <a:t>nC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4047">
                <a:tc>
                  <a:txBody>
                    <a:bodyPr/>
                    <a:lstStyle/>
                    <a:p>
                      <a:pPr algn="l"/>
                      <a:r>
                        <a:rPr lang="lv-LV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Train length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50 bunches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4047">
                <a:tc>
                  <a:txBody>
                    <a:bodyPr/>
                    <a:lstStyle/>
                    <a:p>
                      <a:pPr algn="l"/>
                      <a:r>
                        <a:rPr lang="lv-LV" sz="1200" dirty="0" smtClean="0">
                          <a:solidFill>
                            <a:schemeClr val="tx1"/>
                          </a:solidFill>
                          <a:effectLst/>
                        </a:rPr>
                        <a:t> Beam spot</a:t>
                      </a:r>
                      <a:r>
                        <a:rPr lang="lv-LV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size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lv-LV" sz="12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mm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4047">
                <a:tc>
                  <a:txBody>
                    <a:bodyPr/>
                    <a:lstStyle/>
                    <a:p>
                      <a:pPr algn="l"/>
                      <a:r>
                        <a:rPr lang="lv-LV" sz="1200" dirty="0" smtClean="0">
                          <a:solidFill>
                            <a:schemeClr val="tx1"/>
                          </a:solidFill>
                          <a:effectLst/>
                        </a:rPr>
                        <a:t> Charge Jitter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200" b="1" dirty="0" smtClean="0">
                          <a:solidFill>
                            <a:schemeClr val="tx1"/>
                          </a:solidFill>
                          <a:effectLst/>
                        </a:rPr>
                        <a:t> 20 %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4047">
                <a:tc>
                  <a:txBody>
                    <a:bodyPr/>
                    <a:lstStyle/>
                    <a:p>
                      <a:pPr algn="l"/>
                      <a:r>
                        <a:rPr lang="lv-LV" sz="12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Relative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energy spread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1 %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0" y="984567"/>
            <a:ext cx="52248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indent="-271463">
              <a:buFont typeface="Arial" charset="0"/>
              <a:buChar char="•"/>
            </a:pPr>
            <a:r>
              <a:rPr lang="en-GB" sz="1600" dirty="0">
                <a:latin typeface="Century Gothic"/>
                <a:cs typeface="Century Gothic"/>
              </a:rPr>
              <a:t>Beam dosimetry experiments </a:t>
            </a:r>
            <a:r>
              <a:rPr lang="en-GB" sz="1600" dirty="0" smtClean="0">
                <a:latin typeface="Century Gothic"/>
                <a:cs typeface="Century Gothic"/>
              </a:rPr>
              <a:t>in water tank with </a:t>
            </a:r>
            <a:r>
              <a:rPr lang="en-GB" sz="1600" dirty="0">
                <a:latin typeface="Century Gothic"/>
                <a:cs typeface="Century Gothic"/>
              </a:rPr>
              <a:t>radiosensitive </a:t>
            </a:r>
            <a:r>
              <a:rPr lang="en-GB" sz="1600" dirty="0" smtClean="0">
                <a:latin typeface="Century Gothic"/>
                <a:cs typeface="Century Gothic"/>
              </a:rPr>
              <a:t>films.</a:t>
            </a:r>
          </a:p>
          <a:p>
            <a:pPr marL="271463" indent="-271463">
              <a:buFont typeface="Arial" charset="0"/>
              <a:buChar char="•"/>
            </a:pPr>
            <a:r>
              <a:rPr lang="en-GB" sz="1600" dirty="0" smtClean="0">
                <a:latin typeface="Century Gothic"/>
                <a:cs typeface="Century Gothic"/>
              </a:rPr>
              <a:t>Preliminary </a:t>
            </a:r>
            <a:r>
              <a:rPr lang="en-GB" sz="1600" dirty="0">
                <a:latin typeface="Century Gothic"/>
                <a:cs typeface="Century Gothic"/>
              </a:rPr>
              <a:t>studies </a:t>
            </a:r>
            <a:r>
              <a:rPr lang="en-GB" sz="1600" dirty="0" smtClean="0">
                <a:latin typeface="Century Gothic"/>
                <a:cs typeface="Century Gothic"/>
              </a:rPr>
              <a:t>done </a:t>
            </a:r>
            <a:r>
              <a:rPr lang="en-GB" sz="1600" dirty="0">
                <a:latin typeface="Century Gothic"/>
                <a:cs typeface="Century Gothic"/>
              </a:rPr>
              <a:t>December </a:t>
            </a:r>
            <a:r>
              <a:rPr lang="en-GB" sz="1600" dirty="0" smtClean="0">
                <a:latin typeface="Century Gothic"/>
                <a:cs typeface="Century Gothic"/>
              </a:rPr>
              <a:t>2016.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09670" y="2916870"/>
            <a:ext cx="37864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lv-LV" sz="1350" i="1" dirty="0"/>
              <a:t>100 bunches of 50 pC/shot spaced by 1 sec. at 8 cm distance corresponds to 100 Gy.</a:t>
            </a:r>
            <a:endParaRPr lang="en-GB" sz="135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930" y="4042627"/>
            <a:ext cx="2910118" cy="24027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05" y="6445339"/>
            <a:ext cx="1394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Century Gothic"/>
                <a:cs typeface="Century Gothic"/>
              </a:rPr>
              <a:t>A. </a:t>
            </a:r>
            <a:r>
              <a:rPr lang="en-US" sz="1200" i="1" dirty="0" err="1" smtClean="0">
                <a:latin typeface="Century Gothic"/>
                <a:cs typeface="Century Gothic"/>
              </a:rPr>
              <a:t>Lagzda</a:t>
            </a:r>
            <a:r>
              <a:rPr lang="en-US" sz="1200" i="1" dirty="0">
                <a:latin typeface="Century Gothic"/>
                <a:cs typeface="Century Gothic"/>
              </a:rPr>
              <a:t> </a:t>
            </a:r>
            <a:r>
              <a:rPr lang="en-US" sz="1200" i="1" dirty="0" smtClean="0">
                <a:latin typeface="Century Gothic"/>
                <a:cs typeface="Century Gothic"/>
              </a:rPr>
              <a:t>et al.</a:t>
            </a:r>
            <a:endParaRPr lang="en-US" sz="1200" i="1" dirty="0">
              <a:latin typeface="Century Gothic"/>
              <a:cs typeface="Century Gothic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7833" y="1054835"/>
            <a:ext cx="3359084" cy="186818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01877" y="6132896"/>
            <a:ext cx="4394237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800" dirty="0" smtClean="0">
                <a:solidFill>
                  <a:srgbClr val="000090"/>
                </a:solidFill>
                <a:latin typeface="Century Gothic"/>
                <a:cs typeface="Century Gothic"/>
              </a:rPr>
              <a:t>Week 49: extensive VHEE tests</a:t>
            </a:r>
          </a:p>
          <a:p>
            <a:pPr lvl="1"/>
            <a:r>
              <a:rPr lang="en-US" sz="1400" dirty="0" smtClean="0">
                <a:solidFill>
                  <a:srgbClr val="000090"/>
                </a:solidFill>
                <a:latin typeface="Century Gothic"/>
                <a:cs typeface="Century Gothic"/>
              </a:rPr>
              <a:t>Results still to be </a:t>
            </a:r>
            <a:r>
              <a:rPr lang="en-US" sz="1400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analysed</a:t>
            </a:r>
            <a:endParaRPr lang="en-US" sz="1400" dirty="0">
              <a:solidFill>
                <a:srgbClr val="000090"/>
              </a:solidFill>
              <a:latin typeface="Century Gothic"/>
              <a:cs typeface="Century Gothic"/>
            </a:endParaRPr>
          </a:p>
        </p:txBody>
      </p:sp>
      <p:pic>
        <p:nvPicPr>
          <p:cNvPr id="8" name="Picture 7" descr="Screen Shot 2017-12-10 at 18.18.1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546" y="3582620"/>
            <a:ext cx="2678585" cy="238743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669546" y="3781017"/>
            <a:ext cx="2632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400" dirty="0" smtClean="0">
                <a:solidFill>
                  <a:schemeClr val="bg1"/>
                </a:solidFill>
                <a:latin typeface="Century Gothic"/>
                <a:cs typeface="Century Gothic"/>
              </a:rPr>
              <a:t>Cherenkov light from water phantom </a:t>
            </a:r>
            <a:endParaRPr lang="en-US" sz="1400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5922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FEVHER  </a:t>
            </a:r>
            <a:r>
              <a:rPr lang="en-US" sz="2000" dirty="0" smtClean="0"/>
              <a:t>EU Synergy Grant proposal</a:t>
            </a:r>
            <a:endParaRPr lang="en-US" sz="2000" dirty="0"/>
          </a:p>
        </p:txBody>
      </p:sp>
      <p:pic>
        <p:nvPicPr>
          <p:cNvPr id="4" name="Picture 3" descr="Screen Shot 2017-12-11 at 08.04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1510"/>
            <a:ext cx="4994455" cy="2497228"/>
          </a:xfrm>
          <a:prstGeom prst="rect">
            <a:avLst/>
          </a:prstGeom>
        </p:spPr>
      </p:pic>
      <p:pic>
        <p:nvPicPr>
          <p:cNvPr id="5" name="Picture 4" descr="Screen Shot 2017-12-11 at 08.05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660" y="3390595"/>
            <a:ext cx="5532125" cy="3390820"/>
          </a:xfrm>
          <a:prstGeom prst="rect">
            <a:avLst/>
          </a:prstGeom>
        </p:spPr>
      </p:pic>
      <p:pic>
        <p:nvPicPr>
          <p:cNvPr id="6" name="Picture 5" descr="Screen Shot 2017-12-11 at 08.08.1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953" y="1086295"/>
            <a:ext cx="3148787" cy="2158005"/>
          </a:xfrm>
          <a:prstGeom prst="rect">
            <a:avLst/>
          </a:prstGeom>
        </p:spPr>
      </p:pic>
      <p:pic>
        <p:nvPicPr>
          <p:cNvPr id="7" name="Picture 6" descr="Screen Shot 2017-12-11 at 08.09.0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25" y="4619555"/>
            <a:ext cx="3341235" cy="176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030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7-09-28 at 16.33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333" y="1508750"/>
            <a:ext cx="6493047" cy="4877435"/>
          </a:xfrm>
          <a:prstGeom prst="rect">
            <a:avLst/>
          </a:prstGeom>
        </p:spPr>
      </p:pic>
      <p:pic>
        <p:nvPicPr>
          <p:cNvPr id="4" name="Picture 3" descr="Screen Shot 2017-09-28 at 16.34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20" y="817460"/>
            <a:ext cx="3072400" cy="19766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6557163"/>
            <a:ext cx="923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entury Gothic"/>
                <a:cs typeface="Century Gothic"/>
              </a:rPr>
              <a:t>A.Lyapin</a:t>
            </a:r>
            <a:r>
              <a:rPr lang="en-US" sz="1200" i="1" dirty="0" smtClean="0">
                <a:latin typeface="Century Gothic"/>
                <a:cs typeface="Century Gothic"/>
              </a:rPr>
              <a:t> (R. Holloway), J. </a:t>
            </a:r>
            <a:r>
              <a:rPr lang="en-US" sz="1200" i="1" dirty="0" err="1" smtClean="0">
                <a:latin typeface="Century Gothic"/>
                <a:cs typeface="Century Gothic"/>
              </a:rPr>
              <a:t>Nadenau</a:t>
            </a:r>
            <a:r>
              <a:rPr lang="en-US" sz="1200" i="1" dirty="0" smtClean="0">
                <a:latin typeface="Century Gothic"/>
                <a:cs typeface="Century Gothic"/>
              </a:rPr>
              <a:t> (</a:t>
            </a:r>
            <a:r>
              <a:rPr lang="en-US" sz="1200" i="1" dirty="0" err="1" smtClean="0">
                <a:latin typeface="Century Gothic"/>
                <a:cs typeface="Century Gothic"/>
              </a:rPr>
              <a:t>Juelich</a:t>
            </a:r>
            <a:r>
              <a:rPr lang="en-US" sz="1200" i="1" dirty="0" smtClean="0">
                <a:latin typeface="Century Gothic"/>
                <a:cs typeface="Century Gothic"/>
              </a:rPr>
              <a:t>),  M. Wendt(CERN), R. </a:t>
            </a:r>
            <a:r>
              <a:rPr lang="en-US" sz="1200" i="1" dirty="0" err="1" smtClean="0">
                <a:latin typeface="Century Gothic"/>
                <a:cs typeface="Century Gothic"/>
              </a:rPr>
              <a:t>Lillestøl</a:t>
            </a:r>
            <a:r>
              <a:rPr lang="en-US" sz="1200" i="1" dirty="0">
                <a:latin typeface="Century Gothic"/>
                <a:cs typeface="Century Gothic"/>
              </a:rPr>
              <a:t> </a:t>
            </a:r>
            <a:r>
              <a:rPr lang="en-US" sz="1200" i="1" dirty="0" smtClean="0">
                <a:latin typeface="Century Gothic"/>
                <a:cs typeface="Century Gothic"/>
              </a:rPr>
              <a:t>(Oslo), E. Adli (Oslo), </a:t>
            </a:r>
            <a:r>
              <a:rPr lang="en-US" sz="1200" i="1" dirty="0" err="1" smtClean="0">
                <a:latin typeface="Century Gothic"/>
                <a:cs typeface="Century Gothic"/>
              </a:rPr>
              <a:t>K.N.Sjøbæk</a:t>
            </a:r>
            <a:r>
              <a:rPr lang="en-US" sz="1200" i="1" dirty="0" smtClean="0">
                <a:latin typeface="Century Gothic"/>
                <a:cs typeface="Century Gothic"/>
              </a:rPr>
              <a:t> (Oslo) et al.</a:t>
            </a:r>
            <a:endParaRPr lang="en-US" sz="1200" i="1" dirty="0">
              <a:latin typeface="Century Gothic"/>
              <a:cs typeface="Century Gothic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30" y="2891330"/>
            <a:ext cx="2268827" cy="24963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470" y="5558633"/>
            <a:ext cx="2228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55588" algn="l"/>
              </a:tabLst>
            </a:pPr>
            <a:r>
              <a:rPr lang="en-GB" sz="1400" b="1" dirty="0" smtClean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Experiments resumed two weeks ago </a:t>
            </a:r>
            <a:endParaRPr lang="en-GB" sz="1400" b="1" dirty="0">
              <a:solidFill>
                <a:srgbClr val="FF000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343040" y="666750"/>
            <a:ext cx="5314741" cy="5715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9pPr>
          </a:lstStyle>
          <a:p>
            <a:r>
              <a:rPr lang="en-US" dirty="0" smtClean="0"/>
              <a:t>Former CLIC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438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Lens Experiment</a:t>
            </a:r>
            <a:endParaRPr lang="en-US" dirty="0"/>
          </a:p>
        </p:txBody>
      </p:sp>
      <p:pic>
        <p:nvPicPr>
          <p:cNvPr id="4" name="Picture 3" descr="Screen Shot 2017-09-28 at 16.30.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510" y="1781474"/>
            <a:ext cx="6684274" cy="502102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117019" y="5343106"/>
            <a:ext cx="2227491" cy="1459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9pPr>
          </a:lstStyle>
          <a:p>
            <a:pPr algn="l"/>
            <a:r>
              <a:rPr lang="en-US" sz="1200" dirty="0" smtClean="0">
                <a:solidFill>
                  <a:schemeClr val="tx1"/>
                </a:solidFill>
              </a:rPr>
              <a:t>Lead by Oslo University</a:t>
            </a:r>
          </a:p>
          <a:p>
            <a:pPr algn="l"/>
            <a:endParaRPr lang="en-US" sz="1200" dirty="0" smtClean="0">
              <a:solidFill>
                <a:schemeClr val="tx1"/>
              </a:solidFill>
            </a:endParaRPr>
          </a:p>
          <a:p>
            <a:pPr algn="l"/>
            <a:endParaRPr lang="en-US" sz="1200" dirty="0" smtClean="0">
              <a:solidFill>
                <a:schemeClr val="tx1"/>
              </a:solidFill>
            </a:endParaRPr>
          </a:p>
          <a:p>
            <a:pPr algn="l"/>
            <a:r>
              <a:rPr lang="en-US" sz="1200" dirty="0">
                <a:solidFill>
                  <a:schemeClr val="tx1"/>
                </a:solidFill>
              </a:rPr>
              <a:t>C</a:t>
            </a:r>
            <a:r>
              <a:rPr lang="en-US" sz="1200" dirty="0" smtClean="0">
                <a:solidFill>
                  <a:schemeClr val="tx1"/>
                </a:solidFill>
              </a:rPr>
              <a:t>ollaboration with DESY, Oxford and CERN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7145" y="427391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7020" y="1201510"/>
            <a:ext cx="3571666" cy="369331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90"/>
                </a:solidFill>
              </a:rPr>
              <a:t>Beam focusing by high-current discharge in plasma</a:t>
            </a:r>
          </a:p>
          <a:p>
            <a:endParaRPr lang="en-US" sz="1800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Capillary for (transverse) gas confinement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Gas delivery system 1-50 bar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HV discharge unit (10 kV, few 100 A)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Active alignment system</a:t>
            </a:r>
          </a:p>
          <a:p>
            <a:endParaRPr lang="en-US" sz="1400" dirty="0"/>
          </a:p>
          <a:p>
            <a:r>
              <a:rPr lang="en-US" sz="1600" dirty="0">
                <a:solidFill>
                  <a:srgbClr val="000090"/>
                </a:solidFill>
              </a:rPr>
              <a:t>First beam </a:t>
            </a:r>
            <a:r>
              <a:rPr lang="en-US" sz="1600" dirty="0" smtClean="0">
                <a:solidFill>
                  <a:srgbClr val="000090"/>
                </a:solidFill>
              </a:rPr>
              <a:t>sent </a:t>
            </a:r>
            <a:r>
              <a:rPr lang="en-US" sz="1600" dirty="0">
                <a:solidFill>
                  <a:srgbClr val="000090"/>
                </a:solidFill>
              </a:rPr>
              <a:t>cleanly through capillary end </a:t>
            </a:r>
            <a:r>
              <a:rPr lang="en-US" sz="1600" dirty="0" smtClean="0">
                <a:solidFill>
                  <a:srgbClr val="000090"/>
                </a:solidFill>
              </a:rPr>
              <a:t>September</a:t>
            </a:r>
          </a:p>
          <a:p>
            <a:endParaRPr lang="en-US" sz="1600" dirty="0">
              <a:solidFill>
                <a:srgbClr val="C00000"/>
              </a:solidFill>
            </a:endParaRPr>
          </a:p>
          <a:p>
            <a:r>
              <a:rPr lang="en-US" sz="1600" dirty="0" smtClean="0">
                <a:solidFill>
                  <a:srgbClr val="C00000"/>
                </a:solidFill>
              </a:rPr>
              <a:t>Clear measurement of focusing properties two weeks ago</a:t>
            </a:r>
          </a:p>
          <a:p>
            <a:r>
              <a:rPr lang="en-US" sz="1600" dirty="0" smtClean="0">
                <a:solidFill>
                  <a:srgbClr val="C00000"/>
                </a:solidFill>
              </a:rPr>
              <a:t>(See Erik’s talk)</a:t>
            </a:r>
            <a:endParaRPr 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064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 Activities</a:t>
            </a:r>
            <a:endParaRPr lang="en-US" dirty="0"/>
          </a:p>
        </p:txBody>
      </p:sp>
      <p:pic>
        <p:nvPicPr>
          <p:cNvPr id="4" name="Picture 3" descr="Screen Shot 2017-09-28 at 16.34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0" y="4158695"/>
            <a:ext cx="3341235" cy="2200467"/>
          </a:xfrm>
          <a:prstGeom prst="rect">
            <a:avLst/>
          </a:prstGeom>
        </p:spPr>
      </p:pic>
      <p:pic>
        <p:nvPicPr>
          <p:cNvPr id="5" name="Picture 4" descr="Screen Shot 2017-09-28 at 16.35.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570" y="3275379"/>
            <a:ext cx="4564698" cy="3264935"/>
          </a:xfrm>
          <a:prstGeom prst="rect">
            <a:avLst/>
          </a:prstGeom>
        </p:spPr>
      </p:pic>
      <p:pic>
        <p:nvPicPr>
          <p:cNvPr id="3" name="Picture 2" descr="Screen Shot 2017-09-28 at 16.34.5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8" y="1124700"/>
            <a:ext cx="3917310" cy="27677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0640" y="6401814"/>
            <a:ext cx="14132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Century Gothic"/>
                <a:cs typeface="Century Gothic"/>
              </a:rPr>
              <a:t>T. </a:t>
            </a:r>
            <a:r>
              <a:rPr lang="en-US" sz="1200" i="1" dirty="0" err="1" smtClean="0">
                <a:latin typeface="Century Gothic"/>
                <a:cs typeface="Century Gothic"/>
              </a:rPr>
              <a:t>Lefevre</a:t>
            </a:r>
            <a:r>
              <a:rPr lang="en-US" sz="1200" i="1" dirty="0" smtClean="0">
                <a:latin typeface="Century Gothic"/>
                <a:cs typeface="Century Gothic"/>
              </a:rPr>
              <a:t>,  et al.</a:t>
            </a:r>
            <a:endParaRPr lang="en-US" sz="1200" i="1" dirty="0">
              <a:latin typeface="Century Gothic"/>
              <a:cs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1569" y="1124700"/>
            <a:ext cx="42388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entury Gothic"/>
                <a:cs typeface="Century Gothic"/>
              </a:rPr>
              <a:t>Many activities planned (most ongoing). </a:t>
            </a:r>
          </a:p>
          <a:p>
            <a:endParaRPr lang="en-US" sz="1400" dirty="0">
              <a:latin typeface="Century Gothic"/>
              <a:cs typeface="Century Gothic"/>
            </a:endParaRPr>
          </a:p>
          <a:p>
            <a:r>
              <a:rPr lang="en-US" sz="1400" dirty="0" smtClean="0">
                <a:latin typeface="Century Gothic"/>
                <a:cs typeface="Century Gothic"/>
              </a:rPr>
              <a:t>Two main goals:</a:t>
            </a:r>
          </a:p>
          <a:p>
            <a:endParaRPr lang="en-US" sz="1400" dirty="0" smtClean="0">
              <a:latin typeface="Century Gothic"/>
              <a:cs typeface="Century Gothic"/>
            </a:endParaRPr>
          </a:p>
          <a:p>
            <a:pPr marL="342900" indent="-342900">
              <a:buAutoNum type="arabicParenR"/>
            </a:pPr>
            <a:r>
              <a:rPr lang="en-US" sz="1400" dirty="0" smtClean="0">
                <a:latin typeface="Century Gothic"/>
                <a:cs typeface="Century Gothic"/>
              </a:rPr>
              <a:t>Consolidate and improve beam instrumentation for CLEAR</a:t>
            </a:r>
          </a:p>
          <a:p>
            <a:pPr marL="342900" indent="-342900">
              <a:buAutoNum type="arabicParenR"/>
            </a:pPr>
            <a:endParaRPr lang="en-US" sz="1400" dirty="0" smtClean="0">
              <a:latin typeface="Century Gothic"/>
              <a:cs typeface="Century Gothic"/>
            </a:endParaRPr>
          </a:p>
          <a:p>
            <a:pPr marL="342900" indent="-342900">
              <a:buAutoNum type="arabicParenR"/>
            </a:pPr>
            <a:r>
              <a:rPr lang="en-US" sz="1400" dirty="0" smtClean="0">
                <a:latin typeface="Century Gothic"/>
                <a:cs typeface="Century Gothic"/>
              </a:rPr>
              <a:t>Diagnostics R&amp;D</a:t>
            </a:r>
          </a:p>
        </p:txBody>
      </p:sp>
    </p:spTree>
    <p:extLst>
      <p:ext uri="{BB962C8B-B14F-4D97-AF65-F5344CB8AC3E}">
        <p14:creationId xmlns:p14="http://schemas.microsoft.com/office/powerpoint/2010/main" val="3586001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 Activities</a:t>
            </a:r>
            <a:endParaRPr lang="en-US" dirty="0"/>
          </a:p>
        </p:txBody>
      </p:sp>
      <p:pic>
        <p:nvPicPr>
          <p:cNvPr id="6" name="Picture 5" descr="Screen Shot 2017-09-28 at 16.35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02" y="1690983"/>
            <a:ext cx="6750903" cy="50890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14705" y="6293498"/>
            <a:ext cx="14132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Century Gothic"/>
                <a:cs typeface="Century Gothic"/>
              </a:rPr>
              <a:t>T. </a:t>
            </a:r>
            <a:r>
              <a:rPr lang="en-US" sz="1200" i="1" dirty="0" err="1" smtClean="0">
                <a:latin typeface="Century Gothic"/>
                <a:cs typeface="Century Gothic"/>
              </a:rPr>
              <a:t>Lefevre</a:t>
            </a:r>
            <a:r>
              <a:rPr lang="en-US" sz="1200" i="1" dirty="0" smtClean="0">
                <a:latin typeface="Century Gothic"/>
                <a:cs typeface="Century Gothic"/>
              </a:rPr>
              <a:t>,  et al.</a:t>
            </a:r>
            <a:endParaRPr lang="en-US" sz="1200" i="1" dirty="0">
              <a:latin typeface="Century Gothic"/>
              <a:cs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045" y="987117"/>
            <a:ext cx="8271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entury Gothic"/>
                <a:cs typeface="Century Gothic"/>
              </a:rPr>
              <a:t>Several beam diagnostics recovered from CTF3, and adapted to CLEAR needs. </a:t>
            </a:r>
          </a:p>
          <a:p>
            <a:r>
              <a:rPr lang="en-US" sz="1400" dirty="0" smtClean="0">
                <a:latin typeface="Century Gothic"/>
                <a:cs typeface="Century Gothic"/>
              </a:rPr>
              <a:t>Will assess performances, modify if needed, eventually extend numbers.</a:t>
            </a:r>
            <a:endParaRPr lang="en-US" sz="1400" dirty="0">
              <a:latin typeface="Century Gothic"/>
              <a:cs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6660" y="4379491"/>
            <a:ext cx="582211" cy="276999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entury Gothic"/>
                <a:cs typeface="Century Gothic"/>
              </a:rPr>
              <a:t>WCM</a:t>
            </a:r>
            <a:endParaRPr lang="en-US" sz="1200" b="1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6105" y="3006545"/>
            <a:ext cx="880244" cy="461665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entury Gothic"/>
                <a:cs typeface="Century Gothic"/>
              </a:rPr>
              <a:t>Inductive </a:t>
            </a:r>
          </a:p>
          <a:p>
            <a:r>
              <a:rPr lang="en-US" sz="1200" b="1" dirty="0" smtClean="0">
                <a:solidFill>
                  <a:schemeClr val="bg1"/>
                </a:solidFill>
                <a:latin typeface="Century Gothic"/>
                <a:cs typeface="Century Gothic"/>
              </a:rPr>
              <a:t>BPM</a:t>
            </a:r>
            <a:endParaRPr lang="en-US" sz="1200" b="1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6395" y="4235505"/>
            <a:ext cx="1480013" cy="830997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entury Gothic"/>
                <a:cs typeface="Century Gothic"/>
              </a:rPr>
              <a:t>Beam Phase monitor,</a:t>
            </a:r>
          </a:p>
          <a:p>
            <a:r>
              <a:rPr lang="en-US" sz="1200" b="1" dirty="0" smtClean="0">
                <a:solidFill>
                  <a:schemeClr val="bg1"/>
                </a:solidFill>
                <a:latin typeface="Century Gothic"/>
                <a:cs typeface="Century Gothic"/>
              </a:rPr>
              <a:t>WG monitor (bunch length)</a:t>
            </a:r>
            <a:endParaRPr lang="en-US" sz="1200" b="1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6480" y="3121357"/>
            <a:ext cx="1480013" cy="461665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entury Gothic"/>
                <a:cs typeface="Century Gothic"/>
              </a:rPr>
              <a:t>EO monitor,</a:t>
            </a:r>
          </a:p>
          <a:p>
            <a:r>
              <a:rPr lang="en-US" sz="1200" b="1" dirty="0" smtClean="0">
                <a:solidFill>
                  <a:schemeClr val="bg1"/>
                </a:solidFill>
                <a:latin typeface="Century Gothic"/>
                <a:cs typeface="Century Gothic"/>
              </a:rPr>
              <a:t>(bunch length)</a:t>
            </a:r>
            <a:endParaRPr lang="en-US" sz="1200" b="1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796408" y="3468210"/>
            <a:ext cx="893748" cy="690485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03500" y="3468210"/>
            <a:ext cx="893748" cy="690485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200537" y="3468210"/>
            <a:ext cx="1112516" cy="883315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917645" y="3622385"/>
            <a:ext cx="1920250" cy="1381220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116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End-of-line in-air test space</a:t>
            </a:r>
            <a:endParaRPr lang="en-US" dirty="0"/>
          </a:p>
        </p:txBody>
      </p:sp>
      <p:pic>
        <p:nvPicPr>
          <p:cNvPr id="4" name="Picture 3" descr="Screen Shot 2017-09-28 at 16.31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750" y="1969610"/>
            <a:ext cx="6377035" cy="4791394"/>
          </a:xfrm>
          <a:prstGeom prst="rect">
            <a:avLst/>
          </a:prstGeom>
        </p:spPr>
      </p:pic>
      <p:pic>
        <p:nvPicPr>
          <p:cNvPr id="5" name="Picture 4" descr="Screen Shot 2017-09-28 at 16.31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25" y="1278320"/>
            <a:ext cx="3753150" cy="2173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586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THz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7890"/>
            <a:ext cx="8915400" cy="1497795"/>
          </a:xfrm>
        </p:spPr>
        <p:txBody>
          <a:bodyPr/>
          <a:lstStyle/>
          <a:p>
            <a:r>
              <a:rPr lang="en-US" dirty="0" smtClean="0"/>
              <a:t>Begin </a:t>
            </a:r>
            <a:r>
              <a:rPr lang="en-US" dirty="0"/>
              <a:t>with characterization of </a:t>
            </a:r>
            <a:r>
              <a:rPr lang="en-US" dirty="0" smtClean="0"/>
              <a:t>beam-produced </a:t>
            </a:r>
            <a:r>
              <a:rPr lang="en-US" dirty="0"/>
              <a:t>THz radiation from TR </a:t>
            </a:r>
            <a:r>
              <a:rPr lang="en-US" dirty="0" smtClean="0"/>
              <a:t>screen</a:t>
            </a:r>
          </a:p>
          <a:p>
            <a:r>
              <a:rPr lang="en-US" dirty="0" smtClean="0"/>
              <a:t>First tests in sub-THz region started, will use also as bunch length diagnostics</a:t>
            </a:r>
            <a:endParaRPr lang="en-US" dirty="0"/>
          </a:p>
          <a:p>
            <a:r>
              <a:rPr lang="en-US" dirty="0"/>
              <a:t>Many possibilities beyond that, with several Institutes involved – Mini-workshop organized on November 7th </a:t>
            </a:r>
          </a:p>
          <a:p>
            <a:endParaRPr lang="en-US" dirty="0"/>
          </a:p>
        </p:txBody>
      </p:sp>
      <p:pic>
        <p:nvPicPr>
          <p:cNvPr id="4" name="Picture 3" descr="Screen Shot 2017-12-11 at 00.17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79" y="2532164"/>
            <a:ext cx="5572804" cy="408445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883650" y="3013502"/>
            <a:ext cx="35533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3"/>
              </a:rPr>
              <a:t>https://indico.cern.ch/event/672235</a:t>
            </a:r>
            <a:r>
              <a:rPr lang="en-US" sz="1600" dirty="0" smtClean="0">
                <a:hlinkClick r:id="rId3"/>
              </a:rPr>
              <a:t>/</a:t>
            </a:r>
            <a:endParaRPr lang="en-US" sz="1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845381" y="2529183"/>
            <a:ext cx="32986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Century Gothic"/>
                <a:ea typeface="Times New Roman" charset="0"/>
                <a:cs typeface="Century Gothic"/>
              </a:rPr>
              <a:t>First </a:t>
            </a:r>
            <a:r>
              <a:rPr lang="fr-FR" sz="1200" dirty="0" err="1" smtClean="0">
                <a:latin typeface="Century Gothic"/>
                <a:ea typeface="Times New Roman" charset="0"/>
                <a:cs typeface="Century Gothic"/>
              </a:rPr>
              <a:t>topical</a:t>
            </a:r>
            <a:r>
              <a:rPr lang="fr-FR" sz="1200" dirty="0" smtClean="0">
                <a:latin typeface="Century Gothic"/>
                <a:ea typeface="Times New Roman" charset="0"/>
                <a:cs typeface="Century Gothic"/>
              </a:rPr>
              <a:t> CLEAR user workshop:</a:t>
            </a:r>
          </a:p>
          <a:p>
            <a:endParaRPr lang="fr-FR" sz="1200" dirty="0">
              <a:latin typeface="Century Gothic"/>
              <a:ea typeface="Times New Roman" charset="0"/>
              <a:cs typeface="Century Gothic"/>
            </a:endParaRPr>
          </a:p>
          <a:p>
            <a:r>
              <a:rPr lang="fr-FR" sz="1200" dirty="0" smtClean="0">
                <a:latin typeface="Century Gothic"/>
                <a:ea typeface="Times New Roman" charset="0"/>
                <a:cs typeface="Century Gothic"/>
              </a:rPr>
              <a:t>40 people </a:t>
            </a:r>
            <a:r>
              <a:rPr lang="fr-FR" sz="1200" dirty="0" err="1" smtClean="0">
                <a:latin typeface="Century Gothic"/>
                <a:ea typeface="Times New Roman" charset="0"/>
                <a:cs typeface="Century Gothic"/>
              </a:rPr>
              <a:t>from</a:t>
            </a:r>
            <a:r>
              <a:rPr lang="fr-FR" sz="1200" dirty="0" smtClean="0">
                <a:latin typeface="Century Gothic"/>
                <a:ea typeface="Times New Roman" charset="0"/>
                <a:cs typeface="Century Gothic"/>
              </a:rPr>
              <a:t> 15 institutes – 13 </a:t>
            </a:r>
            <a:r>
              <a:rPr lang="fr-FR" sz="1200" dirty="0" err="1" smtClean="0">
                <a:latin typeface="Century Gothic"/>
                <a:ea typeface="Times New Roman" charset="0"/>
                <a:cs typeface="Century Gothic"/>
              </a:rPr>
              <a:t>talks</a:t>
            </a:r>
            <a:endParaRPr lang="fr-FR" sz="1200" dirty="0">
              <a:latin typeface="Century Gothic"/>
              <a:ea typeface="Times New Roman" charset="0"/>
              <a:cs typeface="Century Gothic"/>
            </a:endParaRPr>
          </a:p>
          <a:p>
            <a:endParaRPr lang="fr-FR" sz="1200" dirty="0" smtClean="0">
              <a:latin typeface="Century Gothic"/>
              <a:ea typeface="Times New Roman" charset="0"/>
              <a:cs typeface="Century Gothic"/>
            </a:endParaRPr>
          </a:p>
          <a:p>
            <a:endParaRPr lang="fr-FR" sz="1200" dirty="0" smtClean="0">
              <a:latin typeface="Century Gothic"/>
              <a:ea typeface="Times New Roman" charset="0"/>
              <a:cs typeface="Century Gothic"/>
            </a:endParaRPr>
          </a:p>
          <a:p>
            <a:r>
              <a:rPr lang="fr-FR" sz="1200" dirty="0" err="1" smtClean="0">
                <a:latin typeface="Century Gothic"/>
                <a:ea typeface="Times New Roman" charset="0"/>
                <a:cs typeface="Century Gothic"/>
              </a:rPr>
              <a:t>Covering</a:t>
            </a:r>
            <a:r>
              <a:rPr lang="fr-FR" sz="1200" dirty="0" smtClean="0">
                <a:latin typeface="Century Gothic"/>
                <a:ea typeface="Times New Roman" charset="0"/>
                <a:cs typeface="Century Gothic"/>
              </a:rPr>
              <a:t>: </a:t>
            </a:r>
          </a:p>
          <a:p>
            <a:endParaRPr lang="fr-FR" sz="1200" dirty="0" smtClean="0">
              <a:latin typeface="Century Gothic"/>
              <a:ea typeface="Times New Roman" charset="0"/>
              <a:cs typeface="Century Gothic"/>
            </a:endParaRPr>
          </a:p>
          <a:p>
            <a:pPr marL="171450" indent="-171450">
              <a:buFont typeface="Arial"/>
              <a:buChar char="•"/>
            </a:pPr>
            <a:r>
              <a:rPr lang="fr-FR" sz="1200" dirty="0" err="1" smtClean="0">
                <a:latin typeface="Century Gothic"/>
                <a:ea typeface="Times New Roman" charset="0"/>
                <a:cs typeface="Century Gothic"/>
              </a:rPr>
              <a:t>Theory</a:t>
            </a:r>
            <a:endParaRPr lang="fr-FR" sz="1200" dirty="0" smtClean="0">
              <a:latin typeface="Century Gothic"/>
              <a:ea typeface="Times New Roman" charset="0"/>
              <a:cs typeface="Century Gothic"/>
            </a:endParaRPr>
          </a:p>
          <a:p>
            <a:pPr marL="171450" indent="-171450">
              <a:buFont typeface="Arial"/>
              <a:buChar char="•"/>
            </a:pPr>
            <a:r>
              <a:rPr lang="fr-FR" sz="1200" dirty="0" smtClean="0">
                <a:latin typeface="Century Gothic"/>
                <a:ea typeface="Times New Roman" charset="0"/>
                <a:cs typeface="Century Gothic"/>
              </a:rPr>
              <a:t>Applications</a:t>
            </a:r>
          </a:p>
          <a:p>
            <a:pPr marL="171450" indent="-171450">
              <a:buFont typeface="Arial"/>
              <a:buChar char="•"/>
            </a:pPr>
            <a:r>
              <a:rPr lang="fr-FR" sz="1200" dirty="0" smtClean="0">
                <a:latin typeface="Century Gothic"/>
                <a:ea typeface="Times New Roman" charset="0"/>
                <a:cs typeface="Century Gothic"/>
              </a:rPr>
              <a:t>Simulations</a:t>
            </a:r>
          </a:p>
          <a:p>
            <a:pPr marL="171450" indent="-171450">
              <a:buFont typeface="Arial"/>
              <a:buChar char="•"/>
            </a:pPr>
            <a:r>
              <a:rPr lang="fr-FR" sz="1200" dirty="0" err="1" smtClean="0">
                <a:latin typeface="Century Gothic"/>
                <a:ea typeface="Times New Roman" charset="0"/>
                <a:cs typeface="Century Gothic"/>
              </a:rPr>
              <a:t>Review</a:t>
            </a:r>
            <a:r>
              <a:rPr lang="fr-FR" sz="1200" dirty="0" smtClean="0">
                <a:latin typeface="Century Gothic"/>
                <a:ea typeface="Times New Roman" charset="0"/>
                <a:cs typeface="Century Gothic"/>
              </a:rPr>
              <a:t> of </a:t>
            </a:r>
            <a:r>
              <a:rPr lang="fr-FR" sz="1200" dirty="0" err="1" smtClean="0">
                <a:latin typeface="Century Gothic"/>
                <a:ea typeface="Times New Roman" charset="0"/>
                <a:cs typeface="Century Gothic"/>
              </a:rPr>
              <a:t>experimental</a:t>
            </a:r>
            <a:r>
              <a:rPr lang="fr-FR" sz="1200" dirty="0" smtClean="0">
                <a:latin typeface="Century Gothic"/>
                <a:ea typeface="Times New Roman" charset="0"/>
                <a:cs typeface="Century Gothic"/>
              </a:rPr>
              <a:t> </a:t>
            </a:r>
            <a:r>
              <a:rPr lang="fr-FR" sz="1200" dirty="0" err="1" smtClean="0">
                <a:latin typeface="Century Gothic"/>
                <a:ea typeface="Times New Roman" charset="0"/>
                <a:cs typeface="Century Gothic"/>
              </a:rPr>
              <a:t>activities</a:t>
            </a:r>
            <a:endParaRPr lang="fr-FR" sz="1200" dirty="0" smtClean="0">
              <a:latin typeface="Century Gothic"/>
              <a:ea typeface="Times New Roman" charset="0"/>
              <a:cs typeface="Century Gothic"/>
            </a:endParaRPr>
          </a:p>
          <a:p>
            <a:pPr marL="171450" indent="-171450">
              <a:buFont typeface="Arial"/>
              <a:buChar char="•"/>
            </a:pPr>
            <a:r>
              <a:rPr lang="fr-FR" sz="1200" dirty="0" err="1" smtClean="0">
                <a:latin typeface="Century Gothic"/>
                <a:ea typeface="Times New Roman" charset="0"/>
                <a:cs typeface="Century Gothic"/>
              </a:rPr>
              <a:t>Potential</a:t>
            </a:r>
            <a:r>
              <a:rPr lang="fr-FR" sz="1200" dirty="0" smtClean="0">
                <a:latin typeface="Century Gothic"/>
                <a:ea typeface="Times New Roman" charset="0"/>
                <a:cs typeface="Century Gothic"/>
              </a:rPr>
              <a:t> tests in CLEAR</a:t>
            </a:r>
          </a:p>
        </p:txBody>
      </p:sp>
      <p:pic>
        <p:nvPicPr>
          <p:cNvPr id="7" name="Рисунок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0" r="11919"/>
          <a:stretch/>
        </p:blipFill>
        <p:spPr>
          <a:xfrm>
            <a:off x="7911828" y="3352055"/>
            <a:ext cx="923685" cy="927097"/>
          </a:xfrm>
          <a:prstGeom prst="rect">
            <a:avLst/>
          </a:prstGeom>
        </p:spPr>
      </p:pic>
      <p:pic>
        <p:nvPicPr>
          <p:cNvPr id="8" name="Picture 2" descr="C:\Users\jg125577\Documents\_DATAS\Mes Documents\MAGIC2.2.8\CerenvovCERN\newpostvenueTL\a1p5b3p5\prebunched\L50f35T2GeV\2GeVeps3p8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80"/>
          <a:stretch/>
        </p:blipFill>
        <p:spPr bwMode="auto">
          <a:xfrm>
            <a:off x="5954579" y="4965200"/>
            <a:ext cx="2837101" cy="172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513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Unforeseen: AWAKE electron spectrometer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74" y="2016777"/>
            <a:ext cx="6184009" cy="4622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284" y="1547155"/>
            <a:ext cx="4144351" cy="29238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874" y="1069661"/>
            <a:ext cx="88327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entury Gothic"/>
                <a:cs typeface="Century Gothic"/>
              </a:rPr>
              <a:t>Test and calibration of scintillator for AWAKE electron spectrometer.</a:t>
            </a:r>
          </a:p>
          <a:p>
            <a:endParaRPr lang="en-US" sz="1000" dirty="0" smtClean="0">
              <a:latin typeface="Century Gothic"/>
              <a:cs typeface="Century Gothic"/>
            </a:endParaRPr>
          </a:p>
          <a:p>
            <a:r>
              <a:rPr lang="en-US" sz="1400" dirty="0" smtClean="0">
                <a:latin typeface="Century Gothic"/>
                <a:cs typeface="Century Gothic"/>
              </a:rPr>
              <a:t>N.B.: AWAKE BPMs were also tested in CLEAR/CTF.</a:t>
            </a:r>
            <a:endParaRPr lang="en-US" sz="14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29307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CLEAR operation in 2017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542476"/>
              </p:ext>
            </p:extLst>
          </p:nvPr>
        </p:nvGraphicFramePr>
        <p:xfrm>
          <a:off x="1177448" y="1143000"/>
          <a:ext cx="6814156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3539"/>
                <a:gridCol w="1703539"/>
                <a:gridCol w="1703539"/>
                <a:gridCol w="170353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Week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33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First beam!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August 18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34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Cont’d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commissioning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35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Cont’d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commissioning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36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First</a:t>
                      </a:r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 beam to users</a:t>
                      </a:r>
                    </a:p>
                    <a:p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VESPER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37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Installation</a:t>
                      </a:r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 of</a:t>
                      </a:r>
                    </a:p>
                    <a:p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plasma lens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38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Beam through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plasma lens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39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VESPER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40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Beam tuning,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plasma</a:t>
                      </a:r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 lens</a:t>
                      </a:r>
                      <a:endParaRPr lang="en-US" sz="1600" dirty="0" smtClean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41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BCM improvement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WFM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42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WFM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First spark</a:t>
                      </a:r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 plasma lens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43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Inductive</a:t>
                      </a:r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 BPMs</a:t>
                      </a:r>
                    </a:p>
                    <a:p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LAL: injector </a:t>
                      </a:r>
                      <a:r>
                        <a:rPr lang="en-US" sz="1600" baseline="0" dirty="0" err="1" smtClean="0">
                          <a:latin typeface="Century Gothic"/>
                          <a:cs typeface="Century Gothic"/>
                        </a:rPr>
                        <a:t>optimisation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44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Cavity BPMs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45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Laser spot study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VESPER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46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ESA at VESPER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THz</a:t>
                      </a:r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 studies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47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Combined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WFM</a:t>
                      </a:r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 and Cavity BPMs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48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AWAKE screen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Plasma lens!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77448" y="5734105"/>
            <a:ext cx="5314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entury Gothic"/>
                <a:cs typeface="Century Gothic"/>
              </a:rPr>
              <a:t>49: 	VHEE</a:t>
            </a:r>
          </a:p>
          <a:p>
            <a:r>
              <a:rPr lang="en-US" sz="1800" dirty="0" smtClean="0">
                <a:latin typeface="Century Gothic"/>
                <a:cs typeface="Century Gothic"/>
              </a:rPr>
              <a:t>50-51: 	Plasma lens, instrumentation, THz….</a:t>
            </a:r>
            <a:endParaRPr lang="en-US" sz="18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677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as from last CLEAR Newsletter (April 2017)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>
                <a:solidFill>
                  <a:srgbClr val="0000FF"/>
                </a:solidFill>
                <a:hlinkClick r:id="rId2"/>
              </a:rPr>
              <a:t>clear.web.cern.ch/content</a:t>
            </a:r>
            <a:r>
              <a:rPr lang="en-US" dirty="0">
                <a:hlinkClick r:id="rId2"/>
              </a:rPr>
              <a:t>/clear-newsletter-</a:t>
            </a:r>
            <a:r>
              <a:rPr lang="en-US" dirty="0" smtClean="0">
                <a:hlinkClick r:id="rId2"/>
              </a:rPr>
              <a:t>03042017</a:t>
            </a:r>
            <a:endParaRPr lang="en-US" dirty="0" smtClean="0"/>
          </a:p>
          <a:p>
            <a:pPr marL="0" indent="0">
              <a:buNone/>
            </a:pPr>
            <a:endParaRPr lang="en-US" sz="800" dirty="0"/>
          </a:p>
          <a:p>
            <a:r>
              <a:rPr lang="en-US" dirty="0">
                <a:solidFill>
                  <a:srgbClr val="C00000"/>
                </a:solidFill>
              </a:rPr>
              <a:t>Hardware </a:t>
            </a:r>
            <a:r>
              <a:rPr lang="en-US" dirty="0" smtClean="0">
                <a:solidFill>
                  <a:srgbClr val="C00000"/>
                </a:solidFill>
              </a:rPr>
              <a:t>preparation:</a:t>
            </a:r>
          </a:p>
          <a:p>
            <a:pPr marL="27305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>
                <a:solidFill>
                  <a:srgbClr val="000090"/>
                </a:solidFill>
              </a:rPr>
              <a:t>RF </a:t>
            </a:r>
            <a:r>
              <a:rPr lang="en-US" dirty="0" smtClean="0">
                <a:solidFill>
                  <a:srgbClr val="000090"/>
                </a:solidFill>
              </a:rPr>
              <a:t>network reconfiguration</a:t>
            </a:r>
            <a:r>
              <a:rPr lang="en-US" dirty="0" smtClean="0"/>
              <a:t>, with </a:t>
            </a:r>
            <a:r>
              <a:rPr lang="en-US" dirty="0" smtClean="0">
                <a:solidFill>
                  <a:srgbClr val="000090"/>
                </a:solidFill>
              </a:rPr>
              <a:t>two</a:t>
            </a:r>
            <a:r>
              <a:rPr lang="en-US" dirty="0" smtClean="0"/>
              <a:t> </a:t>
            </a:r>
            <a:r>
              <a:rPr lang="en-US" dirty="0"/>
              <a:t>Modulator/</a:t>
            </a:r>
            <a:r>
              <a:rPr lang="en-US" dirty="0" smtClean="0"/>
              <a:t>Klystrons was ongoing.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Control and </a:t>
            </a:r>
            <a:r>
              <a:rPr lang="en-US" dirty="0">
                <a:solidFill>
                  <a:srgbClr val="000090"/>
                </a:solidFill>
              </a:rPr>
              <a:t>timing</a:t>
            </a:r>
            <a:r>
              <a:rPr lang="en-US" dirty="0"/>
              <a:t>: </a:t>
            </a:r>
            <a:r>
              <a:rPr lang="en-US" dirty="0" smtClean="0"/>
              <a:t>adaptation of </a:t>
            </a:r>
            <a:r>
              <a:rPr lang="en-US" dirty="0"/>
              <a:t>old equipment for long term maintenance. 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solidFill>
                  <a:srgbClr val="000090"/>
                </a:solidFill>
              </a:rPr>
              <a:t>Beam-line</a:t>
            </a:r>
            <a:r>
              <a:rPr lang="en-US" dirty="0"/>
              <a:t>: </a:t>
            </a:r>
            <a:r>
              <a:rPr lang="en-US" dirty="0" smtClean="0"/>
              <a:t>main modifications were identified, clearance </a:t>
            </a:r>
            <a:r>
              <a:rPr lang="en-US" dirty="0"/>
              <a:t>work in CLEX </a:t>
            </a:r>
            <a:r>
              <a:rPr lang="en-US" dirty="0" smtClean="0"/>
              <a:t>was </a:t>
            </a:r>
            <a:r>
              <a:rPr lang="en-US" dirty="0"/>
              <a:t>well advanced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r>
              <a:rPr lang="en-US" dirty="0">
                <a:solidFill>
                  <a:srgbClr val="C00000"/>
                </a:solidFill>
              </a:rPr>
              <a:t>Experimental preparations for </a:t>
            </a:r>
            <a:r>
              <a:rPr lang="en-US" dirty="0" smtClean="0">
                <a:solidFill>
                  <a:srgbClr val="C00000"/>
                </a:solidFill>
              </a:rPr>
              <a:t>2017 </a:t>
            </a:r>
            <a:r>
              <a:rPr lang="en-US" dirty="0" smtClean="0"/>
              <a:t>(program based on CLEAR proposal):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Experiments which are </a:t>
            </a:r>
            <a:r>
              <a:rPr lang="en-US" dirty="0"/>
              <a:t>a </a:t>
            </a:r>
            <a:r>
              <a:rPr lang="en-US" dirty="0">
                <a:solidFill>
                  <a:srgbClr val="000090"/>
                </a:solidFill>
              </a:rPr>
              <a:t>continuation of last year </a:t>
            </a:r>
            <a:r>
              <a:rPr lang="en-US" dirty="0" smtClean="0">
                <a:solidFill>
                  <a:srgbClr val="000090"/>
                </a:solidFill>
              </a:rPr>
              <a:t>a</a:t>
            </a:r>
            <a:r>
              <a:rPr lang="en-US" dirty="0" smtClean="0"/>
              <a:t>ctivity</a:t>
            </a:r>
            <a:r>
              <a:rPr lang="en-US" dirty="0"/>
              <a:t> </a:t>
            </a:r>
            <a:r>
              <a:rPr lang="en-US" dirty="0" smtClean="0"/>
              <a:t>required </a:t>
            </a:r>
            <a:r>
              <a:rPr lang="en-US" dirty="0"/>
              <a:t>only </a:t>
            </a:r>
            <a:r>
              <a:rPr lang="en-US" dirty="0" smtClean="0">
                <a:solidFill>
                  <a:srgbClr val="000090"/>
                </a:solidFill>
              </a:rPr>
              <a:t>“minor” </a:t>
            </a:r>
            <a:r>
              <a:rPr lang="en-US" dirty="0"/>
              <a:t>hardware modifications.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rgbClr val="000090"/>
                </a:solidFill>
              </a:rPr>
              <a:t>first new experiment</a:t>
            </a:r>
            <a:r>
              <a:rPr lang="en-US" dirty="0"/>
              <a:t>, a </a:t>
            </a:r>
            <a:r>
              <a:rPr lang="en-US" dirty="0">
                <a:solidFill>
                  <a:srgbClr val="000090"/>
                </a:solidFill>
              </a:rPr>
              <a:t>plasma lens </a:t>
            </a:r>
            <a:r>
              <a:rPr lang="en-US" dirty="0"/>
              <a:t>experiment from the University of Oslo, DESY and Oxford, </a:t>
            </a:r>
            <a:r>
              <a:rPr lang="en-US" dirty="0" smtClean="0"/>
              <a:t>was </a:t>
            </a:r>
            <a:r>
              <a:rPr lang="en-US" dirty="0">
                <a:solidFill>
                  <a:srgbClr val="000090"/>
                </a:solidFill>
              </a:rPr>
              <a:t>in preparation and </a:t>
            </a:r>
            <a:r>
              <a:rPr lang="en-US" dirty="0" smtClean="0">
                <a:solidFill>
                  <a:srgbClr val="000090"/>
                </a:solidFill>
              </a:rPr>
              <a:t>scheduled </a:t>
            </a:r>
            <a:r>
              <a:rPr lang="en-US" dirty="0" smtClean="0"/>
              <a:t>for </a:t>
            </a:r>
            <a:r>
              <a:rPr lang="en-US" dirty="0"/>
              <a:t>installation in summer.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Other planned experiments </a:t>
            </a:r>
            <a:r>
              <a:rPr lang="en-US" dirty="0"/>
              <a:t>(e.g., Impedance measurements of wire scanners, THz radiation emission, Electro-Optical BPMs) </a:t>
            </a:r>
            <a:r>
              <a:rPr lang="en-US" dirty="0" smtClean="0"/>
              <a:t>were </a:t>
            </a:r>
            <a:r>
              <a:rPr lang="en-US" dirty="0">
                <a:solidFill>
                  <a:srgbClr val="000090"/>
                </a:solidFill>
              </a:rPr>
              <a:t>being reviewed</a:t>
            </a:r>
            <a:r>
              <a:rPr lang="en-US" dirty="0"/>
              <a:t> for detailed scheduling.</a:t>
            </a:r>
          </a:p>
        </p:txBody>
      </p:sp>
    </p:spTree>
    <p:extLst>
      <p:ext uri="{BB962C8B-B14F-4D97-AF65-F5344CB8AC3E}">
        <p14:creationId xmlns:p14="http://schemas.microsoft.com/office/powerpoint/2010/main" val="557222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176" y="4926795"/>
            <a:ext cx="8686800" cy="1651415"/>
          </a:xfrm>
        </p:spPr>
        <p:txBody>
          <a:bodyPr/>
          <a:lstStyle/>
          <a:p>
            <a:r>
              <a:rPr lang="en-US" dirty="0" smtClean="0"/>
              <a:t>First official Meeting of the International Scientific Committee at CERN in January/February 2018. </a:t>
            </a:r>
          </a:p>
          <a:p>
            <a:r>
              <a:rPr lang="en-US" dirty="0" smtClean="0"/>
              <a:t>Will send out proposed dates before Christmas</a:t>
            </a:r>
          </a:p>
          <a:p>
            <a:r>
              <a:rPr lang="en-US" dirty="0" smtClean="0"/>
              <a:t>One possibility: jointly with CLIC Workshop (22-26 January) – a parallel WG session on CLEAR is already foreseen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344056" y="1350191"/>
            <a:ext cx="1958655" cy="372620"/>
            <a:chOff x="5877770" y="1278320"/>
            <a:chExt cx="1958655" cy="372620"/>
          </a:xfrm>
        </p:grpSpPr>
        <p:sp>
          <p:nvSpPr>
            <p:cNvPr id="5" name="Right Arrow 4"/>
            <p:cNvSpPr/>
            <p:nvPr/>
          </p:nvSpPr>
          <p:spPr>
            <a:xfrm>
              <a:off x="5877770" y="1357783"/>
              <a:ext cx="230430" cy="192025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Content Placeholder 2"/>
            <p:cNvSpPr txBox="1">
              <a:spLocks/>
            </p:cNvSpPr>
            <p:nvPr/>
          </p:nvSpPr>
          <p:spPr bwMode="auto">
            <a:xfrm>
              <a:off x="6146605" y="1278320"/>
              <a:ext cx="1689820" cy="372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179388" indent="-1793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Century Gothic"/>
                  <a:ea typeface="ＭＳ Ｐゴシック" charset="-128"/>
                  <a:cs typeface="Century Gothic"/>
                </a:defRPr>
              </a:lvl1pPr>
              <a:lvl2pPr marL="450850" indent="-1778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600" kern="1200">
                  <a:solidFill>
                    <a:srgbClr val="000000"/>
                  </a:solidFill>
                  <a:latin typeface="Century Gothic"/>
                  <a:ea typeface="ＭＳ Ｐゴシック" charset="-128"/>
                  <a:cs typeface="Century Gothic"/>
                </a:defRPr>
              </a:lvl2pPr>
              <a:lvl3pPr marL="714375" indent="-1778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600" kern="1200">
                  <a:solidFill>
                    <a:srgbClr val="000000"/>
                  </a:solidFill>
                  <a:latin typeface="Century Gothic"/>
                  <a:ea typeface="ＭＳ Ｐゴシック" charset="-128"/>
                  <a:cs typeface="Century Gothic"/>
                </a:defRPr>
              </a:lvl3pPr>
              <a:lvl4pPr marL="893763" indent="-1793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400" kern="1200">
                  <a:solidFill>
                    <a:srgbClr val="000000"/>
                  </a:solidFill>
                  <a:latin typeface="Century Gothic"/>
                  <a:ea typeface="ＭＳ Ｐゴシック" charset="-128"/>
                  <a:cs typeface="Century Gothic"/>
                </a:defRPr>
              </a:lvl4pPr>
              <a:lvl5pPr marL="1166813" indent="-1793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400" kern="1200">
                  <a:solidFill>
                    <a:srgbClr val="000000"/>
                  </a:solidFill>
                  <a:latin typeface="Century Gothic"/>
                  <a:ea typeface="ＭＳ Ｐゴシック" charset="-128"/>
                  <a:cs typeface="Century Gothic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 smtClean="0"/>
                <a:t>successful </a:t>
              </a:r>
              <a:r>
                <a:rPr lang="en-US" sz="1200" dirty="0"/>
                <a:t>so far 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55425" y="973321"/>
            <a:ext cx="5957576" cy="2993349"/>
            <a:chOff x="155425" y="973321"/>
            <a:chExt cx="5722345" cy="2918741"/>
          </a:xfrm>
        </p:grpSpPr>
        <p:pic>
          <p:nvPicPr>
            <p:cNvPr id="4" name="Picture 3" descr="Screen Shot 2017-12-11 at 08.20.2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425" y="973321"/>
              <a:ext cx="5722345" cy="2918741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112610" y="1429654"/>
              <a:ext cx="2688350" cy="117501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09045" y="1621680"/>
              <a:ext cx="3840500" cy="101132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76410" y="1969610"/>
              <a:ext cx="3725285" cy="169259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14480" y="2174006"/>
              <a:ext cx="609045" cy="179654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14481" y="3275380"/>
              <a:ext cx="5486480" cy="616682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9600" y="2698085"/>
              <a:ext cx="2573135" cy="169259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344059" y="1990133"/>
            <a:ext cx="2375683" cy="372620"/>
            <a:chOff x="5877771" y="1242285"/>
            <a:chExt cx="1758764" cy="372620"/>
          </a:xfrm>
        </p:grpSpPr>
        <p:sp>
          <p:nvSpPr>
            <p:cNvPr id="20" name="Right Arrow 19"/>
            <p:cNvSpPr/>
            <p:nvPr/>
          </p:nvSpPr>
          <p:spPr>
            <a:xfrm>
              <a:off x="5877771" y="1357783"/>
              <a:ext cx="170592" cy="192025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1" name="Content Placeholder 2"/>
            <p:cNvSpPr txBox="1">
              <a:spLocks/>
            </p:cNvSpPr>
            <p:nvPr/>
          </p:nvSpPr>
          <p:spPr bwMode="auto">
            <a:xfrm>
              <a:off x="6146606" y="1242285"/>
              <a:ext cx="1489929" cy="372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179388" indent="-1793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Century Gothic"/>
                  <a:ea typeface="ＭＳ Ｐゴシック" charset="-128"/>
                  <a:cs typeface="Century Gothic"/>
                </a:defRPr>
              </a:lvl1pPr>
              <a:lvl2pPr marL="450850" indent="-1778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600" kern="1200">
                  <a:solidFill>
                    <a:srgbClr val="000000"/>
                  </a:solidFill>
                  <a:latin typeface="Century Gothic"/>
                  <a:ea typeface="ＭＳ Ｐゴシック" charset="-128"/>
                  <a:cs typeface="Century Gothic"/>
                </a:defRPr>
              </a:lvl2pPr>
              <a:lvl3pPr marL="714375" indent="-1778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600" kern="1200">
                  <a:solidFill>
                    <a:srgbClr val="000000"/>
                  </a:solidFill>
                  <a:latin typeface="Century Gothic"/>
                  <a:ea typeface="ＭＳ Ｐゴシック" charset="-128"/>
                  <a:cs typeface="Century Gothic"/>
                </a:defRPr>
              </a:lvl3pPr>
              <a:lvl4pPr marL="893763" indent="-1793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400" kern="1200">
                  <a:solidFill>
                    <a:srgbClr val="000000"/>
                  </a:solidFill>
                  <a:latin typeface="Century Gothic"/>
                  <a:ea typeface="ＭＳ Ｐゴシック" charset="-128"/>
                  <a:cs typeface="Century Gothic"/>
                </a:defRPr>
              </a:lvl4pPr>
              <a:lvl5pPr marL="1166813" indent="-1793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400" kern="1200">
                  <a:solidFill>
                    <a:srgbClr val="000000"/>
                  </a:solidFill>
                  <a:latin typeface="Century Gothic"/>
                  <a:ea typeface="ＭＳ Ｐゴシック" charset="-128"/>
                  <a:cs typeface="Century Gothic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 smtClean="0"/>
                <a:t>International Scientific Committee nominated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351712" y="2660900"/>
            <a:ext cx="2375684" cy="372620"/>
            <a:chOff x="5877770" y="1280690"/>
            <a:chExt cx="1856253" cy="372620"/>
          </a:xfrm>
        </p:grpSpPr>
        <p:sp>
          <p:nvSpPr>
            <p:cNvPr id="23" name="Right Arrow 22"/>
            <p:cNvSpPr/>
            <p:nvPr/>
          </p:nvSpPr>
          <p:spPr>
            <a:xfrm>
              <a:off x="5877770" y="1357783"/>
              <a:ext cx="165851" cy="192025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4" name="Content Placeholder 2"/>
            <p:cNvSpPr txBox="1">
              <a:spLocks/>
            </p:cNvSpPr>
            <p:nvPr/>
          </p:nvSpPr>
          <p:spPr bwMode="auto">
            <a:xfrm>
              <a:off x="6146606" y="1280690"/>
              <a:ext cx="1587417" cy="372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179388" indent="-1793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Century Gothic"/>
                  <a:ea typeface="ＭＳ Ｐゴシック" charset="-128"/>
                  <a:cs typeface="Century Gothic"/>
                </a:defRPr>
              </a:lvl1pPr>
              <a:lvl2pPr marL="450850" indent="-1778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600" kern="1200">
                  <a:solidFill>
                    <a:srgbClr val="000000"/>
                  </a:solidFill>
                  <a:latin typeface="Century Gothic"/>
                  <a:ea typeface="ＭＳ Ｐゴシック" charset="-128"/>
                  <a:cs typeface="Century Gothic"/>
                </a:defRPr>
              </a:lvl2pPr>
              <a:lvl3pPr marL="714375" indent="-1778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600" kern="1200">
                  <a:solidFill>
                    <a:srgbClr val="000000"/>
                  </a:solidFill>
                  <a:latin typeface="Century Gothic"/>
                  <a:ea typeface="ＭＳ Ｐゴシック" charset="-128"/>
                  <a:cs typeface="Century Gothic"/>
                </a:defRPr>
              </a:lvl3pPr>
              <a:lvl4pPr marL="893763" indent="-1793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400" kern="1200">
                  <a:solidFill>
                    <a:srgbClr val="000000"/>
                  </a:solidFill>
                  <a:latin typeface="Century Gothic"/>
                  <a:ea typeface="ＭＳ Ｐゴシック" charset="-128"/>
                  <a:cs typeface="Century Gothic"/>
                </a:defRPr>
              </a:lvl4pPr>
              <a:lvl5pPr marL="1166813" indent="-1793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400" kern="1200">
                  <a:solidFill>
                    <a:srgbClr val="000000"/>
                  </a:solidFill>
                  <a:latin typeface="Century Gothic"/>
                  <a:ea typeface="ＭＳ Ｐゴシック" charset="-128"/>
                  <a:cs typeface="Century Gothic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 smtClean="0"/>
                <a:t>Defining composition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351713" y="3147914"/>
            <a:ext cx="2387099" cy="1586855"/>
            <a:chOff x="5877770" y="988967"/>
            <a:chExt cx="1865172" cy="1586855"/>
          </a:xfrm>
        </p:grpSpPr>
        <p:sp>
          <p:nvSpPr>
            <p:cNvPr id="26" name="Right Arrow 25"/>
            <p:cNvSpPr/>
            <p:nvPr/>
          </p:nvSpPr>
          <p:spPr>
            <a:xfrm>
              <a:off x="5877770" y="1357783"/>
              <a:ext cx="165851" cy="192025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7" name="Content Placeholder 2"/>
            <p:cNvSpPr txBox="1">
              <a:spLocks/>
            </p:cNvSpPr>
            <p:nvPr/>
          </p:nvSpPr>
          <p:spPr bwMode="auto">
            <a:xfrm>
              <a:off x="6155525" y="988967"/>
              <a:ext cx="1587417" cy="1586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179388" indent="-1793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Century Gothic"/>
                  <a:ea typeface="ＭＳ Ｐゴシック" charset="-128"/>
                  <a:cs typeface="Century Gothic"/>
                </a:defRPr>
              </a:lvl1pPr>
              <a:lvl2pPr marL="450850" indent="-1778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600" kern="1200">
                  <a:solidFill>
                    <a:srgbClr val="000000"/>
                  </a:solidFill>
                  <a:latin typeface="Century Gothic"/>
                  <a:ea typeface="ＭＳ Ｐゴシック" charset="-128"/>
                  <a:cs typeface="Century Gothic"/>
                </a:defRPr>
              </a:lvl2pPr>
              <a:lvl3pPr marL="714375" indent="-1778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600" kern="1200">
                  <a:solidFill>
                    <a:srgbClr val="000000"/>
                  </a:solidFill>
                  <a:latin typeface="Century Gothic"/>
                  <a:ea typeface="ＭＳ Ｐゴシック" charset="-128"/>
                  <a:cs typeface="Century Gothic"/>
                </a:defRPr>
              </a:lvl3pPr>
              <a:lvl4pPr marL="893763" indent="-1793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400" kern="1200">
                  <a:solidFill>
                    <a:srgbClr val="000000"/>
                  </a:solidFill>
                  <a:latin typeface="Century Gothic"/>
                  <a:ea typeface="ＭＳ Ｐゴシック" charset="-128"/>
                  <a:cs typeface="Century Gothic"/>
                </a:defRPr>
              </a:lvl4pPr>
              <a:lvl5pPr marL="1166813" indent="-1793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400" kern="1200">
                  <a:solidFill>
                    <a:srgbClr val="000000"/>
                  </a:solidFill>
                  <a:latin typeface="Century Gothic"/>
                  <a:ea typeface="ＭＳ Ｐゴシック" charset="-128"/>
                  <a:cs typeface="Century Gothic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 smtClean="0"/>
                <a:t>Mainly dealt with on an “ad hoc” basis in 2017</a:t>
              </a:r>
            </a:p>
            <a:p>
              <a:pPr marL="0" indent="0">
                <a:buNone/>
              </a:pPr>
              <a:r>
                <a:rPr lang="en-US" sz="1200" dirty="0" smtClean="0"/>
                <a:t>General CERN rules for access to User Facilities  under definition </a:t>
              </a:r>
            </a:p>
            <a:p>
              <a:pPr marL="0" indent="0">
                <a:buNone/>
              </a:pPr>
              <a:r>
                <a:rPr lang="en-US" sz="1200" dirty="0" smtClean="0"/>
                <a:t>Already used for ESA/TRAD expert access in Week 46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0569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471815"/>
            <a:ext cx="8123237" cy="571500"/>
          </a:xfrm>
        </p:spPr>
        <p:txBody>
          <a:bodyPr/>
          <a:lstStyle/>
          <a:p>
            <a:r>
              <a:rPr lang="en-US" dirty="0" smtClean="0"/>
              <a:t>Already m</a:t>
            </a:r>
            <a:r>
              <a:rPr lang="en-US" dirty="0" smtClean="0"/>
              <a:t>aking </a:t>
            </a:r>
            <a:r>
              <a:rPr lang="en-US" dirty="0" smtClean="0"/>
              <a:t>the headlines</a:t>
            </a:r>
            <a:endParaRPr lang="en-US" dirty="0"/>
          </a:p>
        </p:txBody>
      </p:sp>
      <p:pic>
        <p:nvPicPr>
          <p:cNvPr id="2" name="Picture 1" descr="Screen Shot 2017-12-11 at 08.55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38" y="1278320"/>
            <a:ext cx="4093446" cy="5385733"/>
          </a:xfrm>
          <a:prstGeom prst="rect">
            <a:avLst/>
          </a:prstGeom>
        </p:spPr>
      </p:pic>
      <p:pic>
        <p:nvPicPr>
          <p:cNvPr id="6" name="Picture 5" descr="Screen Shot 2017-12-11 at 08.58.4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320" y="2929735"/>
            <a:ext cx="4210850" cy="3720698"/>
          </a:xfrm>
          <a:prstGeom prst="rect">
            <a:avLst/>
          </a:prstGeom>
        </p:spPr>
      </p:pic>
      <p:pic>
        <p:nvPicPr>
          <p:cNvPr id="7" name="Picture 6" descr="Screen Shot 2017-12-11 at 08.59.3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320" y="1355129"/>
            <a:ext cx="4210850" cy="150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898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Hardware modifications </a:t>
            </a:r>
            <a:r>
              <a:rPr lang="en-US" dirty="0" smtClean="0"/>
              <a:t>took longer than foreseen </a:t>
            </a:r>
            <a:r>
              <a:rPr lang="en-US" sz="1600" dirty="0" smtClean="0"/>
              <a:t>(about </a:t>
            </a:r>
            <a:r>
              <a:rPr lang="en-US" sz="1600" dirty="0" smtClean="0">
                <a:solidFill>
                  <a:srgbClr val="C00000"/>
                </a:solidFill>
              </a:rPr>
              <a:t>2 months </a:t>
            </a:r>
            <a:r>
              <a:rPr lang="en-US" sz="1600" dirty="0" smtClean="0"/>
              <a:t>delay) </a:t>
            </a:r>
          </a:p>
          <a:p>
            <a:pPr lvl="1"/>
            <a:r>
              <a:rPr lang="en-US" dirty="0" smtClean="0"/>
              <a:t>Some </a:t>
            </a:r>
            <a:r>
              <a:rPr lang="en-US" dirty="0" smtClean="0">
                <a:solidFill>
                  <a:srgbClr val="000090"/>
                </a:solidFill>
              </a:rPr>
              <a:t>lack of resources</a:t>
            </a:r>
          </a:p>
          <a:p>
            <a:pPr lvl="1"/>
            <a:r>
              <a:rPr lang="en-US" dirty="0" smtClean="0"/>
              <a:t>Larger scope than initially planned</a:t>
            </a:r>
          </a:p>
          <a:p>
            <a:pPr lvl="1"/>
            <a:r>
              <a:rPr lang="en-US" dirty="0" smtClean="0"/>
              <a:t>Some mishaps (accidental venting of RF gun, vacuum leaks…)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First Beam </a:t>
            </a:r>
            <a:r>
              <a:rPr lang="en-US" dirty="0" smtClean="0"/>
              <a:t>on </a:t>
            </a:r>
            <a:r>
              <a:rPr lang="en-US" dirty="0" smtClean="0">
                <a:solidFill>
                  <a:srgbClr val="C00000"/>
                </a:solidFill>
              </a:rPr>
              <a:t>August 18</a:t>
            </a:r>
            <a:r>
              <a:rPr lang="en-US" baseline="30000" dirty="0" smtClean="0">
                <a:solidFill>
                  <a:srgbClr val="C00000"/>
                </a:solidFill>
              </a:rPr>
              <a:t>th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630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Shot 2017-09-28 at 16.37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695" y="1278320"/>
            <a:ext cx="7585388" cy="4124416"/>
          </a:xfrm>
          <a:prstGeom prst="rect">
            <a:avLst/>
          </a:prstGeom>
        </p:spPr>
      </p:pic>
      <p:pic>
        <p:nvPicPr>
          <p:cNvPr id="12" name="Picture 11" descr="Screen Shot 2017-09-28 at 16.36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25" y="2353660"/>
            <a:ext cx="7654145" cy="4143429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609600" y="533400"/>
            <a:ext cx="8123237" cy="5715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9pPr>
          </a:lstStyle>
          <a:p>
            <a:r>
              <a:rPr lang="en-US" dirty="0" smtClean="0"/>
              <a:t>CERN Linear Electron Accelerator for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1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24"/>
          <a:stretch/>
        </p:blipFill>
        <p:spPr>
          <a:xfrm>
            <a:off x="368286" y="1104505"/>
            <a:ext cx="8466670" cy="52816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Linear Electron Accelerator for Research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726058" y="2703926"/>
            <a:ext cx="111374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tx2"/>
                </a:solidFill>
                <a:latin typeface="Century Gothic" charset="0"/>
                <a:ea typeface="Century Gothic" charset="0"/>
                <a:cs typeface="Century Gothic" charset="0"/>
              </a:rPr>
              <a:t>CALIFES</a:t>
            </a:r>
            <a:br>
              <a:rPr lang="en-US" sz="1800" b="1" dirty="0" smtClean="0">
                <a:solidFill>
                  <a:schemeClr val="tx2"/>
                </a:solidFill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sz="1800" b="1" dirty="0" smtClean="0">
                <a:solidFill>
                  <a:schemeClr val="tx2"/>
                </a:solidFill>
                <a:latin typeface="Century Gothic" charset="0"/>
                <a:ea typeface="Century Gothic" charset="0"/>
                <a:cs typeface="Century Gothic" charset="0"/>
              </a:rPr>
              <a:t>injector</a:t>
            </a:r>
            <a:endParaRPr lang="en-US" sz="1800" b="1" dirty="0">
              <a:solidFill>
                <a:schemeClr val="tx2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766965" y="4177859"/>
            <a:ext cx="3792821" cy="1878606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6722683" y="2551921"/>
            <a:ext cx="1070587" cy="1266537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0"/>
          </p:cNvCxnSpPr>
          <p:nvPr/>
        </p:nvCxnSpPr>
        <p:spPr>
          <a:xfrm flipH="1" flipV="1">
            <a:off x="7970842" y="2381968"/>
            <a:ext cx="312089" cy="321958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5493721" y="2922394"/>
            <a:ext cx="1718623" cy="1673296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4341572" y="3537612"/>
            <a:ext cx="2602260" cy="1734828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06729" y="4389125"/>
            <a:ext cx="172822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tx2"/>
                </a:solidFill>
                <a:latin typeface="Century Gothic" charset="0"/>
                <a:ea typeface="Century Gothic" charset="0"/>
                <a:cs typeface="Century Gothic" charset="0"/>
              </a:rPr>
              <a:t>Plasma Lens</a:t>
            </a:r>
            <a:endParaRPr lang="en-US" sz="1800" b="1" dirty="0">
              <a:solidFill>
                <a:schemeClr val="tx2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06729" y="3701113"/>
            <a:ext cx="172822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Century Gothic" charset="0"/>
                <a:ea typeface="Century Gothic" charset="0"/>
                <a:cs typeface="Century Gothic" charset="0"/>
              </a:rPr>
              <a:t>f</a:t>
            </a:r>
            <a:r>
              <a:rPr lang="en-US" sz="1800" b="1" dirty="0" smtClean="0">
                <a:solidFill>
                  <a:schemeClr val="tx2"/>
                </a:solidFill>
                <a:latin typeface="Century Gothic" charset="0"/>
                <a:ea typeface="Century Gothic" charset="0"/>
                <a:cs typeface="Century Gothic" charset="0"/>
              </a:rPr>
              <a:t>ormer</a:t>
            </a:r>
          </a:p>
          <a:p>
            <a:pPr algn="ctr"/>
            <a:r>
              <a:rPr lang="en-US" sz="1800" b="1" dirty="0" smtClean="0">
                <a:solidFill>
                  <a:schemeClr val="tx2"/>
                </a:solidFill>
                <a:latin typeface="Century Gothic" charset="0"/>
                <a:ea typeface="Century Gothic" charset="0"/>
                <a:cs typeface="Century Gothic" charset="0"/>
              </a:rPr>
              <a:t>CLIC Module</a:t>
            </a:r>
            <a:endParaRPr lang="en-US" sz="1800" b="1" dirty="0">
              <a:solidFill>
                <a:schemeClr val="tx2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38630" y="5115868"/>
            <a:ext cx="248705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800" b="1" dirty="0" smtClean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Available test space</a:t>
            </a:r>
            <a:endParaRPr lang="en-US" sz="1800" b="1" dirty="0">
              <a:solidFill>
                <a:srgbClr val="FF000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9241" y="5863233"/>
            <a:ext cx="395571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tx2"/>
                </a:solidFill>
                <a:latin typeface="Century Gothic" charset="0"/>
                <a:ea typeface="Century Gothic" charset="0"/>
                <a:cs typeface="Century Gothic" charset="0"/>
              </a:rPr>
              <a:t>Spectrometer and in-air test stand</a:t>
            </a:r>
            <a:endParaRPr lang="en-US" sz="1800" b="1" dirty="0">
              <a:solidFill>
                <a:schemeClr val="tx2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894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7150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Hardware modifications took longer than foreseen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(about 2 months delay) 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Some lack of resources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Larger scope than initially planned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Some mishaps (accidental venting of RF gun, vacuum leaks…)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First Beam on August 18</a:t>
            </a:r>
            <a:r>
              <a:rPr lang="en-US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en-US" dirty="0" smtClean="0"/>
              <a:t>Planned “old” experiments </a:t>
            </a:r>
            <a:r>
              <a:rPr lang="en-US" dirty="0" smtClean="0">
                <a:solidFill>
                  <a:srgbClr val="000090"/>
                </a:solidFill>
              </a:rPr>
              <a:t>under way</a:t>
            </a:r>
            <a:r>
              <a:rPr lang="en-US" dirty="0" smtClean="0"/>
              <a:t>, in different stage of advancement: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VESPER</a:t>
            </a:r>
            <a:r>
              <a:rPr lang="en-US" dirty="0"/>
              <a:t> </a:t>
            </a:r>
            <a:r>
              <a:rPr lang="en-US" dirty="0" smtClean="0"/>
              <a:t>– irradiation of electronic components: many tests, first test in collaboration with ESA/TRAD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VESPER</a:t>
            </a:r>
            <a:r>
              <a:rPr lang="en-US" dirty="0" smtClean="0"/>
              <a:t> – irradiation for medical applications: thorough extensions of initial studies for VHEE in CALIFES (University of Manchester)</a:t>
            </a:r>
            <a:endParaRPr lang="en-US" dirty="0"/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CLIC BPMs</a:t>
            </a:r>
            <a:r>
              <a:rPr lang="en-US" dirty="0" smtClean="0"/>
              <a:t>: fixed hardware problems, testing, </a:t>
            </a:r>
            <a:r>
              <a:rPr lang="en-US" dirty="0"/>
              <a:t>now operational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CLIC</a:t>
            </a:r>
            <a:r>
              <a:rPr lang="en-US" dirty="0" smtClean="0"/>
              <a:t> </a:t>
            </a:r>
            <a:r>
              <a:rPr lang="en-US" dirty="0"/>
              <a:t>structure wake-field </a:t>
            </a:r>
            <a:r>
              <a:rPr lang="en-US" dirty="0" smtClean="0"/>
              <a:t>studies/</a:t>
            </a:r>
            <a:r>
              <a:rPr lang="en-US" dirty="0" smtClean="0">
                <a:solidFill>
                  <a:srgbClr val="000090"/>
                </a:solidFill>
              </a:rPr>
              <a:t>wake</a:t>
            </a:r>
            <a:r>
              <a:rPr lang="en-US" dirty="0">
                <a:solidFill>
                  <a:srgbClr val="000090"/>
                </a:solidFill>
              </a:rPr>
              <a:t>-field </a:t>
            </a:r>
            <a:r>
              <a:rPr lang="en-US" dirty="0" smtClean="0">
                <a:solidFill>
                  <a:srgbClr val="000090"/>
                </a:solidFill>
              </a:rPr>
              <a:t>monitors</a:t>
            </a:r>
            <a:r>
              <a:rPr lang="en-US" dirty="0" smtClean="0"/>
              <a:t>: data taking, ongoing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Cherenkov </a:t>
            </a:r>
            <a:r>
              <a:rPr lang="en-US" dirty="0">
                <a:solidFill>
                  <a:srgbClr val="000090"/>
                </a:solidFill>
              </a:rPr>
              <a:t>diffraction radiation </a:t>
            </a:r>
            <a:r>
              <a:rPr lang="en-US" dirty="0" smtClean="0"/>
              <a:t>studies: initial tests started </a:t>
            </a:r>
          </a:p>
          <a:p>
            <a:r>
              <a:rPr lang="en-US" dirty="0" smtClean="0"/>
              <a:t>New experiment, planned: </a:t>
            </a:r>
            <a:r>
              <a:rPr lang="en-US" dirty="0" smtClean="0">
                <a:solidFill>
                  <a:srgbClr val="000090"/>
                </a:solidFill>
              </a:rPr>
              <a:t>Plasma Lens </a:t>
            </a:r>
            <a:r>
              <a:rPr lang="en-US" dirty="0" smtClean="0"/>
              <a:t>experiment, after some initial problem got </a:t>
            </a:r>
            <a:r>
              <a:rPr lang="en-US" dirty="0" smtClean="0">
                <a:solidFill>
                  <a:srgbClr val="C00000"/>
                </a:solidFill>
              </a:rPr>
              <a:t>extremely good results </a:t>
            </a:r>
            <a:r>
              <a:rPr lang="en-US" dirty="0" smtClean="0"/>
              <a:t>(see Erik’s report)</a:t>
            </a:r>
          </a:p>
          <a:p>
            <a:r>
              <a:rPr lang="en-US" dirty="0" smtClean="0"/>
              <a:t>New experiments under consideration: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THz radiation studies</a:t>
            </a:r>
            <a:r>
              <a:rPr lang="en-US" dirty="0" smtClean="0"/>
              <a:t>: initial tests ongoing, THz radiation mini-</a:t>
            </a:r>
            <a:r>
              <a:rPr lang="en-US" dirty="0"/>
              <a:t>W</a:t>
            </a:r>
            <a:r>
              <a:rPr lang="en-US" dirty="0" smtClean="0"/>
              <a:t>orkshop in November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Impedance studies</a:t>
            </a:r>
            <a:r>
              <a:rPr lang="en-US" dirty="0" smtClean="0"/>
              <a:t>: still planning for 2018, new doctoral student beginning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190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7-09-28 at 16.30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935" y="611210"/>
            <a:ext cx="4994455" cy="3724126"/>
          </a:xfrm>
          <a:prstGeom prst="rect">
            <a:avLst/>
          </a:prstGeom>
        </p:spPr>
      </p:pic>
      <p:pic>
        <p:nvPicPr>
          <p:cNvPr id="9" name="Picture 8" descr="Screen Shot 2017-09-28 at 16.30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465" y="4774263"/>
            <a:ext cx="2649945" cy="1942423"/>
          </a:xfrm>
          <a:prstGeom prst="rect">
            <a:avLst/>
          </a:prstGeom>
        </p:spPr>
      </p:pic>
      <p:pic>
        <p:nvPicPr>
          <p:cNvPr id="10" name="Picture 9" descr="Screen Shot 2017-09-28 at 16.32.4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87" y="1269157"/>
            <a:ext cx="3657918" cy="2236653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1510" y="548625"/>
            <a:ext cx="3668425" cy="5715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9pPr>
          </a:lstStyle>
          <a:p>
            <a:r>
              <a:rPr lang="en-US" dirty="0" smtClean="0"/>
              <a:t>VESPER</a:t>
            </a:r>
            <a:endParaRPr lang="en-US" dirty="0"/>
          </a:p>
        </p:txBody>
      </p:sp>
      <p:pic>
        <p:nvPicPr>
          <p:cNvPr id="12" name="Picture 11" descr="Screen Shot 2017-09-29 at 11.03.4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230" y="4639527"/>
            <a:ext cx="2381110" cy="2066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1587" y="3813050"/>
            <a:ext cx="1879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Century Gothic"/>
                <a:cs typeface="Century Gothic"/>
              </a:rPr>
              <a:t>M. </a:t>
            </a:r>
            <a:r>
              <a:rPr lang="en-US" sz="1200" i="1" dirty="0" err="1" smtClean="0">
                <a:latin typeface="Century Gothic"/>
                <a:cs typeface="Century Gothic"/>
              </a:rPr>
              <a:t>Talis</a:t>
            </a:r>
            <a:r>
              <a:rPr lang="en-US" sz="1200" i="1" dirty="0" smtClean="0">
                <a:latin typeface="Century Gothic"/>
                <a:cs typeface="Century Gothic"/>
              </a:rPr>
              <a:t>, R. Garcia Alia, </a:t>
            </a:r>
          </a:p>
          <a:p>
            <a:r>
              <a:rPr lang="en-US" sz="1200" i="1" dirty="0" smtClean="0">
                <a:latin typeface="Century Gothic"/>
                <a:cs typeface="Century Gothic"/>
              </a:rPr>
              <a:t>W. </a:t>
            </a:r>
            <a:r>
              <a:rPr lang="en-US" sz="1200" i="1" dirty="0" err="1" smtClean="0">
                <a:latin typeface="Century Gothic"/>
                <a:cs typeface="Century Gothic"/>
              </a:rPr>
              <a:t>Farabolini</a:t>
            </a:r>
            <a:r>
              <a:rPr lang="en-US" sz="1200" i="1" dirty="0" smtClean="0">
                <a:latin typeface="Century Gothic"/>
                <a:cs typeface="Century Gothic"/>
              </a:rPr>
              <a:t> et al.</a:t>
            </a:r>
            <a:endParaRPr lang="en-US" sz="1200" i="1" dirty="0">
              <a:latin typeface="Century Gothic"/>
              <a:cs typeface="Century Gothic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0615" y="4441710"/>
            <a:ext cx="282570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Operation resumed in September:</a:t>
            </a:r>
          </a:p>
          <a:p>
            <a:pPr marL="285750" indent="-285750">
              <a:buFont typeface="Arial" charset="0"/>
              <a:buChar char="•"/>
              <a:tabLst>
                <a:tab pos="255588" algn="l"/>
              </a:tabLst>
            </a:pPr>
            <a:r>
              <a:rPr lang="en-GB" sz="1200" dirty="0" smtClean="0">
                <a:latin typeface="Century Gothic" charset="0"/>
                <a:ea typeface="Century Gothic" charset="0"/>
                <a:cs typeface="Century Gothic" charset="0"/>
              </a:rPr>
              <a:t>Using dark current only</a:t>
            </a:r>
          </a:p>
          <a:p>
            <a:pPr marL="285750" indent="-285750">
              <a:buFont typeface="Arial" charset="0"/>
              <a:buChar char="•"/>
              <a:tabLst>
                <a:tab pos="255588" algn="l"/>
              </a:tabLst>
            </a:pPr>
            <a:r>
              <a:rPr lang="en-GB" sz="1200" dirty="0" smtClean="0">
                <a:latin typeface="Century Gothic" charset="0"/>
                <a:ea typeface="Century Gothic" charset="0"/>
                <a:cs typeface="Century Gothic" charset="0"/>
              </a:rPr>
              <a:t>10 </a:t>
            </a:r>
            <a:r>
              <a:rPr lang="en-GB" sz="1200" dirty="0" err="1" smtClean="0">
                <a:latin typeface="Century Gothic" charset="0"/>
                <a:ea typeface="Century Gothic" charset="0"/>
                <a:cs typeface="Century Gothic" charset="0"/>
              </a:rPr>
              <a:t>pC</a:t>
            </a:r>
            <a:r>
              <a:rPr lang="en-GB" sz="1200" dirty="0" smtClean="0">
                <a:latin typeface="Century Gothic" charset="0"/>
                <a:ea typeface="Century Gothic" charset="0"/>
                <a:cs typeface="Century Gothic" charset="0"/>
              </a:rPr>
              <a:t> total charge</a:t>
            </a:r>
          </a:p>
          <a:p>
            <a:pPr marL="285750" indent="-285750">
              <a:buFont typeface="Arial" charset="0"/>
              <a:buChar char="•"/>
              <a:tabLst>
                <a:tab pos="255588" algn="l"/>
              </a:tabLst>
            </a:pPr>
            <a:r>
              <a:rPr lang="en-GB" sz="1200" dirty="0" smtClean="0">
                <a:latin typeface="Century Gothic" charset="0"/>
                <a:ea typeface="Century Gothic" charset="0"/>
                <a:cs typeface="Century Gothic" charset="0"/>
              </a:rPr>
              <a:t>5 Hz repetition rate</a:t>
            </a:r>
          </a:p>
          <a:p>
            <a:pPr marL="285750" indent="-285750">
              <a:buFont typeface="Arial" charset="0"/>
              <a:buChar char="•"/>
              <a:tabLst>
                <a:tab pos="255588" algn="l"/>
              </a:tabLst>
            </a:pPr>
            <a:r>
              <a:rPr lang="en-GB" sz="1200" dirty="0" smtClean="0">
                <a:latin typeface="Century Gothic" charset="0"/>
                <a:ea typeface="Century Gothic" charset="0"/>
                <a:cs typeface="Century Gothic" charset="0"/>
              </a:rPr>
              <a:t>Energy from 60 to 180 MeV</a:t>
            </a:r>
          </a:p>
          <a:p>
            <a:pPr>
              <a:tabLst>
                <a:tab pos="255588" algn="l"/>
              </a:tabLst>
            </a:pPr>
            <a:r>
              <a:rPr lang="en-GB" sz="1400" b="1" dirty="0" smtClean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Successful measurements with ESA and TRAD in week 46!</a:t>
            </a:r>
          </a:p>
          <a:p>
            <a:pPr>
              <a:tabLst>
                <a:tab pos="255588" algn="l"/>
              </a:tabLst>
            </a:pPr>
            <a:endParaRPr lang="en-GB" sz="1400" b="1" dirty="0" smtClean="0">
              <a:solidFill>
                <a:srgbClr val="FF0000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tabLst>
                <a:tab pos="255588" algn="l"/>
              </a:tabLst>
            </a:pPr>
            <a:r>
              <a:rPr lang="en-GB" sz="1400" b="1" dirty="0" smtClean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Overnight and over weekend</a:t>
            </a:r>
          </a:p>
          <a:p>
            <a:pPr>
              <a:tabLst>
                <a:tab pos="255588" algn="l"/>
              </a:tabLst>
            </a:pPr>
            <a:r>
              <a:rPr lang="en-GB" sz="1400" b="1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o</a:t>
            </a:r>
            <a:r>
              <a:rPr lang="en-GB" sz="1400" b="1" dirty="0" smtClean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peration possible.</a:t>
            </a:r>
            <a:endParaRPr lang="en-GB" sz="1400" b="1" dirty="0">
              <a:solidFill>
                <a:srgbClr val="FF000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54580" y="4441710"/>
            <a:ext cx="3096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VESPER for medical applications</a:t>
            </a:r>
          </a:p>
          <a:p>
            <a:endParaRPr lang="en-GB" sz="1400" b="1" dirty="0">
              <a:solidFill>
                <a:srgbClr val="FF000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091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6600"/>
            <a:ext cx="8229600" cy="691290"/>
          </a:xfrm>
        </p:spPr>
        <p:txBody>
          <a:bodyPr>
            <a:normAutofit/>
          </a:bodyPr>
          <a:lstStyle/>
          <a:p>
            <a:r>
              <a:rPr lang="en-US" dirty="0" smtClean="0"/>
              <a:t>VESPER first tests: European Space Agency (ESA)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8" r="26837"/>
          <a:stretch/>
        </p:blipFill>
        <p:spPr>
          <a:xfrm>
            <a:off x="1269170" y="1997294"/>
            <a:ext cx="2241087" cy="2880366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9"/>
          <a:stretch/>
        </p:blipFill>
        <p:spPr>
          <a:xfrm>
            <a:off x="4386719" y="1913980"/>
            <a:ext cx="4102591" cy="29474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06432" y="1613898"/>
            <a:ext cx="343155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Beam </a:t>
            </a:r>
            <a:r>
              <a:rPr lang="en-US" sz="1350" dirty="0" err="1"/>
              <a:t>homogenity</a:t>
            </a:r>
            <a:r>
              <a:rPr lang="en-US" sz="1350" dirty="0"/>
              <a:t> - 175 MeV, 8 </a:t>
            </a:r>
            <a:r>
              <a:rPr lang="en-US" sz="1350" dirty="0" err="1"/>
              <a:t>pC</a:t>
            </a:r>
            <a:r>
              <a:rPr lang="en-US" sz="1350" dirty="0"/>
              <a:t>/pulse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8536" y="4784403"/>
            <a:ext cx="162790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Radiosensitive </a:t>
            </a:r>
            <a:r>
              <a:rPr lang="en-US" sz="1350" dirty="0"/>
              <a:t>film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253" y="4711368"/>
            <a:ext cx="13681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ESA SEU monitor</a:t>
            </a:r>
          </a:p>
        </p:txBody>
      </p:sp>
      <p:sp>
        <p:nvSpPr>
          <p:cNvPr id="3" name="Rectangle 2"/>
          <p:cNvSpPr/>
          <p:nvPr/>
        </p:nvSpPr>
        <p:spPr>
          <a:xfrm>
            <a:off x="219607" y="5234035"/>
            <a:ext cx="869215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Century Gothic"/>
                <a:cs typeface="Century Gothic"/>
              </a:rPr>
              <a:t>First tests have been performed with </a:t>
            </a:r>
            <a:r>
              <a:rPr lang="en-US" sz="1800" dirty="0" smtClean="0">
                <a:latin typeface="Century Gothic"/>
                <a:cs typeface="Century Gothic"/>
              </a:rPr>
              <a:t>ESA </a:t>
            </a:r>
            <a:r>
              <a:rPr lang="en-US" sz="1800" dirty="0">
                <a:latin typeface="Century Gothic"/>
                <a:cs typeface="Century Gothic"/>
              </a:rPr>
              <a:t>SEU monitor, results compatible with previous </a:t>
            </a:r>
            <a:r>
              <a:rPr lang="en-US" sz="1800" dirty="0" smtClean="0">
                <a:latin typeface="Century Gothic"/>
                <a:cs typeface="Century Gothic"/>
              </a:rPr>
              <a:t>years :</a:t>
            </a:r>
            <a:endParaRPr lang="en-US" sz="1800" dirty="0">
              <a:latin typeface="Century Gothic"/>
              <a:cs typeface="Century Gothic"/>
            </a:endParaRPr>
          </a:p>
          <a:p>
            <a:pPr marL="811213" lvl="1" indent="-180975">
              <a:buFont typeface="Arial"/>
              <a:buChar char="•"/>
            </a:pPr>
            <a:endParaRPr lang="en-US" sz="1400" dirty="0" smtClean="0">
              <a:latin typeface="Century Gothic"/>
              <a:cs typeface="Century Gothic"/>
            </a:endParaRPr>
          </a:p>
          <a:p>
            <a:pPr marL="811213" lvl="1" indent="-180975">
              <a:buFont typeface="Arial"/>
              <a:buChar char="•"/>
            </a:pPr>
            <a:r>
              <a:rPr lang="en-US" sz="1400" dirty="0" smtClean="0">
                <a:latin typeface="Century Gothic"/>
                <a:cs typeface="Century Gothic"/>
              </a:rPr>
              <a:t>50</a:t>
            </a:r>
            <a:r>
              <a:rPr lang="en-US" sz="1400" dirty="0">
                <a:latin typeface="Century Gothic"/>
                <a:cs typeface="Century Gothic"/>
              </a:rPr>
              <a:t>, 115, 175 MeV</a:t>
            </a:r>
          </a:p>
          <a:p>
            <a:pPr marL="811213" lvl="1" indent="-180975">
              <a:buFont typeface="Arial"/>
              <a:buChar char="•"/>
            </a:pPr>
            <a:r>
              <a:rPr lang="en-US" sz="1400" dirty="0">
                <a:latin typeface="Century Gothic"/>
                <a:cs typeface="Century Gothic"/>
              </a:rPr>
              <a:t>ESA SEU monitor + Al</a:t>
            </a:r>
          </a:p>
          <a:p>
            <a:pPr marL="811213" lvl="1" indent="-180975">
              <a:buFont typeface="Arial"/>
              <a:buChar char="•"/>
            </a:pPr>
            <a:r>
              <a:rPr lang="en-US" sz="1400" dirty="0">
                <a:latin typeface="Century Gothic"/>
                <a:cs typeface="Century Gothic"/>
              </a:rPr>
              <a:t>Radiosensitive films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08410" y="1475398"/>
            <a:ext cx="1370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entury Gothic"/>
                <a:cs typeface="Century Gothic"/>
              </a:rPr>
              <a:t>Maris </a:t>
            </a:r>
            <a:r>
              <a:rPr lang="en-US" sz="1200" i="1" dirty="0" err="1" smtClean="0">
                <a:latin typeface="Century Gothic"/>
                <a:cs typeface="Century Gothic"/>
              </a:rPr>
              <a:t>Tali</a:t>
            </a:r>
            <a:r>
              <a:rPr lang="en-US" sz="1200" i="1" dirty="0" smtClean="0">
                <a:latin typeface="Century Gothic"/>
                <a:cs typeface="Century Gothic"/>
              </a:rPr>
              <a:t> et al.</a:t>
            </a:r>
            <a:endParaRPr lang="en-US" sz="1200" i="1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39765" y="5925325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sz="2000" dirty="0" smtClean="0">
                <a:solidFill>
                  <a:srgbClr val="000090"/>
                </a:solidFill>
                <a:latin typeface="Century Gothic"/>
                <a:cs typeface="Century Gothic"/>
              </a:rPr>
              <a:t>Week 46: first </a:t>
            </a:r>
            <a:r>
              <a:rPr lang="en-US" sz="2000" dirty="0">
                <a:solidFill>
                  <a:srgbClr val="000090"/>
                </a:solidFill>
                <a:latin typeface="Century Gothic"/>
                <a:cs typeface="Century Gothic"/>
              </a:rPr>
              <a:t>test in collaboration with ESA/</a:t>
            </a:r>
            <a:r>
              <a:rPr lang="en-US" sz="2000" dirty="0" smtClean="0">
                <a:solidFill>
                  <a:srgbClr val="000090"/>
                </a:solidFill>
                <a:latin typeface="Century Gothic"/>
                <a:cs typeface="Century Gothic"/>
              </a:rPr>
              <a:t>TRAD </a:t>
            </a:r>
            <a:endParaRPr lang="en-US" sz="2000" dirty="0">
              <a:solidFill>
                <a:srgbClr val="000090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54820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2"/>
          <p:cNvSpPr txBox="1">
            <a:spLocks/>
          </p:cNvSpPr>
          <p:nvPr/>
        </p:nvSpPr>
        <p:spPr>
          <a:xfrm>
            <a:off x="0" y="5877510"/>
            <a:ext cx="709698" cy="273844"/>
          </a:xfrm>
          <a:prstGeom prst="rect">
            <a:avLst/>
          </a:prstGeom>
        </p:spPr>
        <p:txBody>
          <a:bodyPr vert="horz" lIns="34290" tIns="34290" rIns="68580" bIns="3429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900" dirty="0"/>
          </a:p>
        </p:txBody>
      </p:sp>
      <p:sp>
        <p:nvSpPr>
          <p:cNvPr id="16" name="Rectangle 15"/>
          <p:cNvSpPr/>
          <p:nvPr/>
        </p:nvSpPr>
        <p:spPr>
          <a:xfrm>
            <a:off x="20" y="1062766"/>
            <a:ext cx="3191877" cy="5088587"/>
          </a:xfrm>
          <a:prstGeom prst="rect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2"/>
              <p:cNvSpPr txBox="1">
                <a:spLocks/>
              </p:cNvSpPr>
              <p:nvPr/>
            </p:nvSpPr>
            <p:spPr>
              <a:xfrm>
                <a:off x="-11649" y="1700968"/>
                <a:ext cx="3191877" cy="4013138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 fontScale="70000" lnSpcReduction="20000"/>
              </a:bodyPr>
              <a:lstStyle>
                <a:lvl1pPr marL="182880" indent="-18288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tx1"/>
                  </a:buClr>
                  <a:buFont typeface="Wingdings" pitchFamily="2" charset="2"/>
                  <a:buChar char="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11480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tx1"/>
                  </a:buClr>
                  <a:buFont typeface="Wingdings" pitchFamily="2" charset="2"/>
                  <a:buChar char="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40080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tx1"/>
                  </a:buClr>
                  <a:buFont typeface="Wingdings" pitchFamily="2" charset="2"/>
                  <a:buChar char="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868680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tx1"/>
                  </a:buClr>
                  <a:buFont typeface="Wingdings" pitchFamily="2" charset="2"/>
                  <a:buChar char="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097280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tx1"/>
                  </a:buClr>
                  <a:buFont typeface="Wingdings" pitchFamily="2" charset="2"/>
                  <a:buChar char="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2846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tx1"/>
                  </a:buClr>
                  <a:buFont typeface="Wingdings" pitchFamily="2" charset="2"/>
                  <a:buChar char="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4718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tx1"/>
                  </a:buClr>
                  <a:buFont typeface="Wingdings" pitchFamily="2" charset="2"/>
                  <a:buChar char="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629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tx1"/>
                  </a:buClr>
                  <a:buFont typeface="Wingdings" pitchFamily="2" charset="2"/>
                  <a:buChar char="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8062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tx1"/>
                  </a:buClr>
                  <a:buFont typeface="Wingdings" pitchFamily="2" charset="2"/>
                  <a:buChar char="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ts val="450"/>
                  </a:spcBef>
                  <a:buClrTx/>
                  <a:buFont typeface="Courier New" panose="02070309020205020404" pitchFamily="49" charset="0"/>
                  <a:buChar char="o"/>
                  <a:defRPr/>
                </a:pPr>
                <a:r>
                  <a:rPr lang="en-GB" sz="1650" b="1" dirty="0" smtClean="0">
                    <a:solidFill>
                      <a:srgbClr val="F2F2F2"/>
                    </a:solidFill>
                  </a:rPr>
                  <a:t>Rapid advances in compact high-gradient (</a:t>
                </a:r>
                <a:r>
                  <a:rPr lang="en-GB" sz="1650" b="1" dirty="0">
                    <a:solidFill>
                      <a:srgbClr val="F2F2F2"/>
                    </a:solidFill>
                  </a:rPr>
                  <a:t> MV/m) accelerator technology in recent years </a:t>
                </a:r>
                <a:endParaRPr lang="lv-LV" sz="1650" b="1" dirty="0">
                  <a:solidFill>
                    <a:srgbClr val="F2F2F2"/>
                  </a:solidFill>
                </a:endParaRPr>
              </a:p>
              <a:p>
                <a:pPr marL="378000" lvl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Font typeface="Wingdings" panose="05000000000000000000" pitchFamily="2" charset="2"/>
                  <a:buChar char="§"/>
                  <a:defRPr/>
                </a:pPr>
                <a:r>
                  <a:rPr lang="en-GB" dirty="0">
                    <a:solidFill>
                      <a:srgbClr val="F2F2F2"/>
                    </a:solidFill>
                  </a:rPr>
                  <a:t>CLIC ()</a:t>
                </a:r>
                <a:endParaRPr lang="lv-LV" dirty="0">
                  <a:solidFill>
                    <a:srgbClr val="F2F2F2"/>
                  </a:solidFill>
                </a:endParaRPr>
              </a:p>
              <a:p>
                <a:pPr marL="378000" lvl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Font typeface="Wingdings" panose="05000000000000000000" pitchFamily="2" charset="2"/>
                  <a:buChar char="§"/>
                  <a:defRPr/>
                </a:pPr>
                <a:r>
                  <a:rPr lang="en-GB" dirty="0">
                    <a:solidFill>
                      <a:srgbClr val="F2F2F2"/>
                    </a:solidFill>
                  </a:rPr>
                  <a:t>NLC ()</a:t>
                </a:r>
                <a:r>
                  <a:rPr lang="lv-LV" dirty="0">
                    <a:solidFill>
                      <a:srgbClr val="F2F2F2"/>
                    </a:solidFill>
                  </a:rPr>
                  <a:t>, </a:t>
                </a:r>
              </a:p>
              <a:p>
                <a:pPr marL="378000" lvl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Font typeface="Wingdings" panose="05000000000000000000" pitchFamily="2" charset="2"/>
                  <a:buChar char="§"/>
                  <a:defRPr/>
                </a:pPr>
                <a:r>
                  <a:rPr lang="lv-LV" dirty="0">
                    <a:solidFill>
                      <a:srgbClr val="F2F2F2"/>
                    </a:solidFill>
                  </a:rPr>
                  <a:t>W-band ()*</a:t>
                </a:r>
                <a:endParaRPr lang="en-GB" dirty="0">
                  <a:solidFill>
                    <a:srgbClr val="F2F2F2"/>
                  </a:solidFill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buClrTx/>
                  <a:buFont typeface="Arial" panose="020B0604020202020204" pitchFamily="34" charset="0"/>
                  <a:buChar char="•"/>
                </a:pPr>
                <a:r>
                  <a:rPr lang="en-GB" sz="1650" b="1" dirty="0">
                    <a:solidFill>
                      <a:srgbClr val="F2F2F2"/>
                    </a:solidFill>
                  </a:rPr>
                  <a:t>Superior dose deposition properties compared to </a:t>
                </a:r>
                <a:r>
                  <a:rPr lang="lv-LV" sz="1650" b="1" dirty="0">
                    <a:solidFill>
                      <a:srgbClr val="F2F2F2"/>
                    </a:solidFill>
                  </a:rPr>
                  <a:t>MV </a:t>
                </a:r>
                <a:r>
                  <a:rPr lang="en-GB" sz="1650" b="1" dirty="0">
                    <a:solidFill>
                      <a:srgbClr val="F2F2F2"/>
                    </a:solidFill>
                  </a:rPr>
                  <a:t>photon</a:t>
                </a:r>
                <a:r>
                  <a:rPr lang="lv-LV" sz="1650" b="1" dirty="0">
                    <a:solidFill>
                      <a:srgbClr val="F2F2F2"/>
                    </a:solidFill>
                  </a:rPr>
                  <a:t>s</a:t>
                </a: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buClrTx/>
                  <a:buFont typeface="Arial" panose="020B0604020202020204" pitchFamily="34" charset="0"/>
                  <a:buChar char="•"/>
                </a:pPr>
                <a:r>
                  <a:rPr lang="en-GB" sz="1650" b="1" dirty="0">
                    <a:solidFill>
                      <a:srgbClr val="F2F2F2"/>
                    </a:solidFill>
                  </a:rPr>
                  <a:t>High dose-reach in tissue </a:t>
                </a:r>
                <a:endParaRPr lang="lv-LV" sz="1650" b="1" dirty="0">
                  <a:solidFill>
                    <a:srgbClr val="F2F2F2"/>
                  </a:solidFill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buClrTx/>
                  <a:buFont typeface="Arial" panose="020B0604020202020204" pitchFamily="34" charset="0"/>
                  <a:buChar char="•"/>
                </a:pPr>
                <a:r>
                  <a:rPr lang="en-GB" sz="1650" b="1" dirty="0">
                    <a:solidFill>
                      <a:srgbClr val="F2F2F2"/>
                    </a:solidFill>
                  </a:rPr>
                  <a:t>High dose rate (compared to photons)</a:t>
                </a:r>
              </a:p>
              <a:p>
                <a:pPr>
                  <a:lnSpc>
                    <a:spcPct val="110000"/>
                  </a:lnSpc>
                  <a:spcAft>
                    <a:spcPts val="0"/>
                  </a:spcAft>
                  <a:buClrTx/>
                  <a:buFont typeface="Arial" panose="020B0604020202020204" pitchFamily="34" charset="0"/>
                  <a:buChar char="•"/>
                </a:pPr>
                <a:r>
                  <a:rPr lang="en-GB" sz="1650" b="1" dirty="0">
                    <a:solidFill>
                      <a:srgbClr val="F2F2F2"/>
                    </a:solidFill>
                  </a:rPr>
                  <a:t>More reliable beam delivery around inhomogeneous media</a:t>
                </a:r>
              </a:p>
              <a:p>
                <a:pPr>
                  <a:lnSpc>
                    <a:spcPct val="110000"/>
                  </a:lnSpc>
                  <a:spcAft>
                    <a:spcPts val="0"/>
                  </a:spcAft>
                  <a:buClrTx/>
                  <a:buFont typeface="Arial" panose="020B0604020202020204" pitchFamily="34" charset="0"/>
                  <a:buChar char="•"/>
                </a:pPr>
                <a:r>
                  <a:rPr lang="lv-LV" sz="1650" b="1" dirty="0">
                    <a:solidFill>
                      <a:srgbClr val="F2F2F2"/>
                    </a:solidFill>
                  </a:rPr>
                  <a:t>Better sparing of surrounding healthy tissue</a:t>
                </a:r>
                <a:endParaRPr lang="en-GB" sz="1650" b="1" dirty="0">
                  <a:solidFill>
                    <a:srgbClr val="F2F2F2"/>
                  </a:solidFill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buClrTx/>
                  <a:buFont typeface="Arial" panose="020B0604020202020204" pitchFamily="34" charset="0"/>
                  <a:buChar char="•"/>
                </a:pPr>
                <a:r>
                  <a:rPr lang="lv-LV" sz="1650" b="1" dirty="0">
                    <a:solidFill>
                      <a:srgbClr val="F2F2F2"/>
                    </a:solidFill>
                  </a:rPr>
                  <a:t>Particle steering</a:t>
                </a:r>
              </a:p>
            </p:txBody>
          </p:sp>
        </mc:Choice>
        <mc:Fallback xmlns="">
          <p:sp>
            <p:nvSpPr>
              <p:cNvPr id="1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649" y="1700968"/>
                <a:ext cx="3191877" cy="40131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7609" y="1070569"/>
            <a:ext cx="2986596" cy="668612"/>
          </a:xfrm>
        </p:spPr>
        <p:txBody>
          <a:bodyPr>
            <a:normAutofit/>
          </a:bodyPr>
          <a:lstStyle/>
          <a:p>
            <a:r>
              <a:rPr lang="lv-LV" sz="3200" b="1" dirty="0" smtClean="0">
                <a:solidFill>
                  <a:schemeClr val="bg1"/>
                </a:solidFill>
              </a:rPr>
              <a:t>VHEE</a:t>
            </a:r>
            <a:endParaRPr lang="en-GB" sz="3200" b="1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286117" y="3566529"/>
            <a:ext cx="3003118" cy="1890853"/>
            <a:chOff x="23127399" y="10514216"/>
            <a:chExt cx="4316330" cy="314576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14" t="36111" b="45999"/>
            <a:stretch/>
          </p:blipFill>
          <p:spPr>
            <a:xfrm>
              <a:off x="23159354" y="10514216"/>
              <a:ext cx="4266386" cy="166814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785" t="72056" r="229" b="10054"/>
            <a:stretch/>
          </p:blipFill>
          <p:spPr>
            <a:xfrm>
              <a:off x="23127399" y="11956681"/>
              <a:ext cx="4266386" cy="1703297"/>
            </a:xfrm>
            <a:prstGeom prst="rect">
              <a:avLst/>
            </a:prstGeom>
            <a:ln>
              <a:noFill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26134465" y="10727158"/>
                  <a:ext cx="1309264" cy="7168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GB" sz="1100" b="1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134465" y="10727158"/>
                  <a:ext cx="1309264" cy="71685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25540647" y="11932807"/>
                  <a:ext cx="1710980" cy="4352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GB" sz="1100" b="1" dirty="0">
                    <a:solidFill>
                      <a:srgbClr val="FFFFFF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540647" y="11932807"/>
                  <a:ext cx="1710980" cy="43523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/>
          <p:cNvGrpSpPr/>
          <p:nvPr/>
        </p:nvGrpSpPr>
        <p:grpSpPr>
          <a:xfrm>
            <a:off x="3486879" y="5488674"/>
            <a:ext cx="2659725" cy="333141"/>
            <a:chOff x="7686325" y="6069168"/>
            <a:chExt cx="4094195" cy="440257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47" t="90476" r="18234" b="5697"/>
            <a:stretch/>
          </p:blipFill>
          <p:spPr>
            <a:xfrm>
              <a:off x="7686325" y="6069168"/>
              <a:ext cx="4094195" cy="32020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267" t="94028" r="41482" b="3603"/>
            <a:stretch/>
          </p:blipFill>
          <p:spPr>
            <a:xfrm>
              <a:off x="9532620" y="6269314"/>
              <a:ext cx="429254" cy="240111"/>
            </a:xfrm>
            <a:prstGeom prst="rect">
              <a:avLst/>
            </a:prstGeom>
            <a:ln>
              <a:noFill/>
            </a:ln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191876" y="5776816"/>
                <a:ext cx="3164837" cy="4385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lv-LV" sz="1100" b="1" dirty="0"/>
                  <a:t>Dose maps of wide () </a:t>
                </a:r>
                <a:br>
                  <a:rPr lang="lv-LV" sz="1100" b="1" dirty="0"/>
                </a:br>
                <a:r>
                  <a:rPr lang="lv-LV" sz="1100" b="1" dirty="0"/>
                  <a:t>VHEE beams in water</a:t>
                </a:r>
                <a:endParaRPr lang="en-GB" sz="1100" b="1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1876" y="5776816"/>
                <a:ext cx="3164837" cy="43858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Rectangle 69"/>
          <p:cNvSpPr/>
          <p:nvPr/>
        </p:nvSpPr>
        <p:spPr>
          <a:xfrm>
            <a:off x="6356714" y="1075204"/>
            <a:ext cx="2802466" cy="507615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3267497" y="1130257"/>
            <a:ext cx="2982820" cy="714575"/>
            <a:chOff x="7574300" y="3337763"/>
            <a:chExt cx="4574459" cy="1093493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8"/>
            <a:srcRect l="37500" t="37704" r="11333" b="40315"/>
            <a:stretch/>
          </p:blipFill>
          <p:spPr>
            <a:xfrm>
              <a:off x="7574300" y="3337763"/>
              <a:ext cx="4574459" cy="1093493"/>
            </a:xfrm>
            <a:prstGeom prst="rect">
              <a:avLst/>
            </a:prstGeom>
          </p:spPr>
        </p:pic>
        <p:sp>
          <p:nvSpPr>
            <p:cNvPr id="47" name="TextBox 46"/>
            <p:cNvSpPr txBox="1"/>
            <p:nvPr/>
          </p:nvSpPr>
          <p:spPr>
            <a:xfrm>
              <a:off x="10884089" y="3401777"/>
              <a:ext cx="1264668" cy="423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lv-LV" sz="1200" b="1" dirty="0">
                  <a:latin typeface="Arial Black" panose="020B0A04020102020204" pitchFamily="34" charset="0"/>
                </a:rPr>
                <a:t>50 MeV</a:t>
              </a:r>
              <a:endParaRPr lang="en-GB" sz="1200" b="1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265703" y="1732952"/>
            <a:ext cx="3011016" cy="739941"/>
            <a:chOff x="7574300" y="4217218"/>
            <a:chExt cx="4617700" cy="1132310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9"/>
            <a:srcRect l="36834" t="36222" r="19666" b="44815"/>
            <a:stretch/>
          </p:blipFill>
          <p:spPr>
            <a:xfrm>
              <a:off x="7574300" y="4217218"/>
              <a:ext cx="4617700" cy="1132310"/>
            </a:xfrm>
            <a:prstGeom prst="rect">
              <a:avLst/>
            </a:prstGeom>
          </p:spPr>
        </p:pic>
        <p:sp>
          <p:nvSpPr>
            <p:cNvPr id="50" name="TextBox 49"/>
            <p:cNvSpPr txBox="1"/>
            <p:nvPr/>
          </p:nvSpPr>
          <p:spPr>
            <a:xfrm>
              <a:off x="10753058" y="4324410"/>
              <a:ext cx="1417324" cy="423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lv-LV" sz="1200" b="1" dirty="0">
                  <a:latin typeface="Arial Black" panose="020B0A04020102020204" pitchFamily="34" charset="0"/>
                </a:rPr>
                <a:t>150 MeV</a:t>
              </a:r>
              <a:endParaRPr lang="en-GB" sz="1200" b="1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242732" y="2327259"/>
            <a:ext cx="3033986" cy="1187810"/>
            <a:chOff x="7529103" y="6620336"/>
            <a:chExt cx="4701240" cy="1817671"/>
          </a:xfrm>
        </p:grpSpPr>
        <p:grpSp>
          <p:nvGrpSpPr>
            <p:cNvPr id="54" name="Group 53"/>
            <p:cNvGrpSpPr/>
            <p:nvPr/>
          </p:nvGrpSpPr>
          <p:grpSpPr>
            <a:xfrm>
              <a:off x="7529103" y="6664918"/>
              <a:ext cx="4635563" cy="1773089"/>
              <a:chOff x="7448446" y="5330766"/>
              <a:chExt cx="4635563" cy="1773089"/>
            </a:xfrm>
          </p:grpSpPr>
          <p:pic>
            <p:nvPicPr>
              <p:cNvPr id="56" name="Picture 55"/>
              <p:cNvPicPr>
                <a:picLocks noChangeAspect="1"/>
              </p:cNvPicPr>
              <p:nvPr/>
            </p:nvPicPr>
            <p:blipFill rotWithShape="1">
              <a:blip r:embed="rId10"/>
              <a:srcRect l="36666" t="36582" r="20256" b="45285"/>
              <a:stretch/>
            </p:blipFill>
            <p:spPr>
              <a:xfrm>
                <a:off x="7509552" y="5330766"/>
                <a:ext cx="4574457" cy="1104127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ectangle 56"/>
                  <p:cNvSpPr/>
                  <p:nvPr/>
                </p:nvSpPr>
                <p:spPr>
                  <a:xfrm>
                    <a:off x="7448446" y="6432706"/>
                    <a:ext cx="4620223" cy="67114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lv-LV" sz="1100" b="1" dirty="0"/>
                      <a:t>Dose maps of narrow () </a:t>
                    </a:r>
                    <a:br>
                      <a:rPr lang="lv-LV" sz="1100" b="1" dirty="0"/>
                    </a:br>
                    <a:r>
                      <a:rPr lang="lv-LV" sz="1100" b="1" dirty="0"/>
                      <a:t>VHEE beams in water</a:t>
                    </a:r>
                    <a:endParaRPr lang="en-GB" sz="1100" b="1" dirty="0"/>
                  </a:p>
                </p:txBody>
              </p:sp>
            </mc:Choice>
            <mc:Fallback xmlns="">
              <p:sp>
                <p:nvSpPr>
                  <p:cNvPr id="57" name="Rectangle 5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48446" y="6432706"/>
                    <a:ext cx="4620223" cy="671149"/>
                  </a:xfrm>
                  <a:prstGeom prst="rect">
                    <a:avLst/>
                  </a:prstGeom>
                  <a:blipFill rotWithShape="1"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5" name="TextBox 54"/>
            <p:cNvSpPr txBox="1"/>
            <p:nvPr/>
          </p:nvSpPr>
          <p:spPr>
            <a:xfrm>
              <a:off x="10752020" y="6620336"/>
              <a:ext cx="1478323" cy="423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lv-LV" sz="1200" b="1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250 MeV</a:t>
              </a:r>
              <a:endParaRPr lang="en-GB" sz="12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61" name="Rectangle 60"/>
          <p:cNvSpPr/>
          <p:nvPr/>
        </p:nvSpPr>
        <p:spPr>
          <a:xfrm>
            <a:off x="6399145" y="5692844"/>
            <a:ext cx="2648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" dirty="0">
                <a:solidFill>
                  <a:schemeClr val="bg1"/>
                </a:solidFill>
              </a:rPr>
              <a:t>M. </a:t>
            </a:r>
            <a:r>
              <a:rPr lang="en-GB" sz="600" dirty="0" err="1">
                <a:solidFill>
                  <a:schemeClr val="bg1"/>
                </a:solidFill>
              </a:rPr>
              <a:t>Bazalova</a:t>
            </a:r>
            <a:r>
              <a:rPr lang="en-GB" sz="600" dirty="0">
                <a:solidFill>
                  <a:schemeClr val="bg1"/>
                </a:solidFill>
              </a:rPr>
              <a:t>-Carter </a:t>
            </a:r>
            <a:r>
              <a:rPr lang="en-GB" sz="600" i="1" dirty="0">
                <a:solidFill>
                  <a:schemeClr val="bg1"/>
                </a:solidFill>
              </a:rPr>
              <a:t>et al</a:t>
            </a:r>
            <a:r>
              <a:rPr lang="en-GB" sz="600" dirty="0">
                <a:solidFill>
                  <a:schemeClr val="bg1"/>
                </a:solidFill>
              </a:rPr>
              <a:t>, </a:t>
            </a:r>
            <a:r>
              <a:rPr lang="lv-LV" sz="600" dirty="0">
                <a:solidFill>
                  <a:schemeClr val="bg1"/>
                </a:solidFill>
              </a:rPr>
              <a:t>«</a:t>
            </a:r>
            <a:r>
              <a:rPr lang="en-GB" sz="600" dirty="0">
                <a:solidFill>
                  <a:schemeClr val="bg1"/>
                </a:solidFill>
              </a:rPr>
              <a:t>Treatment planning for radiotherapy with very high-energy</a:t>
            </a:r>
            <a:r>
              <a:rPr lang="lv-LV" sz="600" dirty="0">
                <a:solidFill>
                  <a:schemeClr val="bg1"/>
                </a:solidFill>
              </a:rPr>
              <a:t> e</a:t>
            </a:r>
            <a:r>
              <a:rPr lang="en-GB" sz="600" dirty="0" err="1">
                <a:solidFill>
                  <a:schemeClr val="bg1"/>
                </a:solidFill>
              </a:rPr>
              <a:t>lectron</a:t>
            </a:r>
            <a:r>
              <a:rPr lang="en-GB" sz="600" dirty="0">
                <a:solidFill>
                  <a:schemeClr val="bg1"/>
                </a:solidFill>
              </a:rPr>
              <a:t> beams and comparison of </a:t>
            </a:r>
            <a:r>
              <a:rPr lang="lv-LV" sz="600" dirty="0">
                <a:solidFill>
                  <a:schemeClr val="bg1"/>
                </a:solidFill>
              </a:rPr>
              <a:t>VHEE</a:t>
            </a:r>
            <a:r>
              <a:rPr lang="en-GB" sz="600" dirty="0">
                <a:solidFill>
                  <a:schemeClr val="bg1"/>
                </a:solidFill>
              </a:rPr>
              <a:t> and </a:t>
            </a:r>
            <a:r>
              <a:rPr lang="lv-LV" sz="600" dirty="0">
                <a:solidFill>
                  <a:schemeClr val="bg1"/>
                </a:solidFill>
              </a:rPr>
              <a:t>VMAT</a:t>
            </a:r>
            <a:r>
              <a:rPr lang="en-GB" sz="600" dirty="0">
                <a:solidFill>
                  <a:schemeClr val="bg1"/>
                </a:solidFill>
              </a:rPr>
              <a:t> plans</a:t>
            </a:r>
            <a:r>
              <a:rPr lang="lv-LV" sz="600" dirty="0">
                <a:solidFill>
                  <a:schemeClr val="bg1"/>
                </a:solidFill>
              </a:rPr>
              <a:t>»,</a:t>
            </a:r>
            <a:r>
              <a:rPr lang="en-GB" sz="600" dirty="0">
                <a:solidFill>
                  <a:schemeClr val="bg1"/>
                </a:solidFill>
              </a:rPr>
              <a:t> Medical Physics, vol. 42</a:t>
            </a:r>
            <a:r>
              <a:rPr lang="lv-LV" sz="600" dirty="0">
                <a:solidFill>
                  <a:schemeClr val="bg1"/>
                </a:solidFill>
              </a:rPr>
              <a:t>(</a:t>
            </a:r>
            <a:r>
              <a:rPr lang="en-GB" sz="600" dirty="0">
                <a:solidFill>
                  <a:schemeClr val="bg1"/>
                </a:solidFill>
              </a:rPr>
              <a:t>5</a:t>
            </a:r>
            <a:r>
              <a:rPr lang="lv-LV" sz="600" dirty="0">
                <a:solidFill>
                  <a:schemeClr val="bg1"/>
                </a:solidFill>
              </a:rPr>
              <a:t>)</a:t>
            </a:r>
            <a:r>
              <a:rPr lang="en-GB" sz="600" dirty="0">
                <a:solidFill>
                  <a:schemeClr val="bg1"/>
                </a:solidFill>
              </a:rPr>
              <a:t>, </a:t>
            </a:r>
            <a:r>
              <a:rPr lang="en-GB" sz="600" b="1" dirty="0">
                <a:solidFill>
                  <a:schemeClr val="bg1"/>
                </a:solidFill>
              </a:rPr>
              <a:t>2015</a:t>
            </a:r>
            <a:r>
              <a:rPr lang="en-GB" sz="600" dirty="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390933" y="4607874"/>
            <a:ext cx="2689777" cy="1021211"/>
            <a:chOff x="8789915" y="4936552"/>
            <a:chExt cx="3586369" cy="1361614"/>
          </a:xfrm>
        </p:grpSpPr>
        <p:sp>
          <p:nvSpPr>
            <p:cNvPr id="72" name="Rectangle 71"/>
            <p:cNvSpPr/>
            <p:nvPr/>
          </p:nvSpPr>
          <p:spPr>
            <a:xfrm>
              <a:off x="8811122" y="4936552"/>
              <a:ext cx="3565162" cy="13423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8926830" y="5000829"/>
              <a:ext cx="3335340" cy="1020337"/>
              <a:chOff x="3491247" y="5311073"/>
              <a:chExt cx="3549043" cy="1111488"/>
            </a:xfrm>
          </p:grpSpPr>
          <p:pic>
            <p:nvPicPr>
              <p:cNvPr id="63" name="Picture 62"/>
              <p:cNvPicPr>
                <a:picLocks noChangeAspect="1"/>
              </p:cNvPicPr>
              <p:nvPr/>
            </p:nvPicPr>
            <p:blipFill rotWithShape="1">
              <a:blip r:embed="rId12"/>
              <a:srcRect l="2317"/>
              <a:stretch/>
            </p:blipFill>
            <p:spPr>
              <a:xfrm>
                <a:off x="3491247" y="5311073"/>
                <a:ext cx="3249846" cy="1111488"/>
              </a:xfrm>
              <a:prstGeom prst="rect">
                <a:avLst/>
              </a:prstGeom>
            </p:spPr>
          </p:pic>
          <p:sp>
            <p:nvSpPr>
              <p:cNvPr id="64" name="Rectangle 63"/>
              <p:cNvSpPr/>
              <p:nvPr/>
            </p:nvSpPr>
            <p:spPr>
              <a:xfrm>
                <a:off x="6246936" y="5384016"/>
                <a:ext cx="461010" cy="2088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5994684" y="5319512"/>
                <a:ext cx="1045606" cy="6034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>
                    <a:solidFill>
                      <a:srgbClr val="F0D23C"/>
                    </a:solidFill>
                    <a:latin typeface="Arial Black" panose="020B0A04020102020204" pitchFamily="34" charset="0"/>
                    <a:cs typeface="Arial" panose="020B0604020202020204" pitchFamily="34" charset="0"/>
                  </a:rPr>
                  <a:t>VHEE</a:t>
                </a:r>
              </a:p>
              <a:p>
                <a:r>
                  <a:rPr lang="en-GB" sz="1050" b="1" dirty="0">
                    <a:solidFill>
                      <a:srgbClr val="AE0001"/>
                    </a:solidFill>
                    <a:latin typeface="Arial Black" panose="020B0A04020102020204" pitchFamily="34" charset="0"/>
                    <a:cs typeface="Arial" panose="020B0604020202020204" pitchFamily="34" charset="0"/>
                  </a:rPr>
                  <a:t>VMAT</a:t>
                </a:r>
              </a:p>
            </p:txBody>
          </p:sp>
        </p:grpSp>
        <p:sp>
          <p:nvSpPr>
            <p:cNvPr id="66" name="Rectangle 65"/>
            <p:cNvSpPr/>
            <p:nvPr/>
          </p:nvSpPr>
          <p:spPr>
            <a:xfrm>
              <a:off x="8789915" y="6021167"/>
              <a:ext cx="352861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lv-LV" sz="750" dirty="0"/>
                <a:t>A</a:t>
              </a:r>
              <a:r>
                <a:rPr lang="en-GB" sz="750" dirty="0" err="1"/>
                <a:t>bsorbed</a:t>
              </a:r>
              <a:r>
                <a:rPr lang="en-GB" sz="750" dirty="0"/>
                <a:t> dose histograms for surrounding organs-at-risk.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/>
              <p:cNvSpPr/>
              <p:nvPr/>
            </p:nvSpPr>
            <p:spPr>
              <a:xfrm>
                <a:off x="6357930" y="1075203"/>
                <a:ext cx="2803648" cy="16158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28588" indent="-128588">
                  <a:buFont typeface="Arial" panose="020B0604020202020204" pitchFamily="34" charset="0"/>
                  <a:buChar char="•"/>
                </a:pPr>
                <a:r>
                  <a:rPr lang="lv-LV" sz="900" b="1" dirty="0" smtClean="0">
                    <a:solidFill>
                      <a:schemeClr val="bg1"/>
                    </a:solidFill>
                    <a:cs typeface="Arial" panose="020B0604020202020204" pitchFamily="34" charset="0"/>
                  </a:rPr>
                  <a:t>Clinical studies by M. Bazalova-Carter</a:t>
                </a:r>
                <a:r>
                  <a:rPr lang="en-GB" sz="900" b="1" dirty="0">
                    <a:solidFill>
                      <a:schemeClr val="bg1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GB" sz="900" b="1" i="1" dirty="0">
                    <a:solidFill>
                      <a:schemeClr val="bg1"/>
                    </a:solidFill>
                    <a:cs typeface="Arial" panose="020B0604020202020204" pitchFamily="34" charset="0"/>
                  </a:rPr>
                  <a:t>et al.</a:t>
                </a:r>
                <a:r>
                  <a:rPr lang="lv-LV" sz="900" b="1" dirty="0">
                    <a:solidFill>
                      <a:schemeClr val="bg1"/>
                    </a:solidFill>
                    <a:cs typeface="Arial" panose="020B0604020202020204" pitchFamily="34" charset="0"/>
                  </a:rPr>
                  <a:t> (2015) have compared 100 MeV VHEE </a:t>
                </a:r>
                <a:r>
                  <a:rPr lang="en-GB" sz="900" dirty="0">
                    <a:solidFill>
                      <a:schemeClr val="bg1"/>
                    </a:solidFill>
                  </a:rPr>
                  <a:t>with conventional </a:t>
                </a:r>
                <a:r>
                  <a:rPr lang="en-GB" sz="900" b="1" dirty="0">
                    <a:solidFill>
                      <a:schemeClr val="bg1"/>
                    </a:solidFill>
                  </a:rPr>
                  <a:t>( and MV) VMAT </a:t>
                </a:r>
                <a:r>
                  <a:rPr lang="en-GB" sz="900" dirty="0">
                    <a:solidFill>
                      <a:schemeClr val="bg1"/>
                    </a:solidFill>
                  </a:rPr>
                  <a:t>(Volumetric Modulated Arc Therapy) photon radiotherapy plans</a:t>
                </a:r>
              </a:p>
              <a:p>
                <a:pPr marL="128588" indent="-128588">
                  <a:buFont typeface="Arial" panose="020B0604020202020204" pitchFamily="34" charset="0"/>
                  <a:buChar char="•"/>
                </a:pPr>
                <a:r>
                  <a:rPr lang="en-GB" sz="900" b="1" i="1" dirty="0" err="1">
                    <a:solidFill>
                      <a:schemeClr val="bg1"/>
                    </a:solidFill>
                  </a:rPr>
                  <a:t>Pediatric</a:t>
                </a:r>
                <a:r>
                  <a:rPr lang="en-GB" sz="900" b="1" i="1" dirty="0">
                    <a:solidFill>
                      <a:schemeClr val="bg1"/>
                    </a:solidFill>
                  </a:rPr>
                  <a:t> brain tumour, lung </a:t>
                </a:r>
                <a:r>
                  <a:rPr lang="en-GB" sz="900" dirty="0">
                    <a:solidFill>
                      <a:schemeClr val="bg1"/>
                    </a:solidFill>
                  </a:rPr>
                  <a:t>and </a:t>
                </a:r>
                <a:r>
                  <a:rPr lang="en-GB" sz="900" b="1" i="1" dirty="0">
                    <a:solidFill>
                      <a:schemeClr val="bg1"/>
                    </a:solidFill>
                  </a:rPr>
                  <a:t>prostate cases</a:t>
                </a:r>
              </a:p>
              <a:p>
                <a:pPr marL="128588" indent="-128588">
                  <a:buFont typeface="Arial" panose="020B0604020202020204" pitchFamily="34" charset="0"/>
                  <a:buChar char="•"/>
                </a:pPr>
                <a:r>
                  <a:rPr lang="en-GB" sz="900" dirty="0">
                    <a:solidFill>
                      <a:schemeClr val="bg1"/>
                    </a:solidFill>
                  </a:rPr>
                  <a:t>VHEE therapy plan showed a </a:t>
                </a:r>
                <a:r>
                  <a:rPr lang="en-GB" sz="900" b="1" dirty="0">
                    <a:solidFill>
                      <a:schemeClr val="bg1"/>
                    </a:solidFill>
                  </a:rPr>
                  <a:t>decrease of dose </a:t>
                </a:r>
                <a:r>
                  <a:rPr lang="en-GB" sz="900" dirty="0">
                    <a:solidFill>
                      <a:schemeClr val="bg1"/>
                    </a:solidFill>
                  </a:rPr>
                  <a:t>up to </a:t>
                </a:r>
                <a:r>
                  <a:rPr lang="en-GB" sz="900" b="1" dirty="0">
                    <a:solidFill>
                      <a:schemeClr val="bg1"/>
                    </a:solidFill>
                  </a:rPr>
                  <a:t>70%</a:t>
                </a:r>
                <a:r>
                  <a:rPr lang="en-GB" sz="900" b="1" i="1" dirty="0">
                    <a:solidFill>
                      <a:schemeClr val="bg1"/>
                    </a:solidFill>
                  </a:rPr>
                  <a:t> </a:t>
                </a:r>
                <a:r>
                  <a:rPr lang="en-GB" sz="900" dirty="0">
                    <a:solidFill>
                      <a:schemeClr val="bg1"/>
                    </a:solidFill>
                  </a:rPr>
                  <a:t>in surrounding organs-at-risk (</a:t>
                </a:r>
                <a:r>
                  <a:rPr lang="en-GB" sz="900" b="1" dirty="0">
                    <a:solidFill>
                      <a:schemeClr val="bg1"/>
                    </a:solidFill>
                  </a:rPr>
                  <a:t>OARs</a:t>
                </a:r>
                <a:r>
                  <a:rPr lang="en-GB" sz="900" dirty="0">
                    <a:solidFill>
                      <a:schemeClr val="bg1"/>
                    </a:solidFill>
                  </a:rPr>
                  <a:t>)</a:t>
                </a:r>
              </a:p>
              <a:p>
                <a:pPr marL="128588" indent="-128588">
                  <a:buFont typeface="Arial" panose="020B0604020202020204" pitchFamily="34" charset="0"/>
                  <a:buChar char="•"/>
                </a:pPr>
                <a:r>
                  <a:rPr lang="en-GB" sz="900" b="1" i="1" dirty="0">
                    <a:solidFill>
                      <a:schemeClr val="bg1"/>
                    </a:solidFill>
                  </a:rPr>
                  <a:t>VHEE plan was found to be more conformal than VMAT plan </a:t>
                </a:r>
              </a:p>
            </p:txBody>
          </p:sp>
        </mc:Choice>
        <mc:Fallback xmlns="">
          <p:sp>
            <p:nvSpPr>
              <p:cNvPr id="68" name="Rectangle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7930" y="1075203"/>
                <a:ext cx="2803648" cy="161582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38256" y="5778556"/>
            <a:ext cx="34486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900" dirty="0">
                <a:solidFill>
                  <a:schemeClr val="bg1"/>
                </a:solidFill>
              </a:rPr>
              <a:t>*V. Dolgashev, HG2016 </a:t>
            </a:r>
            <a:endParaRPr lang="en-GB" sz="900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390934" y="2902916"/>
            <a:ext cx="2689777" cy="1596057"/>
            <a:chOff x="8763101" y="2727554"/>
            <a:chExt cx="3586369" cy="2128076"/>
          </a:xfrm>
        </p:grpSpPr>
        <p:sp>
          <p:nvSpPr>
            <p:cNvPr id="71" name="Rectangle 70"/>
            <p:cNvSpPr/>
            <p:nvPr/>
          </p:nvSpPr>
          <p:spPr>
            <a:xfrm>
              <a:off x="8763101" y="2727554"/>
              <a:ext cx="3586369" cy="2128076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8926830" y="2747530"/>
              <a:ext cx="3422638" cy="2091403"/>
              <a:chOff x="8926830" y="2747530"/>
              <a:chExt cx="3422638" cy="2091403"/>
            </a:xfrm>
          </p:grpSpPr>
          <p:pic>
            <p:nvPicPr>
              <p:cNvPr id="60" name="Picture 59"/>
              <p:cNvPicPr>
                <a:picLocks noChangeAspect="1"/>
              </p:cNvPicPr>
              <p:nvPr/>
            </p:nvPicPr>
            <p:blipFill rotWithShape="1">
              <a:blip r:embed="rId14"/>
              <a:srcRect t="851" r="2997" b="35032"/>
              <a:stretch/>
            </p:blipFill>
            <p:spPr>
              <a:xfrm>
                <a:off x="8966526" y="2762089"/>
                <a:ext cx="2270239" cy="2076844"/>
              </a:xfrm>
              <a:prstGeom prst="rect">
                <a:avLst/>
              </a:prstGeom>
            </p:spPr>
          </p:pic>
          <p:sp>
            <p:nvSpPr>
              <p:cNvPr id="67" name="Rectangle 66"/>
              <p:cNvSpPr/>
              <p:nvPr/>
            </p:nvSpPr>
            <p:spPr>
              <a:xfrm>
                <a:off x="11236766" y="2828199"/>
                <a:ext cx="1112702" cy="17399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788" dirty="0">
                    <a:solidFill>
                      <a:schemeClr val="bg1"/>
                    </a:solidFill>
                  </a:rPr>
                  <a:t>Brain tumour dose maps for 100 MeV VHEE and </a:t>
                </a:r>
                <a:endParaRPr lang="en-GB" sz="788" dirty="0" smtClean="0">
                  <a:solidFill>
                    <a:schemeClr val="bg1"/>
                  </a:solidFill>
                </a:endParaRPr>
              </a:p>
              <a:p>
                <a:r>
                  <a:rPr lang="en-GB" sz="788" dirty="0" smtClean="0">
                    <a:solidFill>
                      <a:schemeClr val="bg1"/>
                    </a:solidFill>
                  </a:rPr>
                  <a:t>6 </a:t>
                </a:r>
                <a:r>
                  <a:rPr lang="en-GB" sz="788" dirty="0">
                    <a:solidFill>
                      <a:schemeClr val="bg1"/>
                    </a:solidFill>
                  </a:rPr>
                  <a:t>MV volumetric modulated arc photon therapy (VMAT) .</a:t>
                </a:r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8926830" y="2747530"/>
                <a:ext cx="198120" cy="167120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</p:grpSp>
      <p:sp>
        <p:nvSpPr>
          <p:cNvPr id="8" name="Rectangle 7"/>
          <p:cNvSpPr/>
          <p:nvPr/>
        </p:nvSpPr>
        <p:spPr>
          <a:xfrm>
            <a:off x="525865" y="387702"/>
            <a:ext cx="7030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VHEE: Very </a:t>
            </a:r>
            <a:r>
              <a:rPr lang="en-US" dirty="0">
                <a:solidFill>
                  <a:srgbClr val="000090"/>
                </a:solidFill>
                <a:latin typeface="Century Gothic"/>
                <a:cs typeface="Century Gothic"/>
              </a:rPr>
              <a:t>High Energy Electron Radiotherapy</a:t>
            </a:r>
            <a:endParaRPr lang="en-US" i="0" dirty="0">
              <a:solidFill>
                <a:srgbClr val="000090"/>
              </a:solidFill>
              <a:effectLst/>
              <a:latin typeface="Century Gothic"/>
              <a:cs typeface="Century Gothic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18557" y="6215398"/>
            <a:ext cx="62547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Manchester University: A. </a:t>
            </a:r>
            <a:r>
              <a:rPr lang="en-US" sz="1600" b="1" dirty="0" err="1" smtClean="0"/>
              <a:t>Lagzda</a:t>
            </a:r>
            <a:r>
              <a:rPr lang="en-US" sz="1600" b="1" dirty="0" smtClean="0"/>
              <a:t>, R. Jones and other</a:t>
            </a:r>
          </a:p>
          <a:p>
            <a:r>
              <a:rPr lang="en-US" sz="1600" dirty="0" smtClean="0"/>
              <a:t>- Project to characterize VHEE </a:t>
            </a:r>
            <a:r>
              <a:rPr lang="en-US" sz="1600" dirty="0" err="1" smtClean="0"/>
              <a:t>irradation</a:t>
            </a:r>
            <a:r>
              <a:rPr lang="en-US" sz="1600" dirty="0" smtClean="0"/>
              <a:t> on radiosensitive films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5137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100336</TotalTime>
  <Words>1589</Words>
  <Application>Microsoft Macintosh PowerPoint</Application>
  <PresentationFormat>On-screen Show (4:3)</PresentationFormat>
  <Paragraphs>262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Status as from last CLEAR Newsletter (April 2017)</vt:lpstr>
      <vt:lpstr>Present Status</vt:lpstr>
      <vt:lpstr>PowerPoint Presentation</vt:lpstr>
      <vt:lpstr>CERN Linear Electron Accelerator for Research</vt:lpstr>
      <vt:lpstr>Present Status</vt:lpstr>
      <vt:lpstr>PowerPoint Presentation</vt:lpstr>
      <vt:lpstr>VESPER first tests: European Space Agency (ESA)</vt:lpstr>
      <vt:lpstr>VHEE</vt:lpstr>
      <vt:lpstr>VHEE experiments at CLEAR</vt:lpstr>
      <vt:lpstr>FEVHER  EU Synergy Grant proposal</vt:lpstr>
      <vt:lpstr>PowerPoint Presentation</vt:lpstr>
      <vt:lpstr>Plasma Lens Experiment</vt:lpstr>
      <vt:lpstr>BI Activities</vt:lpstr>
      <vt:lpstr>BI Activities</vt:lpstr>
      <vt:lpstr>End-of-line in-air test space</vt:lpstr>
      <vt:lpstr>THz Radiation</vt:lpstr>
      <vt:lpstr>Unforeseen: AWAKE electron spectrometer</vt:lpstr>
      <vt:lpstr>CLEAR operation in 2017</vt:lpstr>
      <vt:lpstr>Organizational issues</vt:lpstr>
      <vt:lpstr>Already making the headlines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corsini</dc:creator>
  <cp:lastModifiedBy>Roberto Corsini</cp:lastModifiedBy>
  <cp:revision>2706</cp:revision>
  <dcterms:created xsi:type="dcterms:W3CDTF">2014-09-09T05:56:27Z</dcterms:created>
  <dcterms:modified xsi:type="dcterms:W3CDTF">2017-12-11T09:38:13Z</dcterms:modified>
</cp:coreProperties>
</file>