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9" r:id="rId4"/>
    <p:sldId id="274" r:id="rId5"/>
    <p:sldId id="258" r:id="rId6"/>
    <p:sldId id="281" r:id="rId7"/>
    <p:sldId id="266" r:id="rId8"/>
    <p:sldId id="262" r:id="rId9"/>
    <p:sldId id="276" r:id="rId10"/>
    <p:sldId id="267" r:id="rId11"/>
    <p:sldId id="280" r:id="rId12"/>
    <p:sldId id="264" r:id="rId13"/>
    <p:sldId id="268" r:id="rId14"/>
    <p:sldId id="260" r:id="rId15"/>
    <p:sldId id="278" r:id="rId16"/>
    <p:sldId id="279" r:id="rId17"/>
    <p:sldId id="275" r:id="rId18"/>
    <p:sldId id="263" r:id="rId19"/>
  </p:sldIdLst>
  <p:sldSz cx="9144000" cy="6858000" type="screen4x3"/>
  <p:notesSz cx="6731000" cy="985678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B310"/>
    <a:srgbClr val="BC8200"/>
    <a:srgbClr val="8ABBD0"/>
    <a:srgbClr val="5F5F5F"/>
    <a:srgbClr val="FF0066"/>
    <a:srgbClr val="FEECA0"/>
    <a:srgbClr val="FFDF9F"/>
    <a:srgbClr val="4F551F"/>
    <a:srgbClr val="70BC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2" autoAdjust="0"/>
  </p:normalViewPr>
  <p:slideViewPr>
    <p:cSldViewPr showGuides="1"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-2142" y="-84"/>
      </p:cViewPr>
      <p:guideLst>
        <p:guide orient="horz" pos="3104"/>
        <p:guide pos="212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562BC74-9709-409A-9ABB-BFBD28372B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397F883-F0FB-4779-A409-3FE577263B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4293FB-350C-4B24-9360-60FCCC302630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5151AE-69EF-4562-A06C-E09A00C9EF0E}" type="slidenum">
              <a:rPr lang="fr-FR"/>
              <a:pPr/>
              <a:t>3</a:t>
            </a:fld>
            <a:endParaRPr lang="fr-FR"/>
          </a:p>
        </p:txBody>
      </p:sp>
      <p:sp>
        <p:nvSpPr>
          <p:cNvPr id="471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790B6-AF0A-4928-A4A1-BB471396F0DB}" type="slidenum">
              <a:rPr lang="fr-FR"/>
              <a:pPr/>
              <a:t>4</a:t>
            </a:fld>
            <a:endParaRPr lang="fr-FR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86"/>
          <p:cNvGrpSpPr>
            <a:grpSpLocks/>
          </p:cNvGrpSpPr>
          <p:nvPr/>
        </p:nvGrpSpPr>
        <p:grpSpPr bwMode="auto">
          <a:xfrm>
            <a:off x="684213" y="349250"/>
            <a:ext cx="8351837" cy="6175375"/>
            <a:chOff x="431" y="220"/>
            <a:chExt cx="5261" cy="3890"/>
          </a:xfrm>
        </p:grpSpPr>
        <p:pic>
          <p:nvPicPr>
            <p:cNvPr id="5" name="Picture 1077" descr="barre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220"/>
              <a:ext cx="523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078" descr="barre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3838"/>
              <a:ext cx="526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102" descr="irfu_i_transparent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525" y="1268413"/>
            <a:ext cx="7778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84" name="Rectangle 1088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1196975"/>
            <a:ext cx="7488237" cy="1470025"/>
          </a:xfrm>
        </p:spPr>
        <p:txBody>
          <a:bodyPr/>
          <a:lstStyle>
            <a:lvl1pPr>
              <a:defRPr sz="4400" b="1">
                <a:solidFill>
                  <a:srgbClr val="8ABBD0"/>
                </a:solidFill>
              </a:defRPr>
            </a:lvl1pPr>
          </a:lstStyle>
          <a:p>
            <a:r>
              <a:rPr lang="en-US" noProof="0" smtClean="0"/>
              <a:t>Cliquez pour modifier le style du titre</a:t>
            </a:r>
            <a:endParaRPr lang="en-US" noProof="0"/>
          </a:p>
        </p:txBody>
      </p:sp>
      <p:sp>
        <p:nvSpPr>
          <p:cNvPr id="5185" name="Rectangle 108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>
              <a:buFontTx/>
              <a:buNone/>
              <a:defRPr sz="2800" b="1" i="1">
                <a:solidFill>
                  <a:srgbClr val="5F5F5F"/>
                </a:solidFill>
              </a:defRPr>
            </a:lvl1pPr>
          </a:lstStyle>
          <a:p>
            <a:r>
              <a:rPr lang="en-US" noProof="0" smtClean="0"/>
              <a:t>Cliquez pour modifier le style des sous-titres du masque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86"/>
          <p:cNvGrpSpPr>
            <a:grpSpLocks/>
          </p:cNvGrpSpPr>
          <p:nvPr/>
        </p:nvGrpSpPr>
        <p:grpSpPr bwMode="auto">
          <a:xfrm>
            <a:off x="684213" y="349250"/>
            <a:ext cx="8351837" cy="6175375"/>
            <a:chOff x="431" y="220"/>
            <a:chExt cx="5261" cy="3890"/>
          </a:xfrm>
        </p:grpSpPr>
        <p:pic>
          <p:nvPicPr>
            <p:cNvPr id="4" name="Picture 1077" descr="barre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220"/>
              <a:ext cx="523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078" descr="barre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3838"/>
              <a:ext cx="526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1102" descr="irfu_i_transparent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525" y="1268413"/>
            <a:ext cx="7778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1004888" y="53975"/>
            <a:ext cx="7777162" cy="404813"/>
          </a:xfrm>
        </p:spPr>
        <p:txBody>
          <a:bodyPr/>
          <a:lstStyle/>
          <a:p>
            <a:r>
              <a:rPr lang="en-US" noProof="0" smtClean="0"/>
              <a:t>Cliquez pour modifier le style du titre</a:t>
            </a:r>
            <a:endParaRPr lang="en-US" noProof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1071538" y="928669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noProof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1071538" y="857232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noProof="0"/>
          </a:p>
        </p:txBody>
      </p:sp>
      <p:sp>
        <p:nvSpPr>
          <p:cNvPr id="15" name="ZoneTexte 14"/>
          <p:cNvSpPr txBox="1"/>
          <p:nvPr userDrawn="1"/>
        </p:nvSpPr>
        <p:spPr>
          <a:xfrm>
            <a:off x="4857752" y="1000108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noProof="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1214414" y="928670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noProof="0"/>
          </a:p>
        </p:txBody>
      </p:sp>
      <p:sp>
        <p:nvSpPr>
          <p:cNvPr id="17" name="Espace réservé du contenu 2"/>
          <p:cNvSpPr>
            <a:spLocks noGrp="1"/>
          </p:cNvSpPr>
          <p:nvPr>
            <p:ph sz="half" idx="1"/>
          </p:nvPr>
        </p:nvSpPr>
        <p:spPr>
          <a:xfrm>
            <a:off x="1071538" y="785794"/>
            <a:ext cx="3600000" cy="23602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Cliquez pour modifier les styles du texte du masque</a:t>
            </a:r>
          </a:p>
        </p:txBody>
      </p:sp>
      <p:sp>
        <p:nvSpPr>
          <p:cNvPr id="18" name="Espace réservé du contenu 2"/>
          <p:cNvSpPr>
            <a:spLocks noGrp="1"/>
          </p:cNvSpPr>
          <p:nvPr>
            <p:ph sz="half" idx="13"/>
          </p:nvPr>
        </p:nvSpPr>
        <p:spPr>
          <a:xfrm>
            <a:off x="4857752" y="785794"/>
            <a:ext cx="3600000" cy="23602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Cliquez pour modifier les styles du texte du masque</a:t>
            </a:r>
          </a:p>
        </p:txBody>
      </p:sp>
      <p:sp>
        <p:nvSpPr>
          <p:cNvPr id="19" name="Espace réservé du contenu 2"/>
          <p:cNvSpPr>
            <a:spLocks noGrp="1"/>
          </p:cNvSpPr>
          <p:nvPr>
            <p:ph sz="half" idx="14"/>
          </p:nvPr>
        </p:nvSpPr>
        <p:spPr>
          <a:xfrm>
            <a:off x="1071538" y="3426222"/>
            <a:ext cx="3600000" cy="23602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Cliquez pour modifier les styles du texte du masque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sz="half" idx="15"/>
          </p:nvPr>
        </p:nvSpPr>
        <p:spPr>
          <a:xfrm>
            <a:off x="4857752" y="3429000"/>
            <a:ext cx="3600000" cy="23602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Cliquez pour modifier les styles du texte du masque</a:t>
            </a:r>
          </a:p>
        </p:txBody>
      </p:sp>
      <p:sp>
        <p:nvSpPr>
          <p:cNvPr id="21" name="Text Box 1095"/>
          <p:cNvSpPr txBox="1">
            <a:spLocks noChangeArrowheads="1"/>
          </p:cNvSpPr>
          <p:nvPr userDrawn="1"/>
        </p:nvSpPr>
        <p:spPr bwMode="auto">
          <a:xfrm>
            <a:off x="1571604" y="6478508"/>
            <a:ext cx="3294222" cy="246221"/>
          </a:xfrm>
          <a:prstGeom prst="rect">
            <a:avLst/>
          </a:prstGeom>
          <a:noFill/>
          <a:ln w="1270">
            <a:noFill/>
            <a:miter lim="800000"/>
            <a:headEnd/>
            <a:tailEnd/>
          </a:ln>
          <a:effectLst/>
        </p:spPr>
        <p:txBody>
          <a:bodyPr wrap="none" lIns="18000" rIns="90000" anchor="ctr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noProof="0" dirty="0" smtClean="0">
                <a:latin typeface="+mn-lt"/>
              </a:rPr>
              <a:t>CEA Nb3Sn quadrupole magnet  : test</a:t>
            </a:r>
            <a:r>
              <a:rPr lang="en-US" sz="1000" baseline="0" noProof="0" dirty="0" smtClean="0">
                <a:latin typeface="+mn-lt"/>
              </a:rPr>
              <a:t> results and future</a:t>
            </a:r>
            <a:endParaRPr lang="en-US" sz="1000" noProof="0" dirty="0" smtClean="0">
              <a:latin typeface="+mn-lt"/>
            </a:endParaRPr>
          </a:p>
        </p:txBody>
      </p:sp>
      <p:sp>
        <p:nvSpPr>
          <p:cNvPr id="22" name="Rectangle 1094"/>
          <p:cNvSpPr>
            <a:spLocks noGrp="1" noChangeArrowheads="1"/>
          </p:cNvSpPr>
          <p:nvPr>
            <p:ph type="ftr" sz="quarter" idx="10"/>
          </p:nvPr>
        </p:nvSpPr>
        <p:spPr>
          <a:xfrm>
            <a:off x="5286380" y="6475433"/>
            <a:ext cx="2928958" cy="214315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noProof="0" dirty="0" smtClean="0"/>
              <a:t>M. Durante &amp; B. </a:t>
            </a:r>
            <a:r>
              <a:rPr lang="en-US" noProof="0" dirty="0" err="1" smtClean="0"/>
              <a:t>Hervieu</a:t>
            </a:r>
            <a:r>
              <a:rPr lang="en-US" noProof="0" dirty="0" smtClean="0"/>
              <a:t> </a:t>
            </a:r>
            <a:r>
              <a:rPr lang="en-US" noProof="0" dirty="0" smtClean="0">
                <a:solidFill>
                  <a:srgbClr val="5F5F5F"/>
                </a:solidFill>
              </a:rPr>
              <a:t>CEA DSM </a:t>
            </a:r>
            <a:r>
              <a:rPr lang="en-US" noProof="0" dirty="0" err="1" smtClean="0">
                <a:solidFill>
                  <a:srgbClr val="5F5F5F"/>
                </a:solidFill>
              </a:rPr>
              <a:t>Irfu</a:t>
            </a:r>
            <a:r>
              <a:rPr lang="en-US" noProof="0" dirty="0" smtClean="0">
                <a:solidFill>
                  <a:srgbClr val="5F5F5F"/>
                </a:solidFill>
              </a:rPr>
              <a:t> – SACM </a:t>
            </a:r>
            <a:endParaRPr lang="en-US" noProof="0" dirty="0"/>
          </a:p>
        </p:txBody>
      </p:sp>
      <p:sp>
        <p:nvSpPr>
          <p:cNvPr id="23" name="Rectangle 1096"/>
          <p:cNvSpPr>
            <a:spLocks noGrp="1" noChangeArrowheads="1"/>
          </p:cNvSpPr>
          <p:nvPr>
            <p:ph type="dt" sz="half" idx="11"/>
          </p:nvPr>
        </p:nvSpPr>
        <p:spPr>
          <a:xfrm>
            <a:off x="406400" y="6494463"/>
            <a:ext cx="987425" cy="21590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2009.09.29</a:t>
            </a:r>
            <a:endParaRPr lang="en-US" dirty="0"/>
          </a:p>
        </p:txBody>
      </p:sp>
      <p:sp>
        <p:nvSpPr>
          <p:cNvPr id="24" name="Rectangle 109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04263" y="6494463"/>
            <a:ext cx="385762" cy="21590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fld id="{1BEFE89F-5B4A-4575-9B73-C44CBD041F3C}" type="slidenum">
              <a:rPr lang="en-US" noProof="0" smtClean="0"/>
              <a:pPr>
                <a:defRPr/>
              </a:pPr>
              <a:t>‹N°›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Cliquez pour modifier le style du titre</a:t>
            </a:r>
            <a:endParaRPr lang="en-US" noProof="0"/>
          </a:p>
        </p:txBody>
      </p:sp>
      <p:sp>
        <p:nvSpPr>
          <p:cNvPr id="7" name="Text Box 1095"/>
          <p:cNvSpPr txBox="1">
            <a:spLocks noChangeArrowheads="1"/>
          </p:cNvSpPr>
          <p:nvPr userDrawn="1"/>
        </p:nvSpPr>
        <p:spPr bwMode="auto">
          <a:xfrm>
            <a:off x="1571604" y="6478508"/>
            <a:ext cx="3294222" cy="246221"/>
          </a:xfrm>
          <a:prstGeom prst="rect">
            <a:avLst/>
          </a:prstGeom>
          <a:noFill/>
          <a:ln w="1270">
            <a:noFill/>
            <a:miter lim="800000"/>
            <a:headEnd/>
            <a:tailEnd/>
          </a:ln>
          <a:effectLst/>
        </p:spPr>
        <p:txBody>
          <a:bodyPr wrap="none" lIns="18000" rIns="90000" anchor="ctr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noProof="0" smtClean="0">
                <a:latin typeface="+mn-lt"/>
              </a:rPr>
              <a:t>CEA Nb3Sn quadrupole magnet  : test</a:t>
            </a:r>
            <a:r>
              <a:rPr lang="en-US" sz="1000" baseline="0" noProof="0" smtClean="0">
                <a:latin typeface="+mn-lt"/>
              </a:rPr>
              <a:t> results and future</a:t>
            </a:r>
            <a:endParaRPr lang="en-US" sz="1000" noProof="0" smtClean="0">
              <a:latin typeface="+mn-lt"/>
            </a:endParaRPr>
          </a:p>
        </p:txBody>
      </p:sp>
      <p:sp>
        <p:nvSpPr>
          <p:cNvPr id="8" name="Rectangle 1094"/>
          <p:cNvSpPr>
            <a:spLocks noGrp="1" noChangeArrowheads="1"/>
          </p:cNvSpPr>
          <p:nvPr>
            <p:ph type="ftr" sz="quarter" idx="10"/>
          </p:nvPr>
        </p:nvSpPr>
        <p:spPr>
          <a:xfrm>
            <a:off x="5214942" y="6500833"/>
            <a:ext cx="2928958" cy="214315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noProof="0" smtClean="0"/>
              <a:t>M. Durante &amp; B. Hervieu </a:t>
            </a:r>
            <a:r>
              <a:rPr lang="en-US" noProof="0" smtClean="0">
                <a:solidFill>
                  <a:srgbClr val="5F5F5F"/>
                </a:solidFill>
              </a:rPr>
              <a:t>CEA DSM Irfu – SACM </a:t>
            </a:r>
            <a:endParaRPr lang="en-US" noProof="0"/>
          </a:p>
        </p:txBody>
      </p:sp>
      <p:sp>
        <p:nvSpPr>
          <p:cNvPr id="9" name="Rectangle 1096"/>
          <p:cNvSpPr>
            <a:spLocks noGrp="1" noChangeArrowheads="1"/>
          </p:cNvSpPr>
          <p:nvPr>
            <p:ph type="dt" sz="half" idx="11"/>
          </p:nvPr>
        </p:nvSpPr>
        <p:spPr>
          <a:xfrm>
            <a:off x="406400" y="6494463"/>
            <a:ext cx="987425" cy="21590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noProof="0" smtClean="0"/>
              <a:t>2009.09.29</a:t>
            </a:r>
            <a:endParaRPr lang="en-US" noProof="0"/>
          </a:p>
        </p:txBody>
      </p:sp>
      <p:sp>
        <p:nvSpPr>
          <p:cNvPr id="10" name="Rectangle 109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04263" y="6494463"/>
            <a:ext cx="385762" cy="21590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fld id="{1BEFE89F-5B4A-4575-9B73-C44CBD041F3C}" type="slidenum">
              <a:rPr lang="en-US" noProof="0" smtClean="0"/>
              <a:pPr>
                <a:defRPr/>
              </a:pPr>
              <a:t>‹N°›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Cliquez pour modifier le style du titre</a:t>
            </a:r>
            <a:endParaRPr lang="en-US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  <a:endParaRPr lang="en-US" noProof="0"/>
          </a:p>
        </p:txBody>
      </p:sp>
      <p:sp>
        <p:nvSpPr>
          <p:cNvPr id="8" name="Text Box 1095"/>
          <p:cNvSpPr txBox="1">
            <a:spLocks noChangeArrowheads="1"/>
          </p:cNvSpPr>
          <p:nvPr userDrawn="1"/>
        </p:nvSpPr>
        <p:spPr bwMode="auto">
          <a:xfrm>
            <a:off x="1571604" y="6478508"/>
            <a:ext cx="3294222" cy="246221"/>
          </a:xfrm>
          <a:prstGeom prst="rect">
            <a:avLst/>
          </a:prstGeom>
          <a:noFill/>
          <a:ln w="1270">
            <a:noFill/>
            <a:miter lim="800000"/>
            <a:headEnd/>
            <a:tailEnd/>
          </a:ln>
          <a:effectLst/>
        </p:spPr>
        <p:txBody>
          <a:bodyPr wrap="none" lIns="18000" rIns="90000" anchor="ctr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noProof="0" smtClean="0">
                <a:latin typeface="+mn-lt"/>
              </a:rPr>
              <a:t>CEA Nb3Sn quadrupole magnet  : test</a:t>
            </a:r>
            <a:r>
              <a:rPr lang="en-US" sz="1000" baseline="0" noProof="0" smtClean="0">
                <a:latin typeface="+mn-lt"/>
              </a:rPr>
              <a:t> results and future</a:t>
            </a:r>
            <a:endParaRPr lang="en-US" sz="1000" noProof="0" smtClean="0">
              <a:latin typeface="+mn-lt"/>
            </a:endParaRPr>
          </a:p>
        </p:txBody>
      </p:sp>
      <p:sp>
        <p:nvSpPr>
          <p:cNvPr id="9" name="Rectangle 1094"/>
          <p:cNvSpPr>
            <a:spLocks noGrp="1" noChangeArrowheads="1"/>
          </p:cNvSpPr>
          <p:nvPr>
            <p:ph type="ftr" sz="quarter" idx="10"/>
          </p:nvPr>
        </p:nvSpPr>
        <p:spPr>
          <a:xfrm>
            <a:off x="5214942" y="6500833"/>
            <a:ext cx="2928958" cy="214315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noProof="0" smtClean="0"/>
              <a:t>M. Durante &amp; B. Hervieu </a:t>
            </a:r>
            <a:r>
              <a:rPr lang="en-US" noProof="0" smtClean="0">
                <a:solidFill>
                  <a:srgbClr val="5F5F5F"/>
                </a:solidFill>
              </a:rPr>
              <a:t>CEA DSM Irfu – SACM </a:t>
            </a:r>
            <a:endParaRPr lang="en-US" noProof="0"/>
          </a:p>
        </p:txBody>
      </p:sp>
      <p:sp>
        <p:nvSpPr>
          <p:cNvPr id="10" name="Rectangle 1096"/>
          <p:cNvSpPr>
            <a:spLocks noGrp="1" noChangeArrowheads="1"/>
          </p:cNvSpPr>
          <p:nvPr>
            <p:ph type="dt" sz="half" idx="11"/>
          </p:nvPr>
        </p:nvSpPr>
        <p:spPr>
          <a:xfrm>
            <a:off x="406400" y="6494463"/>
            <a:ext cx="987425" cy="21590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noProof="0" smtClean="0"/>
              <a:t>2009.09.29</a:t>
            </a:r>
            <a:endParaRPr lang="en-US" noProof="0"/>
          </a:p>
        </p:txBody>
      </p:sp>
      <p:sp>
        <p:nvSpPr>
          <p:cNvPr id="11" name="Rectangle 109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04263" y="6494463"/>
            <a:ext cx="385762" cy="21590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fld id="{1BEFE89F-5B4A-4575-9B73-C44CBD041F3C}" type="slidenum">
              <a:rPr lang="en-US" noProof="0" smtClean="0"/>
              <a:pPr>
                <a:defRPr/>
              </a:pPr>
              <a:t>‹N°›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B8638-3EAD-4949-B00B-4E043CE1292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39" descr="bar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4213" y="349250"/>
            <a:ext cx="83169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040" descr="barre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4213" y="6092825"/>
            <a:ext cx="83518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-6877050" y="-4275138"/>
            <a:ext cx="6877050" cy="427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1029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Cliquez pour modifier le style du titre</a:t>
            </a:r>
          </a:p>
        </p:txBody>
      </p:sp>
      <p:pic>
        <p:nvPicPr>
          <p:cNvPr id="1034" name="Picture 1064" descr="irfu_i_transparent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6525" y="1268413"/>
            <a:ext cx="7778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095"/>
          <p:cNvSpPr txBox="1">
            <a:spLocks noChangeArrowheads="1"/>
          </p:cNvSpPr>
          <p:nvPr/>
        </p:nvSpPr>
        <p:spPr bwMode="auto">
          <a:xfrm>
            <a:off x="1571604" y="6478508"/>
            <a:ext cx="3294222" cy="246221"/>
          </a:xfrm>
          <a:prstGeom prst="rect">
            <a:avLst/>
          </a:prstGeom>
          <a:noFill/>
          <a:ln w="1270">
            <a:noFill/>
            <a:miter lim="800000"/>
            <a:headEnd/>
            <a:tailEnd/>
          </a:ln>
          <a:effectLst/>
        </p:spPr>
        <p:txBody>
          <a:bodyPr wrap="none" lIns="18000" rIns="90000" anchor="ctr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noProof="0" dirty="0" smtClean="0">
                <a:latin typeface="+mn-lt"/>
              </a:rPr>
              <a:t>CEA Nb3Sn quadrupole magnet  : test</a:t>
            </a:r>
            <a:r>
              <a:rPr lang="en-US" sz="1000" baseline="0" noProof="0" dirty="0" smtClean="0">
                <a:latin typeface="+mn-lt"/>
              </a:rPr>
              <a:t> results and future</a:t>
            </a:r>
            <a:endParaRPr lang="en-US" sz="1000" noProof="0" dirty="0" smtClean="0">
              <a:latin typeface="+mn-lt"/>
            </a:endParaRPr>
          </a:p>
        </p:txBody>
      </p:sp>
      <p:sp>
        <p:nvSpPr>
          <p:cNvPr id="12" name="Rectangle 1094"/>
          <p:cNvSpPr>
            <a:spLocks noGrp="1" noChangeArrowheads="1"/>
          </p:cNvSpPr>
          <p:nvPr>
            <p:ph type="ftr" sz="quarter" idx="3"/>
          </p:nvPr>
        </p:nvSpPr>
        <p:spPr>
          <a:xfrm>
            <a:off x="5214942" y="6500833"/>
            <a:ext cx="2928958" cy="214315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noProof="0" smtClean="0"/>
              <a:t>M. Durante &amp; B. Hervieu </a:t>
            </a:r>
            <a:r>
              <a:rPr lang="en-US" noProof="0" smtClean="0">
                <a:solidFill>
                  <a:srgbClr val="5F5F5F"/>
                </a:solidFill>
              </a:rPr>
              <a:t>CEA DSM Irfu – SACM </a:t>
            </a:r>
            <a:endParaRPr lang="en-US" noProof="0"/>
          </a:p>
        </p:txBody>
      </p:sp>
      <p:sp>
        <p:nvSpPr>
          <p:cNvPr id="14" name="Rectangle 109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4263" y="6494463"/>
            <a:ext cx="385762" cy="21590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fld id="{1BEFE89F-5B4A-4575-9B73-C44CBD041F3C}" type="slidenum">
              <a:rPr lang="en-US" noProof="0" smtClean="0"/>
              <a:pPr>
                <a:defRPr/>
              </a:pPr>
              <a:t>‹N°›</a:t>
            </a:fld>
            <a:endParaRPr lang="en-US" noProof="0"/>
          </a:p>
        </p:txBody>
      </p:sp>
      <p:sp>
        <p:nvSpPr>
          <p:cNvPr id="15" name="Rectangle 1096"/>
          <p:cNvSpPr>
            <a:spLocks noGrp="1" noChangeArrowheads="1"/>
          </p:cNvSpPr>
          <p:nvPr>
            <p:ph type="dt" sz="half" idx="2"/>
          </p:nvPr>
        </p:nvSpPr>
        <p:spPr>
          <a:xfrm>
            <a:off x="406400" y="6494463"/>
            <a:ext cx="987425" cy="21590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noProof="0" smtClean="0"/>
              <a:t>2009.09.29</a:t>
            </a:r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69" r:id="rId4"/>
    <p:sldLayoutId id="2147483671" r:id="rId5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9pPr>
    </p:titleStyle>
    <p:bodyStyle>
      <a:lvl1pPr marL="342900" indent="-1524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Nb3Sn_Ensemble_câblé_NB.jpg"/>
          <p:cNvPicPr>
            <a:picLocks noChangeAspect="1"/>
          </p:cNvPicPr>
          <p:nvPr/>
        </p:nvPicPr>
        <p:blipFill>
          <a:blip r:embed="rId3" cstate="print"/>
          <a:srcRect l="9384" t="16672" r="14605"/>
          <a:stretch>
            <a:fillRect/>
          </a:stretch>
        </p:blipFill>
        <p:spPr>
          <a:xfrm>
            <a:off x="3286116" y="716077"/>
            <a:ext cx="5786478" cy="4641749"/>
          </a:xfrm>
          <a:prstGeom prst="rect">
            <a:avLst/>
          </a:prstGeom>
        </p:spPr>
      </p:pic>
      <p:sp>
        <p:nvSpPr>
          <p:cNvPr id="8" name="Sous-titre 7"/>
          <p:cNvSpPr>
            <a:spLocks noGrp="1"/>
          </p:cNvSpPr>
          <p:nvPr>
            <p:ph type="subTitle" sz="quarter" idx="1"/>
          </p:nvPr>
        </p:nvSpPr>
        <p:spPr>
          <a:xfrm>
            <a:off x="285720" y="5033986"/>
            <a:ext cx="6715172" cy="1181096"/>
          </a:xfrm>
        </p:spPr>
        <p:txBody>
          <a:bodyPr/>
          <a:lstStyle/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CEA Nb</a:t>
            </a:r>
            <a:r>
              <a:rPr lang="en-US" sz="32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Sn quadrupole magnet : </a:t>
            </a:r>
            <a:b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 results and future</a:t>
            </a:r>
            <a:endParaRPr lang="fr-FR" sz="3200" dirty="0"/>
          </a:p>
        </p:txBody>
      </p:sp>
      <p:sp>
        <p:nvSpPr>
          <p:cNvPr id="6" name="Rectangle 1097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758238" y="6494463"/>
            <a:ext cx="385762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E9ABE13-6B5C-4B6F-8C2B-6D89744FA5A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1047" y="3327068"/>
            <a:ext cx="5471547" cy="280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lèche droite 10"/>
          <p:cNvSpPr/>
          <p:nvPr/>
        </p:nvSpPr>
        <p:spPr bwMode="auto">
          <a:xfrm rot="1052693" flipH="1">
            <a:off x="6626273" y="4859960"/>
            <a:ext cx="685983" cy="291804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643570" y="785794"/>
            <a:ext cx="3000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Quench propagation from the lead end to the center of the magnet</a:t>
            </a:r>
          </a:p>
          <a:p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v = 0.95 m/s</a:t>
            </a:r>
            <a:endParaRPr lang="en-US" sz="1800" dirty="0">
              <a:latin typeface="+mn-lt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8834" y="3516020"/>
            <a:ext cx="4248000" cy="2627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9818" y="642918"/>
            <a:ext cx="4248000" cy="2671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ZoneTexte 16"/>
          <p:cNvSpPr txBox="1"/>
          <p:nvPr/>
        </p:nvSpPr>
        <p:spPr>
          <a:xfrm>
            <a:off x="5357818" y="3000372"/>
            <a:ext cx="2571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Quench antenna 5</a:t>
            </a:r>
            <a:endParaRPr lang="en-US" sz="1600" dirty="0">
              <a:latin typeface="+mn-lt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357818" y="5805090"/>
            <a:ext cx="2571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Quench antenna 4</a:t>
            </a:r>
            <a:endParaRPr lang="en-US" sz="1600" dirty="0">
              <a:latin typeface="+mn-lt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1142976" y="142852"/>
            <a:ext cx="7143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err="1" smtClean="0">
                <a:solidFill>
                  <a:srgbClr val="0000FF"/>
                </a:solidFill>
                <a:latin typeface="+mn-lt"/>
              </a:rPr>
              <a:t>Quench</a:t>
            </a:r>
            <a:r>
              <a:rPr lang="fr-FR" dirty="0" smtClean="0">
                <a:solidFill>
                  <a:srgbClr val="0000FF"/>
                </a:solidFill>
                <a:latin typeface="+mn-lt"/>
              </a:rPr>
              <a:t> # 3 </a:t>
            </a:r>
            <a:r>
              <a:rPr lang="fr-FR" dirty="0" err="1" smtClean="0">
                <a:solidFill>
                  <a:srgbClr val="0000FF"/>
                </a:solidFill>
                <a:latin typeface="+mn-lt"/>
              </a:rPr>
              <a:t>at</a:t>
            </a:r>
            <a:r>
              <a:rPr lang="fr-FR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FR" dirty="0">
                <a:solidFill>
                  <a:srgbClr val="0000FF"/>
                </a:solidFill>
                <a:latin typeface="+mn-lt"/>
              </a:rPr>
              <a:t>4.2K </a:t>
            </a:r>
            <a:r>
              <a:rPr lang="fr-FR" dirty="0" smtClean="0">
                <a:solidFill>
                  <a:srgbClr val="0000FF"/>
                </a:solidFill>
                <a:latin typeface="+mn-lt"/>
              </a:rPr>
              <a:t>		</a:t>
            </a:r>
            <a:r>
              <a:rPr lang="fr-FR" dirty="0" err="1" smtClean="0">
                <a:solidFill>
                  <a:srgbClr val="0000FF"/>
                </a:solidFill>
                <a:latin typeface="+mn-lt"/>
              </a:rPr>
              <a:t>Iq</a:t>
            </a:r>
            <a:r>
              <a:rPr lang="fr-FR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FR" dirty="0">
                <a:solidFill>
                  <a:srgbClr val="0000FF"/>
                </a:solidFill>
                <a:latin typeface="+mn-lt"/>
              </a:rPr>
              <a:t>= 4900A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857496"/>
            <a:ext cx="5400675" cy="3397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714356"/>
            <a:ext cx="5022850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Transverse </a:t>
            </a:r>
            <a:r>
              <a:rPr lang="fr-FR" dirty="0" err="1" smtClean="0"/>
              <a:t>quench</a:t>
            </a:r>
            <a:r>
              <a:rPr lang="fr-FR" dirty="0" smtClean="0"/>
              <a:t> propagation ?</a:t>
            </a:r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M. Durante &amp; B. Hervieu </a:t>
            </a:r>
            <a:r>
              <a:rPr lang="en-US" noProof="0" smtClean="0">
                <a:solidFill>
                  <a:srgbClr val="5F5F5F"/>
                </a:solidFill>
              </a:rPr>
              <a:t>CEA DSM Irfu – SACM </a:t>
            </a:r>
            <a:endParaRPr lang="en-US" noProof="0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2009.09.29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FE89F-5B4A-4575-9B73-C44CBD041F3C}" type="slidenum">
              <a:rPr lang="en-US" noProof="0" smtClean="0"/>
              <a:pPr>
                <a:defRPr/>
              </a:pPr>
              <a:t>11</a:t>
            </a:fld>
            <a:endParaRPr lang="en-US" noProof="0"/>
          </a:p>
        </p:txBody>
      </p:sp>
      <p:cxnSp>
        <p:nvCxnSpPr>
          <p:cNvPr id="15" name="Connecteur droit avec flèche 14"/>
          <p:cNvCxnSpPr/>
          <p:nvPr/>
        </p:nvCxnSpPr>
        <p:spPr bwMode="auto">
          <a:xfrm rot="5400000">
            <a:off x="4328800" y="5285594"/>
            <a:ext cx="1142214" cy="794"/>
          </a:xfrm>
          <a:prstGeom prst="straightConnector1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 bwMode="auto">
          <a:xfrm rot="5400000">
            <a:off x="6401297" y="5370680"/>
            <a:ext cx="999338" cy="794"/>
          </a:xfrm>
          <a:prstGeom prst="straightConnector1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 bwMode="auto">
          <a:xfrm rot="5400000" flipH="1" flipV="1">
            <a:off x="7571601" y="5512762"/>
            <a:ext cx="714380" cy="1588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 bwMode="auto">
          <a:xfrm rot="5400000" flipH="1" flipV="1">
            <a:off x="3713155" y="3142454"/>
            <a:ext cx="714380" cy="1588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 bwMode="auto">
          <a:xfrm rot="5400000" flipH="1" flipV="1">
            <a:off x="3892545" y="2893215"/>
            <a:ext cx="1214446" cy="1588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 bwMode="auto">
          <a:xfrm rot="5400000" flipH="1" flipV="1">
            <a:off x="2500298" y="3428206"/>
            <a:ext cx="714380" cy="1588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contenu 15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357290" y="692150"/>
            <a:ext cx="70310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/>
              <a:buChar char="à"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sym typeface="Wingdings" pitchFamily="2" charset="2"/>
              </a:rPr>
              <a:t> Temperature rise about 25 min before the quench</a:t>
            </a:r>
          </a:p>
          <a:p>
            <a:pPr>
              <a:buFont typeface="Wingdings"/>
              <a:buChar char="à"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sym typeface="Wingdings" pitchFamily="2" charset="2"/>
              </a:rPr>
              <a:t>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sym typeface="Wingdings" pitchFamily="2" charset="2"/>
              </a:rPr>
              <a:t>T = 0.2 K</a:t>
            </a:r>
          </a:p>
          <a:p>
            <a:pPr>
              <a:buFont typeface="Wingdings"/>
              <a:buChar char="à"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sym typeface="Wingdings" pitchFamily="2" charset="2"/>
              </a:rPr>
              <a:t> Temperature gauges uncovering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142976" y="142852"/>
            <a:ext cx="7143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FF"/>
                </a:solidFill>
                <a:latin typeface="+mn-lt"/>
              </a:rPr>
              <a:t>Quench # 3 at 4.2K 		Iq = 4900A</a:t>
            </a:r>
            <a:endParaRPr lang="en-US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50" y="1657369"/>
            <a:ext cx="66992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Thermal effects</a:t>
            </a:r>
            <a:endParaRPr lang="en-US" dirty="0"/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1142976" y="5738831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Heat source is far</a:t>
            </a:r>
            <a:r>
              <a:rPr kumimoji="0" lang="en-US" sz="1600" b="0" i="0" u="none" strike="noStrike" kern="0" cap="none" spc="0" normalizeH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from temperature gauges but it has an impact  on helium bath</a:t>
            </a: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2364" y="766778"/>
            <a:ext cx="36639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766778"/>
            <a:ext cx="355917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Quench in splice region</a:t>
            </a:r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1000100" y="773652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800" dirty="0" smtClean="0">
                <a:latin typeface="+mn-lt"/>
              </a:rPr>
              <a:t> Quench started on </a:t>
            </a:r>
            <a:r>
              <a:rPr lang="en-US" sz="1800" dirty="0" err="1" smtClean="0">
                <a:latin typeface="+mn-lt"/>
              </a:rPr>
              <a:t>Pôle</a:t>
            </a:r>
            <a:r>
              <a:rPr lang="en-US" sz="1800" dirty="0" smtClean="0">
                <a:latin typeface="+mn-lt"/>
              </a:rPr>
              <a:t> III Splice 1, during current plateau at 4500 A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04" y="1189056"/>
            <a:ext cx="759460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928794" y="4500570"/>
            <a:ext cx="3857652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i="1" dirty="0" err="1" smtClean="0">
                <a:solidFill>
                  <a:srgbClr val="8ABBD0"/>
                </a:solidFill>
              </a:rPr>
              <a:t>Pôle</a:t>
            </a:r>
            <a:r>
              <a:rPr lang="en-US" sz="1600" b="1" i="1" dirty="0" smtClean="0">
                <a:solidFill>
                  <a:srgbClr val="8ABBD0"/>
                </a:solidFill>
              </a:rPr>
              <a:t> III Splice #1 (inner layer), </a:t>
            </a:r>
            <a:r>
              <a:rPr lang="en-US" sz="1600" b="1" i="1" dirty="0" smtClean="0"/>
              <a:t/>
            </a:r>
            <a:br>
              <a:rPr lang="en-US" sz="1600" b="1" i="1" dirty="0" smtClean="0"/>
            </a:br>
            <a:r>
              <a:rPr lang="en-US" sz="1600" b="1" i="1" dirty="0" smtClean="0">
                <a:solidFill>
                  <a:srgbClr val="BC8200"/>
                </a:solidFill>
              </a:rPr>
              <a:t>then Pole III/Pole II internal connection,</a:t>
            </a:r>
            <a:r>
              <a:rPr lang="en-US" sz="1600" b="1" i="1" dirty="0" smtClean="0">
                <a:solidFill>
                  <a:srgbClr val="FF0000"/>
                </a:solidFill>
              </a:rPr>
              <a:t/>
            </a:r>
            <a:br>
              <a:rPr lang="en-US" sz="1600" b="1" i="1" dirty="0" smtClean="0">
                <a:solidFill>
                  <a:srgbClr val="FF0000"/>
                </a:solidFill>
              </a:rPr>
            </a:br>
            <a:r>
              <a:rPr lang="en-US" sz="1600" b="1" i="1" dirty="0" smtClean="0">
                <a:solidFill>
                  <a:srgbClr val="FFB310"/>
                </a:solidFill>
              </a:rPr>
              <a:t>then </a:t>
            </a:r>
            <a:r>
              <a:rPr lang="en-US" sz="1600" b="1" i="1" dirty="0" err="1" smtClean="0">
                <a:solidFill>
                  <a:srgbClr val="FFB310"/>
                </a:solidFill>
              </a:rPr>
              <a:t>Pôle</a:t>
            </a:r>
            <a:r>
              <a:rPr lang="en-US" sz="1600" b="1" i="1" dirty="0" smtClean="0">
                <a:solidFill>
                  <a:srgbClr val="FFB310"/>
                </a:solidFill>
              </a:rPr>
              <a:t> II Splice 2 (outer layer)</a:t>
            </a:r>
            <a:endParaRPr lang="en-US" sz="1600" b="1" i="1" dirty="0">
              <a:solidFill>
                <a:srgbClr val="FFB31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current cycles at 4.2K</a:t>
            </a:r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Durante &amp; B. Hervieu </a:t>
            </a:r>
            <a:r>
              <a:rPr lang="en-US" smtClean="0">
                <a:solidFill>
                  <a:srgbClr val="5F5F5F"/>
                </a:solidFill>
              </a:rPr>
              <a:t>CEA DSM Irfu – SACM </a:t>
            </a:r>
            <a:endParaRPr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2009.09.29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FE89F-5B4A-4575-9B73-C44CBD041F3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842981"/>
            <a:ext cx="736917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2"/>
          <p:cNvSpPr txBox="1">
            <a:spLocks/>
          </p:cNvSpPr>
          <p:nvPr/>
        </p:nvSpPr>
        <p:spPr>
          <a:xfrm>
            <a:off x="1004888" y="53975"/>
            <a:ext cx="7777162" cy="4048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Standard current cycles at 4.2K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642918"/>
            <a:ext cx="3986212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9684" y="642918"/>
            <a:ext cx="3986212" cy="280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429000"/>
            <a:ext cx="3986212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66702" y="3423001"/>
            <a:ext cx="3979862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800" dirty="0">
              <a:solidFill>
                <a:srgbClr val="5F5F5F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571604" y="5072074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R independent from I for I &gt; 2 kA</a:t>
            </a:r>
            <a:endParaRPr lang="en-US" sz="1800" dirty="0">
              <a:latin typeface="+mn-lt"/>
            </a:endParaRPr>
          </a:p>
        </p:txBody>
      </p:sp>
      <p:sp>
        <p:nvSpPr>
          <p:cNvPr id="6" name="ZoneTexte 3"/>
          <p:cNvSpPr txBox="1"/>
          <p:nvPr/>
        </p:nvSpPr>
        <p:spPr>
          <a:xfrm>
            <a:off x="1571604" y="5488560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Arial"/>
              </a:rPr>
              <a:t>R = 200-250 </a:t>
            </a:r>
            <a:r>
              <a:rPr lang="en-US" sz="1800" dirty="0" err="1" smtClean="0">
                <a:latin typeface="Arial"/>
              </a:rPr>
              <a:t>nohm</a:t>
            </a:r>
            <a:r>
              <a:rPr lang="en-US" sz="1800" dirty="0" smtClean="0">
                <a:latin typeface="Arial"/>
              </a:rPr>
              <a:t>, RRR = 200 </a:t>
            </a:r>
            <a:r>
              <a:rPr lang="en-US" sz="1800" dirty="0" smtClean="0">
                <a:latin typeface="Arial"/>
                <a:sym typeface="Wingdings" pitchFamily="2" charset="2"/>
              </a:rPr>
              <a:t> Defect length = 3 cm</a:t>
            </a:r>
            <a:endParaRPr lang="en-US" sz="1800" dirty="0">
              <a:latin typeface="Arial"/>
            </a:endParaRPr>
          </a:p>
        </p:txBody>
      </p:sp>
      <p:sp>
        <p:nvSpPr>
          <p:cNvPr id="8" name="Titre 12"/>
          <p:cNvSpPr txBox="1">
            <a:spLocks/>
          </p:cNvSpPr>
          <p:nvPr/>
        </p:nvSpPr>
        <p:spPr>
          <a:xfrm>
            <a:off x="1071538" y="23791"/>
            <a:ext cx="7777162" cy="4048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Standard current cycles at 4.2K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9872" y="879486"/>
            <a:ext cx="6375400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Future actions</a:t>
            </a:r>
            <a:endParaRPr lang="en-US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2976" y="1000108"/>
            <a:ext cx="757242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Results analysis has to be completed </a:t>
            </a:r>
            <a:r>
              <a:rPr 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sym typeface="Wingdings" pitchFamily="2" charset="2"/>
              </a:rPr>
              <a:t> october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Discussion with CERN </a:t>
            </a:r>
            <a:r>
              <a:rPr 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sym typeface="Wingdings" pitchFamily="2" charset="2"/>
              </a:rPr>
              <a:t> october</a:t>
            </a:r>
            <a:endParaRPr lang="en-US" sz="180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New test campaign ?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Mechanical tests on spare coil ?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Reacted Nb3Sn cable micrographies?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Cable Ic measurements under stress ?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Cold mass dessassembling ? </a:t>
            </a:r>
            <a:endParaRPr lang="en-US" sz="18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Content </a:t>
            </a:r>
          </a:p>
        </p:txBody>
      </p:sp>
      <p:sp>
        <p:nvSpPr>
          <p:cNvPr id="5126" name="ZoneTexte 5"/>
          <p:cNvSpPr txBox="1">
            <a:spLocks noChangeArrowheads="1"/>
          </p:cNvSpPr>
          <p:nvPr/>
        </p:nvSpPr>
        <p:spPr bwMode="auto">
          <a:xfrm>
            <a:off x="1428728" y="963257"/>
            <a:ext cx="7358062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sz="2000" b="1" dirty="0" smtClean="0">
                <a:latin typeface="+mn-lt"/>
              </a:rPr>
              <a:t>Magnet design and components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sz="2000" b="1" dirty="0" smtClean="0">
                <a:latin typeface="+mn-lt"/>
              </a:rPr>
              <a:t> Test results and first interpretations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+mn-lt"/>
              </a:rPr>
              <a:t> Magnet cool down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+mn-lt"/>
              </a:rPr>
              <a:t> Quench start inside the coil at  4.2K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+mn-lt"/>
              </a:rPr>
              <a:t> Quench start in splice region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+mn-lt"/>
              </a:rPr>
              <a:t> Standard current cycles</a:t>
            </a:r>
            <a:endParaRPr lang="en-US" sz="2000" b="1" dirty="0" smtClean="0">
              <a:latin typeface="+mn-lt"/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sz="2000" b="1" dirty="0" smtClean="0">
                <a:latin typeface="+mn-lt"/>
              </a:rPr>
              <a:t> Future 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46" name="Picture 102" descr="Section composants masse froide 06-10-06 - englis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2370" y="656566"/>
            <a:ext cx="2853792" cy="2520000"/>
          </a:xfrm>
          <a:prstGeom prst="rect">
            <a:avLst/>
          </a:prstGeom>
          <a:noFill/>
        </p:spPr>
      </p:pic>
      <p:pic>
        <p:nvPicPr>
          <p:cNvPr id="10" name="Picture 23" descr="cales de tête"/>
          <p:cNvPicPr>
            <a:picLocks noChangeAspect="1" noChangeArrowheads="1"/>
          </p:cNvPicPr>
          <p:nvPr/>
        </p:nvPicPr>
        <p:blipFill>
          <a:blip r:embed="rId4" cstate="print"/>
          <a:srcRect b="3597"/>
          <a:stretch>
            <a:fillRect/>
          </a:stretch>
        </p:blipFill>
        <p:spPr bwMode="auto">
          <a:xfrm>
            <a:off x="5500694" y="4000504"/>
            <a:ext cx="3456000" cy="2143140"/>
          </a:xfrm>
          <a:prstGeom prst="rect">
            <a:avLst/>
          </a:prstGeom>
          <a:noFill/>
        </p:spPr>
      </p:pic>
      <p:sp>
        <p:nvSpPr>
          <p:cNvPr id="12" name="Text Box 32"/>
          <p:cNvSpPr txBox="1">
            <a:spLocks noChangeArrowheads="1"/>
          </p:cNvSpPr>
          <p:nvPr/>
        </p:nvSpPr>
        <p:spPr bwMode="auto">
          <a:xfrm>
            <a:off x="1071538" y="3286124"/>
            <a:ext cx="588488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1800" dirty="0">
                <a:solidFill>
                  <a:srgbClr val="4F551F"/>
                </a:solidFill>
                <a:latin typeface="Arial" charset="0"/>
              </a:rPr>
              <a:t>Cable insulation relying on S2-glass fiber tape</a:t>
            </a:r>
          </a:p>
          <a:p>
            <a:pPr marL="457200" indent="-45720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1800" dirty="0">
                <a:solidFill>
                  <a:srgbClr val="4F551F"/>
                </a:solidFill>
                <a:latin typeface="Arial" charset="0"/>
              </a:rPr>
              <a:t>Angular and End wedges realized in Al-80%wt Cu </a:t>
            </a:r>
          </a:p>
          <a:p>
            <a:pPr marL="457200" indent="-457200">
              <a:spcBef>
                <a:spcPct val="50000"/>
              </a:spcBef>
              <a:buFontTx/>
              <a:buBlip>
                <a:blip r:embed="rId5"/>
              </a:buBlip>
            </a:pPr>
            <a:endParaRPr lang="en-US" sz="1800" dirty="0" smtClean="0">
              <a:solidFill>
                <a:srgbClr val="4F551F"/>
              </a:solidFill>
              <a:latin typeface="Arial" charset="0"/>
            </a:endParaRPr>
          </a:p>
          <a:p>
            <a:pPr marL="457200" indent="-457200">
              <a:spcBef>
                <a:spcPct val="50000"/>
              </a:spcBef>
              <a:buFontTx/>
              <a:buBlip>
                <a:blip r:embed="rId5"/>
              </a:buBlip>
            </a:pPr>
            <a:endParaRPr lang="en-US" sz="1800" dirty="0" smtClean="0">
              <a:solidFill>
                <a:srgbClr val="4F551F"/>
              </a:solidFill>
              <a:latin typeface="Arial" charset="0"/>
            </a:endParaRPr>
          </a:p>
          <a:p>
            <a:pPr marL="457200" indent="-457200">
              <a:spcBef>
                <a:spcPct val="50000"/>
              </a:spcBef>
              <a:buFontTx/>
              <a:buBlip>
                <a:blip r:embed="rId5"/>
              </a:buBlip>
            </a:pPr>
            <a:endParaRPr lang="en-US" sz="1800" dirty="0" smtClean="0">
              <a:solidFill>
                <a:srgbClr val="4F551F"/>
              </a:solidFill>
              <a:latin typeface="Arial" charset="0"/>
            </a:endParaRPr>
          </a:p>
          <a:p>
            <a:pPr marL="457200" indent="-45720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1800" dirty="0" smtClean="0">
                <a:solidFill>
                  <a:srgbClr val="4F551F"/>
                </a:solidFill>
                <a:latin typeface="Arial" charset="0"/>
              </a:rPr>
              <a:t>End </a:t>
            </a:r>
            <a:r>
              <a:rPr lang="en-US" sz="1800" dirty="0">
                <a:solidFill>
                  <a:srgbClr val="4F551F"/>
                </a:solidFill>
                <a:latin typeface="Arial" charset="0"/>
              </a:rPr>
              <a:t>wedges insulation and inter-turn </a:t>
            </a:r>
            <a:r>
              <a:rPr lang="en-US" sz="1800" dirty="0" smtClean="0">
                <a:solidFill>
                  <a:srgbClr val="4F551F"/>
                </a:solidFill>
                <a:latin typeface="Arial" charset="0"/>
              </a:rPr>
              <a:t/>
            </a:r>
            <a:br>
              <a:rPr lang="en-US" sz="1800" dirty="0" smtClean="0">
                <a:solidFill>
                  <a:srgbClr val="4F551F"/>
                </a:solidFill>
                <a:latin typeface="Arial" charset="0"/>
              </a:rPr>
            </a:br>
            <a:r>
              <a:rPr lang="en-US" sz="1800" dirty="0" smtClean="0">
                <a:solidFill>
                  <a:srgbClr val="4F551F"/>
                </a:solidFill>
                <a:latin typeface="Arial" charset="0"/>
              </a:rPr>
              <a:t>insulation </a:t>
            </a:r>
            <a:r>
              <a:rPr lang="en-US" sz="1800" dirty="0">
                <a:solidFill>
                  <a:srgbClr val="4F551F"/>
                </a:solidFill>
                <a:latin typeface="Arial" charset="0"/>
              </a:rPr>
              <a:t>made up of 0.1-mm-thick </a:t>
            </a:r>
            <a:r>
              <a:rPr lang="en-US" sz="1800" dirty="0" smtClean="0">
                <a:solidFill>
                  <a:srgbClr val="4F551F"/>
                </a:solidFill>
                <a:latin typeface="Arial" charset="0"/>
              </a:rPr>
              <a:t/>
            </a:r>
            <a:br>
              <a:rPr lang="en-US" sz="1800" dirty="0" smtClean="0">
                <a:solidFill>
                  <a:srgbClr val="4F551F"/>
                </a:solidFill>
                <a:latin typeface="Arial" charset="0"/>
              </a:rPr>
            </a:br>
            <a:r>
              <a:rPr lang="en-US" sz="1800" dirty="0" smtClean="0">
                <a:solidFill>
                  <a:srgbClr val="4F551F"/>
                </a:solidFill>
                <a:latin typeface="Arial" charset="0"/>
              </a:rPr>
              <a:t>mica </a:t>
            </a:r>
            <a:r>
              <a:rPr lang="en-US" sz="1800" dirty="0">
                <a:solidFill>
                  <a:srgbClr val="4F551F"/>
                </a:solidFill>
                <a:latin typeface="Arial" charset="0"/>
              </a:rPr>
              <a:t>foils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F551F"/>
                </a:solidFill>
              </a:rPr>
              <a:t>Magnet design</a:t>
            </a:r>
            <a:endParaRPr lang="en-US" dirty="0">
              <a:solidFill>
                <a:srgbClr val="4F551F"/>
              </a:solidFill>
            </a:endParaRP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1071538" y="692150"/>
            <a:ext cx="5027624" cy="73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just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1800" dirty="0" smtClean="0">
                <a:solidFill>
                  <a:srgbClr val="4F551F"/>
                </a:solidFill>
                <a:latin typeface="Arial" charset="0"/>
              </a:rPr>
              <a:t>Model </a:t>
            </a:r>
            <a:r>
              <a:rPr lang="en-US" sz="1800" dirty="0">
                <a:solidFill>
                  <a:srgbClr val="4F551F"/>
                </a:solidFill>
                <a:latin typeface="Arial" charset="0"/>
              </a:rPr>
              <a:t>design </a:t>
            </a:r>
            <a:r>
              <a:rPr lang="en-US" sz="1800" dirty="0" smtClean="0">
                <a:solidFill>
                  <a:srgbClr val="4F551F"/>
                </a:solidFill>
                <a:latin typeface="Arial" charset="0"/>
              </a:rPr>
              <a:t>based </a:t>
            </a:r>
            <a:r>
              <a:rPr lang="en-US" sz="1800" dirty="0">
                <a:solidFill>
                  <a:srgbClr val="4F551F"/>
                </a:solidFill>
                <a:latin typeface="Arial" charset="0"/>
              </a:rPr>
              <a:t>on the design of LHC </a:t>
            </a:r>
            <a:r>
              <a:rPr lang="en-US" sz="1800" dirty="0" smtClean="0">
                <a:solidFill>
                  <a:srgbClr val="4F551F"/>
                </a:solidFill>
                <a:latin typeface="Arial" charset="0"/>
              </a:rPr>
              <a:t/>
            </a:r>
            <a:br>
              <a:rPr lang="en-US" sz="1800" dirty="0" smtClean="0">
                <a:solidFill>
                  <a:srgbClr val="4F551F"/>
                </a:solidFill>
                <a:latin typeface="Arial" charset="0"/>
              </a:rPr>
            </a:br>
            <a:r>
              <a:rPr lang="en-US" sz="1800" dirty="0" smtClean="0">
                <a:solidFill>
                  <a:srgbClr val="4F551F"/>
                </a:solidFill>
                <a:latin typeface="Arial" charset="0"/>
              </a:rPr>
              <a:t>arc </a:t>
            </a:r>
            <a:r>
              <a:rPr lang="en-US" sz="1800" dirty="0">
                <a:solidFill>
                  <a:srgbClr val="4F551F"/>
                </a:solidFill>
                <a:latin typeface="Arial" charset="0"/>
              </a:rPr>
              <a:t>quadrupole magnets</a:t>
            </a:r>
          </a:p>
          <a:p>
            <a:pPr marL="457200" indent="-457200" algn="just">
              <a:spcBef>
                <a:spcPct val="50000"/>
              </a:spcBef>
              <a:buFontTx/>
              <a:buBlip>
                <a:blip r:embed="rId5"/>
              </a:buBlip>
            </a:pPr>
            <a:endParaRPr lang="en-US" sz="1800" dirty="0">
              <a:solidFill>
                <a:srgbClr val="4F551F"/>
              </a:solidFill>
              <a:latin typeface="Arial" charset="0"/>
            </a:endParaRPr>
          </a:p>
        </p:txBody>
      </p:sp>
      <p:pic>
        <p:nvPicPr>
          <p:cNvPr id="7" name="Picture 3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2263" y="4128320"/>
            <a:ext cx="1680989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98832" y="4126908"/>
            <a:ext cx="1371177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71538" y="1352539"/>
            <a:ext cx="4170368" cy="1290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1800" dirty="0">
                <a:solidFill>
                  <a:srgbClr val="4F551F"/>
                </a:solidFill>
                <a:latin typeface="Arial" charset="0"/>
              </a:rPr>
              <a:t>Rutherford-type cable developed by ALSTOM MSA relying on available Nb</a:t>
            </a:r>
            <a:r>
              <a:rPr lang="en-US" sz="1800" baseline="-25000" dirty="0">
                <a:solidFill>
                  <a:srgbClr val="4F551F"/>
                </a:solidFill>
                <a:latin typeface="Arial" charset="0"/>
              </a:rPr>
              <a:t>3</a:t>
            </a:r>
            <a:r>
              <a:rPr lang="en-US" sz="1800" dirty="0">
                <a:solidFill>
                  <a:srgbClr val="4F551F"/>
                </a:solidFill>
                <a:latin typeface="Arial" charset="0"/>
              </a:rPr>
              <a:t>Sn wires </a:t>
            </a:r>
          </a:p>
        </p:txBody>
      </p:sp>
      <p:pic>
        <p:nvPicPr>
          <p:cNvPr id="11" name="Picture 31" descr="Brin Nb3Sn ALSTOM B3-376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0402" y="1714488"/>
            <a:ext cx="1627188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57950" y="3238502"/>
            <a:ext cx="27003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40"/>
          <p:cNvSpPr>
            <a:spLocks noChangeArrowheads="1"/>
          </p:cNvSpPr>
          <p:nvPr/>
        </p:nvSpPr>
        <p:spPr bwMode="auto">
          <a:xfrm>
            <a:off x="1670006" y="2317748"/>
            <a:ext cx="295275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600" dirty="0">
                <a:solidFill>
                  <a:srgbClr val="4F551F"/>
                </a:solidFill>
                <a:latin typeface="Arial" charset="0"/>
                <a:cs typeface="Times New Roman" pitchFamily="18" charset="0"/>
              </a:rPr>
              <a:t> Strand Ø : 0.825 mm</a:t>
            </a:r>
          </a:p>
          <a:p>
            <a:pPr>
              <a:buFontTx/>
              <a:buChar char="•"/>
            </a:pPr>
            <a:r>
              <a:rPr lang="en-US" sz="1600" dirty="0">
                <a:solidFill>
                  <a:srgbClr val="4F551F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4F551F"/>
                </a:solidFill>
                <a:latin typeface="Arial" charset="0"/>
                <a:cs typeface="Times New Roman" pitchFamily="18" charset="0"/>
              </a:rPr>
              <a:t>Jc</a:t>
            </a:r>
            <a:r>
              <a:rPr lang="en-US" sz="1600" dirty="0">
                <a:solidFill>
                  <a:srgbClr val="4F551F"/>
                </a:solidFill>
                <a:latin typeface="Arial" charset="0"/>
                <a:cs typeface="Times New Roman" pitchFamily="18" charset="0"/>
              </a:rPr>
              <a:t> (4.2K, 7T ) : 1850 A/mm2</a:t>
            </a:r>
          </a:p>
          <a:p>
            <a:pPr>
              <a:buFontTx/>
              <a:buChar char="•"/>
            </a:pPr>
            <a:r>
              <a:rPr lang="en-US" sz="1600" dirty="0">
                <a:solidFill>
                  <a:srgbClr val="4F551F"/>
                </a:solidFill>
                <a:latin typeface="Arial" charset="0"/>
                <a:cs typeface="Times New Roman" pitchFamily="18" charset="0"/>
              </a:rPr>
              <a:t> Effective filament  Ø : 19 µm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4F551F"/>
                </a:solidFill>
              </a:rPr>
              <a:t>Magnet Instrumentation</a:t>
            </a:r>
            <a:endParaRPr lang="en-US">
              <a:solidFill>
                <a:srgbClr val="4F551F"/>
              </a:solidFill>
            </a:endParaRPr>
          </a:p>
        </p:txBody>
      </p:sp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1187450" y="692150"/>
            <a:ext cx="7488238" cy="423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1800" dirty="0" smtClean="0">
                <a:solidFill>
                  <a:srgbClr val="4F551F"/>
                </a:solidFill>
                <a:latin typeface="Arial" charset="0"/>
              </a:rPr>
              <a:t>13 voltage taps per coil : 9 in the end parts, 4 in splice region</a:t>
            </a:r>
          </a:p>
          <a:p>
            <a:pPr marL="457200" indent="-457200">
              <a:spcBef>
                <a:spcPct val="50000"/>
              </a:spcBef>
              <a:buFontTx/>
              <a:buBlip>
                <a:blip r:embed="rId3"/>
              </a:buBlip>
            </a:pPr>
            <a:endParaRPr lang="en-US" sz="1800" dirty="0" smtClean="0">
              <a:solidFill>
                <a:srgbClr val="4F551F"/>
              </a:solidFill>
              <a:latin typeface="Arial" charset="0"/>
            </a:endParaRPr>
          </a:p>
          <a:p>
            <a:pPr marL="457200" indent="-457200">
              <a:spcBef>
                <a:spcPct val="50000"/>
              </a:spcBef>
              <a:buFontTx/>
              <a:buBlip>
                <a:blip r:embed="rId3"/>
              </a:buBlip>
            </a:pPr>
            <a:endParaRPr lang="en-US" sz="1800" dirty="0" smtClean="0">
              <a:solidFill>
                <a:srgbClr val="4F551F"/>
              </a:solidFill>
              <a:latin typeface="Arial" charset="0"/>
            </a:endParaRPr>
          </a:p>
          <a:p>
            <a:pPr marL="457200" indent="-457200">
              <a:spcBef>
                <a:spcPct val="50000"/>
              </a:spcBef>
              <a:buFontTx/>
              <a:buBlip>
                <a:blip r:embed="rId3"/>
              </a:buBlip>
            </a:pPr>
            <a:endParaRPr lang="en-US" sz="1800" dirty="0" smtClean="0">
              <a:solidFill>
                <a:srgbClr val="4F551F"/>
              </a:solidFill>
              <a:latin typeface="Arial" charset="0"/>
            </a:endParaRPr>
          </a:p>
          <a:p>
            <a:pPr marL="457200" indent="-457200">
              <a:spcBef>
                <a:spcPct val="50000"/>
              </a:spcBef>
              <a:buFontTx/>
              <a:buBlip>
                <a:blip r:embed="rId3"/>
              </a:buBlip>
            </a:pPr>
            <a:endParaRPr lang="en-US" sz="1800" dirty="0" smtClean="0">
              <a:solidFill>
                <a:srgbClr val="4F551F"/>
              </a:solidFill>
              <a:latin typeface="Arial" charset="0"/>
            </a:endParaRPr>
          </a:p>
          <a:p>
            <a:pPr marL="457200" indent="-457200">
              <a:spcBef>
                <a:spcPct val="50000"/>
              </a:spcBef>
              <a:buFontTx/>
              <a:buBlip>
                <a:blip r:embed="rId3"/>
              </a:buBlip>
            </a:pPr>
            <a:endParaRPr lang="en-US" sz="1800" dirty="0" smtClean="0">
              <a:solidFill>
                <a:srgbClr val="4F551F"/>
              </a:solidFill>
              <a:latin typeface="Arial" charset="0"/>
            </a:endParaRPr>
          </a:p>
          <a:p>
            <a:pPr marL="457200" indent="-457200">
              <a:spcBef>
                <a:spcPct val="50000"/>
              </a:spcBef>
              <a:buFontTx/>
              <a:buBlip>
                <a:blip r:embed="rId3"/>
              </a:buBlip>
            </a:pPr>
            <a:endParaRPr lang="en-US" sz="1800" dirty="0" smtClean="0">
              <a:solidFill>
                <a:srgbClr val="4F551F"/>
              </a:solidFill>
              <a:latin typeface="Arial" charset="0"/>
            </a:endParaRPr>
          </a:p>
          <a:p>
            <a:pPr marL="457200" indent="-457200">
              <a:spcBef>
                <a:spcPct val="50000"/>
              </a:spcBef>
              <a:buFontTx/>
              <a:buBlip>
                <a:blip r:embed="rId3"/>
              </a:buBlip>
            </a:pPr>
            <a:endParaRPr lang="en-US" sz="1800" dirty="0" smtClean="0">
              <a:solidFill>
                <a:srgbClr val="4F551F"/>
              </a:solidFill>
              <a:latin typeface="Arial" charset="0"/>
            </a:endParaRPr>
          </a:p>
          <a:p>
            <a:pPr marL="457200" indent="-457200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1800" dirty="0" smtClean="0">
                <a:solidFill>
                  <a:srgbClr val="4F551F"/>
                </a:solidFill>
                <a:latin typeface="Arial" charset="0"/>
              </a:rPr>
              <a:t>4 Quench antenna and 16 capacitive gauges (coil polar planes)</a:t>
            </a:r>
            <a:endParaRPr lang="en-US" sz="1800" dirty="0">
              <a:solidFill>
                <a:srgbClr val="4F551F"/>
              </a:solidFill>
              <a:latin typeface="Arial" charset="0"/>
            </a:endParaRPr>
          </a:p>
        </p:txBody>
      </p:sp>
      <p:grpSp>
        <p:nvGrpSpPr>
          <p:cNvPr id="30" name="Groupe 29"/>
          <p:cNvGrpSpPr/>
          <p:nvPr/>
        </p:nvGrpSpPr>
        <p:grpSpPr>
          <a:xfrm>
            <a:off x="428596" y="4643446"/>
            <a:ext cx="8429684" cy="1285884"/>
            <a:chOff x="285752" y="2212966"/>
            <a:chExt cx="8429684" cy="1285884"/>
          </a:xfrm>
        </p:grpSpPr>
        <p:pic>
          <p:nvPicPr>
            <p:cNvPr id="31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52" y="2212966"/>
              <a:ext cx="8429684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2" name="Picture 4" descr="antennes2"/>
            <p:cNvPicPr>
              <a:picLocks noChangeAspect="1" noChangeArrowheads="1"/>
            </p:cNvPicPr>
            <p:nvPr/>
          </p:nvPicPr>
          <p:blipFill>
            <a:blip r:embed="rId5" cstate="print"/>
            <a:srcRect t="54738" b="26065"/>
            <a:stretch>
              <a:fillRect/>
            </a:stretch>
          </p:blipFill>
          <p:spPr bwMode="auto">
            <a:xfrm>
              <a:off x="2882900" y="2784475"/>
              <a:ext cx="4425950" cy="16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7" name="Group 3"/>
          <p:cNvGrpSpPr>
            <a:grpSpLocks/>
          </p:cNvGrpSpPr>
          <p:nvPr/>
        </p:nvGrpSpPr>
        <p:grpSpPr bwMode="auto">
          <a:xfrm>
            <a:off x="1214414" y="1214422"/>
            <a:ext cx="7812000" cy="2638426"/>
            <a:chOff x="113" y="1018"/>
            <a:chExt cx="5645" cy="1662"/>
          </a:xfrm>
        </p:grpSpPr>
        <p:pic>
          <p:nvPicPr>
            <p:cNvPr id="58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3" y="1063"/>
              <a:ext cx="5645" cy="1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9" name="Text Box 5"/>
            <p:cNvSpPr txBox="1">
              <a:spLocks noChangeArrowheads="1"/>
            </p:cNvSpPr>
            <p:nvPr/>
          </p:nvSpPr>
          <p:spPr bwMode="auto">
            <a:xfrm>
              <a:off x="5012" y="2389"/>
              <a:ext cx="18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smtClean="0">
                  <a:solidFill>
                    <a:srgbClr val="FF0000"/>
                  </a:solidFill>
                </a:rPr>
                <a:t>3</a:t>
              </a:r>
              <a:endParaRPr lang="en-US" b="1">
                <a:solidFill>
                  <a:srgbClr val="FF0000"/>
                </a:solidFill>
              </a:endParaRPr>
            </a:p>
          </p:txBody>
        </p:sp>
        <p:sp>
          <p:nvSpPr>
            <p:cNvPr id="60" name="Text Box 6"/>
            <p:cNvSpPr txBox="1">
              <a:spLocks noChangeArrowheads="1"/>
            </p:cNvSpPr>
            <p:nvPr/>
          </p:nvSpPr>
          <p:spPr bwMode="auto">
            <a:xfrm>
              <a:off x="1066" y="1706"/>
              <a:ext cx="54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smtClean="0">
                  <a:solidFill>
                    <a:srgbClr val="FF0000"/>
                  </a:solidFill>
                </a:rPr>
                <a:t>10</a:t>
              </a:r>
              <a:endParaRPr lang="en-US" b="1">
                <a:solidFill>
                  <a:srgbClr val="FF0000"/>
                </a:solidFill>
              </a:endParaRPr>
            </a:p>
          </p:txBody>
        </p:sp>
        <p:sp>
          <p:nvSpPr>
            <p:cNvPr id="61" name="Text Box 7"/>
            <p:cNvSpPr txBox="1">
              <a:spLocks noChangeArrowheads="1"/>
            </p:cNvSpPr>
            <p:nvPr/>
          </p:nvSpPr>
          <p:spPr bwMode="auto">
            <a:xfrm>
              <a:off x="939" y="2077"/>
              <a:ext cx="20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smtClean="0">
                  <a:solidFill>
                    <a:srgbClr val="FF0000"/>
                  </a:solidFill>
                </a:rPr>
                <a:t>0</a:t>
              </a:r>
              <a:endParaRPr lang="en-US" b="1">
                <a:solidFill>
                  <a:srgbClr val="FF0000"/>
                </a:solidFill>
              </a:endParaRPr>
            </a:p>
          </p:txBody>
        </p:sp>
        <p:sp>
          <p:nvSpPr>
            <p:cNvPr id="62" name="Text Box 8"/>
            <p:cNvSpPr txBox="1">
              <a:spLocks noChangeArrowheads="1"/>
            </p:cNvSpPr>
            <p:nvPr/>
          </p:nvSpPr>
          <p:spPr bwMode="auto">
            <a:xfrm>
              <a:off x="2381" y="1918"/>
              <a:ext cx="18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smtClean="0">
                  <a:solidFill>
                    <a:srgbClr val="FF0000"/>
                  </a:solidFill>
                </a:rPr>
                <a:t>1</a:t>
              </a:r>
              <a:endParaRPr lang="en-US" b="1">
                <a:solidFill>
                  <a:srgbClr val="FF0000"/>
                </a:solidFill>
              </a:endParaRPr>
            </a:p>
          </p:txBody>
        </p:sp>
        <p:sp>
          <p:nvSpPr>
            <p:cNvPr id="63" name="Oval 9"/>
            <p:cNvSpPr>
              <a:spLocks noChangeArrowheads="1"/>
            </p:cNvSpPr>
            <p:nvPr/>
          </p:nvSpPr>
          <p:spPr bwMode="auto">
            <a:xfrm>
              <a:off x="1111" y="2092"/>
              <a:ext cx="46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Oval 10"/>
            <p:cNvSpPr>
              <a:spLocks noChangeArrowheads="1"/>
            </p:cNvSpPr>
            <p:nvPr/>
          </p:nvSpPr>
          <p:spPr bwMode="auto">
            <a:xfrm>
              <a:off x="2364" y="2244"/>
              <a:ext cx="46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Text Box 11"/>
            <p:cNvSpPr txBox="1">
              <a:spLocks noChangeArrowheads="1"/>
            </p:cNvSpPr>
            <p:nvPr/>
          </p:nvSpPr>
          <p:spPr bwMode="auto">
            <a:xfrm>
              <a:off x="5012" y="1918"/>
              <a:ext cx="18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smtClean="0">
                  <a:solidFill>
                    <a:srgbClr val="FF0000"/>
                  </a:solidFill>
                </a:rPr>
                <a:t>2</a:t>
              </a:r>
              <a:endParaRPr lang="en-US" b="1">
                <a:solidFill>
                  <a:srgbClr val="FF0000"/>
                </a:solidFill>
              </a:endParaRPr>
            </a:p>
          </p:txBody>
        </p:sp>
        <p:sp>
          <p:nvSpPr>
            <p:cNvPr id="66" name="Oval 12"/>
            <p:cNvSpPr>
              <a:spLocks noChangeArrowheads="1"/>
            </p:cNvSpPr>
            <p:nvPr/>
          </p:nvSpPr>
          <p:spPr bwMode="auto">
            <a:xfrm>
              <a:off x="5006" y="2240"/>
              <a:ext cx="46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Oval 13"/>
            <p:cNvSpPr>
              <a:spLocks noChangeArrowheads="1"/>
            </p:cNvSpPr>
            <p:nvPr/>
          </p:nvSpPr>
          <p:spPr bwMode="auto">
            <a:xfrm>
              <a:off x="5006" y="2307"/>
              <a:ext cx="46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Text Box 14"/>
            <p:cNvSpPr txBox="1">
              <a:spLocks noChangeArrowheads="1"/>
            </p:cNvSpPr>
            <p:nvPr/>
          </p:nvSpPr>
          <p:spPr bwMode="auto">
            <a:xfrm>
              <a:off x="2971" y="2380"/>
              <a:ext cx="18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 smtClean="0">
                  <a:solidFill>
                    <a:srgbClr val="FF0000"/>
                  </a:solidFill>
                </a:rPr>
                <a:t>4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69" name="Oval 15"/>
            <p:cNvSpPr>
              <a:spLocks noChangeArrowheads="1"/>
            </p:cNvSpPr>
            <p:nvPr/>
          </p:nvSpPr>
          <p:spPr bwMode="auto">
            <a:xfrm>
              <a:off x="2973" y="2307"/>
              <a:ext cx="46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Text Box 16"/>
            <p:cNvSpPr txBox="1">
              <a:spLocks noChangeArrowheads="1"/>
            </p:cNvSpPr>
            <p:nvPr/>
          </p:nvSpPr>
          <p:spPr bwMode="auto">
            <a:xfrm>
              <a:off x="2245" y="1018"/>
              <a:ext cx="18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smtClean="0">
                  <a:solidFill>
                    <a:srgbClr val="FF0000"/>
                  </a:solidFill>
                </a:rPr>
                <a:t>5</a:t>
              </a:r>
              <a:endParaRPr lang="en-US" b="1">
                <a:solidFill>
                  <a:srgbClr val="FF0000"/>
                </a:solidFill>
              </a:endParaRPr>
            </a:p>
          </p:txBody>
        </p:sp>
        <p:sp>
          <p:nvSpPr>
            <p:cNvPr id="71" name="Oval 17"/>
            <p:cNvSpPr>
              <a:spLocks noChangeArrowheads="1"/>
            </p:cNvSpPr>
            <p:nvPr/>
          </p:nvSpPr>
          <p:spPr bwMode="auto">
            <a:xfrm>
              <a:off x="2307" y="1310"/>
              <a:ext cx="46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Text Box 18"/>
            <p:cNvSpPr txBox="1">
              <a:spLocks noChangeArrowheads="1"/>
            </p:cNvSpPr>
            <p:nvPr/>
          </p:nvSpPr>
          <p:spPr bwMode="auto">
            <a:xfrm>
              <a:off x="2654" y="1389"/>
              <a:ext cx="18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smtClean="0">
                  <a:solidFill>
                    <a:srgbClr val="FF0000"/>
                  </a:solidFill>
                </a:rPr>
                <a:t>6</a:t>
              </a:r>
              <a:endParaRPr lang="en-US" b="1">
                <a:solidFill>
                  <a:srgbClr val="FF0000"/>
                </a:solidFill>
              </a:endParaRPr>
            </a:p>
          </p:txBody>
        </p:sp>
        <p:sp>
          <p:nvSpPr>
            <p:cNvPr id="73" name="Oval 19"/>
            <p:cNvSpPr>
              <a:spLocks noChangeArrowheads="1"/>
            </p:cNvSpPr>
            <p:nvPr/>
          </p:nvSpPr>
          <p:spPr bwMode="auto">
            <a:xfrm>
              <a:off x="2618" y="1525"/>
              <a:ext cx="46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Text Box 20"/>
            <p:cNvSpPr txBox="1">
              <a:spLocks noChangeArrowheads="1"/>
            </p:cNvSpPr>
            <p:nvPr/>
          </p:nvSpPr>
          <p:spPr bwMode="auto">
            <a:xfrm>
              <a:off x="4784" y="1417"/>
              <a:ext cx="18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smtClean="0">
                  <a:solidFill>
                    <a:srgbClr val="FF0000"/>
                  </a:solidFill>
                </a:rPr>
                <a:t>7</a:t>
              </a:r>
              <a:endParaRPr lang="en-US" b="1">
                <a:solidFill>
                  <a:srgbClr val="FF0000"/>
                </a:solidFill>
              </a:endParaRPr>
            </a:p>
          </p:txBody>
        </p:sp>
        <p:sp>
          <p:nvSpPr>
            <p:cNvPr id="75" name="Oval 21"/>
            <p:cNvSpPr>
              <a:spLocks noChangeArrowheads="1"/>
            </p:cNvSpPr>
            <p:nvPr/>
          </p:nvSpPr>
          <p:spPr bwMode="auto">
            <a:xfrm>
              <a:off x="4999" y="1528"/>
              <a:ext cx="46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Text Box 22"/>
            <p:cNvSpPr txBox="1">
              <a:spLocks noChangeArrowheads="1"/>
            </p:cNvSpPr>
            <p:nvPr/>
          </p:nvSpPr>
          <p:spPr bwMode="auto">
            <a:xfrm>
              <a:off x="4784" y="1108"/>
              <a:ext cx="18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smtClean="0">
                  <a:solidFill>
                    <a:srgbClr val="FF0000"/>
                  </a:solidFill>
                </a:rPr>
                <a:t>8</a:t>
              </a:r>
              <a:endParaRPr lang="en-US" b="1">
                <a:solidFill>
                  <a:srgbClr val="FF0000"/>
                </a:solidFill>
              </a:endParaRPr>
            </a:p>
          </p:txBody>
        </p:sp>
        <p:sp>
          <p:nvSpPr>
            <p:cNvPr id="77" name="Oval 23"/>
            <p:cNvSpPr>
              <a:spLocks noChangeArrowheads="1"/>
            </p:cNvSpPr>
            <p:nvPr/>
          </p:nvSpPr>
          <p:spPr bwMode="auto">
            <a:xfrm>
              <a:off x="4999" y="1286"/>
              <a:ext cx="46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Text Box 24"/>
            <p:cNvSpPr txBox="1">
              <a:spLocks noChangeArrowheads="1"/>
            </p:cNvSpPr>
            <p:nvPr/>
          </p:nvSpPr>
          <p:spPr bwMode="auto">
            <a:xfrm>
              <a:off x="2654" y="1153"/>
              <a:ext cx="18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smtClean="0">
                  <a:solidFill>
                    <a:srgbClr val="FF0000"/>
                  </a:solidFill>
                </a:rPr>
                <a:t>9</a:t>
              </a:r>
              <a:endParaRPr lang="en-US" b="1">
                <a:solidFill>
                  <a:srgbClr val="FF0000"/>
                </a:solidFill>
              </a:endParaRPr>
            </a:p>
          </p:txBody>
        </p:sp>
        <p:sp>
          <p:nvSpPr>
            <p:cNvPr id="79" name="Oval 25"/>
            <p:cNvSpPr>
              <a:spLocks noChangeArrowheads="1"/>
            </p:cNvSpPr>
            <p:nvPr/>
          </p:nvSpPr>
          <p:spPr bwMode="auto">
            <a:xfrm>
              <a:off x="2617" y="1259"/>
              <a:ext cx="46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Oval 26"/>
            <p:cNvSpPr>
              <a:spLocks noChangeArrowheads="1"/>
            </p:cNvSpPr>
            <p:nvPr/>
          </p:nvSpPr>
          <p:spPr bwMode="auto">
            <a:xfrm>
              <a:off x="1117" y="1695"/>
              <a:ext cx="46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82" name="Connecteur droit avec flèche 81"/>
          <p:cNvCxnSpPr/>
          <p:nvPr/>
        </p:nvCxnSpPr>
        <p:spPr bwMode="auto">
          <a:xfrm rot="16200000" flipV="1">
            <a:off x="3071802" y="4643446"/>
            <a:ext cx="928694" cy="214314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4" name="Connecteur droit avec flèche 83"/>
          <p:cNvCxnSpPr/>
          <p:nvPr/>
        </p:nvCxnSpPr>
        <p:spPr bwMode="auto">
          <a:xfrm>
            <a:off x="3428992" y="4286256"/>
            <a:ext cx="1000132" cy="85725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6" name="Connecteur droit avec flèche 85"/>
          <p:cNvCxnSpPr/>
          <p:nvPr/>
        </p:nvCxnSpPr>
        <p:spPr bwMode="auto">
          <a:xfrm rot="16200000" flipH="1">
            <a:off x="5750727" y="4536289"/>
            <a:ext cx="571504" cy="214314"/>
          </a:xfrm>
          <a:prstGeom prst="straightConnector1">
            <a:avLst/>
          </a:prstGeom>
          <a:ln w="28575">
            <a:solidFill>
              <a:schemeClr val="accent1"/>
            </a:solidFill>
            <a:prstDash val="solid"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 bwMode="auto">
          <a:xfrm>
            <a:off x="5888378" y="5035512"/>
            <a:ext cx="396000" cy="10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5885180" y="5385122"/>
            <a:ext cx="396000" cy="126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7" name="Connecteur droit avec flèche 36"/>
          <p:cNvCxnSpPr/>
          <p:nvPr/>
        </p:nvCxnSpPr>
        <p:spPr bwMode="auto">
          <a:xfrm>
            <a:off x="3428992" y="4286256"/>
            <a:ext cx="2000264" cy="8572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Connecteur droit avec flèche 38"/>
          <p:cNvCxnSpPr/>
          <p:nvPr/>
        </p:nvCxnSpPr>
        <p:spPr bwMode="auto">
          <a:xfrm>
            <a:off x="3428992" y="4286256"/>
            <a:ext cx="3071834" cy="8572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cool down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2786062" y="6500833"/>
            <a:ext cx="5786466" cy="214315"/>
          </a:xfrm>
        </p:spPr>
        <p:txBody>
          <a:bodyPr/>
          <a:lstStyle/>
          <a:p>
            <a:pPr>
              <a:defRPr/>
            </a:pPr>
            <a:r>
              <a:rPr lang="en-US" smtClean="0"/>
              <a:t>- Bertrand Hervieu  &amp;  Maria Durante -   [Bilan des tests du quadripôle Nb3Sn]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1"/>
          </p:nvPr>
        </p:nvSpPr>
        <p:spPr>
          <a:xfrm>
            <a:off x="406400" y="6494463"/>
            <a:ext cx="987425" cy="215900"/>
          </a:xfrm>
        </p:spPr>
        <p:txBody>
          <a:bodyPr/>
          <a:lstStyle/>
          <a:p>
            <a:pPr>
              <a:defRPr/>
            </a:pPr>
            <a:r>
              <a:rPr lang="en-US" smtClean="0"/>
              <a:t>6 octobre 2009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704263" y="6494463"/>
            <a:ext cx="385762" cy="215900"/>
          </a:xfrm>
        </p:spPr>
        <p:txBody>
          <a:bodyPr/>
          <a:lstStyle/>
          <a:p>
            <a:pPr>
              <a:defRPr/>
            </a:pPr>
            <a:fld id="{270C08D2-BCF7-45F5-9977-7DAF5F6DEAD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928662" y="4786322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+mn-lt"/>
              </a:rPr>
              <a:t>The magnet has been cooled down in 6 days, with a plateau at 100K for 	3 days.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+mn-lt"/>
              </a:rPr>
              <a:t> Measured RRR value for the Nb3Sn part is of about 200.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+mn-lt"/>
              </a:rPr>
              <a:t> Coil to ground insulation before and after cool down &gt; 200Mohm at 500V</a:t>
            </a:r>
            <a:endParaRPr lang="en-US" sz="1800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3978" y="836620"/>
            <a:ext cx="7448550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at 4.2K</a:t>
            </a:r>
            <a:endParaRPr lang="en-US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357290" y="642918"/>
            <a:ext cx="703581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800" dirty="0" smtClean="0">
                <a:latin typeface="+mn-lt"/>
              </a:rPr>
              <a:t>8/9 quenches started on Pole I, between 4860 and </a:t>
            </a:r>
            <a:r>
              <a:rPr lang="en-US" sz="1800" dirty="0">
                <a:latin typeface="+mn-lt"/>
              </a:rPr>
              <a:t>4920 </a:t>
            </a:r>
            <a:r>
              <a:rPr lang="en-US" sz="1800" dirty="0" smtClean="0">
                <a:latin typeface="+mn-lt"/>
              </a:rPr>
              <a:t>A 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latin typeface="+mn-lt"/>
              </a:rPr>
              <a:t>[ Ramps to 5 kA, by steps of 1kA up to 4kA, then 500 A – ramp rate : 10A/s ]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736"/>
            <a:ext cx="7310437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2"/>
          <p:cNvSpPr txBox="1">
            <a:spLocks noChangeArrowheads="1"/>
          </p:cNvSpPr>
          <p:nvPr/>
        </p:nvSpPr>
        <p:spPr bwMode="auto">
          <a:xfrm>
            <a:off x="1142976" y="142852"/>
            <a:ext cx="7143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err="1" smtClean="0">
                <a:solidFill>
                  <a:srgbClr val="0000FF"/>
                </a:solidFill>
                <a:latin typeface="+mn-lt"/>
              </a:rPr>
              <a:t>Quench</a:t>
            </a:r>
            <a:r>
              <a:rPr lang="fr-FR" dirty="0" smtClean="0">
                <a:solidFill>
                  <a:srgbClr val="0000FF"/>
                </a:solidFill>
                <a:latin typeface="+mn-lt"/>
              </a:rPr>
              <a:t> # 3 </a:t>
            </a:r>
            <a:r>
              <a:rPr lang="fr-FR" dirty="0" err="1" smtClean="0">
                <a:solidFill>
                  <a:srgbClr val="0000FF"/>
                </a:solidFill>
                <a:latin typeface="+mn-lt"/>
              </a:rPr>
              <a:t>at</a:t>
            </a:r>
            <a:r>
              <a:rPr lang="fr-FR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FR" dirty="0">
                <a:solidFill>
                  <a:srgbClr val="0000FF"/>
                </a:solidFill>
                <a:latin typeface="+mn-lt"/>
              </a:rPr>
              <a:t>4.2K </a:t>
            </a:r>
            <a:r>
              <a:rPr lang="fr-FR" dirty="0" smtClean="0">
                <a:solidFill>
                  <a:srgbClr val="0000FF"/>
                </a:solidFill>
                <a:latin typeface="+mn-lt"/>
              </a:rPr>
              <a:t>		</a:t>
            </a:r>
            <a:r>
              <a:rPr lang="fr-FR" dirty="0" err="1" smtClean="0">
                <a:solidFill>
                  <a:srgbClr val="0000FF"/>
                </a:solidFill>
                <a:latin typeface="+mn-lt"/>
              </a:rPr>
              <a:t>Iq</a:t>
            </a:r>
            <a:r>
              <a:rPr lang="fr-FR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FR" dirty="0">
                <a:solidFill>
                  <a:srgbClr val="0000FF"/>
                </a:solidFill>
                <a:latin typeface="+mn-lt"/>
              </a:rPr>
              <a:t>= 4900A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656566"/>
            <a:ext cx="37179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656566"/>
            <a:ext cx="37242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3442648"/>
            <a:ext cx="3736975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442648"/>
            <a:ext cx="3724275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5295" y="714356"/>
            <a:ext cx="5471547" cy="262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Image 49" descr="AntenaQuen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5361" y="3121925"/>
            <a:ext cx="2982312" cy="295028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localization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2786062" y="6500833"/>
            <a:ext cx="5786466" cy="214315"/>
          </a:xfrm>
        </p:spPr>
        <p:txBody>
          <a:bodyPr/>
          <a:lstStyle/>
          <a:p>
            <a:pPr>
              <a:defRPr/>
            </a:pPr>
            <a:r>
              <a:rPr lang="en-US" smtClean="0"/>
              <a:t>- Bertrand Hervieu  &amp;  Maria Durante -   [Bilan des tests du quadripôle Nb3Sn]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>
          <a:xfrm>
            <a:off x="406400" y="6494463"/>
            <a:ext cx="987425" cy="215900"/>
          </a:xfrm>
        </p:spPr>
        <p:txBody>
          <a:bodyPr/>
          <a:lstStyle/>
          <a:p>
            <a:pPr>
              <a:defRPr/>
            </a:pPr>
            <a:r>
              <a:rPr lang="en-US" smtClean="0"/>
              <a:t>6 octobre 2009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704263" y="6494463"/>
            <a:ext cx="385762" cy="215900"/>
          </a:xfrm>
        </p:spPr>
        <p:txBody>
          <a:bodyPr/>
          <a:lstStyle/>
          <a:p>
            <a:pPr>
              <a:defRPr/>
            </a:pPr>
            <a:fld id="{1BEFE89F-5B4A-4575-9B73-C44CBD041F3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527" y="3121925"/>
            <a:ext cx="2890072" cy="2895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Connecteur droit 20"/>
          <p:cNvCxnSpPr/>
          <p:nvPr/>
        </p:nvCxnSpPr>
        <p:spPr bwMode="auto">
          <a:xfrm rot="5400000">
            <a:off x="5744187" y="2693297"/>
            <a:ext cx="1643074" cy="1071570"/>
          </a:xfrm>
          <a:prstGeom prst="line">
            <a:avLst/>
          </a:prstGeom>
          <a:solidFill>
            <a:schemeClr val="accent1"/>
          </a:solidFill>
          <a:ln w="57150" cap="flat" cmpd="tri" algn="ctr">
            <a:solidFill>
              <a:srgbClr val="C00000"/>
            </a:solidFill>
            <a:prstDash val="solid"/>
            <a:round/>
            <a:headEnd type="triangl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dkEdge"/>
        </p:spPr>
      </p:cxnSp>
      <p:cxnSp>
        <p:nvCxnSpPr>
          <p:cNvPr id="59" name="Connecteur droit 58"/>
          <p:cNvCxnSpPr/>
          <p:nvPr/>
        </p:nvCxnSpPr>
        <p:spPr bwMode="auto">
          <a:xfrm>
            <a:off x="6929454" y="2336107"/>
            <a:ext cx="500066" cy="142876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ZoneTexte 62"/>
          <p:cNvSpPr txBox="1"/>
          <p:nvPr/>
        </p:nvSpPr>
        <p:spPr>
          <a:xfrm>
            <a:off x="7000892" y="4429132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Inner layer</a:t>
            </a:r>
          </a:p>
          <a:p>
            <a:r>
              <a:rPr lang="en-US" sz="1800" dirty="0" smtClean="0">
                <a:latin typeface="+mn-lt"/>
              </a:rPr>
              <a:t>Lead 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327068"/>
            <a:ext cx="5471547" cy="280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lèche droite 10"/>
          <p:cNvSpPr/>
          <p:nvPr/>
        </p:nvSpPr>
        <p:spPr bwMode="auto">
          <a:xfrm rot="1052693">
            <a:off x="6816187" y="5050763"/>
            <a:ext cx="857256" cy="328729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143768" y="3429000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Quench</a:t>
            </a:r>
            <a:r>
              <a:rPr lang="fr-FR" sz="1600" dirty="0" smtClean="0"/>
              <a:t> propagation </a:t>
            </a:r>
            <a:r>
              <a:rPr lang="fr-FR" sz="1600" dirty="0" err="1" smtClean="0"/>
              <a:t>from</a:t>
            </a:r>
            <a:r>
              <a:rPr lang="fr-FR" sz="1600" dirty="0" smtClean="0"/>
              <a:t> </a:t>
            </a:r>
            <a:r>
              <a:rPr lang="fr-FR" sz="1600" dirty="0" err="1" smtClean="0"/>
              <a:t>coil</a:t>
            </a:r>
            <a:r>
              <a:rPr lang="fr-FR" sz="1600" dirty="0" smtClean="0"/>
              <a:t> to Nb</a:t>
            </a:r>
            <a:r>
              <a:rPr lang="fr-FR" sz="1600" baseline="-25000" dirty="0" smtClean="0"/>
              <a:t>3</a:t>
            </a:r>
            <a:r>
              <a:rPr lang="fr-FR" sz="1600" dirty="0" smtClean="0"/>
              <a:t>Sn/ </a:t>
            </a:r>
            <a:r>
              <a:rPr lang="fr-FR" sz="1600" dirty="0" err="1" smtClean="0"/>
              <a:t>NbTi</a:t>
            </a:r>
            <a:r>
              <a:rPr lang="fr-FR" sz="1600" dirty="0" smtClean="0"/>
              <a:t> </a:t>
            </a:r>
            <a:r>
              <a:rPr lang="fr-FR" sz="1600" dirty="0" err="1" smtClean="0"/>
              <a:t>splice</a:t>
            </a:r>
            <a:endParaRPr lang="fr-FR" sz="16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142976" y="142852"/>
            <a:ext cx="7143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err="1" smtClean="0">
                <a:solidFill>
                  <a:srgbClr val="0000FF"/>
                </a:solidFill>
                <a:latin typeface="+mn-lt"/>
              </a:rPr>
              <a:t>Quench</a:t>
            </a:r>
            <a:r>
              <a:rPr lang="fr-FR" dirty="0" smtClean="0">
                <a:solidFill>
                  <a:srgbClr val="0000FF"/>
                </a:solidFill>
                <a:latin typeface="+mn-lt"/>
              </a:rPr>
              <a:t> # 3 </a:t>
            </a:r>
            <a:r>
              <a:rPr lang="fr-FR" dirty="0" err="1" smtClean="0">
                <a:solidFill>
                  <a:srgbClr val="0000FF"/>
                </a:solidFill>
                <a:latin typeface="+mn-lt"/>
              </a:rPr>
              <a:t>at</a:t>
            </a:r>
            <a:r>
              <a:rPr lang="fr-FR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FR" dirty="0">
                <a:solidFill>
                  <a:srgbClr val="0000FF"/>
                </a:solidFill>
                <a:latin typeface="+mn-lt"/>
              </a:rPr>
              <a:t>4.2K </a:t>
            </a:r>
            <a:r>
              <a:rPr lang="fr-FR" dirty="0" smtClean="0">
                <a:solidFill>
                  <a:srgbClr val="0000FF"/>
                </a:solidFill>
                <a:latin typeface="+mn-lt"/>
              </a:rPr>
              <a:t>		</a:t>
            </a:r>
            <a:r>
              <a:rPr lang="fr-FR" dirty="0" err="1" smtClean="0">
                <a:solidFill>
                  <a:srgbClr val="0000FF"/>
                </a:solidFill>
                <a:latin typeface="+mn-lt"/>
              </a:rPr>
              <a:t>Iq</a:t>
            </a:r>
            <a:r>
              <a:rPr lang="fr-FR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FR" dirty="0">
                <a:solidFill>
                  <a:srgbClr val="0000FF"/>
                </a:solidFill>
                <a:latin typeface="+mn-lt"/>
              </a:rPr>
              <a:t>= 4900A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714356"/>
            <a:ext cx="377348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9529" y="708972"/>
            <a:ext cx="375443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3336945"/>
            <a:ext cx="4164012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e-presentation_irfu_1">
  <a:themeElements>
    <a:clrScheme name="modele-presentation_irfu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ele-presentation_irfu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e-presentation_irfu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-presentation_irfu_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modele-presentation_irfu_1</Template>
  <TotalTime>1593</TotalTime>
  <Words>483</Words>
  <Application>Microsoft Office PowerPoint</Application>
  <PresentationFormat>Affichage à l'écran (4:3)</PresentationFormat>
  <Paragraphs>100</Paragraphs>
  <Slides>18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modele-presentation_irfu_1</vt:lpstr>
      <vt:lpstr>Diapositive 1</vt:lpstr>
      <vt:lpstr>Content </vt:lpstr>
      <vt:lpstr>Magnet design</vt:lpstr>
      <vt:lpstr>Magnet Instrumentation</vt:lpstr>
      <vt:lpstr>Magnet cool down</vt:lpstr>
      <vt:lpstr>Quench at 4.2K</vt:lpstr>
      <vt:lpstr>Diapositive 7</vt:lpstr>
      <vt:lpstr>Quench localization</vt:lpstr>
      <vt:lpstr>Diapositive 9</vt:lpstr>
      <vt:lpstr>Diapositive 10</vt:lpstr>
      <vt:lpstr>Transverse quench propagation ?</vt:lpstr>
      <vt:lpstr>Diapositive 12</vt:lpstr>
      <vt:lpstr>Thermal effects</vt:lpstr>
      <vt:lpstr>Quench in splice region</vt:lpstr>
      <vt:lpstr>Standard current cycles at 4.2K</vt:lpstr>
      <vt:lpstr>Diapositive 16</vt:lpstr>
      <vt:lpstr>Diapositive 17</vt:lpstr>
      <vt:lpstr>Future actions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CEA Nb3Sn quad</dc:title>
  <dc:creator>M. Durante</dc:creator>
  <cp:lastModifiedBy>Durante</cp:lastModifiedBy>
  <cp:revision>138</cp:revision>
  <cp:lastPrinted>2002-05-28T12:54:19Z</cp:lastPrinted>
  <dcterms:created xsi:type="dcterms:W3CDTF">2008-12-04T21:15:55Z</dcterms:created>
  <dcterms:modified xsi:type="dcterms:W3CDTF">2009-09-29T01:54:12Z</dcterms:modified>
</cp:coreProperties>
</file>