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7" r:id="rId3"/>
    <p:sldId id="259" r:id="rId4"/>
    <p:sldId id="275" r:id="rId5"/>
    <p:sldId id="276" r:id="rId6"/>
    <p:sldId id="277" r:id="rId7"/>
    <p:sldId id="270" r:id="rId8"/>
    <p:sldId id="278" r:id="rId9"/>
    <p:sldId id="269" r:id="rId10"/>
    <p:sldId id="266" r:id="rId11"/>
    <p:sldId id="279" r:id="rId12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EECA0"/>
    <a:srgbClr val="33CC33"/>
    <a:srgbClr val="8ABBD0"/>
    <a:srgbClr val="5F5F5F"/>
    <a:srgbClr val="FF0066"/>
    <a:srgbClr val="FFDF9F"/>
    <a:srgbClr val="4F551F"/>
    <a:srgbClr val="70BC1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1" autoAdjust="0"/>
    <p:restoredTop sz="93624" autoAdjust="0"/>
  </p:normalViewPr>
  <p:slideViewPr>
    <p:cSldViewPr>
      <p:cViewPr varScale="1">
        <p:scale>
          <a:sx n="73" d="100"/>
          <a:sy n="73" d="100"/>
        </p:scale>
        <p:origin x="-6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554"/>
    </p:cViewPr>
  </p:sorterViewPr>
  <p:notesViewPr>
    <p:cSldViewPr>
      <p:cViewPr varScale="1">
        <p:scale>
          <a:sx n="55" d="100"/>
          <a:sy n="55" d="100"/>
        </p:scale>
        <p:origin x="-2382" y="-84"/>
      </p:cViewPr>
      <p:guideLst>
        <p:guide orient="horz" pos="311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C3F96CE1-B8D3-43DA-9596-4B5AE0030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537F9ACB-119A-4A69-AB9F-2936AA3E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098" descr="Sigle-Irfu_v_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0863"/>
            <a:ext cx="900113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1187450" y="6526213"/>
            <a:ext cx="52197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9" name="Rectangle 109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10" name="Rectangle 109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49A2-F2D6-48D5-8AB5-2A1B2A7DBB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17E4-0507-4825-A9F5-15B664FB3F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53975"/>
            <a:ext cx="1946275" cy="60944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53975"/>
            <a:ext cx="5689600" cy="60944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3AB-A894-40DF-A041-D96A9E37C3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29/09/2009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1DA95-5D4D-4883-B6A8-EEE71F970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5B6-C0A9-46AD-8342-8368EEDD27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209C-F48A-4338-9A54-62AA4068C9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DCDC-563A-4FCD-BD3C-06AA93382E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2809-C308-4B40-B801-D6E583FC21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CEE8-381E-496F-81EE-5F7A171218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66B30-DAC5-432C-8D1B-8EED9C686A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39" descr="barr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40" descr="barre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053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25550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2621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26213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40922441-AA2E-4F3A-BE1E-D8EE28F6B2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057" name="Picture 1063" descr="Sigle-Irfu_v_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125538"/>
            <a:ext cx="900113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9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CEADSM/</a:t>
            </a:r>
            <a:r>
              <a:rPr lang="fr-FR" dirty="0" err="1"/>
              <a:t>Irfu</a:t>
            </a:r>
            <a:r>
              <a:rPr lang="fr-FR" dirty="0"/>
              <a:t>/SACM -J.M. Rifflet - </a:t>
            </a:r>
            <a:r>
              <a:rPr lang="fr-FR" dirty="0" err="1"/>
              <a:t>EuCARD</a:t>
            </a:r>
            <a:r>
              <a:rPr lang="fr-FR" dirty="0"/>
              <a:t> HFM - </a:t>
            </a:r>
            <a:r>
              <a:rPr lang="fr-FR" dirty="0" err="1"/>
              <a:t>Task</a:t>
            </a:r>
            <a:r>
              <a:rPr lang="fr-FR" dirty="0"/>
              <a:t> 3 : High Field </a:t>
            </a:r>
            <a:r>
              <a:rPr lang="fr-FR" dirty="0" err="1"/>
              <a:t>Magnet</a:t>
            </a:r>
            <a:endParaRPr lang="fr-FR" dirty="0"/>
          </a:p>
        </p:txBody>
      </p:sp>
      <p:sp>
        <p:nvSpPr>
          <p:cNvPr id="5" name="Rectangle 1096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6" name="Rectangle 109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D8297-5738-4007-B73E-4A387F7CB0F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EuCARD</a:t>
            </a:r>
            <a:r>
              <a:rPr lang="fr-FR" dirty="0" smtClean="0"/>
              <a:t> HFM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190500"/>
            <a:r>
              <a:rPr lang="fr-FR" smtClean="0"/>
              <a:t>Task 3 : High Field 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 dirty="0"/>
              <a:t>CEADSM/</a:t>
            </a:r>
            <a:r>
              <a:rPr lang="fr-FR" dirty="0" err="1"/>
              <a:t>Irfu</a:t>
            </a:r>
            <a:r>
              <a:rPr lang="fr-FR" dirty="0"/>
              <a:t>/SACM -J.M. Rifflet - </a:t>
            </a:r>
            <a:r>
              <a:rPr lang="fr-FR" dirty="0" err="1"/>
              <a:t>EuCARD</a:t>
            </a:r>
            <a:r>
              <a:rPr lang="fr-FR" dirty="0"/>
              <a:t> HFM - </a:t>
            </a:r>
            <a:r>
              <a:rPr lang="fr-FR" dirty="0" err="1"/>
              <a:t>Task</a:t>
            </a:r>
            <a:r>
              <a:rPr lang="fr-FR" dirty="0"/>
              <a:t> 3 : High Field </a:t>
            </a:r>
            <a:r>
              <a:rPr lang="fr-FR" dirty="0" err="1"/>
              <a:t>Magnet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FD099AAC-E239-4E8D-87C6-C2A5FE681470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95229"/>
            <a:ext cx="7777162" cy="404813"/>
          </a:xfrm>
        </p:spPr>
        <p:txBody>
          <a:bodyPr/>
          <a:lstStyle/>
          <a:p>
            <a:r>
              <a:rPr lang="en-GB" sz="3200" dirty="0" smtClean="0"/>
              <a:t>Conclusions (1/2)</a:t>
            </a:r>
            <a:endParaRPr lang="fr-FR" sz="3200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785794"/>
            <a:ext cx="7788275" cy="5286411"/>
          </a:xfrm>
        </p:spPr>
        <p:txBody>
          <a:bodyPr/>
          <a:lstStyle/>
          <a:p>
            <a:pPr marL="0" indent="190500">
              <a:lnSpc>
                <a:spcPct val="90000"/>
              </a:lnSpc>
            </a:pPr>
            <a:r>
              <a:rPr lang="en-GB" dirty="0" smtClean="0">
                <a:solidFill>
                  <a:srgbClr val="C00000"/>
                </a:solidFill>
              </a:rPr>
              <a:t>It is mandatory to understand the bad behaviour of Nb3Sn Quad </a:t>
            </a:r>
            <a:r>
              <a:rPr lang="en-GB" dirty="0" smtClean="0"/>
              <a:t>: </a:t>
            </a:r>
          </a:p>
          <a:p>
            <a:pPr marL="1257300" lvl="3" indent="190500">
              <a:lnSpc>
                <a:spcPct val="90000"/>
              </a:lnSpc>
              <a:buFont typeface="Wingdings" pitchFamily="2" charset="2"/>
              <a:buChar char="à"/>
            </a:pPr>
            <a:r>
              <a:rPr lang="en-GB" dirty="0" smtClean="0">
                <a:sym typeface="Wingdings" pitchFamily="2" charset="2"/>
              </a:rPr>
              <a:t>Help for the analysis </a:t>
            </a:r>
            <a:r>
              <a:rPr lang="en-GB" sz="1400" dirty="0" smtClean="0">
                <a:sym typeface="Wingdings" pitchFamily="2" charset="2"/>
              </a:rPr>
              <a:t>(Contacts with CERN, LARP ??, </a:t>
            </a:r>
            <a:r>
              <a:rPr lang="en-GB" sz="1400" dirty="0" smtClean="0">
                <a:sym typeface="Wingdings" pitchFamily="2" charset="2"/>
              </a:rPr>
              <a:t>…)</a:t>
            </a:r>
            <a:endParaRPr lang="en-GB" dirty="0" smtClean="0"/>
          </a:p>
          <a:p>
            <a:pPr marL="0" indent="190500">
              <a:lnSpc>
                <a:spcPct val="90000"/>
              </a:lnSpc>
            </a:pPr>
            <a:endParaRPr lang="en-GB" dirty="0" smtClean="0"/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Start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task</a:t>
            </a:r>
            <a:r>
              <a:rPr lang="en-GB" dirty="0" smtClean="0"/>
              <a:t> : </a:t>
            </a:r>
            <a:r>
              <a:rPr lang="en-GB" dirty="0" smtClean="0"/>
              <a:t>01/09/09</a:t>
            </a:r>
          </a:p>
          <a:p>
            <a:pPr marL="0" indent="190500">
              <a:lnSpc>
                <a:spcPct val="90000"/>
              </a:lnSpc>
            </a:pPr>
            <a:endParaRPr lang="en-GB" dirty="0" smtClean="0"/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3 </a:t>
            </a:r>
            <a:r>
              <a:rPr lang="en-GB" dirty="0" smtClean="0"/>
              <a:t>working </a:t>
            </a:r>
            <a:r>
              <a:rPr lang="en-GB" dirty="0" smtClean="0"/>
              <a:t>groups are defined. </a:t>
            </a:r>
            <a:r>
              <a:rPr lang="en-GB" dirty="0" smtClean="0">
                <a:solidFill>
                  <a:srgbClr val="0070C0"/>
                </a:solidFill>
              </a:rPr>
              <a:t>started</a:t>
            </a:r>
            <a:r>
              <a:rPr lang="en-GB" dirty="0" smtClean="0"/>
              <a:t> :</a:t>
            </a:r>
            <a:endParaRPr lang="en-GB" dirty="0" smtClean="0"/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Specification WG</a:t>
            </a:r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Cable Design WG</a:t>
            </a:r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Magnet </a:t>
            </a:r>
            <a:r>
              <a:rPr lang="en-GB" dirty="0" err="1" smtClean="0"/>
              <a:t>Predesign</a:t>
            </a:r>
            <a:r>
              <a:rPr lang="en-GB" dirty="0" smtClean="0"/>
              <a:t> </a:t>
            </a:r>
            <a:r>
              <a:rPr lang="en-GB" dirty="0" smtClean="0"/>
              <a:t>WG</a:t>
            </a:r>
          </a:p>
          <a:p>
            <a:pPr marL="0" indent="190500">
              <a:lnSpc>
                <a:spcPct val="90000"/>
              </a:lnSpc>
            </a:pPr>
            <a:endParaRPr lang="en-GB" dirty="0" smtClean="0"/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To </a:t>
            </a:r>
            <a:r>
              <a:rPr lang="en-GB" dirty="0" smtClean="0"/>
              <a:t>help the WG, existing documentation should be collected (past studies</a:t>
            </a:r>
            <a:r>
              <a:rPr lang="en-GB" dirty="0" smtClean="0"/>
              <a:t>). </a:t>
            </a:r>
            <a:r>
              <a:rPr lang="en-GB" dirty="0" smtClean="0">
                <a:solidFill>
                  <a:srgbClr val="0070C0"/>
                </a:solidFill>
              </a:rPr>
              <a:t>Started</a:t>
            </a:r>
          </a:p>
          <a:p>
            <a:pPr marL="0" indent="190500">
              <a:lnSpc>
                <a:spcPct val="90000"/>
              </a:lnSpc>
              <a:buNone/>
            </a:pPr>
            <a:endParaRPr lang="en-GB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(</a:t>
            </a:r>
            <a:r>
              <a:rPr lang="en-GB" dirty="0" smtClean="0"/>
              <a:t>2/2)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Future work :</a:t>
            </a:r>
          </a:p>
          <a:p>
            <a:pPr lvl="1"/>
            <a:r>
              <a:rPr lang="en-US" sz="2000" dirty="0" smtClean="0"/>
              <a:t>Launch dedicated regular meetings for each working group (2 per month ?)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0070C0"/>
                </a:solidFill>
              </a:rPr>
              <a:t>Video </a:t>
            </a:r>
            <a:r>
              <a:rPr lang="en-US" sz="1800" dirty="0" smtClean="0">
                <a:solidFill>
                  <a:srgbClr val="0070C0"/>
                </a:solidFill>
              </a:rPr>
              <a:t>or</a:t>
            </a:r>
            <a:r>
              <a:rPr lang="en-US" sz="2000" dirty="0" smtClean="0">
                <a:solidFill>
                  <a:srgbClr val="0070C0"/>
                </a:solidFill>
              </a:rPr>
              <a:t> phone </a:t>
            </a:r>
            <a:r>
              <a:rPr lang="en-US" sz="2000" dirty="0" smtClean="0">
                <a:solidFill>
                  <a:srgbClr val="0070C0"/>
                </a:solidFill>
              </a:rPr>
              <a:t>conferences</a:t>
            </a:r>
            <a:endParaRPr lang="en-US" sz="2000" dirty="0" smtClean="0"/>
          </a:p>
          <a:p>
            <a:pPr lvl="1"/>
            <a:r>
              <a:rPr lang="en-US" sz="2000" dirty="0" smtClean="0"/>
              <a:t>Launch task meetings (1 per month ?)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0070C0"/>
                </a:solidFill>
              </a:rPr>
              <a:t>Video or phone conferences</a:t>
            </a:r>
          </a:p>
          <a:p>
            <a:pPr lvl="1"/>
            <a:endParaRPr lang="en-US" sz="2000" dirty="0" smtClean="0">
              <a:solidFill>
                <a:srgbClr val="0070C0"/>
              </a:solidFill>
            </a:endParaRPr>
          </a:p>
          <a:p>
            <a:pPr lvl="1"/>
            <a:r>
              <a:rPr lang="en-US" sz="2000" dirty="0" smtClean="0"/>
              <a:t>Prepare Design choice review ; </a:t>
            </a:r>
            <a:r>
              <a:rPr lang="fr-FR" sz="2000" dirty="0" err="1" smtClean="0"/>
              <a:t>comparison</a:t>
            </a:r>
            <a:r>
              <a:rPr lang="fr-FR" sz="2000" dirty="0" smtClean="0"/>
              <a:t> </a:t>
            </a:r>
            <a:r>
              <a:rPr lang="fr-FR" sz="2000" dirty="0" smtClean="0"/>
              <a:t>of the </a:t>
            </a:r>
            <a:r>
              <a:rPr lang="fr-FR" sz="2000" dirty="0" smtClean="0"/>
              <a:t>possible </a:t>
            </a:r>
            <a:r>
              <a:rPr lang="fr-FR" sz="2000" dirty="0" err="1" smtClean="0"/>
              <a:t>layouts</a:t>
            </a:r>
            <a:r>
              <a:rPr lang="fr-FR" sz="2000" dirty="0" smtClean="0"/>
              <a:t> </a:t>
            </a:r>
            <a:r>
              <a:rPr lang="fr-FR" sz="2000" dirty="0" smtClean="0"/>
              <a:t>( </a:t>
            </a:r>
            <a:r>
              <a:rPr lang="fr-FR" sz="2000" dirty="0" err="1" smtClean="0"/>
              <a:t>electromagnetic</a:t>
            </a:r>
            <a:r>
              <a:rPr lang="fr-FR" sz="2000" dirty="0" smtClean="0"/>
              <a:t> and </a:t>
            </a:r>
            <a:r>
              <a:rPr lang="fr-FR" sz="2000" dirty="0" err="1" smtClean="0"/>
              <a:t>mechanic</a:t>
            </a:r>
            <a:r>
              <a:rPr lang="fr-FR" sz="2000" dirty="0" smtClean="0"/>
              <a:t> in 2D and 3D</a:t>
            </a:r>
            <a:r>
              <a:rPr lang="fr-FR" sz="2000" dirty="0" smtClean="0"/>
              <a:t>) </a:t>
            </a:r>
            <a:r>
              <a:rPr lang="en-US" sz="2000" dirty="0" smtClean="0"/>
              <a:t>(March 2010 ?)</a:t>
            </a:r>
          </a:p>
          <a:p>
            <a:pPr lvl="1"/>
            <a:r>
              <a:rPr lang="fr-FR" sz="2000" dirty="0" err="1" smtClean="0"/>
              <a:t>Procurement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procedure</a:t>
            </a:r>
            <a:r>
              <a:rPr lang="fr-FR" sz="2000" dirty="0" smtClean="0"/>
              <a:t> </a:t>
            </a:r>
            <a:r>
              <a:rPr lang="fr-FR" sz="2000" dirty="0" err="1" smtClean="0"/>
              <a:t>nearly</a:t>
            </a:r>
            <a:r>
              <a:rPr lang="fr-FR" sz="2000" dirty="0" smtClean="0"/>
              <a:t> </a:t>
            </a:r>
            <a:r>
              <a:rPr lang="fr-FR" sz="2000" dirty="0" err="1" smtClean="0"/>
              <a:t>finished</a:t>
            </a:r>
            <a:r>
              <a:rPr lang="fr-FR" sz="2000" dirty="0" smtClean="0"/>
              <a:t> for 3 test </a:t>
            </a:r>
            <a:r>
              <a:rPr lang="fr-FR" sz="2000" dirty="0" err="1" smtClean="0"/>
              <a:t>length</a:t>
            </a:r>
            <a:r>
              <a:rPr lang="fr-FR" sz="2000" dirty="0" smtClean="0"/>
              <a:t> of 1 mm </a:t>
            </a:r>
            <a:r>
              <a:rPr lang="fr-FR" sz="2000" dirty="0" err="1" smtClean="0"/>
              <a:t>strand</a:t>
            </a:r>
            <a:endParaRPr lang="fr-FR" sz="2000" dirty="0" smtClean="0"/>
          </a:p>
          <a:p>
            <a:pPr lvl="1"/>
            <a:r>
              <a:rPr lang="fr-FR" sz="2000" dirty="0" err="1" smtClean="0"/>
              <a:t>Procurement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procedure</a:t>
            </a:r>
            <a:r>
              <a:rPr lang="fr-FR" sz="2000" dirty="0" smtClean="0"/>
              <a:t> </a:t>
            </a:r>
            <a:r>
              <a:rPr lang="fr-FR" sz="2000" dirty="0" err="1" smtClean="0"/>
              <a:t>nearly</a:t>
            </a:r>
            <a:r>
              <a:rPr lang="fr-FR" sz="2000" dirty="0" smtClean="0"/>
              <a:t> </a:t>
            </a:r>
            <a:r>
              <a:rPr lang="fr-FR" sz="2000" dirty="0" err="1" smtClean="0"/>
              <a:t>finished</a:t>
            </a:r>
            <a:r>
              <a:rPr lang="fr-FR" sz="2000" dirty="0" smtClean="0"/>
              <a:t> for </a:t>
            </a:r>
            <a:r>
              <a:rPr lang="fr-FR" sz="2000" dirty="0" err="1" smtClean="0"/>
              <a:t>furnace</a:t>
            </a:r>
            <a:endParaRPr lang="fr-FR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Discuss detailed planning with each laboratory</a:t>
            </a:r>
          </a:p>
          <a:p>
            <a:pPr lvl="1"/>
            <a:r>
              <a:rPr lang="en-US" sz="2000" dirty="0" smtClean="0"/>
              <a:t>Discuss </a:t>
            </a:r>
            <a:r>
              <a:rPr lang="en-US" sz="2000" dirty="0" err="1" smtClean="0"/>
              <a:t>ressources</a:t>
            </a:r>
            <a:r>
              <a:rPr lang="en-US" sz="2000" dirty="0" smtClean="0"/>
              <a:t> spending with each laboratory</a:t>
            </a:r>
          </a:p>
          <a:p>
            <a:pPr lvl="1"/>
            <a:r>
              <a:rPr lang="en-US" sz="2000" dirty="0" smtClean="0"/>
              <a:t>1rst interim report to be prepared before 10/10</a:t>
            </a:r>
            <a:endParaRPr lang="en-GB" sz="2000" dirty="0" smtClean="0">
              <a:solidFill>
                <a:srgbClr val="0070C0"/>
              </a:solidFill>
            </a:endParaRPr>
          </a:p>
          <a:p>
            <a:pPr marL="419100" lvl="1" indent="190500">
              <a:lnSpc>
                <a:spcPct val="90000"/>
              </a:lnSpc>
            </a:pPr>
            <a:endParaRPr lang="fr-FR" sz="2000" dirty="0" smtClean="0"/>
          </a:p>
          <a:p>
            <a:endParaRPr lang="en-US" sz="20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0202D828-E8BA-4B49-84F7-16D5E569B346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smtClean="0"/>
              <a:t>Outline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190500"/>
            <a:endParaRPr lang="en-GB" dirty="0" smtClean="0"/>
          </a:p>
          <a:p>
            <a:pPr marL="0" indent="190500">
              <a:buFontTx/>
              <a:buNone/>
            </a:pPr>
            <a:endParaRPr lang="en-GB" dirty="0" smtClean="0"/>
          </a:p>
          <a:p>
            <a:pPr marL="0" indent="190500"/>
            <a:r>
              <a:rPr lang="en-GB" dirty="0" smtClean="0"/>
              <a:t>Recall of Task content</a:t>
            </a:r>
          </a:p>
          <a:p>
            <a:pPr marL="0" indent="190500"/>
            <a:r>
              <a:rPr lang="en-GB" dirty="0" smtClean="0"/>
              <a:t>Working group activities</a:t>
            </a:r>
          </a:p>
          <a:p>
            <a:pPr marL="0" indent="190500"/>
            <a:r>
              <a:rPr lang="en-GB" dirty="0" smtClean="0"/>
              <a:t>Future work:</a:t>
            </a:r>
          </a:p>
          <a:p>
            <a:pPr marL="419100" lvl="1" indent="190500"/>
            <a:r>
              <a:rPr lang="en-GB" dirty="0" smtClean="0"/>
              <a:t> Global planning</a:t>
            </a:r>
          </a:p>
          <a:p>
            <a:pPr marL="419100" lvl="1" indent="190500"/>
            <a:r>
              <a:rPr lang="en-GB" dirty="0" smtClean="0"/>
              <a:t> Milestones</a:t>
            </a:r>
          </a:p>
          <a:p>
            <a:pPr marL="0" indent="190500"/>
            <a:endParaRPr lang="en-GB" dirty="0" smtClean="0"/>
          </a:p>
          <a:p>
            <a:pPr marL="0" indent="190500"/>
            <a:r>
              <a:rPr lang="en-GB" dirty="0" smtClean="0"/>
              <a:t>Conclusion</a:t>
            </a:r>
          </a:p>
          <a:p>
            <a:pPr marL="0" indent="190500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F83558E5-638A-4944-818C-EB52E3B47B05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Recall of task content</a:t>
            </a:r>
            <a:endParaRPr lang="fr-FR" sz="3200" dirty="0" smtClean="0"/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888" y="714375"/>
            <a:ext cx="7788275" cy="2571749"/>
          </a:xfrm>
        </p:spPr>
        <p:txBody>
          <a:bodyPr>
            <a:normAutofit lnSpcReduction="10000"/>
          </a:bodyPr>
          <a:lstStyle/>
          <a:p>
            <a:pPr marL="0" indent="190500"/>
            <a:r>
              <a:rPr lang="en-GB" dirty="0" smtClean="0"/>
              <a:t>Design, build and test a </a:t>
            </a:r>
            <a:r>
              <a:rPr lang="en-GB" dirty="0" smtClean="0">
                <a:solidFill>
                  <a:srgbClr val="FF0000"/>
                </a:solidFill>
              </a:rPr>
              <a:t>1.5 m long, 100 mm aperture dipole model</a:t>
            </a:r>
            <a:r>
              <a:rPr lang="en-GB" dirty="0" smtClean="0"/>
              <a:t> with a design field of </a:t>
            </a:r>
            <a:r>
              <a:rPr lang="en-GB" dirty="0" smtClean="0">
                <a:solidFill>
                  <a:srgbClr val="FF0066"/>
                </a:solidFill>
              </a:rPr>
              <a:t>13 T</a:t>
            </a:r>
            <a:r>
              <a:rPr lang="en-GB" dirty="0" smtClean="0"/>
              <a:t> using </a:t>
            </a:r>
            <a:r>
              <a:rPr lang="en-GB" dirty="0" smtClean="0">
                <a:solidFill>
                  <a:srgbClr val="FF0066"/>
                </a:solidFill>
              </a:rPr>
              <a:t>Nb3Sn</a:t>
            </a:r>
            <a:r>
              <a:rPr lang="en-GB" dirty="0" smtClean="0"/>
              <a:t> high current Rutherford cables. the model will afterwards be used to upgrade the superconducting cable </a:t>
            </a:r>
            <a:r>
              <a:rPr lang="en-GB" dirty="0" smtClean="0">
                <a:solidFill>
                  <a:srgbClr val="FF0066"/>
                </a:solidFill>
              </a:rPr>
              <a:t>test facility FRESCA</a:t>
            </a:r>
            <a:r>
              <a:rPr lang="en-GB" dirty="0" smtClean="0"/>
              <a:t> at CERN from 10 T to </a:t>
            </a:r>
            <a:r>
              <a:rPr lang="en-GB" dirty="0" smtClean="0">
                <a:solidFill>
                  <a:srgbClr val="FF0066"/>
                </a:solidFill>
              </a:rPr>
              <a:t>13 T</a:t>
            </a:r>
            <a:endParaRPr lang="en-GB" dirty="0" smtClean="0"/>
          </a:p>
          <a:p>
            <a:pPr marL="0" indent="190500"/>
            <a:r>
              <a:rPr lang="en-GB" dirty="0" smtClean="0"/>
              <a:t>dipole model as a </a:t>
            </a:r>
            <a:r>
              <a:rPr lang="en-GB" dirty="0" smtClean="0">
                <a:solidFill>
                  <a:srgbClr val="FF0066"/>
                </a:solidFill>
              </a:rPr>
              <a:t>test bed for large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66"/>
                </a:solidFill>
              </a:rPr>
              <a:t>high field accelerator magnets.</a:t>
            </a:r>
            <a:r>
              <a:rPr lang="en-GB" dirty="0" smtClean="0"/>
              <a:t> 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857224" y="3214686"/>
          <a:ext cx="7929618" cy="27862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929222"/>
                <a:gridCol w="3000396"/>
              </a:tblGrid>
              <a:tr h="266821"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What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Who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Magnet design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CEA and CERN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conductor characterization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CERN 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thermal design and thermal</a:t>
                      </a:r>
                      <a:r>
                        <a:rPr lang="en-US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component tests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PWR , with</a:t>
                      </a:r>
                      <a:r>
                        <a:rPr lang="en-US" baseline="0" noProof="0" smtClean="0"/>
                        <a:t> </a:t>
                      </a:r>
                      <a:r>
                        <a:rPr lang="en-US" noProof="0" smtClean="0"/>
                        <a:t>CERN and CEA 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Coils fabrication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CEA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Magnet</a:t>
                      </a:r>
                      <a:r>
                        <a:rPr lang="en-US" baseline="0" noProof="0" dirty="0" smtClean="0"/>
                        <a:t> assembly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CERN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Cryogenic tests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CERN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Working</a:t>
            </a:r>
            <a:r>
              <a:rPr lang="fr-FR" dirty="0" smtClean="0"/>
              <a:t> Groups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9" y="1571631"/>
            <a:ext cx="7710516" cy="2857501"/>
          </a:xfrm>
        </p:spPr>
        <p:txBody>
          <a:bodyPr/>
          <a:lstStyle/>
          <a:p>
            <a:r>
              <a:rPr lang="fr-FR" b="1" dirty="0" err="1" smtClean="0"/>
              <a:t>Specification</a:t>
            </a:r>
            <a:r>
              <a:rPr lang="fr-FR" b="1" dirty="0" smtClean="0"/>
              <a:t> </a:t>
            </a:r>
            <a:r>
              <a:rPr lang="fr-FR" b="1" dirty="0" err="1" smtClean="0"/>
              <a:t>Working</a:t>
            </a:r>
            <a:r>
              <a:rPr lang="fr-FR" b="1" dirty="0" smtClean="0"/>
              <a:t> Group</a:t>
            </a:r>
          </a:p>
          <a:p>
            <a:pPr lvl="2"/>
            <a:r>
              <a:rPr lang="fr-FR" u="sng" dirty="0" err="1" smtClean="0"/>
              <a:t>Members</a:t>
            </a:r>
            <a:r>
              <a:rPr lang="fr-FR" dirty="0" smtClean="0"/>
              <a:t> : </a:t>
            </a:r>
            <a:r>
              <a:rPr lang="fr-FR" dirty="0" err="1" smtClean="0"/>
              <a:t>Ezio</a:t>
            </a:r>
            <a:r>
              <a:rPr lang="fr-FR" dirty="0" smtClean="0"/>
              <a:t> </a:t>
            </a:r>
            <a:r>
              <a:rPr lang="fr-FR" dirty="0" err="1" smtClean="0"/>
              <a:t>Todesco</a:t>
            </a:r>
            <a:r>
              <a:rPr lang="fr-FR" dirty="0" smtClean="0"/>
              <a:t>; François Kircher; </a:t>
            </a:r>
            <a:r>
              <a:rPr lang="fr-FR" dirty="0" err="1" smtClean="0"/>
              <a:t>Gijs</a:t>
            </a:r>
            <a:r>
              <a:rPr lang="fr-FR" dirty="0" smtClean="0"/>
              <a:t> De Rijk; Jean-Michel </a:t>
            </a:r>
            <a:r>
              <a:rPr lang="fr-FR" dirty="0" err="1" smtClean="0"/>
              <a:t>Rifflet</a:t>
            </a:r>
            <a:r>
              <a:rPr lang="fr-FR" dirty="0" smtClean="0"/>
              <a:t>; Jean-Pierre </a:t>
            </a:r>
            <a:r>
              <a:rPr lang="fr-FR" dirty="0" err="1" smtClean="0"/>
              <a:t>Koutchouck</a:t>
            </a:r>
            <a:r>
              <a:rPr lang="fr-FR" dirty="0" smtClean="0"/>
              <a:t>; Luc </a:t>
            </a:r>
            <a:r>
              <a:rPr lang="fr-FR" dirty="0" err="1" smtClean="0"/>
              <a:t>Oberli</a:t>
            </a:r>
            <a:r>
              <a:rPr lang="fr-FR" dirty="0" smtClean="0"/>
              <a:t>; Maria Durante</a:t>
            </a:r>
          </a:p>
          <a:p>
            <a:pPr lvl="2"/>
            <a:r>
              <a:rPr lang="fr-FR" dirty="0" smtClean="0"/>
              <a:t>No </a:t>
            </a:r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june</a:t>
            </a: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CEADSM/</a:t>
            </a:r>
            <a:r>
              <a:rPr lang="fr-FR" dirty="0" err="1" smtClean="0"/>
              <a:t>Irfu</a:t>
            </a:r>
            <a:r>
              <a:rPr lang="fr-FR" dirty="0" smtClean="0"/>
              <a:t>/SACM -J.M. </a:t>
            </a:r>
            <a:r>
              <a:rPr lang="fr-FR" dirty="0" err="1" smtClean="0"/>
              <a:t>Rifflet</a:t>
            </a:r>
            <a:r>
              <a:rPr lang="fr-FR" dirty="0" smtClean="0"/>
              <a:t>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Working</a:t>
            </a:r>
            <a:r>
              <a:rPr lang="fr-FR" dirty="0" smtClean="0"/>
              <a:t> Groups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5500707"/>
          </a:xfrm>
        </p:spPr>
        <p:txBody>
          <a:bodyPr/>
          <a:lstStyle/>
          <a:p>
            <a:r>
              <a:rPr lang="fr-FR" b="1" dirty="0" err="1" smtClean="0"/>
              <a:t>Magnet</a:t>
            </a:r>
            <a:r>
              <a:rPr lang="fr-FR" b="1" dirty="0" smtClean="0"/>
              <a:t> </a:t>
            </a:r>
            <a:r>
              <a:rPr lang="fr-FR" b="1" dirty="0" err="1" smtClean="0"/>
              <a:t>Predesign</a:t>
            </a:r>
            <a:r>
              <a:rPr lang="fr-FR" b="1" dirty="0" smtClean="0"/>
              <a:t> </a:t>
            </a:r>
            <a:r>
              <a:rPr lang="fr-FR" b="1" dirty="0" err="1" smtClean="0"/>
              <a:t>Working</a:t>
            </a:r>
            <a:r>
              <a:rPr lang="fr-FR" b="1" dirty="0" smtClean="0"/>
              <a:t> Group</a:t>
            </a:r>
          </a:p>
          <a:p>
            <a:pPr lvl="2"/>
            <a:r>
              <a:rPr lang="fr-FR" u="sng" dirty="0" err="1" smtClean="0"/>
              <a:t>Members</a:t>
            </a:r>
            <a:r>
              <a:rPr lang="fr-FR" dirty="0" smtClean="0"/>
              <a:t> : </a:t>
            </a:r>
            <a:r>
              <a:rPr lang="fr-FR" dirty="0" err="1" smtClean="0"/>
              <a:t>Ezio</a:t>
            </a:r>
            <a:r>
              <a:rPr lang="fr-FR" dirty="0" smtClean="0"/>
              <a:t> </a:t>
            </a:r>
            <a:r>
              <a:rPr lang="fr-FR" dirty="0" err="1" smtClean="0"/>
              <a:t>Todesco</a:t>
            </a:r>
            <a:r>
              <a:rPr lang="fr-FR" dirty="0" smtClean="0"/>
              <a:t>; Frank </a:t>
            </a:r>
            <a:r>
              <a:rPr lang="fr-FR" dirty="0" err="1" smtClean="0"/>
              <a:t>Borgnolutti</a:t>
            </a:r>
            <a:r>
              <a:rPr lang="fr-FR" dirty="0" smtClean="0"/>
              <a:t>; François Kircher; Françoise Rondeaux; </a:t>
            </a:r>
            <a:r>
              <a:rPr lang="fr-FR" dirty="0" err="1" smtClean="0"/>
              <a:t>Gijs</a:t>
            </a:r>
            <a:r>
              <a:rPr lang="fr-FR" dirty="0" smtClean="0"/>
              <a:t> De Rijk; </a:t>
            </a:r>
            <a:r>
              <a:rPr lang="fr-FR" dirty="0" err="1" smtClean="0"/>
              <a:t>Gleen</a:t>
            </a:r>
            <a:r>
              <a:rPr lang="fr-FR" dirty="0" smtClean="0"/>
              <a:t> </a:t>
            </a:r>
            <a:r>
              <a:rPr lang="fr-FR" dirty="0" err="1" smtClean="0"/>
              <a:t>Kirby</a:t>
            </a:r>
            <a:r>
              <a:rPr lang="fr-FR" dirty="0" smtClean="0"/>
              <a:t>; Jean-Michel </a:t>
            </a:r>
            <a:r>
              <a:rPr lang="fr-FR" dirty="0" err="1" smtClean="0"/>
              <a:t>Rifflet</a:t>
            </a:r>
            <a:r>
              <a:rPr lang="fr-FR" dirty="0" smtClean="0"/>
              <a:t>; Jean-Pierre </a:t>
            </a:r>
            <a:r>
              <a:rPr lang="fr-FR" dirty="0" err="1" smtClean="0"/>
              <a:t>Koutchouck</a:t>
            </a:r>
            <a:r>
              <a:rPr lang="fr-FR" dirty="0" smtClean="0"/>
              <a:t>; Maria Durante; Mélanie </a:t>
            </a:r>
            <a:r>
              <a:rPr lang="fr-FR" dirty="0" err="1" smtClean="0"/>
              <a:t>Bruchon</a:t>
            </a:r>
            <a:r>
              <a:rPr lang="fr-FR" dirty="0" smtClean="0"/>
              <a:t>; Pierre Manil</a:t>
            </a:r>
          </a:p>
          <a:p>
            <a:pPr lvl="2"/>
            <a:r>
              <a:rPr lang="fr-FR" dirty="0" err="1" smtClean="0"/>
              <a:t>At</a:t>
            </a:r>
            <a:r>
              <a:rPr lang="fr-FR" dirty="0" smtClean="0"/>
              <a:t> Saclay : P. Manil 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Search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on documentation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related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to the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project</a:t>
            </a:r>
            <a:r>
              <a:rPr lang="en-US" dirty="0" smtClean="0">
                <a:solidFill>
                  <a:srgbClr val="0070C0"/>
                </a:solidFill>
              </a:rPr>
              <a:t>” </a:t>
            </a:r>
            <a:r>
              <a:rPr lang="fr-FR" dirty="0" smtClean="0">
                <a:sym typeface="Wingdings" pitchFamily="2" charset="2"/>
              </a:rPr>
              <a:t>  </a:t>
            </a:r>
            <a:r>
              <a:rPr lang="fr-FR" dirty="0" smtClean="0"/>
              <a:t>This </a:t>
            </a:r>
            <a:r>
              <a:rPr lang="fr-FR" dirty="0" err="1" smtClean="0"/>
              <a:t>morning</a:t>
            </a:r>
            <a:r>
              <a:rPr lang="fr-FR" dirty="0" smtClean="0"/>
              <a:t> talk</a:t>
            </a:r>
          </a:p>
          <a:p>
            <a:pPr lvl="2"/>
            <a:r>
              <a:rPr lang="fr-FR" dirty="0" err="1" smtClean="0"/>
              <a:t>At</a:t>
            </a:r>
            <a:r>
              <a:rPr lang="fr-FR" dirty="0" smtClean="0"/>
              <a:t> CERN : 28/08/2009 : </a:t>
            </a:r>
            <a:r>
              <a:rPr lang="en-US" dirty="0" smtClean="0"/>
              <a:t>1st EuCARD-WP7-Fresca2 magnet &amp; conductor design meeting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70C0"/>
                </a:solidFill>
              </a:rPr>
              <a:t>“Dipole conceptual Design work at CERN” </a:t>
            </a:r>
            <a:r>
              <a:rPr lang="en-US" dirty="0" smtClean="0"/>
              <a:t>by </a:t>
            </a:r>
            <a:r>
              <a:rPr lang="en-US" dirty="0" err="1" smtClean="0"/>
              <a:t>Attilio</a:t>
            </a:r>
            <a:r>
              <a:rPr lang="en-US" dirty="0" smtClean="0"/>
              <a:t> Milanese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   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“Options for coil ends”</a:t>
            </a:r>
            <a:r>
              <a:rPr lang="en-US" dirty="0" smtClean="0">
                <a:sym typeface="Wingdings" pitchFamily="2" charset="2"/>
              </a:rPr>
              <a:t> by </a:t>
            </a:r>
            <a:r>
              <a:rPr lang="en-US" dirty="0" err="1" smtClean="0">
                <a:sym typeface="Wingdings" pitchFamily="2" charset="2"/>
              </a:rPr>
              <a:t>Gijs</a:t>
            </a:r>
            <a:r>
              <a:rPr lang="en-US" dirty="0" smtClean="0">
                <a:sym typeface="Wingdings" pitchFamily="2" charset="2"/>
              </a:rPr>
              <a:t> de Rijk 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Working</a:t>
            </a:r>
            <a:r>
              <a:rPr lang="fr-FR" dirty="0" smtClean="0"/>
              <a:t> Groups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err="1" smtClean="0"/>
              <a:t>Cable</a:t>
            </a:r>
            <a:r>
              <a:rPr lang="fr-FR" b="1" dirty="0" smtClean="0"/>
              <a:t> Design </a:t>
            </a:r>
            <a:r>
              <a:rPr lang="fr-FR" b="1" dirty="0" err="1" smtClean="0"/>
              <a:t>Working</a:t>
            </a:r>
            <a:r>
              <a:rPr lang="fr-FR" b="1" dirty="0" smtClean="0"/>
              <a:t> Group</a:t>
            </a:r>
          </a:p>
          <a:p>
            <a:pPr lvl="2"/>
            <a:r>
              <a:rPr lang="fr-FR" u="sng" dirty="0" err="1" smtClean="0"/>
              <a:t>Members</a:t>
            </a:r>
            <a:r>
              <a:rPr lang="fr-FR" dirty="0" smtClean="0"/>
              <a:t> : « </a:t>
            </a:r>
            <a:r>
              <a:rPr lang="fr-FR" dirty="0" err="1" smtClean="0"/>
              <a:t>Acces</a:t>
            </a:r>
            <a:r>
              <a:rPr lang="fr-FR" dirty="0" smtClean="0"/>
              <a:t> </a:t>
            </a:r>
            <a:r>
              <a:rPr lang="fr-FR" dirty="0" err="1" smtClean="0"/>
              <a:t>denied</a:t>
            </a:r>
            <a:r>
              <a:rPr lang="fr-FR" dirty="0" smtClean="0"/>
              <a:t> »</a:t>
            </a:r>
          </a:p>
          <a:p>
            <a:pPr lvl="2"/>
            <a:endParaRPr lang="fr-FR" dirty="0" smtClean="0"/>
          </a:p>
          <a:p>
            <a:pPr lvl="2"/>
            <a:r>
              <a:rPr lang="fr-FR" dirty="0" err="1" smtClean="0"/>
              <a:t>At</a:t>
            </a:r>
            <a:r>
              <a:rPr lang="fr-FR" dirty="0" smtClean="0"/>
              <a:t> CERN : 28/08/2009 : </a:t>
            </a:r>
            <a:r>
              <a:rPr lang="en-US" dirty="0" smtClean="0"/>
              <a:t>1st EuCARD-WP7-Fresca2 magnet &amp; conductor design meeting</a:t>
            </a:r>
          </a:p>
          <a:p>
            <a:pPr lvl="2">
              <a:buNone/>
            </a:pP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70C0"/>
                </a:solidFill>
              </a:rPr>
              <a:t>“Conductor Design and Procurement Strategy” </a:t>
            </a:r>
            <a:r>
              <a:rPr lang="en-US" dirty="0" smtClean="0"/>
              <a:t>by Luc </a:t>
            </a:r>
            <a:r>
              <a:rPr lang="en-US" dirty="0" err="1" smtClean="0"/>
              <a:t>Oberli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1000100" y="95229"/>
            <a:ext cx="7777162" cy="404813"/>
          </a:xfrm>
        </p:spPr>
        <p:txBody>
          <a:bodyPr/>
          <a:lstStyle/>
          <a:p>
            <a:r>
              <a:rPr lang="fr-FR" dirty="0" smtClean="0"/>
              <a:t>Global Planning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AC4DB565-A0B6-4672-AAD2-3893D5E5C2E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857233" y="785795"/>
          <a:ext cx="8286762" cy="4714899"/>
        </p:xfrm>
        <a:graphic>
          <a:graphicData uri="http://schemas.openxmlformats.org/drawingml/2006/table">
            <a:tbl>
              <a:tblPr/>
              <a:tblGrid>
                <a:gridCol w="2232714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273115"/>
                <a:gridCol w="591748"/>
              </a:tblGrid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2010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2011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2012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2013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Arial"/>
                        </a:rPr>
                        <a:t>EuCARD HFM Task3   Start = 01/09/09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T4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T4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T4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T4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T1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T2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T3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T4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latin typeface="Arial"/>
                        </a:rPr>
                        <a:t>Who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1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Annual Meeting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Analyse of Nb3Sn quad measurements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…..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Collect existing documentation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Fresca2 magnet specidfication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43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Comparative study of possible magnetic configurations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Conceptual Design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Magnetic optimisation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thermal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PWR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mechanical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1" i="0" u="none" strike="noStrike">
                          <a:latin typeface="Arial"/>
                        </a:rPr>
                        <a:t>Coils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Coil components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Coil tooling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Coils components procurements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Coils tooling procurements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1st coil winding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2nd and 3rd coil winding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CEA + CERN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1" i="0" u="none" strike="noStrike">
                          <a:latin typeface="Arial"/>
                        </a:rPr>
                        <a:t>Magnet assembly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assembly components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assembly tooling 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assembly tooling procurements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assembly components procurements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assembly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Magnet test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CERN + CEA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790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latin typeface="Arial"/>
                        </a:rPr>
                        <a:t>48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studies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porocurements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 </a:t>
                      </a: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realisation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tests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08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897"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351" marR="6351" marT="6351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latin typeface="Arial"/>
                        </a:rPr>
                        <a:t>Milestones</a:t>
                      </a:r>
                    </a:p>
                  </a:txBody>
                  <a:tcPr marL="6351" marR="6351" marT="635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 dirty="0">
                        <a:latin typeface="Arial"/>
                      </a:endParaRPr>
                    </a:p>
                  </a:txBody>
                  <a:tcPr marL="6351" marR="6351" marT="6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714876" y="5429264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Planning Presented in June. End non </a:t>
            </a:r>
            <a:r>
              <a:rPr lang="en-US" dirty="0" err="1" smtClean="0">
                <a:solidFill>
                  <a:srgbClr val="FF0000"/>
                </a:solidFill>
              </a:rPr>
              <a:t>consistant</a:t>
            </a:r>
            <a:r>
              <a:rPr lang="en-US" dirty="0" smtClean="0">
                <a:solidFill>
                  <a:srgbClr val="FF0000"/>
                </a:solidFill>
              </a:rPr>
              <a:t> with Annex 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 rot="5400000" flipH="1" flipV="1">
            <a:off x="6909787" y="4663113"/>
            <a:ext cx="857256" cy="675046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Global </a:t>
            </a:r>
            <a:r>
              <a:rPr lang="fr-FR" dirty="0" smtClean="0"/>
              <a:t>Planning </a:t>
            </a:r>
            <a:r>
              <a:rPr lang="fr-FR" dirty="0" err="1" smtClean="0"/>
              <a:t>revisited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1538" y="4572008"/>
            <a:ext cx="7721625" cy="1285884"/>
          </a:xfrm>
        </p:spPr>
        <p:txBody>
          <a:bodyPr/>
          <a:lstStyle/>
          <a:p>
            <a:r>
              <a:rPr lang="en-US" sz="1800" dirty="0" smtClean="0">
                <a:solidFill>
                  <a:srgbClr val="0070C0"/>
                </a:solidFill>
              </a:rPr>
              <a:t>New proposition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End adjusted / Annex 1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Studies reduced 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Shows interaction with French Special Contribution to CERN (</a:t>
            </a:r>
            <a:r>
              <a:rPr lang="en-US" sz="1800" dirty="0" err="1" smtClean="0">
                <a:solidFill>
                  <a:srgbClr val="0070C0"/>
                </a:solidFill>
              </a:rPr>
              <a:t>Cex</a:t>
            </a:r>
            <a:r>
              <a:rPr lang="en-US" sz="1800" dirty="0" smtClean="0">
                <a:solidFill>
                  <a:srgbClr val="0070C0"/>
                </a:solidFill>
              </a:rPr>
              <a:t>)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00100" y="714356"/>
          <a:ext cx="6000750" cy="3781425"/>
        </p:xfrm>
        <a:graphic>
          <a:graphicData uri="http://schemas.openxmlformats.org/presentationml/2006/ole">
            <p:oleObj spid="_x0000_s1025" name="Feuille de calcul" r:id="rId3" imgW="5715000" imgH="3895649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Milestones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29/09/2009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E320EDA2-5FDF-490E-B524-A34B9F94418A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071539" y="1285875"/>
          <a:ext cx="7519410" cy="3910028"/>
        </p:xfrm>
        <a:graphic>
          <a:graphicData uri="http://schemas.openxmlformats.org/drawingml/2006/table">
            <a:tbl>
              <a:tblPr/>
              <a:tblGrid>
                <a:gridCol w="680534"/>
                <a:gridCol w="4793479"/>
                <a:gridCol w="1157358"/>
                <a:gridCol w="888039"/>
              </a:tblGrid>
              <a:tr h="74937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 err="1">
                          <a:latin typeface="Arial"/>
                        </a:rPr>
                        <a:t>EuCARD</a:t>
                      </a:r>
                      <a:r>
                        <a:rPr lang="en-US" sz="1500" b="1" i="0" u="none" strike="noStrike" dirty="0">
                          <a:latin typeface="Arial"/>
                        </a:rPr>
                        <a:t> HFM Task3   </a:t>
                      </a:r>
                      <a:r>
                        <a:rPr lang="en-US" sz="1500" b="1" i="0" u="none" strike="noStrike" dirty="0" smtClean="0">
                          <a:latin typeface="Arial"/>
                        </a:rPr>
                        <a:t>Milestones </a:t>
                      </a:r>
                      <a:r>
                        <a:rPr lang="en-US" sz="1500" b="1" i="0" u="none" strike="noStrike" dirty="0">
                          <a:latin typeface="Arial"/>
                        </a:rPr>
                        <a:t>(Start = 01/09/09)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>
                          <a:latin typeface="Arial"/>
                        </a:rPr>
                        <a:t>EuCARD deliverable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>
                          <a:latin typeface="Arial"/>
                        </a:rPr>
                        <a:t>EuCARD Milestone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M6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EuCARD HFM Task3   Start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25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M12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latin typeface="Arial"/>
                        </a:rPr>
                        <a:t>Internal Review for confirmation of magnetic configuration 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M12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1st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EuCARD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Annual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meeting 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M18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Start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detailled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studies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M24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2nd EuCARD Annual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M24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detailled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studies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M36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3rd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EuCARD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Annual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M36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coil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winding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7.3.1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M42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magnet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assembly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7.3.2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9935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latin typeface="+mn-lt"/>
                        </a:rPr>
                        <a:t>M48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latin typeface="+mn-lt"/>
                        </a:rPr>
                        <a:t>4th </a:t>
                      </a:r>
                      <a:r>
                        <a:rPr lang="fr-FR" sz="1500" b="0" i="0" u="none" strike="noStrike" dirty="0" err="1" smtClean="0">
                          <a:latin typeface="+mn-lt"/>
                        </a:rPr>
                        <a:t>EuCARD</a:t>
                      </a:r>
                      <a:r>
                        <a:rPr lang="fr-FR" sz="1500" b="0" i="0" u="none" strike="noStrike" dirty="0" smtClean="0">
                          <a:latin typeface="+mn-lt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latin typeface="+mn-lt"/>
                        </a:rPr>
                        <a:t>Annual</a:t>
                      </a:r>
                      <a:r>
                        <a:rPr lang="fr-FR" sz="1500" b="0" i="0" u="none" strike="noStrike" dirty="0" smtClean="0">
                          <a:latin typeface="+mn-lt"/>
                        </a:rPr>
                        <a:t>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705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M48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Magnet Test results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7.3.1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214414" y="5643578"/>
            <a:ext cx="5026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Corrected</a:t>
            </a:r>
            <a:r>
              <a:rPr lang="en-US" smtClean="0">
                <a:solidFill>
                  <a:srgbClr val="0070C0"/>
                </a:solidFill>
              </a:rPr>
              <a:t> to be in accord with Annex </a:t>
            </a:r>
            <a:r>
              <a:rPr lang="en-US" smtClean="0">
                <a:solidFill>
                  <a:srgbClr val="0070C0"/>
                </a:solidFill>
              </a:rPr>
              <a:t>1</a:t>
            </a:r>
            <a:endParaRPr lang="en-US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5351</TotalTime>
  <Words>860</Words>
  <Application>Microsoft Office PowerPoint</Application>
  <PresentationFormat>Affichage à l'écran (4:3)</PresentationFormat>
  <Paragraphs>799</Paragraphs>
  <Slides>11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modele-presentation_irfu_1</vt:lpstr>
      <vt:lpstr>Feuille Microsoft Office Excel</vt:lpstr>
      <vt:lpstr>EuCARD HFM</vt:lpstr>
      <vt:lpstr>Outline</vt:lpstr>
      <vt:lpstr>Recall of task content</vt:lpstr>
      <vt:lpstr>Working Groups Activities</vt:lpstr>
      <vt:lpstr>Working Groups Activities</vt:lpstr>
      <vt:lpstr>Working Groups Activities</vt:lpstr>
      <vt:lpstr>Global Planning</vt:lpstr>
      <vt:lpstr>Global Planning revisited</vt:lpstr>
      <vt:lpstr>Milestones</vt:lpstr>
      <vt:lpstr>Conclusions (1/2)</vt:lpstr>
      <vt:lpstr>Conclusions (2/2)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rifflet</cp:lastModifiedBy>
  <cp:revision>114</cp:revision>
  <cp:lastPrinted>2002-05-28T12:54:19Z</cp:lastPrinted>
  <dcterms:created xsi:type="dcterms:W3CDTF">2008-10-03T07:09:37Z</dcterms:created>
  <dcterms:modified xsi:type="dcterms:W3CDTF">2009-09-28T20:01:25Z</dcterms:modified>
</cp:coreProperties>
</file>