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2" r:id="rId2"/>
    <p:sldId id="297" r:id="rId3"/>
    <p:sldId id="271" r:id="rId4"/>
    <p:sldId id="300" r:id="rId5"/>
    <p:sldId id="306" r:id="rId6"/>
    <p:sldId id="282" r:id="rId7"/>
    <p:sldId id="301" r:id="rId8"/>
    <p:sldId id="265" r:id="rId9"/>
    <p:sldId id="298" r:id="rId10"/>
    <p:sldId id="302" r:id="rId11"/>
    <p:sldId id="304" r:id="rId12"/>
    <p:sldId id="303" r:id="rId13"/>
    <p:sldId id="285" r:id="rId14"/>
    <p:sldId id="286" r:id="rId15"/>
    <p:sldId id="283" r:id="rId16"/>
    <p:sldId id="299" r:id="rId17"/>
    <p:sldId id="296" r:id="rId18"/>
    <p:sldId id="287" r:id="rId19"/>
    <p:sldId id="289" r:id="rId20"/>
    <p:sldId id="277" r:id="rId21"/>
    <p:sldId id="291" r:id="rId22"/>
    <p:sldId id="275" r:id="rId23"/>
    <p:sldId id="292" r:id="rId24"/>
    <p:sldId id="294" r:id="rId25"/>
    <p:sldId id="295" r:id="rId26"/>
    <p:sldId id="279" r:id="rId27"/>
    <p:sldId id="305" r:id="rId28"/>
  </p:sldIdLst>
  <p:sldSz cx="9144000" cy="6858000" type="screen4x3"/>
  <p:notesSz cx="6645275" cy="9775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79619" cy="488791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4120" y="0"/>
            <a:ext cx="2879619" cy="488791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285339"/>
            <a:ext cx="2879619" cy="488791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4120" y="9285339"/>
            <a:ext cx="2879619" cy="488791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1245B016-22F9-4E73-B294-E9FCE0057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79725" cy="48895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3965" y="0"/>
            <a:ext cx="2879725" cy="48895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7888" y="733425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5164" y="4643438"/>
            <a:ext cx="5314950" cy="4398962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285288"/>
            <a:ext cx="2879725" cy="48895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3965" y="9285288"/>
            <a:ext cx="2879725" cy="48895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54FD491E-37CB-4B26-841F-6DF3BC37E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eucard.web.cern.ch/EuCARD/index.html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52400" y="6490901"/>
            <a:ext cx="19812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29</a:t>
            </a:r>
            <a:r>
              <a:rPr lang="en-US" sz="1200" baseline="0" dirty="0" smtClean="0"/>
              <a:t> Sept. 2009, A. Milanese</a:t>
            </a:r>
            <a:endParaRPr lang="en-US" sz="1200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010400" y="6490901"/>
            <a:ext cx="19812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4255935D-EC6C-48CD-A546-38C3AB4935E2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" name="Picture 5" descr="EuCARD logo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3500"/>
            <a:ext cx="762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/>
          <p:cNvPicPr>
            <a:picLocks noChangeAspect="1" noChangeArrowheads="1"/>
          </p:cNvPicPr>
          <p:nvPr userDrawn="1"/>
        </p:nvPicPr>
        <p:blipFill>
          <a:blip r:embed="rId4" cstate="print"/>
          <a:srcRect r="1060" b="1387"/>
          <a:stretch>
            <a:fillRect/>
          </a:stretch>
        </p:blipFill>
        <p:spPr bwMode="auto">
          <a:xfrm>
            <a:off x="8534400" y="63500"/>
            <a:ext cx="53657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ECF97-971C-44F0-9C56-62B25375947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eucard.web.cern.ch/EuCARD/index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eucard.web.cern.ch/EuCARD/index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EuCARD-WP7-HFM meeting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29 Sept. 2009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3048000"/>
          </a:xfrm>
        </p:spPr>
        <p:txBody>
          <a:bodyPr>
            <a:normAutofit fontScale="77500" lnSpcReduction="20000"/>
          </a:bodyPr>
          <a:lstStyle/>
          <a:p>
            <a:r>
              <a:rPr lang="en-US" sz="4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Dipole conceptual design</a:t>
            </a:r>
          </a:p>
          <a:p>
            <a:r>
              <a:rPr lang="en-US" sz="4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work at CERN </a:t>
            </a:r>
          </a:p>
          <a:p>
            <a:endParaRPr lang="en-US" sz="41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4100" dirty="0" err="1" smtClean="0">
                <a:solidFill>
                  <a:schemeClr val="tx1"/>
                </a:solidFill>
              </a:rPr>
              <a:t>Attilio</a:t>
            </a:r>
            <a:r>
              <a:rPr lang="en-US" sz="4100" dirty="0" smtClean="0">
                <a:solidFill>
                  <a:schemeClr val="tx1"/>
                </a:solidFill>
              </a:rPr>
              <a:t> Milanese</a:t>
            </a:r>
          </a:p>
          <a:p>
            <a:pPr algn="l"/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Acknowledgements: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Gijs de Rijk, Ezio Todesco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EuCARD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185240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/>
          <a:srcRect r="1060" b="1387"/>
          <a:stretch>
            <a:fillRect/>
          </a:stretch>
        </p:blipFill>
        <p:spPr bwMode="auto">
          <a:xfrm>
            <a:off x="7318659" y="1981200"/>
            <a:ext cx="1291941" cy="131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Block design: n1-n1-n3-n3, 5+1 DOFs</a:t>
            </a:r>
            <a:endParaRPr lang="en-US" dirty="0"/>
          </a:p>
        </p:txBody>
      </p:sp>
      <p:sp>
        <p:nvSpPr>
          <p:cNvPr id="6" name="Arc 5"/>
          <p:cNvSpPr/>
          <p:nvPr/>
        </p:nvSpPr>
        <p:spPr>
          <a:xfrm>
            <a:off x="-1143000" y="3810000"/>
            <a:ext cx="4572000" cy="4572000"/>
          </a:xfrm>
          <a:prstGeom prst="arc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429000" y="6096000"/>
            <a:ext cx="4953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-114300" y="2552700"/>
            <a:ext cx="25146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962400" y="4953000"/>
            <a:ext cx="3429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62400" y="3962400"/>
            <a:ext cx="3429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209800" y="2514600"/>
            <a:ext cx="27432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09800" y="1524000"/>
            <a:ext cx="27432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2590800" y="5029200"/>
            <a:ext cx="27432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914400" y="2514600"/>
            <a:ext cx="25908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05200" y="61722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60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81200" y="358140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x3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rot="10800000">
            <a:off x="1447800" y="3428999"/>
            <a:ext cx="67818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0800000" flipV="1">
            <a:off x="2743200" y="5867400"/>
            <a:ext cx="5257800" cy="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447800" y="320040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590800" y="571500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20000" y="47244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Dy</a:t>
            </a:r>
            <a:r>
              <a:rPr lang="en-US" dirty="0" smtClean="0">
                <a:solidFill>
                  <a:srgbClr val="FF0000"/>
                </a:solidFill>
              </a:rPr>
              <a:t> 1-2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81600" y="22860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Dy</a:t>
            </a:r>
            <a:r>
              <a:rPr lang="en-US" dirty="0" smtClean="0">
                <a:solidFill>
                  <a:srgbClr val="FF0000"/>
                </a:solidFill>
              </a:rPr>
              <a:t> 3-4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486400" y="518160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n1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334000" y="42672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n2=n1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429000" y="274320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n3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200400" y="17526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n4=n3</a:t>
            </a:r>
            <a:endParaRPr lang="en-US" dirty="0"/>
          </a:p>
        </p:txBody>
      </p:sp>
      <p:sp>
        <p:nvSpPr>
          <p:cNvPr id="24" name="Right Brace 23"/>
          <p:cNvSpPr/>
          <p:nvPr/>
        </p:nvSpPr>
        <p:spPr>
          <a:xfrm>
            <a:off x="5029200" y="2362200"/>
            <a:ext cx="152400" cy="228600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Brace 25"/>
          <p:cNvSpPr/>
          <p:nvPr/>
        </p:nvSpPr>
        <p:spPr>
          <a:xfrm>
            <a:off x="7467600" y="4800600"/>
            <a:ext cx="152400" cy="228600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Block design: n1-n1-n3-n3, 5+1 DOFs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1092369"/>
            <a:ext cx="7010400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tx2"/>
                </a:solidFill>
              </a:rPr>
              <a:t>Moving around the 5 DOFs to optimize b3 &amp; b5: </a:t>
            </a:r>
            <a:endParaRPr lang="en-US" sz="2700" dirty="0">
              <a:solidFill>
                <a:schemeClr val="tx2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837" y="1905000"/>
            <a:ext cx="8028326" cy="434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Load line (41-41-37-37, no iron)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0"/>
            <a:ext cx="8104049" cy="5746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000">
            <a:off x="2251856" y="1038261"/>
            <a:ext cx="4940523" cy="4862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114800" y="5955268"/>
            <a:ext cx="7924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[2]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LBNL D20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6477000" y="3201650"/>
            <a:ext cx="2743200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r1 = 60 mm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r2 = r1 + w + 0.5mm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r3 = r2 + w + 0.5mm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r4 = r3 + w + 0.5mm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-5257800" y="301752"/>
            <a:ext cx="13045440" cy="11603736"/>
            <a:chOff x="-4663440" y="301752"/>
            <a:chExt cx="13045440" cy="11603736"/>
          </a:xfrm>
        </p:grpSpPr>
        <p:sp>
          <p:nvSpPr>
            <p:cNvPr id="29" name="Arc 28"/>
            <p:cNvSpPr/>
            <p:nvPr/>
          </p:nvSpPr>
          <p:spPr>
            <a:xfrm>
              <a:off x="-1600200" y="3355848"/>
              <a:ext cx="5486400" cy="5486400"/>
            </a:xfrm>
            <a:prstGeom prst="arc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/>
            <p:cNvSpPr/>
            <p:nvPr/>
          </p:nvSpPr>
          <p:spPr>
            <a:xfrm>
              <a:off x="-1143000" y="3810000"/>
              <a:ext cx="4572000" cy="4572000"/>
            </a:xfrm>
            <a:prstGeom prst="arc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429000" y="6096000"/>
              <a:ext cx="4953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733800" y="60960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0" name="Arc 29"/>
            <p:cNvSpPr/>
            <p:nvPr/>
          </p:nvSpPr>
          <p:spPr>
            <a:xfrm>
              <a:off x="-2624328" y="2340864"/>
              <a:ext cx="7525512" cy="7525512"/>
            </a:xfrm>
            <a:prstGeom prst="arc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c 30"/>
            <p:cNvSpPr/>
            <p:nvPr/>
          </p:nvSpPr>
          <p:spPr>
            <a:xfrm>
              <a:off x="-3639312" y="1316736"/>
              <a:ext cx="9564624" cy="9564624"/>
            </a:xfrm>
            <a:prstGeom prst="arc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c 31"/>
            <p:cNvSpPr/>
            <p:nvPr/>
          </p:nvSpPr>
          <p:spPr>
            <a:xfrm>
              <a:off x="-4663440" y="301752"/>
              <a:ext cx="11603736" cy="11603736"/>
            </a:xfrm>
            <a:prstGeom prst="arc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24400" y="60960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715000" y="60960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r3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781800" y="60960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r4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457200" y="-609600"/>
            <a:ext cx="5334000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Cos-theta design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791200" y="1230868"/>
            <a:ext cx="36576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2x0.2mm shim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 the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midplane</a:t>
            </a:r>
            <a:endParaRPr lang="en-US" sz="2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19800" y="2362200"/>
            <a:ext cx="36576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a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f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on the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midplane</a:t>
            </a:r>
            <a:endParaRPr lang="en-US" sz="2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 rot="1332004">
            <a:off x="586767" y="1314537"/>
            <a:ext cx="1447835" cy="566535"/>
            <a:chOff x="2520661" y="2938665"/>
            <a:chExt cx="1447835" cy="566535"/>
          </a:xfrm>
        </p:grpSpPr>
        <p:sp>
          <p:nvSpPr>
            <p:cNvPr id="41" name="Rectangle 40"/>
            <p:cNvSpPr/>
            <p:nvPr/>
          </p:nvSpPr>
          <p:spPr>
            <a:xfrm rot="19150591">
              <a:off x="2520661" y="2938665"/>
              <a:ext cx="996696" cy="1005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 rot="19150591">
              <a:off x="2596861" y="3014865"/>
              <a:ext cx="996696" cy="1005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 rot="19150591">
              <a:off x="2673061" y="3091065"/>
              <a:ext cx="996696" cy="1005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19150591">
              <a:off x="2749261" y="3167265"/>
              <a:ext cx="996696" cy="1005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rot="19150591">
              <a:off x="2825461" y="3243465"/>
              <a:ext cx="996696" cy="1005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 rot="19150591">
              <a:off x="2901661" y="3319665"/>
              <a:ext cx="996696" cy="1005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rot="19150591">
              <a:off x="2971800" y="3404616"/>
              <a:ext cx="996696" cy="1005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Picture 25" descr="EuCARD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3500"/>
            <a:ext cx="762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From block to </a:t>
            </a:r>
            <a:r>
              <a:rPr lang="en-US" dirty="0" err="1" smtClean="0"/>
              <a:t>cos</a:t>
            </a:r>
            <a:r>
              <a:rPr lang="en-US" dirty="0" smtClean="0"/>
              <a:t>-theta</a:t>
            </a:r>
            <a:endParaRPr lang="en-US" dirty="0"/>
          </a:p>
        </p:txBody>
      </p:sp>
      <p:pic>
        <p:nvPicPr>
          <p:cNvPr id="11" name="Picture 10" descr="from_block_to_costheta1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CECECE"/>
              </a:clrFrom>
              <a:clrTo>
                <a:srgbClr val="CECEC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3102" y="1447800"/>
            <a:ext cx="6507386" cy="4876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67000" y="990600"/>
            <a:ext cx="36576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What can be done with the same number of conductors (156)?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Cos-theta 156 conductors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" y="685800"/>
            <a:ext cx="9150650" cy="589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Cos-theta 156 conductors</a:t>
            </a:r>
            <a:endParaRPr lang="en-US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</a:blip>
          <a:srcRect l="14844" t="13542" r="10937" b="18750"/>
          <a:stretch>
            <a:fillRect/>
          </a:stretch>
        </p:blipFill>
        <p:spPr bwMode="auto">
          <a:xfrm>
            <a:off x="228600" y="1371600"/>
            <a:ext cx="7239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05600" y="1322725"/>
            <a:ext cx="2286000" cy="34778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max |</a:t>
            </a:r>
            <a:r>
              <a:rPr lang="en-US" sz="2200" dirty="0" smtClean="0">
                <a:solidFill>
                  <a:schemeClr val="tx2"/>
                </a:solidFill>
                <a:latin typeface="Symbol" pitchFamily="18" charset="2"/>
              </a:rPr>
              <a:t>f-a</a:t>
            </a:r>
            <a:r>
              <a:rPr lang="en-US" sz="2200" dirty="0" smtClean="0">
                <a:solidFill>
                  <a:schemeClr val="tx2"/>
                </a:solidFill>
              </a:rPr>
              <a:t>|</a:t>
            </a:r>
          </a:p>
          <a:p>
            <a:endParaRPr lang="en-US" sz="2200" dirty="0" smtClean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19.5° for blocks on the </a:t>
            </a:r>
            <a:r>
              <a:rPr lang="en-US" sz="2200" dirty="0" err="1" smtClean="0">
                <a:solidFill>
                  <a:schemeClr val="tx2"/>
                </a:solidFill>
              </a:rPr>
              <a:t>midplane</a:t>
            </a:r>
            <a:endParaRPr lang="en-US" sz="2200" dirty="0" smtClean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14.6° for the others</a:t>
            </a:r>
          </a:p>
          <a:p>
            <a:endParaRPr lang="en-US" sz="2200" dirty="0" smtClean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for D20:</a:t>
            </a:r>
          </a:p>
          <a:p>
            <a:r>
              <a:rPr lang="en-US" sz="2200" dirty="0" smtClean="0">
                <a:solidFill>
                  <a:schemeClr val="tx2"/>
                </a:solidFill>
              </a:rPr>
              <a:t>22.2° &amp; 20.2°</a:t>
            </a:r>
          </a:p>
          <a:p>
            <a:endParaRPr lang="en-US" sz="2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9848" y="493776"/>
            <a:ext cx="9604635" cy="619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Cos-theta 156 conductors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990600"/>
            <a:ext cx="34290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@ T = 4.2 K</a:t>
            </a:r>
          </a:p>
          <a:p>
            <a:r>
              <a:rPr lang="en-US" sz="2000" dirty="0" err="1" smtClean="0"/>
              <a:t>Bss</a:t>
            </a:r>
            <a:r>
              <a:rPr lang="en-US" sz="2000" dirty="0" smtClean="0"/>
              <a:t>	14.57	  [T]</a:t>
            </a:r>
          </a:p>
          <a:p>
            <a:r>
              <a:rPr lang="en-US" sz="2000" dirty="0" err="1" smtClean="0"/>
              <a:t>Iss</a:t>
            </a:r>
            <a:r>
              <a:rPr lang="en-US" sz="2000" dirty="0" smtClean="0"/>
              <a:t>	14646	  [A]</a:t>
            </a:r>
          </a:p>
          <a:p>
            <a:r>
              <a:rPr lang="en-US" sz="2000" dirty="0" err="1" smtClean="0"/>
              <a:t>jss</a:t>
            </a:r>
            <a:r>
              <a:rPr lang="en-US" sz="2000" dirty="0" smtClean="0"/>
              <a:t>	1049	  [A/mm^2]</a:t>
            </a:r>
          </a:p>
          <a:p>
            <a:r>
              <a:rPr lang="en-US" sz="2000" dirty="0" smtClean="0"/>
              <a:t>lambda	1.055	</a:t>
            </a:r>
          </a:p>
          <a:p>
            <a:r>
              <a:rPr lang="en-US" sz="2000" dirty="0" smtClean="0"/>
              <a:t>gamma	4.82E-08	  [T/(A/m^2)]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05600" y="3124200"/>
            <a:ext cx="20574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@ R = 2/3*50 mm</a:t>
            </a:r>
          </a:p>
          <a:p>
            <a:r>
              <a:rPr lang="en-US" sz="2000" dirty="0" smtClean="0"/>
              <a:t>b3	0.0</a:t>
            </a:r>
          </a:p>
          <a:p>
            <a:r>
              <a:rPr lang="en-US" sz="2000" dirty="0" smtClean="0"/>
              <a:t>b5	0.0</a:t>
            </a:r>
          </a:p>
          <a:p>
            <a:r>
              <a:rPr lang="en-US" sz="2000" dirty="0" smtClean="0"/>
              <a:t>b7	0.0</a:t>
            </a:r>
          </a:p>
          <a:p>
            <a:r>
              <a:rPr lang="en-US" sz="2000" dirty="0" smtClean="0"/>
              <a:t>b9	0.1</a:t>
            </a:r>
          </a:p>
          <a:p>
            <a:r>
              <a:rPr lang="en-US" sz="2000" dirty="0" smtClean="0"/>
              <a:t>b11	0.8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72200" y="5235714"/>
            <a:ext cx="289560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Inductance  41.7	[</a:t>
            </a:r>
            <a:r>
              <a:rPr lang="en-US" sz="2000" dirty="0" err="1" smtClean="0"/>
              <a:t>mH</a:t>
            </a:r>
            <a:r>
              <a:rPr lang="en-US" sz="2000" dirty="0" smtClean="0"/>
              <a:t>/m]</a:t>
            </a:r>
          </a:p>
          <a:p>
            <a:r>
              <a:rPr lang="en-US" sz="2000" dirty="0" smtClean="0"/>
              <a:t>Energy	      4.5	[MJ/m]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6800" y="493776"/>
            <a:ext cx="9604636" cy="619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Cos-theta 156 conductors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1106031"/>
            <a:ext cx="1828800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aligning at the </a:t>
            </a:r>
            <a:r>
              <a:rPr lang="en-US" sz="2000" dirty="0" smtClean="0">
                <a:solidFill>
                  <a:srgbClr val="FF0000"/>
                </a:solidFill>
              </a:rPr>
              <a:t>inner</a:t>
            </a:r>
            <a:r>
              <a:rPr lang="en-US" sz="2000" dirty="0" smtClean="0"/>
              <a:t> radius:</a:t>
            </a:r>
          </a:p>
          <a:p>
            <a:r>
              <a:rPr lang="en-US" sz="2000" dirty="0" smtClean="0"/>
              <a:t>b3	0.00</a:t>
            </a:r>
          </a:p>
          <a:p>
            <a:r>
              <a:rPr lang="en-US" sz="2000" dirty="0" smtClean="0"/>
              <a:t>b5	0.00</a:t>
            </a:r>
          </a:p>
          <a:p>
            <a:r>
              <a:rPr lang="en-US" sz="2000" dirty="0" smtClean="0"/>
              <a:t>b7	0.02</a:t>
            </a:r>
          </a:p>
          <a:p>
            <a:r>
              <a:rPr lang="en-US" sz="2000" dirty="0" smtClean="0"/>
              <a:t>b9	0.09</a:t>
            </a:r>
          </a:p>
          <a:p>
            <a:r>
              <a:rPr lang="en-US" sz="2000" dirty="0" smtClean="0"/>
              <a:t>b11	0.82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29400" y="3544431"/>
            <a:ext cx="1828800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aligning at the </a:t>
            </a:r>
            <a:r>
              <a:rPr lang="en-US" sz="2000" dirty="0" smtClean="0">
                <a:solidFill>
                  <a:srgbClr val="FF0000"/>
                </a:solidFill>
              </a:rPr>
              <a:t>outer</a:t>
            </a:r>
            <a:r>
              <a:rPr lang="en-US" sz="2000" dirty="0" smtClean="0"/>
              <a:t> radius:</a:t>
            </a:r>
          </a:p>
          <a:p>
            <a:r>
              <a:rPr lang="en-US" sz="2000" dirty="0" smtClean="0"/>
              <a:t>b3	-1.25</a:t>
            </a:r>
          </a:p>
          <a:p>
            <a:r>
              <a:rPr lang="en-US" sz="2000" dirty="0" smtClean="0"/>
              <a:t>b5	0.05</a:t>
            </a:r>
          </a:p>
          <a:p>
            <a:r>
              <a:rPr lang="en-US" sz="2000" dirty="0" smtClean="0"/>
              <a:t>b7	0.11</a:t>
            </a:r>
          </a:p>
          <a:p>
            <a:r>
              <a:rPr lang="en-US" sz="2000" dirty="0" smtClean="0"/>
              <a:t>b9	0.14</a:t>
            </a:r>
          </a:p>
          <a:p>
            <a:r>
              <a:rPr lang="en-US" sz="2000" dirty="0" smtClean="0"/>
              <a:t>b11	0.84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0600" y="1219200"/>
            <a:ext cx="1828800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max radial shift 538 </a:t>
            </a:r>
            <a:r>
              <a:rPr lang="en-US" sz="2000" dirty="0" smtClean="0">
                <a:solidFill>
                  <a:srgbClr val="0070C0"/>
                </a:solidFill>
                <a:latin typeface="Symbol" pitchFamily="18" charset="2"/>
              </a:rPr>
              <a:t>m</a:t>
            </a:r>
            <a:r>
              <a:rPr lang="en-US" sz="2000" dirty="0" smtClean="0">
                <a:solidFill>
                  <a:srgbClr val="0070C0"/>
                </a:solidFill>
              </a:rPr>
              <a:t>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14800" y="1143000"/>
            <a:ext cx="2286000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multipoles</a:t>
            </a:r>
            <a:endParaRPr lang="en-US" sz="2000" dirty="0" smtClean="0"/>
          </a:p>
          <a:p>
            <a:r>
              <a:rPr lang="en-US" sz="2000" dirty="0" smtClean="0"/>
              <a:t>@ R = 2/3*50 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1291557"/>
            <a:ext cx="7162800" cy="4652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6000"/>
              </a:lnSpc>
              <a:buAutoNum type="arabicPlain" startAt="3"/>
            </a:pPr>
            <a:r>
              <a:rPr lang="en-US" sz="4000" dirty="0" smtClean="0">
                <a:solidFill>
                  <a:schemeClr val="tx2"/>
                </a:solidFill>
              </a:rPr>
              <a:t>Preliminary considerations</a:t>
            </a:r>
          </a:p>
          <a:p>
            <a:pPr marL="457200" indent="-457200">
              <a:lnSpc>
                <a:spcPts val="6000"/>
              </a:lnSpc>
              <a:buAutoNum type="arabicPlain" startAt="7"/>
            </a:pPr>
            <a:r>
              <a:rPr lang="en-US" sz="4000" dirty="0" smtClean="0">
                <a:solidFill>
                  <a:schemeClr val="tx2"/>
                </a:solidFill>
              </a:rPr>
              <a:t>Block design</a:t>
            </a:r>
          </a:p>
          <a:p>
            <a:pPr marL="457200" indent="-457200">
              <a:lnSpc>
                <a:spcPts val="60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7	Cos-theta design</a:t>
            </a:r>
          </a:p>
          <a:p>
            <a:pPr marL="457200" indent="-457200">
              <a:lnSpc>
                <a:spcPts val="6000"/>
              </a:lnSpc>
              <a:buAutoNum type="arabicPlain" startAt="2"/>
            </a:pPr>
            <a:r>
              <a:rPr lang="en-US" sz="4000" dirty="0" smtClean="0">
                <a:solidFill>
                  <a:schemeClr val="tx2"/>
                </a:solidFill>
              </a:rPr>
              <a:t>Comparison with other dipoles</a:t>
            </a:r>
          </a:p>
          <a:p>
            <a:pPr marL="457200" indent="-457200">
              <a:lnSpc>
                <a:spcPts val="60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2	Lorentz forces</a:t>
            </a:r>
          </a:p>
          <a:p>
            <a:pPr marL="457200" indent="-457200">
              <a:lnSpc>
                <a:spcPts val="60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2	Next steps, references</a:t>
            </a:r>
            <a:endParaRPr lang="en-US" sz="4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469796"/>
            <a:ext cx="7654516" cy="5931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Comparison with other dipoles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6019800"/>
            <a:ext cx="7924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Magnets’ data from [1] and [3]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34000" y="1059359"/>
            <a:ext cx="3810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en-US" sz="2200" dirty="0" smtClean="0">
                <a:solidFill>
                  <a:schemeClr val="tx2"/>
                </a:solidFill>
              </a:rPr>
              <a:t> = central field per unit of current density</a:t>
            </a:r>
            <a:endParaRPr lang="en-US" sz="2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Comparison with other dipoles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533400"/>
            <a:ext cx="7086600" cy="589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5105400" y="1321713"/>
            <a:ext cx="41910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Symbol" pitchFamily="18" charset="2"/>
              </a:rPr>
              <a:t>l</a:t>
            </a:r>
            <a:r>
              <a:rPr lang="en-US" sz="2200" dirty="0" smtClean="0">
                <a:solidFill>
                  <a:schemeClr val="tx2"/>
                </a:solidFill>
              </a:rPr>
              <a:t> = peak field / central field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6019800"/>
            <a:ext cx="7924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Magnets’ data from [1] and [3]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Iron contribution: block layout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1066800"/>
            <a:ext cx="28194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chemeClr val="tx2"/>
                </a:solidFill>
              </a:rPr>
              <a:t>r_iron</a:t>
            </a:r>
            <a:r>
              <a:rPr lang="en-US" sz="2400" dirty="0" smtClean="0">
                <a:solidFill>
                  <a:schemeClr val="tx2"/>
                </a:solidFill>
              </a:rPr>
              <a:t> = 180 mm</a:t>
            </a:r>
          </a:p>
          <a:p>
            <a:pPr algn="ctr"/>
            <a:r>
              <a:rPr lang="en-US" sz="2400" dirty="0" err="1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2400" dirty="0" err="1" smtClean="0">
                <a:solidFill>
                  <a:schemeClr val="tx2"/>
                </a:solidFill>
              </a:rPr>
              <a:t>r</a:t>
            </a:r>
            <a:r>
              <a:rPr lang="en-US" sz="2400" dirty="0" smtClean="0">
                <a:solidFill>
                  <a:schemeClr val="tx2"/>
                </a:solidFill>
              </a:rPr>
              <a:t> = 1000</a:t>
            </a:r>
          </a:p>
          <a:p>
            <a:pPr algn="ctr"/>
            <a:endParaRPr lang="en-US" sz="2400" dirty="0" smtClean="0">
              <a:solidFill>
                <a:schemeClr val="tx2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2"/>
                </a:solidFill>
              </a:rPr>
              <a:t>Bss</a:t>
            </a:r>
            <a:r>
              <a:rPr lang="en-US" sz="2400" dirty="0" smtClean="0">
                <a:solidFill>
                  <a:schemeClr val="tx2"/>
                </a:solidFill>
              </a:rPr>
              <a:t> = 15.65 T (+8.2%)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668080"/>
            <a:ext cx="5827530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0679" y="2667000"/>
            <a:ext cx="5830879" cy="375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257800" y="1069848"/>
            <a:ext cx="29718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FEM</a:t>
            </a:r>
          </a:p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LHC steel, saturation</a:t>
            </a:r>
          </a:p>
          <a:p>
            <a:pPr algn="ctr"/>
            <a:endParaRPr lang="en-US" sz="2400" dirty="0" smtClean="0">
              <a:solidFill>
                <a:schemeClr val="tx2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2"/>
                </a:solidFill>
              </a:rPr>
              <a:t>Bss</a:t>
            </a:r>
            <a:r>
              <a:rPr lang="en-US" sz="2400" dirty="0" smtClean="0">
                <a:solidFill>
                  <a:schemeClr val="tx2"/>
                </a:solidFill>
              </a:rPr>
              <a:t> =  14.93 T (+5.3%)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Iron contribution: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theta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layout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1066800"/>
            <a:ext cx="28194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chemeClr val="tx2"/>
                </a:solidFill>
              </a:rPr>
              <a:t>r_iron</a:t>
            </a:r>
            <a:r>
              <a:rPr lang="en-US" sz="2400" dirty="0" smtClean="0">
                <a:solidFill>
                  <a:schemeClr val="tx2"/>
                </a:solidFill>
              </a:rPr>
              <a:t> = 180 mm</a:t>
            </a:r>
          </a:p>
          <a:p>
            <a:pPr algn="ctr"/>
            <a:r>
              <a:rPr lang="en-US" sz="2400" dirty="0" err="1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2400" dirty="0" err="1" smtClean="0">
                <a:solidFill>
                  <a:schemeClr val="tx2"/>
                </a:solidFill>
              </a:rPr>
              <a:t>r</a:t>
            </a:r>
            <a:r>
              <a:rPr lang="en-US" sz="2400" dirty="0" smtClean="0">
                <a:solidFill>
                  <a:schemeClr val="tx2"/>
                </a:solidFill>
              </a:rPr>
              <a:t> = 1000</a:t>
            </a:r>
          </a:p>
          <a:p>
            <a:pPr algn="ctr"/>
            <a:endParaRPr lang="en-US" sz="2400" dirty="0" smtClean="0">
              <a:solidFill>
                <a:schemeClr val="tx2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2"/>
                </a:solidFill>
              </a:rPr>
              <a:t>Bss</a:t>
            </a:r>
            <a:r>
              <a:rPr lang="en-US" sz="2400" dirty="0" smtClean="0">
                <a:solidFill>
                  <a:schemeClr val="tx2"/>
                </a:solidFill>
              </a:rPr>
              <a:t> = 15.67 T (+7.5%)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1066800"/>
            <a:ext cx="29718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FEM</a:t>
            </a:r>
          </a:p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LHC steel, saturation</a:t>
            </a:r>
          </a:p>
          <a:p>
            <a:pPr algn="ctr"/>
            <a:endParaRPr lang="en-US" sz="2400" dirty="0" smtClean="0">
              <a:solidFill>
                <a:schemeClr val="tx2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2"/>
                </a:solidFill>
              </a:rPr>
              <a:t>Bss</a:t>
            </a:r>
            <a:r>
              <a:rPr lang="en-US" sz="2400" dirty="0" smtClean="0">
                <a:solidFill>
                  <a:schemeClr val="tx2"/>
                </a:solidFill>
              </a:rPr>
              <a:t> =  15.27 T (+4.8%)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0624" y="2670048"/>
            <a:ext cx="5830879" cy="375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670048"/>
            <a:ext cx="5830879" cy="375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14400" y="1128712"/>
            <a:ext cx="8534400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Lorentz forces (per quadrant)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181100"/>
            <a:ext cx="205740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@ short sample</a:t>
            </a:r>
          </a:p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(</a:t>
            </a:r>
            <a:r>
              <a:rPr lang="en-US" sz="2200" dirty="0" err="1" smtClean="0">
                <a:solidFill>
                  <a:schemeClr val="tx2"/>
                </a:solidFill>
              </a:rPr>
              <a:t>Bss</a:t>
            </a:r>
            <a:r>
              <a:rPr lang="en-US" sz="2200" dirty="0" smtClean="0">
                <a:solidFill>
                  <a:schemeClr val="tx2"/>
                </a:solidFill>
              </a:rPr>
              <a:t> = 14.2 T,   </a:t>
            </a:r>
            <a:r>
              <a:rPr lang="en-US" sz="2200" dirty="0" err="1" smtClean="0">
                <a:solidFill>
                  <a:schemeClr val="tx2"/>
                </a:solidFill>
              </a:rPr>
              <a:t>Iss</a:t>
            </a:r>
            <a:r>
              <a:rPr lang="en-US" sz="2200" dirty="0" smtClean="0">
                <a:solidFill>
                  <a:schemeClr val="tx2"/>
                </a:solidFill>
              </a:rPr>
              <a:t> = 14.6 kA)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53200" y="2266652"/>
            <a:ext cx="2057400" cy="23391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B050"/>
                </a:solidFill>
              </a:rPr>
              <a:t>HD2</a:t>
            </a:r>
          </a:p>
          <a:p>
            <a:pPr algn="ctr"/>
            <a:endParaRPr lang="en-US" sz="2200" dirty="0" smtClean="0">
              <a:solidFill>
                <a:srgbClr val="00B050"/>
              </a:solidFill>
            </a:endParaRPr>
          </a:p>
          <a:p>
            <a:pPr algn="ctr"/>
            <a:r>
              <a:rPr lang="en-US" sz="2200" dirty="0" smtClean="0">
                <a:solidFill>
                  <a:srgbClr val="00B050"/>
                </a:solidFill>
              </a:rPr>
              <a:t>@ short sample (4.2 K)</a:t>
            </a:r>
          </a:p>
          <a:p>
            <a:pPr algn="ctr"/>
            <a:r>
              <a:rPr lang="en-US" sz="2200" dirty="0" smtClean="0">
                <a:solidFill>
                  <a:srgbClr val="00B050"/>
                </a:solidFill>
              </a:rPr>
              <a:t>(</a:t>
            </a:r>
            <a:r>
              <a:rPr lang="en-US" sz="2200" dirty="0" err="1" smtClean="0">
                <a:solidFill>
                  <a:srgbClr val="00B050"/>
                </a:solidFill>
              </a:rPr>
              <a:t>Bss</a:t>
            </a:r>
            <a:r>
              <a:rPr lang="en-US" sz="2200" dirty="0" smtClean="0">
                <a:solidFill>
                  <a:srgbClr val="00B050"/>
                </a:solidFill>
              </a:rPr>
              <a:t> = 15.0 T,    </a:t>
            </a:r>
            <a:r>
              <a:rPr lang="en-US" sz="2200" dirty="0" err="1" smtClean="0">
                <a:solidFill>
                  <a:srgbClr val="00B050"/>
                </a:solidFill>
              </a:rPr>
              <a:t>Iss</a:t>
            </a:r>
            <a:r>
              <a:rPr lang="en-US" sz="2200" dirty="0" smtClean="0">
                <a:solidFill>
                  <a:srgbClr val="00B050"/>
                </a:solidFill>
              </a:rPr>
              <a:t> = 17.3 kA)</a:t>
            </a:r>
            <a:endParaRPr lang="en-US" sz="2200" dirty="0">
              <a:solidFill>
                <a:srgbClr val="00B050"/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800600"/>
            <a:ext cx="2819400" cy="895350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962025"/>
            <a:ext cx="2819400" cy="17811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14400" y="1124712"/>
            <a:ext cx="8540607" cy="550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Lorentz forces (per quadrant)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181100"/>
            <a:ext cx="205740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@ short sample</a:t>
            </a:r>
          </a:p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(</a:t>
            </a:r>
            <a:r>
              <a:rPr lang="en-US" sz="2200" dirty="0" err="1" smtClean="0">
                <a:solidFill>
                  <a:schemeClr val="tx2"/>
                </a:solidFill>
              </a:rPr>
              <a:t>Bss</a:t>
            </a:r>
            <a:r>
              <a:rPr lang="en-US" sz="2200" dirty="0" smtClean="0">
                <a:solidFill>
                  <a:schemeClr val="tx2"/>
                </a:solidFill>
              </a:rPr>
              <a:t> = 14.6 T,   </a:t>
            </a:r>
            <a:r>
              <a:rPr lang="en-US" sz="2200" dirty="0" err="1" smtClean="0">
                <a:solidFill>
                  <a:schemeClr val="tx2"/>
                </a:solidFill>
              </a:rPr>
              <a:t>Iss</a:t>
            </a:r>
            <a:r>
              <a:rPr lang="en-US" sz="2200" dirty="0" smtClean="0">
                <a:solidFill>
                  <a:schemeClr val="tx2"/>
                </a:solidFill>
              </a:rPr>
              <a:t> = 14.6 kA)</a:t>
            </a:r>
            <a:endParaRPr lang="en-US" sz="2200" dirty="0">
              <a:solidFill>
                <a:schemeClr val="tx2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219200"/>
            <a:ext cx="2819400" cy="41433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43100" y="1495485"/>
            <a:ext cx="5257800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  2D stress analysis</a:t>
            </a:r>
          </a:p>
          <a:p>
            <a:pPr algn="ctr"/>
            <a:endParaRPr lang="en-US" sz="3600" dirty="0" smtClean="0">
              <a:solidFill>
                <a:srgbClr val="0070C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   magnet ends</a:t>
            </a:r>
          </a:p>
          <a:p>
            <a:pPr>
              <a:buFont typeface="Arial" charset="0"/>
              <a:buChar char="•"/>
            </a:pPr>
            <a:endParaRPr lang="en-US" sz="3600" dirty="0" smtClean="0">
              <a:solidFill>
                <a:srgbClr val="0070C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   ...</a:t>
            </a:r>
          </a:p>
          <a:p>
            <a:pPr>
              <a:buFont typeface="Arial" charset="0"/>
              <a:buChar char="•"/>
            </a:pPr>
            <a:endParaRPr lang="en-US" sz="3600" dirty="0" smtClean="0">
              <a:solidFill>
                <a:srgbClr val="0070C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   ...</a:t>
            </a:r>
          </a:p>
          <a:p>
            <a:endParaRPr lang="en-US" sz="3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495485"/>
            <a:ext cx="8458200" cy="55707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[1]</a:t>
            </a:r>
          </a:p>
          <a:p>
            <a:r>
              <a:rPr lang="en-US" sz="2000" dirty="0" smtClean="0"/>
              <a:t>       Electromagnetic design of superconducting dipoles based on sector coils</a:t>
            </a:r>
          </a:p>
          <a:p>
            <a:r>
              <a:rPr lang="it-IT" sz="2000" dirty="0" smtClean="0"/>
              <a:t>       L. Rossi and Ezio Todesco</a:t>
            </a:r>
          </a:p>
          <a:p>
            <a:r>
              <a:rPr lang="en-US" sz="2000" dirty="0" smtClean="0"/>
              <a:t>       Phys. Rev. special topics – Accelerators and beams, 10, 112401 (2007)</a:t>
            </a:r>
          </a:p>
          <a:p>
            <a:endParaRPr lang="en-US" sz="2000" dirty="0" smtClean="0"/>
          </a:p>
          <a:p>
            <a:r>
              <a:rPr lang="en-US" sz="2000" dirty="0" smtClean="0"/>
              <a:t>[2]</a:t>
            </a:r>
          </a:p>
          <a:p>
            <a:r>
              <a:rPr lang="en-US" sz="2000" dirty="0" smtClean="0"/>
              <a:t>       Design and fabrication of end spacers for a 13 T Nb3Sn dipole magnet</a:t>
            </a:r>
          </a:p>
          <a:p>
            <a:r>
              <a:rPr lang="it-IT" sz="2000" dirty="0" smtClean="0"/>
              <a:t>       S. Caspi , D. Dell'Orco, W. B. Ghiorso and A. Wandesforde</a:t>
            </a:r>
          </a:p>
          <a:p>
            <a:r>
              <a:rPr lang="en-US" sz="2000" dirty="0" smtClean="0"/>
              <a:t>       IEEE Trans. Appl. </a:t>
            </a:r>
            <a:r>
              <a:rPr lang="en-US" sz="2000" dirty="0" err="1" smtClean="0"/>
              <a:t>Supercond</a:t>
            </a:r>
            <a:r>
              <a:rPr lang="en-US" sz="2000" dirty="0" smtClean="0"/>
              <a:t>., 5 (1995)</a:t>
            </a:r>
          </a:p>
          <a:p>
            <a:endParaRPr lang="en-US" sz="2000" dirty="0" smtClean="0"/>
          </a:p>
          <a:p>
            <a:r>
              <a:rPr lang="en-US" sz="2000" dirty="0" smtClean="0"/>
              <a:t>[3]</a:t>
            </a:r>
          </a:p>
          <a:p>
            <a:r>
              <a:rPr lang="en-US" sz="2000" dirty="0" smtClean="0"/>
              <a:t>       Electromagnetic efficiency of block design in superconducting dipoles</a:t>
            </a:r>
          </a:p>
          <a:p>
            <a:r>
              <a:rPr lang="en-US" sz="2000" dirty="0" smtClean="0"/>
              <a:t>       L. Rossi and Ezio Todesco</a:t>
            </a:r>
          </a:p>
          <a:p>
            <a:r>
              <a:rPr lang="en-US" sz="2000" dirty="0" smtClean="0"/>
              <a:t>       IEEE Trans. Appl. </a:t>
            </a:r>
            <a:r>
              <a:rPr lang="en-US" sz="2000" dirty="0" err="1" smtClean="0"/>
              <a:t>Supercond</a:t>
            </a:r>
            <a:r>
              <a:rPr lang="en-US" sz="2000" dirty="0" smtClean="0"/>
              <a:t>., 19 (2009)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3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14400" y="1828800"/>
            <a:ext cx="3200400" cy="3200400"/>
            <a:chOff x="1066800" y="2286000"/>
            <a:chExt cx="3200400" cy="3200400"/>
          </a:xfrm>
        </p:grpSpPr>
        <p:sp>
          <p:nvSpPr>
            <p:cNvPr id="8" name="Oval 7"/>
            <p:cNvSpPr/>
            <p:nvPr/>
          </p:nvSpPr>
          <p:spPr>
            <a:xfrm>
              <a:off x="1066800" y="2286000"/>
              <a:ext cx="3200400" cy="3200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>
              <a:stCxn id="8" idx="3"/>
              <a:endCxn id="8" idx="7"/>
            </p:cNvCxnSpPr>
            <p:nvPr/>
          </p:nvCxnSpPr>
          <p:spPr>
            <a:xfrm rot="5400000" flipH="1" flipV="1">
              <a:off x="1535487" y="2754688"/>
              <a:ext cx="2263026" cy="226302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209800" y="3657600"/>
              <a:ext cx="1066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100 mm</a:t>
              </a:r>
              <a:endParaRPr lang="en-US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6172200" y="3115270"/>
            <a:ext cx="694944" cy="73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62600" y="3496270"/>
            <a:ext cx="2590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21.4 x 1.82 mm (bare)</a:t>
            </a:r>
          </a:p>
          <a:p>
            <a:r>
              <a:rPr lang="en-US" dirty="0" smtClean="0"/>
              <a:t>21.8 x 2.22 mm (with ins.)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0" y="2658070"/>
            <a:ext cx="259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40 strands, 1 mm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00600" y="4334470"/>
            <a:ext cx="3962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4.2 K</a:t>
            </a:r>
          </a:p>
          <a:p>
            <a:r>
              <a:rPr lang="en-US" dirty="0" err="1" smtClean="0"/>
              <a:t>Jc</a:t>
            </a:r>
            <a:r>
              <a:rPr lang="en-US" dirty="0" smtClean="0"/>
              <a:t> = 2500*0.90 = 2250 A/mm^2 @ 12 T</a:t>
            </a:r>
          </a:p>
          <a:p>
            <a:r>
              <a:rPr lang="en-US" dirty="0" err="1" smtClean="0"/>
              <a:t>Jc</a:t>
            </a:r>
            <a:r>
              <a:rPr lang="en-US" dirty="0" smtClean="0"/>
              <a:t> = 1250*0.90 = 1125 A/mm^2 @ 15 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How much cable?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942019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5410200" y="5477470"/>
            <a:ext cx="3048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tx2"/>
                </a:solidFill>
              </a:rPr>
              <a:t>156 turns</a:t>
            </a:r>
          </a:p>
          <a:p>
            <a:pPr algn="ctr"/>
            <a:r>
              <a:rPr lang="en-US" sz="2700" dirty="0" smtClean="0">
                <a:solidFill>
                  <a:schemeClr val="tx2"/>
                </a:solidFill>
              </a:rPr>
              <a:t>(per quadrant)</a:t>
            </a:r>
            <a:endParaRPr lang="en-US" sz="27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92620"/>
            <a:ext cx="3124200" cy="54081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24400" y="2007513"/>
            <a:ext cx="19050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r = 60 mm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1143000"/>
            <a:ext cx="4343400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tx2"/>
                </a:solidFill>
              </a:rPr>
              <a:t>Using the approach of [1]:</a:t>
            </a:r>
            <a:endParaRPr lang="en-US" sz="27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2133600"/>
            <a:ext cx="7207032" cy="4647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(Unconstrained) solution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868740"/>
            <a:ext cx="5715000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 max field at the center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 no constraints on the </a:t>
            </a:r>
            <a:r>
              <a:rPr lang="en-US" sz="2400" dirty="0" err="1" smtClean="0">
                <a:solidFill>
                  <a:schemeClr val="tx2"/>
                </a:solidFill>
              </a:rPr>
              <a:t>multipoles</a:t>
            </a:r>
            <a:endParaRPr lang="en-US" sz="24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 critical surface at infinity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 only constraint: A = 156*w*t*4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0" y="2209800"/>
            <a:ext cx="30480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lambda = peak field /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    central field</a:t>
            </a:r>
            <a:endParaRPr lang="en-US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9800" y="1219200"/>
            <a:ext cx="31242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gamma = central field / 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     current density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77000" y="3581400"/>
            <a:ext cx="21336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@ R = 2/3*50 mm</a:t>
            </a:r>
          </a:p>
          <a:p>
            <a:r>
              <a:rPr lang="en-US" sz="2000" dirty="0" smtClean="0"/>
              <a:t>b3	 140.4</a:t>
            </a:r>
          </a:p>
          <a:p>
            <a:r>
              <a:rPr lang="en-US" sz="2000" dirty="0" smtClean="0"/>
              <a:t>b5  	 -33.8</a:t>
            </a:r>
          </a:p>
          <a:p>
            <a:r>
              <a:rPr lang="en-US" sz="2000" dirty="0" smtClean="0"/>
              <a:t>b7	 6.0</a:t>
            </a:r>
          </a:p>
          <a:p>
            <a:r>
              <a:rPr lang="en-US" sz="2000" dirty="0" smtClean="0"/>
              <a:t>b9	-0.7</a:t>
            </a:r>
          </a:p>
          <a:p>
            <a:r>
              <a:rPr lang="en-US" sz="2000" dirty="0" smtClean="0"/>
              <a:t>b11</a:t>
            </a:r>
            <a:r>
              <a:rPr lang="en-US" sz="2000" smtClean="0"/>
              <a:t>	-0.0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Block design: n1-n1-n3-n3, 2+1 DOFs</a:t>
            </a:r>
            <a:endParaRPr lang="en-US" dirty="0"/>
          </a:p>
        </p:txBody>
      </p:sp>
      <p:sp>
        <p:nvSpPr>
          <p:cNvPr id="6" name="Arc 5"/>
          <p:cNvSpPr/>
          <p:nvPr/>
        </p:nvSpPr>
        <p:spPr>
          <a:xfrm>
            <a:off x="-1143000" y="3810000"/>
            <a:ext cx="4572000" cy="4572000"/>
          </a:xfrm>
          <a:prstGeom prst="arc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429000" y="6096000"/>
            <a:ext cx="4953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962400" y="4953000"/>
            <a:ext cx="3429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62400" y="3962400"/>
            <a:ext cx="3429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209800" y="2514600"/>
            <a:ext cx="27432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09800" y="1524000"/>
            <a:ext cx="27432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2590800" y="5029200"/>
            <a:ext cx="27432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914400" y="2514600"/>
            <a:ext cx="25908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05200" y="61722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60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81200" y="358140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x3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rot="10800000">
            <a:off x="1447800" y="3428999"/>
            <a:ext cx="67818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0800000" flipV="1">
            <a:off x="2743200" y="5867400"/>
            <a:ext cx="5257800" cy="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066800" y="3200400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55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590800" y="5726668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20000" y="47244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0.5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81600" y="22860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0.5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486400" y="518160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n1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334000" y="42672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n2=n1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429000" y="274320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n3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200400" y="17526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n4=n3</a:t>
            </a:r>
            <a:endParaRPr lang="en-US" dirty="0"/>
          </a:p>
        </p:txBody>
      </p:sp>
      <p:sp>
        <p:nvSpPr>
          <p:cNvPr id="24" name="Right Brace 23"/>
          <p:cNvSpPr/>
          <p:nvPr/>
        </p:nvSpPr>
        <p:spPr>
          <a:xfrm>
            <a:off x="5029200" y="2362200"/>
            <a:ext cx="152400" cy="228600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Brace 25"/>
          <p:cNvSpPr/>
          <p:nvPr/>
        </p:nvSpPr>
        <p:spPr>
          <a:xfrm>
            <a:off x="7467600" y="4800600"/>
            <a:ext cx="152400" cy="228600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Block design: n1-n1-n3-n3, 2+1 DOFs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1092369"/>
            <a:ext cx="6553200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tx2"/>
                </a:solidFill>
              </a:rPr>
              <a:t>Moving around y1 &amp; x3 to optimize b3 &amp; b5: </a:t>
            </a:r>
            <a:endParaRPr lang="en-US" sz="2700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837" y="1905000"/>
            <a:ext cx="8028326" cy="434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50" y="685800"/>
            <a:ext cx="9150650" cy="589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Block 41-41-37-37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6800" y="495300"/>
            <a:ext cx="9601200" cy="618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Block 41-41-37-37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914400"/>
            <a:ext cx="34290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@ T = 4.2 K</a:t>
            </a:r>
          </a:p>
          <a:p>
            <a:r>
              <a:rPr lang="en-US" sz="2000" dirty="0" err="1" smtClean="0"/>
              <a:t>Bss</a:t>
            </a:r>
            <a:r>
              <a:rPr lang="en-US" sz="2000" dirty="0" smtClean="0"/>
              <a:t>	14.18	  [T]</a:t>
            </a:r>
          </a:p>
          <a:p>
            <a:r>
              <a:rPr lang="en-US" sz="2000" dirty="0" err="1" smtClean="0"/>
              <a:t>Iss</a:t>
            </a:r>
            <a:r>
              <a:rPr lang="en-US" sz="2000" dirty="0" smtClean="0"/>
              <a:t>	14572	  [A]</a:t>
            </a:r>
          </a:p>
          <a:p>
            <a:r>
              <a:rPr lang="en-US" sz="2000" dirty="0" err="1" smtClean="0"/>
              <a:t>jss</a:t>
            </a:r>
            <a:r>
              <a:rPr lang="en-US" sz="2000" dirty="0" smtClean="0"/>
              <a:t>	1044	  [A/mm^2]</a:t>
            </a:r>
          </a:p>
          <a:p>
            <a:r>
              <a:rPr lang="en-US" sz="2000" dirty="0" smtClean="0"/>
              <a:t>lambda	1.086	</a:t>
            </a:r>
          </a:p>
          <a:p>
            <a:r>
              <a:rPr lang="en-US" sz="2000" dirty="0" smtClean="0"/>
              <a:t>gamma	4.71E-08	  [T/(A/m^2)]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05600" y="3048000"/>
            <a:ext cx="21336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@ R = 2/3*50 mm</a:t>
            </a:r>
          </a:p>
          <a:p>
            <a:r>
              <a:rPr lang="en-US" sz="2000" dirty="0" smtClean="0"/>
              <a:t>b3	 0.0</a:t>
            </a:r>
          </a:p>
          <a:p>
            <a:r>
              <a:rPr lang="en-US" sz="2000" dirty="0" smtClean="0"/>
              <a:t>b5  	 0.0</a:t>
            </a:r>
          </a:p>
          <a:p>
            <a:r>
              <a:rPr lang="en-US" sz="2000" dirty="0" smtClean="0"/>
              <a:t>b7	 1.8</a:t>
            </a:r>
          </a:p>
          <a:p>
            <a:r>
              <a:rPr lang="en-US" sz="2000" dirty="0" smtClean="0"/>
              <a:t>b9	-1.8</a:t>
            </a:r>
          </a:p>
          <a:p>
            <a:r>
              <a:rPr lang="en-US" sz="2000" dirty="0" smtClean="0"/>
              <a:t>b11	-0.2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72200" y="5181600"/>
            <a:ext cx="289560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Inductance  42.2	[</a:t>
            </a:r>
            <a:r>
              <a:rPr lang="en-US" sz="2000" dirty="0" err="1" smtClean="0"/>
              <a:t>mH</a:t>
            </a:r>
            <a:r>
              <a:rPr lang="en-US" sz="2000" dirty="0" smtClean="0"/>
              <a:t>/m]</a:t>
            </a:r>
          </a:p>
          <a:p>
            <a:r>
              <a:rPr lang="en-US" sz="2000" dirty="0" smtClean="0"/>
              <a:t>Energy	      4.5	[MJ/m]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1436</TotalTime>
  <Words>680</Words>
  <Application>Microsoft Office PowerPoint</Application>
  <PresentationFormat>On-screen Show (4:3)</PresentationFormat>
  <Paragraphs>200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EuCARD-WP7-HFM meeting  29 Sept. 2009  </vt:lpstr>
      <vt:lpstr>Agenda</vt:lpstr>
      <vt:lpstr>Data</vt:lpstr>
      <vt:lpstr>How much cable?</vt:lpstr>
      <vt:lpstr>(Unconstrained) solution</vt:lpstr>
      <vt:lpstr>Block design: n1-n1-n3-n3, 2+1 DOFs</vt:lpstr>
      <vt:lpstr>Block design: n1-n1-n3-n3, 2+1 DOFs</vt:lpstr>
      <vt:lpstr>Block 41-41-37-37</vt:lpstr>
      <vt:lpstr>Block 41-41-37-37</vt:lpstr>
      <vt:lpstr>Block design: n1-n1-n3-n3, 5+1 DOFs</vt:lpstr>
      <vt:lpstr>Block design: n1-n1-n3-n3, 5+1 DOFs</vt:lpstr>
      <vt:lpstr>Load line (41-41-37-37, no iron)</vt:lpstr>
      <vt:lpstr>LBNL D20</vt:lpstr>
      <vt:lpstr>Cos-theta design</vt:lpstr>
      <vt:lpstr>From block to cos-theta</vt:lpstr>
      <vt:lpstr>Cos-theta 156 conductors</vt:lpstr>
      <vt:lpstr>Cos-theta 156 conductors</vt:lpstr>
      <vt:lpstr>Cos-theta 156 conductors</vt:lpstr>
      <vt:lpstr>Cos-theta 156 conductors</vt:lpstr>
      <vt:lpstr>Comparison with other dipoles</vt:lpstr>
      <vt:lpstr>Comparison with other dipoles</vt:lpstr>
      <vt:lpstr>Slide 22</vt:lpstr>
      <vt:lpstr>Slide 23</vt:lpstr>
      <vt:lpstr>Lorentz forces (per quadrant)</vt:lpstr>
      <vt:lpstr>Lorentz forces (per quadrant)</vt:lpstr>
      <vt:lpstr>Next steps</vt:lpstr>
      <vt:lpstr>References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Attilio Milanese</dc:creator>
  <cp:lastModifiedBy>Attilio Milanese</cp:lastModifiedBy>
  <cp:revision>134</cp:revision>
  <dcterms:created xsi:type="dcterms:W3CDTF">2009-08-27T07:52:07Z</dcterms:created>
  <dcterms:modified xsi:type="dcterms:W3CDTF">2009-09-29T07:44:34Z</dcterms:modified>
</cp:coreProperties>
</file>