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338" r:id="rId2"/>
    <p:sldId id="340" r:id="rId3"/>
    <p:sldId id="354" r:id="rId4"/>
  </p:sldIdLst>
  <p:sldSz cx="12192000" cy="6858000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FF00"/>
    <a:srgbClr val="0055A0"/>
    <a:srgbClr val="FFFFFF"/>
    <a:srgbClr val="F0F0F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8" autoAdjust="0"/>
    <p:restoredTop sz="96866" autoAdjust="0"/>
  </p:normalViewPr>
  <p:slideViewPr>
    <p:cSldViewPr snapToGrid="0" snapToObjects="1">
      <p:cViewPr varScale="1">
        <p:scale>
          <a:sx n="119" d="100"/>
          <a:sy n="119" d="100"/>
        </p:scale>
        <p:origin x="114" y="3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0" d="100"/>
          <a:sy n="50" d="100"/>
        </p:scale>
        <p:origin x="2160" y="54"/>
      </p:cViewPr>
      <p:guideLst>
        <p:guide orient="horz" pos="2141"/>
        <p:guide pos="31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1128" y="2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13/12/2017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1128" y="6456379"/>
            <a:ext cx="4279230" cy="341297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8" y="1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509588"/>
            <a:ext cx="453231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28897"/>
            <a:ext cx="7898130" cy="305895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8" y="6456613"/>
            <a:ext cx="4278154" cy="33988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1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70175" y="509588"/>
            <a:ext cx="4532313" cy="25495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33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BDE7F-2A2F-45D2-8407-49A59CB8A9C3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Gerade Verbindung 29"/>
          <p:cNvCxnSpPr/>
          <p:nvPr userDrawn="1"/>
        </p:nvCxnSpPr>
        <p:spPr>
          <a:xfrm>
            <a:off x="0" y="836712"/>
            <a:ext cx="1219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12192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12192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BDE7F-2A2F-45D2-8407-49A59CB8A9C3}" type="datetime1">
              <a:rPr lang="en-US" smtClean="0"/>
              <a:t>12/13/2017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Image 4" descr="bande-01.eps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6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621384"/>
            <a:ext cx="12192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Compact magnet </a:t>
            </a:r>
            <a:r>
              <a:rPr lang="en-GB" sz="3200" dirty="0" smtClean="0"/>
              <a:t>design</a:t>
            </a:r>
          </a:p>
          <a:p>
            <a:pPr algn="ctr"/>
            <a:endParaRPr lang="en-US" sz="2100" b="1" dirty="0"/>
          </a:p>
          <a:p>
            <a:pPr algn="ctr"/>
            <a:r>
              <a:rPr lang="en-US" sz="2100" b="1" dirty="0"/>
              <a:t>Daniel Schoerling</a:t>
            </a:r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On behalf of </a:t>
            </a:r>
            <a:r>
              <a:rPr lang="en-US" sz="2100" b="1" dirty="0" err="1" smtClean="0"/>
              <a:t>EuroCirCol</a:t>
            </a:r>
            <a:r>
              <a:rPr lang="en-US" sz="2100" b="1" dirty="0" smtClean="0"/>
              <a:t> WP5 and the FCC-</a:t>
            </a:r>
            <a:r>
              <a:rPr lang="en-US" sz="2100" b="1" dirty="0" err="1" smtClean="0"/>
              <a:t>hh</a:t>
            </a:r>
            <a:r>
              <a:rPr lang="en-US" sz="2100" b="1" dirty="0" smtClean="0"/>
              <a:t> Magnet Development Program</a:t>
            </a:r>
          </a:p>
          <a:p>
            <a:pPr algn="ctr"/>
            <a:r>
              <a:rPr lang="en-US" sz="2100" b="1" dirty="0" smtClean="0"/>
              <a:t>13</a:t>
            </a:r>
            <a:r>
              <a:rPr lang="en-US" sz="2100" b="1" baseline="30000" dirty="0" smtClean="0"/>
              <a:t>th</a:t>
            </a:r>
            <a:r>
              <a:rPr lang="en-US" sz="2100" b="1" dirty="0" smtClean="0"/>
              <a:t> of December 2017</a:t>
            </a:r>
          </a:p>
          <a:p>
            <a:pPr algn="ctr"/>
            <a:endParaRPr lang="en-US" sz="2100" b="1" dirty="0"/>
          </a:p>
          <a:p>
            <a:pPr algn="ctr"/>
            <a:endParaRPr lang="en-US" sz="1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87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6214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5915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36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1" y="4900501"/>
            <a:ext cx="1371600" cy="1238525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12192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de-CH" sz="4000" dirty="0" smtClean="0"/>
              <a:t>Magnet Design Options</a:t>
            </a:r>
            <a:endParaRPr lang="en-US" sz="4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 descr="Block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900" y="2574311"/>
            <a:ext cx="2494800" cy="129855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>
            <a:grpSpLocks noChangeAspect="1"/>
          </p:cNvGrpSpPr>
          <p:nvPr/>
        </p:nvGrpSpPr>
        <p:grpSpPr bwMode="auto">
          <a:xfrm>
            <a:off x="2026008" y="1232276"/>
            <a:ext cx="2494800" cy="1285520"/>
            <a:chOff x="0" y="0"/>
            <a:chExt cx="58150" cy="30522"/>
          </a:xfrm>
        </p:grpSpPr>
        <p:pic>
          <p:nvPicPr>
            <p:cNvPr id="10" name="Immagine 1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35"/>
            <a:stretch>
              <a:fillRect/>
            </a:stretch>
          </p:blipFill>
          <p:spPr bwMode="auto">
            <a:xfrm>
              <a:off x="0" y="0"/>
              <a:ext cx="32447" cy="305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" r="12381"/>
            <a:stretch>
              <a:fillRect/>
            </a:stretch>
          </p:blipFill>
          <p:spPr bwMode="auto">
            <a:xfrm>
              <a:off x="34099" y="1458"/>
              <a:ext cx="24051" cy="261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 descr="Common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683" y="3928339"/>
            <a:ext cx="2627757" cy="129135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-28754" y="1551870"/>
            <a:ext cx="1768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Cosine-theta</a:t>
            </a:r>
            <a:r>
              <a:rPr lang="fr-CH" dirty="0" smtClean="0"/>
              <a:t> (</a:t>
            </a:r>
            <a:r>
              <a:rPr lang="fr-CH" dirty="0" err="1" smtClean="0"/>
              <a:t>baseline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14" name="TextBox 13"/>
          <p:cNvSpPr txBox="1"/>
          <p:nvPr/>
        </p:nvSpPr>
        <p:spPr>
          <a:xfrm>
            <a:off x="-44752" y="3086771"/>
            <a:ext cx="2026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Block-type </a:t>
            </a:r>
            <a:r>
              <a:rPr lang="fr-CH" dirty="0" err="1" smtClean="0"/>
              <a:t>coils</a:t>
            </a:r>
            <a:endParaRPr lang="fr-CH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4316527"/>
            <a:ext cx="165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Common-</a:t>
            </a:r>
            <a:r>
              <a:rPr lang="fr-CH" dirty="0" err="1" smtClean="0"/>
              <a:t>coils</a:t>
            </a:r>
            <a:endParaRPr lang="fr-CH" dirty="0"/>
          </a:p>
        </p:txBody>
      </p:sp>
      <p:sp>
        <p:nvSpPr>
          <p:cNvPr id="16" name="TextBox 15"/>
          <p:cNvSpPr txBox="1"/>
          <p:nvPr/>
        </p:nvSpPr>
        <p:spPr>
          <a:xfrm>
            <a:off x="2276325" y="5254403"/>
            <a:ext cx="2194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2015 </a:t>
            </a:r>
            <a:r>
              <a:rPr lang="fr-CH" dirty="0" smtClean="0"/>
              <a:t>           </a:t>
            </a:r>
            <a:r>
              <a:rPr lang="fr-CH" dirty="0"/>
              <a:t>2017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289784" y="772411"/>
            <a:ext cx="6934731" cy="5514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25"/>
              </a:spcAft>
            </a:pPr>
            <a:r>
              <a:rPr lang="en-US" dirty="0"/>
              <a:t>Magnet length			</a:t>
            </a:r>
            <a:r>
              <a:rPr lang="en-US" dirty="0" smtClean="0"/>
              <a:t>	14.3 </a:t>
            </a:r>
            <a:r>
              <a:rPr lang="en-US" dirty="0"/>
              <a:t>m</a:t>
            </a:r>
          </a:p>
          <a:p>
            <a:pPr>
              <a:spcAft>
                <a:spcPts val="225"/>
              </a:spcAft>
            </a:pPr>
            <a:r>
              <a:rPr lang="en-US" dirty="0"/>
              <a:t>Free physical aperture 			50 </a:t>
            </a:r>
            <a:r>
              <a:rPr lang="en-US" dirty="0" smtClean="0"/>
              <a:t>mm</a:t>
            </a:r>
          </a:p>
          <a:p>
            <a:pPr>
              <a:spcAft>
                <a:spcPts val="225"/>
              </a:spcAft>
            </a:pPr>
            <a:r>
              <a:rPr lang="en-US" dirty="0" smtClean="0"/>
              <a:t>Inter-beam distance			204 mm</a:t>
            </a:r>
            <a:endParaRPr lang="en-US" dirty="0"/>
          </a:p>
          <a:p>
            <a:pPr>
              <a:spcAft>
                <a:spcPts val="225"/>
              </a:spcAft>
            </a:pPr>
            <a:r>
              <a:rPr lang="en-US" dirty="0" smtClean="0"/>
              <a:t>Field amplitude	 </a:t>
            </a:r>
            <a:r>
              <a:rPr lang="en-US" dirty="0"/>
              <a:t>			16 T</a:t>
            </a:r>
          </a:p>
          <a:p>
            <a:pPr>
              <a:spcAft>
                <a:spcPts val="225"/>
              </a:spcAft>
            </a:pPr>
            <a:r>
              <a:rPr lang="en-US" dirty="0"/>
              <a:t>Margin on the load-line @ 1.9K		14 %</a:t>
            </a:r>
          </a:p>
          <a:p>
            <a:pPr>
              <a:spcAft>
                <a:spcPts val="225"/>
              </a:spcAft>
            </a:pPr>
            <a:r>
              <a:rPr lang="en-US" dirty="0"/>
              <a:t>Total time margin	</a:t>
            </a:r>
            <a:r>
              <a:rPr lang="en-US" dirty="0" smtClean="0"/>
              <a:t>	</a:t>
            </a:r>
            <a:r>
              <a:rPr lang="en-US" dirty="0"/>
              <a:t>		40 </a:t>
            </a:r>
            <a:r>
              <a:rPr lang="en-US" dirty="0" err="1"/>
              <a:t>ms</a:t>
            </a:r>
            <a:r>
              <a:rPr lang="en-US" dirty="0"/>
              <a:t>	</a:t>
            </a:r>
          </a:p>
          <a:p>
            <a:pPr>
              <a:spcAft>
                <a:spcPts val="225"/>
              </a:spcAft>
            </a:pPr>
            <a:r>
              <a:rPr lang="en-US" dirty="0"/>
              <a:t>Critical current density @ 1.9 K, 16T	2300 A/mm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  <a:p>
            <a:pPr>
              <a:spcAft>
                <a:spcPts val="225"/>
              </a:spcAft>
            </a:pPr>
            <a:r>
              <a:rPr lang="en-US" dirty="0"/>
              <a:t>Conductor fit (</a:t>
            </a:r>
            <a:r>
              <a:rPr lang="en-US" i="1" dirty="0" err="1" smtClean="0"/>
              <a:t>J</a:t>
            </a:r>
            <a:r>
              <a:rPr lang="en-US" baseline="-25000" dirty="0" err="1" smtClean="0"/>
              <a:t>c</a:t>
            </a:r>
            <a:r>
              <a:rPr lang="en-US" dirty="0" smtClean="0"/>
              <a:t>/</a:t>
            </a:r>
            <a:r>
              <a:rPr lang="en-US" i="1" dirty="0" smtClean="0"/>
              <a:t>B</a:t>
            </a:r>
            <a:r>
              <a:rPr lang="en-US" dirty="0"/>
              <a:t>)			</a:t>
            </a:r>
            <a:r>
              <a:rPr lang="en-US" dirty="0" err="1"/>
              <a:t>EuroCirCol</a:t>
            </a:r>
            <a:r>
              <a:rPr lang="en-US" dirty="0"/>
              <a:t> fit</a:t>
            </a:r>
          </a:p>
          <a:p>
            <a:pPr>
              <a:spcAft>
                <a:spcPts val="225"/>
              </a:spcAft>
            </a:pPr>
            <a:r>
              <a:rPr lang="en-US" dirty="0"/>
              <a:t>Degradation due to cabling	</a:t>
            </a:r>
            <a:r>
              <a:rPr lang="en-US" dirty="0" smtClean="0"/>
              <a:t>	</a:t>
            </a:r>
            <a:r>
              <a:rPr lang="en-US" dirty="0"/>
              <a:t>	3%</a:t>
            </a:r>
          </a:p>
          <a:p>
            <a:pPr>
              <a:spcAft>
                <a:spcPts val="225"/>
              </a:spcAft>
            </a:pPr>
            <a:r>
              <a:rPr lang="en-US" dirty="0"/>
              <a:t>Minimum Cu/</a:t>
            </a:r>
            <a:r>
              <a:rPr lang="en-US" dirty="0" err="1"/>
              <a:t>nonCu</a:t>
            </a:r>
            <a:r>
              <a:rPr lang="en-US" dirty="0"/>
              <a:t>			0.8	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strand diameter		</a:t>
            </a:r>
            <a:r>
              <a:rPr lang="en-US" dirty="0" smtClean="0"/>
              <a:t>	1.2 </a:t>
            </a:r>
            <a:r>
              <a:rPr lang="en-US" dirty="0"/>
              <a:t>mm	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stress on conductor at warm	150 MPa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stress on conductor at cold	200 MPa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hot spot temp. (@ 105% </a:t>
            </a:r>
            <a:r>
              <a:rPr lang="en-US" i="1" dirty="0" err="1"/>
              <a:t>I</a:t>
            </a:r>
            <a:r>
              <a:rPr lang="en-US" baseline="-25000" dirty="0" err="1"/>
              <a:t>nom</a:t>
            </a:r>
            <a:r>
              <a:rPr lang="en-US" dirty="0"/>
              <a:t>)	350 K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number of strands in a cable	40 - 60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voltage to ground (magnet)	1.2 kV</a:t>
            </a:r>
          </a:p>
          <a:p>
            <a:pPr>
              <a:spcAft>
                <a:spcPts val="225"/>
              </a:spcAft>
            </a:pPr>
            <a:r>
              <a:rPr lang="en-US" dirty="0"/>
              <a:t>Maximum TOTAL voltage to ground	</a:t>
            </a:r>
            <a:r>
              <a:rPr lang="en-US" dirty="0" smtClean="0"/>
              <a:t>	2.5 </a:t>
            </a:r>
            <a:r>
              <a:rPr lang="en-US" dirty="0"/>
              <a:t>kV</a:t>
            </a:r>
          </a:p>
          <a:p>
            <a:pPr>
              <a:spcAft>
                <a:spcPts val="225"/>
              </a:spcAft>
            </a:pPr>
            <a:r>
              <a:rPr lang="en-US" dirty="0"/>
              <a:t>Conductor cost (performance based)	5 Euro/</a:t>
            </a:r>
            <a:r>
              <a:rPr lang="en-US" dirty="0" err="1"/>
              <a:t>kAm</a:t>
            </a:r>
            <a:r>
              <a:rPr lang="en-US" dirty="0"/>
              <a:t>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73502" y="890310"/>
            <a:ext cx="2520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 800 mm  </a:t>
            </a:r>
            <a:r>
              <a:rPr lang="fr-CH" dirty="0" smtClean="0"/>
              <a:t>     600 mm</a:t>
            </a:r>
            <a:endParaRPr lang="en-GB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023900" y="1232276"/>
            <a:ext cx="1349439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528800" y="1225599"/>
            <a:ext cx="921370" cy="1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43287" y="5794836"/>
            <a:ext cx="344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CCT </a:t>
            </a:r>
            <a:r>
              <a:rPr lang="fr-CH" sz="800" dirty="0"/>
              <a:t>(PSI </a:t>
            </a:r>
            <a:r>
              <a:rPr lang="fr-CH" sz="800" dirty="0" err="1"/>
              <a:t>with</a:t>
            </a:r>
            <a:r>
              <a:rPr lang="fr-CH" sz="800" dirty="0"/>
              <a:t> LBNL and CERN</a:t>
            </a:r>
            <a:r>
              <a:rPr lang="fr-CH" sz="800" dirty="0" smtClean="0"/>
              <a:t>)</a:t>
            </a:r>
            <a:endParaRPr lang="fr-CH" sz="800" dirty="0"/>
          </a:p>
        </p:txBody>
      </p:sp>
    </p:spTree>
    <p:extLst>
      <p:ext uri="{BB962C8B-B14F-4D97-AF65-F5344CB8AC3E}">
        <p14:creationId xmlns:p14="http://schemas.microsoft.com/office/powerpoint/2010/main" val="155487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1"/>
          <p:cNvSpPr txBox="1">
            <a:spLocks/>
          </p:cNvSpPr>
          <p:nvPr/>
        </p:nvSpPr>
        <p:spPr>
          <a:xfrm>
            <a:off x="-1" y="1"/>
            <a:ext cx="12191999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/>
              <a:t>	</a:t>
            </a:r>
            <a:r>
              <a:rPr lang="en-GB" sz="4000" dirty="0" smtClean="0"/>
              <a:t>Curved compact dipole magnets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972001"/>
            <a:ext cx="7615901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LHC dipole magnets were produced straight and then curved in a press before welding the outer shell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The current baseline foresees a bladder and key structure with approximately 0.8 m long aluminum shells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Making </a:t>
            </a:r>
            <a:r>
              <a:rPr lang="en-US" dirty="0"/>
              <a:t>the segments shorter ‘Aluminum collar shell’ may allow bending the structure without concentrating the stress at few </a:t>
            </a:r>
            <a:r>
              <a:rPr lang="en-US" dirty="0" smtClean="0"/>
              <a:t>positions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Using </a:t>
            </a:r>
            <a:r>
              <a:rPr lang="en-US" dirty="0"/>
              <a:t>Invar (FeNi36) as yoke material may allow to replace the Al shell (sufficient pre-stress and compensating the lower magnetic saturation may not allow for smaller overall size, studies are on-going)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Collaring and using yoke materials with larger stress limit may allow to further reduce the overall size (explorative studies will start soon)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69" name="Group 68"/>
          <p:cNvGrpSpPr/>
          <p:nvPr/>
        </p:nvGrpSpPr>
        <p:grpSpPr>
          <a:xfrm>
            <a:off x="4404357" y="1362554"/>
            <a:ext cx="7899958" cy="6881566"/>
            <a:chOff x="3897920" y="1542594"/>
            <a:chExt cx="7899958" cy="6881566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1" t="3077" r="27104" b="3590"/>
            <a:stretch/>
          </p:blipFill>
          <p:spPr>
            <a:xfrm>
              <a:off x="7054785" y="2024235"/>
              <a:ext cx="3243270" cy="3222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9522780" y="2710036"/>
              <a:ext cx="9749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Iron yoke</a:t>
              </a:r>
            </a:p>
            <a:p>
              <a:endParaRPr lang="it-IT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833798" y="3123714"/>
              <a:ext cx="102303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Steel pad</a:t>
              </a:r>
            </a:p>
            <a:p>
              <a:endParaRPr lang="it-IT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82393" y="3607885"/>
              <a:ext cx="13436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Titanium pole</a:t>
              </a:r>
            </a:p>
            <a:p>
              <a:endParaRPr lang="it-IT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410460" y="4560377"/>
              <a:ext cx="11368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Conductor</a:t>
              </a:r>
            </a:p>
            <a:p>
              <a:endParaRPr lang="it-IT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189745" y="4167468"/>
              <a:ext cx="160813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smtClean="0"/>
                <a:t>Copper wedges</a:t>
              </a:r>
            </a:p>
            <a:p>
              <a:endParaRPr lang="it-IT"/>
            </a:p>
          </p:txBody>
        </p:sp>
        <p:sp>
          <p:nvSpPr>
            <p:cNvPr id="3" name="Block Arc 2"/>
            <p:cNvSpPr>
              <a:spLocks noChangeAspect="1"/>
            </p:cNvSpPr>
            <p:nvPr/>
          </p:nvSpPr>
          <p:spPr>
            <a:xfrm>
              <a:off x="3897920" y="1963493"/>
              <a:ext cx="6460667" cy="6460667"/>
            </a:xfrm>
            <a:prstGeom prst="blockArc">
              <a:avLst>
                <a:gd name="adj1" fmla="val 16179567"/>
                <a:gd name="adj2" fmla="val 3906"/>
                <a:gd name="adj3" fmla="val 1919"/>
              </a:avLst>
            </a:prstGeom>
            <a:solidFill>
              <a:srgbClr val="B2FF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8298187" y="3774515"/>
              <a:ext cx="1891558" cy="808257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8354336" y="3329029"/>
              <a:ext cx="1489777" cy="110872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8727783" y="2906414"/>
              <a:ext cx="833753" cy="56931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8883682" y="2409745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8628086" y="4727051"/>
              <a:ext cx="1795405" cy="25707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8502357" y="4332920"/>
              <a:ext cx="1740048" cy="4623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8660896" y="2063537"/>
              <a:ext cx="524861" cy="34620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9359601" y="2225865"/>
              <a:ext cx="13997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Aluminum shell</a:t>
              </a:r>
            </a:p>
            <a:p>
              <a:endParaRPr lang="it-IT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184591" y="1844071"/>
              <a:ext cx="17588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Stainless steel shell</a:t>
              </a:r>
            </a:p>
            <a:p>
              <a:endParaRPr lang="it-IT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101844" y="5508978"/>
              <a:ext cx="24826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094492" y="5825067"/>
              <a:ext cx="309552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101844" y="6107289"/>
              <a:ext cx="328436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7102112" y="1542594"/>
              <a:ext cx="7352" cy="4564695"/>
            </a:xfrm>
            <a:prstGeom prst="line">
              <a:avLst/>
            </a:prstGeom>
            <a:ln w="6350">
              <a:solidFill>
                <a:schemeClr val="accent1">
                  <a:lumMod val="1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8024343" y="5186246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600 mm</a:t>
              </a:r>
              <a:endParaRPr lang="en-GB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025632" y="549358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750 mm</a:t>
              </a:r>
              <a:endParaRPr lang="en-GB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025632" y="5798800"/>
              <a:ext cx="12731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ym typeface="Symbol" panose="05050102010706020507" pitchFamily="18" charset="2"/>
                </a:rPr>
                <a:t> 790 mm</a:t>
              </a:r>
              <a:endParaRPr lang="en-GB" dirty="0"/>
            </a:p>
          </p:txBody>
        </p:sp>
      </p:grpSp>
      <p:pic>
        <p:nvPicPr>
          <p:cNvPr id="72" name="Picture 71"/>
          <p:cNvPicPr>
            <a:picLocks noChangeAspect="1"/>
          </p:cNvPicPr>
          <p:nvPr/>
        </p:nvPicPr>
        <p:blipFill rotWithShape="1">
          <a:blip r:embed="rId4"/>
          <a:srcRect l="8573" t="36749" r="4785" b="43625"/>
          <a:stretch/>
        </p:blipFill>
        <p:spPr>
          <a:xfrm>
            <a:off x="234887" y="4767761"/>
            <a:ext cx="6829777" cy="1151467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6067294" y="5685558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MQXFB</a:t>
            </a:r>
          </a:p>
        </p:txBody>
      </p:sp>
    </p:spTree>
    <p:extLst>
      <p:ext uri="{BB962C8B-B14F-4D97-AF65-F5344CB8AC3E}">
        <p14:creationId xmlns:p14="http://schemas.microsoft.com/office/powerpoint/2010/main" val="348047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73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37707</TotalTime>
  <Words>186</Words>
  <Application>Microsoft Office PowerPoint</Application>
  <PresentationFormat>Widescreen</PresentationFormat>
  <Paragraphs>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Symbol</vt:lpstr>
      <vt:lpstr>CERN(4-3)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846</cp:revision>
  <cp:lastPrinted>2017-12-04T12:27:12Z</cp:lastPrinted>
  <dcterms:created xsi:type="dcterms:W3CDTF">2012-11-30T11:04:26Z</dcterms:created>
  <dcterms:modified xsi:type="dcterms:W3CDTF">2017-12-13T08:17:49Z</dcterms:modified>
</cp:coreProperties>
</file>