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48" r:id="rId2"/>
  </p:sldMasterIdLst>
  <p:notesMasterIdLst>
    <p:notesMasterId r:id="rId32"/>
  </p:notesMasterIdLst>
  <p:sldIdLst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307" r:id="rId11"/>
    <p:sldId id="308" r:id="rId12"/>
    <p:sldId id="311" r:id="rId13"/>
    <p:sldId id="309" r:id="rId14"/>
    <p:sldId id="292" r:id="rId15"/>
    <p:sldId id="296" r:id="rId16"/>
    <p:sldId id="313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6" r:id="rId25"/>
    <p:sldId id="305" r:id="rId26"/>
    <p:sldId id="289" r:id="rId27"/>
    <p:sldId id="293" r:id="rId28"/>
    <p:sldId id="304" r:id="rId29"/>
    <p:sldId id="294" r:id="rId30"/>
    <p:sldId id="29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27305-1182-B44C-AAC2-1C8EAC4D9313}" type="datetimeFigureOut">
              <a:rPr lang="en-US" smtClean="0"/>
              <a:t>5/16/19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06343-CA1D-FB4B-A42D-5C8FE2370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8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C640F-7FEC-4556-ACF6-062C18A2E8EF}" type="slidenum">
              <a:rPr lang="sv-SE" smtClean="0">
                <a:solidFill>
                  <a:prstClr val="black"/>
                </a:solidFill>
              </a:rPr>
              <a:pPr/>
              <a:t>2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14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06343-CA1D-FB4B-A42D-5C8FE2370A7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76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06343-CA1D-FB4B-A42D-5C8FE2370A7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76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06343-CA1D-FB4B-A42D-5C8FE2370A7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776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0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0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494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012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5563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89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4662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57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9659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00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35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4753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669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6337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6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3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A75091A-0867-4EAD-876B-4784FDAE0CC6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5/16/19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932D710-CF14-4B18-874A-CA114D2A02BC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67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-1" y="6554381"/>
            <a:ext cx="5599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NAUSHEEN R. SHAH </a:t>
            </a:r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sv-SE" sz="1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LHCP 2019 // Puebla, </a:t>
            </a:r>
            <a:r>
              <a:rPr lang="sv-SE" sz="12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Mexico</a:t>
            </a:r>
            <a:endParaRPr lang="sv-S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54435" y="6554381"/>
            <a:ext cx="2365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May 22, </a:t>
            </a:r>
            <a:r>
              <a:rPr lang="sv-SE" sz="12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2019 </a:t>
            </a:r>
            <a:r>
              <a:rPr lang="sv-S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sv-SE" sz="1200" b="1" dirty="0" err="1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</a:t>
            </a:r>
            <a:r>
              <a:rPr lang="sv-SE" sz="1200" b="1" baseline="0" dirty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fld id="{4F6A4F58-21A5-0C40-A3D6-6BC2B9D6ABC8}" type="slidenum">
              <a:rPr lang="sv-SE" sz="1200" b="1" baseline="0" smtClean="0">
                <a:solidFill>
                  <a:srgbClr val="262626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sv-SE" sz="1200" b="1" dirty="0">
              <a:solidFill>
                <a:srgbClr val="26262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5628" y="6351746"/>
            <a:ext cx="809350" cy="499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195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0" eaLnBrk="1" latinLnBrk="0" hangingPunct="1">
        <a:spcBef>
          <a:spcPct val="0"/>
        </a:spcBef>
        <a:buNone/>
        <a:defRPr lang="en-US" sz="4400" b="1" kern="1200" spc="-300" dirty="0" smtClean="0">
          <a:solidFill>
            <a:srgbClr val="CCC7A8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D4633-28C2-4E72-8ACE-944F315291B5}" type="datetimeFigureOut">
              <a:rPr lang="sv-SE" smtClean="0"/>
              <a:t>5/16/19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EB5FF-C76E-4CB5-83D8-6F5646C2F86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533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microsoft.com/office/2007/relationships/hdphoto" Target="../media/hdphoto8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21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jpeg"/><Relationship Id="rId6" Type="http://schemas.microsoft.com/office/2007/relationships/hdphoto" Target="../media/hdphoto10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0.jpeg"/><Relationship Id="rId5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8.png"/><Relationship Id="rId12" Type="http://schemas.openxmlformats.org/officeDocument/2006/relationships/image" Target="../media/image19.jpeg"/><Relationship Id="rId13" Type="http://schemas.microsoft.com/office/2007/relationships/hdphoto" Target="../media/hdphoto6.wdp"/><Relationship Id="rId1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microsoft.com/office/2007/relationships/hdphoto" Target="../media/hdphoto4.wdp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7" Type="http://schemas.microsoft.com/office/2007/relationships/hdphoto" Target="../media/hdphoto5.wdp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3973"/>
            <a:ext cx="9144000" cy="3608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2106" y="107348"/>
            <a:ext cx="7761892" cy="2627216"/>
          </a:xfrm>
        </p:spPr>
        <p:txBody>
          <a:bodyPr>
            <a:noAutofit/>
          </a:bodyPr>
          <a:lstStyle/>
          <a:p>
            <a:pPr algn="ctr">
              <a:lnSpc>
                <a:spcPct val="60000"/>
              </a:lnSpc>
            </a:pPr>
            <a:r>
              <a:rPr lang="en-US" sz="5400" dirty="0" smtClean="0">
                <a:solidFill>
                  <a:schemeClr val="bg2">
                    <a:lumMod val="25000"/>
                  </a:schemeClr>
                </a:solidFill>
              </a:rPr>
              <a:t>The Return of    </a:t>
            </a:r>
            <a:r>
              <a:rPr lang="en-US" sz="66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en-US" sz="66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sz="6600" dirty="0" smtClean="0"/>
              <a:t> 		 		</a:t>
            </a:r>
            <a:r>
              <a:rPr lang="en-US" sz="5400" i="1" dirty="0" err="1" smtClean="0">
                <a:solidFill>
                  <a:schemeClr val="bg2">
                    <a:lumMod val="75000"/>
                  </a:schemeClr>
                </a:solidFill>
              </a:rPr>
              <a:t>WIMPy</a:t>
            </a:r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sz="5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5400" dirty="0" smtClean="0">
                <a:solidFill>
                  <a:schemeClr val="bg2">
                    <a:lumMod val="50000"/>
                  </a:schemeClr>
                </a:solidFill>
              </a:rPr>
              <a:t>										</a:t>
            </a:r>
            <a:r>
              <a:rPr lang="en-US" sz="6600" dirty="0" smtClean="0">
                <a:solidFill>
                  <a:schemeClr val="tx1"/>
                </a:solidFill>
              </a:rPr>
              <a:t>Dark Matter</a:t>
            </a:r>
            <a:endParaRPr lang="en-US" sz="6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321" y="1172577"/>
            <a:ext cx="305303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spc="-100" dirty="0" err="1" smtClean="0">
                <a:solidFill>
                  <a:srgbClr val="093B6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Nausheen</a:t>
            </a:r>
            <a:r>
              <a:rPr lang="en-US" sz="3200" b="1" spc="-100" dirty="0" smtClean="0">
                <a:solidFill>
                  <a:srgbClr val="093B68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 R. Shah </a:t>
            </a:r>
            <a:endParaRPr lang="sv-SE" sz="2800" spc="-100" dirty="0">
              <a:solidFill>
                <a:schemeClr val="bg2">
                  <a:lumMod val="50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8700" r="1662"/>
          <a:stretch/>
        </p:blipFill>
        <p:spPr>
          <a:xfrm>
            <a:off x="294461" y="1632328"/>
            <a:ext cx="2807706" cy="83272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357074" y="5443243"/>
            <a:ext cx="17620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sz="2000" spc="-100" dirty="0" smtClean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Puebla, Mexico</a:t>
            </a:r>
            <a:endParaRPr lang="en-US" sz="2000" spc="-100" dirty="0" smtClean="0">
              <a:solidFill>
                <a:schemeClr val="bg2"/>
              </a:solidFill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dist"/>
            <a:r>
              <a:rPr lang="en-US" sz="2000" spc="-100" dirty="0" smtClean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May 22, </a:t>
            </a:r>
            <a:r>
              <a:rPr lang="en-US" sz="2000" spc="-100" dirty="0" smtClean="0">
                <a:solidFill>
                  <a:schemeClr val="bg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2019</a:t>
            </a:r>
            <a:endParaRPr lang="sv-SE" spc="-1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93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8105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SUSY Dark Matter?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Neutralinos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1016000"/>
            <a:ext cx="3327400" cy="11811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 Gauge Bosons and Higgs (2HDM in SUSY) </a:t>
            </a:r>
            <a:r>
              <a:rPr lang="en-US" dirty="0" err="1" smtClean="0"/>
              <a:t>Superpartners</a:t>
            </a:r>
            <a:endParaRPr lang="en-US" dirty="0"/>
          </a:p>
        </p:txBody>
      </p:sp>
      <p:cxnSp>
        <p:nvCxnSpPr>
          <p:cNvPr id="5" name="Straight Arrow Connector 4"/>
          <p:cNvCxnSpPr>
            <a:stCxn id="3" idx="3"/>
            <a:endCxn id="6" idx="1"/>
          </p:cNvCxnSpPr>
          <p:nvPr/>
        </p:nvCxnSpPr>
        <p:spPr>
          <a:xfrm>
            <a:off x="4013200" y="1606550"/>
            <a:ext cx="1155700" cy="0"/>
          </a:xfrm>
          <a:prstGeom prst="straightConnector1">
            <a:avLst/>
          </a:prstGeom>
          <a:ln w="142875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5168900" y="1016000"/>
            <a:ext cx="3276600" cy="11811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Bunch of weakly coupled neutral </a:t>
            </a:r>
            <a:r>
              <a:rPr lang="en-US" dirty="0" err="1" smtClean="0"/>
              <a:t>Majorana</a:t>
            </a:r>
            <a:r>
              <a:rPr lang="en-US" dirty="0" smtClean="0"/>
              <a:t> fermions, lightest stable due to R-parity: 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WIMP!</a:t>
            </a:r>
            <a:endParaRPr lang="en-US" b="1" dirty="0"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2349500"/>
            <a:ext cx="33274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B: SU(2) singlet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168900" y="2349500"/>
            <a:ext cx="3327400" cy="4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Bino</a:t>
            </a:r>
            <a:r>
              <a:rPr lang="en-US" dirty="0" smtClean="0"/>
              <a:t>	M</a:t>
            </a:r>
            <a:r>
              <a:rPr lang="en-US" baseline="-25000" dirty="0" smtClean="0"/>
              <a:t>1</a:t>
            </a:r>
            <a:r>
              <a:rPr lang="en-US" dirty="0" smtClean="0"/>
              <a:t>	g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10" name="Rectangle 9"/>
          <p:cNvSpPr/>
          <p:nvPr/>
        </p:nvSpPr>
        <p:spPr>
          <a:xfrm>
            <a:off x="685800" y="2997200"/>
            <a:ext cx="3327400" cy="7112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{W</a:t>
            </a:r>
            <a:r>
              <a:rPr lang="en-US" baseline="30000" dirty="0" smtClean="0"/>
              <a:t>0</a:t>
            </a:r>
            <a:r>
              <a:rPr lang="en-US" dirty="0" smtClean="0"/>
              <a:t>, W</a:t>
            </a:r>
            <a:r>
              <a:rPr lang="en-US" baseline="30000" dirty="0" smtClean="0"/>
              <a:t>1</a:t>
            </a:r>
            <a:r>
              <a:rPr lang="en-US" dirty="0" smtClean="0"/>
              <a:t>, W</a:t>
            </a:r>
            <a:r>
              <a:rPr lang="en-US" baseline="30000" dirty="0" smtClean="0"/>
              <a:t>2</a:t>
            </a:r>
            <a:r>
              <a:rPr lang="en-US" dirty="0" smtClean="0"/>
              <a:t>}: SU(2) triplet</a:t>
            </a:r>
            <a:endParaRPr lang="en-US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5168900" y="2984500"/>
            <a:ext cx="3327400" cy="7239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Winos	M</a:t>
            </a:r>
            <a:r>
              <a:rPr lang="en-US" baseline="-25000" dirty="0" smtClean="0"/>
              <a:t>2</a:t>
            </a:r>
            <a:r>
              <a:rPr lang="en-US" dirty="0" smtClean="0"/>
              <a:t>	g</a:t>
            </a:r>
            <a:r>
              <a:rPr lang="en-US" baseline="-25000" dirty="0" smtClean="0"/>
              <a:t>2</a:t>
            </a:r>
          </a:p>
          <a:p>
            <a:pPr algn="ctr"/>
            <a:r>
              <a:rPr lang="en-US" dirty="0" smtClean="0"/>
              <a:t>1 neutral, 2 charged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800" y="3886200"/>
            <a:ext cx="3327400" cy="7112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{H</a:t>
            </a:r>
            <a:r>
              <a:rPr lang="en-US" baseline="-25000" dirty="0" smtClean="0"/>
              <a:t>u</a:t>
            </a:r>
            <a:r>
              <a:rPr lang="en-US" dirty="0" smtClean="0"/>
              <a:t>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d</a:t>
            </a:r>
            <a:r>
              <a:rPr lang="en-US" dirty="0" smtClean="0"/>
              <a:t>}: SU(2) doublets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5168900" y="3886200"/>
            <a:ext cx="3327400" cy="7112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Higgsinos</a:t>
            </a:r>
            <a:r>
              <a:rPr lang="en-US" dirty="0" smtClean="0"/>
              <a:t>	           </a:t>
            </a:r>
            <a:r>
              <a:rPr lang="el-GR" i="1" dirty="0" smtClean="0"/>
              <a:t>μ</a:t>
            </a:r>
            <a:r>
              <a:rPr lang="en-US" dirty="0" smtClean="0"/>
              <a:t>	</a:t>
            </a:r>
            <a:r>
              <a:rPr lang="en-US" dirty="0" err="1" smtClean="0"/>
              <a:t>Yukawas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endParaRPr lang="en-US" dirty="0" smtClean="0"/>
          </a:p>
          <a:p>
            <a:pPr algn="ctr"/>
            <a:r>
              <a:rPr lang="en-US" dirty="0" smtClean="0"/>
              <a:t>2 neutral, 2 charged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5600700"/>
            <a:ext cx="6731000" cy="8636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2415" y="4864100"/>
            <a:ext cx="863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MSSM: 4 neutral “</a:t>
            </a:r>
            <a:r>
              <a:rPr lang="en-US" dirty="0" err="1" smtClean="0"/>
              <a:t>Neutralinos</a:t>
            </a:r>
            <a:r>
              <a:rPr lang="en-US" dirty="0" smtClean="0"/>
              <a:t>”, mixtures of interaction states (Also 2 charged “</a:t>
            </a:r>
            <a:r>
              <a:rPr lang="en-US" dirty="0" err="1" smtClean="0"/>
              <a:t>Charginos</a:t>
            </a:r>
            <a:r>
              <a:rPr lang="en-US" dirty="0" smtClean="0"/>
              <a:t>” </a:t>
            </a:r>
          </a:p>
          <a:p>
            <a:pPr algn="ctr"/>
            <a:r>
              <a:rPr lang="en-US" dirty="0" smtClean="0"/>
              <a:t>mixtures of wino and </a:t>
            </a:r>
            <a:r>
              <a:rPr lang="en-US" dirty="0" err="1" smtClean="0"/>
              <a:t>Higgsinos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3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73"/>
          <p:cNvSpPr txBox="1">
            <a:spLocks/>
          </p:cNvSpPr>
          <p:nvPr/>
        </p:nvSpPr>
        <p:spPr>
          <a:xfrm>
            <a:off x="83100" y="41835"/>
            <a:ext cx="8938200" cy="7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b="1" kern="1200" spc="-300" dirty="0" smtClean="0">
                <a:solidFill>
                  <a:srgbClr val="948A54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</a:lstStyle>
          <a:p>
            <a:pPr>
              <a:spcBef>
                <a:spcPts val="0"/>
              </a:spcBef>
            </a:pPr>
            <a:r>
              <a:rPr lang="en-US" dirty="0"/>
              <a:t>SI Direct Detection?</a:t>
            </a:r>
            <a:endParaRPr lang="en" dirty="0">
              <a:solidFill>
                <a:srgbClr val="4A452A"/>
              </a:solidFill>
              <a:latin typeface="+mn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5800" y="2805544"/>
            <a:ext cx="4353757" cy="3940654"/>
            <a:chOff x="83100" y="2602344"/>
            <a:chExt cx="4353757" cy="3940654"/>
          </a:xfrm>
        </p:grpSpPr>
        <p:sp>
          <p:nvSpPr>
            <p:cNvPr id="5" name="TextBox 4"/>
            <p:cNvSpPr txBox="1"/>
            <p:nvPr/>
          </p:nvSpPr>
          <p:spPr>
            <a:xfrm>
              <a:off x="999618" y="2602344"/>
              <a:ext cx="33347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i="1" dirty="0" smtClean="0">
                  <a:cs typeface="Abadi MT Condensed Light"/>
                </a:rPr>
                <a:t>S. Baum, M. </a:t>
              </a:r>
              <a:r>
                <a:rPr lang="en-US" sz="1400" i="1" dirty="0" err="1" smtClean="0">
                  <a:cs typeface="Abadi MT Condensed Light"/>
                </a:rPr>
                <a:t>Carena</a:t>
              </a:r>
              <a:r>
                <a:rPr lang="en-US" sz="1400" i="1" dirty="0" smtClean="0">
                  <a:cs typeface="Abadi MT Condensed Light"/>
                </a:rPr>
                <a:t>,  N.R.S, C. Wagner, ‘17</a:t>
              </a:r>
              <a:endParaRPr lang="en-US" sz="1400" i="1" dirty="0">
                <a:cs typeface="Abadi MT Condensed Light"/>
              </a:endParaRPr>
            </a:p>
          </p:txBody>
        </p:sp>
        <p:pic>
          <p:nvPicPr>
            <p:cNvPr id="6" name="Shape 17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3100" y="2821222"/>
              <a:ext cx="4353757" cy="372177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 t="5317" r="6730"/>
          <a:stretch/>
        </p:blipFill>
        <p:spPr>
          <a:xfrm>
            <a:off x="4091707" y="569774"/>
            <a:ext cx="5052293" cy="4573726"/>
          </a:xfrm>
          <a:prstGeom prst="rect">
            <a:avLst/>
          </a:prstGeom>
        </p:spPr>
      </p:pic>
      <p:sp>
        <p:nvSpPr>
          <p:cNvPr id="10" name="Shape 174"/>
          <p:cNvSpPr txBox="1">
            <a:spLocks/>
          </p:cNvSpPr>
          <p:nvPr/>
        </p:nvSpPr>
        <p:spPr>
          <a:xfrm>
            <a:off x="4989600" y="5143500"/>
            <a:ext cx="4031700" cy="977900"/>
          </a:xfrm>
          <a:prstGeom prst="rect">
            <a:avLst/>
          </a:prstGeom>
          <a:solidFill>
            <a:schemeClr val="accent3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indent="0" algn="ctr">
              <a:spcBef>
                <a:spcPts val="0"/>
              </a:spcBef>
              <a:buSzPts val="2000"/>
              <a:buNone/>
            </a:pPr>
            <a:r>
              <a:rPr lang="en" sz="2000" dirty="0" smtClean="0"/>
              <a:t>Destructive </a:t>
            </a:r>
            <a:r>
              <a:rPr lang="en" sz="2000" dirty="0" smtClean="0"/>
              <a:t>interference between CP-even Higgs mass eigenstates</a:t>
            </a:r>
            <a:endParaRPr lang="en" sz="2000" dirty="0"/>
          </a:p>
        </p:txBody>
      </p:sp>
      <p:sp>
        <p:nvSpPr>
          <p:cNvPr id="12" name="Shape 174"/>
          <p:cNvSpPr txBox="1">
            <a:spLocks/>
          </p:cNvSpPr>
          <p:nvPr/>
        </p:nvSpPr>
        <p:spPr>
          <a:xfrm>
            <a:off x="83100" y="1803400"/>
            <a:ext cx="4162397" cy="1043221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1600" indent="0" algn="ctr">
              <a:spcBef>
                <a:spcPts val="1600"/>
              </a:spcBef>
              <a:buSzPts val="2000"/>
              <a:buNone/>
            </a:pPr>
            <a:r>
              <a:rPr lang="en" sz="2000" dirty="0" smtClean="0">
                <a:solidFill>
                  <a:schemeClr val="dk1"/>
                </a:solidFill>
              </a:rPr>
              <a:t>𝘩</a:t>
            </a:r>
            <a:r>
              <a:rPr lang="en" sz="2000" baseline="-25000" dirty="0" smtClean="0">
                <a:solidFill>
                  <a:schemeClr val="dk1"/>
                </a:solidFill>
              </a:rPr>
              <a:t>125</a:t>
            </a:r>
            <a:r>
              <a:rPr lang="en-US" sz="2000" baseline="-25000" dirty="0" smtClean="0">
                <a:solidFill>
                  <a:schemeClr val="dk1"/>
                </a:solidFill>
              </a:rPr>
              <a:t> </a:t>
            </a:r>
            <a:r>
              <a:rPr lang="el-GR" sz="2000" dirty="0" smtClean="0">
                <a:solidFill>
                  <a:schemeClr val="dk1"/>
                </a:solidFill>
              </a:rPr>
              <a:t>χχ</a:t>
            </a:r>
            <a:r>
              <a:rPr lang="en" sz="2000" baseline="-25000" dirty="0" smtClean="0">
                <a:solidFill>
                  <a:schemeClr val="dk1"/>
                </a:solidFill>
              </a:rPr>
              <a:t> </a:t>
            </a:r>
            <a:r>
              <a:rPr lang="en-US" sz="2000" dirty="0" smtClean="0"/>
              <a:t>coupling suppressed:</a:t>
            </a:r>
          </a:p>
          <a:p>
            <a:pPr marL="101600" indent="0" algn="ctr">
              <a:spcBef>
                <a:spcPts val="1600"/>
              </a:spcBef>
              <a:buSzPts val="2000"/>
              <a:buNone/>
            </a:pPr>
            <a:r>
              <a:rPr lang="en-US" sz="2000" i="1" dirty="0" smtClean="0"/>
              <a:t>m</a:t>
            </a:r>
            <a:r>
              <a:rPr lang="el-GR" sz="2000" i="1" baseline="-25000" dirty="0" smtClean="0"/>
              <a:t>χ</a:t>
            </a:r>
            <a:r>
              <a:rPr lang="el-GR" sz="2000" i="1" dirty="0" smtClean="0"/>
              <a:t> = +- μ </a:t>
            </a:r>
            <a:r>
              <a:rPr lang="en-US" sz="2000" i="1" dirty="0" smtClean="0"/>
              <a:t>sin 2</a:t>
            </a:r>
            <a:r>
              <a:rPr lang="el-GR" sz="2000" i="1" dirty="0" smtClean="0"/>
              <a:t>β </a:t>
            </a:r>
            <a:endParaRPr lang="en-US" sz="2000" i="1" dirty="0" smtClean="0"/>
          </a:p>
          <a:p>
            <a:pPr marL="101600" indent="0">
              <a:spcBef>
                <a:spcPts val="1600"/>
              </a:spcBef>
              <a:buSzPts val="2000"/>
              <a:buNone/>
            </a:pPr>
            <a:endParaRPr lang="en" sz="2000" dirty="0" smtClean="0">
              <a:solidFill>
                <a:srgbClr val="1C458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175" y="304800"/>
            <a:ext cx="36348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SI DD mediated by CP-even scalars</a:t>
            </a:r>
          </a:p>
          <a:p>
            <a:pPr algn="ctr"/>
            <a:r>
              <a:rPr lang="en-US" dirty="0" smtClean="0"/>
              <a:t>(NMSSM shown: extra singlet scalars</a:t>
            </a:r>
          </a:p>
          <a:p>
            <a:pPr algn="ctr"/>
            <a:r>
              <a:rPr lang="en-US" dirty="0" smtClean="0"/>
              <a:t>and </a:t>
            </a:r>
            <a:r>
              <a:rPr lang="en-US" dirty="0" err="1" smtClean="0"/>
              <a:t>singlino</a:t>
            </a:r>
            <a:r>
              <a:rPr lang="en-US" dirty="0" smtClean="0"/>
              <a:t> </a:t>
            </a:r>
            <a:r>
              <a:rPr lang="en-US" dirty="0" err="1" smtClean="0"/>
              <a:t>neutralino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58800" y="1280180"/>
            <a:ext cx="3616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sz="1400" dirty="0" smtClean="0">
                <a:solidFill>
                  <a:srgbClr val="1C4587"/>
                </a:solidFill>
              </a:rPr>
              <a:t>Cheung</a:t>
            </a:r>
            <a:r>
              <a:rPr lang="en" sz="1400" dirty="0">
                <a:solidFill>
                  <a:srgbClr val="1C4587"/>
                </a:solidFill>
              </a:rPr>
              <a:t>, Papucci, Sanford, NRS, Zurek, `14; </a:t>
            </a:r>
            <a:endParaRPr lang="en-US" sz="1400" dirty="0" smtClean="0">
              <a:solidFill>
                <a:srgbClr val="1C4587"/>
              </a:solidFill>
            </a:endParaRPr>
          </a:p>
          <a:p>
            <a:r>
              <a:rPr lang="en" sz="1400" dirty="0" smtClean="0">
                <a:solidFill>
                  <a:srgbClr val="1C4587"/>
                </a:solidFill>
              </a:rPr>
              <a:t>Huang</a:t>
            </a:r>
            <a:r>
              <a:rPr lang="en" sz="1400" dirty="0">
                <a:solidFill>
                  <a:srgbClr val="1C4587"/>
                </a:solidFill>
              </a:rPr>
              <a:t>, Wagner, 2014, </a:t>
            </a:r>
            <a:r>
              <a:rPr lang="en-US" sz="1400" dirty="0" smtClean="0">
                <a:solidFill>
                  <a:srgbClr val="1C4587"/>
                </a:solidFill>
              </a:rPr>
              <a:t>etc.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6573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2601" y="2508449"/>
            <a:ext cx="8297334" cy="176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1" spc="-320" dirty="0" smtClean="0">
                <a:ea typeface="Verdana" panose="020B0604030504040204" pitchFamily="34" charset="0"/>
                <a:cs typeface="Arial" panose="020B0604020202020204" pitchFamily="34" charset="0"/>
              </a:rPr>
              <a:t>LHC:</a:t>
            </a:r>
            <a:r>
              <a:rPr lang="en-US" sz="6600" b="1" spc="-320" dirty="0" smtClean="0">
                <a:solidFill>
                  <a:schemeClr val="bg2">
                    <a:lumMod val="75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sz="6600" b="1" spc="-320" dirty="0" smtClean="0">
                <a:solidFill>
                  <a:schemeClr val="bg2">
                    <a:lumMod val="90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A New Hope</a:t>
            </a:r>
            <a:endParaRPr lang="en-US" sz="6600" b="1" spc="-320" dirty="0" smtClean="0">
              <a:solidFill>
                <a:schemeClr val="bg2">
                  <a:lumMod val="90000"/>
                </a:schemeClr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5400" b="1" spc="-32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	</a:t>
            </a:r>
            <a:r>
              <a:rPr lang="en-US" sz="5400" b="1" spc="-320" dirty="0" smtClean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				</a:t>
            </a:r>
            <a:r>
              <a:rPr lang="en-US" sz="5400" b="1" spc="-320" dirty="0" smtClean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    </a:t>
            </a:r>
            <a:r>
              <a:rPr lang="en-US" sz="4800" b="1" spc="-320" dirty="0" smtClean="0">
                <a:solidFill>
                  <a:schemeClr val="bg2">
                    <a:lumMod val="75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(Maybe</a:t>
            </a:r>
            <a:r>
              <a:rPr lang="en-US" sz="4800" b="1" spc="-320" dirty="0" smtClean="0">
                <a:solidFill>
                  <a:schemeClr val="bg2">
                    <a:lumMod val="50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r>
              <a:rPr lang="en-US" sz="4800" b="1" spc="-320" dirty="0" smtClean="0">
                <a:solidFill>
                  <a:schemeClr val="bg2">
                    <a:lumMod val="25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r>
              <a:rPr lang="en-US" sz="4800" b="1" spc="-320" dirty="0" smtClean="0">
                <a:ea typeface="Verdana" panose="020B0604030504040204" pitchFamily="34" charset="0"/>
                <a:cs typeface="Arial" panose="020B0604020202020204" pitchFamily="34" charset="0"/>
              </a:rPr>
              <a:t>?)</a:t>
            </a:r>
            <a:endParaRPr lang="en-US" sz="6000" b="1" spc="-320" dirty="0" smtClean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4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643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Are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we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there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yet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?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?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</a:rPr>
              <a:t>Maybe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!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227"/>
          <a:stretch/>
        </p:blipFill>
        <p:spPr>
          <a:xfrm>
            <a:off x="-67735" y="3522124"/>
            <a:ext cx="3530872" cy="2777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2609334"/>
            <a:ext cx="182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arXiv:1806.02293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831082" y="2261944"/>
            <a:ext cx="5906510" cy="4189658"/>
            <a:chOff x="2949613" y="2160346"/>
            <a:chExt cx="5906510" cy="418965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b="2799"/>
            <a:stretch/>
          </p:blipFill>
          <p:spPr>
            <a:xfrm>
              <a:off x="2949613" y="2160346"/>
              <a:ext cx="5906510" cy="418965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995334" y="5454134"/>
              <a:ext cx="2480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/>
                  </a:solidFill>
                </a:rPr>
                <a:t>Wino like cross-sections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715441"/>
            <a:ext cx="8229600" cy="1090593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“Recursive Jigsaw Reconstruction” analysis by ATLAS (related to razor variables).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59976" y="635005"/>
            <a:ext cx="2891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Jackson, Rogan, </a:t>
            </a:r>
            <a:r>
              <a:rPr lang="en-US" i="1" dirty="0" err="1" smtClean="0"/>
              <a:t>Santoni</a:t>
            </a:r>
            <a:r>
              <a:rPr lang="en-US" i="1" dirty="0" smtClean="0"/>
              <a:t>, ‘16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3793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2799"/>
          <a:stretch/>
        </p:blipFill>
        <p:spPr>
          <a:xfrm>
            <a:off x="4630714" y="3352800"/>
            <a:ext cx="4225408" cy="29972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01336" y="5621866"/>
            <a:ext cx="182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arXiv:1806.02293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5718"/>
          <a:stretch/>
        </p:blipFill>
        <p:spPr>
          <a:xfrm>
            <a:off x="0" y="67733"/>
            <a:ext cx="9144000" cy="21636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02846" y="2363663"/>
            <a:ext cx="355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Carena</a:t>
            </a:r>
            <a:r>
              <a:rPr lang="en-US" i="1" dirty="0" smtClean="0"/>
              <a:t>, Osborne, NRS, Wagner, ‘18</a:t>
            </a:r>
            <a:endParaRPr lang="en-US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5467" y="2142453"/>
            <a:ext cx="4766181" cy="453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18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10170" y="66928"/>
            <a:ext cx="232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ATLAS-CONF-2019-020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77800" y="2159000"/>
            <a:ext cx="5727700" cy="4327617"/>
            <a:chOff x="4394200" y="2732995"/>
            <a:chExt cx="4343392" cy="335992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rcRect b="2799"/>
            <a:stretch/>
          </p:blipFill>
          <p:spPr>
            <a:xfrm>
              <a:off x="4394200" y="2732995"/>
              <a:ext cx="4343392" cy="335992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68325" y="4147610"/>
              <a:ext cx="2567766" cy="178725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898535" y="5374469"/>
              <a:ext cx="1824369" cy="296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/>
                  </a:solidFill>
                </a:rPr>
                <a:t>Wino like cross-sections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6800" y="92857"/>
            <a:ext cx="4052171" cy="11018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0759" y="3981040"/>
            <a:ext cx="1455563" cy="1184895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37621" y="1625600"/>
            <a:ext cx="8259586" cy="2196919"/>
            <a:chOff x="744714" y="1499206"/>
            <a:chExt cx="7645400" cy="166351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4714" y="1499206"/>
              <a:ext cx="7645400" cy="1663519"/>
            </a:xfrm>
            <a:prstGeom prst="rect">
              <a:avLst/>
            </a:prstGeom>
            <a:ln w="76200" cmpd="sng">
              <a:solidFill>
                <a:srgbClr val="C0504D"/>
              </a:solidFill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2915332" y="2133633"/>
              <a:ext cx="3485600" cy="279660"/>
            </a:xfrm>
            <a:prstGeom prst="rect">
              <a:avLst/>
            </a:prstGeom>
            <a:noFill/>
            <a:ln w="76200" cmpd="sng">
              <a:solidFill>
                <a:srgbClr val="C0504D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D. Miller Talk at SUSY2019 (yesterday)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527800" y="4343005"/>
            <a:ext cx="826443" cy="7986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SR-low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SR-ISR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260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16916" y="2276795"/>
            <a:ext cx="355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Carena</a:t>
            </a:r>
            <a:r>
              <a:rPr lang="en-US" i="1" dirty="0" smtClean="0"/>
              <a:t>, Osborne, NRS, Wagner, ‘18</a:t>
            </a:r>
            <a:endParaRPr lang="en-US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5467" y="2997205"/>
            <a:ext cx="3618471" cy="34422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0" y="1521731"/>
            <a:ext cx="6739467" cy="5249168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380218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ATLAS/CMS simplified model vs. MSSM/NMSSM:</a:t>
            </a:r>
          </a:p>
          <a:p>
            <a:pPr lvl="1"/>
            <a:r>
              <a:rPr lang="en-US" sz="1800" dirty="0" smtClean="0"/>
              <a:t>Generically expect mixing: wino- </a:t>
            </a:r>
            <a:r>
              <a:rPr lang="en-US" sz="1800" dirty="0" err="1" smtClean="0"/>
              <a:t>Higgsino</a:t>
            </a:r>
            <a:r>
              <a:rPr lang="en-US" sz="1800" dirty="0" smtClean="0"/>
              <a:t>, reduced reduced LHC cross-section</a:t>
            </a:r>
          </a:p>
          <a:p>
            <a:pPr lvl="1"/>
            <a:r>
              <a:rPr lang="en-US" sz="1800" dirty="0" smtClean="0"/>
              <a:t>Additional states can have cascade decays “contaminating” conventional searches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7283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731363" y="0"/>
            <a:ext cx="2952989" cy="304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Carena</a:t>
            </a:r>
            <a:r>
              <a:rPr lang="en-US" i="1" dirty="0" smtClean="0"/>
              <a:t>, Osborne, NRS, Wagner, ‘18</a:t>
            </a:r>
            <a:endParaRPr lang="en-US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5071" y="152434"/>
            <a:ext cx="3665209" cy="2835481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380218"/>
            <a:ext cx="4758267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MSSM/NMSSM: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41766"/>
            <a:ext cx="7061200" cy="478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63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18540" y="380218"/>
            <a:ext cx="4758267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MSSM:</a:t>
            </a:r>
          </a:p>
          <a:p>
            <a:pPr lvl="1"/>
            <a:r>
              <a:rPr lang="en-US" sz="2000" dirty="0" smtClean="0"/>
              <a:t>Additional states can contaminate signal.</a:t>
            </a:r>
          </a:p>
          <a:p>
            <a:pPr lvl="1"/>
            <a:r>
              <a:rPr lang="en-US" sz="2000" dirty="0" smtClean="0"/>
              <a:t>Tension with conventional searches when additional states heavy.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" y="2338526"/>
            <a:ext cx="6180667" cy="4188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4323" y="1"/>
            <a:ext cx="4656665" cy="3809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25383" y="3625334"/>
            <a:ext cx="322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GAMBIT Coll. </a:t>
            </a:r>
            <a:r>
              <a:rPr lang="en-US" i="1" dirty="0" err="1" smtClean="0"/>
              <a:t>arXiv</a:t>
            </a:r>
            <a:r>
              <a:rPr lang="en-US" i="1" dirty="0" smtClean="0"/>
              <a:t>: 1809.02097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1770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Spectrum</a:t>
            </a:r>
            <a:r>
              <a:rPr lang="en-US" dirty="0" smtClean="0"/>
              <a:t> Characteristics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l-GR" dirty="0" smtClean="0"/>
              <a:t>Δ </a:t>
            </a:r>
            <a:r>
              <a:rPr lang="en-US" dirty="0" smtClean="0"/>
              <a:t>m = (m</a:t>
            </a:r>
            <a:r>
              <a:rPr lang="el-GR" baseline="-25000" dirty="0" smtClean="0"/>
              <a:t>χ2</a:t>
            </a:r>
            <a:r>
              <a:rPr lang="el-GR" dirty="0" smtClean="0"/>
              <a:t>-</a:t>
            </a:r>
            <a:r>
              <a:rPr lang="en-US" dirty="0" smtClean="0"/>
              <a:t> m</a:t>
            </a:r>
            <a:r>
              <a:rPr lang="el-GR" baseline="-25000" dirty="0" smtClean="0"/>
              <a:t>χ1</a:t>
            </a:r>
            <a:r>
              <a:rPr lang="el-GR" dirty="0" smtClean="0"/>
              <a:t>) ~ </a:t>
            </a:r>
            <a:r>
              <a:rPr lang="en-US" dirty="0" smtClean="0"/>
              <a:t>100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err="1" smtClean="0"/>
              <a:t>Kinematically</a:t>
            </a:r>
            <a:r>
              <a:rPr lang="en-US" dirty="0" smtClean="0"/>
              <a:t> forbid decays to Higgs, but allow W/Z. </a:t>
            </a:r>
          </a:p>
          <a:p>
            <a:r>
              <a:rPr lang="en-US" dirty="0" smtClean="0"/>
              <a:t>|M</a:t>
            </a:r>
            <a:r>
              <a:rPr lang="en-US" baseline="-25000" dirty="0" smtClean="0"/>
              <a:t>2</a:t>
            </a:r>
            <a:r>
              <a:rPr lang="en-US" dirty="0" smtClean="0"/>
              <a:t>|~ 150 </a:t>
            </a:r>
            <a:r>
              <a:rPr lang="en-US" dirty="0" err="1" smtClean="0"/>
              <a:t>GeV</a:t>
            </a:r>
            <a:r>
              <a:rPr lang="en-US" dirty="0" smtClean="0"/>
              <a:t>,|</a:t>
            </a:r>
            <a:r>
              <a:rPr lang="el-GR" i="1" dirty="0" smtClean="0"/>
              <a:t>μ</a:t>
            </a:r>
            <a:r>
              <a:rPr lang="en-US" dirty="0" smtClean="0"/>
              <a:t>| ~ 300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LHC cross-section ~ 3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r>
              <a:rPr lang="en-US" dirty="0" smtClean="0"/>
              <a:t>m</a:t>
            </a:r>
            <a:r>
              <a:rPr lang="el-GR" baseline="-25000" dirty="0" smtClean="0"/>
              <a:t>χ2</a:t>
            </a:r>
            <a:r>
              <a:rPr lang="en-US" dirty="0"/>
              <a:t> </a:t>
            </a:r>
            <a:r>
              <a:rPr lang="en-US" dirty="0" smtClean="0"/>
              <a:t>~ |M</a:t>
            </a:r>
            <a:r>
              <a:rPr lang="en-US" baseline="-25000" dirty="0" smtClean="0"/>
              <a:t>2</a:t>
            </a:r>
            <a:r>
              <a:rPr lang="en-US" dirty="0" smtClean="0"/>
              <a:t>|,</a:t>
            </a:r>
            <a:r>
              <a:rPr lang="en-US" baseline="-25000" dirty="0" smtClean="0"/>
              <a:t> </a:t>
            </a:r>
            <a:r>
              <a:rPr lang="en-US" dirty="0" smtClean="0"/>
              <a:t>m</a:t>
            </a:r>
            <a:r>
              <a:rPr lang="el-GR" baseline="-25000" dirty="0" smtClean="0"/>
              <a:t>χ</a:t>
            </a:r>
            <a:r>
              <a:rPr lang="en-US" baseline="-25000" dirty="0" smtClean="0"/>
              <a:t>3,</a:t>
            </a:r>
            <a:r>
              <a:rPr lang="en-US" dirty="0" smtClean="0"/>
              <a:t> </a:t>
            </a:r>
            <a:r>
              <a:rPr lang="en-US" baseline="-25000" dirty="0" smtClean="0"/>
              <a:t>4 </a:t>
            </a:r>
            <a:r>
              <a:rPr lang="en-US" dirty="0" smtClean="0"/>
              <a:t>~|</a:t>
            </a:r>
            <a:r>
              <a:rPr lang="el-GR" i="1" dirty="0" smtClean="0"/>
              <a:t>μ</a:t>
            </a:r>
            <a:r>
              <a:rPr lang="en-US" dirty="0" smtClean="0"/>
              <a:t>|(and associated </a:t>
            </a:r>
            <a:r>
              <a:rPr lang="en-US" dirty="0" err="1" smtClean="0"/>
              <a:t>charginos</a:t>
            </a:r>
            <a:r>
              <a:rPr lang="en-US" dirty="0" smtClean="0"/>
              <a:t>)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1</a:t>
            </a:r>
            <a:r>
              <a:rPr lang="en-US" dirty="0" smtClean="0"/>
              <a:t>~ m</a:t>
            </a:r>
            <a:r>
              <a:rPr lang="el-GR" baseline="-25000" dirty="0" smtClean="0"/>
              <a:t>χ</a:t>
            </a:r>
            <a:r>
              <a:rPr lang="en-US" baseline="-25000" dirty="0" smtClean="0"/>
              <a:t>1 </a:t>
            </a:r>
            <a:r>
              <a:rPr lang="en-US" dirty="0" smtClean="0"/>
              <a:t>~ 50 </a:t>
            </a:r>
            <a:r>
              <a:rPr lang="en-US" dirty="0" err="1" smtClean="0"/>
              <a:t>GeV</a:t>
            </a:r>
            <a:endParaRPr lang="en-US" baseline="-25000" dirty="0" smtClean="0"/>
          </a:p>
          <a:p>
            <a:pPr marL="0" indent="0">
              <a:buNone/>
            </a:pPr>
            <a:endParaRPr lang="en-US" baseline="-250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43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57201" y="2508449"/>
            <a:ext cx="8297334" cy="1601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spc="-320" dirty="0" smtClean="0">
                <a:solidFill>
                  <a:schemeClr val="bg2">
                    <a:lumMod val="75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What’s the </a:t>
            </a:r>
            <a:r>
              <a:rPr lang="en-US" sz="5400" b="1" spc="-320" dirty="0" smtClean="0">
                <a:solidFill>
                  <a:schemeClr val="bg2">
                    <a:lumMod val="50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matter</a:t>
            </a:r>
            <a:r>
              <a:rPr lang="en-US" sz="5400" b="1" spc="-320" dirty="0" smtClean="0">
                <a:solidFill>
                  <a:schemeClr val="bg2">
                    <a:lumMod val="75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 with </a:t>
            </a:r>
          </a:p>
          <a:p>
            <a:pPr>
              <a:lnSpc>
                <a:spcPct val="90000"/>
              </a:lnSpc>
            </a:pPr>
            <a:r>
              <a:rPr lang="en-US" sz="5400" b="1" spc="-32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	</a:t>
            </a:r>
            <a:r>
              <a:rPr lang="en-US" sz="5400" b="1" spc="-320" dirty="0" smtClean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				</a:t>
            </a:r>
            <a:r>
              <a:rPr lang="en-US" sz="5400" b="1" spc="-320" dirty="0" smtClean="0">
                <a:ea typeface="Verdana" panose="020B0604030504040204" pitchFamily="34" charset="0"/>
                <a:cs typeface="Arial" panose="020B0604020202020204" pitchFamily="34" charset="0"/>
              </a:rPr>
              <a:t>Dark Matter</a:t>
            </a:r>
            <a:r>
              <a:rPr lang="en-US" sz="5400" b="1" spc="-320" dirty="0">
                <a:ea typeface="Verdana" panose="020B0604030504040204" pitchFamily="34" charset="0"/>
                <a:cs typeface="Arial" panose="020B0604020202020204" pitchFamily="34" charset="0"/>
              </a:rPr>
              <a:t>?</a:t>
            </a:r>
            <a:endParaRPr lang="en-US" sz="6600" b="1" spc="-320" dirty="0" smtClean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36000"/>
            <a:ext cx="9144000" cy="0"/>
          </a:xfrm>
          <a:prstGeom prst="line">
            <a:avLst/>
          </a:prstGeom>
          <a:ln w="8572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360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0666" y="84674"/>
            <a:ext cx="5943591" cy="55215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12829" y="347213"/>
            <a:ext cx="2952989" cy="304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Carena</a:t>
            </a:r>
            <a:r>
              <a:rPr lang="en-US" i="1" dirty="0" smtClean="0"/>
              <a:t>, Osborne, NRS, Wagner, ‘18</a:t>
            </a:r>
            <a:endParaRPr lang="en-US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52401" y="4876800"/>
            <a:ext cx="5443496" cy="1757351"/>
            <a:chOff x="152400" y="2476500"/>
            <a:chExt cx="8839200" cy="356499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400" y="2476500"/>
              <a:ext cx="8839200" cy="18923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2400" y="4212698"/>
              <a:ext cx="6870700" cy="18288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264" y="702881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Dark Matter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~ m</a:t>
            </a:r>
            <a:r>
              <a:rPr lang="el-GR" baseline="-25000" dirty="0">
                <a:solidFill>
                  <a:schemeClr val="tx1"/>
                </a:solidFill>
              </a:rPr>
              <a:t>χ</a:t>
            </a:r>
            <a:r>
              <a:rPr lang="en-US" baseline="-25000" dirty="0">
                <a:solidFill>
                  <a:schemeClr val="tx1"/>
                </a:solidFill>
              </a:rPr>
              <a:t>1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~</a:t>
            </a:r>
            <a:r>
              <a:rPr lang="en-US" dirty="0"/>
              <a:t>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50 </a:t>
            </a:r>
            <a:r>
              <a:rPr lang="en-US" dirty="0" err="1">
                <a:solidFill>
                  <a:schemeClr val="bg2">
                    <a:lumMod val="25000"/>
                  </a:schemeClr>
                </a:solidFill>
              </a:rPr>
              <a:t>GeV</a:t>
            </a:r>
            <a:r>
              <a:rPr lang="en-US" baseline="-250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en-US" baseline="-25000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2400" y="3676472"/>
            <a:ext cx="3835398" cy="120032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bg2"/>
                </a:solidFill>
              </a:rPr>
              <a:t>Higgsino</a:t>
            </a:r>
            <a:r>
              <a:rPr lang="en-US" sz="2400" dirty="0">
                <a:solidFill>
                  <a:schemeClr val="bg2"/>
                </a:solidFill>
              </a:rPr>
              <a:t> component of </a:t>
            </a:r>
            <a:r>
              <a:rPr lang="en-US" sz="2400" dirty="0" err="1">
                <a:solidFill>
                  <a:schemeClr val="bg2"/>
                </a:solidFill>
              </a:rPr>
              <a:t>Bino</a:t>
            </a:r>
            <a:r>
              <a:rPr lang="en-US" sz="2400" dirty="0">
                <a:solidFill>
                  <a:schemeClr val="bg2"/>
                </a:solidFill>
              </a:rPr>
              <a:t> fixes Z coupling, hence SD cross-section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2400" y="1532234"/>
            <a:ext cx="3835399" cy="193899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M</a:t>
            </a:r>
            <a:r>
              <a:rPr lang="en-US" sz="2400" baseline="-25000" dirty="0"/>
              <a:t>2</a:t>
            </a:r>
            <a:r>
              <a:rPr lang="en-US" sz="2400" dirty="0"/>
              <a:t> </a:t>
            </a:r>
            <a:r>
              <a:rPr lang="en-US" sz="2400" dirty="0" smtClean="0"/>
              <a:t>irrelevant!! </a:t>
            </a:r>
            <a:endParaRPr lang="en-US" sz="2400" dirty="0"/>
          </a:p>
          <a:p>
            <a:r>
              <a:rPr lang="en-US" sz="2400" dirty="0"/>
              <a:t>Easily obtained via either Higgs or Z resonance, or light </a:t>
            </a:r>
            <a:r>
              <a:rPr lang="en-US" sz="2400" dirty="0" err="1"/>
              <a:t>staus</a:t>
            </a:r>
            <a:r>
              <a:rPr lang="en-US" sz="2400" dirty="0"/>
              <a:t> at large </a:t>
            </a:r>
            <a:r>
              <a:rPr lang="en-US" sz="2400" dirty="0" err="1"/>
              <a:t>tb</a:t>
            </a:r>
            <a:r>
              <a:rPr lang="en-US" sz="2400" dirty="0"/>
              <a:t>, or NSMSSM story.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31926" y="5564792"/>
            <a:ext cx="3999813" cy="83099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sz="2400" dirty="0" smtClean="0"/>
              <a:t>SD DD gives strongest </a:t>
            </a:r>
            <a:br>
              <a:rPr lang="en-US" sz="2400" dirty="0" smtClean="0"/>
            </a:br>
            <a:r>
              <a:rPr lang="en-US" sz="2400" dirty="0" smtClean="0"/>
              <a:t>constraints on </a:t>
            </a:r>
            <a:r>
              <a:rPr lang="el-GR" sz="2400" dirty="0" smtClean="0"/>
              <a:t>μ </a:t>
            </a:r>
            <a:r>
              <a:rPr lang="en-US" sz="2400" dirty="0" smtClean="0"/>
              <a:t>~</a:t>
            </a:r>
            <a:r>
              <a:rPr lang="el-GR" sz="2400" dirty="0" smtClean="0"/>
              <a:t>&gt;</a:t>
            </a:r>
            <a:r>
              <a:rPr lang="en-US" sz="2400" dirty="0" smtClean="0"/>
              <a:t> 275 </a:t>
            </a:r>
            <a:r>
              <a:rPr lang="en-US" sz="2400" dirty="0" err="1" smtClean="0"/>
              <a:t>GeV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362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9172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 Direct Detection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2932" y="2286000"/>
            <a:ext cx="3031067" cy="3078163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Suppressed values of SI DD can easily be explained via blind spots.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001" y="533406"/>
            <a:ext cx="7886700" cy="952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000" y="1320800"/>
            <a:ext cx="6894943" cy="53340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7692" y="315851"/>
            <a:ext cx="2952989" cy="3048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Carena</a:t>
            </a:r>
            <a:r>
              <a:rPr lang="en-US" i="1" dirty="0" smtClean="0"/>
              <a:t>, Osborne, NRS, Wagner, ‘18</a:t>
            </a:r>
            <a:endParaRPr lang="en-US" i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3149600" y="126720"/>
            <a:ext cx="6753886" cy="5499628"/>
            <a:chOff x="4788277" y="1808848"/>
            <a:chExt cx="5436942" cy="467996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88277" y="1808848"/>
              <a:ext cx="4605867" cy="46799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6434659" y="5526442"/>
              <a:ext cx="3790560" cy="6840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XENON1T </a:t>
              </a:r>
              <a:r>
                <a:rPr lang="en-US" dirty="0"/>
                <a:t>arXiv:1805.12562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5326" y="331545"/>
            <a:ext cx="7729427" cy="6334311"/>
            <a:chOff x="85326" y="331545"/>
            <a:chExt cx="7729427" cy="6334311"/>
          </a:xfrm>
        </p:grpSpPr>
        <p:grpSp>
          <p:nvGrpSpPr>
            <p:cNvPr id="15" name="Group 14"/>
            <p:cNvGrpSpPr/>
            <p:nvPr/>
          </p:nvGrpSpPr>
          <p:grpSpPr>
            <a:xfrm>
              <a:off x="85326" y="331545"/>
              <a:ext cx="6027605" cy="6334311"/>
              <a:chOff x="85326" y="331545"/>
              <a:chExt cx="6027605" cy="6334311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alphaModFix/>
              </a:blip>
              <a:srcRect l="49834"/>
              <a:stretch/>
            </p:blipFill>
            <p:spPr>
              <a:xfrm>
                <a:off x="85326" y="331545"/>
                <a:ext cx="6027605" cy="6334311"/>
              </a:xfrm>
              <a:prstGeom prst="rect">
                <a:avLst/>
              </a:prstGeom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334590" y="587691"/>
                <a:ext cx="3637431" cy="5462305"/>
                <a:chOff x="247695" y="2019675"/>
                <a:chExt cx="2542923" cy="4361837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47695" y="2019675"/>
                  <a:ext cx="1047283" cy="905933"/>
                </a:xfrm>
                <a:prstGeom prst="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sp>
              <p:nvSpPr>
                <p:cNvPr id="4" name="TextBox 3"/>
                <p:cNvSpPr txBox="1"/>
                <p:nvPr/>
              </p:nvSpPr>
              <p:spPr>
                <a:xfrm>
                  <a:off x="260417" y="4718466"/>
                  <a:ext cx="2419923" cy="166304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 smtClean="0">
                      <a:solidFill>
                        <a:srgbClr val="000000"/>
                      </a:solidFill>
                    </a:rPr>
                    <a:t>Can be easily accommodated in scenario discussed:</a:t>
                  </a:r>
                </a:p>
                <a:p>
                  <a:pPr algn="ctr"/>
                  <a:r>
                    <a:rPr lang="en-US" sz="2000" dirty="0" err="1" smtClean="0">
                      <a:solidFill>
                        <a:srgbClr val="000000"/>
                      </a:solidFill>
                    </a:rPr>
                    <a:t>eg</a:t>
                  </a:r>
                  <a:r>
                    <a:rPr lang="en-US" sz="2000" dirty="0" smtClean="0">
                      <a:solidFill>
                        <a:srgbClr val="000000"/>
                      </a:solidFill>
                    </a:rPr>
                    <a:t>. light </a:t>
                  </a:r>
                  <a:r>
                    <a:rPr lang="en-US" sz="2000" dirty="0" err="1" smtClean="0">
                      <a:solidFill>
                        <a:srgbClr val="000000"/>
                      </a:solidFill>
                    </a:rPr>
                    <a:t>pseudoscalar</a:t>
                  </a:r>
                  <a:r>
                    <a:rPr lang="en-US" sz="2000" dirty="0" smtClean="0">
                      <a:solidFill>
                        <a:srgbClr val="000000"/>
                      </a:solidFill>
                    </a:rPr>
                    <a:t> (NMSSM) or</a:t>
                  </a:r>
                </a:p>
                <a:p>
                  <a:pPr algn="ctr"/>
                  <a:r>
                    <a:rPr lang="en-US" sz="2000" dirty="0" smtClean="0">
                      <a:solidFill>
                        <a:srgbClr val="000000"/>
                      </a:solidFill>
                    </a:rPr>
                    <a:t>small CP violation in M</a:t>
                  </a:r>
                  <a:r>
                    <a:rPr lang="en-US" sz="2000" baseline="-25000" dirty="0" smtClean="0">
                      <a:solidFill>
                        <a:srgbClr val="000000"/>
                      </a:solidFill>
                    </a:rPr>
                    <a:t>1.</a:t>
                  </a:r>
                  <a:endParaRPr lang="en-US" sz="1600" dirty="0" smtClean="0">
                    <a:solidFill>
                      <a:srgbClr val="000000"/>
                    </a:solidFill>
                  </a:endParaRPr>
                </a:p>
                <a:p>
                  <a:pPr algn="ctr"/>
                  <a:r>
                    <a:rPr lang="en-US" sz="1600" i="1" dirty="0" smtClean="0">
                      <a:solidFill>
                        <a:srgbClr val="000000"/>
                      </a:solidFill>
                    </a:rPr>
                    <a:t>(</a:t>
                  </a:r>
                  <a:r>
                    <a:rPr lang="en-US" sz="1600" i="1" dirty="0" err="1" smtClean="0">
                      <a:solidFill>
                        <a:srgbClr val="000000"/>
                      </a:solidFill>
                    </a:rPr>
                    <a:t>Carena</a:t>
                  </a:r>
                  <a:r>
                    <a:rPr lang="en-US" sz="1600" i="1" dirty="0" smtClean="0">
                      <a:solidFill>
                        <a:srgbClr val="000000"/>
                      </a:solidFill>
                    </a:rPr>
                    <a:t>, NRS, Osborne, Wagner, </a:t>
                  </a:r>
                  <a:r>
                    <a:rPr lang="fr-FR" sz="1600" i="1" dirty="0" smtClean="0">
                      <a:solidFill>
                        <a:srgbClr val="000000"/>
                      </a:solidFill>
                    </a:rPr>
                    <a:t>’</a:t>
                  </a:r>
                  <a:r>
                    <a:rPr lang="en-US" sz="1600" i="1" dirty="0" smtClean="0">
                      <a:solidFill>
                        <a:srgbClr val="000000"/>
                      </a:solidFill>
                    </a:rPr>
                    <a:t>19)</a:t>
                  </a:r>
                </a:p>
                <a:p>
                  <a:pPr algn="ctr"/>
                  <a:endParaRPr lang="en-US" sz="2000" baseline="-250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249864" y="2981087"/>
                  <a:ext cx="2540754" cy="29492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GLOW from the Center of the Galaxy</a:t>
                  </a:r>
                </a:p>
              </p:txBody>
            </p:sp>
          </p:grp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43399" y="533406"/>
              <a:ext cx="1452079" cy="154953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28373" y="558806"/>
              <a:ext cx="1736373" cy="646331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AMS sees flux of </a:t>
              </a:r>
            </a:p>
            <a:p>
              <a:pPr algn="ctr"/>
              <a:r>
                <a:rPr lang="en-US" dirty="0" smtClean="0"/>
                <a:t>antiprotons!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45121" y="2553041"/>
              <a:ext cx="3769632" cy="1323439"/>
            </a:xfrm>
            <a:prstGeom prst="rect">
              <a:avLst/>
            </a:prstGeom>
            <a:solidFill>
              <a:schemeClr val="accent2"/>
            </a:solidFill>
            <a:ln w="76200" cmpd="sng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2"/>
                  </a:solidFill>
                </a:rPr>
                <a:t>Both: m</a:t>
              </a:r>
              <a:r>
                <a:rPr lang="el-GR" sz="3200" b="1" baseline="-25000" dirty="0" smtClean="0">
                  <a:solidFill>
                    <a:schemeClr val="bg2"/>
                  </a:solidFill>
                </a:rPr>
                <a:t>χ</a:t>
              </a:r>
              <a:r>
                <a:rPr lang="en-US" sz="3200" b="1" dirty="0">
                  <a:solidFill>
                    <a:schemeClr val="bg2"/>
                  </a:solidFill>
                </a:rPr>
                <a:t>~ 60 </a:t>
              </a:r>
              <a:r>
                <a:rPr lang="en-US" sz="3200" b="1" dirty="0" err="1" smtClean="0">
                  <a:solidFill>
                    <a:schemeClr val="bg2"/>
                  </a:solidFill>
                </a:rPr>
                <a:t>GeV</a:t>
              </a:r>
              <a:endParaRPr lang="en-US" sz="3200" b="1" dirty="0" smtClean="0">
                <a:solidFill>
                  <a:schemeClr val="bg2"/>
                </a:solidFill>
              </a:endParaRPr>
            </a:p>
            <a:p>
              <a:pPr algn="ctr"/>
              <a:r>
                <a:rPr lang="en-US" sz="2400" dirty="0"/>
                <a:t>(1010.2752, 1511.02938, </a:t>
              </a:r>
              <a:endParaRPr lang="en-US" sz="2400" dirty="0" smtClean="0"/>
            </a:p>
            <a:p>
              <a:pPr algn="ctr"/>
              <a:r>
                <a:rPr lang="en-US" sz="2400" dirty="0" smtClean="0"/>
                <a:t>1904.08430</a:t>
              </a:r>
              <a:r>
                <a:rPr lang="en-US" sz="2400" dirty="0"/>
                <a:t>, </a:t>
              </a:r>
              <a:r>
                <a:rPr lang="en-US" sz="2400" dirty="0" smtClean="0"/>
                <a:t>1903.02549, …)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0366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Anomalous Magnetic Moment of the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8333" y="4980040"/>
            <a:ext cx="6985000" cy="262943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Requires </a:t>
            </a:r>
            <a:r>
              <a:rPr lang="en-US" dirty="0" err="1" smtClean="0"/>
              <a:t>sleptons</a:t>
            </a:r>
            <a:r>
              <a:rPr lang="en-US" dirty="0" smtClean="0"/>
              <a:t> ~ few hundred </a:t>
            </a:r>
            <a:r>
              <a:rPr lang="en-US" dirty="0" err="1" smtClean="0"/>
              <a:t>GeV</a:t>
            </a:r>
            <a:r>
              <a:rPr lang="en-US" dirty="0" smtClean="0"/>
              <a:t> for </a:t>
            </a:r>
            <a:r>
              <a:rPr lang="en-US" dirty="0" err="1" smtClean="0"/>
              <a:t>tb</a:t>
            </a:r>
            <a:r>
              <a:rPr lang="en-US" dirty="0" smtClean="0"/>
              <a:t> ~ 10.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2100" y="1138765"/>
            <a:ext cx="6083300" cy="96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753090"/>
            <a:ext cx="9144000" cy="1074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1334" y="2103965"/>
            <a:ext cx="3801532" cy="17094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83388" y="839232"/>
            <a:ext cx="2348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PDG ‘16</a:t>
            </a:r>
          </a:p>
          <a:p>
            <a:pPr algn="r"/>
            <a:r>
              <a:rPr lang="en-US" dirty="0" smtClean="0"/>
              <a:t>Brookhaven E821 Expt.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4893732" y="2473920"/>
            <a:ext cx="4038601" cy="717311"/>
          </a:xfrm>
          <a:prstGeom prst="wedgeRoundRectCallout">
            <a:avLst>
              <a:gd name="adj1" fmla="val 1837"/>
              <a:gd name="adj2" fmla="val -13402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~3.5 </a:t>
            </a:r>
            <a:r>
              <a:rPr lang="el-GR" sz="2400" dirty="0" smtClean="0"/>
              <a:t>σ</a:t>
            </a:r>
            <a:endParaRPr lang="en-US" sz="2400" dirty="0" smtClean="0"/>
          </a:p>
          <a:p>
            <a:pPr algn="ctr"/>
            <a:r>
              <a:rPr lang="en-US" dirty="0" smtClean="0"/>
              <a:t>Upcoming </a:t>
            </a:r>
            <a:r>
              <a:rPr lang="en-US" dirty="0" err="1"/>
              <a:t>Muon</a:t>
            </a:r>
            <a:r>
              <a:rPr lang="en-US" dirty="0"/>
              <a:t> g − 2 </a:t>
            </a:r>
            <a:r>
              <a:rPr lang="en-US" dirty="0" smtClean="0"/>
              <a:t>Expt. at </a:t>
            </a:r>
            <a:r>
              <a:rPr lang="en-US" dirty="0" err="1"/>
              <a:t>Fermilab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537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</a:t>
            </a: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it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works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!</a:t>
            </a:r>
            <a:endParaRPr lang="en-US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3974"/>
            <a:ext cx="8229600" cy="93014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smtClean="0"/>
              <a:t>LHC bounds considerable </a:t>
            </a:r>
            <a:r>
              <a:rPr lang="en-US" sz="2400" smtClean="0"/>
              <a:t>weakened: left</a:t>
            </a:r>
            <a:r>
              <a:rPr lang="en-US" sz="2400" dirty="0" smtClean="0"/>
              <a:t>-handed </a:t>
            </a:r>
            <a:r>
              <a:rPr lang="en-US" sz="2400" dirty="0" err="1" smtClean="0"/>
              <a:t>sleptons</a:t>
            </a:r>
            <a:r>
              <a:rPr lang="en-US" sz="2400" dirty="0" smtClean="0"/>
              <a:t> cascade decay first to heavier </a:t>
            </a:r>
            <a:r>
              <a:rPr lang="en-US" sz="2400" dirty="0" err="1" smtClean="0"/>
              <a:t>charginos</a:t>
            </a:r>
            <a:r>
              <a:rPr lang="en-US" sz="2400" dirty="0" smtClean="0"/>
              <a:t> and </a:t>
            </a:r>
            <a:r>
              <a:rPr lang="en-US" sz="2400" dirty="0" err="1" smtClean="0"/>
              <a:t>neutralinos</a:t>
            </a:r>
            <a:r>
              <a:rPr lang="en-US" sz="2400" dirty="0" smtClean="0"/>
              <a:t>. 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 smtClean="0"/>
              <a:t>M</a:t>
            </a:r>
            <a:r>
              <a:rPr lang="en-US" sz="2400" baseline="-25000" dirty="0" smtClean="0"/>
              <a:t>L</a:t>
            </a:r>
            <a:r>
              <a:rPr lang="en-US" sz="2400" dirty="0" smtClean="0"/>
              <a:t> ~ 400 </a:t>
            </a:r>
            <a:r>
              <a:rPr lang="en-US" sz="2400" dirty="0" err="1" smtClean="0"/>
              <a:t>GeV</a:t>
            </a:r>
            <a:r>
              <a:rPr lang="en-US" sz="2400" dirty="0" smtClean="0"/>
              <a:t> OK!</a:t>
            </a:r>
          </a:p>
          <a:p>
            <a:pPr marL="0" indent="0" algn="ctr">
              <a:buNone/>
            </a:pPr>
            <a:r>
              <a:rPr lang="en-US" sz="2400" dirty="0"/>
              <a:t>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28600" y="584205"/>
            <a:ext cx="9144000" cy="459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55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367" y="629891"/>
            <a:ext cx="8229600" cy="563562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So, Where do we stand? </a:t>
            </a:r>
            <a:endParaRPr lang="en-US" sz="4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0267" y="2697288"/>
            <a:ext cx="8703733" cy="60718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3600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WIMP Paradigm: Alive and </a:t>
            </a:r>
            <a:r>
              <a:rPr lang="en-US" sz="3600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Kicking!</a:t>
            </a:r>
            <a:endParaRPr lang="en-US" sz="3600" b="1" spc="-150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0267" y="3747199"/>
            <a:ext cx="8703733" cy="2031993"/>
          </a:xfrm>
          <a:prstGeom prst="rect">
            <a:avLst/>
          </a:prstGeom>
          <a:solidFill>
            <a:schemeClr val="accent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Could </a:t>
            </a: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LHC be </a:t>
            </a: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seeing it? We need more data! </a:t>
            </a:r>
          </a:p>
          <a:p>
            <a:pPr algn="r">
              <a:lnSpc>
                <a:spcPct val="85000"/>
              </a:lnSpc>
            </a:pPr>
            <a:r>
              <a:rPr lang="en-US" sz="3600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DM cares only about M</a:t>
            </a:r>
            <a:r>
              <a:rPr lang="en-US" sz="3600" spc="-150" baseline="-2500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1</a:t>
            </a:r>
            <a:r>
              <a:rPr lang="en-US" sz="3600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and </a:t>
            </a:r>
            <a:r>
              <a:rPr lang="el-GR" sz="3600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μ</a:t>
            </a:r>
            <a:endParaRPr lang="en-US" sz="3600" spc="-150" dirty="0" smtClean="0">
              <a:solidFill>
                <a:srgbClr val="EEECE1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85000"/>
              </a:lnSpc>
            </a:pP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But</a:t>
            </a: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US" sz="3600" b="1" spc="-150" dirty="0" err="1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Higgsino</a:t>
            </a: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cross sections ~ ¼ smaller!</a:t>
            </a:r>
          </a:p>
          <a:p>
            <a:pPr algn="r">
              <a:lnSpc>
                <a:spcPct val="85000"/>
              </a:lnSpc>
            </a:pPr>
            <a:r>
              <a:rPr lang="en-US" sz="3600" b="1" spc="-150" dirty="0" smtClean="0">
                <a:solidFill>
                  <a:srgbClr val="EEECE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Barely constrained at the LHC!  </a:t>
            </a:r>
            <a:endParaRPr lang="en-US" sz="3600" b="1" spc="-150" dirty="0">
              <a:solidFill>
                <a:srgbClr val="EEECE1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267" y="1613802"/>
            <a:ext cx="8703733" cy="6071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3600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Relic Density &amp; SIDD: Works!</a:t>
            </a:r>
            <a:endParaRPr lang="en-US" sz="3600" b="1" spc="-150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7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2204039"/>
            <a:ext cx="2726266" cy="64008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What are the right questions?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971800" y="918349"/>
            <a:ext cx="6172200" cy="975360"/>
            <a:chOff x="2971800" y="1112520"/>
            <a:chExt cx="6172200" cy="975360"/>
          </a:xfrm>
        </p:grpSpPr>
        <p:sp>
          <p:nvSpPr>
            <p:cNvPr id="21" name="TextBox 20"/>
            <p:cNvSpPr txBox="1"/>
            <p:nvPr/>
          </p:nvSpPr>
          <p:spPr>
            <a:xfrm>
              <a:off x="2971800" y="1112520"/>
              <a:ext cx="6172200" cy="41148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>
                <a:lnSpc>
                  <a:spcPct val="85000"/>
                </a:lnSpc>
              </a:pPr>
              <a:r>
                <a:rPr lang="en-US" b="1" spc="-150" dirty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Strong gravitational evidence for the existence of DM</a:t>
              </a:r>
              <a:endParaRPr lang="en-US" b="1" spc="-15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71800" y="1676400"/>
              <a:ext cx="6172200" cy="411480"/>
            </a:xfrm>
            <a:prstGeom prst="rect">
              <a:avLst/>
            </a:prstGeom>
            <a:solidFill>
              <a:srgbClr val="DDD9C3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>
                <a:lnSpc>
                  <a:spcPct val="85000"/>
                </a:lnSpc>
              </a:pPr>
              <a:r>
                <a:rPr lang="en-US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Tantalizing hints in indirect and direct detection + LHC!!!</a:t>
              </a:r>
              <a:endParaRPr lang="en-US" b="1" spc="-150" dirty="0">
                <a:solidFill>
                  <a:srgbClr val="000000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0" y="3172355"/>
            <a:ext cx="9144000" cy="640080"/>
            <a:chOff x="0" y="4876800"/>
            <a:chExt cx="9144000" cy="640080"/>
          </a:xfrm>
        </p:grpSpPr>
        <p:sp>
          <p:nvSpPr>
            <p:cNvPr id="27" name="TextBox 26"/>
            <p:cNvSpPr txBox="1"/>
            <p:nvPr/>
          </p:nvSpPr>
          <p:spPr>
            <a:xfrm>
              <a:off x="2971800" y="4876800"/>
              <a:ext cx="6172200" cy="64008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Data-driven Age: </a:t>
              </a:r>
              <a: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/>
              </a:r>
              <a:b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LHC13</a:t>
              </a:r>
              <a:r>
                <a:rPr lang="en-US" sz="2000" b="1" spc="-150" dirty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/14 + Next </a:t>
              </a:r>
              <a: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generation Astrophysical </a:t>
              </a:r>
              <a:r>
                <a:rPr lang="en-US" sz="2000" b="1" spc="-150" dirty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probes.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0" y="4876800"/>
              <a:ext cx="2726266" cy="64008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sz="2000" b="1" spc="-150" dirty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Data + Theory: </a:t>
              </a:r>
              <a: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/>
              </a:r>
              <a:b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sz="2000" b="1" spc="-150" dirty="0" smtClean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Where </a:t>
              </a:r>
              <a:r>
                <a:rPr lang="en-US" sz="2000" b="1" spc="-150" dirty="0">
                  <a:solidFill>
                    <a:srgbClr val="000000"/>
                  </a:solidFill>
                  <a:latin typeface="Arial" panose="020B060402020202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to look next!</a:t>
              </a:r>
            </a:p>
          </p:txBody>
        </p:sp>
      </p:grpSp>
      <p:pic>
        <p:nvPicPr>
          <p:cNvPr id="38" name="Picture 37" descr="4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451" y="579568"/>
            <a:ext cx="1476366" cy="152367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09147" y="2245240"/>
            <a:ext cx="2235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WIMPS?</a:t>
            </a:r>
            <a:r>
              <a:rPr lang="en-US" sz="3600" b="1" dirty="0" smtClean="0"/>
              <a:t>??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5372" y="4417241"/>
            <a:ext cx="8580028" cy="134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65000"/>
              </a:lnSpc>
            </a:pPr>
            <a:r>
              <a:rPr lang="en-US" sz="6000" b="1" spc="-320" dirty="0" smtClean="0">
                <a:solidFill>
                  <a:srgbClr val="B0A87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“May we live</a:t>
            </a:r>
          </a:p>
          <a:p>
            <a:pPr>
              <a:lnSpc>
                <a:spcPct val="65000"/>
              </a:lnSpc>
            </a:pPr>
            <a:r>
              <a:rPr lang="en-US" sz="6000" b="1" spc="-320" dirty="0" smtClean="0">
                <a:solidFill>
                  <a:srgbClr val="CCC7A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     </a:t>
            </a:r>
            <a:r>
              <a:rPr lang="en-US" sz="6000" b="1" spc="-320" dirty="0" smtClean="0">
                <a:solidFill>
                  <a:srgbClr val="151515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 interesting times</a:t>
            </a:r>
            <a:r>
              <a:rPr lang="en-US" sz="6000" b="1" spc="-320" dirty="0" smtClean="0">
                <a:solidFill>
                  <a:srgbClr val="B0A878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405603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0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4661" y="270932"/>
            <a:ext cx="6469507" cy="59710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3953" y="86266"/>
            <a:ext cx="322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GAMBIT Coll. </a:t>
            </a:r>
            <a:r>
              <a:rPr lang="en-US" i="1" dirty="0" err="1" smtClean="0"/>
              <a:t>arXiv</a:t>
            </a:r>
            <a:r>
              <a:rPr lang="en-US" i="1" dirty="0" smtClean="0"/>
              <a:t>: 1809.02097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03200" y="2201333"/>
            <a:ext cx="25400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MSSM produces richer final states than ATLAS/CMS simplified model. Typically generating more gauge bosons, which in turn produce leptons that allow events to pass 3l selection while also producing additional jets.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78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671" y="152397"/>
            <a:ext cx="7918258" cy="650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2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2700"/>
            <a:ext cx="9144000" cy="682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32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24600" y="3124200"/>
            <a:ext cx="2895600" cy="1981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Welcome to the </a:t>
            </a:r>
            <a:r>
              <a:rPr lang="en-US" dirty="0" smtClean="0">
                <a:solidFill>
                  <a:srgbClr val="948A54"/>
                </a:solidFill>
                <a:latin typeface="+mn-lt"/>
              </a:rPr>
              <a:t>Dark</a:t>
            </a:r>
            <a:r>
              <a:rPr lang="en-US" dirty="0" smtClean="0">
                <a:latin typeface="+mn-lt"/>
              </a:rPr>
              <a:t> Side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!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24600" y="1143000"/>
            <a:ext cx="2835476" cy="19332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3124200"/>
            <a:ext cx="2720162" cy="19544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67643" y="4920734"/>
            <a:ext cx="285255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600" i="1" spc="-100" dirty="0">
                <a:solidFill>
                  <a:schemeClr val="bg2"/>
                </a:solidFill>
              </a:rPr>
              <a:t>http://</a:t>
            </a:r>
            <a:r>
              <a:rPr lang="en-US" sz="600" i="1" spc="-100" dirty="0" err="1">
                <a:solidFill>
                  <a:schemeClr val="bg2"/>
                </a:solidFill>
              </a:rPr>
              <a:t>cosmology.berkeley.edu</a:t>
            </a:r>
            <a:r>
              <a:rPr lang="en-US" sz="600" i="1" spc="-100" dirty="0">
                <a:solidFill>
                  <a:schemeClr val="bg2"/>
                </a:solidFill>
              </a:rPr>
              <a:t>/Education/</a:t>
            </a:r>
            <a:r>
              <a:rPr lang="en-US" sz="600" i="1" spc="-100" dirty="0" err="1">
                <a:solidFill>
                  <a:schemeClr val="bg2"/>
                </a:solidFill>
              </a:rPr>
              <a:t>CosmologyEssays</a:t>
            </a:r>
            <a:r>
              <a:rPr lang="en-US" sz="600" i="1" spc="-100" dirty="0">
                <a:solidFill>
                  <a:schemeClr val="bg2"/>
                </a:solidFill>
              </a:rPr>
              <a:t>/</a:t>
            </a:r>
            <a:r>
              <a:rPr lang="en-US" sz="600" i="1" spc="-100" dirty="0" err="1">
                <a:solidFill>
                  <a:schemeClr val="bg2"/>
                </a:solidFill>
              </a:rPr>
              <a:t>Why_Dark_Matter.html</a:t>
            </a:r>
            <a:endParaRPr lang="en-US" sz="600" i="1" spc="-100" dirty="0">
              <a:solidFill>
                <a:schemeClr val="bg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6835" b="20626"/>
          <a:stretch/>
        </p:blipFill>
        <p:spPr>
          <a:xfrm>
            <a:off x="0" y="1143000"/>
            <a:ext cx="6232252" cy="39599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4800600"/>
            <a:ext cx="752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spc="-80" dirty="0" smtClean="0">
                <a:solidFill>
                  <a:schemeClr val="bg2"/>
                </a:solidFill>
              </a:rPr>
              <a:t>Wikipedia</a:t>
            </a:r>
            <a:endParaRPr lang="en-US" sz="1200" i="1" spc="-80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257800"/>
            <a:ext cx="6248400" cy="365760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We know both A LOT and VERY </a:t>
            </a:r>
            <a:r>
              <a:rPr lang="en-US" sz="2000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LITTLE </a:t>
            </a:r>
            <a:r>
              <a:rPr lang="en-US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about Dark </a:t>
            </a:r>
            <a:r>
              <a:rPr lang="en-US" sz="2000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Matter</a:t>
            </a:r>
            <a:endParaRPr lang="en-US" sz="2000" b="1" spc="-150" dirty="0">
              <a:solidFill>
                <a:srgbClr val="E2DFD0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715000"/>
            <a:ext cx="6248400" cy="36576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hr-HR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Experimental Observation: Ωh</a:t>
            </a:r>
            <a:r>
              <a:rPr lang="hr-HR" sz="2000" b="1" spc="-150" baseline="3000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hr-HR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= 0.1188 ± </a:t>
            </a:r>
            <a:r>
              <a:rPr lang="hr-HR" sz="2000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0.0011</a:t>
            </a:r>
            <a:endParaRPr lang="hr-HR" sz="2000" b="1" spc="-150" dirty="0">
              <a:solidFill>
                <a:srgbClr val="E2DFD0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86400" y="6019800"/>
            <a:ext cx="861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spc="-80" dirty="0"/>
              <a:t>Planck </a:t>
            </a:r>
            <a:r>
              <a:rPr lang="en-US" sz="1200" i="1" spc="-80" dirty="0" smtClean="0"/>
              <a:t>2015</a:t>
            </a:r>
            <a:endParaRPr lang="en-US" sz="1200" i="1" spc="-80" dirty="0"/>
          </a:p>
        </p:txBody>
      </p:sp>
    </p:spTree>
    <p:extLst>
      <p:ext uri="{BB962C8B-B14F-4D97-AF65-F5344CB8AC3E}">
        <p14:creationId xmlns:p14="http://schemas.microsoft.com/office/powerpoint/2010/main" val="335430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Welcome to the Dark Side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!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6835" b="20626"/>
          <a:stretch/>
        </p:blipFill>
        <p:spPr>
          <a:xfrm>
            <a:off x="0" y="1143000"/>
            <a:ext cx="6232252" cy="39599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4800600"/>
            <a:ext cx="752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spc="-80" dirty="0" smtClean="0">
                <a:solidFill>
                  <a:schemeClr val="bg2"/>
                </a:solidFill>
              </a:rPr>
              <a:t>Wikipedia</a:t>
            </a:r>
            <a:endParaRPr lang="en-US" sz="1200" i="1" spc="-80" dirty="0">
              <a:solidFill>
                <a:schemeClr val="bg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5257800"/>
            <a:ext cx="6248400" cy="365760"/>
          </a:xfrm>
          <a:prstGeom prst="rect">
            <a:avLst/>
          </a:prstGeom>
          <a:solidFill>
            <a:schemeClr val="tx2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We know both A LOT and VERY </a:t>
            </a:r>
            <a:r>
              <a:rPr lang="en-US" sz="2000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LITTLE about </a:t>
            </a:r>
            <a:r>
              <a:rPr lang="en-US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Dark </a:t>
            </a:r>
            <a:r>
              <a:rPr lang="en-US" sz="2000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Matter</a:t>
            </a:r>
            <a:endParaRPr lang="en-US" sz="2000" b="1" spc="-150" dirty="0">
              <a:solidFill>
                <a:srgbClr val="E2DFD0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715000"/>
            <a:ext cx="6248400" cy="36576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hr-HR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Experimental Observation: Ωh</a:t>
            </a:r>
            <a:r>
              <a:rPr lang="hr-HR" sz="2000" b="1" spc="-150" baseline="3000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hr-HR" sz="2000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= 0.1188 ± </a:t>
            </a:r>
            <a:r>
              <a:rPr lang="hr-HR" sz="2000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0.0011</a:t>
            </a:r>
            <a:endParaRPr lang="hr-HR" sz="2000" b="1" spc="-150" dirty="0">
              <a:solidFill>
                <a:srgbClr val="E2DFD0"/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1174740"/>
            <a:ext cx="2819400" cy="302281"/>
          </a:xfrm>
          <a:prstGeom prst="rect">
            <a:avLst/>
          </a:prstGeom>
          <a:solidFill>
            <a:schemeClr val="accent6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What is Dark </a:t>
            </a:r>
            <a:r>
              <a:rPr lang="en-US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Matter?</a:t>
            </a:r>
            <a:endParaRPr lang="en-US" b="1" spc="-150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4600" y="1582783"/>
            <a:ext cx="2819400" cy="36576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Is not colored or </a:t>
            </a:r>
            <a:r>
              <a:rPr lang="en-US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charged</a:t>
            </a:r>
            <a:endParaRPr lang="en-US" b="1" spc="-150" dirty="0"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24600" y="2022566"/>
            <a:ext cx="2819400" cy="36576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Interacts gravitationally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24600" y="2462349"/>
            <a:ext cx="2819400" cy="36576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Could interact weakly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24600" y="2902132"/>
            <a:ext cx="2819400" cy="640080"/>
          </a:xfrm>
          <a:prstGeom prst="rect">
            <a:avLst/>
          </a:prstGeom>
          <a:solidFill>
            <a:srgbClr val="DDD9C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Stable on </a:t>
            </a:r>
            <a:r>
              <a:rPr lang="en-US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Universe</a:t>
            </a:r>
            <a:br>
              <a:rPr lang="en-US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b="1" spc="-150" dirty="0" smtClean="0"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lifetime scales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24600" y="3616235"/>
            <a:ext cx="2819400" cy="365760"/>
          </a:xfrm>
          <a:prstGeom prst="rect">
            <a:avLst/>
          </a:prstGeom>
          <a:solidFill>
            <a:schemeClr val="accent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More than one DM species?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24600" y="4056018"/>
            <a:ext cx="2819400" cy="365760"/>
          </a:xfrm>
          <a:prstGeom prst="rect">
            <a:avLst/>
          </a:prstGeom>
          <a:solidFill>
            <a:schemeClr val="accent3"/>
          </a:solidFill>
        </p:spPr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ea typeface="Verdana" panose="020B0604030504040204" pitchFamily="34" charset="0"/>
                <a:cs typeface="Arial" panose="020B0604020202020204" pitchFamily="34" charset="0"/>
              </a:rPr>
              <a:t>Higgs Interactions?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324600" y="4495800"/>
            <a:ext cx="2819400" cy="640080"/>
            <a:chOff x="6324600" y="4495800"/>
            <a:chExt cx="2819400" cy="640080"/>
          </a:xfrm>
        </p:grpSpPr>
        <p:sp>
          <p:nvSpPr>
            <p:cNvPr id="23" name="TextBox 22"/>
            <p:cNvSpPr txBox="1"/>
            <p:nvPr/>
          </p:nvSpPr>
          <p:spPr>
            <a:xfrm>
              <a:off x="6324600" y="4495800"/>
              <a:ext cx="2819400" cy="64008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 anchorCtr="0">
              <a:noAutofit/>
            </a:bodyPr>
            <a:lstStyle/>
            <a:p>
              <a:pPr algn="r">
                <a:lnSpc>
                  <a:spcPct val="85000"/>
                </a:lnSpc>
              </a:pPr>
              <a:r>
                <a:rPr lang="en-US" b="1" spc="-150" dirty="0">
                  <a:ea typeface="Verdana" panose="020B0604030504040204" pitchFamily="34" charset="0"/>
                  <a:cs typeface="Arial" panose="020B0604020202020204" pitchFamily="34" charset="0"/>
                </a:rPr>
                <a:t>Neutrinos?? Too </a:t>
              </a:r>
              <a:r>
                <a:rPr lang="en-US" b="1" spc="-150" dirty="0" smtClean="0">
                  <a:ea typeface="Verdana" panose="020B0604030504040204" pitchFamily="34" charset="0"/>
                  <a:cs typeface="Arial" panose="020B0604020202020204" pitchFamily="34" charset="0"/>
                </a:rPr>
                <a:t>Hot: </a:t>
              </a:r>
              <a:br>
                <a:rPr lang="en-US" b="1" spc="-150" dirty="0" smtClean="0">
                  <a:ea typeface="Verdana" panose="020B0604030504040204" pitchFamily="34" charset="0"/>
                  <a:cs typeface="Arial" panose="020B0604020202020204" pitchFamily="34" charset="0"/>
                </a:rPr>
              </a:br>
              <a:r>
                <a:rPr lang="en-US" b="1" spc="-150" dirty="0" smtClean="0">
                  <a:ea typeface="Verdana" panose="020B0604030504040204" pitchFamily="34" charset="0"/>
                  <a:cs typeface="Arial" panose="020B0604020202020204" pitchFamily="34" charset="0"/>
                </a:rPr>
                <a:t>No </a:t>
              </a:r>
              <a:r>
                <a:rPr lang="en-US" b="1" spc="-150" dirty="0">
                  <a:ea typeface="Verdana" panose="020B0604030504040204" pitchFamily="34" charset="0"/>
                  <a:cs typeface="Arial" panose="020B0604020202020204" pitchFamily="34" charset="0"/>
                </a:rPr>
                <a:t>Structure </a:t>
              </a:r>
              <a:r>
                <a:rPr lang="en-US" b="1" spc="-150" dirty="0" smtClean="0">
                  <a:ea typeface="Verdana" panose="020B0604030504040204" pitchFamily="34" charset="0"/>
                  <a:cs typeface="Arial" panose="020B0604020202020204" pitchFamily="34" charset="0"/>
                </a:rPr>
                <a:t>formation</a:t>
              </a:r>
              <a:endParaRPr lang="en-US" b="1" spc="-150" dirty="0"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54635" y="4648200"/>
              <a:ext cx="427165" cy="342900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5486400" y="6019800"/>
            <a:ext cx="861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spc="-80" dirty="0"/>
              <a:t>Planck </a:t>
            </a:r>
            <a:r>
              <a:rPr lang="en-US" sz="1200" i="1" spc="-80" dirty="0" smtClean="0"/>
              <a:t>2015</a:t>
            </a:r>
            <a:endParaRPr lang="en-US" sz="1200" i="1" spc="-80" dirty="0"/>
          </a:p>
        </p:txBody>
      </p:sp>
    </p:spTree>
    <p:extLst>
      <p:ext uri="{BB962C8B-B14F-4D97-AF65-F5344CB8AC3E}">
        <p14:creationId xmlns:p14="http://schemas.microsoft.com/office/powerpoint/2010/main" val="76050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Thermal Relic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?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447800"/>
            <a:ext cx="4876800" cy="685800"/>
          </a:xfrm>
          <a:prstGeom prst="rect">
            <a:avLst/>
          </a:prstGeom>
          <a:solidFill>
            <a:srgbClr val="DDD9C3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What sets the abundance of the </a:t>
            </a:r>
            <a:r>
              <a:rPr lang="en-US" sz="2000" b="1" spc="-150" dirty="0" smtClean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2000" b="1" spc="-150" dirty="0" smtClean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2000" b="1" spc="-150" dirty="0" smtClean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Dark </a:t>
            </a:r>
            <a:r>
              <a:rPr lang="en-US" sz="20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Matter observed?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190750"/>
            <a:ext cx="4876800" cy="3657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Annihilations try to maintain </a:t>
            </a:r>
            <a:r>
              <a:rPr lang="en-US" b="1" spc="-150" dirty="0" smtClean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thermal equilibrium</a:t>
            </a:r>
            <a:r>
              <a:rPr lang="en-US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2613660"/>
            <a:ext cx="4876800" cy="36576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b="1" spc="-150" dirty="0">
                <a:solidFill>
                  <a:srgbClr val="E2DFD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Universe is Expanding!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036570"/>
            <a:ext cx="4876800" cy="10972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4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At some point a DM particle can’t “find” another DM particle to annihilate with: </a:t>
            </a:r>
            <a:r>
              <a:rPr lang="en-US" sz="2400" b="1" spc="-150" dirty="0">
                <a:solidFill>
                  <a:schemeClr val="tx2"/>
                </a:solidFill>
                <a:ea typeface="Verdana" panose="020B0604030504040204" pitchFamily="34" charset="0"/>
                <a:cs typeface="Arial" panose="020B0604020202020204" pitchFamily="34" charset="0"/>
              </a:rPr>
              <a:t>FREEZE-OUT</a:t>
            </a:r>
            <a:r>
              <a:rPr lang="en-US" sz="2400" b="1" spc="-15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4191000"/>
            <a:ext cx="4876800" cy="109728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r">
              <a:lnSpc>
                <a:spcPct val="85000"/>
              </a:lnSpc>
            </a:pPr>
            <a:r>
              <a:rPr lang="en-US" sz="2400" b="1" spc="-150" dirty="0">
                <a:solidFill>
                  <a:schemeClr val="tx1"/>
                </a:solidFill>
                <a:ea typeface="Verdana" panose="020B0604030504040204" pitchFamily="34" charset="0"/>
                <a:cs typeface="Arial" panose="020B0604020202020204" pitchFamily="34" charset="0"/>
              </a:rPr>
              <a:t>LARGER annihilation rate means LOWER number density.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029200" y="1371600"/>
            <a:ext cx="4267200" cy="4191000"/>
            <a:chOff x="5029200" y="1371600"/>
            <a:chExt cx="4267200" cy="4191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029200" y="1371600"/>
              <a:ext cx="4267200" cy="411659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337618" y="5285601"/>
              <a:ext cx="8063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i="1" spc="-80" dirty="0"/>
                <a:t>Hooper, 09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391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333"/>
          <a:stretch/>
        </p:blipFill>
        <p:spPr>
          <a:xfrm>
            <a:off x="3200400" y="2148745"/>
            <a:ext cx="3298825" cy="1664632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The WIMP Miracle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.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8355" y="3901345"/>
            <a:ext cx="7228290" cy="156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2800" b="1" spc="-200" dirty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Interestingly, the annihilation cross-section required to give rise to an observationally consistent relic density </a:t>
            </a:r>
            <a:r>
              <a:rPr lang="en-US" sz="2800" b="1" spc="-200" dirty="0" smtClean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/>
            </a:r>
            <a:br>
              <a:rPr lang="en-US" sz="2800" b="1" spc="-200" dirty="0" smtClean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US" sz="2800" b="1" spc="-200" dirty="0" smtClean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is </a:t>
            </a:r>
            <a:r>
              <a:rPr lang="en-US" sz="2800" b="1" spc="-20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naturally of the right order given weak scale couplings and masses (100 </a:t>
            </a:r>
            <a:r>
              <a:rPr lang="en-US" sz="2800" b="1" spc="-200" dirty="0" err="1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GeV</a:t>
            </a:r>
            <a:r>
              <a:rPr lang="en-US" sz="2800" b="1" spc="-200" dirty="0">
                <a:solidFill>
                  <a:srgbClr val="000000"/>
                </a:solidFill>
                <a:ea typeface="Verdana" panose="020B0604030504040204" pitchFamily="34" charset="0"/>
                <a:cs typeface="Arial" panose="020B0604020202020204" pitchFamily="34" charset="0"/>
              </a:rPr>
              <a:t>) </a:t>
            </a:r>
            <a:r>
              <a:rPr lang="en-US" sz="2800" b="1" spc="-200" dirty="0" smtClean="0">
                <a:ea typeface="Verdana" panose="020B0604030504040204" pitchFamily="34" charset="0"/>
                <a:cs typeface="Arial" panose="020B0604020202020204" pitchFamily="34" charset="0"/>
              </a:rPr>
              <a:t>!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36026" y="1371600"/>
            <a:ext cx="1081548" cy="7450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7829" y="3516067"/>
            <a:ext cx="861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i="1" spc="-80" dirty="0"/>
              <a:t>Planck 2015</a:t>
            </a:r>
          </a:p>
        </p:txBody>
      </p:sp>
    </p:spTree>
    <p:extLst>
      <p:ext uri="{BB962C8B-B14F-4D97-AF65-F5344CB8AC3E}">
        <p14:creationId xmlns:p14="http://schemas.microsoft.com/office/powerpoint/2010/main" val="163986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75090" y="1860811"/>
            <a:ext cx="3061932" cy="2451932"/>
            <a:chOff x="4180691" y="2873732"/>
            <a:chExt cx="3061932" cy="245193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50168" y="2873732"/>
              <a:ext cx="2892455" cy="240278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069681" y="2934205"/>
              <a:ext cx="15070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Annihilation</a:t>
              </a:r>
              <a:endParaRPr lang="en-US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3775474" y="3960702"/>
              <a:ext cx="125066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Scattering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02595" y="4925554"/>
              <a:ext cx="10054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Collider</a:t>
              </a:r>
              <a:endParaRPr lang="en-US" b="1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5402595" y="4937424"/>
              <a:ext cx="941283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276984" y="2955820"/>
              <a:ext cx="106689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180691" y="3600503"/>
              <a:ext cx="0" cy="11205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846" y="4324614"/>
            <a:ext cx="1896115" cy="131903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4732126" y="4523246"/>
            <a:ext cx="1729611" cy="96344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832" t="1" b="49968"/>
          <a:stretch/>
        </p:blipFill>
        <p:spPr>
          <a:xfrm>
            <a:off x="1134446" y="142666"/>
            <a:ext cx="4745597" cy="16468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9406" y="3119105"/>
            <a:ext cx="1391711" cy="137560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3903" y="1662195"/>
            <a:ext cx="1862254" cy="12934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67387" y="727715"/>
            <a:ext cx="3339449" cy="79550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7845" y="4558658"/>
            <a:ext cx="1159336" cy="180276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65564" y="1892043"/>
            <a:ext cx="2855749" cy="259118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5300" y="5493212"/>
            <a:ext cx="1832087" cy="145040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663392" y="142666"/>
            <a:ext cx="1353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Break it!</a:t>
            </a:r>
            <a:endParaRPr lang="en-US" sz="20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2441027" y="5961316"/>
            <a:ext cx="1341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Make it!</a:t>
            </a:r>
            <a:endParaRPr lang="en-US" sz="20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-16769" y="3461790"/>
            <a:ext cx="1378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Shake it!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29305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534400" cy="563562"/>
          </a:xfrm>
        </p:spPr>
        <p:txBody>
          <a:bodyPr>
            <a:noAutofit/>
          </a:bodyPr>
          <a:lstStyle/>
          <a:p>
            <a:r>
              <a:rPr lang="en-US" sz="39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SI DD</a:t>
            </a:r>
            <a:r>
              <a:rPr lang="el-GR" sz="39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3900" dirty="0">
                <a:solidFill>
                  <a:schemeClr val="tx1"/>
                </a:solidFill>
                <a:latin typeface="+mn-lt"/>
              </a:rPr>
              <a:t>+</a:t>
            </a:r>
            <a:r>
              <a:rPr lang="el-GR" sz="39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l-GR" sz="3900" dirty="0">
                <a:solidFill>
                  <a:schemeClr val="accent1"/>
                </a:solidFill>
                <a:latin typeface="+mn-lt"/>
              </a:rPr>
              <a:t>Ωh</a:t>
            </a:r>
            <a:r>
              <a:rPr lang="el-GR" sz="3900" baseline="30000" dirty="0">
                <a:solidFill>
                  <a:schemeClr val="accent1"/>
                </a:solidFill>
                <a:latin typeface="+mn-lt"/>
              </a:rPr>
              <a:t>2</a:t>
            </a:r>
            <a:r>
              <a:rPr lang="el-GR" sz="39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3900" b="0" dirty="0" smtClean="0">
                <a:solidFill>
                  <a:srgbClr val="000000"/>
                </a:solidFill>
                <a:latin typeface="+mn-lt"/>
              </a:rPr>
              <a:t>??</a:t>
            </a:r>
            <a:endParaRPr lang="en-US" sz="3900" dirty="0">
              <a:solidFill>
                <a:srgbClr val="C1BC97"/>
              </a:solidFill>
              <a:latin typeface="+mn-lt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4785523" y="881975"/>
            <a:ext cx="3521492" cy="2270805"/>
            <a:chOff x="5410200" y="1386795"/>
            <a:chExt cx="3521492" cy="2270805"/>
          </a:xfrm>
        </p:grpSpPr>
        <p:grpSp>
          <p:nvGrpSpPr>
            <p:cNvPr id="30" name="Group 29"/>
            <p:cNvGrpSpPr/>
            <p:nvPr/>
          </p:nvGrpSpPr>
          <p:grpSpPr>
            <a:xfrm>
              <a:off x="5562600" y="1753933"/>
              <a:ext cx="3369092" cy="1903667"/>
              <a:chOff x="5486400" y="1802318"/>
              <a:chExt cx="3369092" cy="1903667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486400" y="2285986"/>
                <a:ext cx="3369092" cy="1419999"/>
                <a:chOff x="5535850" y="2895600"/>
                <a:chExt cx="3369092" cy="1419999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5867400" y="3276600"/>
                  <a:ext cx="2438400" cy="762000"/>
                  <a:chOff x="5410200" y="3124200"/>
                  <a:chExt cx="2438400" cy="762000"/>
                </a:xfrm>
              </p:grpSpPr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5410200" y="3124200"/>
                    <a:ext cx="838200" cy="38100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 flipH="1">
                    <a:off x="5410200" y="3505200"/>
                    <a:ext cx="838200" cy="38100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6248400" y="3505200"/>
                    <a:ext cx="848656" cy="0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  <a:prstDash val="dash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/>
                  <p:cNvCxnSpPr/>
                  <p:nvPr/>
                </p:nvCxnSpPr>
                <p:spPr>
                  <a:xfrm flipV="1">
                    <a:off x="7097056" y="3124200"/>
                    <a:ext cx="751544" cy="381000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/>
                  <p:cNvCxnSpPr/>
                  <p:nvPr/>
                </p:nvCxnSpPr>
                <p:spPr>
                  <a:xfrm flipH="1" flipV="1">
                    <a:off x="7097056" y="3505200"/>
                    <a:ext cx="751544" cy="381000"/>
                  </a:xfrm>
                  <a:prstGeom prst="straightConnector1">
                    <a:avLst/>
                  </a:prstGeom>
                  <a:ln cap="flat">
                    <a:solidFill>
                      <a:srgbClr val="000000"/>
                    </a:solidFill>
                    <a:headEnd type="none"/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4" name="TextBox 33"/>
                <p:cNvSpPr txBox="1"/>
                <p:nvPr/>
              </p:nvSpPr>
              <p:spPr>
                <a:xfrm>
                  <a:off x="5535850" y="2895600"/>
                  <a:ext cx="32683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b="1" dirty="0" smtClean="0"/>
                    <a:t>χ</a:t>
                  </a:r>
                  <a:endParaRPr lang="en-US" sz="2400" b="1" dirty="0"/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5557882" y="3733800"/>
                  <a:ext cx="33855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b="1" dirty="0" smtClean="0"/>
                    <a:t>χ</a:t>
                  </a:r>
                  <a:endParaRPr lang="en-US" sz="2400" b="1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7010400" y="3200400"/>
                  <a:ext cx="45026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2400" b="1" dirty="0" smtClean="0"/>
                    <a:t>φ</a:t>
                  </a:r>
                  <a:r>
                    <a:rPr lang="en-US" sz="2400" b="1" baseline="-25000" dirty="0" err="1" smtClean="0"/>
                    <a:t>i</a:t>
                  </a:r>
                  <a:endParaRPr lang="en-US" sz="2400" b="1" baseline="-250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8305800" y="3048000"/>
                  <a:ext cx="59914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 smtClean="0"/>
                    <a:t>SM</a:t>
                  </a:r>
                  <a:endParaRPr lang="en-US" sz="2400" b="1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8305800" y="3853934"/>
                  <a:ext cx="59914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 smtClean="0"/>
                    <a:t>SM</a:t>
                  </a:r>
                  <a:endParaRPr lang="en-US" sz="2400" b="1" dirty="0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6669539" y="1802318"/>
                <a:ext cx="9026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l-GR" sz="3600" b="1" dirty="0" smtClean="0">
                    <a:solidFill>
                      <a:srgbClr val="4F81BD"/>
                    </a:solidFill>
                  </a:rPr>
                  <a:t>Ω</a:t>
                </a:r>
                <a:r>
                  <a:rPr lang="en-US" sz="3600" b="1" dirty="0" smtClean="0">
                    <a:solidFill>
                      <a:srgbClr val="4F81BD"/>
                    </a:solidFill>
                  </a:rPr>
                  <a:t>h</a:t>
                </a:r>
                <a:r>
                  <a:rPr lang="en-US" sz="3600" b="1" baseline="30000" dirty="0" smtClean="0">
                    <a:solidFill>
                      <a:srgbClr val="4F81BD"/>
                    </a:solidFill>
                  </a:rPr>
                  <a:t>2</a:t>
                </a:r>
              </a:p>
            </p:txBody>
          </p:sp>
        </p:grpSp>
        <p:sp>
          <p:nvSpPr>
            <p:cNvPr id="61" name="Rectangle 60"/>
            <p:cNvSpPr/>
            <p:nvPr/>
          </p:nvSpPr>
          <p:spPr>
            <a:xfrm>
              <a:off x="5410200" y="1386795"/>
              <a:ext cx="3505200" cy="2270805"/>
            </a:xfrm>
            <a:prstGeom prst="rect">
              <a:avLst/>
            </a:prstGeom>
            <a:noFill/>
            <a:ln w="38100">
              <a:solidFill>
                <a:srgbClr val="C050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87744" y="402853"/>
            <a:ext cx="3806284" cy="2304351"/>
            <a:chOff x="371138" y="402853"/>
            <a:chExt cx="3806284" cy="2304351"/>
          </a:xfrm>
        </p:grpSpPr>
        <p:sp>
          <p:nvSpPr>
            <p:cNvPr id="60" name="Rectangle 59"/>
            <p:cNvSpPr/>
            <p:nvPr/>
          </p:nvSpPr>
          <p:spPr>
            <a:xfrm>
              <a:off x="371138" y="436399"/>
              <a:ext cx="3806284" cy="2270805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713228" y="402853"/>
              <a:ext cx="3259268" cy="2273313"/>
              <a:chOff x="713228" y="402853"/>
              <a:chExt cx="3259268" cy="2273313"/>
            </a:xfrm>
          </p:grpSpPr>
          <p:grpSp>
            <p:nvGrpSpPr>
              <p:cNvPr id="19" name="Group 18"/>
              <p:cNvGrpSpPr/>
              <p:nvPr/>
            </p:nvGrpSpPr>
            <p:grpSpPr>
              <a:xfrm rot="5400000">
                <a:off x="2396928" y="1167779"/>
                <a:ext cx="1445562" cy="632368"/>
                <a:chOff x="5410200" y="3124200"/>
                <a:chExt cx="2438400" cy="762000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>
                  <a:off x="5410200" y="3124200"/>
                  <a:ext cx="8382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5410200" y="3505200"/>
                  <a:ext cx="838200" cy="38100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6248400" y="3505200"/>
                  <a:ext cx="848656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7097056" y="3124200"/>
                  <a:ext cx="751544" cy="38100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H="1" flipV="1">
                  <a:off x="7097056" y="3505200"/>
                  <a:ext cx="751544" cy="381000"/>
                </a:xfrm>
                <a:prstGeom prst="straightConnector1">
                  <a:avLst/>
                </a:prstGeom>
                <a:ln cap="flat">
                  <a:solidFill>
                    <a:schemeClr val="tx1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" name="TextBox 7"/>
              <p:cNvSpPr txBox="1"/>
              <p:nvPr/>
            </p:nvSpPr>
            <p:spPr>
              <a:xfrm>
                <a:off x="713228" y="1100259"/>
                <a:ext cx="1091152" cy="5065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5000"/>
                  </a:lnSpc>
                </a:pPr>
                <a:r>
                  <a:rPr lang="en-US" sz="3400" b="1" spc="-100" dirty="0" smtClean="0">
                    <a:solidFill>
                      <a:schemeClr val="bg2">
                        <a:lumMod val="50000"/>
                      </a:schemeClr>
                    </a:solidFill>
                  </a:rPr>
                  <a:t>SI DD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509855" y="402853"/>
                <a:ext cx="325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 smtClean="0"/>
                  <a:t>χ</a:t>
                </a:r>
                <a:endParaRPr lang="en-US" sz="2400" b="1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400550" y="402853"/>
                <a:ext cx="325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 smtClean="0"/>
                  <a:t>χ</a:t>
                </a:r>
                <a:endParaRPr lang="en-US" sz="2400" b="1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343366" y="2209971"/>
                <a:ext cx="599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SM</a:t>
                </a:r>
                <a:endParaRPr lang="en-US" sz="2400" b="1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373354" y="2214501"/>
                <a:ext cx="59914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SM</a:t>
                </a:r>
                <a:endParaRPr lang="en-US" sz="2400" b="1" dirty="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447357" y="1272045"/>
                <a:ext cx="4502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2400" b="1" dirty="0" smtClean="0"/>
                  <a:t>φ</a:t>
                </a:r>
                <a:r>
                  <a:rPr lang="en-US" sz="2400" b="1" baseline="-25000" dirty="0" err="1" smtClean="0"/>
                  <a:t>i</a:t>
                </a:r>
                <a:endParaRPr lang="en-US" sz="2400" b="1" baseline="-25000" dirty="0"/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3945182" y="3530350"/>
            <a:ext cx="4710461" cy="2554545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2"/>
                </a:solidFill>
              </a:rPr>
              <a:t>m</a:t>
            </a:r>
            <a:r>
              <a:rPr lang="el-GR" sz="3200" baseline="-25000" dirty="0" smtClean="0">
                <a:solidFill>
                  <a:schemeClr val="bg2"/>
                </a:solidFill>
              </a:rPr>
              <a:t>χ</a:t>
            </a:r>
            <a:r>
              <a:rPr lang="en-US" sz="3200" dirty="0" smtClean="0">
                <a:solidFill>
                  <a:schemeClr val="bg2"/>
                </a:solidFill>
              </a:rPr>
              <a:t> ~ </a:t>
            </a:r>
            <a:r>
              <a:rPr lang="en-US" sz="3200" dirty="0" err="1" smtClean="0">
                <a:solidFill>
                  <a:schemeClr val="bg2"/>
                </a:solidFill>
              </a:rPr>
              <a:t>GeV</a:t>
            </a:r>
            <a:r>
              <a:rPr lang="en-US" sz="3200" dirty="0" smtClean="0">
                <a:solidFill>
                  <a:schemeClr val="bg2"/>
                </a:solidFill>
              </a:rPr>
              <a:t> - </a:t>
            </a:r>
            <a:r>
              <a:rPr lang="en-US" sz="3200" dirty="0" err="1" smtClean="0">
                <a:solidFill>
                  <a:schemeClr val="bg2"/>
                </a:solidFill>
              </a:rPr>
              <a:t>TeV</a:t>
            </a:r>
            <a:endParaRPr lang="en-US" sz="3200" dirty="0" smtClean="0">
              <a:solidFill>
                <a:schemeClr val="bg2"/>
              </a:solidFill>
            </a:endParaRPr>
          </a:p>
          <a:p>
            <a:pPr algn="ctr"/>
            <a:r>
              <a:rPr lang="en-US" sz="3200" b="1" dirty="0" smtClean="0"/>
              <a:t>Break the Connection!</a:t>
            </a:r>
            <a:endParaRPr lang="en-US" sz="3200" b="1" dirty="0" smtClean="0"/>
          </a:p>
          <a:p>
            <a:pPr algn="ctr"/>
            <a:r>
              <a:rPr lang="en-US" sz="32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Co-</a:t>
            </a:r>
            <a:r>
              <a:rPr lang="en-US" sz="32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annihilation/resonance</a:t>
            </a:r>
            <a:endParaRPr lang="en-US" sz="32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US" sz="3200" dirty="0">
                <a:solidFill>
                  <a:schemeClr val="bg2">
                    <a:lumMod val="75000"/>
                  </a:schemeClr>
                </a:solidFill>
              </a:rPr>
              <a:t>Multiple mediators 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</a:rPr>
              <a:t>for </a:t>
            </a:r>
            <a:r>
              <a:rPr lang="en-US" sz="3200" dirty="0">
                <a:solidFill>
                  <a:schemeClr val="bg2">
                    <a:lumMod val="75000"/>
                  </a:schemeClr>
                </a:solidFill>
              </a:rPr>
              <a:t>destructive interference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24217" y="3244714"/>
            <a:ext cx="3391037" cy="2939446"/>
            <a:chOff x="224217" y="3244714"/>
            <a:chExt cx="3391037" cy="2939446"/>
          </a:xfrm>
        </p:grpSpPr>
        <p:sp>
          <p:nvSpPr>
            <p:cNvPr id="2" name="Rectangle 1"/>
            <p:cNvSpPr/>
            <p:nvPr/>
          </p:nvSpPr>
          <p:spPr>
            <a:xfrm>
              <a:off x="613038" y="3244714"/>
              <a:ext cx="279077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XENON1T </a:t>
              </a:r>
              <a:r>
                <a:rPr lang="en-US" dirty="0"/>
                <a:t>arXiv:1805.12562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4217" y="3657278"/>
              <a:ext cx="3391037" cy="252688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79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2508449"/>
            <a:ext cx="8297334" cy="1601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5400" b="1" dirty="0" smtClean="0">
                <a:solidFill>
                  <a:schemeClr val="bg2">
                    <a:lumMod val="75000"/>
                  </a:schemeClr>
                </a:solidFill>
              </a:rPr>
              <a:t>SUPERSYMMETRY:</a:t>
            </a:r>
            <a:r>
              <a:rPr lang="en-US" sz="5400" b="1" spc="-320" dirty="0">
                <a:solidFill>
                  <a:schemeClr val="bg2">
                    <a:lumMod val="75000"/>
                  </a:schemeClr>
                </a:solidFill>
                <a:ea typeface="Verdana" panose="020B0604030504040204" pitchFamily="34" charset="0"/>
                <a:cs typeface="Arial" panose="020B0604020202020204" pitchFamily="34" charset="0"/>
              </a:rPr>
              <a:t>	</a:t>
            </a:r>
            <a:r>
              <a:rPr lang="en-US" sz="5400" b="1" spc="-320" dirty="0" smtClean="0">
                <a:solidFill>
                  <a:srgbClr val="877F4F"/>
                </a:solidFill>
                <a:ea typeface="Verdana" panose="020B0604030504040204" pitchFamily="34" charset="0"/>
                <a:cs typeface="Arial" panose="020B0604020202020204" pitchFamily="34" charset="0"/>
              </a:rPr>
              <a:t>				</a:t>
            </a:r>
            <a:r>
              <a:rPr lang="en-US" sz="5400" b="1" dirty="0">
                <a:solidFill>
                  <a:schemeClr val="bg2">
                    <a:lumMod val="50000"/>
                  </a:schemeClr>
                </a:solidFill>
              </a:rPr>
              <a:t>A bouquet of </a:t>
            </a:r>
            <a:r>
              <a:rPr lang="en-US" sz="5400" b="1" dirty="0" smtClean="0">
                <a:solidFill>
                  <a:schemeClr val="bg2">
                    <a:lumMod val="10000"/>
                  </a:schemeClr>
                </a:solidFill>
              </a:rPr>
              <a:t>WIMPS</a:t>
            </a:r>
            <a:endParaRPr lang="en-US" sz="6600" b="1" spc="-320" dirty="0" smtClean="0">
              <a:solidFill>
                <a:schemeClr val="bg2">
                  <a:lumMod val="10000"/>
                </a:schemeClr>
              </a:solidFill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7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A3B3C"/>
      </a:hlink>
      <a:folHlink>
        <a:srgbClr val="3F3F3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9831</TotalTime>
  <Words>1027</Words>
  <Application>Microsoft Macintosh PowerPoint</Application>
  <PresentationFormat>On-screen Show (4:3)</PresentationFormat>
  <Paragraphs>168</Paragraphs>
  <Slides>29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Default Theme</vt:lpstr>
      <vt:lpstr>Custom Design</vt:lpstr>
      <vt:lpstr>The Return of           WIMPy           Dark Matter</vt:lpstr>
      <vt:lpstr>PowerPoint Presentation</vt:lpstr>
      <vt:lpstr>Welcome to the Dark Side!</vt:lpstr>
      <vt:lpstr>Welcome to the Dark Side!</vt:lpstr>
      <vt:lpstr>Thermal Relic?</vt:lpstr>
      <vt:lpstr>The WIMP Miracle.</vt:lpstr>
      <vt:lpstr>PowerPoint Presentation</vt:lpstr>
      <vt:lpstr>SI DD + Ωh2 ??</vt:lpstr>
      <vt:lpstr>PowerPoint Presentation</vt:lpstr>
      <vt:lpstr>SUSY Dark Matter? Neutralinos!</vt:lpstr>
      <vt:lpstr>PowerPoint Presentation</vt:lpstr>
      <vt:lpstr>PowerPoint Presentation</vt:lpstr>
      <vt:lpstr>Are we there yet?? Maybe!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Spectrum Characteristics?</vt:lpstr>
      <vt:lpstr>Dark Matter? M1~ mχ1 ~ 50 GeV </vt:lpstr>
      <vt:lpstr>SI Direct Detection</vt:lpstr>
      <vt:lpstr>Anomalous Magnetic Moment of the Muon </vt:lpstr>
      <vt:lpstr>And it works!</vt:lpstr>
      <vt:lpstr>So, Where do we stand? </vt:lpstr>
      <vt:lpstr>Thank You!</vt:lpstr>
      <vt:lpstr>Back up</vt:lpstr>
      <vt:lpstr>PowerPoint Presentation</vt:lpstr>
      <vt:lpstr>PowerPoint Presentation</vt:lpstr>
      <vt:lpstr>PowerPoint Presentation</vt:lpstr>
    </vt:vector>
  </TitlesOfParts>
  <Company>Wayne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and Dark Matter:                                        Absence of Evidence  !=  Evidence of Absence ?</dc:title>
  <dc:creator>Nausheen Shah</dc:creator>
  <cp:lastModifiedBy>Nausheen Shah</cp:lastModifiedBy>
  <cp:revision>141</cp:revision>
  <dcterms:created xsi:type="dcterms:W3CDTF">2018-10-11T01:39:01Z</dcterms:created>
  <dcterms:modified xsi:type="dcterms:W3CDTF">2019-05-22T06:10:00Z</dcterms:modified>
</cp:coreProperties>
</file>