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66" r:id="rId3"/>
    <p:sldId id="258" r:id="rId4"/>
    <p:sldId id="259" r:id="rId5"/>
    <p:sldId id="260" r:id="rId6"/>
    <p:sldId id="262" r:id="rId7"/>
    <p:sldId id="268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66"/>
    <p:restoredTop sz="94685"/>
  </p:normalViewPr>
  <p:slideViewPr>
    <p:cSldViewPr snapToGrid="0" snapToObjects="1">
      <p:cViewPr varScale="1">
        <p:scale>
          <a:sx n="111" d="100"/>
          <a:sy n="111" d="100"/>
        </p:scale>
        <p:origin x="7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D39B3-0562-FC42-9DBA-E20FD2C3BAD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CA724-8296-154A-B804-36D2D4229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93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F1E43-D8EE-4F4E-A32D-B0480C1B79E3}" type="datetimeFigureOut">
              <a:rPr lang="en-US" smtClean="0"/>
              <a:t>1/18/18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37E79-52C9-5946-BF83-7893DD4BA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66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260998?ln=en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://cds.cern.ch/record/2260998?ln=en" TargetMode="External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264371" y="1353911"/>
            <a:ext cx="6615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tx2"/>
                </a:solidFill>
                <a:latin typeface="Calibri" pitchFamily="34" charset="0"/>
              </a:rPr>
              <a:t>Digesting the LIU high brightness beam: is this an issue for HL-LHC?</a:t>
            </a:r>
            <a:endParaRPr lang="en-US" sz="30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35699" y="4018202"/>
            <a:ext cx="707260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Points to be covered: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Electron cloud effects and Heat load: back-up scenarios (8b4e and hybrid schemes)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Stability and strategy to stabilize the beam. Is TMCI an issue? 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Experience from LHC on emittance blow-up and projections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35699" y="2789669"/>
            <a:ext cx="70726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Presenter: G. Iadarola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925" y="0"/>
            <a:ext cx="2021773" cy="101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168400" y="523672"/>
            <a:ext cx="79756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Emittance preservation: impact on HL-LHC performance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97281" y="593202"/>
            <a:ext cx="8046720" cy="16619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impact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</a:rPr>
              <a:t>of the LHC-like emittance blow-up </a:t>
            </a:r>
            <a:r>
              <a:rPr lang="en-US" sz="1700" b="1" dirty="0" smtClean="0">
                <a:solidFill>
                  <a:srgbClr val="FF0000"/>
                </a:solidFill>
              </a:rPr>
              <a:t>on the expected integrated luminosity </a:t>
            </a:r>
            <a:r>
              <a:rPr lang="en-US" sz="1700" dirty="0" smtClean="0">
                <a:solidFill>
                  <a:schemeClr val="tx2"/>
                </a:solidFill>
              </a:rPr>
              <a:t>is very small, as during a large fraction of the fill we can use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700" dirty="0" smtClean="0">
                <a:solidFill>
                  <a:schemeClr val="tx2"/>
                </a:solidFill>
              </a:rPr>
              <a:t>* to compensate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But with large emittances it can become tricky to ensure the </a:t>
            </a:r>
            <a:r>
              <a:rPr lang="en-US" sz="1700" b="1" dirty="0" smtClean="0">
                <a:solidFill>
                  <a:srgbClr val="FF0000"/>
                </a:solidFill>
              </a:rPr>
              <a:t>required beam-beam separation</a:t>
            </a:r>
            <a:r>
              <a:rPr lang="mr-IN" sz="1700" dirty="0" smtClean="0">
                <a:solidFill>
                  <a:schemeClr val="tx2"/>
                </a:solidFill>
              </a:rPr>
              <a:t>…</a:t>
            </a:r>
            <a:endParaRPr lang="en-US" sz="1700" dirty="0" smtClean="0">
              <a:solidFill>
                <a:schemeClr val="tx2"/>
              </a:solidFill>
            </a:endParaRPr>
          </a:p>
          <a:p>
            <a:pPr marL="742950" lvl="1" indent="-285750">
              <a:buFont typeface="Wingdings" charset="2"/>
              <a:buChar char="à"/>
            </a:pPr>
            <a:r>
              <a:rPr lang="en-US" sz="1700" b="1" dirty="0" smtClean="0">
                <a:solidFill>
                  <a:srgbClr val="FF0000"/>
                </a:solidFill>
              </a:rPr>
              <a:t>Backup plan: </a:t>
            </a:r>
            <a:r>
              <a:rPr lang="en-US" sz="1700" dirty="0" smtClean="0">
                <a:solidFill>
                  <a:schemeClr val="tx2"/>
                </a:solidFill>
              </a:rPr>
              <a:t>inject beams with smaller emittance (BCMS)</a:t>
            </a:r>
          </a:p>
          <a:p>
            <a:pPr marL="285750" indent="-285750">
              <a:buFont typeface="Wingdings" charset="2"/>
              <a:buChar char="à"/>
            </a:pP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30745" y="2012608"/>
            <a:ext cx="9013255" cy="4686863"/>
            <a:chOff x="1460138" y="2890470"/>
            <a:chExt cx="7325048" cy="38090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t="7604"/>
            <a:stretch/>
          </p:blipFill>
          <p:spPr>
            <a:xfrm>
              <a:off x="1460138" y="2890470"/>
              <a:ext cx="7325048" cy="3809001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7196517" y="5793214"/>
              <a:ext cx="1423504" cy="72049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 rot="452777">
              <a:off x="6656407" y="6106452"/>
              <a:ext cx="1498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Lim. for 6</a:t>
              </a:r>
              <a:r>
                <a:rPr lang="en-US" sz="1200" dirty="0" smtClean="0">
                  <a:latin typeface="Symbol" charset="2"/>
                  <a:ea typeface="Symbol" charset="2"/>
                  <a:cs typeface="Symbol" charset="2"/>
                </a:rPr>
                <a:t>s</a:t>
              </a:r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 DA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6546543"/>
            <a:ext cx="9044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  <a:sym typeface="Wingdings"/>
              </a:rPr>
              <a:t>L</a:t>
            </a:r>
            <a:r>
              <a:rPr lang="en-US" sz="1400" i="1" smtClean="0">
                <a:solidFill>
                  <a:schemeClr val="tx2"/>
                </a:solidFill>
                <a:sym typeface="Wingdings"/>
              </a:rPr>
              <a:t>. Medina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59507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264371" y="3152001"/>
            <a:ext cx="66152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tx2"/>
                </a:solidFill>
                <a:latin typeface="Calibri" pitchFamily="34" charset="0"/>
              </a:rPr>
              <a:t>Thanks for </a:t>
            </a:r>
            <a:r>
              <a:rPr lang="en-US" sz="3000" b="1" smtClean="0">
                <a:solidFill>
                  <a:schemeClr val="tx2"/>
                </a:solidFill>
                <a:latin typeface="Calibri" pitchFamily="34" charset="0"/>
              </a:rPr>
              <a:t>your attention!</a:t>
            </a:r>
            <a:endParaRPr lang="en-US" sz="30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01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Strategy to preserve beam stability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0829" y="483667"/>
            <a:ext cx="7852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impedance reduction </a:t>
            </a:r>
            <a:r>
              <a:rPr lang="en-US" sz="1700" dirty="0" smtClean="0">
                <a:solidFill>
                  <a:schemeClr val="tx2"/>
                </a:solidFill>
              </a:rPr>
              <a:t>of the LHC </a:t>
            </a:r>
            <a:r>
              <a:rPr lang="en-US" sz="1700" b="1" dirty="0" smtClean="0">
                <a:solidFill>
                  <a:srgbClr val="FF0000"/>
                </a:solidFill>
              </a:rPr>
              <a:t>collimators</a:t>
            </a:r>
            <a:r>
              <a:rPr lang="en-US" sz="1700" dirty="0" smtClean="0">
                <a:solidFill>
                  <a:schemeClr val="tx2"/>
                </a:solidFill>
              </a:rPr>
              <a:t> is part of the HL-LHC baseline (prototype of low-impedance collimator installed and successfully tested in the LHC in 2017). This will allow: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Increasing the intensity threshold for the </a:t>
            </a:r>
            <a:r>
              <a:rPr lang="en-US" sz="1700" b="1" dirty="0" smtClean="0">
                <a:solidFill>
                  <a:srgbClr val="FF0000"/>
                </a:solidFill>
              </a:rPr>
              <a:t>Transverse Mode Coupling Instability </a:t>
            </a:r>
            <a:r>
              <a:rPr lang="en-US" sz="1700" dirty="0" smtClean="0">
                <a:solidFill>
                  <a:schemeClr val="tx2"/>
                </a:solidFill>
              </a:rPr>
              <a:t>(TMCI) well above the HL-LHC intensities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Confirmed experimentally at LHC in 2017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236" y="2748252"/>
            <a:ext cx="4680000" cy="4095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62" y="2748252"/>
            <a:ext cx="4680000" cy="4095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8936" y="2465760"/>
            <a:ext cx="3890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Present LHC impedance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92997" y="2465760"/>
            <a:ext cx="313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Reduced collimator impedance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08096" y="3185659"/>
            <a:ext cx="2505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sym typeface="Wingdings"/>
              </a:rPr>
              <a:t>Simulated opening collimators (in tests with very small number of bunches)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895820" y="4845872"/>
            <a:ext cx="0" cy="6489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013850" y="4834298"/>
            <a:ext cx="0" cy="6489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84855" y="4518233"/>
            <a:ext cx="1097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Instability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53411" y="4495084"/>
            <a:ext cx="1097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Instability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90309" y="3946967"/>
            <a:ext cx="1342663" cy="171305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2112" y="3960471"/>
            <a:ext cx="2810718" cy="16185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0" y="6546543"/>
            <a:ext cx="1372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  <a:sym typeface="Wingdings"/>
              </a:rPr>
              <a:t>D. </a:t>
            </a:r>
            <a:r>
              <a:rPr lang="en-US" sz="1400" i="1" dirty="0" err="1" smtClean="0">
                <a:solidFill>
                  <a:schemeClr val="tx2"/>
                </a:solidFill>
                <a:sym typeface="Wingdings"/>
              </a:rPr>
              <a:t>Amorim</a:t>
            </a:r>
            <a:r>
              <a:rPr lang="en-US" sz="1400" i="1" dirty="0" smtClean="0">
                <a:solidFill>
                  <a:schemeClr val="tx2"/>
                </a:solidFill>
                <a:sym typeface="Wingdings"/>
              </a:rPr>
              <a:t> at al.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6807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/>
      <p:bldP spid="18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Strategy to preserve beam stability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0829" y="483667"/>
            <a:ext cx="7852696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impedance reduction </a:t>
            </a:r>
            <a:r>
              <a:rPr lang="en-US" sz="1700" dirty="0" smtClean="0">
                <a:solidFill>
                  <a:schemeClr val="tx2"/>
                </a:solidFill>
              </a:rPr>
              <a:t>of the LHC </a:t>
            </a:r>
            <a:r>
              <a:rPr lang="en-US" sz="1700" b="1" dirty="0" smtClean="0">
                <a:solidFill>
                  <a:srgbClr val="FF0000"/>
                </a:solidFill>
              </a:rPr>
              <a:t>collimators</a:t>
            </a:r>
            <a:r>
              <a:rPr lang="en-US" sz="1700" dirty="0" smtClean="0">
                <a:solidFill>
                  <a:schemeClr val="tx2"/>
                </a:solidFill>
              </a:rPr>
              <a:t> is part of the HL-LHC baseline (prototype of low-impedance collimator installed and successfully tested in the LHC in 2017). This will allow: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Increasing the intensity threshold for the </a:t>
            </a:r>
            <a:r>
              <a:rPr lang="en-US" sz="1700" b="1" dirty="0" smtClean="0">
                <a:solidFill>
                  <a:srgbClr val="FF0000"/>
                </a:solidFill>
              </a:rPr>
              <a:t>Transverse Mode Coupling Instability </a:t>
            </a:r>
            <a:r>
              <a:rPr lang="en-US" sz="1700" dirty="0" smtClean="0">
                <a:solidFill>
                  <a:schemeClr val="tx2"/>
                </a:solidFill>
              </a:rPr>
              <a:t>(TMCI) well above the HL-LHC intensities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Confirmed experimentally at LHC in 2017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Keeping the </a:t>
            </a:r>
            <a:r>
              <a:rPr lang="en-US" sz="1700" b="1" dirty="0" err="1" smtClean="0">
                <a:solidFill>
                  <a:srgbClr val="FF0000"/>
                </a:solidFill>
                <a:sym typeface="Wingdings"/>
              </a:rPr>
              <a:t>octupole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 current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required to suppress single bunch heat-tail instabilities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below 300 A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. This leaves enough margin to operate reliably in the presence of “known unknowns” like: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Uncertainties on the impedance model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Interplay with beam-beam and e-cloud (especially during conditioning)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Loss of Landau Damping due to imperfect control of tunes, linear coupling, machine non-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linearities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, chromaticity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Unavailability of a fraction of the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octupole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circuits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Present LHC operation heavily relies on these margins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Crab Cavities (High Order Modes)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were identified as a potential source of single and coupled bunch instabilities  the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design was carefully optimized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to keep the impedance within acceptable values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As presently done, instabilities driven by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electron cloud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especially at injection and during the initial conditioning, will have to be controlled using the full performance of the transverse damper, together with high chromaticity and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octupole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settings </a:t>
            </a:r>
          </a:p>
        </p:txBody>
      </p:sp>
    </p:spTree>
    <p:extLst>
      <p:ext uri="{BB962C8B-B14F-4D97-AF65-F5344CB8AC3E}">
        <p14:creationId xmlns:p14="http://schemas.microsoft.com/office/powerpoint/2010/main" val="30980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Loads and Electron Clouds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2192" y="520955"/>
            <a:ext cx="783606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Surface treatment </a:t>
            </a:r>
            <a:r>
              <a:rPr lang="en-US" sz="1700" dirty="0" smtClean="0">
                <a:solidFill>
                  <a:schemeClr val="tx2"/>
                </a:solidFill>
              </a:rPr>
              <a:t>(e.g. </a:t>
            </a:r>
            <a:r>
              <a:rPr lang="en-US" sz="1700" dirty="0" err="1" smtClean="0">
                <a:solidFill>
                  <a:schemeClr val="tx2"/>
                </a:solidFill>
              </a:rPr>
              <a:t>aC</a:t>
            </a:r>
            <a:r>
              <a:rPr lang="en-US" sz="1700" dirty="0" smtClean="0">
                <a:solidFill>
                  <a:schemeClr val="tx2"/>
                </a:solidFill>
              </a:rPr>
              <a:t> coating) for e-cloud suppression are foreseen in the </a:t>
            </a:r>
            <a:r>
              <a:rPr lang="en-US" sz="1700" b="1" dirty="0" smtClean="0">
                <a:solidFill>
                  <a:srgbClr val="FF0000"/>
                </a:solidFill>
              </a:rPr>
              <a:t>Inner Triplets</a:t>
            </a:r>
            <a:r>
              <a:rPr lang="en-US" sz="1700" dirty="0" smtClean="0">
                <a:solidFill>
                  <a:schemeClr val="tx2"/>
                </a:solidFill>
              </a:rPr>
              <a:t>, and possibly in some of the </a:t>
            </a:r>
            <a:r>
              <a:rPr lang="en-US" sz="1700" b="1" dirty="0" smtClean="0">
                <a:solidFill>
                  <a:srgbClr val="FF0000"/>
                </a:solidFill>
              </a:rPr>
              <a:t>Matching Quadrupoles</a:t>
            </a:r>
            <a:r>
              <a:rPr lang="en-US" sz="1700" dirty="0" smtClean="0">
                <a:solidFill>
                  <a:schemeClr val="tx2"/>
                </a:solidFill>
              </a:rPr>
              <a:t>, of </a:t>
            </a:r>
            <a:r>
              <a:rPr lang="en-US" sz="1700" b="1" dirty="0" smtClean="0">
                <a:solidFill>
                  <a:srgbClr val="FF0000"/>
                </a:solidFill>
              </a:rPr>
              <a:t>all experimental regions</a:t>
            </a:r>
            <a:r>
              <a:rPr lang="en-US" sz="1700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Those around </a:t>
            </a:r>
            <a:r>
              <a:rPr lang="en-US" sz="1700" b="1" dirty="0" smtClean="0">
                <a:solidFill>
                  <a:srgbClr val="FF0000"/>
                </a:solidFill>
              </a:rPr>
              <a:t>IP1 and IP5 </a:t>
            </a:r>
            <a:r>
              <a:rPr lang="en-US" sz="1700" dirty="0" smtClean="0">
                <a:solidFill>
                  <a:schemeClr val="tx2"/>
                </a:solidFill>
              </a:rPr>
              <a:t>are particularly </a:t>
            </a:r>
            <a:r>
              <a:rPr lang="en-US" sz="1700" b="1" dirty="0" smtClean="0">
                <a:solidFill>
                  <a:srgbClr val="FF0000"/>
                </a:solidFill>
              </a:rPr>
              <a:t>critical for stability </a:t>
            </a:r>
            <a:r>
              <a:rPr lang="en-US" sz="1700" dirty="0" smtClean="0">
                <a:solidFill>
                  <a:schemeClr val="tx2"/>
                </a:solidFill>
              </a:rPr>
              <a:t>due to the extremely high beta functions (&gt;10</a:t>
            </a:r>
            <a:r>
              <a:rPr lang="en-US" sz="1700" baseline="30000" dirty="0" smtClean="0">
                <a:solidFill>
                  <a:schemeClr val="tx2"/>
                </a:solidFill>
              </a:rPr>
              <a:t>4 </a:t>
            </a:r>
            <a:r>
              <a:rPr lang="en-US" sz="1700" dirty="0" smtClean="0">
                <a:solidFill>
                  <a:schemeClr val="tx2"/>
                </a:solidFill>
              </a:rPr>
              <a:t>m)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Those around </a:t>
            </a:r>
            <a:r>
              <a:rPr lang="en-US" sz="1700" b="1" dirty="0" smtClean="0">
                <a:solidFill>
                  <a:srgbClr val="FF0000"/>
                </a:solidFill>
              </a:rPr>
              <a:t>IP2 and IP8 </a:t>
            </a:r>
            <a:r>
              <a:rPr lang="en-US" sz="1700" dirty="0" smtClean="0">
                <a:solidFill>
                  <a:schemeClr val="tx2"/>
                </a:solidFill>
              </a:rPr>
              <a:t>would subtract significant </a:t>
            </a:r>
            <a:r>
              <a:rPr lang="en-US" sz="1700" b="1" dirty="0" smtClean="0">
                <a:solidFill>
                  <a:srgbClr val="FF0000"/>
                </a:solidFill>
              </a:rPr>
              <a:t>cooling capacity</a:t>
            </a:r>
            <a:r>
              <a:rPr lang="en-US" sz="1700" dirty="0" smtClean="0">
                <a:solidFill>
                  <a:schemeClr val="tx2"/>
                </a:solidFill>
              </a:rPr>
              <a:t> to the arcs, with which they share common </a:t>
            </a:r>
            <a:r>
              <a:rPr lang="en-US" sz="1700" dirty="0" err="1" smtClean="0">
                <a:solidFill>
                  <a:schemeClr val="tx2"/>
                </a:solidFill>
              </a:rPr>
              <a:t>cryo</a:t>
            </a:r>
            <a:r>
              <a:rPr lang="en-US" sz="1700" dirty="0" smtClean="0">
                <a:solidFill>
                  <a:schemeClr val="tx2"/>
                </a:solidFill>
              </a:rPr>
              <a:t>-plants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endParaRPr lang="en-US" sz="500" dirty="0" smtClean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arcs</a:t>
            </a:r>
            <a:r>
              <a:rPr lang="en-US" sz="1700" dirty="0" smtClean="0">
                <a:solidFill>
                  <a:schemeClr val="tx2"/>
                </a:solidFill>
              </a:rPr>
              <a:t> (~20 km) will instead stay untouched. Heat loads on the arc beam screens have been a  significant </a:t>
            </a:r>
            <a:r>
              <a:rPr lang="en-US" sz="1700" b="1" dirty="0" smtClean="0">
                <a:solidFill>
                  <a:srgbClr val="FF0000"/>
                </a:solidFill>
              </a:rPr>
              <a:t>challenge for LHC operation with 25 ns in Run 2</a:t>
            </a:r>
            <a:r>
              <a:rPr lang="en-US" sz="1700" dirty="0" smtClean="0">
                <a:solidFill>
                  <a:schemeClr val="tx2"/>
                </a:solidFill>
              </a:rPr>
              <a:t>: </a:t>
            </a:r>
            <a:endParaRPr lang="en-US" sz="1700" b="1" dirty="0" smtClean="0">
              <a:solidFill>
                <a:srgbClr val="FF0000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Large </a:t>
            </a:r>
            <a:r>
              <a:rPr lang="en-US" sz="1700" b="1" dirty="0">
                <a:solidFill>
                  <a:srgbClr val="FF0000"/>
                </a:solidFill>
              </a:rPr>
              <a:t>differences observed between </a:t>
            </a:r>
            <a:r>
              <a:rPr lang="en-US" sz="1700" b="1" dirty="0" smtClean="0">
                <a:solidFill>
                  <a:srgbClr val="FF0000"/>
                </a:solidFill>
              </a:rPr>
              <a:t>sectors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Several observed features compatible with </a:t>
            </a:r>
            <a:r>
              <a:rPr lang="en-US" sz="1700" b="1" dirty="0" smtClean="0">
                <a:solidFill>
                  <a:srgbClr val="FF0000"/>
                </a:solidFill>
              </a:rPr>
              <a:t>e-cloud effects</a:t>
            </a:r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1608880" y="4152364"/>
            <a:ext cx="5455545" cy="2705635"/>
            <a:chOff x="1157577" y="3298784"/>
            <a:chExt cx="6801090" cy="337294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11" r="29745" b="35229"/>
            <a:stretch/>
          </p:blipFill>
          <p:spPr>
            <a:xfrm>
              <a:off x="1157577" y="3298784"/>
              <a:ext cx="5102612" cy="312436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265" t="39079" r="5886" b="28917"/>
            <a:stretch/>
          </p:blipFill>
          <p:spPr>
            <a:xfrm>
              <a:off x="6444377" y="3737766"/>
              <a:ext cx="1514290" cy="174021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4" t="93737" r="28501" b="1903"/>
            <a:stretch/>
          </p:blipFill>
          <p:spPr>
            <a:xfrm>
              <a:off x="1157577" y="6434665"/>
              <a:ext cx="5102612" cy="237067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1535289" y="6287910"/>
              <a:ext cx="327378" cy="3386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4986337"/>
              <a:ext cx="9685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Heat load </a:t>
              </a:r>
            </a:p>
            <a:p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per half cell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388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Loads and Electron Clouds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1170" y="665548"/>
            <a:ext cx="7917083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When moving to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HL-LHC beam intensities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(and to 7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TeV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 the heat load form impedance and synchrotron radiation increases and the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capacity available to cope with e-cloud reduces significantly</a:t>
            </a:r>
            <a:endParaRPr lang="en-GB" sz="1700" b="1" dirty="0" smtClean="0">
              <a:solidFill>
                <a:srgbClr val="FF0000"/>
              </a:solidFill>
            </a:endParaRP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The dependence of the </a:t>
            </a:r>
            <a:r>
              <a:rPr lang="en-GB" sz="1700" b="1" dirty="0" smtClean="0">
                <a:solidFill>
                  <a:srgbClr val="FF0000"/>
                </a:solidFill>
              </a:rPr>
              <a:t>e-cloud</a:t>
            </a:r>
            <a:r>
              <a:rPr lang="en-GB" sz="1700" dirty="0" smtClean="0">
                <a:solidFill>
                  <a:schemeClr val="tx2"/>
                </a:solidFill>
              </a:rPr>
              <a:t> on the bunch intensity strongly depends on the surface properties (SEY parameters). With the available model, </a:t>
            </a:r>
            <a:r>
              <a:rPr lang="en-GB" sz="1700" b="1" dirty="0" smtClean="0">
                <a:solidFill>
                  <a:srgbClr val="FF0000"/>
                </a:solidFill>
              </a:rPr>
              <a:t>simulations foresee a relatively mild increase</a:t>
            </a:r>
            <a:r>
              <a:rPr lang="en-GB" sz="1700" dirty="0" smtClean="0">
                <a:solidFill>
                  <a:schemeClr val="tx2"/>
                </a:solidFill>
              </a:rPr>
              <a:t> of the heat load from e-cloud when increasing the bunch intensity to HL-LHC values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This scaling </a:t>
            </a:r>
            <a:r>
              <a:rPr lang="en-GB" sz="1700" b="1" u="sng" dirty="0" smtClean="0">
                <a:solidFill>
                  <a:srgbClr val="FF0000"/>
                </a:solidFill>
                <a:sym typeface="Wingdings"/>
              </a:rPr>
              <a:t>needs to be validated experimentally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 after LS2 (when LIU beams will be available)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Based on simulations 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(and assuming that heat load differences are due to different SEY): 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Present conditioning state of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low load sectors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(S34, S45, S56, S67) should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allow operation with HL-LHC beam parameters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within the present available cooling capacity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The estimated load for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high load sectors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(S12, S23 S78, S81) is of the order of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10 kW (more than presently available) 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GB" sz="1700" b="1" u="sng" dirty="0">
                <a:solidFill>
                  <a:srgbClr val="FF0000"/>
                </a:solidFill>
                <a:sym typeface="Wingdings"/>
              </a:rPr>
              <a:t>O</a:t>
            </a:r>
            <a:r>
              <a:rPr lang="en-GB" sz="1700" b="1" u="sng" dirty="0" smtClean="0">
                <a:solidFill>
                  <a:srgbClr val="FF0000"/>
                </a:solidFill>
                <a:sym typeface="Wingdings"/>
              </a:rPr>
              <a:t>ngoing work to identify and suppress the source of these differences is fundamental for HL-LHC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endParaRPr lang="en-GB" sz="500" dirty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Give the number of unknowns and the potential impact on performance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we must have a solid backup plan</a:t>
            </a:r>
            <a:r>
              <a:rPr lang="mr-IN" sz="1700" b="1" dirty="0" smtClean="0">
                <a:solidFill>
                  <a:srgbClr val="FF0000"/>
                </a:solidFill>
                <a:sym typeface="Wingdings"/>
              </a:rPr>
              <a:t>…</a:t>
            </a:r>
            <a:endParaRPr lang="en-GB" sz="1700" b="1" dirty="0" smtClean="0">
              <a:solidFill>
                <a:srgbClr val="FF000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25271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Backup for e-cloud: 8b+4e </a:t>
            </a:r>
            <a:r>
              <a:rPr lang="en-GB" sz="2400" b="1" dirty="0" smtClean="0">
                <a:solidFill>
                  <a:schemeClr val="tx2"/>
                </a:solidFill>
              </a:rPr>
              <a:t>scheme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99929" y="555192"/>
            <a:ext cx="8150087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Filling pattern designed to </a:t>
            </a:r>
            <a:r>
              <a:rPr lang="en-GB" sz="1700" b="1" dirty="0" smtClean="0">
                <a:solidFill>
                  <a:srgbClr val="FF0000"/>
                </a:solidFill>
              </a:rPr>
              <a:t>suppress the e-cloud build-up </a:t>
            </a:r>
            <a:r>
              <a:rPr lang="en-GB" sz="1700" dirty="0" smtClean="0">
                <a:solidFill>
                  <a:schemeClr val="tx2"/>
                </a:solidFill>
              </a:rPr>
              <a:t>(~30 % less bunches </a:t>
            </a:r>
            <a:r>
              <a:rPr lang="en-GB" sz="1700" dirty="0" err="1" smtClean="0">
                <a:solidFill>
                  <a:schemeClr val="tx2"/>
                </a:solidFill>
              </a:rPr>
              <a:t>w.r.t</a:t>
            </a:r>
            <a:r>
              <a:rPr lang="en-GB" sz="1700" dirty="0" smtClean="0">
                <a:solidFill>
                  <a:schemeClr val="tx2"/>
                </a:solidFill>
              </a:rPr>
              <a:t>. 25 ns)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Confirmed experimentally in the LHC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2015 and used in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operation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 in the last part of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2017 Run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(to mitigate fast losses in 16L2)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u="sng" smtClean="0">
                <a:solidFill>
                  <a:srgbClr val="FF0000"/>
                </a:solidFill>
                <a:sym typeface="Wingdings"/>
              </a:rPr>
              <a:t>Next step: </a:t>
            </a:r>
            <a:r>
              <a:rPr lang="en-GB" sz="1700" b="1" u="sng" dirty="0" smtClean="0">
                <a:solidFill>
                  <a:srgbClr val="FF0000"/>
                </a:solidFill>
                <a:sym typeface="Wingdings"/>
              </a:rPr>
              <a:t>confirm effectiveness for bunch population larger than nominal</a:t>
            </a:r>
          </a:p>
          <a:p>
            <a:pPr marL="97790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GB" sz="1700" b="1" u="sng" dirty="0" smtClean="0">
                <a:solidFill>
                  <a:srgbClr val="FF0000"/>
                </a:solidFill>
                <a:sym typeface="Wingdings"/>
              </a:rPr>
              <a:t>8b+4e with ~1.7e11 p/bunch should be tested in the LHC in 2018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(available from the injectors) </a:t>
            </a:r>
            <a:endParaRPr lang="en-GB" sz="1700" dirty="0">
              <a:solidFill>
                <a:schemeClr val="tx2"/>
              </a:solidFill>
              <a:sym typeface="Wingding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93495" y="2810479"/>
            <a:ext cx="9237495" cy="3554597"/>
            <a:chOff x="-93495" y="3204378"/>
            <a:chExt cx="9237495" cy="3554597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183" b="35269"/>
            <a:stretch/>
          </p:blipFill>
          <p:spPr>
            <a:xfrm>
              <a:off x="-93495" y="3466558"/>
              <a:ext cx="4462296" cy="3097356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314036" y="6481881"/>
              <a:ext cx="175491" cy="166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092" b="35269"/>
            <a:stretch/>
          </p:blipFill>
          <p:spPr>
            <a:xfrm>
              <a:off x="4329962" y="3466558"/>
              <a:ext cx="4468081" cy="3097356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-1" y="3204378"/>
              <a:ext cx="457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25 ns (2556b)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72000" y="3204378"/>
              <a:ext cx="457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8b+4e (1916b)</a:t>
              </a:r>
              <a:endParaRPr lang="en-US" b="1" dirty="0"/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89" t="93737" r="57835" b="2904"/>
            <a:stretch/>
          </p:blipFill>
          <p:spPr>
            <a:xfrm>
              <a:off x="2152075" y="6601957"/>
              <a:ext cx="454284" cy="157018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89" t="93737" r="57835" b="2904"/>
            <a:stretch/>
          </p:blipFill>
          <p:spPr>
            <a:xfrm>
              <a:off x="6580322" y="6601957"/>
              <a:ext cx="454284" cy="157018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4726679" y="6447159"/>
              <a:ext cx="175491" cy="166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1696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Backup </a:t>
            </a:r>
            <a:r>
              <a:rPr lang="en-GB" sz="2400" b="1" dirty="0">
                <a:solidFill>
                  <a:schemeClr val="tx2"/>
                </a:solidFill>
              </a:rPr>
              <a:t>for e-cloud: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m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ixed 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filling schemes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5568" y="491083"/>
            <a:ext cx="79184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Standard 25 ns trains and 8b4e trains can be </a:t>
            </a: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combined in the same filling scheme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order to adapt the heat load to the available cooling capacity (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hlinkClick r:id="rId3"/>
              </a:rPr>
              <a:t>tested in MD in </a:t>
            </a:r>
            <a:r>
              <a:rPr lang="en-US" sz="170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hlinkClick r:id="rId3"/>
              </a:rPr>
              <a:t>2016</a:t>
            </a:r>
            <a:r>
              <a:rPr lang="en-US" sz="170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endParaRPr lang="en-US" sz="17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1516484" y="1574158"/>
            <a:ext cx="6111032" cy="2810635"/>
            <a:chOff x="1313677" y="4381102"/>
            <a:chExt cx="5860571" cy="2695442"/>
          </a:xfrm>
        </p:grpSpPr>
        <p:grpSp>
          <p:nvGrpSpPr>
            <p:cNvPr id="27" name="Group 26"/>
            <p:cNvGrpSpPr>
              <a:grpSpLocks noChangeAspect="1"/>
            </p:cNvGrpSpPr>
            <p:nvPr/>
          </p:nvGrpSpPr>
          <p:grpSpPr>
            <a:xfrm>
              <a:off x="1313677" y="4381102"/>
              <a:ext cx="5860571" cy="2472758"/>
              <a:chOff x="1760265" y="3524175"/>
              <a:chExt cx="7962900" cy="3372805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34" b="1"/>
              <a:stretch/>
            </p:blipFill>
            <p:spPr>
              <a:xfrm>
                <a:off x="1760265" y="3524175"/>
                <a:ext cx="7962900" cy="3372805"/>
              </a:xfrm>
              <a:prstGeom prst="rect">
                <a:avLst/>
              </a:prstGeom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6596067" y="3784092"/>
                <a:ext cx="756000" cy="2645175"/>
              </a:xfrm>
              <a:prstGeom prst="rect">
                <a:avLst/>
              </a:prstGeom>
              <a:solidFill>
                <a:srgbClr val="6A7D8E">
                  <a:alpha val="40000"/>
                </a:srgbClr>
              </a:solidFill>
              <a:ln w="12700" cap="flat" cmpd="sng" algn="ctr">
                <a:solidFill>
                  <a:srgbClr val="6A7D8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5964654" y="3784092"/>
                <a:ext cx="612001" cy="2645175"/>
              </a:xfrm>
              <a:prstGeom prst="rect">
                <a:avLst/>
              </a:prstGeom>
              <a:solidFill>
                <a:srgbClr val="5E7703">
                  <a:alpha val="40000"/>
                </a:srgbClr>
              </a:solidFill>
              <a:ln w="12700" cap="flat" cmpd="sng" algn="ctr">
                <a:solidFill>
                  <a:srgbClr val="5E7703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907037" y="3742975"/>
                <a:ext cx="7713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E7703"/>
                    </a:solidFill>
                    <a:effectLst/>
                    <a:uLnTx/>
                    <a:uFillTx/>
                  </a:rPr>
                  <a:t>8b+4e</a:t>
                </a: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E7703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548284" y="3744999"/>
                <a:ext cx="828410" cy="365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A7D8E"/>
                    </a:solidFill>
                    <a:effectLst/>
                    <a:uLnTx/>
                    <a:uFillTx/>
                  </a:rPr>
                  <a:t>25 ns</a:t>
                </a: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A7D8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828109" y="6799545"/>
              <a:ext cx="32732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>
                  <a:solidFill>
                    <a:schemeClr val="tx2"/>
                  </a:solidFill>
                </a:rPr>
                <a:t>M</a:t>
              </a:r>
              <a:r>
                <a:rPr lang="en-US" sz="1200" i="1" smtClean="0">
                  <a:solidFill>
                    <a:schemeClr val="tx2"/>
                  </a:solidFill>
                </a:rPr>
                <a:t>easurement </a:t>
              </a:r>
              <a:r>
                <a:rPr lang="en-US" sz="1200" b="1" i="1" smtClean="0">
                  <a:solidFill>
                    <a:schemeClr val="tx2"/>
                  </a:solidFill>
                </a:rPr>
                <a:t>J</a:t>
              </a:r>
              <a:r>
                <a:rPr lang="en-US" sz="1200" b="1" i="1" dirty="0" smtClean="0">
                  <a:solidFill>
                    <a:schemeClr val="tx2"/>
                  </a:solidFill>
                </a:rPr>
                <a:t>. Esteban Muller</a:t>
              </a:r>
              <a:endParaRPr lang="en-US" sz="1200" b="1" i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86071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5461818" y="3618274"/>
            <a:ext cx="3534697" cy="2900518"/>
          </a:xfrm>
          <a:prstGeom prst="rect">
            <a:avLst/>
          </a:prstGeom>
          <a:solidFill>
            <a:schemeClr val="accent2">
              <a:lumMod val="7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551762" y="3620089"/>
            <a:ext cx="3465871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u="sng" dirty="0" smtClean="0">
                <a:solidFill>
                  <a:schemeClr val="accent2">
                    <a:lumMod val="50000"/>
                  </a:schemeClr>
                </a:solidFill>
              </a:rPr>
              <a:t>Failure scenario B</a:t>
            </a:r>
          </a:p>
          <a:p>
            <a:pPr marL="285750" indent="-28575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Arial" charset="0"/>
              <a:buChar char="•"/>
            </a:pPr>
            <a:r>
              <a:rPr lang="en-US" sz="1700" dirty="0" smtClean="0">
                <a:solidFill>
                  <a:srgbClr val="FF0000"/>
                </a:solidFill>
              </a:rPr>
              <a:t>e-cloud scaling with intensity is found to be worse than expected</a:t>
            </a:r>
          </a:p>
          <a:p>
            <a:pPr marL="285750" indent="-28575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Arial" charset="0"/>
              <a:buChar char="•"/>
            </a:pPr>
            <a:r>
              <a:rPr lang="en-US" sz="1700" dirty="0" smtClean="0">
                <a:solidFill>
                  <a:srgbClr val="FF0000"/>
                </a:solidFill>
              </a:rPr>
              <a:t>Present </a:t>
            </a:r>
            <a:r>
              <a:rPr lang="en-US" sz="1700" dirty="0">
                <a:solidFill>
                  <a:srgbClr val="FF0000"/>
                </a:solidFill>
              </a:rPr>
              <a:t>LHC conditioning state cannot be </a:t>
            </a:r>
            <a:r>
              <a:rPr lang="en-US" sz="1700" dirty="0" smtClean="0">
                <a:solidFill>
                  <a:srgbClr val="FF0000"/>
                </a:solidFill>
              </a:rPr>
              <a:t>improved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Perf. loss with pure 25ns: </a:t>
            </a: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from ~</a:t>
            </a:r>
            <a:r>
              <a:rPr lang="en-US" sz="1700" b="1" dirty="0" smtClean="0">
                <a:solidFill>
                  <a:schemeClr val="accent2">
                    <a:lumMod val="50000"/>
                  </a:schemeClr>
                </a:solidFill>
              </a:rPr>
              <a:t>25%</a:t>
            </a: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 to </a:t>
            </a:r>
            <a:r>
              <a:rPr lang="en-US" sz="1700" b="1" dirty="0" smtClean="0">
                <a:solidFill>
                  <a:schemeClr val="accent2">
                    <a:lumMod val="50000"/>
                  </a:schemeClr>
                </a:solidFill>
              </a:rPr>
              <a:t>very bad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Perf. loss with mixed: </a:t>
            </a:r>
          </a:p>
          <a:p>
            <a:pPr>
              <a:spcBef>
                <a:spcPts val="600"/>
              </a:spcBef>
            </a:pPr>
            <a:r>
              <a:rPr lang="en-US" sz="1700" b="1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from</a:t>
            </a:r>
            <a:r>
              <a:rPr lang="en-US" sz="1700" b="1" dirty="0" smtClean="0">
                <a:solidFill>
                  <a:schemeClr val="accent2">
                    <a:lumMod val="50000"/>
                  </a:schemeClr>
                </a:solidFill>
              </a:rPr>
              <a:t> ~12% to </a:t>
            </a:r>
            <a:r>
              <a:rPr lang="en-US" sz="1700" b="1" dirty="0" smtClean="0">
                <a:solidFill>
                  <a:schemeClr val="accent2">
                    <a:lumMod val="50000"/>
                  </a:schemeClr>
                </a:solidFill>
              </a:rPr>
              <a:t>30%</a:t>
            </a:r>
            <a:endParaRPr lang="en-US" sz="17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73" y="1033142"/>
            <a:ext cx="5177600" cy="5824800"/>
          </a:xfrm>
          <a:prstGeom prst="rect">
            <a:avLst/>
          </a:prstGeom>
        </p:spPr>
      </p:pic>
      <p:grpSp>
        <p:nvGrpSpPr>
          <p:cNvPr id="1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225568" y="491083"/>
            <a:ext cx="79184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Standard 25 ns trains and 8b4e trains can be </a:t>
            </a: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combined in the same filling scheme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order to adapt the heat load to the available cooling capacity (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hlinkClick r:id="rId4"/>
              </a:rPr>
              <a:t>tested in MD in 2016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988145" y="3072165"/>
            <a:ext cx="9586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 smtClean="0">
                <a:latin typeface="Arial" charset="0"/>
                <a:ea typeface="Arial" charset="0"/>
                <a:cs typeface="Arial" charset="0"/>
              </a:rPr>
              <a:t>Cryo</a:t>
            </a:r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 limit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988145" y="5687547"/>
            <a:ext cx="9586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 smtClean="0">
                <a:latin typeface="Arial" charset="0"/>
                <a:ea typeface="Arial" charset="0"/>
                <a:cs typeface="Arial" charset="0"/>
              </a:rPr>
              <a:t>Cryo</a:t>
            </a:r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 limit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2595" y="2370050"/>
            <a:ext cx="12102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Pure 8b+4e</a:t>
            </a:r>
            <a:endParaRPr lang="en-US" sz="13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38517" y="1608327"/>
            <a:ext cx="309716" cy="2044800"/>
          </a:xfrm>
          <a:prstGeom prst="rect">
            <a:avLst/>
          </a:prstGeom>
          <a:solidFill>
            <a:srgbClr val="0080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448232" y="1608327"/>
            <a:ext cx="2401559" cy="2045110"/>
          </a:xfrm>
          <a:prstGeom prst="rect">
            <a:avLst/>
          </a:prstGeom>
          <a:solidFill>
            <a:schemeClr val="accent2">
              <a:lumMod val="7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9613" y="1656055"/>
            <a:ext cx="1258119" cy="49834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461818" y="1150371"/>
            <a:ext cx="3534697" cy="2286000"/>
          </a:xfrm>
          <a:prstGeom prst="rect">
            <a:avLst/>
          </a:prstGeom>
          <a:solidFill>
            <a:srgbClr val="0080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551762" y="1181679"/>
            <a:ext cx="331200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u="sng" dirty="0" smtClean="0">
                <a:solidFill>
                  <a:schemeClr val="accent6">
                    <a:lumMod val="50000"/>
                  </a:schemeClr>
                </a:solidFill>
              </a:rPr>
              <a:t>Failure scenario A:</a:t>
            </a:r>
          </a:p>
          <a:p>
            <a:pPr marL="285750" indent="-285750">
              <a:spcBef>
                <a:spcPts val="600"/>
              </a:spcBef>
              <a:buClr>
                <a:schemeClr val="accent6">
                  <a:lumMod val="50000"/>
                </a:schemeClr>
              </a:buClr>
              <a:buFont typeface="Arial" charset="0"/>
              <a:buChar char="•"/>
            </a:pPr>
            <a:r>
              <a:rPr lang="en-US" sz="1700" dirty="0" smtClean="0">
                <a:solidFill>
                  <a:srgbClr val="008000"/>
                </a:solidFill>
              </a:rPr>
              <a:t>e-cloud scaling with intensity is confirmed by experiment</a:t>
            </a:r>
          </a:p>
          <a:p>
            <a:pPr marL="285750" indent="-285750">
              <a:spcBef>
                <a:spcPts val="600"/>
              </a:spcBef>
              <a:buClr>
                <a:schemeClr val="accent6">
                  <a:lumMod val="50000"/>
                </a:schemeClr>
              </a:buClr>
              <a:buFont typeface="Arial" charset="0"/>
              <a:buChar char="•"/>
            </a:pPr>
            <a:r>
              <a:rPr lang="en-US" sz="1700" dirty="0" smtClean="0">
                <a:solidFill>
                  <a:srgbClr val="FF0000"/>
                </a:solidFill>
              </a:rPr>
              <a:t>Present LHC conditioning state cannot be improved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</a:rPr>
              <a:t>Perf. loss with pure 25ns:  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</a:rPr>
              <a:t>~25 %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</a:rPr>
              <a:t>Perf. loss with mixed:         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</a:rPr>
              <a:t>~12 %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Backup </a:t>
            </a:r>
            <a:r>
              <a:rPr lang="en-GB" sz="2400" b="1" dirty="0">
                <a:solidFill>
                  <a:schemeClr val="tx2"/>
                </a:solidFill>
              </a:rPr>
              <a:t>for e-cloud: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m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ixed 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filling schemes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1803" y="1195615"/>
            <a:ext cx="3981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Impact on performance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7196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8" grpId="0"/>
      <p:bldP spid="2" grpId="0" animBg="1"/>
      <p:bldP spid="17" grpId="0" animBg="1"/>
      <p:bldP spid="18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002323" y="685722"/>
            <a:ext cx="8141677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b="1" dirty="0" smtClean="0">
                <a:solidFill>
                  <a:srgbClr val="FF0000"/>
                </a:solidFill>
              </a:rPr>
              <a:t>Assumptions</a:t>
            </a:r>
            <a:r>
              <a:rPr lang="en-US" dirty="0" smtClean="0">
                <a:solidFill>
                  <a:schemeClr val="tx2"/>
                </a:solidFill>
              </a:rPr>
              <a:t> made for HL-LHC performance estimates: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Blow-up from </a:t>
            </a:r>
            <a:r>
              <a:rPr lang="en-US" b="1" dirty="0" smtClean="0">
                <a:solidFill>
                  <a:srgbClr val="FF0000"/>
                </a:solidFill>
              </a:rPr>
              <a:t>Intra-Beam Scattering (IBS) </a:t>
            </a:r>
            <a:r>
              <a:rPr lang="en-US" dirty="0" smtClean="0">
                <a:solidFill>
                  <a:schemeClr val="tx2"/>
                </a:solidFill>
              </a:rPr>
              <a:t>is included in the model</a:t>
            </a:r>
            <a:endParaRPr lang="en-US" dirty="0">
              <a:solidFill>
                <a:schemeClr val="tx2"/>
              </a:solidFill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b="1" dirty="0" smtClean="0">
                <a:solidFill>
                  <a:srgbClr val="FF0000"/>
                </a:solidFill>
              </a:rPr>
              <a:t>10% additional blow-up (0.3 </a:t>
            </a:r>
            <a:r>
              <a:rPr lang="en-US" sz="1700" b="1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700" b="1" dirty="0" smtClean="0">
                <a:solidFill>
                  <a:srgbClr val="FF0000"/>
                </a:solidFill>
              </a:rPr>
              <a:t>m) </a:t>
            </a:r>
            <a:r>
              <a:rPr lang="en-US" sz="1700" dirty="0" smtClean="0">
                <a:solidFill>
                  <a:schemeClr val="tx2"/>
                </a:solidFill>
              </a:rPr>
              <a:t>is assumed from end-of-injection to collisions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US" sz="1700" dirty="0" smtClean="0">
              <a:solidFill>
                <a:schemeClr val="tx2"/>
              </a:solidFill>
            </a:endParaRPr>
          </a:p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These are significantly better than </a:t>
            </a:r>
            <a:r>
              <a:rPr lang="en-US" sz="1700" b="1" dirty="0" smtClean="0">
                <a:solidFill>
                  <a:srgbClr val="FF0000"/>
                </a:solidFill>
              </a:rPr>
              <a:t>presently achieved in the LHC </a:t>
            </a:r>
            <a:r>
              <a:rPr lang="en-US" sz="1700" dirty="0" smtClean="0">
                <a:solidFill>
                  <a:schemeClr val="tx2"/>
                </a:solidFill>
              </a:rPr>
              <a:t>(for nominal intensity):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Observed increase from injection to collisions </a:t>
            </a:r>
            <a:r>
              <a:rPr lang="en-US" sz="1700" b="1" dirty="0" smtClean="0">
                <a:solidFill>
                  <a:srgbClr val="FF0000"/>
                </a:solidFill>
              </a:rPr>
              <a:t>~0.8 </a:t>
            </a:r>
            <a:r>
              <a:rPr lang="en-US" sz="1700" b="1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700" b="1" dirty="0" smtClean="0">
                <a:solidFill>
                  <a:srgbClr val="FF0000"/>
                </a:solidFill>
              </a:rPr>
              <a:t>m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Additional blow-up in collisions (on top of IBS) </a:t>
            </a:r>
            <a:r>
              <a:rPr lang="en-US" sz="1700" b="1" dirty="0" smtClean="0">
                <a:solidFill>
                  <a:srgbClr val="FF0000"/>
                </a:solidFill>
              </a:rPr>
              <a:t>~0.07 </a:t>
            </a:r>
            <a:r>
              <a:rPr lang="en-US" sz="1700" b="1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700" b="1" dirty="0" smtClean="0">
                <a:solidFill>
                  <a:srgbClr val="FF0000"/>
                </a:solidFill>
              </a:rPr>
              <a:t>m/h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</a:rPr>
              <a:t>Close </a:t>
            </a:r>
            <a:r>
              <a:rPr lang="en-US" sz="1700" b="1" dirty="0" smtClean="0">
                <a:solidFill>
                  <a:srgbClr val="FF0000"/>
                </a:solidFill>
              </a:rPr>
              <a:t>follow-up</a:t>
            </a:r>
            <a:r>
              <a:rPr lang="en-US" sz="1700" dirty="0" smtClean="0">
                <a:solidFill>
                  <a:schemeClr val="tx2"/>
                </a:solidFill>
              </a:rPr>
              <a:t> of the emittances in place during the 2016-17 Runs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fundamental to invest time in understating and calibration of measurement system</a:t>
            </a:r>
            <a:endParaRPr lang="en-US" sz="1700" dirty="0" smtClean="0">
              <a:solidFill>
                <a:schemeClr val="tx2"/>
              </a:solidFill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b="1" u="sng" dirty="0" smtClean="0">
                <a:solidFill>
                  <a:srgbClr val="FF0000"/>
                </a:solidFill>
              </a:rPr>
              <a:t>Studies to be continued in 2018 and beyond to better identify the sources and device possible mitigations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endParaRPr lang="en-US" sz="1700" dirty="0" smtClean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In the </a:t>
            </a:r>
            <a:r>
              <a:rPr lang="en-US" sz="1700" b="1" dirty="0" smtClean="0">
                <a:solidFill>
                  <a:srgbClr val="FF0000"/>
                </a:solidFill>
              </a:rPr>
              <a:t>HL-LHC</a:t>
            </a:r>
            <a:r>
              <a:rPr lang="en-US" sz="1700" dirty="0" smtClean="0">
                <a:solidFill>
                  <a:schemeClr val="tx2"/>
                </a:solidFill>
              </a:rPr>
              <a:t> era </a:t>
            </a:r>
            <a:r>
              <a:rPr lang="en-US" sz="1700" dirty="0">
                <a:solidFill>
                  <a:schemeClr val="tx2"/>
                </a:solidFill>
              </a:rPr>
              <a:t>s</a:t>
            </a:r>
            <a:r>
              <a:rPr lang="en-US" sz="1700" dirty="0" smtClean="0">
                <a:solidFill>
                  <a:schemeClr val="tx2"/>
                </a:solidFill>
              </a:rPr>
              <a:t>tronger head-on beam-beam interactions (</a:t>
            </a:r>
            <a:r>
              <a:rPr lang="en-US" sz="1700" b="1" dirty="0" smtClean="0">
                <a:solidFill>
                  <a:srgbClr val="FF0000"/>
                </a:solidFill>
              </a:rPr>
              <a:t>larger tune spread</a:t>
            </a:r>
            <a:r>
              <a:rPr lang="en-US" sz="1700" dirty="0" smtClean="0">
                <a:solidFill>
                  <a:schemeClr val="tx2"/>
                </a:solidFill>
              </a:rPr>
              <a:t>) will enhance the </a:t>
            </a:r>
            <a:r>
              <a:rPr lang="en-US" sz="1700" b="1" dirty="0" smtClean="0">
                <a:solidFill>
                  <a:srgbClr val="FF0000"/>
                </a:solidFill>
              </a:rPr>
              <a:t>emittance growth due to coherent excitations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actions being taken: 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Noise from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Power Converters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part of design specifications for new PCs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Noise introduced by </a:t>
            </a:r>
            <a:r>
              <a:rPr lang="en-US" sz="1700" b="1" dirty="0" smtClean="0">
                <a:solidFill>
                  <a:srgbClr val="FF0000"/>
                </a:solidFill>
              </a:rPr>
              <a:t>Crab Cavities </a:t>
            </a:r>
            <a:r>
              <a:rPr lang="en-US" sz="1700" b="1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d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edicated noise suppression feedback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Noise introduced by the </a:t>
            </a:r>
            <a:r>
              <a:rPr lang="en-US" sz="1700" b="1" dirty="0" smtClean="0">
                <a:solidFill>
                  <a:srgbClr val="FF0000"/>
                </a:solidFill>
              </a:rPr>
              <a:t>Transverse Damper </a:t>
            </a:r>
            <a:r>
              <a:rPr lang="en-US" sz="1700" b="1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i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mprovements foreseen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endParaRPr lang="en-US" sz="1700" dirty="0" smtClean="0">
              <a:solidFill>
                <a:schemeClr val="tx2"/>
              </a:solidFill>
              <a:sym typeface="Wingdings"/>
            </a:endParaRPr>
          </a:p>
        </p:txBody>
      </p:sp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Emittance preservation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48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605</TotalTime>
  <Words>1189</Words>
  <Application>Microsoft Macintosh PowerPoint</Application>
  <PresentationFormat>On-screen Show (4:3)</PresentationFormat>
  <Paragraphs>100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Calibri</vt:lpstr>
      <vt:lpstr>Calibri Light</vt:lpstr>
      <vt:lpstr>Courier New</vt:lpstr>
      <vt:lpstr>Mangal</vt:lpstr>
      <vt:lpstr>Symbol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97</cp:revision>
  <dcterms:created xsi:type="dcterms:W3CDTF">2018-01-17T14:37:54Z</dcterms:created>
  <dcterms:modified xsi:type="dcterms:W3CDTF">2018-01-18T14:40:58Z</dcterms:modified>
</cp:coreProperties>
</file>