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2" r:id="rId1"/>
  </p:sldMasterIdLst>
  <p:notesMasterIdLst>
    <p:notesMasterId r:id="rId40"/>
  </p:notesMasterIdLst>
  <p:handoutMasterIdLst>
    <p:handoutMasterId r:id="rId41"/>
  </p:handoutMasterIdLst>
  <p:sldIdLst>
    <p:sldId id="294" r:id="rId2"/>
    <p:sldId id="328" r:id="rId3"/>
    <p:sldId id="306" r:id="rId4"/>
    <p:sldId id="339" r:id="rId5"/>
    <p:sldId id="303" r:id="rId6"/>
    <p:sldId id="338" r:id="rId7"/>
    <p:sldId id="342" r:id="rId8"/>
    <p:sldId id="329" r:id="rId9"/>
    <p:sldId id="301" r:id="rId10"/>
    <p:sldId id="302" r:id="rId11"/>
    <p:sldId id="310" r:id="rId12"/>
    <p:sldId id="311" r:id="rId13"/>
    <p:sldId id="312" r:id="rId14"/>
    <p:sldId id="298" r:id="rId15"/>
    <p:sldId id="299" r:id="rId16"/>
    <p:sldId id="314" r:id="rId17"/>
    <p:sldId id="315" r:id="rId18"/>
    <p:sldId id="316" r:id="rId19"/>
    <p:sldId id="317" r:id="rId20"/>
    <p:sldId id="318" r:id="rId21"/>
    <p:sldId id="320" r:id="rId22"/>
    <p:sldId id="321" r:id="rId23"/>
    <p:sldId id="322" r:id="rId24"/>
    <p:sldId id="340" r:id="rId25"/>
    <p:sldId id="334" r:id="rId26"/>
    <p:sldId id="335" r:id="rId27"/>
    <p:sldId id="336" r:id="rId28"/>
    <p:sldId id="330" r:id="rId29"/>
    <p:sldId id="307" r:id="rId30"/>
    <p:sldId id="308" r:id="rId31"/>
    <p:sldId id="326" r:id="rId32"/>
    <p:sldId id="323" r:id="rId33"/>
    <p:sldId id="324" r:id="rId34"/>
    <p:sldId id="305" r:id="rId35"/>
    <p:sldId id="319" r:id="rId36"/>
    <p:sldId id="300" r:id="rId37"/>
    <p:sldId id="327" r:id="rId38"/>
    <p:sldId id="341" r:id="rId39"/>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4E"/>
    <a:srgbClr val="4E4E4E"/>
    <a:srgbClr val="404040"/>
    <a:srgbClr val="004C97"/>
    <a:srgbClr val="63666A"/>
    <a:srgbClr val="99D6EA"/>
    <a:srgbClr val="505050"/>
    <a:srgbClr val="A7A8AA"/>
    <a:srgbClr val="003087"/>
    <a:srgbClr val="0F2D6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6961" autoAdjust="0"/>
  </p:normalViewPr>
  <p:slideViewPr>
    <p:cSldViewPr snapToGrid="0" snapToObjects="1" showGuides="1">
      <p:cViewPr varScale="1">
        <p:scale>
          <a:sx n="88" d="100"/>
          <a:sy n="88" d="100"/>
        </p:scale>
        <p:origin x="1334" y="67"/>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notesViewPr>
    <p:cSldViewPr snapToGrid="0" snapToObjects="1" showGuides="1">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r>
              <a:rPr lang="en-US" sz="1100">
                <a:effectLst/>
              </a:rPr>
              <a:t>Power supply current</a:t>
            </a:r>
            <a:r>
              <a:rPr lang="en-US" sz="1100" baseline="0">
                <a:effectLst/>
              </a:rPr>
              <a:t> vs. temperature</a:t>
            </a:r>
            <a:endParaRPr lang="en-US" sz="1100">
              <a:effectLst/>
            </a:endParaRPr>
          </a:p>
        </c:rich>
      </c:tx>
      <c:overlay val="0"/>
      <c:spPr>
        <a:noFill/>
        <a:ln>
          <a:noFill/>
        </a:ln>
        <a:effectLst/>
      </c:spPr>
      <c:txPr>
        <a:bodyPr rot="0" spcFirstLastPara="1" vertOverflow="ellipsis" vert="horz" wrap="square" anchor="ctr" anchorCtr="1"/>
        <a:lstStyle/>
        <a:p>
          <a:pPr>
            <a:defRPr sz="11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Sheet1!$B$1</c:f>
              <c:strCache>
                <c:ptCount val="1"/>
                <c:pt idx="0">
                  <c:v>IVdda</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Sheet1!$A$2:$A$12</c:f>
              <c:numCache>
                <c:formatCode>General</c:formatCode>
                <c:ptCount val="11"/>
                <c:pt idx="0">
                  <c:v>298</c:v>
                </c:pt>
                <c:pt idx="1">
                  <c:v>260</c:v>
                </c:pt>
                <c:pt idx="2">
                  <c:v>230</c:v>
                </c:pt>
                <c:pt idx="3">
                  <c:v>200</c:v>
                </c:pt>
                <c:pt idx="4">
                  <c:v>170</c:v>
                </c:pt>
                <c:pt idx="5">
                  <c:v>140</c:v>
                </c:pt>
                <c:pt idx="6">
                  <c:v>100</c:v>
                </c:pt>
                <c:pt idx="7">
                  <c:v>80</c:v>
                </c:pt>
                <c:pt idx="8">
                  <c:v>70</c:v>
                </c:pt>
                <c:pt idx="9">
                  <c:v>72</c:v>
                </c:pt>
                <c:pt idx="10">
                  <c:v>74</c:v>
                </c:pt>
              </c:numCache>
            </c:numRef>
          </c:cat>
          <c:val>
            <c:numRef>
              <c:f>Sheet1!$B$2:$B$12</c:f>
              <c:numCache>
                <c:formatCode>0.00E+00</c:formatCode>
                <c:ptCount val="11"/>
                <c:pt idx="0">
                  <c:v>1.1311999999999999E-2</c:v>
                </c:pt>
                <c:pt idx="1">
                  <c:v>1.1459E-2</c:v>
                </c:pt>
                <c:pt idx="2">
                  <c:v>1.1631000000000001E-2</c:v>
                </c:pt>
                <c:pt idx="3">
                  <c:v>1.18E-2</c:v>
                </c:pt>
                <c:pt idx="4">
                  <c:v>1.1900000000000001E-2</c:v>
                </c:pt>
                <c:pt idx="5">
                  <c:v>1.1981E-2</c:v>
                </c:pt>
                <c:pt idx="6">
                  <c:v>1.1943E-2</c:v>
                </c:pt>
                <c:pt idx="7">
                  <c:v>1.1280999999999999E-2</c:v>
                </c:pt>
                <c:pt idx="8">
                  <c:v>1.0997E-2</c:v>
                </c:pt>
                <c:pt idx="9">
                  <c:v>1.0954E-2</c:v>
                </c:pt>
                <c:pt idx="10">
                  <c:v>1.0952999999999999E-2</c:v>
                </c:pt>
              </c:numCache>
            </c:numRef>
          </c:val>
          <c:smooth val="0"/>
          <c:extLst>
            <c:ext xmlns:c16="http://schemas.microsoft.com/office/drawing/2014/chart" uri="{C3380CC4-5D6E-409C-BE32-E72D297353CC}">
              <c16:uniqueId val="{00000000-DBD9-45E6-8014-18FAFE411AE0}"/>
            </c:ext>
          </c:extLst>
        </c:ser>
        <c:ser>
          <c:idx val="1"/>
          <c:order val="1"/>
          <c:tx>
            <c:strRef>
              <c:f>Sheet1!$C$1</c:f>
              <c:strCache>
                <c:ptCount val="1"/>
                <c:pt idx="0">
                  <c:v>IVddd</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Sheet1!$A$2:$A$12</c:f>
              <c:numCache>
                <c:formatCode>General</c:formatCode>
                <c:ptCount val="11"/>
                <c:pt idx="0">
                  <c:v>298</c:v>
                </c:pt>
                <c:pt idx="1">
                  <c:v>260</c:v>
                </c:pt>
                <c:pt idx="2">
                  <c:v>230</c:v>
                </c:pt>
                <c:pt idx="3">
                  <c:v>200</c:v>
                </c:pt>
                <c:pt idx="4">
                  <c:v>170</c:v>
                </c:pt>
                <c:pt idx="5">
                  <c:v>140</c:v>
                </c:pt>
                <c:pt idx="6">
                  <c:v>100</c:v>
                </c:pt>
                <c:pt idx="7">
                  <c:v>80</c:v>
                </c:pt>
                <c:pt idx="8">
                  <c:v>70</c:v>
                </c:pt>
                <c:pt idx="9">
                  <c:v>72</c:v>
                </c:pt>
                <c:pt idx="10">
                  <c:v>74</c:v>
                </c:pt>
              </c:numCache>
            </c:numRef>
          </c:cat>
          <c:val>
            <c:numRef>
              <c:f>Sheet1!$C$2:$C$12</c:f>
              <c:numCache>
                <c:formatCode>0.00E+00</c:formatCode>
                <c:ptCount val="11"/>
                <c:pt idx="0">
                  <c:v>1.1155999999999999E-2</c:v>
                </c:pt>
                <c:pt idx="1">
                  <c:v>1.1091E-2</c:v>
                </c:pt>
                <c:pt idx="2">
                  <c:v>1.1009E-2</c:v>
                </c:pt>
                <c:pt idx="3">
                  <c:v>1.0916E-2</c:v>
                </c:pt>
                <c:pt idx="4">
                  <c:v>1.0854000000000001E-2</c:v>
                </c:pt>
                <c:pt idx="5">
                  <c:v>1.0782E-2</c:v>
                </c:pt>
                <c:pt idx="6">
                  <c:v>1.0683E-2</c:v>
                </c:pt>
                <c:pt idx="7">
                  <c:v>1.0636E-2</c:v>
                </c:pt>
                <c:pt idx="8">
                  <c:v>1.0355E-2</c:v>
                </c:pt>
                <c:pt idx="9">
                  <c:v>1.0348E-2</c:v>
                </c:pt>
                <c:pt idx="10">
                  <c:v>1.0338999999999999E-2</c:v>
                </c:pt>
              </c:numCache>
            </c:numRef>
          </c:val>
          <c:smooth val="0"/>
          <c:extLst>
            <c:ext xmlns:c16="http://schemas.microsoft.com/office/drawing/2014/chart" uri="{C3380CC4-5D6E-409C-BE32-E72D297353CC}">
              <c16:uniqueId val="{00000001-DBD9-45E6-8014-18FAFE411AE0}"/>
            </c:ext>
          </c:extLst>
        </c:ser>
        <c:dLbls>
          <c:showLegendKey val="0"/>
          <c:showVal val="0"/>
          <c:showCatName val="0"/>
          <c:showSerName val="0"/>
          <c:showPercent val="0"/>
          <c:showBubbleSize val="0"/>
        </c:dLbls>
        <c:marker val="1"/>
        <c:smooth val="0"/>
        <c:axId val="430929688"/>
        <c:axId val="430930344"/>
      </c:lineChart>
      <c:catAx>
        <c:axId val="4309296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Temperature [K]</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0930344"/>
        <c:crosses val="autoZero"/>
        <c:auto val="1"/>
        <c:lblAlgn val="ctr"/>
        <c:lblOffset val="100"/>
        <c:noMultiLvlLbl val="0"/>
      </c:catAx>
      <c:valAx>
        <c:axId val="43093034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current [A]</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30929688"/>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LVDS</a:t>
            </a:r>
            <a:r>
              <a:rPr lang="en-US" baseline="0"/>
              <a:t> Tx Rise Time [s]</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-189C, 1.8V</c:v>
          </c:tx>
          <c:spPr>
            <a:ln w="28575" cap="rnd">
              <a:solidFill>
                <a:schemeClr val="accent1"/>
              </a:solidFill>
              <a:round/>
            </a:ln>
            <a:effectLst/>
          </c:spPr>
          <c:marker>
            <c:symbol val="none"/>
          </c:marker>
          <c:cat>
            <c:strRef>
              <c:f>RiseTime!$A$4:$A$8</c:f>
              <c:strCache>
                <c:ptCount val="5"/>
                <c:pt idx="0">
                  <c:v>TT</c:v>
                </c:pt>
                <c:pt idx="1">
                  <c:v>FF</c:v>
                </c:pt>
                <c:pt idx="2">
                  <c:v>FS</c:v>
                </c:pt>
                <c:pt idx="3">
                  <c:v>SF</c:v>
                </c:pt>
                <c:pt idx="4">
                  <c:v>SS</c:v>
                </c:pt>
              </c:strCache>
            </c:strRef>
          </c:cat>
          <c:val>
            <c:numRef>
              <c:f>RiseTime!$B$4:$B$8</c:f>
              <c:numCache>
                <c:formatCode>0.00E+00</c:formatCode>
                <c:ptCount val="5"/>
                <c:pt idx="0">
                  <c:v>1.4480000000000001E-10</c:v>
                </c:pt>
                <c:pt idx="1">
                  <c:v>1.3300000000000001E-10</c:v>
                </c:pt>
                <c:pt idx="2">
                  <c:v>1.4860000000000001E-10</c:v>
                </c:pt>
                <c:pt idx="3">
                  <c:v>1.4060000000000001E-10</c:v>
                </c:pt>
                <c:pt idx="4">
                  <c:v>1.564E-10</c:v>
                </c:pt>
              </c:numCache>
            </c:numRef>
          </c:val>
          <c:smooth val="0"/>
          <c:extLst>
            <c:ext xmlns:c16="http://schemas.microsoft.com/office/drawing/2014/chart" uri="{C3380CC4-5D6E-409C-BE32-E72D297353CC}">
              <c16:uniqueId val="{00000000-3873-4F8E-84D2-0FF3A9881236}"/>
            </c:ext>
          </c:extLst>
        </c:ser>
        <c:ser>
          <c:idx val="1"/>
          <c:order val="1"/>
          <c:tx>
            <c:v>-189C, 2.5V</c:v>
          </c:tx>
          <c:spPr>
            <a:ln w="28575" cap="rnd">
              <a:solidFill>
                <a:schemeClr val="accent2"/>
              </a:solidFill>
              <a:round/>
            </a:ln>
            <a:effectLst/>
          </c:spPr>
          <c:marker>
            <c:symbol val="none"/>
          </c:marker>
          <c:cat>
            <c:strRef>
              <c:f>RiseTime!$A$4:$A$8</c:f>
              <c:strCache>
                <c:ptCount val="5"/>
                <c:pt idx="0">
                  <c:v>TT</c:v>
                </c:pt>
                <c:pt idx="1">
                  <c:v>FF</c:v>
                </c:pt>
                <c:pt idx="2">
                  <c:v>FS</c:v>
                </c:pt>
                <c:pt idx="3">
                  <c:v>SF</c:v>
                </c:pt>
                <c:pt idx="4">
                  <c:v>SS</c:v>
                </c:pt>
              </c:strCache>
            </c:strRef>
          </c:cat>
          <c:val>
            <c:numRef>
              <c:f>RiseTime!$C$4:$C$8</c:f>
              <c:numCache>
                <c:formatCode>0.00E+00</c:formatCode>
                <c:ptCount val="5"/>
                <c:pt idx="0">
                  <c:v>1.211E-10</c:v>
                </c:pt>
                <c:pt idx="1">
                  <c:v>1.094E-10</c:v>
                </c:pt>
                <c:pt idx="2">
                  <c:v>1.237E-10</c:v>
                </c:pt>
                <c:pt idx="3">
                  <c:v>1.1650000000000001E-10</c:v>
                </c:pt>
                <c:pt idx="4">
                  <c:v>1.2880000000000001E-10</c:v>
                </c:pt>
              </c:numCache>
            </c:numRef>
          </c:val>
          <c:smooth val="0"/>
          <c:extLst>
            <c:ext xmlns:c16="http://schemas.microsoft.com/office/drawing/2014/chart" uri="{C3380CC4-5D6E-409C-BE32-E72D297353CC}">
              <c16:uniqueId val="{00000001-3873-4F8E-84D2-0FF3A9881236}"/>
            </c:ext>
          </c:extLst>
        </c:ser>
        <c:ser>
          <c:idx val="2"/>
          <c:order val="2"/>
          <c:tx>
            <c:v>-40C, 1.8V</c:v>
          </c:tx>
          <c:spPr>
            <a:ln w="28575" cap="rnd">
              <a:solidFill>
                <a:schemeClr val="accent3"/>
              </a:solidFill>
              <a:round/>
            </a:ln>
            <a:effectLst/>
          </c:spPr>
          <c:marker>
            <c:symbol val="none"/>
          </c:marker>
          <c:val>
            <c:numRef>
              <c:f>RiseTime!$D$4:$D$8</c:f>
              <c:numCache>
                <c:formatCode>0.00E+00</c:formatCode>
                <c:ptCount val="5"/>
                <c:pt idx="0">
                  <c:v>1.935E-10</c:v>
                </c:pt>
                <c:pt idx="1">
                  <c:v>1.7439999999999999E-10</c:v>
                </c:pt>
                <c:pt idx="2">
                  <c:v>2.0220000000000001E-10</c:v>
                </c:pt>
                <c:pt idx="3">
                  <c:v>1.8710000000000001E-10</c:v>
                </c:pt>
                <c:pt idx="4">
                  <c:v>2.1949999999999999E-10</c:v>
                </c:pt>
              </c:numCache>
            </c:numRef>
          </c:val>
          <c:smooth val="0"/>
          <c:extLst>
            <c:ext xmlns:c16="http://schemas.microsoft.com/office/drawing/2014/chart" uri="{C3380CC4-5D6E-409C-BE32-E72D297353CC}">
              <c16:uniqueId val="{00000002-3873-4F8E-84D2-0FF3A9881236}"/>
            </c:ext>
          </c:extLst>
        </c:ser>
        <c:ser>
          <c:idx val="3"/>
          <c:order val="3"/>
          <c:tx>
            <c:v>-40C, 2.5V</c:v>
          </c:tx>
          <c:spPr>
            <a:ln w="28575" cap="rnd">
              <a:solidFill>
                <a:schemeClr val="accent4"/>
              </a:solidFill>
              <a:round/>
            </a:ln>
            <a:effectLst/>
          </c:spPr>
          <c:marker>
            <c:symbol val="none"/>
          </c:marker>
          <c:val>
            <c:numRef>
              <c:f>RiseTime!$E$4:$E$8</c:f>
              <c:numCache>
                <c:formatCode>0.00E+00</c:formatCode>
                <c:ptCount val="5"/>
                <c:pt idx="0">
                  <c:v>1.5189999999999999E-10</c:v>
                </c:pt>
                <c:pt idx="1">
                  <c:v>1.4270000000000001E-10</c:v>
                </c:pt>
                <c:pt idx="2">
                  <c:v>1.5500000000000001E-10</c:v>
                </c:pt>
                <c:pt idx="3">
                  <c:v>1.4929999999999999E-10</c:v>
                </c:pt>
                <c:pt idx="4">
                  <c:v>1.6090000000000001E-10</c:v>
                </c:pt>
              </c:numCache>
            </c:numRef>
          </c:val>
          <c:smooth val="0"/>
          <c:extLst>
            <c:ext xmlns:c16="http://schemas.microsoft.com/office/drawing/2014/chart" uri="{C3380CC4-5D6E-409C-BE32-E72D297353CC}">
              <c16:uniqueId val="{00000003-3873-4F8E-84D2-0FF3A9881236}"/>
            </c:ext>
          </c:extLst>
        </c:ser>
        <c:ser>
          <c:idx val="4"/>
          <c:order val="4"/>
          <c:tx>
            <c:v>27C, 1.8V</c:v>
          </c:tx>
          <c:spPr>
            <a:ln w="28575" cap="rnd">
              <a:solidFill>
                <a:schemeClr val="accent5"/>
              </a:solidFill>
              <a:round/>
            </a:ln>
            <a:effectLst/>
          </c:spPr>
          <c:marker>
            <c:symbol val="none"/>
          </c:marker>
          <c:val>
            <c:numRef>
              <c:f>RiseTime!$F$4:$F$8</c:f>
              <c:numCache>
                <c:formatCode>0.00E+00</c:formatCode>
                <c:ptCount val="5"/>
                <c:pt idx="0">
                  <c:v>2.395E-10</c:v>
                </c:pt>
                <c:pt idx="1">
                  <c:v>2.0920000000000001E-10</c:v>
                </c:pt>
                <c:pt idx="2">
                  <c:v>2.6920000000000001E-10</c:v>
                </c:pt>
                <c:pt idx="3">
                  <c:v>2.2730000000000001E-10</c:v>
                </c:pt>
                <c:pt idx="4">
                  <c:v>2.776E-10</c:v>
                </c:pt>
              </c:numCache>
            </c:numRef>
          </c:val>
          <c:smooth val="0"/>
          <c:extLst>
            <c:ext xmlns:c16="http://schemas.microsoft.com/office/drawing/2014/chart" uri="{C3380CC4-5D6E-409C-BE32-E72D297353CC}">
              <c16:uniqueId val="{00000004-3873-4F8E-84D2-0FF3A9881236}"/>
            </c:ext>
          </c:extLst>
        </c:ser>
        <c:ser>
          <c:idx val="5"/>
          <c:order val="5"/>
          <c:tx>
            <c:v>27C, 2.5V</c:v>
          </c:tx>
          <c:spPr>
            <a:ln w="28575" cap="rnd">
              <a:solidFill>
                <a:schemeClr val="accent6"/>
              </a:solidFill>
              <a:round/>
            </a:ln>
            <a:effectLst/>
          </c:spPr>
          <c:marker>
            <c:symbol val="none"/>
          </c:marker>
          <c:val>
            <c:numRef>
              <c:f>RiseTime!$G$4:$G$8</c:f>
              <c:numCache>
                <c:formatCode>0.00E+00</c:formatCode>
                <c:ptCount val="5"/>
                <c:pt idx="0">
                  <c:v>1.7609999999999999E-10</c:v>
                </c:pt>
                <c:pt idx="1">
                  <c:v>1.661E-10</c:v>
                </c:pt>
                <c:pt idx="2">
                  <c:v>1.8029999999999999E-10</c:v>
                </c:pt>
                <c:pt idx="3">
                  <c:v>1.7279999999999999E-10</c:v>
                </c:pt>
                <c:pt idx="4">
                  <c:v>1.8770000000000001E-10</c:v>
                </c:pt>
              </c:numCache>
            </c:numRef>
          </c:val>
          <c:smooth val="0"/>
          <c:extLst>
            <c:ext xmlns:c16="http://schemas.microsoft.com/office/drawing/2014/chart" uri="{C3380CC4-5D6E-409C-BE32-E72D297353CC}">
              <c16:uniqueId val="{00000005-3873-4F8E-84D2-0FF3A9881236}"/>
            </c:ext>
          </c:extLst>
        </c:ser>
        <c:ser>
          <c:idx val="6"/>
          <c:order val="6"/>
          <c:tx>
            <c:v>125C, 1.8V</c:v>
          </c:tx>
          <c:spPr>
            <a:ln w="28575" cap="rnd">
              <a:solidFill>
                <a:schemeClr val="accent1">
                  <a:lumMod val="60000"/>
                </a:schemeClr>
              </a:solidFill>
              <a:round/>
            </a:ln>
            <a:effectLst/>
          </c:spPr>
          <c:marker>
            <c:symbol val="none"/>
          </c:marker>
          <c:val>
            <c:numRef>
              <c:f>RiseTime!$H$4:$H$8</c:f>
              <c:numCache>
                <c:formatCode>0.00E+00</c:formatCode>
                <c:ptCount val="5"/>
                <c:pt idx="0">
                  <c:v>3.1949999999999998E-10</c:v>
                </c:pt>
                <c:pt idx="1">
                  <c:v>2.8540000000000002E-10</c:v>
                </c:pt>
                <c:pt idx="2">
                  <c:v>3.3769999999999998E-10</c:v>
                </c:pt>
                <c:pt idx="3">
                  <c:v>2.9829999999999999E-10</c:v>
                </c:pt>
                <c:pt idx="4">
                  <c:v>3.5489999999999998E-10</c:v>
                </c:pt>
              </c:numCache>
            </c:numRef>
          </c:val>
          <c:smooth val="0"/>
          <c:extLst>
            <c:ext xmlns:c16="http://schemas.microsoft.com/office/drawing/2014/chart" uri="{C3380CC4-5D6E-409C-BE32-E72D297353CC}">
              <c16:uniqueId val="{00000006-3873-4F8E-84D2-0FF3A9881236}"/>
            </c:ext>
          </c:extLst>
        </c:ser>
        <c:ser>
          <c:idx val="7"/>
          <c:order val="7"/>
          <c:tx>
            <c:v>125C, 2.5V</c:v>
          </c:tx>
          <c:spPr>
            <a:ln w="28575" cap="rnd">
              <a:solidFill>
                <a:schemeClr val="accent2">
                  <a:lumMod val="60000"/>
                </a:schemeClr>
              </a:solidFill>
              <a:round/>
            </a:ln>
            <a:effectLst/>
          </c:spPr>
          <c:marker>
            <c:symbol val="none"/>
          </c:marker>
          <c:val>
            <c:numRef>
              <c:f>RiseTime!$I$4:$I$8</c:f>
              <c:numCache>
                <c:formatCode>0.00E+00</c:formatCode>
                <c:ptCount val="5"/>
                <c:pt idx="0">
                  <c:v>2.1889999999999999E-10</c:v>
                </c:pt>
                <c:pt idx="1">
                  <c:v>2.0509999999999999E-10</c:v>
                </c:pt>
                <c:pt idx="2">
                  <c:v>2.314E-10</c:v>
                </c:pt>
                <c:pt idx="3">
                  <c:v>2.121E-10</c:v>
                </c:pt>
                <c:pt idx="4">
                  <c:v>2.3559999999999999E-10</c:v>
                </c:pt>
              </c:numCache>
            </c:numRef>
          </c:val>
          <c:smooth val="0"/>
          <c:extLst>
            <c:ext xmlns:c16="http://schemas.microsoft.com/office/drawing/2014/chart" uri="{C3380CC4-5D6E-409C-BE32-E72D297353CC}">
              <c16:uniqueId val="{00000007-3873-4F8E-84D2-0FF3A9881236}"/>
            </c:ext>
          </c:extLst>
        </c:ser>
        <c:dLbls>
          <c:showLegendKey val="0"/>
          <c:showVal val="0"/>
          <c:showCatName val="0"/>
          <c:showSerName val="0"/>
          <c:showPercent val="0"/>
          <c:showBubbleSize val="0"/>
        </c:dLbls>
        <c:smooth val="0"/>
        <c:axId val="245908016"/>
        <c:axId val="258780000"/>
      </c:lineChart>
      <c:catAx>
        <c:axId val="2459080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58780000"/>
        <c:crosses val="autoZero"/>
        <c:auto val="1"/>
        <c:lblAlgn val="ctr"/>
        <c:lblOffset val="100"/>
        <c:noMultiLvlLbl val="0"/>
      </c:catAx>
      <c:valAx>
        <c:axId val="258780000"/>
        <c:scaling>
          <c:orientation val="minMax"/>
        </c:scaling>
        <c:delete val="0"/>
        <c:axPos val="l"/>
        <c:majorGridlines>
          <c:spPr>
            <a:ln w="9525" cap="flat" cmpd="sng" algn="ctr">
              <a:solidFill>
                <a:schemeClr val="tx1">
                  <a:lumMod val="15000"/>
                  <a:lumOff val="85000"/>
                </a:schemeClr>
              </a:solidFill>
              <a:round/>
            </a:ln>
            <a:effectLst/>
          </c:spPr>
        </c:majorGridlines>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459080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5/18/2018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5/18/2018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a:t>
            </a:fld>
            <a:endParaRPr lang="en-US"/>
          </a:p>
        </p:txBody>
      </p:sp>
    </p:spTree>
    <p:extLst>
      <p:ext uri="{BB962C8B-B14F-4D97-AF65-F5344CB8AC3E}">
        <p14:creationId xmlns:p14="http://schemas.microsoft.com/office/powerpoint/2010/main" val="34209647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10</a:t>
            </a:fld>
            <a:endParaRPr lang="en-US"/>
          </a:p>
        </p:txBody>
      </p:sp>
    </p:spTree>
    <p:extLst>
      <p:ext uri="{BB962C8B-B14F-4D97-AF65-F5344CB8AC3E}">
        <p14:creationId xmlns:p14="http://schemas.microsoft.com/office/powerpoint/2010/main" val="3003280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11</a:t>
            </a:fld>
            <a:endParaRPr lang="en-US"/>
          </a:p>
        </p:txBody>
      </p:sp>
    </p:spTree>
    <p:extLst>
      <p:ext uri="{BB962C8B-B14F-4D97-AF65-F5344CB8AC3E}">
        <p14:creationId xmlns:p14="http://schemas.microsoft.com/office/powerpoint/2010/main" val="2675775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12</a:t>
            </a:fld>
            <a:endParaRPr lang="en-US"/>
          </a:p>
        </p:txBody>
      </p:sp>
    </p:spTree>
    <p:extLst>
      <p:ext uri="{BB962C8B-B14F-4D97-AF65-F5344CB8AC3E}">
        <p14:creationId xmlns:p14="http://schemas.microsoft.com/office/powerpoint/2010/main" val="16362603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13</a:t>
            </a:fld>
            <a:endParaRPr lang="en-US"/>
          </a:p>
        </p:txBody>
      </p:sp>
    </p:spTree>
    <p:extLst>
      <p:ext uri="{BB962C8B-B14F-4D97-AF65-F5344CB8AC3E}">
        <p14:creationId xmlns:p14="http://schemas.microsoft.com/office/powerpoint/2010/main" val="38104471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Flow:</a:t>
            </a:r>
          </a:p>
          <a:p>
            <a:pPr marL="228600" indent="-228600">
              <a:buFont typeface="+mj-lt"/>
              <a:buAutoNum type="arabicPeriod"/>
            </a:pPr>
            <a:r>
              <a:rPr lang="en-US" dirty="0"/>
              <a:t>select existing .lib file to extract indices (matrix of input transition time and output load)</a:t>
            </a:r>
          </a:p>
          <a:p>
            <a:pPr marL="228600" indent="-228600">
              <a:buFont typeface="+mj-lt"/>
              <a:buAutoNum type="arabicPeriod"/>
            </a:pPr>
            <a:r>
              <a:rPr lang="en-US" dirty="0"/>
              <a:t>extract RC spice netlist</a:t>
            </a:r>
          </a:p>
          <a:p>
            <a:pPr marL="228600" indent="-228600">
              <a:buFont typeface="+mj-lt"/>
              <a:buAutoNum type="arabicPeriod"/>
            </a:pPr>
            <a:r>
              <a:rPr lang="en-US" dirty="0"/>
              <a:t>Liberate controlled with </a:t>
            </a:r>
            <a:r>
              <a:rPr lang="en-US" dirty="0" err="1"/>
              <a:t>tcl</a:t>
            </a:r>
            <a:r>
              <a:rPr lang="en-US" dirty="0"/>
              <a:t> scripts</a:t>
            </a:r>
          </a:p>
          <a:p>
            <a:pPr marL="228600" indent="-228600">
              <a:buFont typeface="+mj-lt"/>
              <a:buAutoNum type="arabicPeriod"/>
            </a:pPr>
            <a:r>
              <a:rPr lang="en-US" dirty="0"/>
              <a:t>Run Model Creation (creates a .lib file) or Verification (compares two .lib files)</a:t>
            </a:r>
          </a:p>
          <a:p>
            <a:pPr marL="0" indent="0">
              <a:buFont typeface="+mj-lt"/>
              <a:buNone/>
            </a:pPr>
            <a:r>
              <a:rPr lang="en-US" dirty="0"/>
              <a:t>We used ECSM (Effective Current Source Model – the most accurate)</a:t>
            </a:r>
          </a:p>
          <a:p>
            <a:pPr marL="0" indent="0">
              <a:buFont typeface="+mj-lt"/>
              <a:buNone/>
            </a:pPr>
            <a:r>
              <a:rPr lang="en-US" dirty="0"/>
              <a:t>Liberate supports complex gates (e.g. multi-bit cells) and also analog cells and I/</a:t>
            </a:r>
            <a:r>
              <a:rPr lang="en-US" dirty="0" err="1"/>
              <a:t>Os</a:t>
            </a:r>
            <a:endParaRPr lang="en-US" dirty="0"/>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14</a:t>
            </a:fld>
            <a:endParaRPr lang="en-US"/>
          </a:p>
        </p:txBody>
      </p:sp>
    </p:spTree>
    <p:extLst>
      <p:ext uri="{BB962C8B-B14F-4D97-AF65-F5344CB8AC3E}">
        <p14:creationId xmlns:p14="http://schemas.microsoft.com/office/powerpoint/2010/main" val="20807332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15</a:t>
            </a:fld>
            <a:endParaRPr lang="en-US"/>
          </a:p>
        </p:txBody>
      </p:sp>
    </p:spTree>
    <p:extLst>
      <p:ext uri="{BB962C8B-B14F-4D97-AF65-F5344CB8AC3E}">
        <p14:creationId xmlns:p14="http://schemas.microsoft.com/office/powerpoint/2010/main" val="3371474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16</a:t>
            </a:fld>
            <a:endParaRPr lang="en-US"/>
          </a:p>
        </p:txBody>
      </p:sp>
    </p:spTree>
    <p:extLst>
      <p:ext uri="{BB962C8B-B14F-4D97-AF65-F5344CB8AC3E}">
        <p14:creationId xmlns:p14="http://schemas.microsoft.com/office/powerpoint/2010/main" val="10689521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17</a:t>
            </a:fld>
            <a:endParaRPr lang="en-US"/>
          </a:p>
        </p:txBody>
      </p:sp>
    </p:spTree>
    <p:extLst>
      <p:ext uri="{BB962C8B-B14F-4D97-AF65-F5344CB8AC3E}">
        <p14:creationId xmlns:p14="http://schemas.microsoft.com/office/powerpoint/2010/main" val="12440475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 typeface="+mj-lt"/>
              <a:buNone/>
              <a:tabLst/>
              <a:defRPr/>
            </a:pPr>
            <a:r>
              <a:rPr lang="en-US" sz="1200" kern="1200" dirty="0">
                <a:solidFill>
                  <a:schemeClr val="tx1"/>
                </a:solidFill>
                <a:effectLst/>
                <a:latin typeface="Helvetica"/>
                <a:ea typeface="Geneva" charset="0"/>
                <a:cs typeface="ＭＳ Ｐゴシック" charset="0"/>
              </a:rPr>
              <a:t>The transmitter has four bias branches (at top and bottom) to select four selectable output currents. Four identical branches were used, instead of a single device from a selectable mirror, to keep a constant </a:t>
            </a:r>
            <a:r>
              <a:rPr lang="en-US" sz="1200" kern="1200" dirty="0" err="1">
                <a:solidFill>
                  <a:schemeClr val="tx1"/>
                </a:solidFill>
                <a:effectLst/>
                <a:latin typeface="Helvetica"/>
                <a:ea typeface="Geneva" charset="0"/>
                <a:cs typeface="ＭＳ Ｐゴシック" charset="0"/>
              </a:rPr>
              <a:t>Vsat</a:t>
            </a:r>
            <a:r>
              <a:rPr lang="en-US" sz="1200" kern="1200" dirty="0">
                <a:solidFill>
                  <a:schemeClr val="tx1"/>
                </a:solidFill>
                <a:effectLst/>
                <a:latin typeface="Helvetica"/>
                <a:ea typeface="Geneva" charset="0"/>
                <a:cs typeface="ＭＳ Ｐゴシック" charset="0"/>
              </a:rPr>
              <a:t> independently of the current selected.</a:t>
            </a:r>
          </a:p>
          <a:p>
            <a:pPr marL="0" indent="0">
              <a:buFont typeface="+mj-lt"/>
              <a:buNone/>
            </a:pPr>
            <a:r>
              <a:rPr lang="en-US" sz="1200" kern="1200" dirty="0">
                <a:solidFill>
                  <a:schemeClr val="tx1"/>
                </a:solidFill>
                <a:effectLst/>
                <a:latin typeface="Helvetica"/>
                <a:ea typeface="Geneva" charset="0"/>
                <a:cs typeface="ＭＳ Ｐゴシック" charset="0"/>
              </a:rPr>
              <a:t>The output current ranges from 1I</a:t>
            </a:r>
            <a:r>
              <a:rPr lang="en-US" sz="1200" kern="1200" baseline="-25000" dirty="0">
                <a:solidFill>
                  <a:schemeClr val="tx1"/>
                </a:solidFill>
                <a:effectLst/>
                <a:latin typeface="Helvetica"/>
                <a:ea typeface="Geneva" charset="0"/>
                <a:cs typeface="ＭＳ Ｐゴシック" charset="0"/>
              </a:rPr>
              <a:t>U</a:t>
            </a:r>
            <a:r>
              <a:rPr lang="en-US" sz="1200" kern="1200" dirty="0">
                <a:solidFill>
                  <a:schemeClr val="tx1"/>
                </a:solidFill>
                <a:effectLst/>
                <a:latin typeface="Helvetica"/>
                <a:ea typeface="Geneva" charset="0"/>
                <a:cs typeface="ＭＳ Ｐゴシック" charset="0"/>
              </a:rPr>
              <a:t> (one of the branches is always ON) to 2, 3 and 4I</a:t>
            </a:r>
            <a:r>
              <a:rPr lang="en-US" sz="1200" kern="1200" baseline="-25000" dirty="0">
                <a:solidFill>
                  <a:schemeClr val="tx1"/>
                </a:solidFill>
                <a:effectLst/>
                <a:latin typeface="Helvetica"/>
                <a:ea typeface="Geneva" charset="0"/>
                <a:cs typeface="ＭＳ Ｐゴシック" charset="0"/>
              </a:rPr>
              <a:t>U</a:t>
            </a:r>
            <a:r>
              <a:rPr lang="en-US" sz="1200" kern="1200" dirty="0">
                <a:solidFill>
                  <a:schemeClr val="tx1"/>
                </a:solidFill>
                <a:effectLst/>
                <a:latin typeface="Helvetica"/>
                <a:ea typeface="Geneva" charset="0"/>
                <a:cs typeface="ＭＳ Ｐゴシック" charset="0"/>
              </a:rPr>
              <a:t>, where the nominal unit current I</a:t>
            </a:r>
            <a:r>
              <a:rPr lang="en-US" sz="1200" kern="1200" baseline="-25000" dirty="0">
                <a:solidFill>
                  <a:schemeClr val="tx1"/>
                </a:solidFill>
                <a:effectLst/>
                <a:latin typeface="Helvetica"/>
                <a:ea typeface="Geneva" charset="0"/>
                <a:cs typeface="ＭＳ Ｐゴシック" charset="0"/>
              </a:rPr>
              <a:t>U</a:t>
            </a:r>
            <a:r>
              <a:rPr lang="en-US" sz="1200" kern="1200" dirty="0">
                <a:solidFill>
                  <a:schemeClr val="tx1"/>
                </a:solidFill>
                <a:effectLst/>
                <a:latin typeface="Helvetica"/>
                <a:ea typeface="Geneva" charset="0"/>
                <a:cs typeface="ＭＳ Ｐゴシック" charset="0"/>
              </a:rPr>
              <a:t> is 2mA.</a:t>
            </a:r>
          </a:p>
          <a:p>
            <a:pPr marL="0" indent="0">
              <a:buFont typeface="+mj-lt"/>
              <a:buNone/>
            </a:pPr>
            <a:r>
              <a:rPr lang="en-US" sz="1200" kern="1200" dirty="0">
                <a:solidFill>
                  <a:schemeClr val="tx1"/>
                </a:solidFill>
                <a:effectLst/>
                <a:latin typeface="Helvetica"/>
                <a:ea typeface="Geneva" charset="0"/>
                <a:cs typeface="ＭＳ Ｐゴシック" charset="0"/>
              </a:rPr>
              <a:t>The current branches being identical, not weighted, there is a lot of duplication in the 8-symbol register space available. A decoder was not included given the abundance of available register space in CDP1.</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18</a:t>
            </a:fld>
            <a:endParaRPr lang="en-US"/>
          </a:p>
        </p:txBody>
      </p:sp>
    </p:spTree>
    <p:extLst>
      <p:ext uri="{BB962C8B-B14F-4D97-AF65-F5344CB8AC3E}">
        <p14:creationId xmlns:p14="http://schemas.microsoft.com/office/powerpoint/2010/main" val="21243977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kern="1200" dirty="0">
                <a:solidFill>
                  <a:schemeClr val="tx1"/>
                </a:solidFill>
                <a:effectLst/>
                <a:latin typeface="Helvetica"/>
                <a:ea typeface="Geneva" charset="0"/>
                <a:cs typeface="ＭＳ Ｐゴシック" charset="0"/>
              </a:rPr>
              <a:t>The MOM capacitors were chosen for their excellent behavior across temperature and relatively high unit capacitance.</a:t>
            </a: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kern="1200" dirty="0">
                <a:solidFill>
                  <a:schemeClr val="tx1"/>
                </a:solidFill>
                <a:effectLst/>
                <a:latin typeface="Helvetica"/>
                <a:ea typeface="Geneva" charset="0"/>
                <a:cs typeface="ＭＳ Ｐゴシック" charset="0"/>
              </a:rPr>
              <a:t>The choice of the resistor is critical for cryogenics operations: unfortunately, the custom device models commissioned for cryogenic operation did not include passive devices, so the only way to gauge the temperature dependence is to hope that the behavior between -40C and +125C in the standard models is indicative of what happens when the simulator extrapolates at liquid argon temperature. Having simulated all available resistors in this process, the N+POLY w/o silicide (</a:t>
            </a:r>
            <a:r>
              <a:rPr lang="en-US" sz="1200" b="1" kern="1200" dirty="0" err="1">
                <a:solidFill>
                  <a:schemeClr val="tx1"/>
                </a:solidFill>
                <a:effectLst/>
                <a:latin typeface="Helvetica"/>
                <a:ea typeface="Geneva" charset="0"/>
                <a:cs typeface="ＭＳ Ｐゴシック" charset="0"/>
              </a:rPr>
              <a:t>rnpolywo</a:t>
            </a:r>
            <a:r>
              <a:rPr lang="en-US" sz="1200" kern="1200" dirty="0">
                <a:solidFill>
                  <a:schemeClr val="tx1"/>
                </a:solidFill>
                <a:effectLst/>
                <a:latin typeface="Helvetica"/>
                <a:ea typeface="Geneva" charset="0"/>
                <a:cs typeface="ＭＳ Ｐゴシック" charset="0"/>
              </a:rPr>
              <a:t>) resistor was the best with the small variation across temperature, with P+POLY w/o silicide (</a:t>
            </a:r>
            <a:r>
              <a:rPr lang="en-US" sz="1200" b="1" kern="1200" dirty="0" err="1">
                <a:solidFill>
                  <a:schemeClr val="tx1"/>
                </a:solidFill>
                <a:effectLst/>
                <a:latin typeface="Helvetica"/>
                <a:ea typeface="Geneva" charset="0"/>
                <a:cs typeface="ＭＳ Ｐゴシック" charset="0"/>
              </a:rPr>
              <a:t>rppolywo</a:t>
            </a:r>
            <a:r>
              <a:rPr lang="en-US" sz="1200" kern="1200" dirty="0">
                <a:solidFill>
                  <a:schemeClr val="tx1"/>
                </a:solidFill>
                <a:effectLst/>
                <a:latin typeface="Helvetica"/>
                <a:ea typeface="Geneva" charset="0"/>
                <a:cs typeface="ＭＳ Ｐゴシック" charset="0"/>
              </a:rPr>
              <a:t>) also comparable and </a:t>
            </a:r>
            <a:r>
              <a:rPr lang="en-US" sz="1200" kern="1200" dirty="0" err="1">
                <a:solidFill>
                  <a:schemeClr val="tx1"/>
                </a:solidFill>
                <a:effectLst/>
                <a:latin typeface="Helvetica"/>
                <a:ea typeface="Geneva" charset="0"/>
                <a:cs typeface="ＭＳ Ｐゴシック" charset="0"/>
              </a:rPr>
              <a:t>nwell</a:t>
            </a:r>
            <a:r>
              <a:rPr lang="en-US" sz="1200" kern="1200" dirty="0">
                <a:solidFill>
                  <a:schemeClr val="tx1"/>
                </a:solidFill>
                <a:effectLst/>
                <a:latin typeface="Helvetica"/>
                <a:ea typeface="Geneva" charset="0"/>
                <a:cs typeface="ＭＳ Ｐゴシック" charset="0"/>
              </a:rPr>
              <a:t> under STI resistor also good (but this latter has high resistance/square, and might also be more susceptible to degradation).</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19</a:t>
            </a:fld>
            <a:endParaRPr lang="en-US"/>
          </a:p>
        </p:txBody>
      </p:sp>
    </p:spTree>
    <p:extLst>
      <p:ext uri="{BB962C8B-B14F-4D97-AF65-F5344CB8AC3E}">
        <p14:creationId xmlns:p14="http://schemas.microsoft.com/office/powerpoint/2010/main" val="3527385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a:t>
            </a:fld>
            <a:endParaRPr lang="en-US"/>
          </a:p>
        </p:txBody>
      </p:sp>
    </p:spTree>
    <p:extLst>
      <p:ext uri="{BB962C8B-B14F-4D97-AF65-F5344CB8AC3E}">
        <p14:creationId xmlns:p14="http://schemas.microsoft.com/office/powerpoint/2010/main" val="23885829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114800"/>
          </a:xfrm>
        </p:spPr>
        <p:txBody>
          <a:bodyPr/>
          <a:lstStyle/>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21</a:t>
            </a:fld>
            <a:endParaRPr lang="en-US"/>
          </a:p>
        </p:txBody>
      </p:sp>
    </p:spTree>
    <p:extLst>
      <p:ext uri="{BB962C8B-B14F-4D97-AF65-F5344CB8AC3E}">
        <p14:creationId xmlns:p14="http://schemas.microsoft.com/office/powerpoint/2010/main" val="39369067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Font typeface="+mj-lt"/>
              <a:buAutoNum type="arabicPeriod"/>
            </a:pPr>
            <a:r>
              <a:rPr lang="en-US" sz="1200" kern="1200" dirty="0">
                <a:solidFill>
                  <a:schemeClr val="tx1"/>
                </a:solidFill>
                <a:effectLst/>
                <a:latin typeface="Helvetica"/>
                <a:ea typeface="Geneva" charset="0"/>
                <a:cs typeface="ＭＳ Ｐゴシック" charset="0"/>
              </a:rPr>
              <a:t>The MOM capacitors were chosen for their excellent behavior across temperature and relatively high unit capacitance.</a:t>
            </a: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a:tabLst/>
              <a:defRPr/>
            </a:pPr>
            <a:r>
              <a:rPr lang="en-US" sz="1200" kern="1200" dirty="0">
                <a:solidFill>
                  <a:schemeClr val="tx1"/>
                </a:solidFill>
                <a:effectLst/>
                <a:latin typeface="Helvetica"/>
                <a:ea typeface="Geneva" charset="0"/>
                <a:cs typeface="ＭＳ Ｐゴシック" charset="0"/>
              </a:rPr>
              <a:t>The choice of the resistor is critical for cryogenics operations: unfortunately, the custom device models commissioned for cryogenic operation did not include passive devices, so the only way to gauge the temperature dependence is to hope that the behavior between -40C and +125C in the standard models is indicative of what happens when the simulator extrapolates at liquid argon temperature. Having simulated all available resistors in this process, the N+POLY w/o silicide (</a:t>
            </a:r>
            <a:r>
              <a:rPr lang="en-US" sz="1200" b="1" kern="1200" dirty="0" err="1">
                <a:solidFill>
                  <a:schemeClr val="tx1"/>
                </a:solidFill>
                <a:effectLst/>
                <a:latin typeface="Helvetica"/>
                <a:ea typeface="Geneva" charset="0"/>
                <a:cs typeface="ＭＳ Ｐゴシック" charset="0"/>
              </a:rPr>
              <a:t>rnpolywo</a:t>
            </a:r>
            <a:r>
              <a:rPr lang="en-US" sz="1200" kern="1200" dirty="0">
                <a:solidFill>
                  <a:schemeClr val="tx1"/>
                </a:solidFill>
                <a:effectLst/>
                <a:latin typeface="Helvetica"/>
                <a:ea typeface="Geneva" charset="0"/>
                <a:cs typeface="ＭＳ Ｐゴシック" charset="0"/>
              </a:rPr>
              <a:t>) resistor was the best with the small variation across temperature, with P+POLY w/o silicide (</a:t>
            </a:r>
            <a:r>
              <a:rPr lang="en-US" sz="1200" b="1" kern="1200" dirty="0" err="1">
                <a:solidFill>
                  <a:schemeClr val="tx1"/>
                </a:solidFill>
                <a:effectLst/>
                <a:latin typeface="Helvetica"/>
                <a:ea typeface="Geneva" charset="0"/>
                <a:cs typeface="ＭＳ Ｐゴシック" charset="0"/>
              </a:rPr>
              <a:t>rppolywo</a:t>
            </a:r>
            <a:r>
              <a:rPr lang="en-US" sz="1200" kern="1200" dirty="0">
                <a:solidFill>
                  <a:schemeClr val="tx1"/>
                </a:solidFill>
                <a:effectLst/>
                <a:latin typeface="Helvetica"/>
                <a:ea typeface="Geneva" charset="0"/>
                <a:cs typeface="ＭＳ Ｐゴシック" charset="0"/>
              </a:rPr>
              <a:t>) also comparable and </a:t>
            </a:r>
            <a:r>
              <a:rPr lang="en-US" sz="1200" kern="1200" dirty="0" err="1">
                <a:solidFill>
                  <a:schemeClr val="tx1"/>
                </a:solidFill>
                <a:effectLst/>
                <a:latin typeface="Helvetica"/>
                <a:ea typeface="Geneva" charset="0"/>
                <a:cs typeface="ＭＳ Ｐゴシック" charset="0"/>
              </a:rPr>
              <a:t>nwell</a:t>
            </a:r>
            <a:r>
              <a:rPr lang="en-US" sz="1200" kern="1200" dirty="0">
                <a:solidFill>
                  <a:schemeClr val="tx1"/>
                </a:solidFill>
                <a:effectLst/>
                <a:latin typeface="Helvetica"/>
                <a:ea typeface="Geneva" charset="0"/>
                <a:cs typeface="ＭＳ Ｐゴシック" charset="0"/>
              </a:rPr>
              <a:t> under STI resistor also good (but this latter has high resistance/square, and might also be more susceptible to degradation).</a:t>
            </a:r>
          </a:p>
          <a:p>
            <a:pPr marL="228600" indent="-228600">
              <a:buFont typeface="+mj-lt"/>
              <a:buAutoNum type="arabicPeriod"/>
            </a:pP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22</a:t>
            </a:fld>
            <a:endParaRPr lang="en-US"/>
          </a:p>
        </p:txBody>
      </p:sp>
    </p:spTree>
    <p:extLst>
      <p:ext uri="{BB962C8B-B14F-4D97-AF65-F5344CB8AC3E}">
        <p14:creationId xmlns:p14="http://schemas.microsoft.com/office/powerpoint/2010/main" val="2554249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Helvetica"/>
                <a:ea typeface="Geneva" charset="0"/>
                <a:cs typeface="ＭＳ Ｐゴシック" charset="0"/>
              </a:rPr>
              <a:t>The input common mode </a:t>
            </a:r>
            <a:r>
              <a:rPr lang="en-US" sz="1200" kern="1200" dirty="0" err="1">
                <a:solidFill>
                  <a:schemeClr val="tx1"/>
                </a:solidFill>
                <a:effectLst/>
                <a:latin typeface="Helvetica"/>
                <a:ea typeface="Geneva" charset="0"/>
                <a:cs typeface="ＭＳ Ｐゴシック" charset="0"/>
              </a:rPr>
              <a:t>Vin</a:t>
            </a:r>
            <a:r>
              <a:rPr lang="en-US" sz="1200" kern="1200" baseline="-25000" dirty="0" err="1">
                <a:solidFill>
                  <a:schemeClr val="tx1"/>
                </a:solidFill>
                <a:effectLst/>
                <a:latin typeface="Helvetica"/>
                <a:ea typeface="Geneva" charset="0"/>
                <a:cs typeface="ＭＳ Ｐゴシック" charset="0"/>
              </a:rPr>
              <a:t>CM</a:t>
            </a:r>
            <a:r>
              <a:rPr lang="en-US" sz="1200" kern="1200" dirty="0">
                <a:solidFill>
                  <a:schemeClr val="tx1"/>
                </a:solidFill>
                <a:effectLst/>
                <a:latin typeface="Helvetica"/>
                <a:ea typeface="Geneva" charset="0"/>
                <a:cs typeface="ＭＳ Ｐゴシック" charset="0"/>
              </a:rPr>
              <a:t> is rail-to-rail.</a:t>
            </a:r>
          </a:p>
          <a:p>
            <a:r>
              <a:rPr lang="en-US" sz="1200" kern="1200" dirty="0">
                <a:solidFill>
                  <a:schemeClr val="tx1"/>
                </a:solidFill>
                <a:effectLst/>
                <a:latin typeface="Helvetica"/>
                <a:ea typeface="Geneva" charset="0"/>
                <a:cs typeface="ＭＳ Ｐゴシック" charset="0"/>
              </a:rPr>
              <a:t>The input differential voltage range goes from ±100mV to rail-to-rail. It is thus possible to operate the receiver with CMOS input signals, provided these are used differentially.</a:t>
            </a:r>
          </a:p>
          <a:p>
            <a:r>
              <a:rPr lang="en-US" sz="1200" kern="1200" dirty="0">
                <a:solidFill>
                  <a:schemeClr val="tx1"/>
                </a:solidFill>
                <a:effectLst/>
                <a:latin typeface="Helvetica"/>
                <a:ea typeface="Geneva" charset="0"/>
                <a:cs typeface="ＭＳ Ｐゴシック" charset="0"/>
              </a:rPr>
              <a:t>The power consumption values across corners and temperatures for 2.5V and 1.8V supplies are taken for </a:t>
            </a:r>
            <a:r>
              <a:rPr lang="en-US" sz="1200" kern="1200" dirty="0" err="1">
                <a:solidFill>
                  <a:schemeClr val="tx1"/>
                </a:solidFill>
                <a:effectLst/>
                <a:latin typeface="Helvetica"/>
                <a:ea typeface="Geneva" charset="0"/>
                <a:cs typeface="ＭＳ Ｐゴシック" charset="0"/>
              </a:rPr>
              <a:t>Vin</a:t>
            </a:r>
            <a:r>
              <a:rPr lang="en-US" sz="1200" kern="1200" baseline="-25000" dirty="0" err="1">
                <a:solidFill>
                  <a:schemeClr val="tx1"/>
                </a:solidFill>
                <a:effectLst/>
                <a:latin typeface="Helvetica"/>
                <a:ea typeface="Geneva" charset="0"/>
                <a:cs typeface="ＭＳ Ｐゴシック" charset="0"/>
              </a:rPr>
              <a:t>CM</a:t>
            </a:r>
            <a:r>
              <a:rPr lang="en-US" sz="1200" kern="1200" dirty="0">
                <a:solidFill>
                  <a:schemeClr val="tx1"/>
                </a:solidFill>
                <a:effectLst/>
                <a:latin typeface="Helvetica"/>
                <a:ea typeface="Geneva" charset="0"/>
                <a:cs typeface="ＭＳ Ｐゴシック" charset="0"/>
              </a:rPr>
              <a:t>= VDD</a:t>
            </a:r>
            <a:r>
              <a:rPr lang="en-US" sz="1200" kern="1200" baseline="-25000" dirty="0">
                <a:solidFill>
                  <a:schemeClr val="tx1"/>
                </a:solidFill>
                <a:effectLst/>
                <a:latin typeface="Helvetica"/>
                <a:ea typeface="Geneva" charset="0"/>
                <a:cs typeface="ＭＳ Ｐゴシック" charset="0"/>
              </a:rPr>
              <a:t>I/O</a:t>
            </a:r>
            <a:r>
              <a:rPr lang="en-US" sz="1200" kern="1200" dirty="0">
                <a:solidFill>
                  <a:schemeClr val="tx1"/>
                </a:solidFill>
                <a:effectLst/>
                <a:latin typeface="Helvetica"/>
                <a:ea typeface="Geneva" charset="0"/>
                <a:cs typeface="ＭＳ Ｐゴシック" charset="0"/>
              </a:rPr>
              <a:t>/2, which should be considered the worst case as both </a:t>
            </a:r>
            <a:r>
              <a:rPr lang="en-US" sz="1200" kern="1200" dirty="0" err="1">
                <a:solidFill>
                  <a:schemeClr val="tx1"/>
                </a:solidFill>
                <a:effectLst/>
                <a:latin typeface="Helvetica"/>
                <a:ea typeface="Geneva" charset="0"/>
                <a:cs typeface="ＭＳ Ｐゴシック" charset="0"/>
              </a:rPr>
              <a:t>nMOS</a:t>
            </a:r>
            <a:r>
              <a:rPr lang="en-US" sz="1200" kern="1200" dirty="0">
                <a:solidFill>
                  <a:schemeClr val="tx1"/>
                </a:solidFill>
                <a:effectLst/>
                <a:latin typeface="Helvetica"/>
                <a:ea typeface="Geneva" charset="0"/>
                <a:cs typeface="ＭＳ Ｐゴシック" charset="0"/>
              </a:rPr>
              <a:t> and </a:t>
            </a:r>
            <a:r>
              <a:rPr lang="en-US" sz="1200" kern="1200" dirty="0" err="1">
                <a:solidFill>
                  <a:schemeClr val="tx1"/>
                </a:solidFill>
                <a:effectLst/>
                <a:latin typeface="Helvetica"/>
                <a:ea typeface="Geneva" charset="0"/>
                <a:cs typeface="ＭＳ Ｐゴシック" charset="0"/>
              </a:rPr>
              <a:t>pMOS</a:t>
            </a:r>
            <a:r>
              <a:rPr lang="en-US" sz="1200" kern="1200" dirty="0">
                <a:solidFill>
                  <a:schemeClr val="tx1"/>
                </a:solidFill>
                <a:effectLst/>
                <a:latin typeface="Helvetica"/>
                <a:ea typeface="Geneva" charset="0"/>
                <a:cs typeface="ＭＳ Ｐゴシック" charset="0"/>
              </a:rPr>
              <a:t> input receivers are operational.</a:t>
            </a:r>
          </a:p>
          <a:p>
            <a:r>
              <a:rPr lang="en-US" sz="1200" kern="1200" dirty="0">
                <a:solidFill>
                  <a:schemeClr val="tx1"/>
                </a:solidFill>
                <a:effectLst/>
                <a:latin typeface="Helvetica"/>
                <a:ea typeface="Geneva" charset="0"/>
                <a:cs typeface="ＭＳ Ｐゴシック" charset="0"/>
              </a:rPr>
              <a:t>The input to output propagation delay is around 0.5ns.</a:t>
            </a:r>
          </a:p>
          <a:p>
            <a:r>
              <a:rPr lang="en-US" sz="1200" kern="1200" dirty="0">
                <a:solidFill>
                  <a:schemeClr val="tx1"/>
                </a:solidFill>
                <a:effectLst/>
                <a:latin typeface="Helvetica"/>
                <a:ea typeface="Geneva" charset="0"/>
                <a:cs typeface="ＭＳ Ｐゴシック" charset="0"/>
              </a:rPr>
              <a:t>All the results presented are taken at 1Gbps.</a:t>
            </a:r>
          </a:p>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23</a:t>
            </a:fld>
            <a:endParaRPr lang="en-US"/>
          </a:p>
        </p:txBody>
      </p:sp>
    </p:spTree>
    <p:extLst>
      <p:ext uri="{BB962C8B-B14F-4D97-AF65-F5344CB8AC3E}">
        <p14:creationId xmlns:p14="http://schemas.microsoft.com/office/powerpoint/2010/main" val="27606826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24</a:t>
            </a:fld>
            <a:endParaRPr lang="en-US"/>
          </a:p>
        </p:txBody>
      </p:sp>
    </p:spTree>
    <p:extLst>
      <p:ext uri="{BB962C8B-B14F-4D97-AF65-F5344CB8AC3E}">
        <p14:creationId xmlns:p14="http://schemas.microsoft.com/office/powerpoint/2010/main" val="30665224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Adjust 2MHz Rising Edge</a:t>
            </a:r>
            <a:r>
              <a:rPr lang="en-US" dirty="0"/>
              <a:t>: 	the 2MHz clock output from the COLDATA chip will rise at the completion of this command. If this command is not given, the 2MHz clock will maintain itself indefinitely</a:t>
            </a:r>
          </a:p>
          <a:p>
            <a:r>
              <a:rPr lang="en-US" b="1" dirty="0"/>
              <a:t>Calibrate</a:t>
            </a:r>
            <a:r>
              <a:rPr lang="en-US" dirty="0"/>
              <a:t>: 	place the COLDATA chip in Calibrate mode. In this mode, the LARASIC calibrate logic will be enable to output calibrate strobes in accordance with constants previously downloaded into the LARASIC and COLDATA chip via I2C</a:t>
            </a:r>
          </a:p>
          <a:p>
            <a:r>
              <a:rPr lang="en-US" b="1" dirty="0"/>
              <a:t>Sync:</a:t>
            </a:r>
            <a:r>
              <a:rPr lang="en-US" b="0" dirty="0"/>
              <a:t> 	resets the timestamp counter to zero</a:t>
            </a:r>
          </a:p>
          <a:p>
            <a:r>
              <a:rPr lang="en-US" b="1" dirty="0"/>
              <a:t>Switch I2C: </a:t>
            </a:r>
            <a:r>
              <a:rPr lang="en-US" b="0" dirty="0"/>
              <a:t>	toggle the I2C from primary to secondary</a:t>
            </a:r>
          </a:p>
          <a:p>
            <a:r>
              <a:rPr lang="en-US" b="1" dirty="0"/>
              <a:t>COLDATA reset:</a:t>
            </a:r>
            <a:r>
              <a:rPr lang="en-US" b="0" dirty="0"/>
              <a:t> 	forces a reset of the entire COLDATA chip</a:t>
            </a:r>
            <a:endParaRPr lang="en-US" b="1"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25</a:t>
            </a:fld>
            <a:endParaRPr lang="en-US"/>
          </a:p>
        </p:txBody>
      </p:sp>
    </p:spTree>
    <p:extLst>
      <p:ext uri="{BB962C8B-B14F-4D97-AF65-F5344CB8AC3E}">
        <p14:creationId xmlns:p14="http://schemas.microsoft.com/office/powerpoint/2010/main" val="11365485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26</a:t>
            </a:fld>
            <a:endParaRPr lang="en-US"/>
          </a:p>
        </p:txBody>
      </p:sp>
    </p:spTree>
    <p:extLst>
      <p:ext uri="{BB962C8B-B14F-4D97-AF65-F5344CB8AC3E}">
        <p14:creationId xmlns:p14="http://schemas.microsoft.com/office/powerpoint/2010/main" val="5932057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27</a:t>
            </a:fld>
            <a:endParaRPr lang="en-US"/>
          </a:p>
        </p:txBody>
      </p:sp>
    </p:spTree>
    <p:extLst>
      <p:ext uri="{BB962C8B-B14F-4D97-AF65-F5344CB8AC3E}">
        <p14:creationId xmlns:p14="http://schemas.microsoft.com/office/powerpoint/2010/main" val="366752088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28</a:t>
            </a:fld>
            <a:endParaRPr lang="en-US"/>
          </a:p>
        </p:txBody>
      </p:sp>
    </p:spTree>
    <p:extLst>
      <p:ext uri="{BB962C8B-B14F-4D97-AF65-F5344CB8AC3E}">
        <p14:creationId xmlns:p14="http://schemas.microsoft.com/office/powerpoint/2010/main" val="35045451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29</a:t>
            </a:fld>
            <a:endParaRPr lang="en-US"/>
          </a:p>
        </p:txBody>
      </p:sp>
    </p:spTree>
    <p:extLst>
      <p:ext uri="{BB962C8B-B14F-4D97-AF65-F5344CB8AC3E}">
        <p14:creationId xmlns:p14="http://schemas.microsoft.com/office/powerpoint/2010/main" val="32059941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NI 6583: 200MHz, 32 single-ended and 16 LVDS channels Digital I/O adapter module</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30</a:t>
            </a:fld>
            <a:endParaRPr lang="en-US"/>
          </a:p>
        </p:txBody>
      </p:sp>
    </p:spTree>
    <p:extLst>
      <p:ext uri="{BB962C8B-B14F-4D97-AF65-F5344CB8AC3E}">
        <p14:creationId xmlns:p14="http://schemas.microsoft.com/office/powerpoint/2010/main" val="599148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a:t>
            </a:fld>
            <a:endParaRPr lang="en-US"/>
          </a:p>
        </p:txBody>
      </p:sp>
    </p:spTree>
    <p:extLst>
      <p:ext uri="{BB962C8B-B14F-4D97-AF65-F5344CB8AC3E}">
        <p14:creationId xmlns:p14="http://schemas.microsoft.com/office/powerpoint/2010/main" val="3797963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32</a:t>
            </a:fld>
            <a:endParaRPr lang="en-US"/>
          </a:p>
        </p:txBody>
      </p:sp>
    </p:spTree>
    <p:extLst>
      <p:ext uri="{BB962C8B-B14F-4D97-AF65-F5344CB8AC3E}">
        <p14:creationId xmlns:p14="http://schemas.microsoft.com/office/powerpoint/2010/main" val="20685471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33</a:t>
            </a:fld>
            <a:endParaRPr lang="en-US"/>
          </a:p>
        </p:txBody>
      </p:sp>
    </p:spTree>
    <p:extLst>
      <p:ext uri="{BB962C8B-B14F-4D97-AF65-F5344CB8AC3E}">
        <p14:creationId xmlns:p14="http://schemas.microsoft.com/office/powerpoint/2010/main" val="6012649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34</a:t>
            </a:fld>
            <a:endParaRPr lang="en-US"/>
          </a:p>
        </p:txBody>
      </p:sp>
    </p:spTree>
    <p:extLst>
      <p:ext uri="{BB962C8B-B14F-4D97-AF65-F5344CB8AC3E}">
        <p14:creationId xmlns:p14="http://schemas.microsoft.com/office/powerpoint/2010/main" val="25513906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consumption is dominated by the output current and data-rate independent (as expected)</a:t>
            </a:r>
          </a:p>
          <a:p>
            <a:r>
              <a:rPr lang="en-US" dirty="0"/>
              <a:t>Note that these plots are for a output current of +-4mA, which could be doubled to +-8mA.</a:t>
            </a:r>
          </a:p>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35</a:t>
            </a:fld>
            <a:endParaRPr lang="en-US"/>
          </a:p>
        </p:txBody>
      </p:sp>
    </p:spTree>
    <p:extLst>
      <p:ext uri="{BB962C8B-B14F-4D97-AF65-F5344CB8AC3E}">
        <p14:creationId xmlns:p14="http://schemas.microsoft.com/office/powerpoint/2010/main" val="398640640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36</a:t>
            </a:fld>
            <a:endParaRPr lang="en-US"/>
          </a:p>
        </p:txBody>
      </p:sp>
    </p:spTree>
    <p:extLst>
      <p:ext uri="{BB962C8B-B14F-4D97-AF65-F5344CB8AC3E}">
        <p14:creationId xmlns:p14="http://schemas.microsoft.com/office/powerpoint/2010/main" val="11686943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consumption is dominated by the output current and data-rate independent (as expected)</a:t>
            </a:r>
          </a:p>
          <a:p>
            <a:r>
              <a:rPr lang="en-US" dirty="0"/>
              <a:t>Note that these plots are for a output current of +-4mA, which could be doubled to +-8mA.</a:t>
            </a:r>
          </a:p>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37</a:t>
            </a:fld>
            <a:endParaRPr lang="en-US"/>
          </a:p>
        </p:txBody>
      </p:sp>
    </p:spTree>
    <p:extLst>
      <p:ext uri="{BB962C8B-B14F-4D97-AF65-F5344CB8AC3E}">
        <p14:creationId xmlns:p14="http://schemas.microsoft.com/office/powerpoint/2010/main" val="51895275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consumption is dominated by the output current and data-rate independent (as expected)</a:t>
            </a:r>
          </a:p>
          <a:p>
            <a:r>
              <a:rPr lang="en-US" dirty="0"/>
              <a:t>Note that these plots are for a output current of +-4mA, which could be doubled to +-8mA.</a:t>
            </a:r>
          </a:p>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38</a:t>
            </a:fld>
            <a:endParaRPr lang="en-US"/>
          </a:p>
        </p:txBody>
      </p:sp>
    </p:spTree>
    <p:extLst>
      <p:ext uri="{BB962C8B-B14F-4D97-AF65-F5344CB8AC3E}">
        <p14:creationId xmlns:p14="http://schemas.microsoft.com/office/powerpoint/2010/main" val="16467329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4</a:t>
            </a:fld>
            <a:endParaRPr lang="en-US"/>
          </a:p>
        </p:txBody>
      </p:sp>
    </p:spTree>
    <p:extLst>
      <p:ext uri="{BB962C8B-B14F-4D97-AF65-F5344CB8AC3E}">
        <p14:creationId xmlns:p14="http://schemas.microsoft.com/office/powerpoint/2010/main" val="36297893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5</a:t>
            </a:fld>
            <a:endParaRPr lang="en-US"/>
          </a:p>
        </p:txBody>
      </p:sp>
    </p:spTree>
    <p:extLst>
      <p:ext uri="{BB962C8B-B14F-4D97-AF65-F5344CB8AC3E}">
        <p14:creationId xmlns:p14="http://schemas.microsoft.com/office/powerpoint/2010/main" val="38042431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6</a:t>
            </a:fld>
            <a:endParaRPr lang="en-US"/>
          </a:p>
        </p:txBody>
      </p:sp>
    </p:spTree>
    <p:extLst>
      <p:ext uri="{BB962C8B-B14F-4D97-AF65-F5344CB8AC3E}">
        <p14:creationId xmlns:p14="http://schemas.microsoft.com/office/powerpoint/2010/main" val="29875719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7</a:t>
            </a:fld>
            <a:endParaRPr lang="en-US"/>
          </a:p>
        </p:txBody>
      </p:sp>
    </p:spTree>
    <p:extLst>
      <p:ext uri="{BB962C8B-B14F-4D97-AF65-F5344CB8AC3E}">
        <p14:creationId xmlns:p14="http://schemas.microsoft.com/office/powerpoint/2010/main" val="3685364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Sets junction capacitance temp. coefficients to zero (pessimistic assumption with increased junction capacitance at low temperature)</a:t>
            </a:r>
            <a:endParaRPr lang="en-US" dirty="0"/>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8</a:t>
            </a:fld>
            <a:endParaRPr lang="en-US"/>
          </a:p>
        </p:txBody>
      </p:sp>
    </p:spTree>
    <p:extLst>
      <p:ext uri="{BB962C8B-B14F-4D97-AF65-F5344CB8AC3E}">
        <p14:creationId xmlns:p14="http://schemas.microsoft.com/office/powerpoint/2010/main" val="1872714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CAD08E57-B576-F641-BEA6-C3D752DF7F66}" type="slidenum">
              <a:rPr lang="en-US" smtClean="0"/>
              <a:pPr>
                <a:defRPr/>
              </a:pPr>
              <a:t>9</a:t>
            </a:fld>
            <a:endParaRPr lang="en-US"/>
          </a:p>
        </p:txBody>
      </p:sp>
    </p:spTree>
    <p:extLst>
      <p:ext uri="{BB962C8B-B14F-4D97-AF65-F5344CB8AC3E}">
        <p14:creationId xmlns:p14="http://schemas.microsoft.com/office/powerpoint/2010/main" val="2121468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Edit Master text styles</a:t>
            </a:r>
          </a:p>
        </p:txBody>
      </p:sp>
      <p:pic>
        <p:nvPicPr>
          <p:cNvPr id="13" name="Picture 12" descr="14-0218-16D.lr.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cstate="email">
            <a:extLst>
              <a:ext uri="{28A0092B-C50C-407E-A947-70E740481C1C}">
                <a14:useLocalDpi xmlns:a14="http://schemas.microsoft.com/office/drawing/2010/main"/>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228603" y="728664"/>
            <a:ext cx="8672513" cy="3794522"/>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5/21/2018</a:t>
            </a:r>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Davide Braga | FEE2018</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3275" indent="-230188">
              <a:defRPr sz="1500">
                <a:solidFill>
                  <a:srgbClr val="505050"/>
                </a:solidFill>
              </a:defRPr>
            </a:lvl3pPr>
            <a:lvl4pPr marL="1085850" indent="-228600">
              <a:defRPr sz="1400">
                <a:solidFill>
                  <a:srgbClr val="505050"/>
                </a:solidFill>
              </a:defRPr>
            </a:lvl4pPr>
            <a:lvl5pPr marL="1370013" indent="-230188">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indent="-230188">
              <a:defRPr sz="1800">
                <a:solidFill>
                  <a:srgbClr val="505050"/>
                </a:solidFill>
              </a:defRPr>
            </a:lvl1pPr>
            <a:lvl2pPr marL="512763"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5/21/2018</a:t>
            </a:r>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Davide Braga | FEE2018</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41395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indent="-230188">
              <a:defRPr sz="1800">
                <a:solidFill>
                  <a:srgbClr val="505050"/>
                </a:solidFill>
              </a:defRPr>
            </a:lvl1pPr>
            <a:lvl2pPr marL="514350" indent="-230188">
              <a:defRPr sz="1600">
                <a:solidFill>
                  <a:srgbClr val="505050"/>
                </a:solidFill>
              </a:defRPr>
            </a:lvl2pPr>
            <a:lvl3pPr marL="806450" indent="-228600">
              <a:defRPr sz="1500">
                <a:solidFill>
                  <a:srgbClr val="505050"/>
                </a:solidFill>
              </a:defRPr>
            </a:lvl3pPr>
            <a:lvl4pPr marL="1087438" indent="-228600">
              <a:defRPr sz="1400">
                <a:solidFill>
                  <a:srgbClr val="505050"/>
                </a:solidFill>
              </a:defRPr>
            </a:lvl4pPr>
            <a:lvl5pPr marL="1370013" indent="-228600">
              <a:buFont typeface="Arial"/>
              <a:buChar char="•"/>
              <a:defRPr sz="1400">
                <a:solidFill>
                  <a:srgbClr val="505050"/>
                </a:solidFill>
              </a:defRPr>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r>
              <a:rPr lang="en-US"/>
              <a:t>5/21/2018</a:t>
            </a:r>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a:t>Davide Braga | FEE2018</a:t>
            </a:r>
            <a:endParaRPr lang="en-US" b="1"/>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5/21/2018</a:t>
            </a:r>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Davide Braga | FEE2018</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r>
              <a:rPr lang="en-US"/>
              <a:t>5/21/2018</a:t>
            </a:r>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a:t>Davide Braga | FEE2018</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r>
              <a:rPr lang="en-US"/>
              <a:t>5/21/2018</a:t>
            </a:r>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a:t>Davide Braga | FEE2018</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Footer Only: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4" y="271462"/>
            <a:ext cx="8700851" cy="3277307"/>
          </a:xfrm>
          <a:prstGeom prst="rect">
            <a:avLst/>
          </a:prstGeom>
        </p:spPr>
        <p:txBody>
          <a:bodyPr lIns="0" tIns="0" rIns="0" bIns="0" rtlCol="0">
            <a:normAutofit/>
          </a:bodyPr>
          <a:lstStyle>
            <a:lvl1pPr marL="0" indent="0">
              <a:buNone/>
              <a:defRPr sz="1200">
                <a:solidFill>
                  <a:srgbClr val="505050"/>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Drag picture to placeholder or click icon to add</a:t>
            </a:r>
          </a:p>
        </p:txBody>
      </p:sp>
      <p:sp>
        <p:nvSpPr>
          <p:cNvPr id="10" name="Text Placeholder 3"/>
          <p:cNvSpPr>
            <a:spLocks noGrp="1"/>
          </p:cNvSpPr>
          <p:nvPr>
            <p:ph type="body" sz="half" idx="2"/>
          </p:nvPr>
        </p:nvSpPr>
        <p:spPr>
          <a:xfrm>
            <a:off x="224074" y="3707254"/>
            <a:ext cx="8700851" cy="818444"/>
          </a:xfrm>
          <a:prstGeom prst="rect">
            <a:avLst/>
          </a:prstGeom>
        </p:spPr>
        <p:txBody>
          <a:bodyPr lIns="0" tIns="0" rIns="0" bIns="0"/>
          <a:lstStyle>
            <a:lvl1pPr marL="0" indent="0">
              <a:buNone/>
              <a:defRPr sz="1500">
                <a:solidFill>
                  <a:srgbClr val="505050"/>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edit Master text styles</a:t>
            </a:r>
          </a:p>
        </p:txBody>
      </p:sp>
      <p:sp>
        <p:nvSpPr>
          <p:cNvPr id="4" name="Date Placeholder 3"/>
          <p:cNvSpPr>
            <a:spLocks noGrp="1"/>
          </p:cNvSpPr>
          <p:nvPr>
            <p:ph type="dt" sz="half" idx="14"/>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900"/>
            </a:lvl1pPr>
          </a:lstStyle>
          <a:p>
            <a:fld id="{A0E092C4-48F6-48C5-B2B3-815670E99CE7}" type="datetime1">
              <a:rPr lang="en-US" altLang="en-US"/>
              <a:pPr/>
              <a:t>5/19/2018</a:t>
            </a:fld>
            <a:endParaRPr lang="en-US" altLang="en-US"/>
          </a:p>
        </p:txBody>
      </p:sp>
      <p:sp>
        <p:nvSpPr>
          <p:cNvPr id="5" name="Footer Placeholder 4"/>
          <p:cNvSpPr>
            <a:spLocks noGrp="1"/>
          </p:cNvSpPr>
          <p:nvPr>
            <p:ph type="ftr" sz="quarter" idx="15"/>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900" dirty="0" smtClean="0"/>
            </a:lvl1pPr>
          </a:lstStyle>
          <a:p>
            <a:pPr>
              <a:defRPr/>
            </a:pPr>
            <a:r>
              <a:rPr lang="en-US"/>
              <a:t>Presenter | Presentation Title</a:t>
            </a:r>
            <a:endParaRPr lang="en-US" b="1"/>
          </a:p>
        </p:txBody>
      </p:sp>
      <p:sp>
        <p:nvSpPr>
          <p:cNvPr id="6" name="Slide Number Placeholder 5"/>
          <p:cNvSpPr>
            <a:spLocks noGrp="1"/>
          </p:cNvSpPr>
          <p:nvPr>
            <p:ph type="sldNum" sz="quarter" idx="16"/>
          </p:nvPr>
        </p:nvSpPr>
        <p:spPr>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lvl1pPr>
              <a:defRPr sz="900"/>
            </a:lvl1pPr>
          </a:lstStyle>
          <a:p>
            <a:fld id="{C2BC038B-CA57-479E-BFA9-9E819877A5DF}" type="slidenum">
              <a:rPr lang="en-US" altLang="en-US"/>
              <a:pPr/>
              <a:t>‹#›</a:t>
            </a:fld>
            <a:endParaRPr lang="en-US" altLang="en-US"/>
          </a:p>
        </p:txBody>
      </p:sp>
    </p:spTree>
    <p:extLst>
      <p:ext uri="{BB962C8B-B14F-4D97-AF65-F5344CB8AC3E}">
        <p14:creationId xmlns:p14="http://schemas.microsoft.com/office/powerpoint/2010/main" val="421602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alpha val="0"/>
          </a:schemeClr>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r>
              <a:rPr lang="en-US"/>
              <a:t>5/21/2018</a:t>
            </a:r>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a:t>Davide Braga | FEE2018</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0" cstate="email">
              <a:extLst>
                <a:ext uri="{28A0092B-C50C-407E-A947-70E740481C1C}">
                  <a14:useLocalDpi xmlns:a14="http://schemas.microsoft.com/office/drawing/2010/main"/>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04" r:id="rId2"/>
    <p:sldLayoutId id="2147484105" r:id="rId3"/>
    <p:sldLayoutId id="2147484120" r:id="rId4"/>
    <p:sldLayoutId id="2147484103" r:id="rId5"/>
    <p:sldLayoutId id="2147484122" r:id="rId6"/>
    <p:sldLayoutId id="2147484116" r:id="rId7"/>
    <p:sldLayoutId id="2147484123" r:id="rId8"/>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3.xml"/><Relationship Id="rId1" Type="http://schemas.openxmlformats.org/officeDocument/2006/relationships/slideLayout" Target="../slideLayouts/slideLayout8.xml"/><Relationship Id="rId4" Type="http://schemas.openxmlformats.org/officeDocument/2006/relationships/chart" Target="../charts/char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35.xml"/><Relationship Id="rId1" Type="http://schemas.openxmlformats.org/officeDocument/2006/relationships/slideLayout" Target="../slideLayouts/slideLayout8.xml"/><Relationship Id="rId4" Type="http://schemas.openxmlformats.org/officeDocument/2006/relationships/image" Target="../media/image33.gif"/></Relationships>
</file>

<file path=ppt/slides/_rels/slide38.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36.xml"/><Relationship Id="rId1" Type="http://schemas.openxmlformats.org/officeDocument/2006/relationships/slideLayout" Target="../slideLayouts/slideLayout8.xml"/><Relationship Id="rId4" Type="http://schemas.openxmlformats.org/officeDocument/2006/relationships/image" Target="../media/image35.emf"/></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1"/>
          </p:nvPr>
        </p:nvSpPr>
        <p:spPr>
          <a:xfrm>
            <a:off x="1237272" y="3237621"/>
            <a:ext cx="6669456" cy="752287"/>
          </a:xfrm>
        </p:spPr>
        <p:txBody>
          <a:bodyPr>
            <a:noAutofit/>
          </a:bodyPr>
          <a:lstStyle/>
          <a:p>
            <a:pPr algn="ctr"/>
            <a:r>
              <a:rPr lang="en-US" dirty="0"/>
              <a:t>Data transmitting ASIC for liquid Argon TPC for the DUNE experiment</a:t>
            </a:r>
            <a:endParaRPr lang="en-US" sz="2400" dirty="0"/>
          </a:p>
        </p:txBody>
      </p:sp>
      <p:sp>
        <p:nvSpPr>
          <p:cNvPr id="4" name="Text Placeholder 3"/>
          <p:cNvSpPr>
            <a:spLocks noGrp="1"/>
          </p:cNvSpPr>
          <p:nvPr>
            <p:ph type="body" sz="quarter" idx="10"/>
          </p:nvPr>
        </p:nvSpPr>
        <p:spPr>
          <a:xfrm>
            <a:off x="341927" y="4225170"/>
            <a:ext cx="8499231" cy="644010"/>
          </a:xfrm>
        </p:spPr>
        <p:txBody>
          <a:bodyPr/>
          <a:lstStyle/>
          <a:p>
            <a:pPr algn="ctr"/>
            <a:r>
              <a:rPr lang="en-US" dirty="0"/>
              <a:t>Davide Braga, Fermilab</a:t>
            </a:r>
          </a:p>
          <a:p>
            <a:pPr algn="ctr"/>
            <a:r>
              <a:rPr lang="en-US" dirty="0"/>
              <a:t>Front End Electronics, </a:t>
            </a:r>
            <a:r>
              <a:rPr lang="en-US" dirty="0" err="1"/>
              <a:t>Jouvence</a:t>
            </a:r>
            <a:r>
              <a:rPr lang="en-US" dirty="0"/>
              <a:t>, 21 May 2018</a:t>
            </a:r>
          </a:p>
        </p:txBody>
      </p:sp>
    </p:spTree>
    <p:extLst>
      <p:ext uri="{BB962C8B-B14F-4D97-AF65-F5344CB8AC3E}">
        <p14:creationId xmlns:p14="http://schemas.microsoft.com/office/powerpoint/2010/main" val="19895975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EC91A-A9D8-4BA4-8C98-4E8DA8A455DA}"/>
              </a:ext>
            </a:extLst>
          </p:cNvPr>
          <p:cNvSpPr>
            <a:spLocks noGrp="1"/>
          </p:cNvSpPr>
          <p:nvPr>
            <p:ph type="title"/>
          </p:nvPr>
        </p:nvSpPr>
        <p:spPr>
          <a:xfrm>
            <a:off x="222250" y="512969"/>
            <a:ext cx="5440680" cy="320908"/>
          </a:xfrm>
        </p:spPr>
        <p:txBody>
          <a:bodyPr/>
          <a:lstStyle/>
          <a:p>
            <a:r>
              <a:rPr lang="en-US" dirty="0"/>
              <a:t>Example of measurement points and model parameter fit</a:t>
            </a:r>
          </a:p>
        </p:txBody>
      </p:sp>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pic>
        <p:nvPicPr>
          <p:cNvPr id="7" name="Picture 6">
            <a:extLst>
              <a:ext uri="{FF2B5EF4-FFF2-40B4-BE49-F238E27FC236}">
                <a16:creationId xmlns:a16="http://schemas.microsoft.com/office/drawing/2014/main" id="{E3304D41-78C3-4A16-9A07-F5DFAB82F9E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674983" y="85128"/>
            <a:ext cx="3345890" cy="1818407"/>
          </a:xfrm>
          <a:prstGeom prst="rect">
            <a:avLst/>
          </a:prstGeom>
        </p:spPr>
      </p:pic>
      <p:pic>
        <p:nvPicPr>
          <p:cNvPr id="8" name="Picture 7">
            <a:extLst>
              <a:ext uri="{FF2B5EF4-FFF2-40B4-BE49-F238E27FC236}">
                <a16:creationId xmlns:a16="http://schemas.microsoft.com/office/drawing/2014/main" id="{A43E3068-6D34-4308-9BC0-AD2C34084261}"/>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5674983" y="1903535"/>
            <a:ext cx="3345890" cy="1580814"/>
          </a:xfrm>
          <a:prstGeom prst="rect">
            <a:avLst/>
          </a:prstGeom>
        </p:spPr>
      </p:pic>
      <p:pic>
        <p:nvPicPr>
          <p:cNvPr id="9" name="Picture 8">
            <a:extLst>
              <a:ext uri="{FF2B5EF4-FFF2-40B4-BE49-F238E27FC236}">
                <a16:creationId xmlns:a16="http://schemas.microsoft.com/office/drawing/2014/main" id="{AABB3CF3-03BC-4E27-A3BC-9D4D77D9B2F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5674983" y="3460765"/>
            <a:ext cx="3345890" cy="1595360"/>
          </a:xfrm>
          <a:prstGeom prst="rect">
            <a:avLst/>
          </a:prstGeom>
        </p:spPr>
      </p:pic>
      <p:sp>
        <p:nvSpPr>
          <p:cNvPr id="10" name="Rectangle 9">
            <a:extLst>
              <a:ext uri="{FF2B5EF4-FFF2-40B4-BE49-F238E27FC236}">
                <a16:creationId xmlns:a16="http://schemas.microsoft.com/office/drawing/2014/main" id="{E00276F8-E21B-4638-99CF-99FB9676DDD8}"/>
              </a:ext>
            </a:extLst>
          </p:cNvPr>
          <p:cNvSpPr/>
          <p:nvPr/>
        </p:nvSpPr>
        <p:spPr>
          <a:xfrm>
            <a:off x="100330" y="1069445"/>
            <a:ext cx="4867909" cy="3683060"/>
          </a:xfrm>
          <a:prstGeom prst="rect">
            <a:avLst/>
          </a:prstGeom>
        </p:spPr>
        <p:txBody>
          <a:bodyPr wrap="square">
            <a:spAutoFit/>
          </a:bodyPr>
          <a:lstStyle/>
          <a:p>
            <a:r>
              <a:rPr lang="en-US" sz="1400" dirty="0"/>
              <a:t>Foundry documentation includes:</a:t>
            </a:r>
          </a:p>
          <a:p>
            <a:r>
              <a:rPr lang="en-US" sz="1400" dirty="0"/>
              <a:t>I</a:t>
            </a:r>
            <a:r>
              <a:rPr lang="en-US" sz="1400" baseline="-25000" dirty="0"/>
              <a:t>DS</a:t>
            </a:r>
            <a:r>
              <a:rPr lang="en-US" sz="1400" dirty="0"/>
              <a:t>	vs. V</a:t>
            </a:r>
            <a:r>
              <a:rPr lang="en-US" sz="1400" baseline="-25000" dirty="0"/>
              <a:t>DS</a:t>
            </a:r>
          </a:p>
          <a:p>
            <a:r>
              <a:rPr lang="en-US" sz="1400" dirty="0"/>
              <a:t>G</a:t>
            </a:r>
            <a:r>
              <a:rPr lang="en-US" sz="1400" baseline="-25000" dirty="0"/>
              <a:t>DS</a:t>
            </a:r>
            <a:r>
              <a:rPr lang="en-US" sz="1400" dirty="0"/>
              <a:t>	vs. V</a:t>
            </a:r>
            <a:r>
              <a:rPr lang="en-US" sz="1400" baseline="-25000" dirty="0"/>
              <a:t>DS</a:t>
            </a:r>
          </a:p>
          <a:p>
            <a:r>
              <a:rPr lang="en-US" sz="1400" dirty="0"/>
              <a:t>I</a:t>
            </a:r>
            <a:r>
              <a:rPr lang="en-US" sz="1400" baseline="-25000" dirty="0"/>
              <a:t>DS</a:t>
            </a:r>
            <a:r>
              <a:rPr lang="en-US" sz="1400" dirty="0"/>
              <a:t>	vs. V</a:t>
            </a:r>
            <a:r>
              <a:rPr lang="en-US" sz="1400" baseline="-25000" dirty="0"/>
              <a:t>GS</a:t>
            </a:r>
          </a:p>
          <a:p>
            <a:r>
              <a:rPr lang="en-US" sz="1400" dirty="0"/>
              <a:t>G</a:t>
            </a:r>
            <a:r>
              <a:rPr lang="en-US" sz="1400" baseline="-25000" dirty="0"/>
              <a:t>m</a:t>
            </a:r>
            <a:r>
              <a:rPr lang="en-US" sz="1400" dirty="0"/>
              <a:t>	vs. V</a:t>
            </a:r>
            <a:r>
              <a:rPr lang="en-US" sz="1400" baseline="-25000" dirty="0"/>
              <a:t>GS</a:t>
            </a:r>
          </a:p>
          <a:p>
            <a:r>
              <a:rPr lang="en-US" sz="1400" dirty="0"/>
              <a:t>G</a:t>
            </a:r>
            <a:r>
              <a:rPr lang="en-US" sz="1400" baseline="-25000" dirty="0"/>
              <a:t>m</a:t>
            </a:r>
            <a:r>
              <a:rPr lang="en-US" sz="1400" dirty="0"/>
              <a:t>/I</a:t>
            </a:r>
            <a:r>
              <a:rPr lang="en-US" sz="1400" baseline="-25000" dirty="0"/>
              <a:t>D</a:t>
            </a:r>
            <a:r>
              <a:rPr lang="en-US" sz="1400" dirty="0"/>
              <a:t> 	vs. V</a:t>
            </a:r>
            <a:r>
              <a:rPr lang="en-US" sz="1400" baseline="-25000" dirty="0"/>
              <a:t>GS</a:t>
            </a:r>
          </a:p>
          <a:p>
            <a:endParaRPr lang="en-US" sz="1400" baseline="-25000" dirty="0"/>
          </a:p>
          <a:p>
            <a:r>
              <a:rPr lang="en-US" sz="1400" dirty="0"/>
              <a:t>For:	T	 25C</a:t>
            </a:r>
          </a:p>
          <a:p>
            <a:r>
              <a:rPr lang="en-US" sz="1400" dirty="0"/>
              <a:t>		-189C</a:t>
            </a:r>
          </a:p>
          <a:p>
            <a:r>
              <a:rPr lang="en-US" sz="1400" dirty="0"/>
              <a:t>	</a:t>
            </a:r>
          </a:p>
          <a:p>
            <a:r>
              <a:rPr lang="en-US" sz="1400" dirty="0"/>
              <a:t>	V</a:t>
            </a:r>
            <a:r>
              <a:rPr lang="en-US" sz="1400" baseline="-25000" dirty="0"/>
              <a:t>BS</a:t>
            </a:r>
            <a:r>
              <a:rPr lang="en-US" sz="1400" dirty="0"/>
              <a:t>	±0</a:t>
            </a:r>
          </a:p>
          <a:p>
            <a:r>
              <a:rPr lang="en-US" sz="1400" dirty="0"/>
              <a:t>		±0.6</a:t>
            </a:r>
          </a:p>
          <a:p>
            <a:r>
              <a:rPr lang="en-US" sz="1400" dirty="0"/>
              <a:t>		±1.2</a:t>
            </a:r>
          </a:p>
          <a:p>
            <a:endParaRPr lang="en-US" sz="1400" dirty="0"/>
          </a:p>
          <a:p>
            <a:r>
              <a:rPr lang="en-US" sz="1400" dirty="0"/>
              <a:t>	W/L: 	from 5µm/5µm down to 0.12µm/0.06µm </a:t>
            </a:r>
          </a:p>
          <a:p>
            <a:endParaRPr lang="en-US" sz="1400" dirty="0"/>
          </a:p>
          <a:p>
            <a:r>
              <a:rPr lang="en-US" sz="1400" dirty="0"/>
              <a:t>	thin and thick oxide</a:t>
            </a:r>
          </a:p>
        </p:txBody>
      </p:sp>
    </p:spTree>
    <p:extLst>
      <p:ext uri="{BB962C8B-B14F-4D97-AF65-F5344CB8AC3E}">
        <p14:creationId xmlns:p14="http://schemas.microsoft.com/office/powerpoint/2010/main" val="27986856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Custom Standard Cells Digital Library (L=90nm)</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222250" y="799282"/>
            <a:ext cx="8693149" cy="2677656"/>
          </a:xfrm>
          <a:prstGeom prst="rect">
            <a:avLst/>
          </a:prstGeom>
        </p:spPr>
        <p:txBody>
          <a:bodyPr wrap="square">
            <a:spAutoFit/>
          </a:bodyPr>
          <a:lstStyle/>
          <a:p>
            <a:pPr marL="285750" indent="-285750">
              <a:buFont typeface="Arial" panose="020B0604020202020204" pitchFamily="34" charset="0"/>
              <a:buChar char="•"/>
            </a:pPr>
            <a:r>
              <a:rPr lang="en-US" sz="1400" dirty="0"/>
              <a:t>A modified version of the standard cell library tcbn65lp from Foundry/IMEC PDK</a:t>
            </a:r>
          </a:p>
          <a:p>
            <a:pPr marL="285750" indent="-285750">
              <a:buFont typeface="Arial" panose="020B0604020202020204" pitchFamily="34" charset="0"/>
              <a:buChar char="•"/>
            </a:pPr>
            <a:r>
              <a:rPr lang="en-US" sz="1400" dirty="0"/>
              <a:t>All lengths increased from 60nm to </a:t>
            </a:r>
            <a:r>
              <a:rPr lang="en-US" sz="1400" b="1" dirty="0"/>
              <a:t>90nm</a:t>
            </a:r>
            <a:r>
              <a:rPr lang="en-US" sz="1400" dirty="0"/>
              <a:t> to reduce HCE</a:t>
            </a:r>
          </a:p>
          <a:p>
            <a:pPr marL="285750" indent="-285750">
              <a:buFont typeface="Arial" panose="020B0604020202020204" pitchFamily="34" charset="0"/>
              <a:buChar char="•"/>
            </a:pPr>
            <a:r>
              <a:rPr lang="en-US" sz="1400" dirty="0" err="1"/>
              <a:t>pMOS</a:t>
            </a:r>
            <a:r>
              <a:rPr lang="en-US" sz="1400" dirty="0"/>
              <a:t> also increased to maintain balance</a:t>
            </a:r>
          </a:p>
          <a:p>
            <a:pPr marL="285750" indent="-285750">
              <a:buFont typeface="Arial" panose="020B0604020202020204" pitchFamily="34" charset="0"/>
              <a:buChar char="•"/>
            </a:pPr>
            <a:r>
              <a:rPr lang="en-US" sz="1400" dirty="0"/>
              <a:t>Cells’ height has not changed at 1.8um (</a:t>
            </a:r>
            <a:r>
              <a:rPr lang="en-US" sz="1400" b="1" dirty="0"/>
              <a:t>9-track</a:t>
            </a:r>
            <a:r>
              <a:rPr lang="en-US" sz="1400" dirty="0"/>
              <a:t>)</a:t>
            </a:r>
          </a:p>
          <a:p>
            <a:pPr marL="285750" indent="-285750">
              <a:buFont typeface="Arial" panose="020B0604020202020204" pitchFamily="34" charset="0"/>
              <a:buChar char="•"/>
            </a:pPr>
            <a:r>
              <a:rPr lang="en-US" sz="1400" dirty="0"/>
              <a:t>Cells’ width increased by 10 to 20%</a:t>
            </a:r>
          </a:p>
          <a:p>
            <a:pPr marL="285750" indent="-285750">
              <a:buFont typeface="Arial" panose="020B0604020202020204" pitchFamily="34" charset="0"/>
              <a:buChar char="•"/>
            </a:pPr>
            <a:r>
              <a:rPr lang="en-US" sz="1400" dirty="0"/>
              <a:t>Only M1, pins on grid</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Inherently slower</a:t>
            </a:r>
            <a:r>
              <a:rPr lang="en-US" sz="1400" dirty="0"/>
              <a:t>/with less drive strength than original 60nm library (30% slower)</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All transistors in the schematic have been replaced with their *</a:t>
            </a:r>
            <a:r>
              <a:rPr lang="en-US" sz="1400" b="1" dirty="0"/>
              <a:t>_mac</a:t>
            </a:r>
            <a:r>
              <a:rPr lang="en-US" sz="1400" dirty="0"/>
              <a:t> counterpart, which is needed to simulate the design with the LOGIX custom models</a:t>
            </a:r>
          </a:p>
          <a:p>
            <a:pPr marL="285750" indent="-285750">
              <a:buFont typeface="Arial" panose="020B0604020202020204" pitchFamily="34" charset="0"/>
              <a:buChar char="•"/>
            </a:pPr>
            <a:r>
              <a:rPr lang="en-US" sz="1400" dirty="0"/>
              <a:t>Each cell contains </a:t>
            </a:r>
            <a:r>
              <a:rPr lang="en-US" sz="1400" b="1" dirty="0"/>
              <a:t>layout</a:t>
            </a:r>
            <a:r>
              <a:rPr lang="en-US" sz="1400" dirty="0"/>
              <a:t>, </a:t>
            </a:r>
            <a:r>
              <a:rPr lang="en-US" sz="1400" b="1" dirty="0"/>
              <a:t>schematic</a:t>
            </a:r>
            <a:r>
              <a:rPr lang="en-US" sz="1400" dirty="0"/>
              <a:t> and </a:t>
            </a:r>
            <a:r>
              <a:rPr lang="en-US" sz="1400" b="1" dirty="0"/>
              <a:t>abstract</a:t>
            </a:r>
            <a:r>
              <a:rPr lang="en-US" sz="1400" dirty="0"/>
              <a:t> views.</a:t>
            </a:r>
            <a:endParaRPr lang="en-US" sz="1400" dirty="0">
              <a:solidFill>
                <a:srgbClr val="FF0000"/>
              </a:solidFill>
            </a:endParaRPr>
          </a:p>
        </p:txBody>
      </p:sp>
      <p:graphicFrame>
        <p:nvGraphicFramePr>
          <p:cNvPr id="9" name="Table 8">
            <a:extLst>
              <a:ext uri="{FF2B5EF4-FFF2-40B4-BE49-F238E27FC236}">
                <a16:creationId xmlns:a16="http://schemas.microsoft.com/office/drawing/2014/main" id="{BAED41DE-6CED-443F-A2DE-AC4C1E424B35}"/>
              </a:ext>
            </a:extLst>
          </p:cNvPr>
          <p:cNvGraphicFramePr>
            <a:graphicFrameLocks noGrp="1"/>
          </p:cNvGraphicFramePr>
          <p:nvPr>
            <p:extLst>
              <p:ext uri="{D42A27DB-BD31-4B8C-83A1-F6EECF244321}">
                <p14:modId xmlns:p14="http://schemas.microsoft.com/office/powerpoint/2010/main" val="3820031312"/>
              </p:ext>
            </p:extLst>
          </p:nvPr>
        </p:nvGraphicFramePr>
        <p:xfrm>
          <a:off x="5193602" y="3200388"/>
          <a:ext cx="3721798" cy="1369949"/>
        </p:xfrm>
        <a:graphic>
          <a:graphicData uri="http://schemas.openxmlformats.org/drawingml/2006/table">
            <a:tbl>
              <a:tblPr firstRow="1" firstCol="1" bandRow="1"/>
              <a:tblGrid>
                <a:gridCol w="2258759">
                  <a:extLst>
                    <a:ext uri="{9D8B030D-6E8A-4147-A177-3AD203B41FA5}">
                      <a16:colId xmlns:a16="http://schemas.microsoft.com/office/drawing/2014/main" val="2462171366"/>
                    </a:ext>
                  </a:extLst>
                </a:gridCol>
                <a:gridCol w="1463039">
                  <a:extLst>
                    <a:ext uri="{9D8B030D-6E8A-4147-A177-3AD203B41FA5}">
                      <a16:colId xmlns:a16="http://schemas.microsoft.com/office/drawing/2014/main" val="2664198594"/>
                    </a:ext>
                  </a:extLst>
                </a:gridCol>
              </a:tblGrid>
              <a:tr h="0">
                <a:tc>
                  <a:txBody>
                    <a:bodyPr/>
                    <a:lstStyle/>
                    <a:p>
                      <a:pPr marL="0" marR="0">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Design Dimension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b="1">
                          <a:effectLst/>
                          <a:latin typeface="Times New Roman" panose="02020603050405020304" pitchFamily="18" charset="0"/>
                          <a:ea typeface="Calibri" panose="020F0502020204030204" pitchFamily="34" charset="0"/>
                          <a:cs typeface="Times New Roman" panose="02020603050405020304" pitchFamily="18" charset="0"/>
                        </a:rPr>
                        <a:t>Physical Dimension</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0707863"/>
                  </a:ext>
                </a:extLst>
              </a:tr>
              <a:tr h="0">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Drawn Gate Length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b="1">
                          <a:effectLst/>
                          <a:latin typeface="TimesNewRomanPSMT"/>
                          <a:ea typeface="Calibri" panose="020F0502020204030204" pitchFamily="34" charset="0"/>
                          <a:cs typeface="TimesNewRomanPSMT"/>
                        </a:rPr>
                        <a:t>0.09 μm</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142487"/>
                  </a:ext>
                </a:extLst>
              </a:tr>
              <a:tr h="0">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Layout Grid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0.005 μm</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3891716"/>
                  </a:ext>
                </a:extLst>
              </a:tr>
              <a:tr h="0">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Vertical Pin Grid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0.20 μm</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0999530"/>
                  </a:ext>
                </a:extLst>
              </a:tr>
              <a:tr h="0">
                <a:tc>
                  <a:txBody>
                    <a:bodyPr/>
                    <a:lstStyle/>
                    <a:p>
                      <a:pPr marL="0" marR="0">
                        <a:lnSpc>
                          <a:spcPct val="107000"/>
                        </a:lnSpc>
                        <a:spcBef>
                          <a:spcPts val="0"/>
                        </a:spcBef>
                        <a:spcAft>
                          <a:spcPts val="0"/>
                        </a:spcAft>
                      </a:pPr>
                      <a:r>
                        <a:rPr lang="en-US" sz="1200" dirty="0">
                          <a:effectLst/>
                          <a:latin typeface="TimesNewRomanPSMT"/>
                          <a:ea typeface="Calibri" panose="020F0502020204030204" pitchFamily="34" charset="0"/>
                          <a:cs typeface="TimesNewRomanPSMT"/>
                        </a:rPr>
                        <a:t>Horizontal Pin Grid </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0.20 μm</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177111"/>
                  </a:ext>
                </a:extLst>
              </a:tr>
              <a:tr h="0">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Cell Power &amp; Ground Rail Width </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0.33 μm</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8547945"/>
                  </a:ext>
                </a:extLst>
              </a:tr>
              <a:tr h="0">
                <a:tc>
                  <a:txBody>
                    <a:bodyPr/>
                    <a:lstStyle/>
                    <a:p>
                      <a:pPr marL="0" marR="0">
                        <a:lnSpc>
                          <a:spcPct val="107000"/>
                        </a:lnSpc>
                        <a:spcBef>
                          <a:spcPts val="0"/>
                        </a:spcBef>
                        <a:spcAft>
                          <a:spcPts val="0"/>
                        </a:spcAft>
                      </a:pPr>
                      <a:r>
                        <a:rPr lang="en-US" sz="1200">
                          <a:effectLst/>
                          <a:latin typeface="TimesNewRomanPSMT"/>
                          <a:ea typeface="Calibri" panose="020F0502020204030204" pitchFamily="34" charset="0"/>
                          <a:cs typeface="TimesNewRomanPSMT"/>
                        </a:rPr>
                        <a:t>Track Number</a:t>
                      </a:r>
                      <a:endParaRPr lang="en-US" sz="105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TimesNewRomanPSMT"/>
                          <a:ea typeface="Calibri" panose="020F0502020204030204" pitchFamily="34" charset="0"/>
                          <a:cs typeface="TimesNewRomanPSMT"/>
                        </a:rPr>
                        <a:t>9</a:t>
                      </a:r>
                      <a:endParaRPr lang="en-US" sz="10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28057"/>
                  </a:ext>
                </a:extLst>
              </a:tr>
            </a:tbl>
          </a:graphicData>
        </a:graphic>
      </p:graphicFrame>
    </p:spTree>
    <p:extLst>
      <p:ext uri="{BB962C8B-B14F-4D97-AF65-F5344CB8AC3E}">
        <p14:creationId xmlns:p14="http://schemas.microsoft.com/office/powerpoint/2010/main" val="836442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Cell categories</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12</a:t>
            </a:fld>
            <a:endParaRPr lang="en-US" dirty="0"/>
          </a:p>
        </p:txBody>
      </p:sp>
      <p:graphicFrame>
        <p:nvGraphicFramePr>
          <p:cNvPr id="8" name="Table 7">
            <a:extLst>
              <a:ext uri="{FF2B5EF4-FFF2-40B4-BE49-F238E27FC236}">
                <a16:creationId xmlns:a16="http://schemas.microsoft.com/office/drawing/2014/main" id="{CBA18D73-7707-4345-8C8C-F8101BD1D584}"/>
              </a:ext>
            </a:extLst>
          </p:cNvPr>
          <p:cNvGraphicFramePr>
            <a:graphicFrameLocks noGrp="1"/>
          </p:cNvGraphicFramePr>
          <p:nvPr>
            <p:extLst>
              <p:ext uri="{D42A27DB-BD31-4B8C-83A1-F6EECF244321}">
                <p14:modId xmlns:p14="http://schemas.microsoft.com/office/powerpoint/2010/main" val="4148312256"/>
              </p:ext>
            </p:extLst>
          </p:nvPr>
        </p:nvGraphicFramePr>
        <p:xfrm>
          <a:off x="3099978" y="774082"/>
          <a:ext cx="5758149" cy="3659578"/>
        </p:xfrm>
        <a:graphic>
          <a:graphicData uri="http://schemas.openxmlformats.org/drawingml/2006/table">
            <a:tbl>
              <a:tblPr firstRow="1" firstCol="1" bandRow="1"/>
              <a:tblGrid>
                <a:gridCol w="1064080">
                  <a:extLst>
                    <a:ext uri="{9D8B030D-6E8A-4147-A177-3AD203B41FA5}">
                      <a16:colId xmlns:a16="http://schemas.microsoft.com/office/drawing/2014/main" val="913230085"/>
                    </a:ext>
                  </a:extLst>
                </a:gridCol>
                <a:gridCol w="1506104">
                  <a:extLst>
                    <a:ext uri="{9D8B030D-6E8A-4147-A177-3AD203B41FA5}">
                      <a16:colId xmlns:a16="http://schemas.microsoft.com/office/drawing/2014/main" val="3323221668"/>
                    </a:ext>
                  </a:extLst>
                </a:gridCol>
                <a:gridCol w="3187965">
                  <a:extLst>
                    <a:ext uri="{9D8B030D-6E8A-4147-A177-3AD203B41FA5}">
                      <a16:colId xmlns:a16="http://schemas.microsoft.com/office/drawing/2014/main" val="731798198"/>
                    </a:ext>
                  </a:extLst>
                </a:gridCol>
              </a:tblGrid>
              <a:tr h="176580">
                <a:tc>
                  <a:txBody>
                    <a:bodyPr/>
                    <a:lstStyle/>
                    <a:p>
                      <a:pPr marL="0" marR="0" algn="ctr">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Type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b="1" dirty="0">
                          <a:effectLst/>
                          <a:latin typeface="Calibri" panose="020F0502020204030204" pitchFamily="34" charset="0"/>
                          <a:ea typeface="Calibri" panose="020F0502020204030204" pitchFamily="34" charset="0"/>
                          <a:cs typeface="Times New Roman" panose="02020603050405020304" pitchFamily="18" charset="0"/>
                        </a:rPr>
                        <a:t>Sub-type</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Cells</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08217155"/>
                  </a:ext>
                </a:extLst>
              </a:tr>
              <a:tr h="176580">
                <a:tc rowSpan="2">
                  <a:txBody>
                    <a:bodyPr/>
                    <a:lstStyle/>
                    <a:p>
                      <a:pPr marL="0" marR="0" algn="ctr">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Combinatorial</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Simple Logic</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INV, BUFF, BUFT, ND, NR, AN, OR, XNR, XOR</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5714322"/>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Complex Logic</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AO, OA, AOI, IAO, IOA, OAI, IND, INR, MUX</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843169"/>
                  </a:ext>
                </a:extLst>
              </a:tr>
              <a:tr h="332559">
                <a:tc rowSpan="2">
                  <a:txBody>
                    <a:bodyPr/>
                    <a:lstStyle/>
                    <a:p>
                      <a:pPr marL="0" marR="0" algn="ctr">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Storage</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Latch</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Latch LH (Latch with High Enable),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LN (Latch with Low Enable)</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39580606"/>
                  </a:ext>
                </a:extLst>
              </a:tr>
              <a:tr h="498838">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Flip-Flop</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DF (D Flip-flop),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DFK (synchronized set/reset D Flip-Flop),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DFN (negative clock trigger D Flip-Flop)</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8814573"/>
                  </a:ext>
                </a:extLst>
              </a:tr>
              <a:tr h="176580">
                <a:tc rowSpan="9">
                  <a:txBody>
                    <a:bodyPr/>
                    <a:lstStyle/>
                    <a:p>
                      <a:pPr marL="0" marR="0" algn="ctr">
                        <a:lnSpc>
                          <a:spcPct val="107000"/>
                        </a:lnSpc>
                        <a:spcBef>
                          <a:spcPts val="0"/>
                        </a:spcBef>
                        <a:spcAft>
                          <a:spcPts val="0"/>
                        </a:spcAft>
                      </a:pPr>
                      <a:r>
                        <a:rPr lang="en-US" sz="1200" b="1">
                          <a:effectLst/>
                          <a:latin typeface="Calibri" panose="020F0502020204030204" pitchFamily="34" charset="0"/>
                          <a:ea typeface="Calibri" panose="020F0502020204030204" pitchFamily="34" charset="0"/>
                          <a:cs typeface="Times New Roman" panose="02020603050405020304" pitchFamily="18" charset="0"/>
                        </a:rPr>
                        <a:t>Special</a:t>
                      </a:r>
                      <a:endParaRPr lang="en-US" sz="1200">
                        <a:effectLst/>
                        <a:latin typeface="Calibri" panose="020F0502020204030204" pitchFamily="34" charset="0"/>
                        <a:ea typeface="Calibri" panose="020F0502020204030204" pitchFamily="34" charset="0"/>
                        <a:cs typeface="Times New Roman" panose="02020603050405020304" pitchFamily="18" charset="0"/>
                      </a:endParaRPr>
                    </a:p>
                  </a:txBody>
                  <a:tcPr marL="63569" marR="6356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Delay cell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DEL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8106189"/>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Clock Buffer</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CKB, CKN</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9610662"/>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Clock And</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CKND2, CKAN2</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205012"/>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Clock XOR</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CKXOR2</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6349249"/>
                  </a:ext>
                </a:extLst>
              </a:tr>
              <a:tr h="332559">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Adder</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FA1 (1-Bit Full Adder), </a:t>
                      </a:r>
                    </a:p>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HA1 (1-Bit Half Adder)</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9082199"/>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Antenna Diode </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ANTENNA</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12311754"/>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Tie-high / Tie-low Cell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TIEH, TIEL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54535594"/>
                  </a:ext>
                </a:extLst>
              </a:tr>
              <a:tr h="176580">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Filler Cell for Core </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FILL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28546106"/>
                  </a:ext>
                </a:extLst>
              </a:tr>
              <a:tr h="332559">
                <a:tc vMerge="1">
                  <a:txBody>
                    <a:bodyPr/>
                    <a:lstStyle/>
                    <a:p>
                      <a:endParaRPr lang="en-US"/>
                    </a:p>
                  </a:txBody>
                  <a:tcPr/>
                </a:tc>
                <a:tc>
                  <a:txBody>
                    <a:bodyPr/>
                    <a:lstStyle/>
                    <a:p>
                      <a:pPr marL="0" marR="0">
                        <a:lnSpc>
                          <a:spcPct val="107000"/>
                        </a:lnSpc>
                        <a:spcBef>
                          <a:spcPts val="0"/>
                        </a:spcBef>
                        <a:spcAft>
                          <a:spcPts val="0"/>
                        </a:spcAft>
                      </a:pPr>
                      <a:r>
                        <a:rPr lang="en-US" sz="1200">
                          <a:effectLst/>
                          <a:latin typeface="Calibri" panose="020F0502020204030204" pitchFamily="34" charset="0"/>
                          <a:ea typeface="Calibri" panose="020F0502020204030204" pitchFamily="34" charset="0"/>
                          <a:cs typeface="Times New Roman" panose="02020603050405020304" pitchFamily="18" charset="0"/>
                        </a:rPr>
                        <a:t>Decoupling Cell</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200" dirty="0">
                          <a:effectLst/>
                          <a:latin typeface="Calibri" panose="020F0502020204030204" pitchFamily="34" charset="0"/>
                          <a:ea typeface="Calibri" panose="020F0502020204030204" pitchFamily="34" charset="0"/>
                          <a:cs typeface="Times New Roman" panose="02020603050405020304" pitchFamily="18" charset="0"/>
                        </a:rPr>
                        <a:t>DCAP, DCAP4, DCAP8, DCAP16, DCAP32, DCAP64</a:t>
                      </a:r>
                    </a:p>
                  </a:txBody>
                  <a:tcPr marL="63569" marR="6356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9349566"/>
                  </a:ext>
                </a:extLst>
              </a:tr>
            </a:tbl>
          </a:graphicData>
        </a:graphic>
      </p:graphicFrame>
      <p:sp>
        <p:nvSpPr>
          <p:cNvPr id="10" name="Rectangle 9">
            <a:extLst>
              <a:ext uri="{FF2B5EF4-FFF2-40B4-BE49-F238E27FC236}">
                <a16:creationId xmlns:a16="http://schemas.microsoft.com/office/drawing/2014/main" id="{B91566E7-56CC-4601-B244-BF8CEEE0DE46}"/>
              </a:ext>
            </a:extLst>
          </p:cNvPr>
          <p:cNvSpPr/>
          <p:nvPr/>
        </p:nvSpPr>
        <p:spPr>
          <a:xfrm>
            <a:off x="222251" y="799282"/>
            <a:ext cx="2840990" cy="1169551"/>
          </a:xfrm>
          <a:prstGeom prst="rect">
            <a:avLst/>
          </a:prstGeom>
        </p:spPr>
        <p:txBody>
          <a:bodyPr wrap="square">
            <a:spAutoFit/>
          </a:bodyPr>
          <a:lstStyle/>
          <a:p>
            <a:r>
              <a:rPr lang="en-US" sz="1400" dirty="0"/>
              <a:t>Includes ~230 cells</a:t>
            </a:r>
          </a:p>
          <a:p>
            <a:endParaRPr lang="en-US" sz="1400" dirty="0"/>
          </a:p>
          <a:p>
            <a:r>
              <a:rPr lang="en-US" sz="1400" dirty="0"/>
              <a:t>Includes 4 or 5 different drive strengths per logic function</a:t>
            </a:r>
          </a:p>
          <a:p>
            <a:pPr marL="285750" indent="-285750">
              <a:buFont typeface="Arial" panose="020B0604020202020204" pitchFamily="34" charset="0"/>
              <a:buChar char="•"/>
            </a:pPr>
            <a:endParaRPr lang="en-US" sz="1400" dirty="0">
              <a:solidFill>
                <a:srgbClr val="FF0000"/>
              </a:solidFill>
            </a:endParaRPr>
          </a:p>
        </p:txBody>
      </p:sp>
    </p:spTree>
    <p:extLst>
      <p:ext uri="{BB962C8B-B14F-4D97-AF65-F5344CB8AC3E}">
        <p14:creationId xmlns:p14="http://schemas.microsoft.com/office/powerpoint/2010/main" val="12944398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a:xfrm>
            <a:off x="144780" y="242154"/>
            <a:ext cx="3722505" cy="320908"/>
          </a:xfrm>
        </p:spPr>
        <p:txBody>
          <a:bodyPr/>
          <a:lstStyle/>
          <a:p>
            <a:r>
              <a:rPr lang="en-US" dirty="0"/>
              <a:t>List of cells </a:t>
            </a:r>
            <a:r>
              <a:rPr lang="en-US" sz="1100" dirty="0"/>
              <a:t>(in </a:t>
            </a:r>
            <a:r>
              <a:rPr lang="en-US" sz="1100" dirty="0">
                <a:solidFill>
                  <a:srgbClr val="FF0000"/>
                </a:solidFill>
              </a:rPr>
              <a:t>red</a:t>
            </a:r>
            <a:r>
              <a:rPr lang="en-US" sz="1100" dirty="0"/>
              <a:t> the cells in the original library not included in tcbn65lp_90nm_mac)</a:t>
            </a:r>
            <a:endParaRPr lang="en-US" dirty="0"/>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13</a:t>
            </a:fld>
            <a:endParaRPr lang="en-US" dirty="0"/>
          </a:p>
        </p:txBody>
      </p:sp>
      <p:graphicFrame>
        <p:nvGraphicFramePr>
          <p:cNvPr id="7" name="Table 6">
            <a:extLst>
              <a:ext uri="{FF2B5EF4-FFF2-40B4-BE49-F238E27FC236}">
                <a16:creationId xmlns:a16="http://schemas.microsoft.com/office/drawing/2014/main" id="{4DEEA84C-033D-4F07-BB70-492A08024E47}"/>
              </a:ext>
            </a:extLst>
          </p:cNvPr>
          <p:cNvGraphicFramePr>
            <a:graphicFrameLocks noGrp="1"/>
          </p:cNvGraphicFramePr>
          <p:nvPr>
            <p:extLst>
              <p:ext uri="{D42A27DB-BD31-4B8C-83A1-F6EECF244321}">
                <p14:modId xmlns:p14="http://schemas.microsoft.com/office/powerpoint/2010/main" val="848636474"/>
              </p:ext>
            </p:extLst>
          </p:nvPr>
        </p:nvGraphicFramePr>
        <p:xfrm>
          <a:off x="1226911" y="673689"/>
          <a:ext cx="2705100" cy="4040505"/>
        </p:xfrm>
        <a:graphic>
          <a:graphicData uri="http://schemas.openxmlformats.org/drawingml/2006/table">
            <a:tbl>
              <a:tblPr firstRow="1" firstCol="1" bandRow="1"/>
              <a:tblGrid>
                <a:gridCol w="520145">
                  <a:extLst>
                    <a:ext uri="{9D8B030D-6E8A-4147-A177-3AD203B41FA5}">
                      <a16:colId xmlns:a16="http://schemas.microsoft.com/office/drawing/2014/main" val="1643828605"/>
                    </a:ext>
                  </a:extLst>
                </a:gridCol>
                <a:gridCol w="2184955">
                  <a:extLst>
                    <a:ext uri="{9D8B030D-6E8A-4147-A177-3AD203B41FA5}">
                      <a16:colId xmlns:a16="http://schemas.microsoft.com/office/drawing/2014/main" val="3574271440"/>
                    </a:ext>
                  </a:extLst>
                </a:gridCol>
              </a:tblGrid>
              <a:tr h="135930">
                <a:tc>
                  <a:txBody>
                    <a:bodyPr/>
                    <a:lstStyle/>
                    <a:p>
                      <a:pPr marL="0" marR="0">
                        <a:lnSpc>
                          <a:spcPct val="107000"/>
                        </a:lnSpc>
                        <a:spcBef>
                          <a:spcPts val="0"/>
                        </a:spcBef>
                        <a:spcAft>
                          <a:spcPts val="0"/>
                        </a:spcAft>
                      </a:pPr>
                      <a:r>
                        <a:rPr lang="en-US" sz="1000" b="1" dirty="0">
                          <a:effectLst/>
                          <a:latin typeface="Calibri" panose="020F0502020204030204" pitchFamily="34" charset="0"/>
                          <a:ea typeface="Calibri" panose="020F0502020204030204" pitchFamily="34" charset="0"/>
                          <a:cs typeface="Times New Roman" panose="02020603050405020304" pitchFamily="18" charset="0"/>
                        </a:rPr>
                        <a:t>Code</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b="1" dirty="0">
                          <a:effectLst/>
                          <a:latin typeface="Calibri" panose="020F0502020204030204" pitchFamily="34" charset="0"/>
                          <a:ea typeface="Calibri" panose="020F0502020204030204" pitchFamily="34" charset="0"/>
                          <a:cs typeface="Times New Roman" panose="02020603050405020304" pitchFamily="18" charset="0"/>
                        </a:rPr>
                        <a:t>Description</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60803797"/>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AN</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AND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2871975"/>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AO</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AND-OR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9474458"/>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AOI</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AND-OR-Inverter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89745958"/>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BUFF</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Non-Inverting Buffer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1309916"/>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BUFT</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Non-Inverting Tri-State Buffer with High Enable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7873249"/>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IAO</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Inverter-AND-OR Logic Function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67330948"/>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IND</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NAND with 1 Inverted Input</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3605228"/>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NOR with 1 Inverted Input</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4926243"/>
                  </a:ext>
                </a:extLst>
              </a:tr>
              <a:tr h="13593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IIND</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NAND with 2 Inverted Inputs</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372760"/>
                  </a:ext>
                </a:extLst>
              </a:tr>
              <a:tr h="13593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IINR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NOR with 2 Inverted Inputs</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52542715"/>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INV</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Inverter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0303614"/>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IOA</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Inverter-OR-AND Logic Function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3338952"/>
                  </a:ext>
                </a:extLst>
              </a:tr>
              <a:tr h="13593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MAOI</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Modified AOI Logic</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05087983"/>
                  </a:ext>
                </a:extLst>
              </a:tr>
              <a:tr h="13593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MOAI</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Modified OAI Logic</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28332637"/>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MUX</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Multiplexer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8567097"/>
                  </a:ext>
                </a:extLst>
              </a:tr>
              <a:tr h="13593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MUXxN</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Multiplexer with Inverted Output</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2745330"/>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ND</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NAND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66707"/>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NOR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320365"/>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OA</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OR-AND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34011773"/>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OAI</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OR-AND-Inverter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189681"/>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0087841"/>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XNR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Exclusive NOR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99815721"/>
                  </a:ext>
                </a:extLst>
              </a:tr>
              <a:tr h="13593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XOR</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Exclusive OR Gate</a:t>
                      </a:r>
                    </a:p>
                  </a:txBody>
                  <a:tcPr marL="48935" marR="48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41637881"/>
                  </a:ext>
                </a:extLst>
              </a:tr>
            </a:tbl>
          </a:graphicData>
        </a:graphic>
      </p:graphicFrame>
      <p:graphicFrame>
        <p:nvGraphicFramePr>
          <p:cNvPr id="10" name="Table 9">
            <a:extLst>
              <a:ext uri="{FF2B5EF4-FFF2-40B4-BE49-F238E27FC236}">
                <a16:creationId xmlns:a16="http://schemas.microsoft.com/office/drawing/2014/main" id="{00BB3880-ED45-48EE-A5EB-0CEBE4E3FC75}"/>
              </a:ext>
            </a:extLst>
          </p:cNvPr>
          <p:cNvGraphicFramePr>
            <a:graphicFrameLocks noGrp="1"/>
          </p:cNvGraphicFramePr>
          <p:nvPr>
            <p:extLst>
              <p:ext uri="{D42A27DB-BD31-4B8C-83A1-F6EECF244321}">
                <p14:modId xmlns:p14="http://schemas.microsoft.com/office/powerpoint/2010/main" val="2281538729"/>
              </p:ext>
            </p:extLst>
          </p:nvPr>
        </p:nvGraphicFramePr>
        <p:xfrm>
          <a:off x="4787726" y="75313"/>
          <a:ext cx="3740901" cy="3108960"/>
        </p:xfrm>
        <a:graphic>
          <a:graphicData uri="http://schemas.openxmlformats.org/drawingml/2006/table">
            <a:tbl>
              <a:tblPr firstRow="1" firstCol="1" bandRow="1"/>
              <a:tblGrid>
                <a:gridCol w="704432">
                  <a:extLst>
                    <a:ext uri="{9D8B030D-6E8A-4147-A177-3AD203B41FA5}">
                      <a16:colId xmlns:a16="http://schemas.microsoft.com/office/drawing/2014/main" val="1974282007"/>
                    </a:ext>
                  </a:extLst>
                </a:gridCol>
                <a:gridCol w="3036469">
                  <a:extLst>
                    <a:ext uri="{9D8B030D-6E8A-4147-A177-3AD203B41FA5}">
                      <a16:colId xmlns:a16="http://schemas.microsoft.com/office/drawing/2014/main" val="1811219226"/>
                    </a:ext>
                  </a:extLst>
                </a:gridCol>
              </a:tblGrid>
              <a:tr h="182880">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ANTENNA</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Antenna Diode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50754269"/>
                  </a:ext>
                </a:extLst>
              </a:tr>
              <a:tr h="182880">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BHD</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Bus Holder, Bus Repeater Cell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71479350"/>
                  </a:ext>
                </a:extLst>
              </a:tr>
              <a:tr h="182880">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CKBX</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Balanced Clock Driver</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8666652"/>
                  </a:ext>
                </a:extLst>
              </a:tr>
              <a:tr h="182880">
                <a:tc>
                  <a:txBody>
                    <a:bodyPr/>
                    <a:lstStyle/>
                    <a:p>
                      <a:pPr marL="0" marR="0">
                        <a:lnSpc>
                          <a:spcPct val="107000"/>
                        </a:lnSpc>
                        <a:spcBef>
                          <a:spcPts val="0"/>
                        </a:spcBef>
                        <a:spcAft>
                          <a:spcPts val="0"/>
                        </a:spcAft>
                      </a:pPr>
                      <a:r>
                        <a:rPr lang="en-US" sz="105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CKLNQ</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Positive-edge Gated Clock Latch with Q Output Only</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3264762"/>
                  </a:ext>
                </a:extLst>
              </a:tr>
              <a:tr h="182880">
                <a:tc>
                  <a:txBody>
                    <a:bodyPr/>
                    <a:lstStyle/>
                    <a:p>
                      <a:pPr marL="0" marR="0">
                        <a:lnSpc>
                          <a:spcPct val="107000"/>
                        </a:lnSpc>
                        <a:spcBef>
                          <a:spcPts val="0"/>
                        </a:spcBef>
                        <a:spcAft>
                          <a:spcPts val="0"/>
                        </a:spcAft>
                      </a:pPr>
                      <a:r>
                        <a:rPr lang="en-US" sz="105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CKLHQ</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Negative-edge Gated Clock Latch with Q Output Only</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60206884"/>
                  </a:ext>
                </a:extLst>
              </a:tr>
              <a:tr h="182880">
                <a:tc>
                  <a:txBody>
                    <a:bodyPr/>
                    <a:lstStyle/>
                    <a:p>
                      <a:pPr marL="0" marR="0">
                        <a:lnSpc>
                          <a:spcPct val="107000"/>
                        </a:lnSpc>
                        <a:spcBef>
                          <a:spcPts val="0"/>
                        </a:spcBef>
                        <a:spcAft>
                          <a:spcPts val="0"/>
                        </a:spcAft>
                      </a:pPr>
                      <a:r>
                        <a:rPr lang="en-US" sz="105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CKNX</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Balanced Clock Driver with Inverted Output</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77838337"/>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CKND2</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Balanced clock cell for 2 input NAND type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0971635"/>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CKAN2</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Balanced clock cell for 2 input AND type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931669"/>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CKXOR2</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Balanced clock cell for 2 input XOR type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06741230"/>
                  </a:ext>
                </a:extLst>
              </a:tr>
              <a:tr h="182880">
                <a:tc>
                  <a:txBody>
                    <a:bodyPr/>
                    <a:lstStyle/>
                    <a:p>
                      <a:pPr marL="0" marR="0">
                        <a:lnSpc>
                          <a:spcPct val="107000"/>
                        </a:lnSpc>
                        <a:spcBef>
                          <a:spcPts val="0"/>
                        </a:spcBef>
                        <a:spcAft>
                          <a:spcPts val="0"/>
                        </a:spcAft>
                      </a:pPr>
                      <a:r>
                        <a:rPr lang="en-US" sz="105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CLMUX2</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Balanced clock cell for 2 to 1 multiplexer type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0874567"/>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DCAP</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De-coupling Cell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61236492"/>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DEL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Delay Cell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6100104"/>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FA1</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1-Bit Full Adder</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9780815"/>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HA1</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1-Bit Half Adder</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1287951"/>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FILL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Filler cell for Core</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13944339"/>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TIEH</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Tie-High Cell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7937926"/>
                  </a:ext>
                </a:extLst>
              </a:tr>
              <a:tr h="182880">
                <a:tc>
                  <a:txBody>
                    <a:bodyPr/>
                    <a:lstStyle/>
                    <a:p>
                      <a:pPr marL="0" marR="0">
                        <a:lnSpc>
                          <a:spcPct val="107000"/>
                        </a:lnSpc>
                        <a:spcBef>
                          <a:spcPts val="0"/>
                        </a:spcBef>
                        <a:spcAft>
                          <a:spcPts val="0"/>
                        </a:spcAft>
                      </a:pPr>
                      <a:r>
                        <a:rPr lang="en-US" sz="1050">
                          <a:effectLst/>
                          <a:latin typeface="Calibri" panose="020F0502020204030204" pitchFamily="34" charset="0"/>
                          <a:ea typeface="Calibri" panose="020F0502020204030204" pitchFamily="34" charset="0"/>
                          <a:cs typeface="Times New Roman" panose="02020603050405020304" pitchFamily="18" charset="0"/>
                        </a:rPr>
                        <a:t>TIEL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dirty="0">
                          <a:effectLst/>
                          <a:latin typeface="Calibri" panose="020F0502020204030204" pitchFamily="34" charset="0"/>
                          <a:ea typeface="Calibri" panose="020F0502020204030204" pitchFamily="34" charset="0"/>
                          <a:cs typeface="Times New Roman" panose="02020603050405020304" pitchFamily="18" charset="0"/>
                        </a:rPr>
                        <a:t>Tie-Low Cell</a:t>
                      </a:r>
                    </a:p>
                  </a:txBody>
                  <a:tcPr marL="65672" marR="656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8703339"/>
                  </a:ext>
                </a:extLst>
              </a:tr>
            </a:tbl>
          </a:graphicData>
        </a:graphic>
      </p:graphicFrame>
      <p:graphicFrame>
        <p:nvGraphicFramePr>
          <p:cNvPr id="12" name="Table 11">
            <a:extLst>
              <a:ext uri="{FF2B5EF4-FFF2-40B4-BE49-F238E27FC236}">
                <a16:creationId xmlns:a16="http://schemas.microsoft.com/office/drawing/2014/main" id="{6FA5EA59-A1A1-421E-8920-2087C28F2D85}"/>
              </a:ext>
            </a:extLst>
          </p:cNvPr>
          <p:cNvGraphicFramePr>
            <a:graphicFrameLocks noGrp="1"/>
          </p:cNvGraphicFramePr>
          <p:nvPr>
            <p:extLst>
              <p:ext uri="{D42A27DB-BD31-4B8C-83A1-F6EECF244321}">
                <p14:modId xmlns:p14="http://schemas.microsoft.com/office/powerpoint/2010/main" val="1415215254"/>
              </p:ext>
            </p:extLst>
          </p:nvPr>
        </p:nvGraphicFramePr>
        <p:xfrm>
          <a:off x="4787725" y="3258388"/>
          <a:ext cx="3740901" cy="1524000"/>
        </p:xfrm>
        <a:graphic>
          <a:graphicData uri="http://schemas.openxmlformats.org/drawingml/2006/table">
            <a:tbl>
              <a:tblPr firstRow="1" firstCol="1" bandRow="1"/>
              <a:tblGrid>
                <a:gridCol w="706295">
                  <a:extLst>
                    <a:ext uri="{9D8B030D-6E8A-4147-A177-3AD203B41FA5}">
                      <a16:colId xmlns:a16="http://schemas.microsoft.com/office/drawing/2014/main" val="3553811559"/>
                    </a:ext>
                  </a:extLst>
                </a:gridCol>
                <a:gridCol w="3034606">
                  <a:extLst>
                    <a:ext uri="{9D8B030D-6E8A-4147-A177-3AD203B41FA5}">
                      <a16:colId xmlns:a16="http://schemas.microsoft.com/office/drawing/2014/main" val="3985433338"/>
                    </a:ext>
                  </a:extLst>
                </a:gridCol>
              </a:tblGrid>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DF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D Flip-flop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01937"/>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DFN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Negative trigger D Flip-flop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7509720"/>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DFK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D Flip-flop with Synchronous Clear / 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53187407"/>
                  </a:ext>
                </a:extLst>
              </a:tr>
              <a:tr h="190500">
                <a:tc>
                  <a:txBody>
                    <a:bodyPr/>
                    <a:lstStyle/>
                    <a:p>
                      <a:pPr marL="0" marR="0">
                        <a:lnSpc>
                          <a:spcPct val="107000"/>
                        </a:lnSpc>
                        <a:spcBef>
                          <a:spcPts val="0"/>
                        </a:spcBef>
                        <a:spcAft>
                          <a:spcPts val="0"/>
                        </a:spcAft>
                      </a:pPr>
                      <a:r>
                        <a:rPr lang="en-US"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DFX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D Flip-flop with 2-Inputs MUX</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214662"/>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EDF</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Enable D Flip-flop</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83060484"/>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EDFK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Enable D Flip-flop with Synchronous Clear / Set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6940396"/>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LH</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Latch with Active High Clock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58002795"/>
                  </a:ext>
                </a:extLst>
              </a:tr>
              <a:tr h="190500">
                <a:tc>
                  <a:txBody>
                    <a:bodyPr/>
                    <a:lstStyle/>
                    <a:p>
                      <a:pPr marL="0" marR="0">
                        <a:lnSpc>
                          <a:spcPct val="107000"/>
                        </a:lnSpc>
                        <a:spcBef>
                          <a:spcPts val="0"/>
                        </a:spcBef>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LN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00" dirty="0">
                          <a:effectLst/>
                          <a:latin typeface="Calibri" panose="020F0502020204030204" pitchFamily="34" charset="0"/>
                          <a:ea typeface="Calibri" panose="020F0502020204030204" pitchFamily="34" charset="0"/>
                          <a:cs typeface="Times New Roman" panose="02020603050405020304" pitchFamily="18" charset="0"/>
                        </a:rPr>
                        <a:t>Latch with Active Low Clock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69401291"/>
                  </a:ext>
                </a:extLst>
              </a:tr>
            </a:tbl>
          </a:graphicData>
        </a:graphic>
      </p:graphicFrame>
      <p:sp>
        <p:nvSpPr>
          <p:cNvPr id="13" name="Rectangle 12">
            <a:extLst>
              <a:ext uri="{FF2B5EF4-FFF2-40B4-BE49-F238E27FC236}">
                <a16:creationId xmlns:a16="http://schemas.microsoft.com/office/drawing/2014/main" id="{78F72B5B-FC82-4F3F-9D57-B631751DC732}"/>
              </a:ext>
            </a:extLst>
          </p:cNvPr>
          <p:cNvSpPr/>
          <p:nvPr/>
        </p:nvSpPr>
        <p:spPr>
          <a:xfrm>
            <a:off x="3895200" y="3297774"/>
            <a:ext cx="1124999" cy="523220"/>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Storage Elements</a:t>
            </a:r>
            <a:endParaRPr lang="en-US" sz="1400" dirty="0"/>
          </a:p>
        </p:txBody>
      </p:sp>
      <p:sp>
        <p:nvSpPr>
          <p:cNvPr id="14" name="Rectangle 13">
            <a:extLst>
              <a:ext uri="{FF2B5EF4-FFF2-40B4-BE49-F238E27FC236}">
                <a16:creationId xmlns:a16="http://schemas.microsoft.com/office/drawing/2014/main" id="{4D38FE92-8B1E-420C-8E1F-57EF7DE731FD}"/>
              </a:ext>
            </a:extLst>
          </p:cNvPr>
          <p:cNvSpPr/>
          <p:nvPr/>
        </p:nvSpPr>
        <p:spPr>
          <a:xfrm>
            <a:off x="3951105" y="140390"/>
            <a:ext cx="899695" cy="738664"/>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Special Function Cells </a:t>
            </a:r>
            <a:endParaRPr lang="en-US" sz="1400" dirty="0"/>
          </a:p>
        </p:txBody>
      </p:sp>
      <p:sp>
        <p:nvSpPr>
          <p:cNvPr id="15" name="Rectangle 14">
            <a:extLst>
              <a:ext uri="{FF2B5EF4-FFF2-40B4-BE49-F238E27FC236}">
                <a16:creationId xmlns:a16="http://schemas.microsoft.com/office/drawing/2014/main" id="{DB14A212-BA4B-478E-A411-2477D89F7CE3}"/>
              </a:ext>
            </a:extLst>
          </p:cNvPr>
          <p:cNvSpPr/>
          <p:nvPr/>
        </p:nvSpPr>
        <p:spPr>
          <a:xfrm>
            <a:off x="22416" y="1016033"/>
            <a:ext cx="1237379" cy="523220"/>
          </a:xfrm>
          <a:prstGeom prst="rect">
            <a:avLst/>
          </a:prstGeom>
        </p:spPr>
        <p:txBody>
          <a:bodyPr wrap="square">
            <a:spAutoFit/>
          </a:bodyPr>
          <a:lstStyle/>
          <a:p>
            <a:r>
              <a:rPr lang="en-US" sz="1400" dirty="0">
                <a:latin typeface="Calibri" panose="020F0502020204030204" pitchFamily="34" charset="0"/>
                <a:ea typeface="Calibri" panose="020F0502020204030204" pitchFamily="34" charset="0"/>
                <a:cs typeface="Times New Roman" panose="02020603050405020304" pitchFamily="18" charset="0"/>
              </a:rPr>
              <a:t>Combinatorial Elements</a:t>
            </a:r>
            <a:endParaRPr lang="en-US" sz="1400" dirty="0"/>
          </a:p>
        </p:txBody>
      </p:sp>
    </p:spTree>
    <p:extLst>
      <p:ext uri="{BB962C8B-B14F-4D97-AF65-F5344CB8AC3E}">
        <p14:creationId xmlns:p14="http://schemas.microsoft.com/office/powerpoint/2010/main" val="5676009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Cadence Liberate Flow</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14</a:t>
            </a:fld>
            <a:endParaRPr lang="en-US" dirty="0"/>
          </a:p>
        </p:txBody>
      </p:sp>
      <p:pic>
        <p:nvPicPr>
          <p:cNvPr id="29" name="Picture 28">
            <a:extLst>
              <a:ext uri="{FF2B5EF4-FFF2-40B4-BE49-F238E27FC236}">
                <a16:creationId xmlns:a16="http://schemas.microsoft.com/office/drawing/2014/main" id="{CE037F1C-3628-4089-9C24-B751D1A325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53640" y="609847"/>
            <a:ext cx="6537960" cy="4016112"/>
          </a:xfrm>
          <a:prstGeom prst="rect">
            <a:avLst/>
          </a:prstGeom>
        </p:spPr>
      </p:pic>
    </p:spTree>
    <p:extLst>
      <p:ext uri="{BB962C8B-B14F-4D97-AF65-F5344CB8AC3E}">
        <p14:creationId xmlns:p14="http://schemas.microsoft.com/office/powerpoint/2010/main" val="6725629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Library Characterization: </a:t>
            </a:r>
            <a:r>
              <a:rPr lang="en-US" sz="2000" dirty="0"/>
              <a:t>Essential for Static Timing Analysis (STA)</a:t>
            </a:r>
            <a:endParaRPr lang="en-US" dirty="0"/>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222250" y="659264"/>
            <a:ext cx="7692390" cy="3970318"/>
          </a:xfrm>
          <a:prstGeom prst="rect">
            <a:avLst/>
          </a:prstGeom>
        </p:spPr>
        <p:txBody>
          <a:bodyPr wrap="square">
            <a:spAutoFit/>
          </a:bodyPr>
          <a:lstStyle/>
          <a:p>
            <a:pPr marL="285750" indent="-285750">
              <a:buFont typeface="Arial" panose="020B0604020202020204" pitchFamily="34" charset="0"/>
              <a:buChar char="•"/>
            </a:pPr>
            <a:r>
              <a:rPr lang="en-US" sz="1400" dirty="0"/>
              <a:t>Cadence Liberate (v15.1) and associated </a:t>
            </a:r>
            <a:r>
              <a:rPr lang="en-US" sz="1400" dirty="0" err="1"/>
              <a:t>Tcl</a:t>
            </a:r>
            <a:r>
              <a:rPr lang="en-US" sz="1400" dirty="0"/>
              <a:t> scripts</a:t>
            </a:r>
          </a:p>
          <a:p>
            <a:pPr marL="285750" indent="-285750">
              <a:buFont typeface="Arial" panose="020B0604020202020204" pitchFamily="34" charset="0"/>
              <a:buChar char="•"/>
            </a:pPr>
            <a:r>
              <a:rPr lang="en-US" sz="1400" dirty="0"/>
              <a:t>LVS/QRC extraction of the cells</a:t>
            </a:r>
          </a:p>
          <a:p>
            <a:pPr lvl="1"/>
            <a:r>
              <a:rPr lang="en-US" sz="1400" dirty="0"/>
              <a:t>Script to modify the model name (</a:t>
            </a:r>
            <a:r>
              <a:rPr lang="en-US" sz="1400" dirty="0" err="1"/>
              <a:t>nch</a:t>
            </a:r>
            <a:r>
              <a:rPr lang="en-US" sz="1400" dirty="0"/>
              <a:t> </a:t>
            </a:r>
            <a:r>
              <a:rPr lang="en-US" sz="1400" dirty="0">
                <a:sym typeface="Wingdings" panose="05000000000000000000" pitchFamily="2" charset="2"/>
              </a:rPr>
              <a:t></a:t>
            </a:r>
            <a:r>
              <a:rPr lang="en-US" sz="1400" dirty="0"/>
              <a:t> </a:t>
            </a:r>
            <a:r>
              <a:rPr lang="en-US" sz="1400" dirty="0" err="1"/>
              <a:t>nch_mac</a:t>
            </a:r>
            <a:r>
              <a:rPr lang="en-US" sz="1400" dirty="0"/>
              <a:t>, </a:t>
            </a:r>
            <a:r>
              <a:rPr lang="en-US" sz="1400" dirty="0" err="1"/>
              <a:t>pch</a:t>
            </a:r>
            <a:r>
              <a:rPr lang="en-US" sz="1400" dirty="0"/>
              <a:t> </a:t>
            </a:r>
            <a:r>
              <a:rPr lang="en-US" sz="1400" dirty="0">
                <a:sym typeface="Wingdings" panose="05000000000000000000" pitchFamily="2" charset="2"/>
              </a:rPr>
              <a:t> </a:t>
            </a:r>
            <a:r>
              <a:rPr lang="en-US" sz="1400" dirty="0" err="1">
                <a:sym typeface="Wingdings" panose="05000000000000000000" pitchFamily="2" charset="2"/>
              </a:rPr>
              <a:t>pch_mac</a:t>
            </a:r>
            <a:r>
              <a:rPr lang="en-US" sz="1400" dirty="0"/>
              <a:t>)</a:t>
            </a:r>
          </a:p>
          <a:p>
            <a:pPr marL="285750" indent="-285750">
              <a:buFont typeface="Arial" panose="020B0604020202020204" pitchFamily="34" charset="0"/>
              <a:buChar char="•"/>
            </a:pPr>
            <a:r>
              <a:rPr lang="en-US" sz="1400" dirty="0"/>
              <a:t>Foundry and custom model files</a:t>
            </a:r>
          </a:p>
          <a:p>
            <a:pPr lvl="1"/>
            <a:endParaRPr lang="en-US" sz="1400" dirty="0"/>
          </a:p>
          <a:p>
            <a:r>
              <a:rPr lang="en-US" sz="1400" dirty="0">
                <a:solidFill>
                  <a:srgbClr val="C00000"/>
                </a:solidFill>
              </a:rPr>
              <a:t>Type of library	</a:t>
            </a:r>
            <a:r>
              <a:rPr lang="en-US" sz="1400" dirty="0"/>
              <a:t>Non Linear Delay Model (NLDM)</a:t>
            </a:r>
          </a:p>
          <a:p>
            <a:pPr lvl="1"/>
            <a:r>
              <a:rPr lang="en-US" sz="1400" dirty="0">
                <a:solidFill>
                  <a:srgbClr val="FF0000"/>
                </a:solidFill>
              </a:rPr>
              <a:t>		Effective Current Source Model (ECSM)</a:t>
            </a:r>
          </a:p>
          <a:p>
            <a:endParaRPr lang="en-US" sz="1400" dirty="0">
              <a:solidFill>
                <a:srgbClr val="C00000"/>
              </a:solidFill>
            </a:endParaRPr>
          </a:p>
          <a:p>
            <a:r>
              <a:rPr lang="en-US" sz="1400" dirty="0">
                <a:solidFill>
                  <a:srgbClr val="C00000"/>
                </a:solidFill>
              </a:rPr>
              <a:t>Timing	</a:t>
            </a:r>
            <a:r>
              <a:rPr lang="en-US" sz="1400" dirty="0"/>
              <a:t>Combinational</a:t>
            </a:r>
          </a:p>
          <a:p>
            <a:pPr lvl="2"/>
            <a:r>
              <a:rPr lang="en-US" sz="1400" dirty="0"/>
              <a:t>	Delay &amp; Transition Time</a:t>
            </a:r>
          </a:p>
          <a:p>
            <a:pPr lvl="1"/>
            <a:r>
              <a:rPr lang="en-US" sz="1400" dirty="0"/>
              <a:t>	Sequential</a:t>
            </a:r>
          </a:p>
          <a:p>
            <a:pPr lvl="2"/>
            <a:r>
              <a:rPr lang="en-US" sz="1400" dirty="0"/>
              <a:t>	Delay &amp; Transition Time</a:t>
            </a:r>
          </a:p>
          <a:p>
            <a:pPr lvl="2"/>
            <a:r>
              <a:rPr lang="en-US" sz="1400" dirty="0"/>
              <a:t>	Hold and Setup</a:t>
            </a:r>
          </a:p>
          <a:p>
            <a:pPr lvl="2"/>
            <a:r>
              <a:rPr lang="en-US" sz="1400" dirty="0"/>
              <a:t>	Recovery and Removal</a:t>
            </a:r>
          </a:p>
          <a:p>
            <a:r>
              <a:rPr lang="en-US" sz="1400" dirty="0">
                <a:solidFill>
                  <a:srgbClr val="C00000"/>
                </a:solidFill>
              </a:rPr>
              <a:t>Power	</a:t>
            </a:r>
            <a:r>
              <a:rPr lang="en-US" sz="1400" dirty="0"/>
              <a:t>Leakage</a:t>
            </a:r>
          </a:p>
          <a:p>
            <a:pPr lvl="1"/>
            <a:r>
              <a:rPr lang="en-US" sz="1400" dirty="0"/>
              <a:t>	Internal Power</a:t>
            </a:r>
          </a:p>
          <a:p>
            <a:r>
              <a:rPr lang="en-US" sz="1400" dirty="0"/>
              <a:t>Data is arranged in </a:t>
            </a:r>
            <a:r>
              <a:rPr lang="en-US" sz="1400" dirty="0">
                <a:solidFill>
                  <a:srgbClr val="FF0000"/>
                </a:solidFill>
              </a:rPr>
              <a:t>Look Up Table (LUT) </a:t>
            </a:r>
            <a:r>
              <a:rPr lang="en-US" sz="1400" dirty="0"/>
              <a:t>format</a:t>
            </a:r>
          </a:p>
          <a:p>
            <a:pPr lvl="1"/>
            <a:endParaRPr lang="en-US" sz="1400" dirty="0">
              <a:solidFill>
                <a:srgbClr val="FF0000"/>
              </a:solidFill>
            </a:endParaRPr>
          </a:p>
        </p:txBody>
      </p:sp>
      <p:graphicFrame>
        <p:nvGraphicFramePr>
          <p:cNvPr id="10" name="Table 9">
            <a:extLst>
              <a:ext uri="{FF2B5EF4-FFF2-40B4-BE49-F238E27FC236}">
                <a16:creationId xmlns:a16="http://schemas.microsoft.com/office/drawing/2014/main" id="{39F89773-9640-42F5-A3CC-D449A80402D4}"/>
              </a:ext>
            </a:extLst>
          </p:cNvPr>
          <p:cNvGraphicFramePr>
            <a:graphicFrameLocks noGrp="1"/>
          </p:cNvGraphicFramePr>
          <p:nvPr>
            <p:extLst>
              <p:ext uri="{D42A27DB-BD31-4B8C-83A1-F6EECF244321}">
                <p14:modId xmlns:p14="http://schemas.microsoft.com/office/powerpoint/2010/main" val="2057444414"/>
              </p:ext>
            </p:extLst>
          </p:nvPr>
        </p:nvGraphicFramePr>
        <p:xfrm>
          <a:off x="5165726" y="1539744"/>
          <a:ext cx="3852862" cy="2926080"/>
        </p:xfrm>
        <a:graphic>
          <a:graphicData uri="http://schemas.openxmlformats.org/drawingml/2006/table">
            <a:tbl>
              <a:tblPr firstRow="1" bandRow="1">
                <a:tableStyleId>{073A0DAA-6AF3-43AB-8588-CEC1D06C72B9}</a:tableStyleId>
              </a:tblPr>
              <a:tblGrid>
                <a:gridCol w="852805">
                  <a:extLst>
                    <a:ext uri="{9D8B030D-6E8A-4147-A177-3AD203B41FA5}">
                      <a16:colId xmlns:a16="http://schemas.microsoft.com/office/drawing/2014/main" val="2663739551"/>
                    </a:ext>
                  </a:extLst>
                </a:gridCol>
                <a:gridCol w="708342">
                  <a:extLst>
                    <a:ext uri="{9D8B030D-6E8A-4147-A177-3AD203B41FA5}">
                      <a16:colId xmlns:a16="http://schemas.microsoft.com/office/drawing/2014/main" val="813904858"/>
                    </a:ext>
                  </a:extLst>
                </a:gridCol>
                <a:gridCol w="675005">
                  <a:extLst>
                    <a:ext uri="{9D8B030D-6E8A-4147-A177-3AD203B41FA5}">
                      <a16:colId xmlns:a16="http://schemas.microsoft.com/office/drawing/2014/main" val="3208300906"/>
                    </a:ext>
                  </a:extLst>
                </a:gridCol>
                <a:gridCol w="555942">
                  <a:extLst>
                    <a:ext uri="{9D8B030D-6E8A-4147-A177-3AD203B41FA5}">
                      <a16:colId xmlns:a16="http://schemas.microsoft.com/office/drawing/2014/main" val="3188525793"/>
                    </a:ext>
                  </a:extLst>
                </a:gridCol>
                <a:gridCol w="1060768">
                  <a:extLst>
                    <a:ext uri="{9D8B030D-6E8A-4147-A177-3AD203B41FA5}">
                      <a16:colId xmlns:a16="http://schemas.microsoft.com/office/drawing/2014/main" val="4020578604"/>
                    </a:ext>
                  </a:extLst>
                </a:gridCol>
              </a:tblGrid>
              <a:tr h="236220">
                <a:tc>
                  <a:txBody>
                    <a:bodyPr/>
                    <a:lstStyle/>
                    <a:p>
                      <a:pPr algn="ctr"/>
                      <a:r>
                        <a:rPr lang="en-US" sz="1000" dirty="0"/>
                        <a:t>Name</a:t>
                      </a:r>
                    </a:p>
                  </a:txBody>
                  <a:tcPr/>
                </a:tc>
                <a:tc>
                  <a:txBody>
                    <a:bodyPr/>
                    <a:lstStyle/>
                    <a:p>
                      <a:pPr algn="ctr"/>
                      <a:r>
                        <a:rPr lang="en-US" sz="1000" dirty="0"/>
                        <a:t>Process</a:t>
                      </a:r>
                    </a:p>
                  </a:txBody>
                  <a:tcPr/>
                </a:tc>
                <a:tc>
                  <a:txBody>
                    <a:bodyPr/>
                    <a:lstStyle/>
                    <a:p>
                      <a:pPr algn="ctr"/>
                      <a:r>
                        <a:rPr lang="en-US" sz="1000" dirty="0"/>
                        <a:t>Voltage</a:t>
                      </a:r>
                    </a:p>
                  </a:txBody>
                  <a:tcPr/>
                </a:tc>
                <a:tc>
                  <a:txBody>
                    <a:bodyPr/>
                    <a:lstStyle/>
                    <a:p>
                      <a:pPr algn="ctr"/>
                      <a:r>
                        <a:rPr lang="en-US" sz="1000" dirty="0"/>
                        <a:t>Temp</a:t>
                      </a:r>
                    </a:p>
                  </a:txBody>
                  <a:tcPr/>
                </a:tc>
                <a:tc>
                  <a:txBody>
                    <a:bodyPr/>
                    <a:lstStyle/>
                    <a:p>
                      <a:pPr algn="ctr"/>
                      <a:r>
                        <a:rPr lang="en-US" sz="1000" dirty="0"/>
                        <a:t>Models</a:t>
                      </a:r>
                    </a:p>
                  </a:txBody>
                  <a:tcPr/>
                </a:tc>
                <a:extLst>
                  <a:ext uri="{0D108BD9-81ED-4DB2-BD59-A6C34878D82A}">
                    <a16:rowId xmlns:a16="http://schemas.microsoft.com/office/drawing/2014/main" val="3143445812"/>
                  </a:ext>
                </a:extLst>
              </a:tr>
              <a:tr h="236220">
                <a:tc>
                  <a:txBody>
                    <a:bodyPr/>
                    <a:lstStyle/>
                    <a:p>
                      <a:pPr algn="ctr"/>
                      <a:r>
                        <a:rPr lang="en-US" sz="1000" dirty="0" err="1"/>
                        <a:t>UPenn</a:t>
                      </a:r>
                      <a:r>
                        <a:rPr lang="en-US" sz="1000" dirty="0"/>
                        <a:t>-TT</a:t>
                      </a:r>
                      <a:endParaRPr lang="en-US" sz="1000" dirty="0">
                        <a:solidFill>
                          <a:srgbClr val="C00000"/>
                        </a:solidFill>
                      </a:endParaRPr>
                    </a:p>
                  </a:txBody>
                  <a:tcPr/>
                </a:tc>
                <a:tc>
                  <a:txBody>
                    <a:bodyPr/>
                    <a:lstStyle/>
                    <a:p>
                      <a:pPr algn="ctr"/>
                      <a:r>
                        <a:rPr lang="en-US" sz="1000" dirty="0" err="1"/>
                        <a:t>tt</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27</a:t>
                      </a:r>
                      <a:endParaRPr lang="en-US" sz="1000" dirty="0">
                        <a:solidFill>
                          <a:srgbClr val="C00000"/>
                        </a:solidFill>
                      </a:endParaRPr>
                    </a:p>
                  </a:txBody>
                  <a:tcPr/>
                </a:tc>
                <a:tc>
                  <a:txBody>
                    <a:bodyPr/>
                    <a:lstStyle/>
                    <a:p>
                      <a:pPr algn="ctr"/>
                      <a:r>
                        <a:rPr lang="en-US" sz="1000" dirty="0">
                          <a:solidFill>
                            <a:srgbClr val="FF0000"/>
                          </a:solidFill>
                        </a:rPr>
                        <a:t>Foundry model</a:t>
                      </a:r>
                    </a:p>
                  </a:txBody>
                  <a:tcPr/>
                </a:tc>
                <a:extLst>
                  <a:ext uri="{0D108BD9-81ED-4DB2-BD59-A6C34878D82A}">
                    <a16:rowId xmlns:a16="http://schemas.microsoft.com/office/drawing/2014/main" val="3657920259"/>
                  </a:ext>
                </a:extLst>
              </a:tr>
              <a:tr h="236220">
                <a:tc>
                  <a:txBody>
                    <a:bodyPr/>
                    <a:lstStyle/>
                    <a:p>
                      <a:pPr algn="ctr"/>
                      <a:r>
                        <a:rPr lang="en-US" sz="1000" dirty="0"/>
                        <a:t>BC</a:t>
                      </a:r>
                    </a:p>
                  </a:txBody>
                  <a:tcPr/>
                </a:tc>
                <a:tc>
                  <a:txBody>
                    <a:bodyPr/>
                    <a:lstStyle/>
                    <a:p>
                      <a:pPr algn="ctr"/>
                      <a:r>
                        <a:rPr lang="en-US" sz="1000" dirty="0" err="1"/>
                        <a:t>ff</a:t>
                      </a:r>
                      <a:endParaRPr lang="en-US" sz="1000" dirty="0"/>
                    </a:p>
                  </a:txBody>
                  <a:tcPr/>
                </a:tc>
                <a:tc>
                  <a:txBody>
                    <a:bodyPr/>
                    <a:lstStyle/>
                    <a:p>
                      <a:pPr algn="ctr"/>
                      <a:r>
                        <a:rPr lang="en-US" sz="1000" dirty="0"/>
                        <a:t>1.32</a:t>
                      </a:r>
                    </a:p>
                  </a:txBody>
                  <a:tcPr/>
                </a:tc>
                <a:tc>
                  <a:txBody>
                    <a:bodyPr/>
                    <a:lstStyle/>
                    <a:p>
                      <a:pPr algn="ctr"/>
                      <a:r>
                        <a:rPr lang="en-US" sz="1000" dirty="0"/>
                        <a:t>0</a:t>
                      </a:r>
                    </a:p>
                  </a:txBody>
                  <a:tcPr/>
                </a:tc>
                <a:tc>
                  <a:txBody>
                    <a:bodyPr/>
                    <a:lstStyle/>
                    <a:p>
                      <a:pPr algn="ctr"/>
                      <a:r>
                        <a:rPr lang="en-US" sz="1000" dirty="0">
                          <a:solidFill>
                            <a:srgbClr val="FF0000"/>
                          </a:solidFill>
                        </a:rPr>
                        <a:t>Foundry model</a:t>
                      </a:r>
                    </a:p>
                  </a:txBody>
                  <a:tcPr/>
                </a:tc>
                <a:extLst>
                  <a:ext uri="{0D108BD9-81ED-4DB2-BD59-A6C34878D82A}">
                    <a16:rowId xmlns:a16="http://schemas.microsoft.com/office/drawing/2014/main" val="2152898437"/>
                  </a:ext>
                </a:extLst>
              </a:tr>
              <a:tr h="236220">
                <a:tc>
                  <a:txBody>
                    <a:bodyPr/>
                    <a:lstStyle/>
                    <a:p>
                      <a:pPr algn="ctr"/>
                      <a:r>
                        <a:rPr lang="en-US" sz="1000" dirty="0" err="1"/>
                        <a:t>UPenn</a:t>
                      </a:r>
                      <a:endParaRPr lang="en-US" sz="1000" dirty="0">
                        <a:solidFill>
                          <a:srgbClr val="C00000"/>
                        </a:solidFill>
                      </a:endParaRPr>
                    </a:p>
                  </a:txBody>
                  <a:tcPr/>
                </a:tc>
                <a:tc>
                  <a:txBody>
                    <a:bodyPr/>
                    <a:lstStyle/>
                    <a:p>
                      <a:pPr algn="ctr"/>
                      <a:r>
                        <a:rPr lang="en-US" sz="1000" dirty="0" err="1"/>
                        <a:t>ff</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27</a:t>
                      </a:r>
                      <a:endParaRPr lang="en-US" sz="1000" dirty="0">
                        <a:solidFill>
                          <a:srgbClr val="C00000"/>
                        </a:solidFill>
                      </a:endParaRPr>
                    </a:p>
                  </a:txBody>
                  <a:tcPr/>
                </a:tc>
                <a:tc>
                  <a:txBody>
                    <a:bodyPr/>
                    <a:lstStyle/>
                    <a:p>
                      <a:pPr algn="ctr"/>
                      <a:r>
                        <a:rPr lang="en-US" sz="1000" dirty="0">
                          <a:solidFill>
                            <a:srgbClr val="FF0000"/>
                          </a:solidFill>
                        </a:rPr>
                        <a:t>Foundry Model</a:t>
                      </a:r>
                    </a:p>
                  </a:txBody>
                  <a:tcPr/>
                </a:tc>
                <a:extLst>
                  <a:ext uri="{0D108BD9-81ED-4DB2-BD59-A6C34878D82A}">
                    <a16:rowId xmlns:a16="http://schemas.microsoft.com/office/drawing/2014/main" val="3210774555"/>
                  </a:ext>
                </a:extLst>
              </a:tr>
              <a:tr h="236220">
                <a:tc>
                  <a:txBody>
                    <a:bodyPr/>
                    <a:lstStyle/>
                    <a:p>
                      <a:pPr algn="ctr"/>
                      <a:r>
                        <a:rPr lang="en-US" sz="1000" dirty="0"/>
                        <a:t>WC</a:t>
                      </a:r>
                    </a:p>
                  </a:txBody>
                  <a:tcPr/>
                </a:tc>
                <a:tc>
                  <a:txBody>
                    <a:bodyPr/>
                    <a:lstStyle/>
                    <a:p>
                      <a:pPr algn="ctr"/>
                      <a:r>
                        <a:rPr lang="en-US" sz="1000" dirty="0" err="1"/>
                        <a:t>ss</a:t>
                      </a:r>
                      <a:endParaRPr lang="en-US" sz="1000" dirty="0"/>
                    </a:p>
                  </a:txBody>
                  <a:tcPr/>
                </a:tc>
                <a:tc>
                  <a:txBody>
                    <a:bodyPr/>
                    <a:lstStyle/>
                    <a:p>
                      <a:pPr algn="ctr"/>
                      <a:r>
                        <a:rPr lang="en-US" sz="1000" dirty="0"/>
                        <a:t>1.08</a:t>
                      </a:r>
                    </a:p>
                  </a:txBody>
                  <a:tcPr/>
                </a:tc>
                <a:tc>
                  <a:txBody>
                    <a:bodyPr/>
                    <a:lstStyle/>
                    <a:p>
                      <a:pPr algn="ctr"/>
                      <a:r>
                        <a:rPr lang="en-US" sz="1000" dirty="0"/>
                        <a:t>125</a:t>
                      </a:r>
                    </a:p>
                  </a:txBody>
                  <a:tcPr/>
                </a:tc>
                <a:tc>
                  <a:txBody>
                    <a:bodyPr/>
                    <a:lstStyle/>
                    <a:p>
                      <a:pPr algn="ctr"/>
                      <a:r>
                        <a:rPr lang="en-US" sz="1000" dirty="0">
                          <a:solidFill>
                            <a:srgbClr val="FF0000"/>
                          </a:solidFill>
                        </a:rPr>
                        <a:t>Foundry Model</a:t>
                      </a:r>
                    </a:p>
                  </a:txBody>
                  <a:tcPr/>
                </a:tc>
                <a:extLst>
                  <a:ext uri="{0D108BD9-81ED-4DB2-BD59-A6C34878D82A}">
                    <a16:rowId xmlns:a16="http://schemas.microsoft.com/office/drawing/2014/main" val="3863372308"/>
                  </a:ext>
                </a:extLst>
              </a:tr>
              <a:tr h="236220">
                <a:tc>
                  <a:txBody>
                    <a:bodyPr/>
                    <a:lstStyle/>
                    <a:p>
                      <a:pPr algn="ctr"/>
                      <a:r>
                        <a:rPr lang="en-US" sz="1000" dirty="0" err="1"/>
                        <a:t>UPenn</a:t>
                      </a:r>
                      <a:endParaRPr lang="en-US" sz="1000" dirty="0">
                        <a:solidFill>
                          <a:srgbClr val="C00000"/>
                        </a:solidFill>
                      </a:endParaRPr>
                    </a:p>
                  </a:txBody>
                  <a:tcPr/>
                </a:tc>
                <a:tc>
                  <a:txBody>
                    <a:bodyPr/>
                    <a:lstStyle/>
                    <a:p>
                      <a:pPr algn="ctr"/>
                      <a:r>
                        <a:rPr lang="en-US" sz="1000" dirty="0" err="1"/>
                        <a:t>ss</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27</a:t>
                      </a:r>
                      <a:endParaRPr lang="en-US" sz="1000" dirty="0">
                        <a:solidFill>
                          <a:srgbClr val="C00000"/>
                        </a:solidFill>
                      </a:endParaRPr>
                    </a:p>
                  </a:txBody>
                  <a:tcPr/>
                </a:tc>
                <a:tc>
                  <a:txBody>
                    <a:bodyPr/>
                    <a:lstStyle/>
                    <a:p>
                      <a:pPr algn="ctr"/>
                      <a:r>
                        <a:rPr lang="en-US" sz="1000" dirty="0">
                          <a:solidFill>
                            <a:srgbClr val="FF0000"/>
                          </a:solidFill>
                        </a:rPr>
                        <a:t>Foundry Model</a:t>
                      </a:r>
                    </a:p>
                  </a:txBody>
                  <a:tcPr/>
                </a:tc>
                <a:extLst>
                  <a:ext uri="{0D108BD9-81ED-4DB2-BD59-A6C34878D82A}">
                    <a16:rowId xmlns:a16="http://schemas.microsoft.com/office/drawing/2014/main" val="2757754791"/>
                  </a:ext>
                </a:extLst>
              </a:tr>
              <a:tr h="236220">
                <a:tc>
                  <a:txBody>
                    <a:bodyPr/>
                    <a:lstStyle/>
                    <a:p>
                      <a:pPr algn="ctr"/>
                      <a:r>
                        <a:rPr lang="en-US" sz="1000" dirty="0"/>
                        <a:t>TC_COLD</a:t>
                      </a:r>
                    </a:p>
                  </a:txBody>
                  <a:tcPr/>
                </a:tc>
                <a:tc>
                  <a:txBody>
                    <a:bodyPr/>
                    <a:lstStyle/>
                    <a:p>
                      <a:pPr algn="ctr"/>
                      <a:r>
                        <a:rPr lang="en-US" sz="1000" dirty="0" err="1"/>
                        <a:t>tt</a:t>
                      </a:r>
                      <a:endParaRPr lang="en-US" sz="1000" dirty="0"/>
                    </a:p>
                  </a:txBody>
                  <a:tcPr/>
                </a:tc>
                <a:tc>
                  <a:txBody>
                    <a:bodyPr/>
                    <a:lstStyle/>
                    <a:p>
                      <a:pPr algn="ctr"/>
                      <a:r>
                        <a:rPr lang="en-US" sz="1000" dirty="0"/>
                        <a:t>1.2</a:t>
                      </a:r>
                    </a:p>
                  </a:txBody>
                  <a:tcPr/>
                </a:tc>
                <a:tc>
                  <a:txBody>
                    <a:bodyPr/>
                    <a:lstStyle/>
                    <a:p>
                      <a:pPr algn="ctr"/>
                      <a:r>
                        <a:rPr lang="en-US" sz="1000" baseline="0" dirty="0"/>
                        <a:t>-189</a:t>
                      </a:r>
                      <a:endParaRPr lang="en-US" sz="1000" dirty="0"/>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1229108296"/>
                  </a:ext>
                </a:extLst>
              </a:tr>
              <a:tr h="236220">
                <a:tc>
                  <a:txBody>
                    <a:bodyPr/>
                    <a:lstStyle/>
                    <a:p>
                      <a:pPr algn="ctr"/>
                      <a:r>
                        <a:rPr lang="en-US" sz="1000" dirty="0" err="1"/>
                        <a:t>UPenn</a:t>
                      </a:r>
                      <a:endParaRPr lang="en-US" sz="1000" dirty="0">
                        <a:solidFill>
                          <a:srgbClr val="C00000"/>
                        </a:solidFill>
                      </a:endParaRPr>
                    </a:p>
                  </a:txBody>
                  <a:tcPr/>
                </a:tc>
                <a:tc>
                  <a:txBody>
                    <a:bodyPr/>
                    <a:lstStyle/>
                    <a:p>
                      <a:pPr algn="ctr"/>
                      <a:r>
                        <a:rPr lang="en-US" sz="1000" dirty="0" err="1"/>
                        <a:t>tt</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-186</a:t>
                      </a:r>
                      <a:endParaRPr lang="en-US" sz="1000" dirty="0">
                        <a:solidFill>
                          <a:srgbClr val="C00000"/>
                        </a:solidFill>
                      </a:endParaRPr>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3482710760"/>
                  </a:ext>
                </a:extLst>
              </a:tr>
              <a:tr h="236220">
                <a:tc>
                  <a:txBody>
                    <a:bodyPr/>
                    <a:lstStyle/>
                    <a:p>
                      <a:pPr algn="ctr"/>
                      <a:r>
                        <a:rPr lang="en-US" sz="1000" dirty="0"/>
                        <a:t>BC_COLD</a:t>
                      </a:r>
                    </a:p>
                  </a:txBody>
                  <a:tcPr/>
                </a:tc>
                <a:tc>
                  <a:txBody>
                    <a:bodyPr/>
                    <a:lstStyle/>
                    <a:p>
                      <a:pPr algn="ctr"/>
                      <a:r>
                        <a:rPr lang="en-US" sz="1000" dirty="0" err="1"/>
                        <a:t>ff</a:t>
                      </a:r>
                      <a:endParaRPr lang="en-US" sz="1000" dirty="0"/>
                    </a:p>
                  </a:txBody>
                  <a:tcPr/>
                </a:tc>
                <a:tc>
                  <a:txBody>
                    <a:bodyPr/>
                    <a:lstStyle/>
                    <a:p>
                      <a:pPr algn="ctr"/>
                      <a:r>
                        <a:rPr lang="en-US" sz="1000" dirty="0"/>
                        <a:t>1.32</a:t>
                      </a:r>
                    </a:p>
                  </a:txBody>
                  <a:tcPr/>
                </a:tc>
                <a:tc>
                  <a:txBody>
                    <a:bodyPr/>
                    <a:lstStyle/>
                    <a:p>
                      <a:pPr algn="ctr"/>
                      <a:r>
                        <a:rPr lang="en-US" sz="1000" dirty="0"/>
                        <a:t>-189</a:t>
                      </a:r>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2786221672"/>
                  </a:ext>
                </a:extLst>
              </a:tr>
              <a:tr h="236220">
                <a:tc>
                  <a:txBody>
                    <a:bodyPr/>
                    <a:lstStyle/>
                    <a:p>
                      <a:pPr algn="ctr"/>
                      <a:r>
                        <a:rPr lang="en-US" sz="1000" dirty="0" err="1"/>
                        <a:t>UPenn</a:t>
                      </a:r>
                      <a:endParaRPr lang="en-US" sz="1000" dirty="0">
                        <a:solidFill>
                          <a:srgbClr val="C00000"/>
                        </a:solidFill>
                      </a:endParaRPr>
                    </a:p>
                  </a:txBody>
                  <a:tcPr/>
                </a:tc>
                <a:tc>
                  <a:txBody>
                    <a:bodyPr/>
                    <a:lstStyle/>
                    <a:p>
                      <a:pPr algn="ctr"/>
                      <a:r>
                        <a:rPr lang="en-US" sz="1000" dirty="0" err="1"/>
                        <a:t>ff</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-186</a:t>
                      </a:r>
                      <a:endParaRPr lang="en-US" sz="1000" dirty="0">
                        <a:solidFill>
                          <a:srgbClr val="C00000"/>
                        </a:solidFill>
                      </a:endParaRPr>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1475699624"/>
                  </a:ext>
                </a:extLst>
              </a:tr>
              <a:tr h="236220">
                <a:tc>
                  <a:txBody>
                    <a:bodyPr/>
                    <a:lstStyle/>
                    <a:p>
                      <a:pPr algn="ctr"/>
                      <a:r>
                        <a:rPr lang="en-US" sz="1000" dirty="0"/>
                        <a:t>WC_COLD</a:t>
                      </a:r>
                    </a:p>
                  </a:txBody>
                  <a:tcPr/>
                </a:tc>
                <a:tc>
                  <a:txBody>
                    <a:bodyPr/>
                    <a:lstStyle/>
                    <a:p>
                      <a:pPr algn="ctr"/>
                      <a:r>
                        <a:rPr lang="en-US" sz="1000" dirty="0" err="1"/>
                        <a:t>ss</a:t>
                      </a:r>
                      <a:endParaRPr lang="en-US" sz="1000" dirty="0"/>
                    </a:p>
                  </a:txBody>
                  <a:tcPr/>
                </a:tc>
                <a:tc>
                  <a:txBody>
                    <a:bodyPr/>
                    <a:lstStyle/>
                    <a:p>
                      <a:pPr algn="ctr"/>
                      <a:r>
                        <a:rPr lang="en-US" sz="1000" dirty="0"/>
                        <a:t>1.08</a:t>
                      </a:r>
                    </a:p>
                  </a:txBody>
                  <a:tcPr/>
                </a:tc>
                <a:tc>
                  <a:txBody>
                    <a:bodyPr/>
                    <a:lstStyle/>
                    <a:p>
                      <a:pPr algn="ctr"/>
                      <a:r>
                        <a:rPr lang="en-US" sz="1000" dirty="0"/>
                        <a:t>-189</a:t>
                      </a:r>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3402485528"/>
                  </a:ext>
                </a:extLst>
              </a:tr>
              <a:tr h="236220">
                <a:tc>
                  <a:txBody>
                    <a:bodyPr/>
                    <a:lstStyle/>
                    <a:p>
                      <a:pPr algn="ctr"/>
                      <a:r>
                        <a:rPr lang="en-US" sz="1000" dirty="0" err="1"/>
                        <a:t>UPenn</a:t>
                      </a:r>
                      <a:endParaRPr lang="en-US" sz="1000" dirty="0">
                        <a:solidFill>
                          <a:srgbClr val="C00000"/>
                        </a:solidFill>
                      </a:endParaRPr>
                    </a:p>
                  </a:txBody>
                  <a:tcPr/>
                </a:tc>
                <a:tc>
                  <a:txBody>
                    <a:bodyPr/>
                    <a:lstStyle/>
                    <a:p>
                      <a:pPr algn="ctr"/>
                      <a:r>
                        <a:rPr lang="en-US" sz="1000" dirty="0" err="1"/>
                        <a:t>ss</a:t>
                      </a:r>
                      <a:endParaRPr lang="en-US" sz="1000" dirty="0">
                        <a:solidFill>
                          <a:srgbClr val="C00000"/>
                        </a:solidFill>
                      </a:endParaRPr>
                    </a:p>
                  </a:txBody>
                  <a:tcPr/>
                </a:tc>
                <a:tc>
                  <a:txBody>
                    <a:bodyPr/>
                    <a:lstStyle/>
                    <a:p>
                      <a:pPr algn="ctr"/>
                      <a:r>
                        <a:rPr lang="en-US" sz="1000" dirty="0"/>
                        <a:t>1.2</a:t>
                      </a:r>
                      <a:endParaRPr lang="en-US" sz="1000" dirty="0">
                        <a:solidFill>
                          <a:srgbClr val="C00000"/>
                        </a:solidFill>
                      </a:endParaRPr>
                    </a:p>
                  </a:txBody>
                  <a:tcPr/>
                </a:tc>
                <a:tc>
                  <a:txBody>
                    <a:bodyPr/>
                    <a:lstStyle/>
                    <a:p>
                      <a:pPr algn="ctr"/>
                      <a:r>
                        <a:rPr lang="en-US" sz="1000" dirty="0"/>
                        <a:t>-186</a:t>
                      </a:r>
                      <a:endParaRPr lang="en-US" sz="1000" dirty="0">
                        <a:solidFill>
                          <a:srgbClr val="C00000"/>
                        </a:solidFill>
                      </a:endParaRPr>
                    </a:p>
                  </a:txBody>
                  <a:tcPr/>
                </a:tc>
                <a:tc>
                  <a:txBody>
                    <a:bodyPr/>
                    <a:lstStyle/>
                    <a:p>
                      <a:pPr algn="ctr"/>
                      <a:r>
                        <a:rPr lang="en-US" sz="1000" dirty="0">
                          <a:solidFill>
                            <a:srgbClr val="00B0F0"/>
                          </a:solidFill>
                        </a:rPr>
                        <a:t>Logix Model</a:t>
                      </a:r>
                    </a:p>
                  </a:txBody>
                  <a:tcPr/>
                </a:tc>
                <a:extLst>
                  <a:ext uri="{0D108BD9-81ED-4DB2-BD59-A6C34878D82A}">
                    <a16:rowId xmlns:a16="http://schemas.microsoft.com/office/drawing/2014/main" val="2714999568"/>
                  </a:ext>
                </a:extLst>
              </a:tr>
            </a:tbl>
          </a:graphicData>
        </a:graphic>
      </p:graphicFrame>
      <p:sp>
        <p:nvSpPr>
          <p:cNvPr id="9" name="Rectangle 8">
            <a:extLst>
              <a:ext uri="{FF2B5EF4-FFF2-40B4-BE49-F238E27FC236}">
                <a16:creationId xmlns:a16="http://schemas.microsoft.com/office/drawing/2014/main" id="{2456FEBF-CE55-4D16-AF45-C8BC39172ADD}"/>
              </a:ext>
            </a:extLst>
          </p:cNvPr>
          <p:cNvSpPr/>
          <p:nvPr/>
        </p:nvSpPr>
        <p:spPr>
          <a:xfrm>
            <a:off x="5115067" y="4453888"/>
            <a:ext cx="1532471" cy="276999"/>
          </a:xfrm>
          <a:prstGeom prst="rect">
            <a:avLst/>
          </a:prstGeom>
        </p:spPr>
        <p:txBody>
          <a:bodyPr wrap="none">
            <a:spAutoFit/>
          </a:bodyPr>
          <a:lstStyle/>
          <a:p>
            <a:r>
              <a:rPr lang="en-US" sz="1200" dirty="0"/>
              <a:t>Corners Identification</a:t>
            </a:r>
          </a:p>
        </p:txBody>
      </p:sp>
    </p:spTree>
    <p:extLst>
      <p:ext uri="{BB962C8B-B14F-4D97-AF65-F5344CB8AC3E}">
        <p14:creationId xmlns:p14="http://schemas.microsoft.com/office/powerpoint/2010/main" val="3850480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Transmitter and Receiver for liquid Argon</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16</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222250" y="824864"/>
            <a:ext cx="7692390" cy="3000821"/>
          </a:xfrm>
          <a:prstGeom prst="rect">
            <a:avLst/>
          </a:prstGeom>
        </p:spPr>
        <p:txBody>
          <a:bodyPr wrap="square">
            <a:spAutoFit/>
          </a:bodyPr>
          <a:lstStyle/>
          <a:p>
            <a:pPr marL="285750" indent="-285750">
              <a:spcAft>
                <a:spcPts val="600"/>
              </a:spcAft>
              <a:buFont typeface="Arial" panose="020B0604020202020204" pitchFamily="34" charset="0"/>
              <a:buChar char="•"/>
            </a:pPr>
            <a:r>
              <a:rPr lang="en-US" sz="1400" dirty="0"/>
              <a:t>Designed to comply with LVDS standard (2.5V </a:t>
            </a:r>
            <a:r>
              <a:rPr lang="en-US" sz="1400" dirty="0">
                <a:sym typeface="Wingdings" panose="05000000000000000000" pitchFamily="2" charset="2"/>
              </a:rPr>
              <a:t> thick oxide transistors</a:t>
            </a:r>
            <a:r>
              <a:rPr lang="en-US" sz="1400" dirty="0"/>
              <a:t>), but also to operate reliably down to VDD=1.8V</a:t>
            </a:r>
          </a:p>
          <a:p>
            <a:pPr marL="285750" indent="-285750">
              <a:spcAft>
                <a:spcPts val="600"/>
              </a:spcAft>
              <a:buFont typeface="Arial" panose="020B0604020202020204" pitchFamily="34" charset="0"/>
              <a:buChar char="•"/>
            </a:pPr>
            <a:r>
              <a:rPr lang="en-US" sz="1400" dirty="0"/>
              <a:t>Programmable output current</a:t>
            </a:r>
          </a:p>
          <a:p>
            <a:pPr marL="285750" indent="-285750">
              <a:spcAft>
                <a:spcPts val="600"/>
              </a:spcAft>
              <a:buFont typeface="Arial" panose="020B0604020202020204" pitchFamily="34" charset="0"/>
              <a:buChar char="•"/>
            </a:pPr>
            <a:r>
              <a:rPr lang="en-US" sz="1400" dirty="0"/>
              <a:t>Non-minimum length transistors for lifetime operation at liquid argon temperature (89K)</a:t>
            </a:r>
          </a:p>
          <a:p>
            <a:pPr marL="285750" indent="-285750">
              <a:spcAft>
                <a:spcPts val="600"/>
              </a:spcAft>
              <a:buFont typeface="Arial" panose="020B0604020202020204" pitchFamily="34" charset="0"/>
              <a:buChar char="•"/>
            </a:pPr>
            <a:r>
              <a:rPr lang="en-US" sz="1400" dirty="0"/>
              <a:t>Include level shifters to interface to 1.2V core voltage</a:t>
            </a:r>
          </a:p>
          <a:p>
            <a:pPr marL="285750" indent="-285750">
              <a:spcAft>
                <a:spcPts val="600"/>
              </a:spcAft>
              <a:buFont typeface="Arial" panose="020B0604020202020204" pitchFamily="34" charset="0"/>
              <a:buChar char="•"/>
            </a:pPr>
            <a:endParaRPr lang="en-US" sz="1400" dirty="0"/>
          </a:p>
          <a:p>
            <a:pPr>
              <a:spcAft>
                <a:spcPts val="600"/>
              </a:spcAft>
            </a:pPr>
            <a:r>
              <a:rPr lang="en-US" sz="1400" dirty="0"/>
              <a:t>Both </a:t>
            </a:r>
            <a:r>
              <a:rPr lang="en-US" sz="1400" dirty="0" err="1"/>
              <a:t>Tx</a:t>
            </a:r>
            <a:r>
              <a:rPr lang="en-US" sz="1400" dirty="0"/>
              <a:t> and Rx have been prototyped and proven to work at both room and </a:t>
            </a:r>
            <a:r>
              <a:rPr lang="en-US" sz="1400" dirty="0" err="1"/>
              <a:t>LAr</a:t>
            </a:r>
            <a:r>
              <a:rPr lang="en-US" sz="1400" dirty="0"/>
              <a:t> temperatures, but have yet to be stress tested and characterized. In this prototype, Rx and </a:t>
            </a:r>
            <a:r>
              <a:rPr lang="en-US" sz="1400" dirty="0" err="1"/>
              <a:t>Tx</a:t>
            </a:r>
            <a:r>
              <a:rPr lang="en-US" sz="1400" dirty="0"/>
              <a:t> are linked through a I2C slave block, which limits the data rates. </a:t>
            </a:r>
          </a:p>
          <a:p>
            <a:pPr>
              <a:spcAft>
                <a:spcPts val="600"/>
              </a:spcAft>
            </a:pPr>
            <a:r>
              <a:rPr lang="en-US" sz="1400" dirty="0"/>
              <a:t>A dedicated test structure has been manufactured and is expected soon.</a:t>
            </a:r>
          </a:p>
          <a:p>
            <a:endParaRPr lang="en-US" sz="1400" dirty="0"/>
          </a:p>
        </p:txBody>
      </p:sp>
    </p:spTree>
    <p:extLst>
      <p:ext uri="{BB962C8B-B14F-4D97-AF65-F5344CB8AC3E}">
        <p14:creationId xmlns:p14="http://schemas.microsoft.com/office/powerpoint/2010/main" val="2260463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a:t>
            </a:r>
            <a:r>
              <a:rPr lang="en-US" dirty="0" err="1"/>
              <a:t>Tx</a:t>
            </a:r>
            <a:endParaRPr lang="en-US" dirty="0"/>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222250" y="651644"/>
            <a:ext cx="8777750" cy="2677656"/>
          </a:xfrm>
          <a:prstGeom prst="rect">
            <a:avLst/>
          </a:prstGeom>
        </p:spPr>
        <p:txBody>
          <a:bodyPr wrap="square">
            <a:spAutoFit/>
          </a:bodyPr>
          <a:lstStyle/>
          <a:p>
            <a:pPr marL="285750" indent="-285750">
              <a:buFont typeface="Arial" panose="020B0604020202020204" pitchFamily="34" charset="0"/>
              <a:buChar char="•"/>
            </a:pPr>
            <a:r>
              <a:rPr lang="en-US" sz="1400" dirty="0"/>
              <a:t>All L ≥ 90nm</a:t>
            </a:r>
          </a:p>
          <a:p>
            <a:pPr marL="285750" indent="-285750">
              <a:buFont typeface="Arial" panose="020B0604020202020204" pitchFamily="34" charset="0"/>
              <a:buChar char="•"/>
            </a:pPr>
            <a:r>
              <a:rPr lang="en-US" sz="1400" dirty="0"/>
              <a:t>Input voltage: 		1.2V (chip core) </a:t>
            </a:r>
          </a:p>
          <a:p>
            <a:pPr marL="285750" indent="-285750">
              <a:buFont typeface="Arial" panose="020B0604020202020204" pitchFamily="34" charset="0"/>
              <a:buChar char="•"/>
            </a:pPr>
            <a:r>
              <a:rPr lang="en-US" sz="1400" dirty="0"/>
              <a:t>Output voltage: 	2.5V to 1.8V (I/O)</a:t>
            </a:r>
          </a:p>
          <a:p>
            <a:pPr marL="285750" indent="-285750">
              <a:buFont typeface="Arial" panose="020B0604020202020204" pitchFamily="34" charset="0"/>
              <a:buChar char="•"/>
            </a:pPr>
            <a:r>
              <a:rPr lang="en-US" sz="1400" dirty="0"/>
              <a:t>Compatible with LVDS standard (2.5V supply, +-3.5mA into 100 Ohm external termination, 1.25V typical common mode output (1.125V&lt;=V</a:t>
            </a:r>
            <a:r>
              <a:rPr lang="en-US" sz="1400" baseline="-25000" dirty="0"/>
              <a:t>CM</a:t>
            </a:r>
            <a:r>
              <a:rPr lang="en-US" sz="1400" dirty="0"/>
              <a:t>&lt;=1.375V)</a:t>
            </a:r>
          </a:p>
          <a:p>
            <a:pPr marL="285750" indent="-285750">
              <a:buFont typeface="Arial" panose="020B0604020202020204" pitchFamily="34" charset="0"/>
              <a:buChar char="•"/>
            </a:pPr>
            <a:r>
              <a:rPr lang="en-US" sz="1400" dirty="0"/>
              <a:t>Programmable output current for low power operation: +-2mA, +-4mA, +- 6mA, +-8mA.</a:t>
            </a:r>
          </a:p>
          <a:p>
            <a:pPr marL="285750" indent="-285750">
              <a:buFont typeface="Arial" panose="020B0604020202020204" pitchFamily="34" charset="0"/>
              <a:buChar char="•"/>
            </a:pPr>
            <a:r>
              <a:rPr lang="en-US" sz="1400" dirty="0"/>
              <a:t>Temperature range:		-189C&lt;=T&lt;=+125C</a:t>
            </a:r>
          </a:p>
          <a:p>
            <a:pPr marL="285750" indent="-285750">
              <a:buFont typeface="Arial" panose="020B0604020202020204" pitchFamily="34" charset="0"/>
              <a:buChar char="•"/>
            </a:pPr>
            <a:r>
              <a:rPr lang="en-US" sz="1400" dirty="0"/>
              <a:t>Output common mode voltage:	½ VDD, stabilized by active common mode feedback (CMFB)</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Low profile layout: ~180µm x 65µm (excluding output pads). Top metal is M6 (in MOM capacitors, could go to M4)</a:t>
            </a:r>
          </a:p>
          <a:p>
            <a:pPr marL="285750" indent="-285750">
              <a:buFont typeface="Arial" panose="020B0604020202020204" pitchFamily="34" charset="0"/>
              <a:buChar char="•"/>
            </a:pPr>
            <a:r>
              <a:rPr lang="en-US" sz="1400" dirty="0"/>
              <a:t>External termination</a:t>
            </a:r>
          </a:p>
          <a:p>
            <a:pPr marL="285750" indent="-285750">
              <a:buFont typeface="Arial" panose="020B0604020202020204" pitchFamily="34" charset="0"/>
              <a:buChar char="•"/>
            </a:pPr>
            <a:endParaRPr lang="en-US" sz="1400" dirty="0"/>
          </a:p>
        </p:txBody>
      </p:sp>
    </p:spTree>
    <p:extLst>
      <p:ext uri="{BB962C8B-B14F-4D97-AF65-F5344CB8AC3E}">
        <p14:creationId xmlns:p14="http://schemas.microsoft.com/office/powerpoint/2010/main" val="18383231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a:t>
            </a:r>
            <a:r>
              <a:rPr lang="en-US" dirty="0" err="1"/>
              <a:t>Tx</a:t>
            </a:r>
            <a:endParaRPr lang="en-US" dirty="0"/>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18</a:t>
            </a:fld>
            <a:endParaRPr lang="en-US" dirty="0"/>
          </a:p>
        </p:txBody>
      </p:sp>
      <p:pic>
        <p:nvPicPr>
          <p:cNvPr id="7" name="Picture 6">
            <a:extLst>
              <a:ext uri="{FF2B5EF4-FFF2-40B4-BE49-F238E27FC236}">
                <a16:creationId xmlns:a16="http://schemas.microsoft.com/office/drawing/2014/main" id="{59BEF3EF-E249-4448-BA16-838F8EF763A0}"/>
              </a:ext>
            </a:extLst>
          </p:cNvPr>
          <p:cNvPicPr/>
          <p:nvPr/>
        </p:nvPicPr>
        <p:blipFill>
          <a:blip r:embed="rId3" cstate="email">
            <a:clrChange>
              <a:clrFrom>
                <a:srgbClr val="000000"/>
              </a:clrFrom>
              <a:clrTo>
                <a:srgbClr val="000000">
                  <a:alpha val="0"/>
                </a:srgbClr>
              </a:clrTo>
            </a:clrChange>
            <a:grayscl/>
            <a:extLst>
              <a:ext uri="{28A0092B-C50C-407E-A947-70E740481C1C}">
                <a14:useLocalDpi xmlns:a14="http://schemas.microsoft.com/office/drawing/2010/main"/>
              </a:ext>
            </a:extLst>
          </a:blip>
          <a:stretch>
            <a:fillRect/>
          </a:stretch>
        </p:blipFill>
        <p:spPr>
          <a:xfrm>
            <a:off x="5562600" y="91440"/>
            <a:ext cx="3497580" cy="4701540"/>
          </a:xfrm>
          <a:prstGeom prst="rect">
            <a:avLst/>
          </a:prstGeom>
        </p:spPr>
      </p:pic>
      <p:sp>
        <p:nvSpPr>
          <p:cNvPr id="8" name="Rectangle 7">
            <a:extLst>
              <a:ext uri="{FF2B5EF4-FFF2-40B4-BE49-F238E27FC236}">
                <a16:creationId xmlns:a16="http://schemas.microsoft.com/office/drawing/2014/main" id="{DFE9EA25-4534-4F10-AA71-3EE8C49ABDB9}"/>
              </a:ext>
            </a:extLst>
          </p:cNvPr>
          <p:cNvSpPr/>
          <p:nvPr/>
        </p:nvSpPr>
        <p:spPr>
          <a:xfrm>
            <a:off x="103713" y="651644"/>
            <a:ext cx="5278218" cy="2677656"/>
          </a:xfrm>
          <a:prstGeom prst="rect">
            <a:avLst/>
          </a:prstGeom>
        </p:spPr>
        <p:txBody>
          <a:bodyPr wrap="square">
            <a:spAutoFit/>
          </a:bodyPr>
          <a:lstStyle/>
          <a:p>
            <a:pPr marL="285750" indent="-285750">
              <a:buFont typeface="Arial" panose="020B0604020202020204" pitchFamily="34" charset="0"/>
              <a:buChar char="•"/>
            </a:pPr>
            <a:r>
              <a:rPr lang="en-US" sz="1400" b="1" dirty="0" err="1"/>
              <a:t>Predriver</a:t>
            </a:r>
            <a:r>
              <a:rPr lang="en-US" sz="1400" dirty="0"/>
              <a:t>: includes a </a:t>
            </a:r>
            <a:r>
              <a:rPr lang="en-US" sz="1400" dirty="0" err="1"/>
              <a:t>Vdd</a:t>
            </a:r>
            <a:r>
              <a:rPr lang="en-US" sz="1400" baseline="-25000" dirty="0" err="1"/>
              <a:t>core</a:t>
            </a:r>
            <a:r>
              <a:rPr lang="en-US" sz="1400" dirty="0" err="1">
                <a:sym typeface="Wingdings" panose="05000000000000000000" pitchFamily="2" charset="2"/>
              </a:rPr>
              <a:t></a:t>
            </a:r>
            <a:r>
              <a:rPr lang="en-US" sz="1400" dirty="0" err="1"/>
              <a:t>Vdd</a:t>
            </a:r>
            <a:r>
              <a:rPr lang="en-US" sz="1400" baseline="-25000" dirty="0" err="1"/>
              <a:t>IO</a:t>
            </a:r>
            <a:r>
              <a:rPr lang="en-US" sz="1400" dirty="0"/>
              <a:t> level shifter + buffers to drive the large capacitive load of the </a:t>
            </a:r>
            <a:r>
              <a:rPr lang="en-US" sz="1400" dirty="0" err="1"/>
              <a:t>Tx</a:t>
            </a:r>
            <a:r>
              <a:rPr lang="en-US" sz="1400" dirty="0"/>
              <a:t> bridge switches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Driver</a:t>
            </a:r>
            <a:r>
              <a:rPr lang="en-US" sz="1400" dirty="0"/>
              <a:t>: bridge architecture with selectable current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Common Mode Feedback</a:t>
            </a:r>
            <a:r>
              <a:rPr lang="en-US" sz="1400" dirty="0"/>
              <a:t> (CMFB) with resistive sensing (10K</a:t>
            </a:r>
            <a:r>
              <a:rPr lang="el-GR" sz="1400" dirty="0"/>
              <a:t>Ω</a:t>
            </a:r>
            <a:r>
              <a:rPr lang="en-US" sz="1400" dirty="0"/>
              <a:t>) for baseline correction (</a:t>
            </a:r>
            <a:r>
              <a:rPr lang="fr-FR" sz="1400" dirty="0"/>
              <a:t>LVDS </a:t>
            </a:r>
            <a:r>
              <a:rPr lang="fr-FR" sz="1400" dirty="0" err="1"/>
              <a:t>spec</a:t>
            </a:r>
            <a:r>
              <a:rPr lang="fr-FR" sz="1400" dirty="0"/>
              <a:t>: 1.125V ≤ V</a:t>
            </a:r>
            <a:r>
              <a:rPr lang="fr-FR" sz="1400" baseline="-25000" dirty="0"/>
              <a:t>CM</a:t>
            </a:r>
            <a:r>
              <a:rPr lang="fr-FR" sz="1400" dirty="0"/>
              <a:t> ≤ 1.375V)</a:t>
            </a:r>
          </a:p>
          <a:p>
            <a:pPr marL="742950" lvl="1" indent="-285750">
              <a:buFont typeface="Arial" panose="020B0604020202020204" pitchFamily="34" charset="0"/>
              <a:buChar char="•"/>
            </a:pPr>
            <a:r>
              <a:rPr lang="en-US" sz="1400" dirty="0"/>
              <a:t>PM </a:t>
            </a:r>
            <a:r>
              <a:rPr lang="el-GR" sz="1400" dirty="0"/>
              <a:t>ϕ</a:t>
            </a:r>
            <a:r>
              <a:rPr lang="en-US" sz="1400" dirty="0"/>
              <a:t>~90°, WC </a:t>
            </a:r>
            <a:r>
              <a:rPr lang="el-GR" sz="1400" dirty="0"/>
              <a:t>ϕ</a:t>
            </a:r>
            <a:r>
              <a:rPr lang="en-US" sz="1400" dirty="0"/>
              <a:t>~60° for T=-189C and VDD=1.8V</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Level shifters for the configuration bits</a:t>
            </a:r>
          </a:p>
          <a:p>
            <a:pPr marL="285750" indent="-285750">
              <a:buFont typeface="Arial" panose="020B0604020202020204" pitchFamily="34" charset="0"/>
              <a:buChar char="•"/>
            </a:pPr>
            <a:r>
              <a:rPr lang="en-US" sz="1400" dirty="0"/>
              <a:t>PDB2Ax analog I/O pads (as recommended by Foundry), passive protection diodes only for low impedance</a:t>
            </a:r>
          </a:p>
        </p:txBody>
      </p:sp>
    </p:spTree>
    <p:extLst>
      <p:ext uri="{BB962C8B-B14F-4D97-AF65-F5344CB8AC3E}">
        <p14:creationId xmlns:p14="http://schemas.microsoft.com/office/powerpoint/2010/main" val="34224370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a:t>
            </a:r>
            <a:r>
              <a:rPr lang="en-US" dirty="0" err="1"/>
              <a:t>Tx</a:t>
            </a:r>
            <a:endParaRPr lang="en-US" dirty="0"/>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19</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103713" y="651644"/>
            <a:ext cx="5278218" cy="3323987"/>
          </a:xfrm>
          <a:prstGeom prst="rect">
            <a:avLst/>
          </a:prstGeom>
        </p:spPr>
        <p:txBody>
          <a:bodyPr wrap="square">
            <a:spAutoFit/>
          </a:bodyPr>
          <a:lstStyle/>
          <a:p>
            <a:pPr marL="285750" indent="-285750">
              <a:buFont typeface="Arial" panose="020B0604020202020204" pitchFamily="34" charset="0"/>
              <a:buChar char="•"/>
            </a:pPr>
            <a:r>
              <a:rPr lang="en-US" sz="1400" b="1" dirty="0" err="1"/>
              <a:t>Predriver</a:t>
            </a:r>
            <a:r>
              <a:rPr lang="en-US" sz="1400" dirty="0"/>
              <a:t>: includes a </a:t>
            </a:r>
            <a:r>
              <a:rPr lang="en-US" sz="1400" dirty="0" err="1"/>
              <a:t>Vdd</a:t>
            </a:r>
            <a:r>
              <a:rPr lang="en-US" sz="1400" baseline="-25000" dirty="0" err="1"/>
              <a:t>core</a:t>
            </a:r>
            <a:r>
              <a:rPr lang="en-US" sz="1400" dirty="0" err="1">
                <a:sym typeface="Wingdings" panose="05000000000000000000" pitchFamily="2" charset="2"/>
              </a:rPr>
              <a:t></a:t>
            </a:r>
            <a:r>
              <a:rPr lang="en-US" sz="1400" dirty="0" err="1"/>
              <a:t>Vdd</a:t>
            </a:r>
            <a:r>
              <a:rPr lang="en-US" sz="1400" baseline="-25000" dirty="0" err="1"/>
              <a:t>IO</a:t>
            </a:r>
            <a:r>
              <a:rPr lang="en-US" sz="1400" dirty="0"/>
              <a:t> level shifter + buffers to drive the large capacitive load of the </a:t>
            </a:r>
            <a:r>
              <a:rPr lang="en-US" sz="1400" dirty="0" err="1"/>
              <a:t>Tx</a:t>
            </a:r>
            <a:r>
              <a:rPr lang="en-US" sz="1400" dirty="0"/>
              <a:t> bridge switches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Driver</a:t>
            </a:r>
            <a:r>
              <a:rPr lang="en-US" sz="1400" dirty="0"/>
              <a:t>: bridge architecture with selectable current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Common Mode Feedback</a:t>
            </a:r>
            <a:r>
              <a:rPr lang="en-US" sz="1400" dirty="0"/>
              <a:t> (CMFB) with resistive sensing (10K</a:t>
            </a:r>
            <a:r>
              <a:rPr lang="el-GR" sz="1400" dirty="0"/>
              <a:t>Ω</a:t>
            </a:r>
            <a:r>
              <a:rPr lang="en-US" sz="1400" dirty="0"/>
              <a:t>) for baseline correction (</a:t>
            </a:r>
            <a:r>
              <a:rPr lang="fr-FR" sz="1400" dirty="0"/>
              <a:t>LVDS </a:t>
            </a:r>
            <a:r>
              <a:rPr lang="fr-FR" sz="1400" dirty="0" err="1"/>
              <a:t>spec</a:t>
            </a:r>
            <a:r>
              <a:rPr lang="fr-FR" sz="1400" dirty="0"/>
              <a:t>: 1.125V ≤ V</a:t>
            </a:r>
            <a:r>
              <a:rPr lang="fr-FR" sz="1400" baseline="-25000" dirty="0"/>
              <a:t>CM</a:t>
            </a:r>
            <a:r>
              <a:rPr lang="fr-FR" sz="1400" dirty="0"/>
              <a:t> ≤ 1.375V)</a:t>
            </a:r>
          </a:p>
          <a:p>
            <a:pPr marL="742950" lvl="1" indent="-285750">
              <a:buFont typeface="Arial" panose="020B0604020202020204" pitchFamily="34" charset="0"/>
              <a:buChar char="•"/>
            </a:pPr>
            <a:r>
              <a:rPr lang="en-US" sz="1400" dirty="0"/>
              <a:t>PM </a:t>
            </a:r>
            <a:r>
              <a:rPr lang="el-GR" sz="1400" dirty="0"/>
              <a:t>ϕ</a:t>
            </a:r>
            <a:r>
              <a:rPr lang="en-US" sz="1400" dirty="0"/>
              <a:t>~90°, WC </a:t>
            </a:r>
            <a:r>
              <a:rPr lang="el-GR" sz="1400" dirty="0"/>
              <a:t>ϕ</a:t>
            </a:r>
            <a:r>
              <a:rPr lang="en-US" sz="1400" dirty="0"/>
              <a:t>~60° for T=-189C and VDD=1.8V</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Level shifters for the configuration bits</a:t>
            </a:r>
          </a:p>
          <a:p>
            <a:pPr marL="285750" indent="-285750">
              <a:buFont typeface="Arial" panose="020B0604020202020204" pitchFamily="34" charset="0"/>
              <a:buChar char="•"/>
            </a:pPr>
            <a:r>
              <a:rPr lang="en-US" sz="1400" dirty="0"/>
              <a:t>PDB2Ax analog I/O pads (as recommended by Foundry), passive protection diodes only for low impedance</a:t>
            </a:r>
          </a:p>
          <a:p>
            <a:pPr marL="285750" indent="-285750">
              <a:buFont typeface="Arial" panose="020B0604020202020204" pitchFamily="34" charset="0"/>
              <a:buChar char="•"/>
            </a:pPr>
            <a:endParaRPr lang="en-US" sz="1400" dirty="0"/>
          </a:p>
          <a:p>
            <a:r>
              <a:rPr lang="en-US" sz="1400" b="1" dirty="0"/>
              <a:t>Layout:</a:t>
            </a:r>
          </a:p>
          <a:p>
            <a:pPr marL="285750" indent="-285750">
              <a:buFont typeface="Arial" panose="020B0604020202020204" pitchFamily="34" charset="0"/>
              <a:buChar char="•"/>
            </a:pPr>
            <a:r>
              <a:rPr lang="en-US" sz="1400" dirty="0"/>
              <a:t>DFM + </a:t>
            </a:r>
            <a:r>
              <a:rPr lang="en-US" sz="1400" dirty="0" err="1"/>
              <a:t>guardrings</a:t>
            </a:r>
            <a:r>
              <a:rPr lang="en-US" sz="1400" dirty="0"/>
              <a:t> for all transistors</a:t>
            </a:r>
          </a:p>
        </p:txBody>
      </p:sp>
      <p:pic>
        <p:nvPicPr>
          <p:cNvPr id="8" name="Picture 7">
            <a:extLst>
              <a:ext uri="{FF2B5EF4-FFF2-40B4-BE49-F238E27FC236}">
                <a16:creationId xmlns:a16="http://schemas.microsoft.com/office/drawing/2014/main" id="{CED33520-E771-4143-A536-A141D414412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67748" y="651644"/>
            <a:ext cx="3440786" cy="3440786"/>
          </a:xfrm>
          <a:prstGeom prst="rect">
            <a:avLst/>
          </a:prstGeom>
        </p:spPr>
      </p:pic>
      <p:cxnSp>
        <p:nvCxnSpPr>
          <p:cNvPr id="10" name="Straight Arrow Connector 9">
            <a:extLst>
              <a:ext uri="{FF2B5EF4-FFF2-40B4-BE49-F238E27FC236}">
                <a16:creationId xmlns:a16="http://schemas.microsoft.com/office/drawing/2014/main" id="{89934E60-2721-49E2-8943-11B707AC4667}"/>
              </a:ext>
            </a:extLst>
          </p:cNvPr>
          <p:cNvCxnSpPr/>
          <p:nvPr/>
        </p:nvCxnSpPr>
        <p:spPr>
          <a:xfrm>
            <a:off x="6248401" y="4233333"/>
            <a:ext cx="2099733" cy="0"/>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D7B36A8C-6CA0-4865-B6C8-DD530700DA71}"/>
              </a:ext>
            </a:extLst>
          </p:cNvPr>
          <p:cNvSpPr txBox="1"/>
          <p:nvPr/>
        </p:nvSpPr>
        <p:spPr>
          <a:xfrm>
            <a:off x="6874913" y="4233333"/>
            <a:ext cx="846707" cy="369332"/>
          </a:xfrm>
          <a:prstGeom prst="rect">
            <a:avLst/>
          </a:prstGeom>
          <a:noFill/>
        </p:spPr>
        <p:txBody>
          <a:bodyPr wrap="none" rtlCol="0">
            <a:spAutoFit/>
          </a:bodyPr>
          <a:lstStyle/>
          <a:p>
            <a:r>
              <a:rPr lang="en-US" sz="1800" dirty="0"/>
              <a:t>120µm</a:t>
            </a:r>
          </a:p>
        </p:txBody>
      </p:sp>
      <p:cxnSp>
        <p:nvCxnSpPr>
          <p:cNvPr id="12" name="Straight Arrow Connector 11">
            <a:extLst>
              <a:ext uri="{FF2B5EF4-FFF2-40B4-BE49-F238E27FC236}">
                <a16:creationId xmlns:a16="http://schemas.microsoft.com/office/drawing/2014/main" id="{4DC3CE12-8D01-48A5-BFA5-73347D98E388}"/>
              </a:ext>
            </a:extLst>
          </p:cNvPr>
          <p:cNvCxnSpPr/>
          <p:nvPr/>
        </p:nvCxnSpPr>
        <p:spPr>
          <a:xfrm>
            <a:off x="5720926" y="519911"/>
            <a:ext cx="3154680" cy="0"/>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E3922E19-DFF8-447E-99B5-C54C52F4C7E9}"/>
              </a:ext>
            </a:extLst>
          </p:cNvPr>
          <p:cNvSpPr txBox="1"/>
          <p:nvPr/>
        </p:nvSpPr>
        <p:spPr>
          <a:xfrm>
            <a:off x="6874913" y="164602"/>
            <a:ext cx="846707" cy="369332"/>
          </a:xfrm>
          <a:prstGeom prst="rect">
            <a:avLst/>
          </a:prstGeom>
          <a:noFill/>
        </p:spPr>
        <p:txBody>
          <a:bodyPr wrap="none" rtlCol="0">
            <a:spAutoFit/>
          </a:bodyPr>
          <a:lstStyle/>
          <a:p>
            <a:r>
              <a:rPr lang="en-US" sz="1800" dirty="0"/>
              <a:t>180µm</a:t>
            </a:r>
          </a:p>
        </p:txBody>
      </p:sp>
      <p:cxnSp>
        <p:nvCxnSpPr>
          <p:cNvPr id="14" name="Straight Arrow Connector 13">
            <a:extLst>
              <a:ext uri="{FF2B5EF4-FFF2-40B4-BE49-F238E27FC236}">
                <a16:creationId xmlns:a16="http://schemas.microsoft.com/office/drawing/2014/main" id="{CFC442A3-24C7-484D-97B8-BC4EA79AEE20}"/>
              </a:ext>
            </a:extLst>
          </p:cNvPr>
          <p:cNvCxnSpPr>
            <a:cxnSpLocks/>
          </p:cNvCxnSpPr>
          <p:nvPr/>
        </p:nvCxnSpPr>
        <p:spPr>
          <a:xfrm>
            <a:off x="5449667" y="768284"/>
            <a:ext cx="1" cy="1052049"/>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3E422243-0A3B-424D-8174-FDFEBF7FDB91}"/>
              </a:ext>
            </a:extLst>
          </p:cNvPr>
          <p:cNvSpPr txBox="1"/>
          <p:nvPr/>
        </p:nvSpPr>
        <p:spPr>
          <a:xfrm rot="16200000">
            <a:off x="4900158" y="1109641"/>
            <a:ext cx="729687" cy="369332"/>
          </a:xfrm>
          <a:prstGeom prst="rect">
            <a:avLst/>
          </a:prstGeom>
          <a:noFill/>
        </p:spPr>
        <p:txBody>
          <a:bodyPr wrap="none" rtlCol="0">
            <a:spAutoFit/>
          </a:bodyPr>
          <a:lstStyle/>
          <a:p>
            <a:r>
              <a:rPr lang="en-US" sz="1800" dirty="0"/>
              <a:t>65µm</a:t>
            </a:r>
          </a:p>
        </p:txBody>
      </p:sp>
    </p:spTree>
    <p:extLst>
      <p:ext uri="{BB962C8B-B14F-4D97-AF65-F5344CB8AC3E}">
        <p14:creationId xmlns:p14="http://schemas.microsoft.com/office/powerpoint/2010/main" val="641584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771741"/>
            <a:ext cx="8891270" cy="3477875"/>
          </a:xfrm>
          <a:prstGeom prst="rect">
            <a:avLst/>
          </a:prstGeom>
        </p:spPr>
        <p:txBody>
          <a:bodyPr wrap="square">
            <a:spAutoFit/>
          </a:bodyPr>
          <a:lstStyle/>
          <a:p>
            <a:pPr marL="285750" indent="-285750">
              <a:spcAft>
                <a:spcPts val="600"/>
              </a:spcAft>
              <a:buFont typeface="Arial" panose="020B0604020202020204" pitchFamily="34" charset="0"/>
              <a:buChar char="•"/>
            </a:pPr>
            <a:r>
              <a:rPr lang="en-US" sz="2000" dirty="0"/>
              <a:t>Cold electronics for DUNE</a:t>
            </a:r>
          </a:p>
          <a:p>
            <a:pPr marL="285750" indent="-285750">
              <a:spcAft>
                <a:spcPts val="600"/>
              </a:spcAft>
              <a:buFont typeface="Arial" panose="020B0604020202020204" pitchFamily="34" charset="0"/>
              <a:buChar char="•"/>
            </a:pPr>
            <a:r>
              <a:rPr lang="en-US" sz="2000" dirty="0"/>
              <a:t>Requirements for cryogenic operation, HCE and choice of technology</a:t>
            </a:r>
          </a:p>
          <a:p>
            <a:pPr marL="285750" indent="-285750">
              <a:spcAft>
                <a:spcPts val="600"/>
              </a:spcAft>
              <a:buFont typeface="Arial" panose="020B0604020202020204" pitchFamily="34" charset="0"/>
              <a:buChar char="•"/>
            </a:pPr>
            <a:r>
              <a:rPr lang="en-US" sz="2000" dirty="0"/>
              <a:t>Development of custom cryogenic Spice models</a:t>
            </a:r>
          </a:p>
          <a:p>
            <a:pPr marL="285750" indent="-285750">
              <a:spcAft>
                <a:spcPts val="600"/>
              </a:spcAft>
              <a:buFont typeface="Arial" panose="020B0604020202020204" pitchFamily="34" charset="0"/>
              <a:buChar char="•"/>
            </a:pPr>
            <a:r>
              <a:rPr lang="en-US" sz="2000" dirty="0"/>
              <a:t>Development of a custom library of standard cells for cryogenic operation</a:t>
            </a:r>
          </a:p>
          <a:p>
            <a:pPr marL="285750" indent="-285750">
              <a:spcAft>
                <a:spcPts val="600"/>
              </a:spcAft>
              <a:buFont typeface="Arial" panose="020B0604020202020204" pitchFamily="34" charset="0"/>
              <a:buChar char="•"/>
            </a:pPr>
            <a:r>
              <a:rPr lang="en-US" sz="2000" dirty="0"/>
              <a:t>LVDS Transmitter and Receiver</a:t>
            </a:r>
          </a:p>
          <a:p>
            <a:pPr marL="285750" indent="-285750">
              <a:spcAft>
                <a:spcPts val="600"/>
              </a:spcAft>
              <a:buFont typeface="Arial" panose="020B0604020202020204" pitchFamily="34" charset="0"/>
              <a:buChar char="•"/>
            </a:pPr>
            <a:r>
              <a:rPr lang="en-US" sz="2000" dirty="0"/>
              <a:t>COLDATA</a:t>
            </a:r>
          </a:p>
          <a:p>
            <a:pPr marL="285750" indent="-285750">
              <a:spcAft>
                <a:spcPts val="600"/>
              </a:spcAft>
              <a:buFont typeface="Arial" panose="020B0604020202020204" pitchFamily="34" charset="0"/>
              <a:buChar char="•"/>
            </a:pPr>
            <a:r>
              <a:rPr lang="en-US" sz="2000" dirty="0"/>
              <a:t>CDP1: COLDATA Prototype chip</a:t>
            </a:r>
          </a:p>
          <a:p>
            <a:pPr marL="742950" lvl="1" indent="-285750">
              <a:spcAft>
                <a:spcPts val="600"/>
              </a:spcAft>
              <a:buFont typeface="Arial" panose="020B0604020202020204" pitchFamily="34" charset="0"/>
              <a:buChar char="•"/>
            </a:pPr>
            <a:r>
              <a:rPr lang="en-US" sz="2000" dirty="0"/>
              <a:t>Test setup and results</a:t>
            </a:r>
          </a:p>
          <a:p>
            <a:pPr marL="342900" indent="-342900">
              <a:spcAft>
                <a:spcPts val="600"/>
              </a:spcAft>
              <a:buFont typeface="Arial" panose="020B0604020202020204" pitchFamily="34" charset="0"/>
              <a:buChar char="•"/>
            </a:pPr>
            <a:r>
              <a:rPr lang="en-US" sz="2000" dirty="0"/>
              <a:t>Conclusions</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Outline</a:t>
            </a:r>
          </a:p>
        </p:txBody>
      </p:sp>
    </p:spTree>
    <p:extLst>
      <p:ext uri="{BB962C8B-B14F-4D97-AF65-F5344CB8AC3E}">
        <p14:creationId xmlns:p14="http://schemas.microsoft.com/office/powerpoint/2010/main" val="36272716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71A1019-21F8-423C-BE90-D0F788974004}"/>
              </a:ext>
            </a:extLst>
          </p:cNvPr>
          <p:cNvSpPr>
            <a:spLocks noGrp="1"/>
          </p:cNvSpPr>
          <p:nvPr>
            <p:ph type="title"/>
          </p:nvPr>
        </p:nvSpPr>
        <p:spPr/>
        <p:txBody>
          <a:bodyPr/>
          <a:lstStyle/>
          <a:p>
            <a:r>
              <a:rPr lang="en-US" dirty="0"/>
              <a:t>LVDS </a:t>
            </a:r>
            <a:r>
              <a:rPr lang="en-US" dirty="0" err="1"/>
              <a:t>Tx</a:t>
            </a:r>
            <a:r>
              <a:rPr lang="en-US" dirty="0"/>
              <a:t> Performance</a:t>
            </a:r>
          </a:p>
        </p:txBody>
      </p:sp>
      <p:sp>
        <p:nvSpPr>
          <p:cNvPr id="4" name="Date Placeholder 3">
            <a:extLst>
              <a:ext uri="{FF2B5EF4-FFF2-40B4-BE49-F238E27FC236}">
                <a16:creationId xmlns:a16="http://schemas.microsoft.com/office/drawing/2014/main" id="{F16D645D-67E3-43B6-BECE-B7E396B7449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3D5058D6-0979-4D89-B2FB-46101CD0D827}"/>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9CDF1339-D23C-4E2F-BBDB-FAC72BFDEC62}"/>
              </a:ext>
            </a:extLst>
          </p:cNvPr>
          <p:cNvSpPr>
            <a:spLocks noGrp="1"/>
          </p:cNvSpPr>
          <p:nvPr>
            <p:ph type="sldNum" sz="quarter" idx="4"/>
          </p:nvPr>
        </p:nvSpPr>
        <p:spPr/>
        <p:txBody>
          <a:bodyPr/>
          <a:lstStyle/>
          <a:p>
            <a:pPr>
              <a:defRPr/>
            </a:pPr>
            <a:fld id="{148C009B-CB69-E04A-B9B3-34B26D69E9CF}" type="slidenum">
              <a:rPr lang="en-US" smtClean="0"/>
              <a:pPr>
                <a:defRPr/>
              </a:pPr>
              <a:t>20</a:t>
            </a:fld>
            <a:endParaRPr lang="en-US" dirty="0"/>
          </a:p>
        </p:txBody>
      </p:sp>
      <p:pic>
        <p:nvPicPr>
          <p:cNvPr id="7" name="Picture 6">
            <a:extLst>
              <a:ext uri="{FF2B5EF4-FFF2-40B4-BE49-F238E27FC236}">
                <a16:creationId xmlns:a16="http://schemas.microsoft.com/office/drawing/2014/main" id="{6BB26F6E-4F0A-4B5F-BA16-B86359278C42}"/>
              </a:ext>
            </a:extLst>
          </p:cNvPr>
          <p:cNvPicPr/>
          <p:nvPr/>
        </p:nvPicPr>
        <p:blipFill>
          <a:blip r:embed="rId2" cstate="email">
            <a:extLst>
              <a:ext uri="{28A0092B-C50C-407E-A947-70E740481C1C}">
                <a14:useLocalDpi xmlns:a14="http://schemas.microsoft.com/office/drawing/2010/main"/>
              </a:ext>
            </a:extLst>
          </a:blip>
          <a:stretch>
            <a:fillRect/>
          </a:stretch>
        </p:blipFill>
        <p:spPr>
          <a:xfrm>
            <a:off x="4544486" y="1466217"/>
            <a:ext cx="4489446" cy="2246414"/>
          </a:xfrm>
          <a:prstGeom prst="rect">
            <a:avLst/>
          </a:prstGeom>
        </p:spPr>
      </p:pic>
      <p:sp>
        <p:nvSpPr>
          <p:cNvPr id="8" name="Rectangle 7">
            <a:extLst>
              <a:ext uri="{FF2B5EF4-FFF2-40B4-BE49-F238E27FC236}">
                <a16:creationId xmlns:a16="http://schemas.microsoft.com/office/drawing/2014/main" id="{95C8B0C2-E04D-447B-B0DA-640137D444BC}"/>
              </a:ext>
            </a:extLst>
          </p:cNvPr>
          <p:cNvSpPr/>
          <p:nvPr/>
        </p:nvSpPr>
        <p:spPr>
          <a:xfrm>
            <a:off x="4544486" y="3741398"/>
            <a:ext cx="4489446" cy="553998"/>
          </a:xfrm>
          <a:prstGeom prst="rect">
            <a:avLst/>
          </a:prstGeom>
        </p:spPr>
        <p:txBody>
          <a:bodyPr wrap="square">
            <a:spAutoFit/>
          </a:bodyPr>
          <a:lstStyle/>
          <a:p>
            <a:r>
              <a:rPr lang="en-US" sz="1000" dirty="0">
                <a:latin typeface="Calibri" panose="020F0502020204030204" pitchFamily="34" charset="0"/>
                <a:ea typeface="Calibri" panose="020F0502020204030204" pitchFamily="34" charset="0"/>
                <a:cs typeface="Times New Roman" panose="02020603050405020304" pitchFamily="18" charset="0"/>
              </a:rPr>
              <a:t>Schematic of the output load following Texas Instruments LVDS </a:t>
            </a:r>
            <a:r>
              <a:rPr lang="en-US" sz="1000" dirty="0" err="1">
                <a:latin typeface="Calibri" panose="020F0502020204030204" pitchFamily="34" charset="0"/>
                <a:ea typeface="Calibri" panose="020F0502020204030204" pitchFamily="34" charset="0"/>
                <a:cs typeface="Times New Roman" panose="02020603050405020304" pitchFamily="18" charset="0"/>
              </a:rPr>
              <a:t>Tx</a:t>
            </a:r>
            <a:r>
              <a:rPr lang="en-US" sz="1000" dirty="0">
                <a:latin typeface="Calibri" panose="020F0502020204030204" pitchFamily="34" charset="0"/>
                <a:ea typeface="Calibri" panose="020F0502020204030204" pitchFamily="34" charset="0"/>
                <a:cs typeface="Times New Roman" panose="02020603050405020304" pitchFamily="18" charset="0"/>
              </a:rPr>
              <a:t> datasheets, with just RC load, but including LC to simulate </a:t>
            </a:r>
            <a:r>
              <a:rPr lang="en-US" sz="1000" dirty="0" err="1">
                <a:latin typeface="Calibri" panose="020F0502020204030204" pitchFamily="34" charset="0"/>
                <a:ea typeface="Calibri" panose="020F0502020204030204" pitchFamily="34" charset="0"/>
                <a:cs typeface="Times New Roman" panose="02020603050405020304" pitchFamily="18" charset="0"/>
              </a:rPr>
              <a:t>bondwires</a:t>
            </a:r>
            <a:r>
              <a:rPr lang="en-US" sz="1000" dirty="0">
                <a:latin typeface="Calibri" panose="020F0502020204030204" pitchFamily="34" charset="0"/>
                <a:ea typeface="Calibri" panose="020F0502020204030204" pitchFamily="34" charset="0"/>
                <a:cs typeface="Times New Roman" panose="02020603050405020304" pitchFamily="18" charset="0"/>
              </a:rPr>
              <a:t> (with or w/o source termination).</a:t>
            </a:r>
            <a:endParaRPr lang="en-US" sz="1000" dirty="0"/>
          </a:p>
        </p:txBody>
      </p:sp>
      <p:sp>
        <p:nvSpPr>
          <p:cNvPr id="9" name="Rectangle 8">
            <a:extLst>
              <a:ext uri="{FF2B5EF4-FFF2-40B4-BE49-F238E27FC236}">
                <a16:creationId xmlns:a16="http://schemas.microsoft.com/office/drawing/2014/main" id="{1DE335DF-56EA-48C2-A73A-AB4396E52C34}"/>
              </a:ext>
            </a:extLst>
          </p:cNvPr>
          <p:cNvSpPr/>
          <p:nvPr/>
        </p:nvSpPr>
        <p:spPr>
          <a:xfrm>
            <a:off x="222250" y="651644"/>
            <a:ext cx="8811681" cy="738664"/>
          </a:xfrm>
          <a:prstGeom prst="rect">
            <a:avLst/>
          </a:prstGeom>
        </p:spPr>
        <p:txBody>
          <a:bodyPr wrap="square">
            <a:spAutoFit/>
          </a:bodyPr>
          <a:lstStyle/>
          <a:p>
            <a:r>
              <a:rPr lang="en-US" sz="1400" dirty="0"/>
              <a:t>To characterize this block, I follow what Texas Instruments does in their LVDS datasheet and use a simple RC load (5pF in parallel to 100 Ohm termination), but still accounting for the </a:t>
            </a:r>
            <a:r>
              <a:rPr lang="en-US" sz="1400" dirty="0" err="1"/>
              <a:t>wirebonds</a:t>
            </a:r>
            <a:r>
              <a:rPr lang="en-US" sz="1400" dirty="0"/>
              <a:t> at both ends (both with or without source termination). </a:t>
            </a:r>
          </a:p>
        </p:txBody>
      </p:sp>
      <p:sp>
        <p:nvSpPr>
          <p:cNvPr id="12" name="Rectangle 11">
            <a:extLst>
              <a:ext uri="{FF2B5EF4-FFF2-40B4-BE49-F238E27FC236}">
                <a16:creationId xmlns:a16="http://schemas.microsoft.com/office/drawing/2014/main" id="{82F1D32F-0106-4D8C-9CDA-1D2B64ED31E7}"/>
              </a:ext>
            </a:extLst>
          </p:cNvPr>
          <p:cNvSpPr/>
          <p:nvPr/>
        </p:nvSpPr>
        <p:spPr>
          <a:xfrm>
            <a:off x="222249" y="4480312"/>
            <a:ext cx="4197351" cy="253916"/>
          </a:xfrm>
          <a:prstGeom prst="rect">
            <a:avLst/>
          </a:prstGeom>
        </p:spPr>
        <p:txBody>
          <a:bodyPr wrap="square">
            <a:spAutoFit/>
          </a:bodyPr>
          <a:lstStyle/>
          <a:p>
            <a:r>
              <a:rPr lang="en-US" sz="1050" dirty="0">
                <a:latin typeface="Calibri" panose="020F0502020204030204" pitchFamily="34" charset="0"/>
                <a:ea typeface="Calibri" panose="020F0502020204030204" pitchFamily="34" charset="0"/>
                <a:cs typeface="Times New Roman" panose="02020603050405020304" pitchFamily="18" charset="0"/>
              </a:rPr>
              <a:t>Simulated eye diagram for VDD=2.5V, TT, 27C, </a:t>
            </a:r>
            <a:r>
              <a:rPr lang="en-US" sz="1050" dirty="0" err="1">
                <a:latin typeface="Calibri" panose="020F0502020204030204" pitchFamily="34" charset="0"/>
                <a:ea typeface="Calibri" panose="020F0502020204030204" pitchFamily="34" charset="0"/>
                <a:cs typeface="Times New Roman" panose="02020603050405020304" pitchFamily="18" charset="0"/>
              </a:rPr>
              <a:t>Iout</a:t>
            </a:r>
            <a:r>
              <a:rPr lang="en-US" sz="1050" dirty="0">
                <a:latin typeface="Calibri" panose="020F0502020204030204" pitchFamily="34" charset="0"/>
                <a:ea typeface="Calibri" panose="020F0502020204030204" pitchFamily="34" charset="0"/>
                <a:cs typeface="Times New Roman" panose="02020603050405020304" pitchFamily="18" charset="0"/>
              </a:rPr>
              <a:t>=± 4mA, at 500 </a:t>
            </a:r>
            <a:r>
              <a:rPr lang="en-US" sz="1050" dirty="0" err="1">
                <a:latin typeface="Calibri" panose="020F0502020204030204" pitchFamily="34" charset="0"/>
                <a:ea typeface="Calibri" panose="020F0502020204030204" pitchFamily="34" charset="0"/>
                <a:cs typeface="Times New Roman" panose="02020603050405020304" pitchFamily="18" charset="0"/>
              </a:rPr>
              <a:t>Mbps</a:t>
            </a:r>
            <a:r>
              <a:rPr lang="en-US" sz="1050" dirty="0">
                <a:latin typeface="Calibri" panose="020F0502020204030204" pitchFamily="34" charset="0"/>
                <a:ea typeface="Calibri" panose="020F0502020204030204" pitchFamily="34" charset="0"/>
                <a:cs typeface="Times New Roman" panose="02020603050405020304" pitchFamily="18" charset="0"/>
              </a:rPr>
              <a:t>.</a:t>
            </a:r>
            <a:endParaRPr lang="en-US" sz="1050" dirty="0"/>
          </a:p>
        </p:txBody>
      </p:sp>
      <p:pic>
        <p:nvPicPr>
          <p:cNvPr id="13" name="Picture 12">
            <a:extLst>
              <a:ext uri="{FF2B5EF4-FFF2-40B4-BE49-F238E27FC236}">
                <a16:creationId xmlns:a16="http://schemas.microsoft.com/office/drawing/2014/main" id="{0234AA9D-98DC-4BC6-9630-A93845E2E98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28600" y="1466217"/>
            <a:ext cx="4160520" cy="2947383"/>
          </a:xfrm>
          <a:prstGeom prst="rect">
            <a:avLst/>
          </a:prstGeom>
        </p:spPr>
      </p:pic>
    </p:spTree>
    <p:extLst>
      <p:ext uri="{BB962C8B-B14F-4D97-AF65-F5344CB8AC3E}">
        <p14:creationId xmlns:p14="http://schemas.microsoft.com/office/powerpoint/2010/main" val="1299799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Rx</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61383" y="651644"/>
            <a:ext cx="4874684" cy="2893100"/>
          </a:xfrm>
          <a:prstGeom prst="rect">
            <a:avLst/>
          </a:prstGeom>
        </p:spPr>
        <p:txBody>
          <a:bodyPr wrap="square">
            <a:spAutoFit/>
          </a:bodyPr>
          <a:lstStyle/>
          <a:p>
            <a:pPr marL="285750" indent="-285750">
              <a:buFont typeface="Arial" panose="020B0604020202020204" pitchFamily="34" charset="0"/>
              <a:buChar char="•"/>
            </a:pPr>
            <a:r>
              <a:rPr lang="en-US" sz="1400" dirty="0"/>
              <a:t>All L ≥ 90nm</a:t>
            </a:r>
          </a:p>
          <a:p>
            <a:pPr marL="285750" indent="-285750">
              <a:buFont typeface="Arial" panose="020B0604020202020204" pitchFamily="34" charset="0"/>
              <a:buChar char="•"/>
            </a:pPr>
            <a:r>
              <a:rPr lang="en-US" sz="1400" dirty="0"/>
              <a:t>Input voltage domain: 	2.5V to 1.8V (I/O)</a:t>
            </a:r>
          </a:p>
          <a:p>
            <a:pPr marL="285750" indent="-285750">
              <a:buFont typeface="Arial" panose="020B0604020202020204" pitchFamily="34" charset="0"/>
              <a:buChar char="•"/>
            </a:pPr>
            <a:r>
              <a:rPr lang="en-US" sz="1400" dirty="0"/>
              <a:t>Input differential </a:t>
            </a:r>
            <a:r>
              <a:rPr lang="en-US" sz="1400" dirty="0" err="1"/>
              <a:t>voltageV</a:t>
            </a:r>
            <a:r>
              <a:rPr lang="en-US" sz="1400" baseline="-25000" dirty="0" err="1"/>
              <a:t>ID</a:t>
            </a:r>
            <a:r>
              <a:rPr lang="en-US" sz="1400" dirty="0"/>
              <a:t> from ±100mV up to rail-to-rail</a:t>
            </a:r>
          </a:p>
          <a:p>
            <a:pPr marL="285750" indent="-285750">
              <a:buFont typeface="Arial" panose="020B0604020202020204" pitchFamily="34" charset="0"/>
              <a:buChar char="•"/>
            </a:pPr>
            <a:r>
              <a:rPr lang="en-US" sz="1400" dirty="0"/>
              <a:t>Output voltage: 	 	1.2V (chip core)</a:t>
            </a:r>
          </a:p>
          <a:p>
            <a:pPr marL="285750" indent="-285750">
              <a:buFont typeface="Arial" panose="020B0604020202020204" pitchFamily="34" charset="0"/>
              <a:buChar char="•"/>
            </a:pPr>
            <a:r>
              <a:rPr lang="en-US" sz="1400" dirty="0"/>
              <a:t>Compatible with LVDS standard (2.5V supply, +-3.5mA into 100 Ohm external termination, 1.25V typical common mode input (1.125V&lt;=V</a:t>
            </a:r>
            <a:r>
              <a:rPr lang="en-US" sz="1400" baseline="-25000" dirty="0"/>
              <a:t>CM</a:t>
            </a:r>
            <a:r>
              <a:rPr lang="en-US" sz="1400" dirty="0"/>
              <a:t>&lt;=1.375V) </a:t>
            </a:r>
          </a:p>
          <a:p>
            <a:pPr marL="285750" indent="-285750">
              <a:buFont typeface="Arial" panose="020B0604020202020204" pitchFamily="34" charset="0"/>
              <a:buChar char="•"/>
            </a:pPr>
            <a:r>
              <a:rPr lang="en-US" sz="1400" dirty="0"/>
              <a:t>Temperature range:		-189C&lt;=T&lt;=+125C</a:t>
            </a:r>
          </a:p>
          <a:p>
            <a:endParaRPr lang="en-US" sz="1400" dirty="0"/>
          </a:p>
          <a:p>
            <a:pPr marL="285750" indent="-285750">
              <a:buFont typeface="Arial" panose="020B0604020202020204" pitchFamily="34" charset="0"/>
              <a:buChar char="•"/>
            </a:pPr>
            <a:r>
              <a:rPr lang="en-US" sz="1400" dirty="0"/>
              <a:t>Low profile layout: ~115µm x 20µm (excluding output pads). Top metal is M4</a:t>
            </a:r>
          </a:p>
          <a:p>
            <a:pPr marL="285750" indent="-285750">
              <a:buFont typeface="Arial" panose="020B0604020202020204" pitchFamily="34" charset="0"/>
              <a:buChar char="•"/>
            </a:pPr>
            <a:r>
              <a:rPr lang="en-US" sz="1400" dirty="0"/>
              <a:t>No Internal termination</a:t>
            </a:r>
          </a:p>
          <a:p>
            <a:pPr marL="285750" indent="-285750">
              <a:buFont typeface="Arial" panose="020B0604020202020204" pitchFamily="34" charset="0"/>
              <a:buChar char="•"/>
            </a:pPr>
            <a:endParaRPr lang="en-US" sz="1400" dirty="0"/>
          </a:p>
        </p:txBody>
      </p:sp>
      <p:pic>
        <p:nvPicPr>
          <p:cNvPr id="7" name="Picture 6">
            <a:extLst>
              <a:ext uri="{FF2B5EF4-FFF2-40B4-BE49-F238E27FC236}">
                <a16:creationId xmlns:a16="http://schemas.microsoft.com/office/drawing/2014/main" id="{2C04144B-43E1-4CC8-BB05-4F9508FF1ECA}"/>
              </a:ext>
            </a:extLst>
          </p:cNvPr>
          <p:cNvPicPr>
            <a:picLocks noChangeAspect="1"/>
          </p:cNvPicPr>
          <p:nvPr/>
        </p:nvPicPr>
        <p:blipFill rotWithShape="1">
          <a:blip r:embed="rId3" cstate="email">
            <a:clrChange>
              <a:clrFrom>
                <a:srgbClr val="000000"/>
              </a:clrFrom>
              <a:clrTo>
                <a:srgbClr val="000000">
                  <a:alpha val="0"/>
                </a:srgbClr>
              </a:clrTo>
            </a:clrChange>
            <a:grayscl/>
            <a:extLst>
              <a:ext uri="{28A0092B-C50C-407E-A947-70E740481C1C}">
                <a14:useLocalDpi xmlns:a14="http://schemas.microsoft.com/office/drawing/2010/main"/>
              </a:ext>
            </a:extLst>
          </a:blip>
          <a:srcRect l="3206"/>
          <a:stretch/>
        </p:blipFill>
        <p:spPr>
          <a:xfrm>
            <a:off x="4724400" y="113921"/>
            <a:ext cx="4309408" cy="4764240"/>
          </a:xfrm>
          <a:prstGeom prst="rect">
            <a:avLst/>
          </a:prstGeom>
        </p:spPr>
      </p:pic>
    </p:spTree>
    <p:extLst>
      <p:ext uri="{BB962C8B-B14F-4D97-AF65-F5344CB8AC3E}">
        <p14:creationId xmlns:p14="http://schemas.microsoft.com/office/powerpoint/2010/main" val="40139237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ACE7CA-1CAA-452F-B862-64719FCADC4C}"/>
              </a:ext>
            </a:extLst>
          </p:cNvPr>
          <p:cNvSpPr>
            <a:spLocks noGrp="1"/>
          </p:cNvSpPr>
          <p:nvPr>
            <p:ph type="title"/>
          </p:nvPr>
        </p:nvSpPr>
        <p:spPr/>
        <p:txBody>
          <a:bodyPr/>
          <a:lstStyle/>
          <a:p>
            <a:r>
              <a:rPr lang="en-US" dirty="0"/>
              <a:t>LVDS Rx</a:t>
            </a:r>
          </a:p>
        </p:txBody>
      </p:sp>
      <p:sp>
        <p:nvSpPr>
          <p:cNvPr id="4" name="Date Placeholder 3">
            <a:extLst>
              <a:ext uri="{FF2B5EF4-FFF2-40B4-BE49-F238E27FC236}">
                <a16:creationId xmlns:a16="http://schemas.microsoft.com/office/drawing/2014/main" id="{55F9A336-C8BA-4A49-9B6C-6F4C714AFA60}"/>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B83BC8E3-3941-474D-A87A-E59D73951F6F}"/>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A5068946-6E4A-4463-A85C-1DE7EFAC0AFF}"/>
              </a:ext>
            </a:extLst>
          </p:cNvPr>
          <p:cNvSpPr>
            <a:spLocks noGrp="1"/>
          </p:cNvSpPr>
          <p:nvPr>
            <p:ph type="sldNum" sz="quarter" idx="4"/>
          </p:nvPr>
        </p:nvSpPr>
        <p:spPr/>
        <p:txBody>
          <a:bodyPr/>
          <a:lstStyle/>
          <a:p>
            <a:pPr>
              <a:defRPr/>
            </a:pPr>
            <a:fld id="{148C009B-CB69-E04A-B9B3-34B26D69E9CF}" type="slidenum">
              <a:rPr lang="en-US" smtClean="0"/>
              <a:pPr>
                <a:defRPr/>
              </a:pPr>
              <a:t>22</a:t>
            </a:fld>
            <a:endParaRPr lang="en-US" dirty="0"/>
          </a:p>
        </p:txBody>
      </p:sp>
      <p:sp>
        <p:nvSpPr>
          <p:cNvPr id="2" name="Rectangle 1">
            <a:extLst>
              <a:ext uri="{FF2B5EF4-FFF2-40B4-BE49-F238E27FC236}">
                <a16:creationId xmlns:a16="http://schemas.microsoft.com/office/drawing/2014/main" id="{AF4D9370-C7CB-41F2-B1E3-1E65870A5F28}"/>
              </a:ext>
            </a:extLst>
          </p:cNvPr>
          <p:cNvSpPr/>
          <p:nvPr/>
        </p:nvSpPr>
        <p:spPr>
          <a:xfrm>
            <a:off x="103713" y="651644"/>
            <a:ext cx="5278218" cy="3323987"/>
          </a:xfrm>
          <a:prstGeom prst="rect">
            <a:avLst/>
          </a:prstGeom>
        </p:spPr>
        <p:txBody>
          <a:bodyPr wrap="square">
            <a:spAutoFit/>
          </a:bodyPr>
          <a:lstStyle/>
          <a:p>
            <a:pPr marL="285750" indent="-285750">
              <a:buFont typeface="Arial" panose="020B0604020202020204" pitchFamily="34" charset="0"/>
              <a:buChar char="•"/>
            </a:pPr>
            <a:r>
              <a:rPr lang="en-US" sz="1400" b="1" dirty="0" err="1"/>
              <a:t>Predriver</a:t>
            </a:r>
            <a:r>
              <a:rPr lang="en-US" sz="1400" dirty="0"/>
              <a:t>: includes a </a:t>
            </a:r>
            <a:r>
              <a:rPr lang="en-US" sz="1400" dirty="0" err="1"/>
              <a:t>Vdd</a:t>
            </a:r>
            <a:r>
              <a:rPr lang="en-US" sz="1400" baseline="-25000" dirty="0" err="1"/>
              <a:t>core</a:t>
            </a:r>
            <a:r>
              <a:rPr lang="en-US" sz="1400" dirty="0" err="1">
                <a:sym typeface="Wingdings" panose="05000000000000000000" pitchFamily="2" charset="2"/>
              </a:rPr>
              <a:t></a:t>
            </a:r>
            <a:r>
              <a:rPr lang="en-US" sz="1400" dirty="0" err="1"/>
              <a:t>Vdd</a:t>
            </a:r>
            <a:r>
              <a:rPr lang="en-US" sz="1400" baseline="-25000" dirty="0" err="1"/>
              <a:t>IO</a:t>
            </a:r>
            <a:r>
              <a:rPr lang="en-US" sz="1400" dirty="0"/>
              <a:t> level shifter + buffers to drive the large capacitive load of the </a:t>
            </a:r>
            <a:r>
              <a:rPr lang="en-US" sz="1400" dirty="0" err="1"/>
              <a:t>Tx</a:t>
            </a:r>
            <a:r>
              <a:rPr lang="en-US" sz="1400" dirty="0"/>
              <a:t> bridge switches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Driver</a:t>
            </a:r>
            <a:r>
              <a:rPr lang="en-US" sz="1400" dirty="0"/>
              <a:t>: bridge architecture with selectable current</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b="1" dirty="0"/>
              <a:t>Common Mode Feedback</a:t>
            </a:r>
            <a:r>
              <a:rPr lang="en-US" sz="1400" dirty="0"/>
              <a:t> (CMFB) with resistive sensing (10K</a:t>
            </a:r>
            <a:r>
              <a:rPr lang="el-GR" sz="1400" dirty="0"/>
              <a:t>Ω</a:t>
            </a:r>
            <a:r>
              <a:rPr lang="en-US" sz="1400" dirty="0"/>
              <a:t>) for baseline correction (</a:t>
            </a:r>
            <a:r>
              <a:rPr lang="fr-FR" sz="1400" dirty="0"/>
              <a:t>LVDS </a:t>
            </a:r>
            <a:r>
              <a:rPr lang="fr-FR" sz="1400" dirty="0" err="1"/>
              <a:t>spec</a:t>
            </a:r>
            <a:r>
              <a:rPr lang="fr-FR" sz="1400" dirty="0"/>
              <a:t>: 1.125V ≤ V</a:t>
            </a:r>
            <a:r>
              <a:rPr lang="fr-FR" sz="1400" baseline="-25000" dirty="0"/>
              <a:t>CM</a:t>
            </a:r>
            <a:r>
              <a:rPr lang="fr-FR" sz="1400" dirty="0"/>
              <a:t> ≤ 1.375V)</a:t>
            </a:r>
          </a:p>
          <a:p>
            <a:pPr marL="742950" lvl="1" indent="-285750">
              <a:buFont typeface="Arial" panose="020B0604020202020204" pitchFamily="34" charset="0"/>
              <a:buChar char="•"/>
            </a:pPr>
            <a:r>
              <a:rPr lang="en-US" sz="1400" dirty="0"/>
              <a:t>PM </a:t>
            </a:r>
            <a:r>
              <a:rPr lang="el-GR" sz="1400" dirty="0"/>
              <a:t>ϕ</a:t>
            </a:r>
            <a:r>
              <a:rPr lang="en-US" sz="1400" dirty="0"/>
              <a:t>~90°, WC </a:t>
            </a:r>
            <a:r>
              <a:rPr lang="el-GR" sz="1400" dirty="0"/>
              <a:t>ϕ</a:t>
            </a:r>
            <a:r>
              <a:rPr lang="en-US" sz="1400" dirty="0"/>
              <a:t>~60° for T=-189C and VDD=1.8V</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Level shifters for the configuration bits</a:t>
            </a:r>
          </a:p>
          <a:p>
            <a:pPr marL="285750" indent="-285750">
              <a:buFont typeface="Arial" panose="020B0604020202020204" pitchFamily="34" charset="0"/>
              <a:buChar char="•"/>
            </a:pPr>
            <a:r>
              <a:rPr lang="en-US" sz="1400" dirty="0"/>
              <a:t>PDB2Ax analog I/O pads (as recommended by Foundry), passive protection diodes only for low impedance</a:t>
            </a:r>
          </a:p>
          <a:p>
            <a:pPr marL="285750" indent="-285750">
              <a:buFont typeface="Arial" panose="020B0604020202020204" pitchFamily="34" charset="0"/>
              <a:buChar char="•"/>
            </a:pPr>
            <a:endParaRPr lang="en-US" sz="1400" dirty="0"/>
          </a:p>
          <a:p>
            <a:r>
              <a:rPr lang="en-US" sz="1400" b="1" dirty="0"/>
              <a:t>Layout:</a:t>
            </a:r>
          </a:p>
          <a:p>
            <a:pPr marL="285750" indent="-285750">
              <a:buFont typeface="Arial" panose="020B0604020202020204" pitchFamily="34" charset="0"/>
              <a:buChar char="•"/>
            </a:pPr>
            <a:r>
              <a:rPr lang="en-US" sz="1400" dirty="0"/>
              <a:t>DFM + </a:t>
            </a:r>
            <a:r>
              <a:rPr lang="en-US" sz="1400" dirty="0" err="1"/>
              <a:t>guardrings</a:t>
            </a:r>
            <a:r>
              <a:rPr lang="en-US" sz="1400" dirty="0"/>
              <a:t> for all transistors</a:t>
            </a:r>
          </a:p>
        </p:txBody>
      </p:sp>
      <p:cxnSp>
        <p:nvCxnSpPr>
          <p:cNvPr id="10" name="Straight Arrow Connector 9">
            <a:extLst>
              <a:ext uri="{FF2B5EF4-FFF2-40B4-BE49-F238E27FC236}">
                <a16:creationId xmlns:a16="http://schemas.microsoft.com/office/drawing/2014/main" id="{89934E60-2721-49E2-8943-11B707AC4667}"/>
              </a:ext>
            </a:extLst>
          </p:cNvPr>
          <p:cNvCxnSpPr/>
          <p:nvPr/>
        </p:nvCxnSpPr>
        <p:spPr>
          <a:xfrm>
            <a:off x="6248401" y="4233333"/>
            <a:ext cx="2099733" cy="0"/>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1" name="TextBox 10">
            <a:extLst>
              <a:ext uri="{FF2B5EF4-FFF2-40B4-BE49-F238E27FC236}">
                <a16:creationId xmlns:a16="http://schemas.microsoft.com/office/drawing/2014/main" id="{D7B36A8C-6CA0-4865-B6C8-DD530700DA71}"/>
              </a:ext>
            </a:extLst>
          </p:cNvPr>
          <p:cNvSpPr txBox="1"/>
          <p:nvPr/>
        </p:nvSpPr>
        <p:spPr>
          <a:xfrm>
            <a:off x="6874913" y="4233333"/>
            <a:ext cx="846707" cy="369332"/>
          </a:xfrm>
          <a:prstGeom prst="rect">
            <a:avLst/>
          </a:prstGeom>
          <a:noFill/>
        </p:spPr>
        <p:txBody>
          <a:bodyPr wrap="none" rtlCol="0">
            <a:spAutoFit/>
          </a:bodyPr>
          <a:lstStyle/>
          <a:p>
            <a:r>
              <a:rPr lang="en-US" sz="1800" dirty="0"/>
              <a:t>120µm</a:t>
            </a:r>
          </a:p>
        </p:txBody>
      </p:sp>
      <p:cxnSp>
        <p:nvCxnSpPr>
          <p:cNvPr id="12" name="Straight Arrow Connector 11">
            <a:extLst>
              <a:ext uri="{FF2B5EF4-FFF2-40B4-BE49-F238E27FC236}">
                <a16:creationId xmlns:a16="http://schemas.microsoft.com/office/drawing/2014/main" id="{4DC3CE12-8D01-48A5-BFA5-73347D98E388}"/>
              </a:ext>
            </a:extLst>
          </p:cNvPr>
          <p:cNvCxnSpPr/>
          <p:nvPr/>
        </p:nvCxnSpPr>
        <p:spPr>
          <a:xfrm>
            <a:off x="6389796" y="1341182"/>
            <a:ext cx="1920240" cy="0"/>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E3922E19-DFF8-447E-99B5-C54C52F4C7E9}"/>
              </a:ext>
            </a:extLst>
          </p:cNvPr>
          <p:cNvSpPr txBox="1"/>
          <p:nvPr/>
        </p:nvSpPr>
        <p:spPr>
          <a:xfrm>
            <a:off x="6874913" y="985873"/>
            <a:ext cx="846707" cy="369332"/>
          </a:xfrm>
          <a:prstGeom prst="rect">
            <a:avLst/>
          </a:prstGeom>
          <a:noFill/>
        </p:spPr>
        <p:txBody>
          <a:bodyPr wrap="none" rtlCol="0">
            <a:spAutoFit/>
          </a:bodyPr>
          <a:lstStyle/>
          <a:p>
            <a:r>
              <a:rPr lang="en-US" sz="1800" dirty="0"/>
              <a:t>115µm</a:t>
            </a:r>
          </a:p>
        </p:txBody>
      </p:sp>
      <p:cxnSp>
        <p:nvCxnSpPr>
          <p:cNvPr id="14" name="Straight Arrow Connector 13">
            <a:extLst>
              <a:ext uri="{FF2B5EF4-FFF2-40B4-BE49-F238E27FC236}">
                <a16:creationId xmlns:a16="http://schemas.microsoft.com/office/drawing/2014/main" id="{CFC442A3-24C7-484D-97B8-BC4EA79AEE20}"/>
              </a:ext>
            </a:extLst>
          </p:cNvPr>
          <p:cNvCxnSpPr>
            <a:cxnSpLocks/>
          </p:cNvCxnSpPr>
          <p:nvPr/>
        </p:nvCxnSpPr>
        <p:spPr>
          <a:xfrm>
            <a:off x="5449667" y="1530281"/>
            <a:ext cx="1" cy="365760"/>
          </a:xfrm>
          <a:prstGeom prst="straightConnector1">
            <a:avLst/>
          </a:prstGeom>
          <a:ln>
            <a:headEnd type="triangle"/>
            <a:tailEnd type="triangle"/>
          </a:ln>
          <a:effectLst/>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3E422243-0A3B-424D-8174-FDFEBF7FDB91}"/>
              </a:ext>
            </a:extLst>
          </p:cNvPr>
          <p:cNvSpPr txBox="1"/>
          <p:nvPr/>
        </p:nvSpPr>
        <p:spPr>
          <a:xfrm rot="16200000">
            <a:off x="4900158" y="1532977"/>
            <a:ext cx="729687" cy="369332"/>
          </a:xfrm>
          <a:prstGeom prst="rect">
            <a:avLst/>
          </a:prstGeom>
          <a:noFill/>
        </p:spPr>
        <p:txBody>
          <a:bodyPr wrap="none" rtlCol="0">
            <a:spAutoFit/>
          </a:bodyPr>
          <a:lstStyle/>
          <a:p>
            <a:r>
              <a:rPr lang="en-US" sz="1800" dirty="0"/>
              <a:t>20µm</a:t>
            </a:r>
          </a:p>
        </p:txBody>
      </p:sp>
      <p:pic>
        <p:nvPicPr>
          <p:cNvPr id="15" name="Picture 14">
            <a:extLst>
              <a:ext uri="{FF2B5EF4-FFF2-40B4-BE49-F238E27FC236}">
                <a16:creationId xmlns:a16="http://schemas.microsoft.com/office/drawing/2014/main" id="{C20ABE09-3C97-48B0-B3F2-75A99CB581D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76863" y="1526886"/>
            <a:ext cx="3238537" cy="2473065"/>
          </a:xfrm>
          <a:prstGeom prst="rect">
            <a:avLst/>
          </a:prstGeom>
        </p:spPr>
      </p:pic>
    </p:spTree>
    <p:extLst>
      <p:ext uri="{BB962C8B-B14F-4D97-AF65-F5344CB8AC3E}">
        <p14:creationId xmlns:p14="http://schemas.microsoft.com/office/powerpoint/2010/main" val="29808498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16D645D-67E3-43B6-BECE-B7E396B74490}"/>
              </a:ext>
            </a:extLst>
          </p:cNvPr>
          <p:cNvSpPr>
            <a:spLocks noGrp="1"/>
          </p:cNvSpPr>
          <p:nvPr>
            <p:ph type="dt" sz="half" idx="2"/>
          </p:nvPr>
        </p:nvSpPr>
        <p:spPr>
          <a:xfrm>
            <a:off x="2692632" y="4878161"/>
            <a:ext cx="675368" cy="180975"/>
          </a:xfrm>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3D5058D6-0979-4D89-B2FB-46101CD0D827}"/>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9CDF1339-D23C-4E2F-BBDB-FAC72BFDEC62}"/>
              </a:ext>
            </a:extLst>
          </p:cNvPr>
          <p:cNvSpPr>
            <a:spLocks noGrp="1"/>
          </p:cNvSpPr>
          <p:nvPr>
            <p:ph type="sldNum" sz="quarter" idx="4"/>
          </p:nvPr>
        </p:nvSpPr>
        <p:spPr>
          <a:xfrm>
            <a:off x="2178055" y="4878161"/>
            <a:ext cx="414338" cy="177964"/>
          </a:xfrm>
        </p:spPr>
        <p:txBody>
          <a:bodyPr/>
          <a:lstStyle/>
          <a:p>
            <a:pPr>
              <a:defRPr/>
            </a:pPr>
            <a:fld id="{148C009B-CB69-E04A-B9B3-34B26D69E9CF}" type="slidenum">
              <a:rPr lang="en-US" smtClean="0"/>
              <a:pPr>
                <a:defRPr/>
              </a:pPr>
              <a:t>23</a:t>
            </a:fld>
            <a:endParaRPr lang="en-US" dirty="0"/>
          </a:p>
        </p:txBody>
      </p:sp>
      <p:pic>
        <p:nvPicPr>
          <p:cNvPr id="13" name="Picture 12">
            <a:extLst>
              <a:ext uri="{FF2B5EF4-FFF2-40B4-BE49-F238E27FC236}">
                <a16:creationId xmlns:a16="http://schemas.microsoft.com/office/drawing/2014/main" id="{33CC531E-1508-4A89-939C-7B165C03617B}"/>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55802" y="-3"/>
            <a:ext cx="3496359" cy="2532498"/>
          </a:xfrm>
          <a:prstGeom prst="rect">
            <a:avLst/>
          </a:prstGeom>
          <a:noFill/>
        </p:spPr>
      </p:pic>
      <p:pic>
        <p:nvPicPr>
          <p:cNvPr id="14" name="Picture 13">
            <a:extLst>
              <a:ext uri="{FF2B5EF4-FFF2-40B4-BE49-F238E27FC236}">
                <a16:creationId xmlns:a16="http://schemas.microsoft.com/office/drawing/2014/main" id="{FE01FD30-C2E3-419C-8979-8CAA5084689D}"/>
              </a:ext>
            </a:extLst>
          </p:cNvPr>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1955805" y="2611002"/>
            <a:ext cx="3496359" cy="2532498"/>
          </a:xfrm>
          <a:prstGeom prst="rect">
            <a:avLst/>
          </a:prstGeom>
          <a:noFill/>
        </p:spPr>
      </p:pic>
      <p:sp>
        <p:nvSpPr>
          <p:cNvPr id="2" name="Rectangle 1">
            <a:extLst>
              <a:ext uri="{FF2B5EF4-FFF2-40B4-BE49-F238E27FC236}">
                <a16:creationId xmlns:a16="http://schemas.microsoft.com/office/drawing/2014/main" id="{F4BED211-919F-4DCC-8B58-AEF846C1D824}"/>
              </a:ext>
            </a:extLst>
          </p:cNvPr>
          <p:cNvSpPr/>
          <p:nvPr/>
        </p:nvSpPr>
        <p:spPr>
          <a:xfrm>
            <a:off x="2787127" y="1531934"/>
            <a:ext cx="2394480" cy="415498"/>
          </a:xfrm>
          <a:prstGeom prst="rect">
            <a:avLst/>
          </a:prstGeom>
        </p:spPr>
        <p:txBody>
          <a:bodyPr wrap="square">
            <a:spAutoFit/>
          </a:bodyPr>
          <a:lstStyle/>
          <a:p>
            <a:pPr marL="0" marR="0" algn="just">
              <a:spcBef>
                <a:spcPts val="0"/>
              </a:spcBef>
              <a:spcAft>
                <a:spcPts val="1000"/>
              </a:spcAft>
            </a:pPr>
            <a:r>
              <a:rPr lang="en-US" sz="105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power consumption across corners and temperatures for 2.5V and 1.8V supplies.</a:t>
            </a:r>
          </a:p>
        </p:txBody>
      </p:sp>
      <p:sp>
        <p:nvSpPr>
          <p:cNvPr id="10" name="Rectangle 9">
            <a:extLst>
              <a:ext uri="{FF2B5EF4-FFF2-40B4-BE49-F238E27FC236}">
                <a16:creationId xmlns:a16="http://schemas.microsoft.com/office/drawing/2014/main" id="{06367844-E586-4478-ACC1-A35F9404789B}"/>
              </a:ext>
            </a:extLst>
          </p:cNvPr>
          <p:cNvSpPr/>
          <p:nvPr/>
        </p:nvSpPr>
        <p:spPr>
          <a:xfrm>
            <a:off x="2404537" y="4217365"/>
            <a:ext cx="2971801" cy="415498"/>
          </a:xfrm>
          <a:prstGeom prst="rect">
            <a:avLst/>
          </a:prstGeom>
        </p:spPr>
        <p:txBody>
          <a:bodyPr wrap="square">
            <a:spAutoFit/>
          </a:bodyPr>
          <a:lstStyle/>
          <a:p>
            <a:r>
              <a:rPr lang="en-US" sz="1050" dirty="0">
                <a:latin typeface="Calibri" panose="020F0502020204030204" pitchFamily="34" charset="0"/>
                <a:ea typeface="Calibri" panose="020F0502020204030204" pitchFamily="34" charset="0"/>
                <a:cs typeface="Times New Roman" panose="02020603050405020304" pitchFamily="18" charset="0"/>
              </a:rPr>
              <a:t>propagation time across corners and temperatures for 2.5V and 1.8V supplies (</a:t>
            </a:r>
            <a:r>
              <a:rPr lang="en-US" sz="1050" dirty="0" err="1">
                <a:latin typeface="Calibri" panose="020F0502020204030204" pitchFamily="34" charset="0"/>
                <a:ea typeface="Calibri" panose="020F0502020204030204" pitchFamily="34" charset="0"/>
                <a:cs typeface="Times New Roman" panose="02020603050405020304" pitchFamily="18" charset="0"/>
              </a:rPr>
              <a:t>Vin</a:t>
            </a:r>
            <a:r>
              <a:rPr lang="en-US" sz="1050" baseline="-25000" dirty="0" err="1">
                <a:latin typeface="Calibri" panose="020F0502020204030204" pitchFamily="34" charset="0"/>
                <a:ea typeface="Calibri" panose="020F0502020204030204" pitchFamily="34" charset="0"/>
                <a:cs typeface="Times New Roman" panose="02020603050405020304" pitchFamily="18" charset="0"/>
              </a:rPr>
              <a:t>DIFF</a:t>
            </a:r>
            <a:r>
              <a:rPr lang="en-US" sz="1050" dirty="0">
                <a:latin typeface="Calibri" panose="020F0502020204030204" pitchFamily="34" charset="0"/>
                <a:ea typeface="Calibri" panose="020F0502020204030204" pitchFamily="34" charset="0"/>
                <a:cs typeface="Times New Roman" panose="02020603050405020304" pitchFamily="18" charset="0"/>
              </a:rPr>
              <a:t>=+-100mV)</a:t>
            </a:r>
            <a:endParaRPr lang="en-US" sz="1050" dirty="0"/>
          </a:p>
        </p:txBody>
      </p:sp>
      <p:pic>
        <p:nvPicPr>
          <p:cNvPr id="17" name="Picture 16">
            <a:extLst>
              <a:ext uri="{FF2B5EF4-FFF2-40B4-BE49-F238E27FC236}">
                <a16:creationId xmlns:a16="http://schemas.microsoft.com/office/drawing/2014/main" id="{21CC3741-996B-4660-9937-8EF557B91566}"/>
              </a:ext>
            </a:extLst>
          </p:cNvPr>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13407" y="3"/>
            <a:ext cx="3492579" cy="2536278"/>
          </a:xfrm>
          <a:prstGeom prst="rect">
            <a:avLst/>
          </a:prstGeom>
          <a:noFill/>
        </p:spPr>
      </p:pic>
      <p:sp>
        <p:nvSpPr>
          <p:cNvPr id="18" name="Rectangle 17">
            <a:extLst>
              <a:ext uri="{FF2B5EF4-FFF2-40B4-BE49-F238E27FC236}">
                <a16:creationId xmlns:a16="http://schemas.microsoft.com/office/drawing/2014/main" id="{74386624-27F0-4092-94F0-B285245C8A38}"/>
              </a:ext>
            </a:extLst>
          </p:cNvPr>
          <p:cNvSpPr/>
          <p:nvPr/>
        </p:nvSpPr>
        <p:spPr>
          <a:xfrm>
            <a:off x="6350006" y="1541141"/>
            <a:ext cx="2192866" cy="423123"/>
          </a:xfrm>
          <a:prstGeom prst="rect">
            <a:avLst/>
          </a:prstGeom>
        </p:spPr>
        <p:txBody>
          <a:bodyPr wrap="square">
            <a:spAutoFit/>
          </a:bodyPr>
          <a:lstStyle/>
          <a:p>
            <a:pPr marL="0" marR="0" algn="just">
              <a:spcBef>
                <a:spcPts val="0"/>
              </a:spcBef>
              <a:spcAft>
                <a:spcPts val="1000"/>
              </a:spcAft>
            </a:pPr>
            <a:r>
              <a:rPr lang="en-US" sz="105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power consumption and propagation time as function of </a:t>
            </a:r>
            <a:r>
              <a:rPr lang="en-US" sz="1050" i="1" dirty="0" err="1">
                <a:solidFill>
                  <a:srgbClr val="44546A"/>
                </a:solidFill>
                <a:latin typeface="Calibri" panose="020F0502020204030204" pitchFamily="34" charset="0"/>
                <a:ea typeface="Calibri" panose="020F0502020204030204" pitchFamily="34" charset="0"/>
                <a:cs typeface="Times New Roman" panose="02020603050405020304" pitchFamily="18" charset="0"/>
              </a:rPr>
              <a:t>Vin</a:t>
            </a:r>
            <a:r>
              <a:rPr lang="en-US" sz="1050" i="1" baseline="-25000" dirty="0" err="1">
                <a:solidFill>
                  <a:srgbClr val="44546A"/>
                </a:solidFill>
                <a:latin typeface="Calibri" panose="020F0502020204030204" pitchFamily="34" charset="0"/>
                <a:ea typeface="Calibri" panose="020F0502020204030204" pitchFamily="34" charset="0"/>
                <a:cs typeface="Times New Roman" panose="02020603050405020304" pitchFamily="18" charset="0"/>
              </a:rPr>
              <a:t>DIFF</a:t>
            </a:r>
            <a:r>
              <a:rPr lang="en-US" sz="105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a:t>
            </a:r>
          </a:p>
        </p:txBody>
      </p:sp>
      <p:pic>
        <p:nvPicPr>
          <p:cNvPr id="19" name="Picture 18">
            <a:extLst>
              <a:ext uri="{FF2B5EF4-FFF2-40B4-BE49-F238E27FC236}">
                <a16:creationId xmlns:a16="http://schemas.microsoft.com/office/drawing/2014/main" id="{186C89DE-6BA9-46E3-A2B8-9D64EAB94585}"/>
              </a:ext>
            </a:extLst>
          </p:cNvPr>
          <p:cNvPicPr>
            <a:picLocks/>
          </p:cNvPicPr>
          <p:nvPr/>
        </p:nvPicPr>
        <p:blipFill>
          <a:blip r:embed="rId6" cstate="email">
            <a:extLst>
              <a:ext uri="{28A0092B-C50C-407E-A947-70E740481C1C}">
                <a14:useLocalDpi xmlns:a14="http://schemas.microsoft.com/office/drawing/2010/main"/>
              </a:ext>
            </a:extLst>
          </a:blip>
          <a:srcRect/>
          <a:stretch>
            <a:fillRect/>
          </a:stretch>
        </p:blipFill>
        <p:spPr bwMode="auto">
          <a:xfrm>
            <a:off x="5613410" y="2596675"/>
            <a:ext cx="3491177" cy="2546825"/>
          </a:xfrm>
          <a:prstGeom prst="rect">
            <a:avLst/>
          </a:prstGeom>
          <a:noFill/>
        </p:spPr>
      </p:pic>
      <p:sp>
        <p:nvSpPr>
          <p:cNvPr id="20" name="Rectangle 19">
            <a:extLst>
              <a:ext uri="{FF2B5EF4-FFF2-40B4-BE49-F238E27FC236}">
                <a16:creationId xmlns:a16="http://schemas.microsoft.com/office/drawing/2014/main" id="{7B5B3853-7C96-4113-8DC5-D77BECB40F08}"/>
              </a:ext>
            </a:extLst>
          </p:cNvPr>
          <p:cNvSpPr/>
          <p:nvPr/>
        </p:nvSpPr>
        <p:spPr>
          <a:xfrm>
            <a:off x="6502410" y="4118792"/>
            <a:ext cx="2539995" cy="253916"/>
          </a:xfrm>
          <a:prstGeom prst="rect">
            <a:avLst/>
          </a:prstGeom>
        </p:spPr>
        <p:txBody>
          <a:bodyPr wrap="square">
            <a:spAutoFit/>
          </a:bodyPr>
          <a:lstStyle/>
          <a:p>
            <a:pPr marL="0" marR="0" algn="just">
              <a:spcBef>
                <a:spcPts val="0"/>
              </a:spcBef>
              <a:spcAft>
                <a:spcPts val="1000"/>
              </a:spcAft>
            </a:pPr>
            <a:r>
              <a:rPr lang="en-US" sz="105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power consumption as a function of </a:t>
            </a:r>
            <a:r>
              <a:rPr lang="en-US" sz="1050" i="1" dirty="0" err="1">
                <a:solidFill>
                  <a:srgbClr val="44546A"/>
                </a:solidFill>
                <a:latin typeface="Calibri" panose="020F0502020204030204" pitchFamily="34" charset="0"/>
                <a:ea typeface="Calibri" panose="020F0502020204030204" pitchFamily="34" charset="0"/>
                <a:cs typeface="Times New Roman" panose="02020603050405020304" pitchFamily="18" charset="0"/>
              </a:rPr>
              <a:t>Vin</a:t>
            </a:r>
            <a:r>
              <a:rPr lang="en-US" sz="1050" i="1" baseline="-25000" dirty="0" err="1">
                <a:solidFill>
                  <a:srgbClr val="44546A"/>
                </a:solidFill>
                <a:latin typeface="Calibri" panose="020F0502020204030204" pitchFamily="34" charset="0"/>
                <a:ea typeface="Calibri" panose="020F0502020204030204" pitchFamily="34" charset="0"/>
                <a:cs typeface="Times New Roman" panose="02020603050405020304" pitchFamily="18" charset="0"/>
              </a:rPr>
              <a:t>CM</a:t>
            </a:r>
            <a:r>
              <a:rPr lang="en-US" sz="1050" i="1" dirty="0">
                <a:solidFill>
                  <a:srgbClr val="44546A"/>
                </a:solidFill>
                <a:latin typeface="Calibri" panose="020F0502020204030204" pitchFamily="34" charset="0"/>
                <a:ea typeface="Calibri" panose="020F0502020204030204" pitchFamily="34" charset="0"/>
                <a:cs typeface="Times New Roman" panose="02020603050405020304" pitchFamily="18" charset="0"/>
              </a:rPr>
              <a:t>.</a:t>
            </a:r>
          </a:p>
        </p:txBody>
      </p:sp>
      <p:sp>
        <p:nvSpPr>
          <p:cNvPr id="21" name="Title 2">
            <a:extLst>
              <a:ext uri="{FF2B5EF4-FFF2-40B4-BE49-F238E27FC236}">
                <a16:creationId xmlns:a16="http://schemas.microsoft.com/office/drawing/2014/main" id="{9C3DB0EB-C4CA-4A7C-BB49-C4B07F4AD8EB}"/>
              </a:ext>
            </a:extLst>
          </p:cNvPr>
          <p:cNvSpPr>
            <a:spLocks noGrp="1"/>
          </p:cNvSpPr>
          <p:nvPr>
            <p:ph type="title"/>
          </p:nvPr>
        </p:nvSpPr>
        <p:spPr>
          <a:xfrm>
            <a:off x="135466" y="535948"/>
            <a:ext cx="1727202" cy="320908"/>
          </a:xfrm>
        </p:spPr>
        <p:txBody>
          <a:bodyPr/>
          <a:lstStyle/>
          <a:p>
            <a:r>
              <a:rPr lang="en-US" dirty="0"/>
              <a:t>LVDS Rx Performance</a:t>
            </a:r>
          </a:p>
        </p:txBody>
      </p:sp>
      <p:sp>
        <p:nvSpPr>
          <p:cNvPr id="23" name="Rectangle 22">
            <a:extLst>
              <a:ext uri="{FF2B5EF4-FFF2-40B4-BE49-F238E27FC236}">
                <a16:creationId xmlns:a16="http://schemas.microsoft.com/office/drawing/2014/main" id="{9F41F858-4447-4097-B40B-B730432A73B7}"/>
              </a:ext>
            </a:extLst>
          </p:cNvPr>
          <p:cNvSpPr/>
          <p:nvPr/>
        </p:nvSpPr>
        <p:spPr>
          <a:xfrm>
            <a:off x="69850" y="1142277"/>
            <a:ext cx="1885955" cy="307777"/>
          </a:xfrm>
          <a:prstGeom prst="rect">
            <a:avLst/>
          </a:prstGeom>
        </p:spPr>
        <p:txBody>
          <a:bodyPr wrap="square">
            <a:spAutoFit/>
          </a:bodyPr>
          <a:lstStyle/>
          <a:p>
            <a:r>
              <a:rPr lang="en-US" sz="1400" dirty="0"/>
              <a:t>Simulations at 1Gbps</a:t>
            </a:r>
          </a:p>
        </p:txBody>
      </p:sp>
    </p:spTree>
    <p:extLst>
      <p:ext uri="{BB962C8B-B14F-4D97-AF65-F5344CB8AC3E}">
        <p14:creationId xmlns:p14="http://schemas.microsoft.com/office/powerpoint/2010/main" val="2554383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24</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21130" y="659045"/>
            <a:ext cx="3254870" cy="3985706"/>
          </a:xfrm>
          <a:prstGeom prst="rect">
            <a:avLst/>
          </a:prstGeom>
        </p:spPr>
        <p:txBody>
          <a:bodyPr wrap="square">
            <a:spAutoFit/>
          </a:bodyPr>
          <a:lstStyle/>
          <a:p>
            <a:pPr marL="342900" indent="-342900">
              <a:spcBef>
                <a:spcPts val="0"/>
              </a:spcBef>
              <a:spcAft>
                <a:spcPts val="600"/>
              </a:spcAft>
              <a:buFont typeface="Arial" panose="020B0604020202020204" pitchFamily="34" charset="0"/>
              <a:buChar char="•"/>
            </a:pPr>
            <a:r>
              <a:rPr lang="en-US" sz="1400" dirty="0">
                <a:latin typeface="LMRoman12-Regular"/>
              </a:rPr>
              <a:t>Responsible for all communication between warm and cold. </a:t>
            </a:r>
          </a:p>
          <a:p>
            <a:pPr marL="342900" indent="-342900">
              <a:spcBef>
                <a:spcPts val="0"/>
              </a:spcBef>
              <a:spcAft>
                <a:spcPts val="600"/>
              </a:spcAft>
              <a:buFont typeface="Arial" panose="020B0604020202020204" pitchFamily="34" charset="0"/>
              <a:buChar char="•"/>
            </a:pPr>
            <a:r>
              <a:rPr lang="en-US" sz="1400" dirty="0">
                <a:latin typeface="LMRoman12-Regular"/>
              </a:rPr>
              <a:t>Receives command and control information. </a:t>
            </a:r>
          </a:p>
          <a:p>
            <a:pPr marL="342900" indent="-342900">
              <a:spcBef>
                <a:spcPts val="0"/>
              </a:spcBef>
              <a:spcAft>
                <a:spcPts val="600"/>
              </a:spcAft>
              <a:buFont typeface="Arial" panose="020B0604020202020204" pitchFamily="34" charset="0"/>
              <a:buChar char="•"/>
            </a:pPr>
            <a:r>
              <a:rPr lang="en-US" sz="1400" dirty="0">
                <a:latin typeface="LMRoman12-Regular"/>
              </a:rPr>
              <a:t>Provides clocks to the Cold ADC ASICs and relays commands to the </a:t>
            </a:r>
            <a:r>
              <a:rPr lang="en-US" sz="1400" dirty="0" err="1">
                <a:latin typeface="LMRoman12-Regular"/>
              </a:rPr>
              <a:t>LArASIC</a:t>
            </a:r>
            <a:r>
              <a:rPr lang="en-US" sz="1400" dirty="0">
                <a:latin typeface="LMRoman12-Regular"/>
              </a:rPr>
              <a:t> front-end and to the Cold ADC ASICs to set operating modes and initiate calibration procedures. </a:t>
            </a:r>
          </a:p>
          <a:p>
            <a:pPr marL="342900" indent="-342900">
              <a:spcBef>
                <a:spcPts val="0"/>
              </a:spcBef>
              <a:spcAft>
                <a:spcPts val="600"/>
              </a:spcAft>
              <a:buFont typeface="Arial" panose="020B0604020202020204" pitchFamily="34" charset="0"/>
              <a:buChar char="•"/>
            </a:pPr>
            <a:r>
              <a:rPr lang="en-US" sz="1400" dirty="0">
                <a:latin typeface="LMRoman12-Regular"/>
              </a:rPr>
              <a:t>Receives data from the ADC ASICs, reformats these data, merges data streams, formats data packets, and sends these data packets to the warm electronics using 1.28 </a:t>
            </a:r>
            <a:r>
              <a:rPr lang="en-US" sz="1400" dirty="0" err="1">
                <a:latin typeface="LMRoman12-Regular"/>
              </a:rPr>
              <a:t>Gbps</a:t>
            </a:r>
            <a:r>
              <a:rPr lang="en-US" sz="1400" dirty="0">
                <a:latin typeface="LMRoman12-Regular"/>
              </a:rPr>
              <a:t> links. These links are designed for use with 30 m long cables </a:t>
            </a:r>
            <a:r>
              <a:rPr lang="en-US" sz="400" dirty="0">
                <a:latin typeface="LMSans8-Regular"/>
              </a:rPr>
              <a:t>1 </a:t>
            </a:r>
            <a:r>
              <a:rPr lang="en-US" sz="1400" dirty="0">
                <a:latin typeface="LMRoman12-Regular"/>
              </a:rPr>
              <a:t>and include line drivers with pulse pre-emphasis.</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COLDATA</a:t>
            </a:r>
          </a:p>
        </p:txBody>
      </p:sp>
      <p:pic>
        <p:nvPicPr>
          <p:cNvPr id="7" name="Picture 6">
            <a:extLst>
              <a:ext uri="{FF2B5EF4-FFF2-40B4-BE49-F238E27FC236}">
                <a16:creationId xmlns:a16="http://schemas.microsoft.com/office/drawing/2014/main" id="{7189D017-7C0B-43F5-B42E-EDA2DEE27D4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76000" y="597600"/>
            <a:ext cx="5868000" cy="4006808"/>
          </a:xfrm>
          <a:prstGeom prst="rect">
            <a:avLst/>
          </a:prstGeom>
        </p:spPr>
      </p:pic>
    </p:spTree>
    <p:extLst>
      <p:ext uri="{BB962C8B-B14F-4D97-AF65-F5344CB8AC3E}">
        <p14:creationId xmlns:p14="http://schemas.microsoft.com/office/powerpoint/2010/main" val="16066977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25</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788645"/>
            <a:ext cx="8546870" cy="3754874"/>
          </a:xfrm>
          <a:prstGeom prst="rect">
            <a:avLst/>
          </a:prstGeom>
        </p:spPr>
        <p:txBody>
          <a:bodyPr wrap="square">
            <a:spAutoFit/>
          </a:bodyPr>
          <a:lstStyle/>
          <a:p>
            <a:r>
              <a:rPr lang="en-US" sz="1400" b="1" dirty="0"/>
              <a:t>I</a:t>
            </a:r>
            <a:r>
              <a:rPr lang="en-US" sz="1400" b="1" baseline="30000" dirty="0"/>
              <a:t>2</a:t>
            </a:r>
            <a:r>
              <a:rPr lang="en-US" sz="1400" b="1" dirty="0"/>
              <a:t>C Slave Cell:</a:t>
            </a:r>
            <a:r>
              <a:rPr lang="en-US" sz="1400" dirty="0"/>
              <a:t> standard single-master, except for</a:t>
            </a:r>
          </a:p>
          <a:p>
            <a:pPr marL="285750" indent="-285750">
              <a:buFont typeface="Arial" panose="020B0604020202020204" pitchFamily="34" charset="0"/>
              <a:buChar char="•"/>
            </a:pPr>
            <a:r>
              <a:rPr lang="en-US" sz="1400" dirty="0"/>
              <a:t>no clock extension;</a:t>
            </a:r>
          </a:p>
          <a:p>
            <a:pPr marL="285750" indent="-285750">
              <a:buFont typeface="Arial" panose="020B0604020202020204" pitchFamily="34" charset="0"/>
              <a:buChar char="•"/>
            </a:pPr>
            <a:r>
              <a:rPr lang="en-US" sz="1400" dirty="0"/>
              <a:t>LVDS instead of CMOS (</a:t>
            </a:r>
            <a:r>
              <a:rPr lang="en-US" sz="1400" dirty="0">
                <a:sym typeface="Wingdings" panose="05000000000000000000" pitchFamily="2" charset="2"/>
              </a:rPr>
              <a:t> bidirectional SDA replaced by two lines);</a:t>
            </a:r>
          </a:p>
          <a:p>
            <a:pPr marL="285750" indent="-285750">
              <a:buFont typeface="Arial" panose="020B0604020202020204" pitchFamily="34" charset="0"/>
              <a:buChar char="•"/>
            </a:pPr>
            <a:r>
              <a:rPr lang="en-US" sz="1400" dirty="0">
                <a:sym typeface="Wingdings" panose="05000000000000000000" pitchFamily="2" charset="2"/>
              </a:rPr>
              <a:t>3-word communication (&lt;</a:t>
            </a:r>
            <a:r>
              <a:rPr lang="en-US" sz="1400" dirty="0" err="1">
                <a:sym typeface="Wingdings" panose="05000000000000000000" pitchFamily="2" charset="2"/>
              </a:rPr>
              <a:t>chipID</a:t>
            </a:r>
            <a:r>
              <a:rPr lang="en-US" sz="1400" dirty="0">
                <a:sym typeface="Wingdings" panose="05000000000000000000" pitchFamily="2" charset="2"/>
              </a:rPr>
              <a:t>/page&gt;&lt;register address&gt;&lt;data&gt;) instead of 2-word communication (&lt;address&gt;&lt;data&gt;)</a:t>
            </a:r>
          </a:p>
          <a:p>
            <a:pPr marL="285750" indent="-285750">
              <a:buFont typeface="Arial" panose="020B0604020202020204" pitchFamily="34" charset="0"/>
              <a:buChar char="•"/>
            </a:pPr>
            <a:endParaRPr lang="en-US" sz="1400" dirty="0">
              <a:sym typeface="Wingdings" panose="05000000000000000000" pitchFamily="2" charset="2"/>
            </a:endParaRPr>
          </a:p>
          <a:p>
            <a:pPr marL="285750" indent="-285750">
              <a:buFont typeface="Arial" panose="020B0604020202020204" pitchFamily="34" charset="0"/>
              <a:buChar char="•"/>
            </a:pPr>
            <a:r>
              <a:rPr lang="en-US" sz="1400" dirty="0">
                <a:sym typeface="Wingdings" panose="05000000000000000000" pitchFamily="2" charset="2"/>
              </a:rPr>
              <a:t>No reset line: resets through Fast Command Interface (+ one from state of SCL &amp; SDA_w2c to reset I2C to “idle”)</a:t>
            </a:r>
          </a:p>
          <a:p>
            <a:pPr marL="285750" indent="-285750">
              <a:buFont typeface="Arial" panose="020B0604020202020204" pitchFamily="34" charset="0"/>
              <a:buChar char="•"/>
            </a:pPr>
            <a:endParaRPr lang="en-US" sz="1400" dirty="0">
              <a:sym typeface="Wingdings" panose="05000000000000000000" pitchFamily="2" charset="2"/>
            </a:endParaRPr>
          </a:p>
          <a:p>
            <a:r>
              <a:rPr lang="en-US" sz="1400" b="1" dirty="0"/>
              <a:t>I</a:t>
            </a:r>
            <a:r>
              <a:rPr lang="en-US" sz="1400" b="1" baseline="30000" dirty="0"/>
              <a:t>2</a:t>
            </a:r>
            <a:r>
              <a:rPr lang="en-US" sz="1400" b="1" dirty="0"/>
              <a:t>C Relay Cell:</a:t>
            </a:r>
            <a:r>
              <a:rPr lang="en-US" sz="1400" dirty="0"/>
              <a:t> </a:t>
            </a:r>
          </a:p>
          <a:p>
            <a:pPr marL="285750" indent="-285750">
              <a:buFont typeface="Arial" panose="020B0604020202020204" pitchFamily="34" charset="0"/>
              <a:buChar char="•"/>
            </a:pPr>
            <a:r>
              <a:rPr lang="en-US" sz="1400" dirty="0"/>
              <a:t>Relays I</a:t>
            </a:r>
            <a:r>
              <a:rPr lang="en-US" sz="1400" baseline="30000" dirty="0"/>
              <a:t>2</a:t>
            </a:r>
            <a:r>
              <a:rPr lang="en-US" sz="1400" dirty="0"/>
              <a:t>C commands from LVDS to CMOS to the internal and the Cold ADC’s I</a:t>
            </a:r>
            <a:r>
              <a:rPr lang="en-US" sz="1400" baseline="30000" dirty="0"/>
              <a:t>2</a:t>
            </a:r>
            <a:r>
              <a:rPr lang="en-US" sz="1400" dirty="0"/>
              <a:t>C Slave Cells</a:t>
            </a:r>
          </a:p>
          <a:p>
            <a:pPr marL="285750" indent="-285750">
              <a:buFont typeface="Arial" panose="020B0604020202020204" pitchFamily="34" charset="0"/>
              <a:buChar char="•"/>
            </a:pPr>
            <a:r>
              <a:rPr lang="en-US" sz="1400" dirty="0"/>
              <a:t>Can switch between primary and secondary I</a:t>
            </a:r>
            <a:r>
              <a:rPr lang="en-US" sz="1400" baseline="30000" dirty="0"/>
              <a:t>2</a:t>
            </a:r>
            <a:r>
              <a:rPr lang="en-US" sz="1400" dirty="0"/>
              <a:t>C lines (for reliability) via Fast Command Receiver</a:t>
            </a:r>
          </a:p>
          <a:p>
            <a:pPr marL="285750" indent="-285750">
              <a:buFont typeface="Arial" panose="020B0604020202020204" pitchFamily="34" charset="0"/>
              <a:buChar char="•"/>
            </a:pPr>
            <a:endParaRPr lang="en-US" sz="1400" dirty="0"/>
          </a:p>
          <a:p>
            <a:r>
              <a:rPr lang="en-US" sz="1400" b="1" dirty="0"/>
              <a:t>Fast Command Receiver:</a:t>
            </a:r>
          </a:p>
          <a:p>
            <a:pPr marL="285750" indent="-285750">
              <a:buFont typeface="Arial" panose="020B0604020202020204" pitchFamily="34" charset="0"/>
              <a:buChar char="•"/>
            </a:pPr>
            <a:r>
              <a:rPr lang="en-US" sz="1400" dirty="0"/>
              <a:t>Serial input for commands synchronous to the 64 MHz system clock: </a:t>
            </a:r>
            <a:r>
              <a:rPr lang="en-US" sz="1400" i="1" dirty="0"/>
              <a:t>Adjust 2MHz Rising Edge, Calibrate, Sync, Switch I2C, COLDATA reset.</a:t>
            </a:r>
          </a:p>
          <a:p>
            <a:pPr marL="285750" indent="-285750">
              <a:buFont typeface="Arial" panose="020B0604020202020204" pitchFamily="34" charset="0"/>
              <a:buChar char="•"/>
            </a:pPr>
            <a:endParaRPr lang="en-US" sz="1400" dirty="0"/>
          </a:p>
          <a:p>
            <a:r>
              <a:rPr lang="en-US" sz="1400" b="1" dirty="0"/>
              <a:t>Clock Divider:</a:t>
            </a:r>
            <a:r>
              <a:rPr lang="en-US" sz="1400" dirty="0"/>
              <a:t> creates the 2MHz and 16MHz clocks from the 64MHz</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COLDATA main blocks - 1:</a:t>
            </a:r>
          </a:p>
        </p:txBody>
      </p:sp>
    </p:spTree>
    <p:extLst>
      <p:ext uri="{BB962C8B-B14F-4D97-AF65-F5344CB8AC3E}">
        <p14:creationId xmlns:p14="http://schemas.microsoft.com/office/powerpoint/2010/main" val="2711486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788645"/>
            <a:ext cx="8546870" cy="3754874"/>
          </a:xfrm>
          <a:prstGeom prst="rect">
            <a:avLst/>
          </a:prstGeom>
        </p:spPr>
        <p:txBody>
          <a:bodyPr wrap="square">
            <a:spAutoFit/>
          </a:bodyPr>
          <a:lstStyle/>
          <a:p>
            <a:r>
              <a:rPr lang="en-US" sz="1400" b="1" dirty="0"/>
              <a:t>LARASIC Calibrate Logic:</a:t>
            </a:r>
            <a:r>
              <a:rPr lang="en-US" sz="1400" dirty="0"/>
              <a:t> </a:t>
            </a:r>
          </a:p>
          <a:p>
            <a:r>
              <a:rPr lang="en-US" sz="1400" dirty="0"/>
              <a:t>controls the generation of the Calibrate Strobes required by LARASIC in response to the factors and mode commands downloaded to COLDATA</a:t>
            </a:r>
          </a:p>
          <a:p>
            <a:pPr marL="285750" indent="-285750">
              <a:buFont typeface="Arial" panose="020B0604020202020204" pitchFamily="34" charset="0"/>
              <a:buChar char="•"/>
            </a:pPr>
            <a:endParaRPr lang="en-US" sz="1400" dirty="0"/>
          </a:p>
          <a:p>
            <a:r>
              <a:rPr lang="en-US" sz="1400" b="1" dirty="0"/>
              <a:t>LARASIC SPI Interface:</a:t>
            </a:r>
          </a:p>
          <a:p>
            <a:r>
              <a:rPr lang="en-US" sz="1400" dirty="0"/>
              <a:t>LARASIC uses a custom control interface for its configuration bits, in an SPI-like configuration. It also implements certain actions like Soft Reset and Hard Reset depending on the state of the four signals.  The configuration bits are arranged as one large daisy chain that cannot directly be read out.  Instead, to ensure transmission of any new configuration, data must be transmitted twice and read back on the second transmission. The LARASIC SPI Interface in COLDATA implements all the special functions of the LARASIC Interface like Soft Reset and Hard Reset.  It also implements a group of 8-bit I2C Control Registers that collectively hold the entire LARASIC SPI daisy chain.  Finally, it contains a state machine that when ordered will download the daisy chain bits into LARASIC twice, read back the second transmission and compare the bits read back with the bits transmitted. </a:t>
            </a:r>
          </a:p>
          <a:p>
            <a:pPr marL="285750" indent="-285750">
              <a:buFont typeface="Arial" panose="020B0604020202020204" pitchFamily="34" charset="0"/>
              <a:buChar char="•"/>
            </a:pPr>
            <a:endParaRPr lang="en-US" sz="1400" dirty="0"/>
          </a:p>
          <a:p>
            <a:r>
              <a:rPr lang="en-US" sz="1400" b="1" dirty="0" err="1"/>
              <a:t>ColdADC</a:t>
            </a:r>
            <a:r>
              <a:rPr lang="en-US" sz="1400" b="1" dirty="0"/>
              <a:t> Data Capture:</a:t>
            </a:r>
            <a:r>
              <a:rPr lang="en-US" sz="1400" dirty="0"/>
              <a:t> Each </a:t>
            </a:r>
            <a:r>
              <a:rPr lang="en-US" sz="1400" dirty="0" err="1"/>
              <a:t>coldADC</a:t>
            </a:r>
            <a:r>
              <a:rPr lang="en-US" sz="1400" dirty="0"/>
              <a:t> outputs 256 bits of data every 2MHz period.  The interface includes a frame start signal, a data output clock and 8 data output lines, all LVDS.  </a:t>
            </a:r>
            <a:r>
              <a:rPr lang="en-US" sz="1400" dirty="0" err="1"/>
              <a:t>coldADC</a:t>
            </a:r>
            <a:r>
              <a:rPr lang="en-US" sz="1400" dirty="0"/>
              <a:t> Data Capture has the job of grabbing whole 256 bit data frames and passing them forward to the Data Frame Formation block. </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COLDATA main blocks - 2:</a:t>
            </a:r>
          </a:p>
        </p:txBody>
      </p:sp>
    </p:spTree>
    <p:extLst>
      <p:ext uri="{BB962C8B-B14F-4D97-AF65-F5344CB8AC3E}">
        <p14:creationId xmlns:p14="http://schemas.microsoft.com/office/powerpoint/2010/main" val="25405874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27</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788645"/>
            <a:ext cx="8546870" cy="3323987"/>
          </a:xfrm>
          <a:prstGeom prst="rect">
            <a:avLst/>
          </a:prstGeom>
        </p:spPr>
        <p:txBody>
          <a:bodyPr wrap="square">
            <a:spAutoFit/>
          </a:bodyPr>
          <a:lstStyle/>
          <a:p>
            <a:r>
              <a:rPr lang="en-US" sz="1400" b="1" dirty="0"/>
              <a:t>Data Frame Formation: </a:t>
            </a:r>
          </a:p>
          <a:p>
            <a:r>
              <a:rPr lang="en-US" sz="1400" dirty="0"/>
              <a:t>Every rising edge of the 2MHz clock, the data from two </a:t>
            </a:r>
            <a:r>
              <a:rPr lang="en-US" sz="1400" dirty="0" err="1"/>
              <a:t>coldADC</a:t>
            </a:r>
            <a:r>
              <a:rPr lang="en-US" sz="1400" dirty="0"/>
              <a:t> Data Capture blocks must be stripped of unnecessary bits, packed into a data frame, given a header and given a CRC. The block also implements a Pseudo-Random Binary Sequence (PRBS) that can be used to test the line drivers.</a:t>
            </a:r>
          </a:p>
          <a:p>
            <a:endParaRPr lang="en-US" sz="1400" dirty="0"/>
          </a:p>
          <a:p>
            <a:r>
              <a:rPr lang="en-US" sz="1400" b="1" dirty="0"/>
              <a:t>Switch Yard: </a:t>
            </a:r>
          </a:p>
          <a:p>
            <a:r>
              <a:rPr lang="en-US" sz="1400" dirty="0"/>
              <a:t>For the time being, a place holder only. It may be used to redirect data frames to different line drivers in the event of a loss of viable cables over the lifetime of the experiment.</a:t>
            </a:r>
          </a:p>
          <a:p>
            <a:endParaRPr lang="en-US" sz="1400" dirty="0"/>
          </a:p>
          <a:p>
            <a:r>
              <a:rPr lang="en-US" sz="1400" b="1" dirty="0" err="1"/>
              <a:t>Serializer</a:t>
            </a:r>
            <a:r>
              <a:rPr lang="en-US" sz="1400" b="1" dirty="0"/>
              <a:t>:</a:t>
            </a:r>
          </a:p>
          <a:p>
            <a:r>
              <a:rPr lang="en-US" sz="1400" dirty="0"/>
              <a:t>high-speed parallel to serial conversion (10 to 1)</a:t>
            </a:r>
          </a:p>
          <a:p>
            <a:endParaRPr lang="en-US" sz="1400" dirty="0"/>
          </a:p>
          <a:p>
            <a:r>
              <a:rPr lang="en-US" sz="1400" b="1" dirty="0"/>
              <a:t>Line Driver</a:t>
            </a:r>
          </a:p>
          <a:p>
            <a:endParaRPr lang="en-US" sz="1400" dirty="0"/>
          </a:p>
          <a:p>
            <a:r>
              <a:rPr lang="en-US" sz="1400" b="1" dirty="0"/>
              <a:t>PLL: 	</a:t>
            </a:r>
            <a:r>
              <a:rPr lang="en-US" sz="1400" dirty="0"/>
              <a:t>This block generates the 128MHz readout clock and the 1.28GHz </a:t>
            </a:r>
            <a:r>
              <a:rPr lang="en-US" sz="1400" dirty="0" err="1"/>
              <a:t>serializer</a:t>
            </a:r>
            <a:r>
              <a:rPr lang="en-US" sz="1400" dirty="0"/>
              <a:t> clock.  </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COLDATA main blocks - 3:</a:t>
            </a:r>
          </a:p>
        </p:txBody>
      </p:sp>
    </p:spTree>
    <p:extLst>
      <p:ext uri="{BB962C8B-B14F-4D97-AF65-F5344CB8AC3E}">
        <p14:creationId xmlns:p14="http://schemas.microsoft.com/office/powerpoint/2010/main" val="27697776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817445"/>
            <a:ext cx="5667602" cy="3754874"/>
          </a:xfrm>
          <a:prstGeom prst="rect">
            <a:avLst/>
          </a:prstGeom>
        </p:spPr>
        <p:txBody>
          <a:bodyPr wrap="square">
            <a:spAutoFit/>
          </a:bodyPr>
          <a:lstStyle/>
          <a:p>
            <a:r>
              <a:rPr lang="en-US" sz="1400" dirty="0"/>
              <a:t>To advance the project at a time when the specs for COLDATA were still changing, we designed a </a:t>
            </a:r>
            <a:r>
              <a:rPr lang="en-US" sz="1400" u="sng" dirty="0"/>
              <a:t>prototype chip with all the blocks certain to be included in the final full chip</a:t>
            </a:r>
            <a:r>
              <a:rPr lang="en-US" sz="1400" dirty="0"/>
              <a:t>. </a:t>
            </a:r>
          </a:p>
          <a:p>
            <a:r>
              <a:rPr lang="en-US" sz="1400" dirty="0"/>
              <a:t>Left out are the blocks related to the framing of the data from the ADC.</a:t>
            </a:r>
          </a:p>
          <a:p>
            <a:endParaRPr lang="en-US" sz="1400" dirty="0"/>
          </a:p>
          <a:p>
            <a:r>
              <a:rPr lang="en-US" sz="1400" b="1" dirty="0"/>
              <a:t>Main blocks:</a:t>
            </a:r>
          </a:p>
          <a:p>
            <a:pPr marL="285750" indent="-285750">
              <a:buFont typeface="Arial" panose="020B0604020202020204" pitchFamily="34" charset="0"/>
              <a:buChar char="•"/>
            </a:pPr>
            <a:r>
              <a:rPr lang="en-US" sz="1400" dirty="0"/>
              <a:t>LVDS </a:t>
            </a:r>
            <a:r>
              <a:rPr lang="en-US" sz="1400" dirty="0" err="1"/>
              <a:t>Tx</a:t>
            </a:r>
            <a:r>
              <a:rPr lang="en-US" sz="1400" dirty="0"/>
              <a:t> &amp; Rx</a:t>
            </a:r>
          </a:p>
          <a:p>
            <a:pPr marL="285750" indent="-285750">
              <a:buFont typeface="Arial" panose="020B0604020202020204" pitchFamily="34" charset="0"/>
              <a:buChar char="•"/>
            </a:pPr>
            <a:r>
              <a:rPr lang="en-US" sz="1400" dirty="0"/>
              <a:t>Slow-control I2C and SPI</a:t>
            </a:r>
          </a:p>
          <a:p>
            <a:pPr marL="285750" indent="-285750">
              <a:buFont typeface="Arial" panose="020B0604020202020204" pitchFamily="34" charset="0"/>
              <a:buChar char="•"/>
            </a:pPr>
            <a:r>
              <a:rPr lang="en-US" sz="1400" dirty="0"/>
              <a:t>Calibration logic for the front end ASICs</a:t>
            </a:r>
          </a:p>
          <a:p>
            <a:pPr marL="285750" indent="-285750">
              <a:buFont typeface="Arial" panose="020B0604020202020204" pitchFamily="34" charset="0"/>
              <a:buChar char="•"/>
            </a:pPr>
            <a:r>
              <a:rPr lang="en-US" sz="1400" dirty="0"/>
              <a:t>Fast command receiver</a:t>
            </a:r>
          </a:p>
          <a:p>
            <a:pPr marL="285750" indent="-285750">
              <a:buFont typeface="Arial" panose="020B0604020202020204" pitchFamily="34" charset="0"/>
              <a:buChar char="•"/>
            </a:pPr>
            <a:r>
              <a:rPr lang="en-US" sz="1400" dirty="0"/>
              <a:t>8b10b encoder </a:t>
            </a:r>
          </a:p>
          <a:p>
            <a:pPr marL="285750" indent="-285750">
              <a:buFont typeface="Arial" panose="020B0604020202020204" pitchFamily="34" charset="0"/>
              <a:buChar char="•"/>
            </a:pPr>
            <a:r>
              <a:rPr lang="en-US" sz="1400" dirty="0"/>
              <a:t>1.285 </a:t>
            </a:r>
            <a:r>
              <a:rPr lang="en-US" sz="1400" dirty="0" err="1"/>
              <a:t>Gbps</a:t>
            </a:r>
            <a:r>
              <a:rPr lang="en-US" sz="1400" dirty="0"/>
              <a:t> </a:t>
            </a:r>
            <a:r>
              <a:rPr lang="en-US" sz="1400" dirty="0" err="1"/>
              <a:t>serializer</a:t>
            </a:r>
            <a:endParaRPr lang="en-US" sz="1400" dirty="0"/>
          </a:p>
          <a:p>
            <a:pPr marL="285750" indent="-285750">
              <a:buFont typeface="Arial" panose="020B0604020202020204" pitchFamily="34" charset="0"/>
              <a:buChar char="•"/>
            </a:pPr>
            <a:r>
              <a:rPr lang="en-US" sz="1400" dirty="0"/>
              <a:t>PLL</a:t>
            </a:r>
          </a:p>
          <a:p>
            <a:endParaRPr lang="en-US" sz="1400" dirty="0"/>
          </a:p>
          <a:p>
            <a:r>
              <a:rPr lang="en-US" sz="1400" dirty="0"/>
              <a:t>Digital logic verified through Assertions and UVM</a:t>
            </a:r>
          </a:p>
          <a:p>
            <a:r>
              <a:rPr lang="en-US" sz="1400" dirty="0"/>
              <a:t>All the registers in the digital logic (I2C, calibration, fast command </a:t>
            </a:r>
            <a:r>
              <a:rPr lang="en-US" sz="1400" dirty="0" err="1"/>
              <a:t>etc</a:t>
            </a:r>
            <a:r>
              <a:rPr lang="en-US" sz="1400" dirty="0"/>
              <a:t>’) are triplicated</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CDP1: COLDATA first Prototype</a:t>
            </a:r>
          </a:p>
        </p:txBody>
      </p:sp>
      <p:pic>
        <p:nvPicPr>
          <p:cNvPr id="8" name="Picture 7">
            <a:extLst>
              <a:ext uri="{FF2B5EF4-FFF2-40B4-BE49-F238E27FC236}">
                <a16:creationId xmlns:a16="http://schemas.microsoft.com/office/drawing/2014/main" id="{45121E09-3E2C-4F5A-99BC-EB6A4DB222FE}"/>
              </a:ext>
            </a:extLst>
          </p:cNvPr>
          <p:cNvPicPr>
            <a:picLocks noChangeAspect="1"/>
          </p:cNvPicPr>
          <p:nvPr/>
        </p:nvPicPr>
        <p:blipFill>
          <a:blip r:embed="rId3"/>
          <a:stretch>
            <a:fillRect/>
          </a:stretch>
        </p:blipFill>
        <p:spPr>
          <a:xfrm>
            <a:off x="5767932" y="0"/>
            <a:ext cx="3246468" cy="5143500"/>
          </a:xfrm>
          <a:prstGeom prst="rect">
            <a:avLst/>
          </a:prstGeom>
        </p:spPr>
      </p:pic>
    </p:spTree>
    <p:extLst>
      <p:ext uri="{BB962C8B-B14F-4D97-AF65-F5344CB8AC3E}">
        <p14:creationId xmlns:p14="http://schemas.microsoft.com/office/powerpoint/2010/main" val="38890068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29</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1069445"/>
            <a:ext cx="4968470" cy="1200329"/>
          </a:xfrm>
          <a:prstGeom prst="rect">
            <a:avLst/>
          </a:prstGeom>
        </p:spPr>
        <p:txBody>
          <a:bodyPr wrap="square">
            <a:spAutoFit/>
          </a:bodyPr>
          <a:lstStyle/>
          <a:p>
            <a:pPr marL="285750" indent="-285750">
              <a:lnSpc>
                <a:spcPct val="150000"/>
              </a:lnSpc>
              <a:buFont typeface="Arial" panose="020B0604020202020204" pitchFamily="34" charset="0"/>
              <a:buChar char="•"/>
            </a:pPr>
            <a:r>
              <a:rPr lang="en-US" sz="1600" dirty="0"/>
              <a:t>2 x 2 mm, 65nm 9metal</a:t>
            </a:r>
          </a:p>
          <a:p>
            <a:pPr marL="285750" indent="-285750">
              <a:lnSpc>
                <a:spcPct val="150000"/>
              </a:lnSpc>
              <a:buFont typeface="Arial" panose="020B0604020202020204" pitchFamily="34" charset="0"/>
              <a:buChar char="•"/>
            </a:pPr>
            <a:r>
              <a:rPr lang="en-US" sz="1600" dirty="0"/>
              <a:t>Received and tested in mid-2017</a:t>
            </a:r>
          </a:p>
          <a:p>
            <a:pPr marL="285750" indent="-285750">
              <a:lnSpc>
                <a:spcPct val="150000"/>
              </a:lnSpc>
              <a:buFont typeface="Arial" panose="020B0604020202020204" pitchFamily="34" charset="0"/>
              <a:buChar char="•"/>
            </a:pPr>
            <a:r>
              <a:rPr lang="en-US" sz="1600" dirty="0"/>
              <a:t>Fully digital assembly</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CDP1: COLDATA Prototype 1</a:t>
            </a:r>
          </a:p>
        </p:txBody>
      </p:sp>
      <p:grpSp>
        <p:nvGrpSpPr>
          <p:cNvPr id="7" name="Group 6">
            <a:extLst>
              <a:ext uri="{FF2B5EF4-FFF2-40B4-BE49-F238E27FC236}">
                <a16:creationId xmlns:a16="http://schemas.microsoft.com/office/drawing/2014/main" id="{B36CFE62-F40E-499B-AD0E-82B77FABFFF0}"/>
              </a:ext>
            </a:extLst>
          </p:cNvPr>
          <p:cNvGrpSpPr/>
          <p:nvPr/>
        </p:nvGrpSpPr>
        <p:grpSpPr>
          <a:xfrm>
            <a:off x="6055727" y="188814"/>
            <a:ext cx="2961673" cy="2944041"/>
            <a:chOff x="5760527" y="188814"/>
            <a:chExt cx="2961673" cy="2944041"/>
          </a:xfrm>
        </p:grpSpPr>
        <p:pic>
          <p:nvPicPr>
            <p:cNvPr id="9" name="Picture 8">
              <a:extLst>
                <a:ext uri="{FF2B5EF4-FFF2-40B4-BE49-F238E27FC236}">
                  <a16:creationId xmlns:a16="http://schemas.microsoft.com/office/drawing/2014/main" id="{3125B4D1-6149-49DA-A108-08C97F693DA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3276" t="2000" r="4399" b="1868"/>
            <a:stretch/>
          </p:blipFill>
          <p:spPr>
            <a:xfrm>
              <a:off x="5760527" y="572535"/>
              <a:ext cx="2569435" cy="2560320"/>
            </a:xfrm>
            <a:prstGeom prst="rect">
              <a:avLst/>
            </a:prstGeom>
          </p:spPr>
        </p:pic>
        <p:cxnSp>
          <p:nvCxnSpPr>
            <p:cNvPr id="11" name="Straight Arrow Connector 10">
              <a:extLst>
                <a:ext uri="{FF2B5EF4-FFF2-40B4-BE49-F238E27FC236}">
                  <a16:creationId xmlns:a16="http://schemas.microsoft.com/office/drawing/2014/main" id="{6A0B6908-15B9-4913-9E6B-2C9A0CC811C6}"/>
                </a:ext>
              </a:extLst>
            </p:cNvPr>
            <p:cNvCxnSpPr/>
            <p:nvPr/>
          </p:nvCxnSpPr>
          <p:spPr>
            <a:xfrm flipV="1">
              <a:off x="5777806" y="483881"/>
              <a:ext cx="256032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33CC79A-C1FE-41F5-9991-32D23811C422}"/>
                </a:ext>
              </a:extLst>
            </p:cNvPr>
            <p:cNvCxnSpPr/>
            <p:nvPr/>
          </p:nvCxnSpPr>
          <p:spPr>
            <a:xfrm flipH="1">
              <a:off x="8414423" y="572535"/>
              <a:ext cx="2977" cy="256032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8F29E77-6042-4905-BC50-2B9EA2F34386}"/>
                </a:ext>
              </a:extLst>
            </p:cNvPr>
            <p:cNvSpPr txBox="1"/>
            <p:nvPr/>
          </p:nvSpPr>
          <p:spPr>
            <a:xfrm>
              <a:off x="6817200" y="188814"/>
              <a:ext cx="582211" cy="307777"/>
            </a:xfrm>
            <a:prstGeom prst="rect">
              <a:avLst/>
            </a:prstGeom>
            <a:noFill/>
          </p:spPr>
          <p:txBody>
            <a:bodyPr wrap="none" rtlCol="0">
              <a:spAutoFit/>
            </a:bodyPr>
            <a:lstStyle/>
            <a:p>
              <a:r>
                <a:rPr lang="en-US" sz="1400" dirty="0"/>
                <a:t>2mm</a:t>
              </a:r>
            </a:p>
          </p:txBody>
        </p:sp>
        <p:sp>
          <p:nvSpPr>
            <p:cNvPr id="15" name="TextBox 14">
              <a:extLst>
                <a:ext uri="{FF2B5EF4-FFF2-40B4-BE49-F238E27FC236}">
                  <a16:creationId xmlns:a16="http://schemas.microsoft.com/office/drawing/2014/main" id="{1616B9E5-7D1D-4223-8BF9-2A995F63F5D8}"/>
                </a:ext>
              </a:extLst>
            </p:cNvPr>
            <p:cNvSpPr txBox="1"/>
            <p:nvPr/>
          </p:nvSpPr>
          <p:spPr>
            <a:xfrm rot="16200000">
              <a:off x="8277206" y="1410021"/>
              <a:ext cx="582211" cy="307777"/>
            </a:xfrm>
            <a:prstGeom prst="rect">
              <a:avLst/>
            </a:prstGeom>
            <a:noFill/>
          </p:spPr>
          <p:txBody>
            <a:bodyPr wrap="none" rtlCol="0">
              <a:spAutoFit/>
            </a:bodyPr>
            <a:lstStyle/>
            <a:p>
              <a:r>
                <a:rPr lang="en-US" sz="1400"/>
                <a:t>2mm</a:t>
              </a:r>
              <a:endParaRPr lang="en-US" sz="1400" dirty="0"/>
            </a:p>
          </p:txBody>
        </p:sp>
      </p:grpSp>
      <p:sp>
        <p:nvSpPr>
          <p:cNvPr id="8" name="Left Brace 7">
            <a:extLst>
              <a:ext uri="{FF2B5EF4-FFF2-40B4-BE49-F238E27FC236}">
                <a16:creationId xmlns:a16="http://schemas.microsoft.com/office/drawing/2014/main" id="{A6BE4CA8-24AD-470E-AC49-8AC196B0D363}"/>
              </a:ext>
            </a:extLst>
          </p:cNvPr>
          <p:cNvSpPr/>
          <p:nvPr/>
        </p:nvSpPr>
        <p:spPr>
          <a:xfrm rot="16200000">
            <a:off x="8068761" y="3105131"/>
            <a:ext cx="129600" cy="681679"/>
          </a:xfrm>
          <a:prstGeom prst="leftBrace">
            <a:avLst/>
          </a:prstGeom>
          <a:effectLst/>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16" name="TextBox 15">
            <a:extLst>
              <a:ext uri="{FF2B5EF4-FFF2-40B4-BE49-F238E27FC236}">
                <a16:creationId xmlns:a16="http://schemas.microsoft.com/office/drawing/2014/main" id="{A170093D-731B-47E2-BC8E-7199F1C71DA6}"/>
              </a:ext>
            </a:extLst>
          </p:cNvPr>
          <p:cNvSpPr txBox="1"/>
          <p:nvPr/>
        </p:nvSpPr>
        <p:spPr>
          <a:xfrm>
            <a:off x="7517095" y="3475876"/>
            <a:ext cx="1251433" cy="307777"/>
          </a:xfrm>
          <a:prstGeom prst="rect">
            <a:avLst/>
          </a:prstGeom>
          <a:noFill/>
        </p:spPr>
        <p:txBody>
          <a:bodyPr wrap="none" rtlCol="0">
            <a:spAutoFit/>
          </a:bodyPr>
          <a:lstStyle/>
          <a:p>
            <a:r>
              <a:rPr lang="en-US" sz="1400" dirty="0"/>
              <a:t>PLL + </a:t>
            </a:r>
            <a:r>
              <a:rPr lang="en-US" sz="1400" dirty="0" err="1"/>
              <a:t>serializer</a:t>
            </a:r>
            <a:endParaRPr lang="en-US" sz="1400" dirty="0"/>
          </a:p>
        </p:txBody>
      </p:sp>
      <p:cxnSp>
        <p:nvCxnSpPr>
          <p:cNvPr id="17" name="Straight Arrow Connector 16">
            <a:extLst>
              <a:ext uri="{FF2B5EF4-FFF2-40B4-BE49-F238E27FC236}">
                <a16:creationId xmlns:a16="http://schemas.microsoft.com/office/drawing/2014/main" id="{7A6199DE-22ED-4C0D-8215-C3F5DD6C30A2}"/>
              </a:ext>
            </a:extLst>
          </p:cNvPr>
          <p:cNvCxnSpPr>
            <a:cxnSpLocks/>
            <a:stCxn id="19" idx="0"/>
          </p:cNvCxnSpPr>
          <p:nvPr/>
        </p:nvCxnSpPr>
        <p:spPr>
          <a:xfrm flipV="1">
            <a:off x="6656485" y="2789081"/>
            <a:ext cx="326647" cy="634204"/>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EB5EF1F4-C791-4F78-A998-CB8665A37AF5}"/>
              </a:ext>
            </a:extLst>
          </p:cNvPr>
          <p:cNvSpPr txBox="1"/>
          <p:nvPr/>
        </p:nvSpPr>
        <p:spPr>
          <a:xfrm>
            <a:off x="5882569" y="3423285"/>
            <a:ext cx="1547832" cy="523220"/>
          </a:xfrm>
          <a:prstGeom prst="rect">
            <a:avLst/>
          </a:prstGeom>
          <a:noFill/>
        </p:spPr>
        <p:txBody>
          <a:bodyPr wrap="square" rtlCol="0">
            <a:spAutoFit/>
          </a:bodyPr>
          <a:lstStyle/>
          <a:p>
            <a:pPr algn="ctr"/>
            <a:r>
              <a:rPr lang="en-US" sz="1400" dirty="0"/>
              <a:t>Test transistors, probe pads</a:t>
            </a:r>
          </a:p>
        </p:txBody>
      </p:sp>
      <p:cxnSp>
        <p:nvCxnSpPr>
          <p:cNvPr id="21" name="Straight Arrow Connector 20">
            <a:extLst>
              <a:ext uri="{FF2B5EF4-FFF2-40B4-BE49-F238E27FC236}">
                <a16:creationId xmlns:a16="http://schemas.microsoft.com/office/drawing/2014/main" id="{DDA013D3-972C-499A-BCD0-7AD8DC22C123}"/>
              </a:ext>
            </a:extLst>
          </p:cNvPr>
          <p:cNvCxnSpPr>
            <a:cxnSpLocks/>
            <a:stCxn id="24" idx="3"/>
          </p:cNvCxnSpPr>
          <p:nvPr/>
        </p:nvCxnSpPr>
        <p:spPr>
          <a:xfrm>
            <a:off x="5923896" y="1143848"/>
            <a:ext cx="620904" cy="243001"/>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4D1F79E-8B77-4C04-95EC-8F75885B5B35}"/>
              </a:ext>
            </a:extLst>
          </p:cNvPr>
          <p:cNvSpPr txBox="1"/>
          <p:nvPr/>
        </p:nvSpPr>
        <p:spPr>
          <a:xfrm>
            <a:off x="4973327" y="989959"/>
            <a:ext cx="950569" cy="307777"/>
          </a:xfrm>
          <a:prstGeom prst="rect">
            <a:avLst/>
          </a:prstGeom>
          <a:noFill/>
        </p:spPr>
        <p:txBody>
          <a:bodyPr wrap="square" rtlCol="0">
            <a:spAutoFit/>
          </a:bodyPr>
          <a:lstStyle/>
          <a:p>
            <a:pPr algn="ctr"/>
            <a:r>
              <a:rPr lang="en-US" sz="1400" dirty="0"/>
              <a:t>Core logic</a:t>
            </a:r>
          </a:p>
        </p:txBody>
      </p:sp>
    </p:spTree>
    <p:extLst>
      <p:ext uri="{BB962C8B-B14F-4D97-AF65-F5344CB8AC3E}">
        <p14:creationId xmlns:p14="http://schemas.microsoft.com/office/powerpoint/2010/main" val="423083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2ADB71-30FB-46B0-AF71-A3FD4FE2460C}"/>
              </a:ext>
            </a:extLst>
          </p:cNvPr>
          <p:cNvSpPr>
            <a:spLocks noGrp="1"/>
          </p:cNvSpPr>
          <p:nvPr>
            <p:ph type="title"/>
          </p:nvPr>
        </p:nvSpPr>
        <p:spPr/>
        <p:txBody>
          <a:bodyPr/>
          <a:lstStyle/>
          <a:p>
            <a:r>
              <a:rPr lang="en-US" dirty="0"/>
              <a:t>DUNE: Deep Underground Neutrino Experiment</a:t>
            </a:r>
          </a:p>
        </p:txBody>
      </p:sp>
      <p:sp>
        <p:nvSpPr>
          <p:cNvPr id="4" name="Date Placeholder 3">
            <a:extLst>
              <a:ext uri="{FF2B5EF4-FFF2-40B4-BE49-F238E27FC236}">
                <a16:creationId xmlns:a16="http://schemas.microsoft.com/office/drawing/2014/main" id="{047C665F-5095-4BB3-A9C9-73F0F997F4C8}"/>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4843F8D1-CB42-4F95-B839-90DE96F6E363}"/>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8362679C-FAEB-40C4-943F-34A19F1ADF50}"/>
              </a:ext>
            </a:extLst>
          </p:cNvPr>
          <p:cNvSpPr>
            <a:spLocks noGrp="1"/>
          </p:cNvSpPr>
          <p:nvPr>
            <p:ph type="sldNum" sz="quarter" idx="4"/>
          </p:nvPr>
        </p:nvSpPr>
        <p:spPr/>
        <p:txBody>
          <a:bodyPr/>
          <a:lstStyle/>
          <a:p>
            <a:pPr>
              <a:defRPr/>
            </a:pPr>
            <a:fld id="{148C009B-CB69-E04A-B9B3-34B26D69E9CF}" type="slidenum">
              <a:rPr lang="en-US" smtClean="0"/>
              <a:pPr>
                <a:defRPr/>
              </a:pPr>
              <a:t>3</a:t>
            </a:fld>
            <a:endParaRPr lang="en-US" dirty="0"/>
          </a:p>
        </p:txBody>
      </p:sp>
      <p:pic>
        <p:nvPicPr>
          <p:cNvPr id="17410" name="Picture 2" descr="lbne_graphic_061615_2016">
            <a:extLst>
              <a:ext uri="{FF2B5EF4-FFF2-40B4-BE49-F238E27FC236}">
                <a16:creationId xmlns:a16="http://schemas.microsoft.com/office/drawing/2014/main" id="{ED520306-51D0-4594-AB13-199E260B5D5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38052" y="724019"/>
            <a:ext cx="4620885" cy="152425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3A4C2141-94EC-4B44-A84F-22BBAAB8A07A}"/>
              </a:ext>
            </a:extLst>
          </p:cNvPr>
          <p:cNvSpPr/>
          <p:nvPr/>
        </p:nvSpPr>
        <p:spPr>
          <a:xfrm>
            <a:off x="309600" y="856791"/>
            <a:ext cx="3787479" cy="2062103"/>
          </a:xfrm>
          <a:prstGeom prst="rect">
            <a:avLst/>
          </a:prstGeom>
        </p:spPr>
        <p:txBody>
          <a:bodyPr wrap="square">
            <a:spAutoFit/>
          </a:bodyPr>
          <a:lstStyle/>
          <a:p>
            <a:r>
              <a:rPr lang="en-US" sz="1600" dirty="0"/>
              <a:t>Flagship project for HEP and Fermilab:  over 1000 collaborators from 175 institutions in 30 countries plus CERN.</a:t>
            </a:r>
          </a:p>
          <a:p>
            <a:endParaRPr lang="en-US" sz="1600" dirty="0"/>
          </a:p>
          <a:p>
            <a:r>
              <a:rPr lang="en-US" sz="1600" dirty="0"/>
              <a:t>67000 tons of Lar, 1.5km deep</a:t>
            </a:r>
          </a:p>
          <a:p>
            <a:endParaRPr lang="en-US" sz="1600" dirty="0"/>
          </a:p>
          <a:p>
            <a:r>
              <a:rPr lang="en-US" sz="1600" dirty="0"/>
              <a:t>Liquid Argon Time-Projection Chamber (</a:t>
            </a:r>
            <a:r>
              <a:rPr lang="en-US" sz="1600" dirty="0" err="1"/>
              <a:t>LArTPC</a:t>
            </a:r>
            <a:r>
              <a:rPr lang="en-US" sz="1600" dirty="0"/>
              <a:t>) technology</a:t>
            </a:r>
          </a:p>
        </p:txBody>
      </p:sp>
      <p:pic>
        <p:nvPicPr>
          <p:cNvPr id="17412" name="Picture 4" descr="http://www.dunescience.org/wp-content/uploads/2017/11/caverns-schematic.png">
            <a:extLst>
              <a:ext uri="{FF2B5EF4-FFF2-40B4-BE49-F238E27FC236}">
                <a16:creationId xmlns:a16="http://schemas.microsoft.com/office/drawing/2014/main" id="{B3F7744F-BB01-4DB8-B8C6-812803BB6B4F}"/>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38053" y="2256241"/>
            <a:ext cx="4620885" cy="2277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3752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698741"/>
            <a:ext cx="4426509" cy="3539430"/>
          </a:xfrm>
          <a:prstGeom prst="rect">
            <a:avLst/>
          </a:prstGeom>
        </p:spPr>
        <p:txBody>
          <a:bodyPr wrap="square">
            <a:spAutoFit/>
          </a:bodyPr>
          <a:lstStyle/>
          <a:p>
            <a:r>
              <a:rPr lang="en-US" sz="1400" dirty="0"/>
              <a:t>DUT on </a:t>
            </a:r>
            <a:r>
              <a:rPr lang="en-US" sz="1400" b="1" dirty="0"/>
              <a:t>Cold Board </a:t>
            </a:r>
            <a:r>
              <a:rPr lang="en-US" sz="1400" dirty="0"/>
              <a:t>and interface electronics on </a:t>
            </a:r>
            <a:r>
              <a:rPr lang="en-US" sz="1400" b="1" dirty="0"/>
              <a:t>Warm Board</a:t>
            </a:r>
          </a:p>
          <a:p>
            <a:endParaRPr lang="en-US" sz="1400" dirty="0"/>
          </a:p>
          <a:p>
            <a:r>
              <a:rPr lang="en-US" sz="1400" dirty="0"/>
              <a:t>National Instruments Test System</a:t>
            </a:r>
          </a:p>
          <a:p>
            <a:pPr lvl="1"/>
            <a:r>
              <a:rPr lang="en-US" sz="1400" b="1" dirty="0"/>
              <a:t>PXIe crate</a:t>
            </a:r>
            <a:r>
              <a:rPr lang="en-US" sz="1400" dirty="0"/>
              <a:t>: NI PXIe 1085</a:t>
            </a:r>
          </a:p>
          <a:p>
            <a:pPr lvl="1"/>
            <a:r>
              <a:rPr lang="en-US" sz="1400" dirty="0"/>
              <a:t>FPGA modules: NI-6583 (Digital I/O adapter module) on NI PXIe-7976R (FPGA)</a:t>
            </a:r>
          </a:p>
          <a:p>
            <a:pPr lvl="1"/>
            <a:r>
              <a:rPr lang="en-US" sz="1400" dirty="0"/>
              <a:t>Source Measurement Unit (SMU) modules: NI-4141 and NI-4145</a:t>
            </a:r>
          </a:p>
          <a:p>
            <a:pPr lvl="1"/>
            <a:r>
              <a:rPr lang="en-US" sz="1400" dirty="0"/>
              <a:t>Custom </a:t>
            </a:r>
            <a:r>
              <a:rPr lang="en-US" sz="1400" b="1" dirty="0"/>
              <a:t>LabView</a:t>
            </a:r>
            <a:r>
              <a:rPr lang="en-US" sz="1400" dirty="0"/>
              <a:t> VIs</a:t>
            </a:r>
          </a:p>
          <a:p>
            <a:pPr lvl="1"/>
            <a:endParaRPr lang="en-US" sz="1400" dirty="0"/>
          </a:p>
          <a:p>
            <a:r>
              <a:rPr lang="en-US" sz="1400" dirty="0"/>
              <a:t>Tektronix Oscilloscope: DSA72004C </a:t>
            </a:r>
            <a:r>
              <a:rPr lang="en-US" sz="1400" b="1" dirty="0"/>
              <a:t>Digital Signal Analyzer</a:t>
            </a:r>
            <a:r>
              <a:rPr lang="en-US" sz="1400" dirty="0"/>
              <a:t> with jitter analysis software</a:t>
            </a:r>
          </a:p>
          <a:p>
            <a:r>
              <a:rPr lang="en-US" sz="1400" dirty="0"/>
              <a:t>Agilent Oscilloscope MSO7104B</a:t>
            </a:r>
          </a:p>
          <a:p>
            <a:endParaRPr lang="en-US" sz="1400" dirty="0"/>
          </a:p>
          <a:p>
            <a:r>
              <a:rPr lang="en-US" sz="1400" dirty="0"/>
              <a:t>Fermilab 14</a:t>
            </a:r>
            <a:r>
              <a:rPr lang="en-US" sz="1400" baseline="30000" dirty="0"/>
              <a:t>th</a:t>
            </a:r>
            <a:r>
              <a:rPr lang="en-US" sz="1400" dirty="0"/>
              <a:t> floor </a:t>
            </a:r>
            <a:r>
              <a:rPr lang="en-US" sz="1400" b="1" dirty="0"/>
              <a:t>cryostat</a:t>
            </a:r>
            <a:r>
              <a:rPr lang="en-US" sz="1400" dirty="0"/>
              <a:t> (+ LN2 </a:t>
            </a:r>
            <a:r>
              <a:rPr lang="en-US" sz="1400" dirty="0" err="1"/>
              <a:t>dewars</a:t>
            </a:r>
            <a:r>
              <a:rPr lang="en-US" sz="1400" dirty="0"/>
              <a:t>)</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Fermilab Test Setup</a:t>
            </a:r>
          </a:p>
        </p:txBody>
      </p:sp>
      <p:pic>
        <p:nvPicPr>
          <p:cNvPr id="2" name="Picture 1">
            <a:extLst>
              <a:ext uri="{FF2B5EF4-FFF2-40B4-BE49-F238E27FC236}">
                <a16:creationId xmlns:a16="http://schemas.microsoft.com/office/drawing/2014/main" id="{004F1FE0-8883-4B8D-9966-30913E79987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5955" t="18462" r="65865" b="31282"/>
          <a:stretch/>
        </p:blipFill>
        <p:spPr>
          <a:xfrm>
            <a:off x="4517662" y="1786165"/>
            <a:ext cx="2377440" cy="3270876"/>
          </a:xfrm>
          <a:prstGeom prst="rect">
            <a:avLst/>
          </a:prstGeom>
        </p:spPr>
      </p:pic>
      <p:pic>
        <p:nvPicPr>
          <p:cNvPr id="8" name="Picture 7">
            <a:extLst>
              <a:ext uri="{FF2B5EF4-FFF2-40B4-BE49-F238E27FC236}">
                <a16:creationId xmlns:a16="http://schemas.microsoft.com/office/drawing/2014/main" id="{FBE0F131-54D9-45CD-8615-D8FCBE5E0C5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5055" t="8547" r="36329" b="66838"/>
          <a:stretch/>
        </p:blipFill>
        <p:spPr>
          <a:xfrm>
            <a:off x="4526839" y="80351"/>
            <a:ext cx="2377440" cy="1577689"/>
          </a:xfrm>
          <a:prstGeom prst="rect">
            <a:avLst/>
          </a:prstGeom>
        </p:spPr>
      </p:pic>
      <p:pic>
        <p:nvPicPr>
          <p:cNvPr id="9" name="Picture 8">
            <a:extLst>
              <a:ext uri="{FF2B5EF4-FFF2-40B4-BE49-F238E27FC236}">
                <a16:creationId xmlns:a16="http://schemas.microsoft.com/office/drawing/2014/main" id="{B619556C-923F-48F3-AE12-DD36C1C3434F}"/>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34747" t="36126" r="36109" b="14189"/>
          <a:stretch/>
        </p:blipFill>
        <p:spPr>
          <a:xfrm>
            <a:off x="7039102" y="2410327"/>
            <a:ext cx="2011680" cy="2645798"/>
          </a:xfrm>
          <a:prstGeom prst="rect">
            <a:avLst/>
          </a:prstGeom>
        </p:spPr>
      </p:pic>
      <p:pic>
        <p:nvPicPr>
          <p:cNvPr id="11" name="Picture 10">
            <a:extLst>
              <a:ext uri="{FF2B5EF4-FFF2-40B4-BE49-F238E27FC236}">
                <a16:creationId xmlns:a16="http://schemas.microsoft.com/office/drawing/2014/main" id="{B103B429-3639-4FF7-8E04-B33BA0A9B9CA}"/>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64374" t="24102" r="6087" b="35557"/>
          <a:stretch/>
        </p:blipFill>
        <p:spPr>
          <a:xfrm>
            <a:off x="7039102" y="80351"/>
            <a:ext cx="2011680" cy="2119421"/>
          </a:xfrm>
          <a:prstGeom prst="rect">
            <a:avLst/>
          </a:prstGeom>
        </p:spPr>
      </p:pic>
    </p:spTree>
    <p:extLst>
      <p:ext uri="{BB962C8B-B14F-4D97-AF65-F5344CB8AC3E}">
        <p14:creationId xmlns:p14="http://schemas.microsoft.com/office/powerpoint/2010/main" val="15287065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3FA7A9-B7A8-40B7-990B-B47EE4EA1D84}"/>
              </a:ext>
            </a:extLst>
          </p:cNvPr>
          <p:cNvSpPr>
            <a:spLocks noGrp="1"/>
          </p:cNvSpPr>
          <p:nvPr>
            <p:ph type="title"/>
          </p:nvPr>
        </p:nvSpPr>
        <p:spPr/>
        <p:txBody>
          <a:bodyPr/>
          <a:lstStyle/>
          <a:p>
            <a:r>
              <a:rPr lang="en-US" dirty="0"/>
              <a:t>CDP1 Test Results</a:t>
            </a:r>
          </a:p>
        </p:txBody>
      </p:sp>
      <p:sp>
        <p:nvSpPr>
          <p:cNvPr id="4" name="Date Placeholder 3">
            <a:extLst>
              <a:ext uri="{FF2B5EF4-FFF2-40B4-BE49-F238E27FC236}">
                <a16:creationId xmlns:a16="http://schemas.microsoft.com/office/drawing/2014/main" id="{10065BA1-9C3A-4D24-B956-D774A6AEFDD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2B72111C-B8D6-4D75-AB6A-846FE30E35FB}"/>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16B32EE3-4DD5-4FD6-B9CC-731D505E5ABC}"/>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sp>
        <p:nvSpPr>
          <p:cNvPr id="9" name="Rectangle 8">
            <a:extLst>
              <a:ext uri="{FF2B5EF4-FFF2-40B4-BE49-F238E27FC236}">
                <a16:creationId xmlns:a16="http://schemas.microsoft.com/office/drawing/2014/main" id="{2C98A295-0D3E-41F0-BD0B-A2BCA12BC604}"/>
              </a:ext>
            </a:extLst>
          </p:cNvPr>
          <p:cNvSpPr/>
          <p:nvPr/>
        </p:nvSpPr>
        <p:spPr>
          <a:xfrm>
            <a:off x="222250" y="806741"/>
            <a:ext cx="5372150" cy="3447098"/>
          </a:xfrm>
          <a:prstGeom prst="rect">
            <a:avLst/>
          </a:prstGeom>
        </p:spPr>
        <p:txBody>
          <a:bodyPr wrap="square">
            <a:spAutoFit/>
          </a:bodyPr>
          <a:lstStyle/>
          <a:p>
            <a:pPr marL="228600" indent="-228600">
              <a:buFont typeface="+mj-lt"/>
              <a:buAutoNum type="arabicPeriod"/>
            </a:pPr>
            <a:r>
              <a:rPr lang="en-US" sz="1600" dirty="0">
                <a:latin typeface="Calibri" panose="020F0502020204030204" pitchFamily="34" charset="0"/>
                <a:ea typeface="Geneva" pitchFamily="121" charset="-128"/>
              </a:rPr>
              <a:t>Quick verification of operation in LN2 bath in </a:t>
            </a:r>
            <a:r>
              <a:rPr lang="en-US" sz="1600" dirty="0" err="1">
                <a:latin typeface="Calibri" panose="020F0502020204030204" pitchFamily="34" charset="0"/>
                <a:ea typeface="Geneva" pitchFamily="121" charset="-128"/>
              </a:rPr>
              <a:t>dewar</a:t>
            </a:r>
            <a:endParaRPr lang="en-US" sz="1600" dirty="0">
              <a:latin typeface="Calibri" panose="020F0502020204030204" pitchFamily="34" charset="0"/>
              <a:ea typeface="Geneva" pitchFamily="121" charset="-128"/>
            </a:endParaRPr>
          </a:p>
          <a:p>
            <a:pPr marL="628650" lvl="1" indent="-171450">
              <a:buFont typeface="Arial" panose="020B0604020202020204" pitchFamily="34" charset="0"/>
              <a:buChar char="•"/>
            </a:pPr>
            <a:r>
              <a:rPr lang="en-US" sz="1200" dirty="0">
                <a:latin typeface="Calibri" panose="020F0502020204030204" pitchFamily="34" charset="0"/>
                <a:ea typeface="Geneva" pitchFamily="121" charset="-128"/>
              </a:rPr>
              <a:t>checked power: negligible increase in power supply currents</a:t>
            </a:r>
          </a:p>
          <a:p>
            <a:pPr marL="628650" lvl="1" indent="-171450">
              <a:buFont typeface="Arial" panose="020B0604020202020204" pitchFamily="34" charset="0"/>
              <a:buChar char="•"/>
            </a:pPr>
            <a:r>
              <a:rPr lang="en-US" sz="1200" dirty="0">
                <a:latin typeface="Calibri" panose="020F0502020204030204" pitchFamily="34" charset="0"/>
                <a:ea typeface="Geneva" pitchFamily="121" charset="-128"/>
              </a:rPr>
              <a:t>checked I2C communication – W/R registers</a:t>
            </a:r>
          </a:p>
          <a:p>
            <a:endParaRPr lang="en-US" altLang="en-US" sz="1400" dirty="0"/>
          </a:p>
          <a:p>
            <a:r>
              <a:rPr lang="en-US" altLang="en-US" sz="1600" dirty="0">
                <a:latin typeface="Calibri" panose="020F0502020204030204" pitchFamily="34" charset="0"/>
                <a:ea typeface="Geneva" pitchFamily="121" charset="-128"/>
              </a:rPr>
              <a:t>2. Verified operation at room Temperature</a:t>
            </a:r>
          </a:p>
          <a:p>
            <a:pPr marL="628650" lvl="1" indent="-171450">
              <a:buFont typeface="Arial" panose="020B0604020202020204" pitchFamily="34" charset="0"/>
              <a:buChar char="•"/>
            </a:pPr>
            <a:r>
              <a:rPr lang="en-US" altLang="en-US" sz="1200" dirty="0">
                <a:latin typeface="Calibri" panose="020F0502020204030204" pitchFamily="34" charset="0"/>
                <a:ea typeface="Geneva" pitchFamily="121" charset="-128"/>
              </a:rPr>
              <a:t>Serial (I2C) Slave</a:t>
            </a:r>
          </a:p>
          <a:p>
            <a:pPr marL="628650" lvl="1" indent="-171450">
              <a:buFont typeface="Arial" panose="020B0604020202020204" pitchFamily="34" charset="0"/>
              <a:buChar char="•"/>
            </a:pPr>
            <a:r>
              <a:rPr lang="en-US" altLang="en-US" sz="1200" dirty="0">
                <a:latin typeface="Calibri" panose="020F0502020204030204" pitchFamily="34" charset="0"/>
                <a:ea typeface="Geneva" pitchFamily="121" charset="-128"/>
              </a:rPr>
              <a:t>PLL/</a:t>
            </a:r>
            <a:r>
              <a:rPr lang="en-US" altLang="en-US" sz="1200" dirty="0" err="1">
                <a:latin typeface="Calibri" panose="020F0502020204030204" pitchFamily="34" charset="0"/>
                <a:ea typeface="Geneva" pitchFamily="121" charset="-128"/>
              </a:rPr>
              <a:t>Serializer</a:t>
            </a:r>
            <a:r>
              <a:rPr lang="en-US" altLang="en-US" sz="1200" dirty="0">
                <a:latin typeface="Calibri" panose="020F0502020204030204" pitchFamily="34" charset="0"/>
                <a:ea typeface="Geneva" pitchFamily="121" charset="-128"/>
              </a:rPr>
              <a:t> (Xiaoran, SMU)</a:t>
            </a:r>
          </a:p>
          <a:p>
            <a:pPr marL="628650" lvl="1" indent="-171450">
              <a:buFont typeface="Arial" panose="020B0604020202020204" pitchFamily="34" charset="0"/>
              <a:buChar char="•"/>
            </a:pPr>
            <a:r>
              <a:rPr lang="en-US" altLang="en-US" sz="1200" dirty="0">
                <a:latin typeface="Calibri" panose="020F0502020204030204" pitchFamily="34" charset="0"/>
                <a:ea typeface="Geneva" pitchFamily="121" charset="-128"/>
              </a:rPr>
              <a:t>Fast Command Receiver</a:t>
            </a:r>
          </a:p>
          <a:p>
            <a:pPr marL="1085850" lvl="2" indent="-171450">
              <a:buFont typeface="Arial" panose="020B0604020202020204" pitchFamily="34" charset="0"/>
              <a:buChar char="•"/>
            </a:pPr>
            <a:r>
              <a:rPr lang="en-US" altLang="en-US" sz="1000" dirty="0">
                <a:solidFill>
                  <a:schemeClr val="tx2"/>
                </a:solidFill>
                <a:latin typeface="Calibri" panose="020F0502020204030204" pitchFamily="34" charset="0"/>
                <a:ea typeface="Geneva" pitchFamily="121" charset="-128"/>
              </a:rPr>
              <a:t>All 4 Fast Commands were received and appropriate response was found at the SPI CMD Pads.</a:t>
            </a:r>
            <a:endParaRPr lang="en-US" altLang="en-US" sz="1000" dirty="0">
              <a:solidFill>
                <a:srgbClr val="FF0000"/>
              </a:solidFill>
              <a:latin typeface="Calibri" panose="020F0502020204030204" pitchFamily="34" charset="0"/>
              <a:ea typeface="Geneva" pitchFamily="121" charset="-128"/>
            </a:endParaRPr>
          </a:p>
          <a:p>
            <a:pPr marL="628650" lvl="1" indent="-171450">
              <a:buFont typeface="Arial" panose="020B0604020202020204" pitchFamily="34" charset="0"/>
              <a:buChar char="•"/>
            </a:pPr>
            <a:r>
              <a:rPr lang="en-US" altLang="en-US" sz="1200" dirty="0">
                <a:latin typeface="Calibri" panose="020F0502020204030204" pitchFamily="34" charset="0"/>
                <a:ea typeface="Geneva" pitchFamily="121" charset="-128"/>
              </a:rPr>
              <a:t>Calibrate Control</a:t>
            </a:r>
          </a:p>
          <a:p>
            <a:pPr marL="628650" lvl="1" indent="-171450">
              <a:buFont typeface="Arial" panose="020B0604020202020204" pitchFamily="34" charset="0"/>
              <a:buChar char="•"/>
            </a:pPr>
            <a:r>
              <a:rPr lang="en-US" altLang="en-US" sz="1200" dirty="0">
                <a:latin typeface="Calibri" panose="020F0502020204030204" pitchFamily="34" charset="0"/>
                <a:ea typeface="Geneva" pitchFamily="121" charset="-128"/>
              </a:rPr>
              <a:t>Front-end SPI Interface</a:t>
            </a:r>
          </a:p>
          <a:p>
            <a:pPr lvl="1"/>
            <a:endParaRPr lang="en-US" altLang="en-US" sz="1200" dirty="0">
              <a:latin typeface="Calibri" panose="020F0502020204030204" pitchFamily="34" charset="0"/>
              <a:ea typeface="Geneva" pitchFamily="121" charset="-128"/>
            </a:endParaRPr>
          </a:p>
          <a:p>
            <a:r>
              <a:rPr lang="en-US" altLang="en-US" sz="1600" dirty="0">
                <a:latin typeface="Calibri" panose="020F0502020204030204" pitchFamily="34" charset="0"/>
                <a:ea typeface="Geneva" pitchFamily="121" charset="-128"/>
              </a:rPr>
              <a:t>3. Verified operation at 77K Temperature</a:t>
            </a:r>
          </a:p>
          <a:p>
            <a:pPr lvl="1"/>
            <a:r>
              <a:rPr lang="en-US" altLang="en-US" sz="1200" dirty="0">
                <a:latin typeface="Calibri" panose="020F0502020204030204" pitchFamily="34" charset="0"/>
                <a:ea typeface="Geneva" pitchFamily="121" charset="-128"/>
              </a:rPr>
              <a:t>All operations at Room Temperature repeated</a:t>
            </a:r>
          </a:p>
          <a:p>
            <a:pPr lvl="1"/>
            <a:r>
              <a:rPr lang="en-US" altLang="en-US" sz="1200" dirty="0">
                <a:latin typeface="Calibri" panose="020F0502020204030204" pitchFamily="34" charset="0"/>
                <a:ea typeface="Geneva" pitchFamily="121" charset="-128"/>
              </a:rPr>
              <a:t>Tests were repeated with the power cycled off and then on</a:t>
            </a:r>
          </a:p>
          <a:p>
            <a:pPr lvl="1"/>
            <a:r>
              <a:rPr lang="en-US" altLang="en-US" sz="1200" dirty="0">
                <a:latin typeface="Calibri" panose="020F0502020204030204" pitchFamily="34" charset="0"/>
                <a:ea typeface="Geneva" pitchFamily="121" charset="-128"/>
              </a:rPr>
              <a:t>Tests were repeated with the power cycled off and then on after 5 minutes</a:t>
            </a:r>
          </a:p>
        </p:txBody>
      </p:sp>
      <p:graphicFrame>
        <p:nvGraphicFramePr>
          <p:cNvPr id="11" name="Chart 10">
            <a:extLst>
              <a:ext uri="{FF2B5EF4-FFF2-40B4-BE49-F238E27FC236}">
                <a16:creationId xmlns:a16="http://schemas.microsoft.com/office/drawing/2014/main" id="{5C046870-D7B8-4D95-BC58-D656A4B9A650}"/>
              </a:ext>
            </a:extLst>
          </p:cNvPr>
          <p:cNvGraphicFramePr>
            <a:graphicFrameLocks/>
          </p:cNvGraphicFramePr>
          <p:nvPr>
            <p:extLst>
              <p:ext uri="{D42A27DB-BD31-4B8C-83A1-F6EECF244321}">
                <p14:modId xmlns:p14="http://schemas.microsoft.com/office/powerpoint/2010/main" val="3366560523"/>
              </p:ext>
            </p:extLst>
          </p:nvPr>
        </p:nvGraphicFramePr>
        <p:xfrm>
          <a:off x="5515200" y="76950"/>
          <a:ext cx="36288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a:extLst>
              <a:ext uri="{FF2B5EF4-FFF2-40B4-BE49-F238E27FC236}">
                <a16:creationId xmlns:a16="http://schemas.microsoft.com/office/drawing/2014/main" id="{9A401FB7-EA3D-4D84-B9C6-BCEC07DB7326}"/>
              </a:ext>
            </a:extLst>
          </p:cNvPr>
          <p:cNvSpPr/>
          <p:nvPr/>
        </p:nvSpPr>
        <p:spPr>
          <a:xfrm>
            <a:off x="5716800" y="2711013"/>
            <a:ext cx="3376800" cy="707886"/>
          </a:xfrm>
          <a:prstGeom prst="rect">
            <a:avLst/>
          </a:prstGeom>
        </p:spPr>
        <p:txBody>
          <a:bodyPr wrap="square">
            <a:spAutoFit/>
          </a:bodyPr>
          <a:lstStyle/>
          <a:p>
            <a:r>
              <a:rPr lang="en-US" sz="1000" dirty="0">
                <a:latin typeface="Calibri" panose="020F0502020204030204" pitchFamily="34" charset="0"/>
                <a:ea typeface="Calibri" panose="020F0502020204030204" pitchFamily="34" charset="0"/>
                <a:cs typeface="Times New Roman" panose="02020603050405020304" pitchFamily="18" charset="0"/>
              </a:rPr>
              <a:t>Example of monitoring of the power supplies as temperature was lowered in cryostat (the last two points taken after power down and power up, without waiting and after 5 mins respectively)</a:t>
            </a:r>
          </a:p>
        </p:txBody>
      </p:sp>
    </p:spTree>
    <p:extLst>
      <p:ext uri="{BB962C8B-B14F-4D97-AF65-F5344CB8AC3E}">
        <p14:creationId xmlns:p14="http://schemas.microsoft.com/office/powerpoint/2010/main" val="31855299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873369"/>
            <a:ext cx="8891270" cy="3108543"/>
          </a:xfrm>
          <a:prstGeom prst="rect">
            <a:avLst/>
          </a:prstGeom>
        </p:spPr>
        <p:txBody>
          <a:bodyPr wrap="square">
            <a:spAutoFit/>
          </a:bodyPr>
          <a:lstStyle/>
          <a:p>
            <a:pPr marL="285750" indent="-285750">
              <a:buFont typeface="Arial" panose="020B0604020202020204" pitchFamily="34" charset="0"/>
              <a:buChar char="•"/>
            </a:pPr>
            <a:r>
              <a:rPr lang="en-US" sz="1400" dirty="0"/>
              <a:t>COLDATA designed in 65 nm CMOS using “cold” transistor models based on data collected by members of the FNAL, BNL, and SMU ASIC groups.</a:t>
            </a:r>
          </a:p>
          <a:p>
            <a:pPr marL="285750" indent="-285750">
              <a:buFont typeface="Arial" panose="020B0604020202020204" pitchFamily="34" charset="0"/>
              <a:buChar char="•"/>
            </a:pPr>
            <a:r>
              <a:rPr lang="en-US" sz="1400" dirty="0"/>
              <a:t>A special library of standard cells, based on these models and using a minimum channel length of 90 nm, was developed by members of the FNAL and UPENN groups, to eliminate the risk posed by the hot carrier effect.</a:t>
            </a:r>
          </a:p>
          <a:p>
            <a:pPr marL="285750" indent="-285750">
              <a:buFont typeface="Arial" panose="020B0604020202020204" pitchFamily="34" charset="0"/>
              <a:buChar char="•"/>
            </a:pPr>
            <a:r>
              <a:rPr lang="en-US" sz="1400" b="1" dirty="0"/>
              <a:t>Both the models and the standard cell library can be made available upon request, provided the NDA with Foundry is in place.</a:t>
            </a:r>
            <a:r>
              <a:rPr lang="en-US" sz="1400" dirty="0"/>
              <a:t> Fermilab could manage and maintain such library in a centralized database.</a:t>
            </a:r>
          </a:p>
          <a:p>
            <a:pPr marL="285750" indent="-285750">
              <a:buFont typeface="Arial" panose="020B0604020202020204" pitchFamily="34" charset="0"/>
              <a:buChar char="•"/>
            </a:pPr>
            <a:r>
              <a:rPr lang="en-US" sz="1400" dirty="0"/>
              <a:t>The key circuit elements of COLDATA, including the control interface and the PLL and </a:t>
            </a:r>
            <a:r>
              <a:rPr lang="en-US" sz="1400" dirty="0" err="1"/>
              <a:t>serializer</a:t>
            </a:r>
            <a:r>
              <a:rPr lang="en-US" sz="1400" dirty="0"/>
              <a:t>, were prototyped and tested successfully in 2017. The </a:t>
            </a:r>
            <a:r>
              <a:rPr lang="en-US" sz="1400" dirty="0" err="1"/>
              <a:t>serializer</a:t>
            </a:r>
            <a:r>
              <a:rPr lang="en-US" sz="1400" dirty="0"/>
              <a:t> and the PLL have been extensively characterized. All other blocks were also proven functional at both room and </a:t>
            </a:r>
            <a:r>
              <a:rPr lang="en-US" sz="1400" dirty="0" err="1"/>
              <a:t>LAr</a:t>
            </a:r>
            <a:r>
              <a:rPr lang="en-US" sz="1400" dirty="0"/>
              <a:t> temperatures.</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A test structure for speed and stress tests of the LVDS </a:t>
            </a:r>
            <a:r>
              <a:rPr lang="en-US" sz="1400" dirty="0" err="1"/>
              <a:t>Tx</a:t>
            </a:r>
            <a:r>
              <a:rPr lang="en-US" sz="1400" dirty="0"/>
              <a:t> and Rx is expected soon</a:t>
            </a:r>
          </a:p>
          <a:p>
            <a:pPr marL="285750" indent="-285750">
              <a:buFont typeface="Arial" panose="020B0604020202020204" pitchFamily="34" charset="0"/>
              <a:buChar char="•"/>
            </a:pPr>
            <a:r>
              <a:rPr lang="en-US" sz="1400" dirty="0"/>
              <a:t>Submission of COLDATA is expected later this year.</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Conclusions and Future Developments</a:t>
            </a:r>
          </a:p>
        </p:txBody>
      </p:sp>
    </p:spTree>
    <p:extLst>
      <p:ext uri="{BB962C8B-B14F-4D97-AF65-F5344CB8AC3E}">
        <p14:creationId xmlns:p14="http://schemas.microsoft.com/office/powerpoint/2010/main" val="28357459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33</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1069445"/>
            <a:ext cx="8734070" cy="2800767"/>
          </a:xfrm>
          <a:prstGeom prst="rect">
            <a:avLst/>
          </a:prstGeom>
        </p:spPr>
        <p:txBody>
          <a:bodyPr wrap="square">
            <a:spAutoFit/>
          </a:bodyPr>
          <a:lstStyle/>
          <a:p>
            <a:pPr marL="285750" indent="-285750">
              <a:buFont typeface="Arial" panose="020B0604020202020204" pitchFamily="34" charset="0"/>
              <a:buChar char="•"/>
            </a:pPr>
            <a:r>
              <a:rPr lang="en-US" sz="1600" dirty="0">
                <a:latin typeface="Calibri" panose="020F0502020204030204" pitchFamily="34" charset="0"/>
              </a:rPr>
              <a:t>Fermilab:	</a:t>
            </a:r>
          </a:p>
          <a:p>
            <a:r>
              <a:rPr lang="en-US" sz="1600" dirty="0">
                <a:latin typeface="Calibri" panose="020F0502020204030204" pitchFamily="34" charset="0"/>
                <a:ea typeface="Helvetica" charset="0"/>
                <a:cs typeface="Helvetica" charset="0"/>
              </a:rPr>
              <a:t>	Jim Hoff, Sandeep Miryala, Scott Holm, </a:t>
            </a:r>
            <a:r>
              <a:rPr lang="en-US" sz="1600" dirty="0">
                <a:latin typeface="Calibri" panose="020F0502020204030204" pitchFamily="34" charset="0"/>
              </a:rPr>
              <a:t>Grzegorz Deptuch,</a:t>
            </a:r>
            <a:r>
              <a:rPr lang="en-US" sz="1600" dirty="0">
                <a:latin typeface="Calibri" panose="020F0502020204030204" pitchFamily="34" charset="0"/>
                <a:ea typeface="Helvetica" charset="0"/>
                <a:cs typeface="Helvetica" charset="0"/>
              </a:rPr>
              <a:t> </a:t>
            </a:r>
            <a:r>
              <a:rPr lang="en-US" sz="1600" dirty="0">
                <a:latin typeface="Calibri" panose="020F0502020204030204" pitchFamily="34" charset="0"/>
              </a:rPr>
              <a:t>Alpana Shenai</a:t>
            </a:r>
            <a:r>
              <a:rPr lang="en-US" sz="1600" dirty="0">
                <a:latin typeface="Calibri" panose="020F0502020204030204" pitchFamily="34" charset="0"/>
                <a:ea typeface="Helvetica" charset="0"/>
                <a:cs typeface="Helvetica" charset="0"/>
              </a:rPr>
              <a:t>, Albert Dyer, Terri Shaw, 	David Christian</a:t>
            </a:r>
          </a:p>
          <a:p>
            <a:endParaRPr lang="en-US" sz="1600" dirty="0">
              <a:latin typeface="Calibri" panose="020F0502020204030204" pitchFamily="34" charset="0"/>
              <a:cs typeface="Helvetica" charset="0"/>
            </a:endParaRPr>
          </a:p>
          <a:p>
            <a:pPr marL="285750" indent="-285750">
              <a:buFont typeface="Arial" panose="020B0604020202020204" pitchFamily="34" charset="0"/>
              <a:buChar char="•"/>
            </a:pPr>
            <a:r>
              <a:rPr lang="en-US" sz="1600" dirty="0">
                <a:latin typeface="Calibri" panose="020F0502020204030204" pitchFamily="34" charset="0"/>
                <a:cs typeface="Helvetica" charset="0"/>
              </a:rPr>
              <a:t>Southern Methodist University (PLL + </a:t>
            </a:r>
            <a:r>
              <a:rPr lang="en-US" sz="1600" dirty="0" err="1">
                <a:latin typeface="Calibri" panose="020F0502020204030204" pitchFamily="34" charset="0"/>
                <a:cs typeface="Helvetica" charset="0"/>
              </a:rPr>
              <a:t>serializer</a:t>
            </a:r>
            <a:r>
              <a:rPr lang="en-US" sz="1600" dirty="0">
                <a:latin typeface="Calibri" panose="020F0502020204030204" pitchFamily="34" charset="0"/>
                <a:cs typeface="Helvetica" charset="0"/>
              </a:rPr>
              <a:t>):</a:t>
            </a:r>
          </a:p>
          <a:p>
            <a:r>
              <a:rPr lang="en-US" sz="1600" dirty="0">
                <a:latin typeface="Calibri" panose="020F0502020204030204" pitchFamily="34" charset="0"/>
                <a:cs typeface="Helvetica" charset="0"/>
              </a:rPr>
              <a:t>	Ping Gui, Xiaoran Wang, </a:t>
            </a:r>
            <a:r>
              <a:rPr lang="en-US" sz="1600" dirty="0" err="1">
                <a:latin typeface="Calibri" panose="020F0502020204030204" pitchFamily="34" charset="0"/>
                <a:cs typeface="Helvetica" charset="0"/>
              </a:rPr>
              <a:t>Tianwei</a:t>
            </a:r>
            <a:r>
              <a:rPr lang="en-US" sz="1600" dirty="0">
                <a:latin typeface="Calibri" panose="020F0502020204030204" pitchFamily="34" charset="0"/>
                <a:cs typeface="Helvetica" charset="0"/>
              </a:rPr>
              <a:t> Liu</a:t>
            </a:r>
          </a:p>
          <a:p>
            <a:endParaRPr lang="en-US" sz="1600" dirty="0">
              <a:latin typeface="Calibri" panose="020F0502020204030204" pitchFamily="34" charset="0"/>
              <a:cs typeface="Helvetica" charset="0"/>
            </a:endParaRPr>
          </a:p>
          <a:p>
            <a:pPr marL="285750" indent="-285750">
              <a:buFont typeface="Arial" panose="020B0604020202020204" pitchFamily="34" charset="0"/>
              <a:buChar char="•"/>
            </a:pPr>
            <a:r>
              <a:rPr lang="en-US" sz="1600" dirty="0">
                <a:latin typeface="Calibri" panose="020F0502020204030204" pitchFamily="34" charset="0"/>
                <a:cs typeface="Helvetica" charset="0"/>
              </a:rPr>
              <a:t>University of Pennsylvania (library characterization):</a:t>
            </a:r>
          </a:p>
          <a:p>
            <a:r>
              <a:rPr lang="en-US" sz="1600" dirty="0">
                <a:latin typeface="Calibri" panose="020F0502020204030204" pitchFamily="34" charset="0"/>
                <a:cs typeface="Helvetica" charset="0"/>
              </a:rPr>
              <a:t>	Mitch Newcomer, </a:t>
            </a:r>
            <a:r>
              <a:rPr lang="en-US" sz="1600" dirty="0" err="1">
                <a:latin typeface="Calibri" panose="020F0502020204030204" pitchFamily="34" charset="0"/>
                <a:cs typeface="Helvetica" charset="0"/>
              </a:rPr>
              <a:t>Nandor</a:t>
            </a:r>
            <a:r>
              <a:rPr lang="en-US" sz="1600" dirty="0">
                <a:latin typeface="Calibri" panose="020F0502020204030204" pitchFamily="34" charset="0"/>
                <a:cs typeface="Helvetica" charset="0"/>
              </a:rPr>
              <a:t> </a:t>
            </a:r>
            <a:r>
              <a:rPr lang="en-US" sz="1600" dirty="0" err="1">
                <a:latin typeface="Calibri" panose="020F0502020204030204" pitchFamily="34" charset="0"/>
                <a:cs typeface="Helvetica" charset="0"/>
              </a:rPr>
              <a:t>Dressnandt</a:t>
            </a:r>
            <a:r>
              <a:rPr lang="en-US" sz="1600" dirty="0">
                <a:latin typeface="Calibri" panose="020F0502020204030204" pitchFamily="34" charset="0"/>
                <a:cs typeface="Helvetica" charset="0"/>
              </a:rPr>
              <a:t>, Paul Keener</a:t>
            </a:r>
          </a:p>
          <a:p>
            <a:endParaRPr lang="en-US" sz="1600" dirty="0">
              <a:latin typeface="Calibri" panose="020F0502020204030204" pitchFamily="34" charset="0"/>
              <a:cs typeface="Helvetica" charset="0"/>
            </a:endParaRPr>
          </a:p>
          <a:p>
            <a:pPr marL="285750" indent="-285750">
              <a:buFont typeface="Arial" panose="020B0604020202020204" pitchFamily="34" charset="0"/>
              <a:buChar char="•"/>
            </a:pPr>
            <a:endParaRPr lang="en-US" sz="1600" dirty="0">
              <a:latin typeface="Calibri" panose="020F0502020204030204" pitchFamily="34" charset="0"/>
            </a:endParaRP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Acknowledgements</a:t>
            </a:r>
          </a:p>
        </p:txBody>
      </p:sp>
    </p:spTree>
    <p:extLst>
      <p:ext uri="{BB962C8B-B14F-4D97-AF65-F5344CB8AC3E}">
        <p14:creationId xmlns:p14="http://schemas.microsoft.com/office/powerpoint/2010/main" val="23658259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F1CCFB6-55C2-45D2-A470-5CBF4982A64F}"/>
              </a:ext>
            </a:extLst>
          </p:cNvPr>
          <p:cNvSpPr>
            <a:spLocks noGrp="1"/>
          </p:cNvSpPr>
          <p:nvPr>
            <p:ph type="dt" sz="half" idx="14"/>
          </p:nvPr>
        </p:nvSpPr>
        <p:spPr/>
        <p:txBody>
          <a:bodyPr/>
          <a:lstStyle/>
          <a:p>
            <a:fld id="{A0E092C4-48F6-48C5-B2B3-815670E99CE7}" type="datetime1">
              <a:rPr lang="en-US" altLang="en-US" smtClean="0"/>
              <a:pPr/>
              <a:t>5/19/2018</a:t>
            </a:fld>
            <a:endParaRPr lang="en-US" altLang="en-US"/>
          </a:p>
        </p:txBody>
      </p:sp>
      <p:sp>
        <p:nvSpPr>
          <p:cNvPr id="5" name="Footer Placeholder 4">
            <a:extLst>
              <a:ext uri="{FF2B5EF4-FFF2-40B4-BE49-F238E27FC236}">
                <a16:creationId xmlns:a16="http://schemas.microsoft.com/office/drawing/2014/main" id="{3F684244-5844-4849-8E46-C84040ED2637}"/>
              </a:ext>
            </a:extLst>
          </p:cNvPr>
          <p:cNvSpPr>
            <a:spLocks noGrp="1"/>
          </p:cNvSpPr>
          <p:nvPr>
            <p:ph type="ftr" sz="quarter" idx="15"/>
          </p:nvPr>
        </p:nvSpPr>
        <p:spPr/>
        <p:txBody>
          <a:bodyPr/>
          <a:lstStyle/>
          <a:p>
            <a:pPr>
              <a:defRPr/>
            </a:pPr>
            <a:r>
              <a:rPr lang="en-US"/>
              <a:t>Presenter | Presentation Title</a:t>
            </a:r>
            <a:endParaRPr lang="en-US" b="1"/>
          </a:p>
        </p:txBody>
      </p:sp>
      <p:sp>
        <p:nvSpPr>
          <p:cNvPr id="6" name="Slide Number Placeholder 5">
            <a:extLst>
              <a:ext uri="{FF2B5EF4-FFF2-40B4-BE49-F238E27FC236}">
                <a16:creationId xmlns:a16="http://schemas.microsoft.com/office/drawing/2014/main" id="{E5D7B7B8-472C-42FA-82D8-06A2B00373CF}"/>
              </a:ext>
            </a:extLst>
          </p:cNvPr>
          <p:cNvSpPr>
            <a:spLocks noGrp="1"/>
          </p:cNvSpPr>
          <p:nvPr>
            <p:ph type="sldNum" sz="quarter" idx="16"/>
          </p:nvPr>
        </p:nvSpPr>
        <p:spPr/>
        <p:txBody>
          <a:bodyPr/>
          <a:lstStyle/>
          <a:p>
            <a:fld id="{C2BC038B-CA57-479E-BFA9-9E819877A5DF}" type="slidenum">
              <a:rPr lang="en-US" altLang="en-US" smtClean="0"/>
              <a:pPr/>
              <a:t>34</a:t>
            </a:fld>
            <a:endParaRPr lang="en-US" altLang="en-US"/>
          </a:p>
        </p:txBody>
      </p:sp>
      <p:pic>
        <p:nvPicPr>
          <p:cNvPr id="10" name="Picture 9">
            <a:extLst>
              <a:ext uri="{FF2B5EF4-FFF2-40B4-BE49-F238E27FC236}">
                <a16:creationId xmlns:a16="http://schemas.microsoft.com/office/drawing/2014/main" id="{AC3BA76E-0D94-4C09-977A-41A4FBDBB23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5563" y="89534"/>
            <a:ext cx="5360803" cy="4589145"/>
          </a:xfrm>
          <a:prstGeom prst="rect">
            <a:avLst/>
          </a:prstGeom>
        </p:spPr>
      </p:pic>
      <p:sp>
        <p:nvSpPr>
          <p:cNvPr id="7" name="Title 11">
            <a:extLst>
              <a:ext uri="{FF2B5EF4-FFF2-40B4-BE49-F238E27FC236}">
                <a16:creationId xmlns:a16="http://schemas.microsoft.com/office/drawing/2014/main" id="{FD9CD7EC-F7DA-411D-A288-A59872B0363D}"/>
              </a:ext>
            </a:extLst>
          </p:cNvPr>
          <p:cNvSpPr txBox="1">
            <a:spLocks/>
          </p:cNvSpPr>
          <p:nvPr/>
        </p:nvSpPr>
        <p:spPr>
          <a:xfrm>
            <a:off x="91440" y="188814"/>
            <a:ext cx="8686800" cy="320908"/>
          </a:xfrm>
          <a:prstGeom prst="rect">
            <a:avLst/>
          </a:prstGeom>
        </p:spPr>
        <p:txBody>
          <a:bodyPr/>
          <a:lst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a:t>Cold ADC ASIC (LBL, BNL, FNAL)</a:t>
            </a:r>
          </a:p>
        </p:txBody>
      </p:sp>
    </p:spTree>
    <p:extLst>
      <p:ext uri="{BB962C8B-B14F-4D97-AF65-F5344CB8AC3E}">
        <p14:creationId xmlns:p14="http://schemas.microsoft.com/office/powerpoint/2010/main" val="3389849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E74D22B-5BA6-4680-A153-BE7D0757E012}"/>
              </a:ext>
            </a:extLst>
          </p:cNvPr>
          <p:cNvSpPr>
            <a:spLocks noGrp="1"/>
          </p:cNvSpPr>
          <p:nvPr>
            <p:ph type="dt" sz="half" idx="14"/>
          </p:nvPr>
        </p:nvSpPr>
        <p:spPr/>
        <p:txBody>
          <a:bodyPr/>
          <a:lstStyle/>
          <a:p>
            <a:fld id="{A0E092C4-48F6-48C5-B2B3-815670E99CE7}" type="datetime1">
              <a:rPr lang="en-US" altLang="en-US" smtClean="0"/>
              <a:pPr/>
              <a:t>5/19/2018</a:t>
            </a:fld>
            <a:endParaRPr lang="en-US" altLang="en-US"/>
          </a:p>
        </p:txBody>
      </p:sp>
      <p:sp>
        <p:nvSpPr>
          <p:cNvPr id="5" name="Footer Placeholder 4">
            <a:extLst>
              <a:ext uri="{FF2B5EF4-FFF2-40B4-BE49-F238E27FC236}">
                <a16:creationId xmlns:a16="http://schemas.microsoft.com/office/drawing/2014/main" id="{C5A144B2-6346-4DCA-88BB-480F52D7CB7B}"/>
              </a:ext>
            </a:extLst>
          </p:cNvPr>
          <p:cNvSpPr>
            <a:spLocks noGrp="1"/>
          </p:cNvSpPr>
          <p:nvPr>
            <p:ph type="ftr" sz="quarter" idx="15"/>
          </p:nvPr>
        </p:nvSpPr>
        <p:spPr/>
        <p:txBody>
          <a:bodyPr/>
          <a:lstStyle/>
          <a:p>
            <a:pPr>
              <a:defRPr/>
            </a:pPr>
            <a:r>
              <a:rPr lang="en-US"/>
              <a:t>Presenter | Presentation Title</a:t>
            </a:r>
            <a:endParaRPr lang="en-US" b="1"/>
          </a:p>
        </p:txBody>
      </p:sp>
      <p:sp>
        <p:nvSpPr>
          <p:cNvPr id="6" name="Slide Number Placeholder 5">
            <a:extLst>
              <a:ext uri="{FF2B5EF4-FFF2-40B4-BE49-F238E27FC236}">
                <a16:creationId xmlns:a16="http://schemas.microsoft.com/office/drawing/2014/main" id="{6164C556-386F-4EC9-9ED0-D8BEB6532DD1}"/>
              </a:ext>
            </a:extLst>
          </p:cNvPr>
          <p:cNvSpPr>
            <a:spLocks noGrp="1"/>
          </p:cNvSpPr>
          <p:nvPr>
            <p:ph type="sldNum" sz="quarter" idx="16"/>
          </p:nvPr>
        </p:nvSpPr>
        <p:spPr/>
        <p:txBody>
          <a:bodyPr/>
          <a:lstStyle/>
          <a:p>
            <a:fld id="{C2BC038B-CA57-479E-BFA9-9E819877A5DF}" type="slidenum">
              <a:rPr lang="en-US" altLang="en-US" smtClean="0"/>
              <a:pPr/>
              <a:t>35</a:t>
            </a:fld>
            <a:endParaRPr lang="en-US" altLang="en-US"/>
          </a:p>
        </p:txBody>
      </p:sp>
      <p:pic>
        <p:nvPicPr>
          <p:cNvPr id="7" name="Picture 6">
            <a:extLst>
              <a:ext uri="{FF2B5EF4-FFF2-40B4-BE49-F238E27FC236}">
                <a16:creationId xmlns:a16="http://schemas.microsoft.com/office/drawing/2014/main" id="{68FDA7FE-28E4-4C69-A76E-3DAD261A4422}"/>
              </a:ext>
            </a:extLst>
          </p:cNvPr>
          <p:cNvPicPr/>
          <p:nvPr/>
        </p:nvPicPr>
        <p:blipFill>
          <a:blip r:embed="rId3" cstate="email">
            <a:extLst>
              <a:ext uri="{28A0092B-C50C-407E-A947-70E740481C1C}">
                <a14:useLocalDpi xmlns:a14="http://schemas.microsoft.com/office/drawing/2010/main"/>
              </a:ext>
            </a:extLst>
          </a:blip>
          <a:srcRect/>
          <a:stretch>
            <a:fillRect/>
          </a:stretch>
        </p:blipFill>
        <p:spPr bwMode="auto">
          <a:xfrm>
            <a:off x="4724401" y="691198"/>
            <a:ext cx="4292600" cy="3061482"/>
          </a:xfrm>
          <a:prstGeom prst="rect">
            <a:avLst/>
          </a:prstGeom>
          <a:noFill/>
        </p:spPr>
      </p:pic>
      <p:sp>
        <p:nvSpPr>
          <p:cNvPr id="8" name="Rectangle 7">
            <a:extLst>
              <a:ext uri="{FF2B5EF4-FFF2-40B4-BE49-F238E27FC236}">
                <a16:creationId xmlns:a16="http://schemas.microsoft.com/office/drawing/2014/main" id="{D4CFE7B3-4B11-42AB-AFC4-CBCE29ECCA75}"/>
              </a:ext>
            </a:extLst>
          </p:cNvPr>
          <p:cNvSpPr/>
          <p:nvPr/>
        </p:nvSpPr>
        <p:spPr>
          <a:xfrm>
            <a:off x="4724400" y="3884533"/>
            <a:ext cx="4292601" cy="646331"/>
          </a:xfrm>
          <a:prstGeom prst="rect">
            <a:avLst/>
          </a:prstGeom>
        </p:spPr>
        <p:txBody>
          <a:bodyPr wrap="square">
            <a:spAutoFit/>
          </a:bodyPr>
          <a:lstStyle/>
          <a:p>
            <a:r>
              <a:rPr lang="en-US" sz="1200" dirty="0" err="1">
                <a:latin typeface="Calibri" panose="020F0502020204030204" pitchFamily="34" charset="0"/>
                <a:ea typeface="Calibri" panose="020F0502020204030204" pitchFamily="34" charset="0"/>
                <a:cs typeface="Times New Roman" panose="02020603050405020304" pitchFamily="18" charset="0"/>
              </a:rPr>
              <a:t>Tx</a:t>
            </a:r>
            <a:r>
              <a:rPr lang="en-US" sz="1200" dirty="0">
                <a:latin typeface="Calibri" panose="020F0502020204030204" pitchFamily="34" charset="0"/>
                <a:ea typeface="Calibri" panose="020F0502020204030204" pitchFamily="34" charset="0"/>
                <a:cs typeface="Times New Roman" panose="02020603050405020304" pitchFamily="18" charset="0"/>
              </a:rPr>
              <a:t> power consumption across corners and temperatures (200Mbps, </a:t>
            </a:r>
            <a:r>
              <a:rPr lang="en-US" sz="1200" dirty="0" err="1">
                <a:latin typeface="Calibri" panose="020F0502020204030204" pitchFamily="34" charset="0"/>
                <a:ea typeface="Calibri" panose="020F0502020204030204" pitchFamily="34" charset="0"/>
                <a:cs typeface="Times New Roman" panose="02020603050405020304" pitchFamily="18" charset="0"/>
              </a:rPr>
              <a:t>Iout</a:t>
            </a:r>
            <a:r>
              <a:rPr lang="en-US" sz="1200" dirty="0">
                <a:latin typeface="Calibri" panose="020F0502020204030204" pitchFamily="34" charset="0"/>
                <a:ea typeface="Calibri" panose="020F0502020204030204" pitchFamily="34" charset="0"/>
                <a:cs typeface="Times New Roman" panose="02020603050405020304" pitchFamily="18" charset="0"/>
              </a:rPr>
              <a:t>=+-4mA; no source termination) (bias block not included since it can be shared between several </a:t>
            </a:r>
            <a:r>
              <a:rPr lang="en-US" sz="1200" dirty="0" err="1">
                <a:latin typeface="Calibri" panose="020F0502020204030204" pitchFamily="34" charset="0"/>
                <a:ea typeface="Calibri" panose="020F0502020204030204" pitchFamily="34" charset="0"/>
                <a:cs typeface="Times New Roman" panose="02020603050405020304" pitchFamily="18" charset="0"/>
              </a:rPr>
              <a:t>Tx</a:t>
            </a:r>
            <a:r>
              <a:rPr lang="en-US" sz="1200" dirty="0">
                <a:latin typeface="Calibri" panose="020F0502020204030204" pitchFamily="34" charset="0"/>
                <a:ea typeface="Calibri" panose="020F0502020204030204" pitchFamily="34" charset="0"/>
                <a:cs typeface="Times New Roman" panose="02020603050405020304" pitchFamily="18" charset="0"/>
              </a:rPr>
              <a:t>).</a:t>
            </a:r>
            <a:endParaRPr lang="en-US" sz="1200" dirty="0"/>
          </a:p>
        </p:txBody>
      </p:sp>
      <p:sp>
        <p:nvSpPr>
          <p:cNvPr id="9" name="Title 11">
            <a:extLst>
              <a:ext uri="{FF2B5EF4-FFF2-40B4-BE49-F238E27FC236}">
                <a16:creationId xmlns:a16="http://schemas.microsoft.com/office/drawing/2014/main" id="{497DF530-F19F-4752-9CDD-25A61D52AC92}"/>
              </a:ext>
            </a:extLst>
          </p:cNvPr>
          <p:cNvSpPr txBox="1">
            <a:spLocks/>
          </p:cNvSpPr>
          <p:nvPr/>
        </p:nvSpPr>
        <p:spPr>
          <a:xfrm>
            <a:off x="91440" y="188814"/>
            <a:ext cx="8686800" cy="320908"/>
          </a:xfrm>
          <a:prstGeom prst="rect">
            <a:avLst/>
          </a:prstGeom>
        </p:spPr>
        <p:txBody>
          <a:bodyPr/>
          <a:lst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a:t>LVDS </a:t>
            </a:r>
            <a:r>
              <a:rPr lang="en-US" dirty="0" err="1"/>
              <a:t>Tx</a:t>
            </a:r>
            <a:r>
              <a:rPr lang="en-US" dirty="0"/>
              <a:t> Rise Time and Power consumption</a:t>
            </a:r>
          </a:p>
        </p:txBody>
      </p:sp>
      <p:sp>
        <p:nvSpPr>
          <p:cNvPr id="10" name="TextBox 9">
            <a:extLst>
              <a:ext uri="{FF2B5EF4-FFF2-40B4-BE49-F238E27FC236}">
                <a16:creationId xmlns:a16="http://schemas.microsoft.com/office/drawing/2014/main" id="{C88008C5-F200-43BF-80D8-FDCBB085EC6A}"/>
              </a:ext>
            </a:extLst>
          </p:cNvPr>
          <p:cNvSpPr txBox="1"/>
          <p:nvPr/>
        </p:nvSpPr>
        <p:spPr>
          <a:xfrm>
            <a:off x="7713129" y="1146217"/>
            <a:ext cx="1034257" cy="338554"/>
          </a:xfrm>
          <a:prstGeom prst="rect">
            <a:avLst/>
          </a:prstGeom>
          <a:noFill/>
        </p:spPr>
        <p:txBody>
          <a:bodyPr wrap="none" rtlCol="0">
            <a:spAutoFit/>
          </a:bodyPr>
          <a:lstStyle/>
          <a:p>
            <a:r>
              <a:rPr lang="en-US" sz="1600" dirty="0"/>
              <a:t>VDD=2.5V</a:t>
            </a:r>
          </a:p>
        </p:txBody>
      </p:sp>
      <p:sp>
        <p:nvSpPr>
          <p:cNvPr id="11" name="TextBox 10">
            <a:extLst>
              <a:ext uri="{FF2B5EF4-FFF2-40B4-BE49-F238E27FC236}">
                <a16:creationId xmlns:a16="http://schemas.microsoft.com/office/drawing/2014/main" id="{8D94C8FE-0184-4975-9940-6107DB7FF056}"/>
              </a:ext>
            </a:extLst>
          </p:cNvPr>
          <p:cNvSpPr txBox="1"/>
          <p:nvPr/>
        </p:nvSpPr>
        <p:spPr>
          <a:xfrm>
            <a:off x="7713130" y="2127878"/>
            <a:ext cx="1034257" cy="338554"/>
          </a:xfrm>
          <a:prstGeom prst="rect">
            <a:avLst/>
          </a:prstGeom>
          <a:noFill/>
        </p:spPr>
        <p:txBody>
          <a:bodyPr wrap="none" rtlCol="0">
            <a:spAutoFit/>
          </a:bodyPr>
          <a:lstStyle/>
          <a:p>
            <a:r>
              <a:rPr lang="en-US" sz="1600" dirty="0"/>
              <a:t>VDD=1.8V</a:t>
            </a:r>
          </a:p>
        </p:txBody>
      </p:sp>
      <p:graphicFrame>
        <p:nvGraphicFramePr>
          <p:cNvPr id="13" name="Chart 12">
            <a:extLst>
              <a:ext uri="{FF2B5EF4-FFF2-40B4-BE49-F238E27FC236}">
                <a16:creationId xmlns:a16="http://schemas.microsoft.com/office/drawing/2014/main" id="{3D4EFECD-9174-4F3F-9698-D342DA096F25}"/>
              </a:ext>
            </a:extLst>
          </p:cNvPr>
          <p:cNvGraphicFramePr>
            <a:graphicFrameLocks noChangeAspect="1"/>
          </p:cNvGraphicFramePr>
          <p:nvPr>
            <p:extLst>
              <p:ext uri="{D42A27DB-BD31-4B8C-83A1-F6EECF244321}">
                <p14:modId xmlns:p14="http://schemas.microsoft.com/office/powerpoint/2010/main" val="1140551764"/>
              </p:ext>
            </p:extLst>
          </p:nvPr>
        </p:nvGraphicFramePr>
        <p:xfrm>
          <a:off x="88804" y="593492"/>
          <a:ext cx="4572000" cy="3309620"/>
        </p:xfrm>
        <a:graphic>
          <a:graphicData uri="http://schemas.openxmlformats.org/drawingml/2006/chart">
            <c:chart xmlns:c="http://schemas.openxmlformats.org/drawingml/2006/chart" xmlns:r="http://schemas.openxmlformats.org/officeDocument/2006/relationships" r:id="rId4"/>
          </a:graphicData>
        </a:graphic>
      </p:graphicFrame>
      <p:sp>
        <p:nvSpPr>
          <p:cNvPr id="14" name="Rectangle 13">
            <a:extLst>
              <a:ext uri="{FF2B5EF4-FFF2-40B4-BE49-F238E27FC236}">
                <a16:creationId xmlns:a16="http://schemas.microsoft.com/office/drawing/2014/main" id="{F691CA80-5888-448C-AC1A-058CF96D47CD}"/>
              </a:ext>
            </a:extLst>
          </p:cNvPr>
          <p:cNvSpPr/>
          <p:nvPr/>
        </p:nvSpPr>
        <p:spPr>
          <a:xfrm>
            <a:off x="91440" y="3927243"/>
            <a:ext cx="4569364" cy="461665"/>
          </a:xfrm>
          <a:prstGeom prst="rect">
            <a:avLst/>
          </a:prstGeom>
        </p:spPr>
        <p:txBody>
          <a:bodyPr wrap="square">
            <a:spAutoFit/>
          </a:bodyPr>
          <a:lstStyle/>
          <a:p>
            <a:r>
              <a:rPr lang="en-US" sz="1200" dirty="0" err="1">
                <a:latin typeface="Calibri" panose="020F0502020204030204" pitchFamily="34" charset="0"/>
                <a:ea typeface="Calibri" panose="020F0502020204030204" pitchFamily="34" charset="0"/>
                <a:cs typeface="Times New Roman" panose="02020603050405020304" pitchFamily="18" charset="0"/>
              </a:rPr>
              <a:t>Tx</a:t>
            </a:r>
            <a:r>
              <a:rPr lang="en-US" sz="1200" dirty="0">
                <a:latin typeface="Calibri" panose="020F0502020204030204" pitchFamily="34" charset="0"/>
                <a:ea typeface="Calibri" panose="020F0502020204030204" pitchFamily="34" charset="0"/>
                <a:cs typeface="Times New Roman" panose="02020603050405020304" pitchFamily="18" charset="0"/>
              </a:rPr>
              <a:t> rise time across corners and temperatures (200Mbps, </a:t>
            </a:r>
            <a:r>
              <a:rPr lang="en-US" sz="1200" dirty="0" err="1">
                <a:latin typeface="Calibri" panose="020F0502020204030204" pitchFamily="34" charset="0"/>
                <a:ea typeface="Calibri" panose="020F0502020204030204" pitchFamily="34" charset="0"/>
                <a:cs typeface="Times New Roman" panose="02020603050405020304" pitchFamily="18" charset="0"/>
              </a:rPr>
              <a:t>Iout</a:t>
            </a:r>
            <a:r>
              <a:rPr lang="en-US" sz="1200" dirty="0">
                <a:latin typeface="Calibri" panose="020F0502020204030204" pitchFamily="34" charset="0"/>
                <a:ea typeface="Calibri" panose="020F0502020204030204" pitchFamily="34" charset="0"/>
                <a:cs typeface="Times New Roman" panose="02020603050405020304" pitchFamily="18" charset="0"/>
              </a:rPr>
              <a:t>=+-4mA; no source termination).</a:t>
            </a:r>
            <a:endParaRPr lang="en-US" sz="1200" dirty="0"/>
          </a:p>
        </p:txBody>
      </p:sp>
    </p:spTree>
    <p:extLst>
      <p:ext uri="{BB962C8B-B14F-4D97-AF65-F5344CB8AC3E}">
        <p14:creationId xmlns:p14="http://schemas.microsoft.com/office/powerpoint/2010/main" val="368254354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C01C60D-D8A5-4FCF-A392-6C6AF55A8533}"/>
              </a:ext>
            </a:extLst>
          </p:cNvPr>
          <p:cNvSpPr>
            <a:spLocks noGrp="1"/>
          </p:cNvSpPr>
          <p:nvPr>
            <p:ph type="title"/>
          </p:nvPr>
        </p:nvSpPr>
        <p:spPr>
          <a:xfrm>
            <a:off x="228600" y="531714"/>
            <a:ext cx="8686800" cy="320908"/>
          </a:xfrm>
        </p:spPr>
        <p:txBody>
          <a:bodyPr/>
          <a:lstStyle/>
          <a:p>
            <a:r>
              <a:rPr lang="en-US" dirty="0"/>
              <a:t>Example of Model Validation </a:t>
            </a:r>
            <a:br>
              <a:rPr lang="en-US" dirty="0"/>
            </a:br>
            <a:r>
              <a:rPr lang="en-US" dirty="0"/>
              <a:t>with Liberate </a:t>
            </a:r>
          </a:p>
        </p:txBody>
      </p:sp>
      <p:sp>
        <p:nvSpPr>
          <p:cNvPr id="4" name="Date Placeholder 3">
            <a:extLst>
              <a:ext uri="{FF2B5EF4-FFF2-40B4-BE49-F238E27FC236}">
                <a16:creationId xmlns:a16="http://schemas.microsoft.com/office/drawing/2014/main" id="{9D1DBB0E-A37D-4EC4-8F46-08DA4A564E45}"/>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3F500651-1050-430F-8283-349A27F40B90}"/>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1EFF1B48-5575-4E74-AAC9-1BA1BD9BFF73}"/>
              </a:ext>
            </a:extLst>
          </p:cNvPr>
          <p:cNvSpPr>
            <a:spLocks noGrp="1"/>
          </p:cNvSpPr>
          <p:nvPr>
            <p:ph type="sldNum" sz="quarter" idx="4"/>
          </p:nvPr>
        </p:nvSpPr>
        <p:spPr/>
        <p:txBody>
          <a:bodyPr/>
          <a:lstStyle/>
          <a:p>
            <a:pPr>
              <a:defRPr/>
            </a:pPr>
            <a:fld id="{148C009B-CB69-E04A-B9B3-34B26D69E9CF}" type="slidenum">
              <a:rPr lang="en-US" smtClean="0"/>
              <a:pPr>
                <a:defRPr/>
              </a:pPr>
              <a:t>36</a:t>
            </a:fld>
            <a:endParaRPr lang="en-US" dirty="0"/>
          </a:p>
        </p:txBody>
      </p:sp>
      <p:pic>
        <p:nvPicPr>
          <p:cNvPr id="7" name="Content Placeholder 6">
            <a:extLst>
              <a:ext uri="{FF2B5EF4-FFF2-40B4-BE49-F238E27FC236}">
                <a16:creationId xmlns:a16="http://schemas.microsoft.com/office/drawing/2014/main" id="{BC9C9B6F-8698-40B3-A8D7-F4E685749536}"/>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115908" y="116901"/>
            <a:ext cx="4799492" cy="4455099"/>
          </a:xfrm>
          <a:prstGeom prst="rect">
            <a:avLst/>
          </a:prstGeom>
        </p:spPr>
      </p:pic>
      <p:graphicFrame>
        <p:nvGraphicFramePr>
          <p:cNvPr id="8" name="Table 7">
            <a:extLst>
              <a:ext uri="{FF2B5EF4-FFF2-40B4-BE49-F238E27FC236}">
                <a16:creationId xmlns:a16="http://schemas.microsoft.com/office/drawing/2014/main" id="{3503F044-0F20-4336-9B40-19A68586910B}"/>
              </a:ext>
            </a:extLst>
          </p:cNvPr>
          <p:cNvGraphicFramePr>
            <a:graphicFrameLocks noGrp="1"/>
          </p:cNvGraphicFramePr>
          <p:nvPr>
            <p:extLst>
              <p:ext uri="{D42A27DB-BD31-4B8C-83A1-F6EECF244321}">
                <p14:modId xmlns:p14="http://schemas.microsoft.com/office/powerpoint/2010/main" val="1194895964"/>
              </p:ext>
            </p:extLst>
          </p:nvPr>
        </p:nvGraphicFramePr>
        <p:xfrm>
          <a:off x="123825" y="2459262"/>
          <a:ext cx="4167505" cy="1898388"/>
        </p:xfrm>
        <a:graphic>
          <a:graphicData uri="http://schemas.openxmlformats.org/drawingml/2006/table">
            <a:tbl>
              <a:tblPr firstRow="1" bandRow="1">
                <a:tableStyleId>{5C22544A-7EE6-4342-B048-85BDC9FD1C3A}</a:tableStyleId>
              </a:tblPr>
              <a:tblGrid>
                <a:gridCol w="1019175">
                  <a:extLst>
                    <a:ext uri="{9D8B030D-6E8A-4147-A177-3AD203B41FA5}">
                      <a16:colId xmlns:a16="http://schemas.microsoft.com/office/drawing/2014/main" val="2815638093"/>
                    </a:ext>
                  </a:extLst>
                </a:gridCol>
                <a:gridCol w="833755">
                  <a:extLst>
                    <a:ext uri="{9D8B030D-6E8A-4147-A177-3AD203B41FA5}">
                      <a16:colId xmlns:a16="http://schemas.microsoft.com/office/drawing/2014/main" val="2763823311"/>
                    </a:ext>
                  </a:extLst>
                </a:gridCol>
                <a:gridCol w="771525">
                  <a:extLst>
                    <a:ext uri="{9D8B030D-6E8A-4147-A177-3AD203B41FA5}">
                      <a16:colId xmlns:a16="http://schemas.microsoft.com/office/drawing/2014/main" val="372724565"/>
                    </a:ext>
                  </a:extLst>
                </a:gridCol>
                <a:gridCol w="771525">
                  <a:extLst>
                    <a:ext uri="{9D8B030D-6E8A-4147-A177-3AD203B41FA5}">
                      <a16:colId xmlns:a16="http://schemas.microsoft.com/office/drawing/2014/main" val="4202970338"/>
                    </a:ext>
                  </a:extLst>
                </a:gridCol>
                <a:gridCol w="771525">
                  <a:extLst>
                    <a:ext uri="{9D8B030D-6E8A-4147-A177-3AD203B41FA5}">
                      <a16:colId xmlns:a16="http://schemas.microsoft.com/office/drawing/2014/main" val="354258513"/>
                    </a:ext>
                  </a:extLst>
                </a:gridCol>
              </a:tblGrid>
              <a:tr h="526787">
                <a:tc>
                  <a:txBody>
                    <a:bodyPr/>
                    <a:lstStyle/>
                    <a:p>
                      <a:pPr algn="ctr"/>
                      <a:r>
                        <a:rPr lang="en-US" sz="1400" dirty="0">
                          <a:solidFill>
                            <a:schemeClr val="tx2"/>
                          </a:solidFill>
                        </a:rPr>
                        <a:t>Data Type</a:t>
                      </a:r>
                    </a:p>
                  </a:txBody>
                  <a:tcPr/>
                </a:tc>
                <a:tc>
                  <a:txBody>
                    <a:bodyPr/>
                    <a:lstStyle/>
                    <a:p>
                      <a:pPr algn="ctr"/>
                      <a:r>
                        <a:rPr lang="en-US" sz="1400" dirty="0">
                          <a:solidFill>
                            <a:schemeClr val="tx2"/>
                          </a:solidFill>
                        </a:rPr>
                        <a:t>Entries</a:t>
                      </a:r>
                    </a:p>
                  </a:txBody>
                  <a:tcPr/>
                </a:tc>
                <a:tc>
                  <a:txBody>
                    <a:bodyPr/>
                    <a:lstStyle/>
                    <a:p>
                      <a:pPr algn="ctr"/>
                      <a:r>
                        <a:rPr lang="en-US" sz="1400" dirty="0" err="1">
                          <a:solidFill>
                            <a:schemeClr val="tx2"/>
                          </a:solidFill>
                        </a:rPr>
                        <a:t>Avg</a:t>
                      </a:r>
                      <a:r>
                        <a:rPr lang="en-US" sz="1400" dirty="0">
                          <a:solidFill>
                            <a:schemeClr val="tx2"/>
                          </a:solidFill>
                        </a:rPr>
                        <a:t> Diff %</a:t>
                      </a:r>
                    </a:p>
                  </a:txBody>
                  <a:tcPr/>
                </a:tc>
                <a:tc>
                  <a:txBody>
                    <a:bodyPr/>
                    <a:lstStyle/>
                    <a:p>
                      <a:pPr algn="ctr"/>
                      <a:r>
                        <a:rPr lang="en-US" sz="1400" dirty="0">
                          <a:solidFill>
                            <a:schemeClr val="tx2"/>
                          </a:solidFill>
                        </a:rPr>
                        <a:t>Sigma %</a:t>
                      </a:r>
                    </a:p>
                  </a:txBody>
                  <a:tcPr/>
                </a:tc>
                <a:tc>
                  <a:txBody>
                    <a:bodyPr/>
                    <a:lstStyle/>
                    <a:p>
                      <a:pPr algn="ctr"/>
                      <a:r>
                        <a:rPr lang="en-US" sz="1400" dirty="0">
                          <a:solidFill>
                            <a:schemeClr val="tx2"/>
                          </a:solidFill>
                        </a:rPr>
                        <a:t>Max Diff %</a:t>
                      </a:r>
                    </a:p>
                  </a:txBody>
                  <a:tcPr/>
                </a:tc>
                <a:extLst>
                  <a:ext uri="{0D108BD9-81ED-4DB2-BD59-A6C34878D82A}">
                    <a16:rowId xmlns:a16="http://schemas.microsoft.com/office/drawing/2014/main" val="729341797"/>
                  </a:ext>
                </a:extLst>
              </a:tr>
              <a:tr h="301021">
                <a:tc>
                  <a:txBody>
                    <a:bodyPr/>
                    <a:lstStyle/>
                    <a:p>
                      <a:pPr algn="ctr"/>
                      <a:r>
                        <a:rPr lang="en-US" sz="1400" dirty="0">
                          <a:solidFill>
                            <a:schemeClr val="accent6">
                              <a:lumMod val="50000"/>
                            </a:schemeClr>
                          </a:solidFill>
                        </a:rPr>
                        <a:t>Delay</a:t>
                      </a:r>
                    </a:p>
                  </a:txBody>
                  <a:tcPr/>
                </a:tc>
                <a:tc>
                  <a:txBody>
                    <a:bodyPr/>
                    <a:lstStyle/>
                    <a:p>
                      <a:pPr algn="ctr"/>
                      <a:r>
                        <a:rPr lang="en-US" sz="1400" dirty="0">
                          <a:solidFill>
                            <a:schemeClr val="accent6">
                              <a:lumMod val="50000"/>
                            </a:schemeClr>
                          </a:solidFill>
                        </a:rPr>
                        <a:t>98553</a:t>
                      </a:r>
                    </a:p>
                  </a:txBody>
                  <a:tcPr/>
                </a:tc>
                <a:tc>
                  <a:txBody>
                    <a:bodyPr/>
                    <a:lstStyle/>
                    <a:p>
                      <a:pPr algn="ctr"/>
                      <a:r>
                        <a:rPr lang="en-US" sz="1400" dirty="0">
                          <a:solidFill>
                            <a:srgbClr val="FF0000"/>
                          </a:solidFill>
                        </a:rPr>
                        <a:t>-21.35</a:t>
                      </a:r>
                    </a:p>
                  </a:txBody>
                  <a:tcPr/>
                </a:tc>
                <a:tc>
                  <a:txBody>
                    <a:bodyPr/>
                    <a:lstStyle/>
                    <a:p>
                      <a:pPr algn="ctr"/>
                      <a:r>
                        <a:rPr lang="en-US" sz="1400" dirty="0">
                          <a:solidFill>
                            <a:schemeClr val="accent6">
                              <a:lumMod val="50000"/>
                            </a:schemeClr>
                          </a:solidFill>
                        </a:rPr>
                        <a:t>5.98</a:t>
                      </a:r>
                    </a:p>
                  </a:txBody>
                  <a:tcPr/>
                </a:tc>
                <a:tc>
                  <a:txBody>
                    <a:bodyPr/>
                    <a:lstStyle/>
                    <a:p>
                      <a:pPr algn="ctr"/>
                      <a:r>
                        <a:rPr lang="en-US" sz="1400" dirty="0">
                          <a:solidFill>
                            <a:schemeClr val="accent6">
                              <a:lumMod val="50000"/>
                            </a:schemeClr>
                          </a:solidFill>
                        </a:rPr>
                        <a:t>-72.23</a:t>
                      </a:r>
                    </a:p>
                  </a:txBody>
                  <a:tcPr/>
                </a:tc>
                <a:extLst>
                  <a:ext uri="{0D108BD9-81ED-4DB2-BD59-A6C34878D82A}">
                    <a16:rowId xmlns:a16="http://schemas.microsoft.com/office/drawing/2014/main" val="3518947901"/>
                  </a:ext>
                </a:extLst>
              </a:tr>
              <a:tr h="540014">
                <a:tc>
                  <a:txBody>
                    <a:bodyPr/>
                    <a:lstStyle/>
                    <a:p>
                      <a:pPr algn="ctr"/>
                      <a:r>
                        <a:rPr lang="en-US" sz="1400" dirty="0">
                          <a:solidFill>
                            <a:schemeClr val="accent6">
                              <a:lumMod val="50000"/>
                            </a:schemeClr>
                          </a:solidFill>
                        </a:rPr>
                        <a:t>Transition Time</a:t>
                      </a:r>
                    </a:p>
                  </a:txBody>
                  <a:tcPr/>
                </a:tc>
                <a:tc>
                  <a:txBody>
                    <a:bodyPr/>
                    <a:lstStyle/>
                    <a:p>
                      <a:pPr algn="ctr"/>
                      <a:r>
                        <a:rPr lang="en-US" sz="1400" dirty="0">
                          <a:solidFill>
                            <a:schemeClr val="accent6">
                              <a:lumMod val="50000"/>
                            </a:schemeClr>
                          </a:solidFill>
                        </a:rPr>
                        <a:t>98161</a:t>
                      </a:r>
                    </a:p>
                  </a:txBody>
                  <a:tcPr/>
                </a:tc>
                <a:tc>
                  <a:txBody>
                    <a:bodyPr/>
                    <a:lstStyle/>
                    <a:p>
                      <a:pPr algn="ctr"/>
                      <a:r>
                        <a:rPr lang="en-US" sz="1400" dirty="0">
                          <a:solidFill>
                            <a:srgbClr val="FF0000"/>
                          </a:solidFill>
                        </a:rPr>
                        <a:t>-18.03</a:t>
                      </a:r>
                    </a:p>
                  </a:txBody>
                  <a:tcPr/>
                </a:tc>
                <a:tc>
                  <a:txBody>
                    <a:bodyPr/>
                    <a:lstStyle/>
                    <a:p>
                      <a:pPr algn="ctr"/>
                      <a:r>
                        <a:rPr lang="en-US" sz="1400" dirty="0">
                          <a:solidFill>
                            <a:schemeClr val="accent6">
                              <a:lumMod val="50000"/>
                            </a:schemeClr>
                          </a:solidFill>
                        </a:rPr>
                        <a:t>9.28</a:t>
                      </a:r>
                    </a:p>
                  </a:txBody>
                  <a:tcPr/>
                </a:tc>
                <a:tc>
                  <a:txBody>
                    <a:bodyPr/>
                    <a:lstStyle/>
                    <a:p>
                      <a:pPr algn="ctr"/>
                      <a:r>
                        <a:rPr lang="en-US" sz="1400" dirty="0">
                          <a:solidFill>
                            <a:schemeClr val="accent6">
                              <a:lumMod val="50000"/>
                            </a:schemeClr>
                          </a:solidFill>
                        </a:rPr>
                        <a:t>120.73</a:t>
                      </a:r>
                    </a:p>
                  </a:txBody>
                  <a:tcPr/>
                </a:tc>
                <a:extLst>
                  <a:ext uri="{0D108BD9-81ED-4DB2-BD59-A6C34878D82A}">
                    <a16:rowId xmlns:a16="http://schemas.microsoft.com/office/drawing/2014/main" val="3385258161"/>
                  </a:ext>
                </a:extLst>
              </a:tr>
              <a:tr h="526787">
                <a:tc>
                  <a:txBody>
                    <a:bodyPr/>
                    <a:lstStyle/>
                    <a:p>
                      <a:pPr algn="ctr"/>
                      <a:r>
                        <a:rPr lang="en-US" sz="1400" dirty="0">
                          <a:solidFill>
                            <a:schemeClr val="accent6">
                              <a:lumMod val="50000"/>
                            </a:schemeClr>
                          </a:solidFill>
                        </a:rPr>
                        <a:t>Leakage</a:t>
                      </a:r>
                    </a:p>
                  </a:txBody>
                  <a:tcPr/>
                </a:tc>
                <a:tc>
                  <a:txBody>
                    <a:bodyPr/>
                    <a:lstStyle/>
                    <a:p>
                      <a:pPr algn="ctr"/>
                      <a:r>
                        <a:rPr lang="en-US" sz="1400" dirty="0">
                          <a:solidFill>
                            <a:schemeClr val="accent6">
                              <a:lumMod val="50000"/>
                            </a:schemeClr>
                          </a:solidFill>
                        </a:rPr>
                        <a:t>1769</a:t>
                      </a:r>
                    </a:p>
                  </a:txBody>
                  <a:tcPr/>
                </a:tc>
                <a:tc>
                  <a:txBody>
                    <a:bodyPr/>
                    <a:lstStyle/>
                    <a:p>
                      <a:pPr algn="ctr"/>
                      <a:r>
                        <a:rPr lang="en-US" sz="1400" dirty="0">
                          <a:solidFill>
                            <a:srgbClr val="FF0000"/>
                          </a:solidFill>
                        </a:rPr>
                        <a:t>203.40</a:t>
                      </a:r>
                    </a:p>
                  </a:txBody>
                  <a:tcPr/>
                </a:tc>
                <a:tc>
                  <a:txBody>
                    <a:bodyPr/>
                    <a:lstStyle/>
                    <a:p>
                      <a:pPr algn="ctr"/>
                      <a:r>
                        <a:rPr lang="en-US" sz="1400" dirty="0">
                          <a:solidFill>
                            <a:schemeClr val="accent6">
                              <a:lumMod val="50000"/>
                            </a:schemeClr>
                          </a:solidFill>
                        </a:rPr>
                        <a:t>52.68</a:t>
                      </a:r>
                    </a:p>
                  </a:txBody>
                  <a:tcPr/>
                </a:tc>
                <a:tc>
                  <a:txBody>
                    <a:bodyPr/>
                    <a:lstStyle/>
                    <a:p>
                      <a:pPr algn="ctr"/>
                      <a:r>
                        <a:rPr lang="en-US" sz="1400" dirty="0">
                          <a:solidFill>
                            <a:schemeClr val="accent6">
                              <a:lumMod val="50000"/>
                            </a:schemeClr>
                          </a:solidFill>
                        </a:rPr>
                        <a:t>898.37</a:t>
                      </a:r>
                    </a:p>
                  </a:txBody>
                  <a:tcPr/>
                </a:tc>
                <a:extLst>
                  <a:ext uri="{0D108BD9-81ED-4DB2-BD59-A6C34878D82A}">
                    <a16:rowId xmlns:a16="http://schemas.microsoft.com/office/drawing/2014/main" val="4241381872"/>
                  </a:ext>
                </a:extLst>
              </a:tr>
            </a:tbl>
          </a:graphicData>
        </a:graphic>
      </p:graphicFrame>
    </p:spTree>
    <p:extLst>
      <p:ext uri="{BB962C8B-B14F-4D97-AF65-F5344CB8AC3E}">
        <p14:creationId xmlns:p14="http://schemas.microsoft.com/office/powerpoint/2010/main" val="23429430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E74D22B-5BA6-4680-A153-BE7D0757E012}"/>
              </a:ext>
            </a:extLst>
          </p:cNvPr>
          <p:cNvSpPr>
            <a:spLocks noGrp="1"/>
          </p:cNvSpPr>
          <p:nvPr>
            <p:ph type="dt" sz="half" idx="14"/>
          </p:nvPr>
        </p:nvSpPr>
        <p:spPr/>
        <p:txBody>
          <a:bodyPr/>
          <a:lstStyle/>
          <a:p>
            <a:fld id="{A0E092C4-48F6-48C5-B2B3-815670E99CE7}" type="datetime1">
              <a:rPr lang="en-US" altLang="en-US" smtClean="0"/>
              <a:pPr/>
              <a:t>5/20/2018</a:t>
            </a:fld>
            <a:endParaRPr lang="en-US" altLang="en-US"/>
          </a:p>
        </p:txBody>
      </p:sp>
      <p:sp>
        <p:nvSpPr>
          <p:cNvPr id="5" name="Footer Placeholder 4">
            <a:extLst>
              <a:ext uri="{FF2B5EF4-FFF2-40B4-BE49-F238E27FC236}">
                <a16:creationId xmlns:a16="http://schemas.microsoft.com/office/drawing/2014/main" id="{C5A144B2-6346-4DCA-88BB-480F52D7CB7B}"/>
              </a:ext>
            </a:extLst>
          </p:cNvPr>
          <p:cNvSpPr>
            <a:spLocks noGrp="1"/>
          </p:cNvSpPr>
          <p:nvPr>
            <p:ph type="ftr" sz="quarter" idx="15"/>
          </p:nvPr>
        </p:nvSpPr>
        <p:spPr/>
        <p:txBody>
          <a:bodyPr/>
          <a:lstStyle/>
          <a:p>
            <a:pPr>
              <a:defRPr/>
            </a:pPr>
            <a:r>
              <a:rPr lang="en-US"/>
              <a:t>Presenter | Presentation Title</a:t>
            </a:r>
            <a:endParaRPr lang="en-US" b="1"/>
          </a:p>
        </p:txBody>
      </p:sp>
      <p:sp>
        <p:nvSpPr>
          <p:cNvPr id="6" name="Slide Number Placeholder 5">
            <a:extLst>
              <a:ext uri="{FF2B5EF4-FFF2-40B4-BE49-F238E27FC236}">
                <a16:creationId xmlns:a16="http://schemas.microsoft.com/office/drawing/2014/main" id="{6164C556-386F-4EC9-9ED0-D8BEB6532DD1}"/>
              </a:ext>
            </a:extLst>
          </p:cNvPr>
          <p:cNvSpPr>
            <a:spLocks noGrp="1"/>
          </p:cNvSpPr>
          <p:nvPr>
            <p:ph type="sldNum" sz="quarter" idx="16"/>
          </p:nvPr>
        </p:nvSpPr>
        <p:spPr/>
        <p:txBody>
          <a:bodyPr/>
          <a:lstStyle/>
          <a:p>
            <a:fld id="{C2BC038B-CA57-479E-BFA9-9E819877A5DF}" type="slidenum">
              <a:rPr lang="en-US" altLang="en-US" smtClean="0"/>
              <a:pPr/>
              <a:t>37</a:t>
            </a:fld>
            <a:endParaRPr lang="en-US" altLang="en-US"/>
          </a:p>
        </p:txBody>
      </p:sp>
      <p:sp>
        <p:nvSpPr>
          <p:cNvPr id="8" name="Rectangle 7">
            <a:extLst>
              <a:ext uri="{FF2B5EF4-FFF2-40B4-BE49-F238E27FC236}">
                <a16:creationId xmlns:a16="http://schemas.microsoft.com/office/drawing/2014/main" id="{D4CFE7B3-4B11-42AB-AFC4-CBCE29ECCA75}"/>
              </a:ext>
            </a:extLst>
          </p:cNvPr>
          <p:cNvSpPr/>
          <p:nvPr/>
        </p:nvSpPr>
        <p:spPr>
          <a:xfrm>
            <a:off x="4724400" y="3884533"/>
            <a:ext cx="4292601" cy="461665"/>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Hole drift mobility versus acceptor density at different temperatures (</a:t>
            </a:r>
            <a:r>
              <a:rPr lang="en-US" sz="1200" dirty="0" err="1">
                <a:latin typeface="Calibri" panose="020F0502020204030204" pitchFamily="34" charset="0"/>
                <a:ea typeface="Calibri" panose="020F0502020204030204" pitchFamily="34" charset="0"/>
                <a:cs typeface="Times New Roman" panose="02020603050405020304" pitchFamily="18" charset="0"/>
              </a:rPr>
              <a:t>Dorkel</a:t>
            </a:r>
            <a:r>
              <a:rPr lang="en-US" sz="1200" dirty="0">
                <a:latin typeface="Calibri" panose="020F0502020204030204" pitchFamily="34" charset="0"/>
                <a:ea typeface="Calibri" panose="020F0502020204030204" pitchFamily="34" charset="0"/>
                <a:cs typeface="Times New Roman" panose="02020603050405020304" pitchFamily="18" charset="0"/>
              </a:rPr>
              <a:t> and </a:t>
            </a:r>
            <a:r>
              <a:rPr lang="en-US" sz="1200" dirty="0" err="1">
                <a:latin typeface="Calibri" panose="020F0502020204030204" pitchFamily="34" charset="0"/>
                <a:ea typeface="Calibri" panose="020F0502020204030204" pitchFamily="34" charset="0"/>
                <a:cs typeface="Times New Roman" panose="02020603050405020304" pitchFamily="18" charset="0"/>
              </a:rPr>
              <a:t>Leturcq</a:t>
            </a:r>
            <a:r>
              <a:rPr lang="en-US" sz="1200" dirty="0">
                <a:latin typeface="Calibri" panose="020F0502020204030204" pitchFamily="34" charset="0"/>
                <a:ea typeface="Calibri" panose="020F0502020204030204" pitchFamily="34" charset="0"/>
                <a:cs typeface="Times New Roman" panose="02020603050405020304" pitchFamily="18" charset="0"/>
              </a:rPr>
              <a:t> [1981]).</a:t>
            </a:r>
            <a:endParaRPr lang="en-US" sz="1200" dirty="0"/>
          </a:p>
        </p:txBody>
      </p:sp>
      <p:sp>
        <p:nvSpPr>
          <p:cNvPr id="9" name="Title 11">
            <a:extLst>
              <a:ext uri="{FF2B5EF4-FFF2-40B4-BE49-F238E27FC236}">
                <a16:creationId xmlns:a16="http://schemas.microsoft.com/office/drawing/2014/main" id="{497DF530-F19F-4752-9CDD-25A61D52AC92}"/>
              </a:ext>
            </a:extLst>
          </p:cNvPr>
          <p:cNvSpPr txBox="1">
            <a:spLocks/>
          </p:cNvSpPr>
          <p:nvPr/>
        </p:nvSpPr>
        <p:spPr>
          <a:xfrm>
            <a:off x="91440" y="124014"/>
            <a:ext cx="8686800" cy="320908"/>
          </a:xfrm>
          <a:prstGeom prst="rect">
            <a:avLst/>
          </a:prstGeom>
        </p:spPr>
        <p:txBody>
          <a:bodyPr/>
          <a:lst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a:t>Carrier mobility vs temperature </a:t>
            </a:r>
          </a:p>
          <a:p>
            <a:r>
              <a:rPr lang="en-US" dirty="0"/>
              <a:t>(from http://www.ioffe.ru/SVA/NSM/Semicond/Si/electric.html)</a:t>
            </a:r>
          </a:p>
        </p:txBody>
      </p:sp>
      <p:sp>
        <p:nvSpPr>
          <p:cNvPr id="14" name="Rectangle 13">
            <a:extLst>
              <a:ext uri="{FF2B5EF4-FFF2-40B4-BE49-F238E27FC236}">
                <a16:creationId xmlns:a16="http://schemas.microsoft.com/office/drawing/2014/main" id="{F691CA80-5888-448C-AC1A-058CF96D47CD}"/>
              </a:ext>
            </a:extLst>
          </p:cNvPr>
          <p:cNvSpPr/>
          <p:nvPr/>
        </p:nvSpPr>
        <p:spPr>
          <a:xfrm>
            <a:off x="222250" y="3927243"/>
            <a:ext cx="4090550" cy="461665"/>
          </a:xfrm>
          <a:prstGeom prst="rect">
            <a:avLst/>
          </a:prstGeom>
        </p:spPr>
        <p:txBody>
          <a:bodyPr wrap="square">
            <a:spAutoFit/>
          </a:bodyPr>
          <a:lstStyle/>
          <a:p>
            <a:r>
              <a:rPr lang="en-US" sz="1200" dirty="0">
                <a:latin typeface="Calibri" panose="020F0502020204030204" pitchFamily="34" charset="0"/>
                <a:ea typeface="Calibri" panose="020F0502020204030204" pitchFamily="34" charset="0"/>
                <a:cs typeface="Times New Roman" panose="02020603050405020304" pitchFamily="18" charset="0"/>
              </a:rPr>
              <a:t>Electron drift mobility versus donor density at different temperatures  (Li and Thumber [1977])</a:t>
            </a:r>
            <a:endParaRPr lang="en-US" sz="1200" dirty="0"/>
          </a:p>
        </p:txBody>
      </p:sp>
      <p:pic>
        <p:nvPicPr>
          <p:cNvPr id="11266" name="Picture 2" descr="http://www.ioffe.ru/SVA/NSM/Semicond/Si/Figs/132.gif">
            <a:extLst>
              <a:ext uri="{FF2B5EF4-FFF2-40B4-BE49-F238E27FC236}">
                <a16:creationId xmlns:a16="http://schemas.microsoft.com/office/drawing/2014/main" id="{7AD28F1C-BF2F-4433-9D85-25B039F9F9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151" y="704475"/>
            <a:ext cx="4141695" cy="3200400"/>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http://www.ioffe.ru/SVA/NSM/Semicond/Si/Figs/137.gif">
            <a:extLst>
              <a:ext uri="{FF2B5EF4-FFF2-40B4-BE49-F238E27FC236}">
                <a16:creationId xmlns:a16="http://schemas.microsoft.com/office/drawing/2014/main" id="{CC874CD5-0186-4868-AE5C-60D4D5E34FE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2144" y="684133"/>
            <a:ext cx="4141696"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29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DE74D22B-5BA6-4680-A153-BE7D0757E012}"/>
              </a:ext>
            </a:extLst>
          </p:cNvPr>
          <p:cNvSpPr>
            <a:spLocks noGrp="1"/>
          </p:cNvSpPr>
          <p:nvPr>
            <p:ph type="dt" sz="half" idx="14"/>
          </p:nvPr>
        </p:nvSpPr>
        <p:spPr/>
        <p:txBody>
          <a:bodyPr/>
          <a:lstStyle/>
          <a:p>
            <a:fld id="{A0E092C4-48F6-48C5-B2B3-815670E99CE7}" type="datetime1">
              <a:rPr lang="en-US" altLang="en-US" smtClean="0"/>
              <a:pPr/>
              <a:t>5/21/2018</a:t>
            </a:fld>
            <a:endParaRPr lang="en-US" altLang="en-US"/>
          </a:p>
        </p:txBody>
      </p:sp>
      <p:sp>
        <p:nvSpPr>
          <p:cNvPr id="5" name="Footer Placeholder 4">
            <a:extLst>
              <a:ext uri="{FF2B5EF4-FFF2-40B4-BE49-F238E27FC236}">
                <a16:creationId xmlns:a16="http://schemas.microsoft.com/office/drawing/2014/main" id="{C5A144B2-6346-4DCA-88BB-480F52D7CB7B}"/>
              </a:ext>
            </a:extLst>
          </p:cNvPr>
          <p:cNvSpPr>
            <a:spLocks noGrp="1"/>
          </p:cNvSpPr>
          <p:nvPr>
            <p:ph type="ftr" sz="quarter" idx="15"/>
          </p:nvPr>
        </p:nvSpPr>
        <p:spPr/>
        <p:txBody>
          <a:bodyPr/>
          <a:lstStyle/>
          <a:p>
            <a:pPr>
              <a:defRPr/>
            </a:pPr>
            <a:r>
              <a:rPr lang="en-US"/>
              <a:t>Presenter | Presentation Title</a:t>
            </a:r>
            <a:endParaRPr lang="en-US" b="1"/>
          </a:p>
        </p:txBody>
      </p:sp>
      <p:sp>
        <p:nvSpPr>
          <p:cNvPr id="6" name="Slide Number Placeholder 5">
            <a:extLst>
              <a:ext uri="{FF2B5EF4-FFF2-40B4-BE49-F238E27FC236}">
                <a16:creationId xmlns:a16="http://schemas.microsoft.com/office/drawing/2014/main" id="{6164C556-386F-4EC9-9ED0-D8BEB6532DD1}"/>
              </a:ext>
            </a:extLst>
          </p:cNvPr>
          <p:cNvSpPr>
            <a:spLocks noGrp="1"/>
          </p:cNvSpPr>
          <p:nvPr>
            <p:ph type="sldNum" sz="quarter" idx="16"/>
          </p:nvPr>
        </p:nvSpPr>
        <p:spPr/>
        <p:txBody>
          <a:bodyPr/>
          <a:lstStyle/>
          <a:p>
            <a:fld id="{C2BC038B-CA57-479E-BFA9-9E819877A5DF}" type="slidenum">
              <a:rPr lang="en-US" altLang="en-US" smtClean="0"/>
              <a:pPr/>
              <a:t>38</a:t>
            </a:fld>
            <a:endParaRPr lang="en-US" altLang="en-US"/>
          </a:p>
        </p:txBody>
      </p:sp>
      <p:sp>
        <p:nvSpPr>
          <p:cNvPr id="9" name="Title 11">
            <a:extLst>
              <a:ext uri="{FF2B5EF4-FFF2-40B4-BE49-F238E27FC236}">
                <a16:creationId xmlns:a16="http://schemas.microsoft.com/office/drawing/2014/main" id="{497DF530-F19F-4752-9CDD-25A61D52AC92}"/>
              </a:ext>
            </a:extLst>
          </p:cNvPr>
          <p:cNvSpPr txBox="1">
            <a:spLocks/>
          </p:cNvSpPr>
          <p:nvPr/>
        </p:nvSpPr>
        <p:spPr>
          <a:xfrm>
            <a:off x="91440" y="124014"/>
            <a:ext cx="8686800" cy="320908"/>
          </a:xfrm>
          <a:prstGeom prst="rect">
            <a:avLst/>
          </a:prstGeom>
        </p:spPr>
        <p:txBody>
          <a:bodyPr/>
          <a:lst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r>
              <a:rPr lang="en-US" dirty="0"/>
              <a:t>Overview of Hot Carrier effects</a:t>
            </a:r>
          </a:p>
          <a:p>
            <a:r>
              <a:rPr lang="en-US" dirty="0"/>
              <a:t>(H. Chen, BNL)</a:t>
            </a:r>
          </a:p>
        </p:txBody>
      </p:sp>
      <p:pic>
        <p:nvPicPr>
          <p:cNvPr id="2" name="Picture 1">
            <a:extLst>
              <a:ext uri="{FF2B5EF4-FFF2-40B4-BE49-F238E27FC236}">
                <a16:creationId xmlns:a16="http://schemas.microsoft.com/office/drawing/2014/main" id="{E995DBB6-E4CE-4965-A70D-AC4E2642BE61}"/>
              </a:ext>
            </a:extLst>
          </p:cNvPr>
          <p:cNvPicPr>
            <a:picLocks noChangeAspect="1"/>
          </p:cNvPicPr>
          <p:nvPr/>
        </p:nvPicPr>
        <p:blipFill>
          <a:blip r:embed="rId3"/>
          <a:stretch>
            <a:fillRect/>
          </a:stretch>
        </p:blipFill>
        <p:spPr>
          <a:xfrm>
            <a:off x="49185" y="1708912"/>
            <a:ext cx="4371615" cy="3024138"/>
          </a:xfrm>
          <a:prstGeom prst="rect">
            <a:avLst/>
          </a:prstGeom>
        </p:spPr>
      </p:pic>
      <p:pic>
        <p:nvPicPr>
          <p:cNvPr id="3" name="Picture 2">
            <a:extLst>
              <a:ext uri="{FF2B5EF4-FFF2-40B4-BE49-F238E27FC236}">
                <a16:creationId xmlns:a16="http://schemas.microsoft.com/office/drawing/2014/main" id="{FA8B2C3F-E725-4478-B0A3-C07179AEF529}"/>
              </a:ext>
            </a:extLst>
          </p:cNvPr>
          <p:cNvPicPr>
            <a:picLocks noChangeAspect="1"/>
          </p:cNvPicPr>
          <p:nvPr/>
        </p:nvPicPr>
        <p:blipFill>
          <a:blip r:embed="rId4"/>
          <a:stretch>
            <a:fillRect/>
          </a:stretch>
        </p:blipFill>
        <p:spPr>
          <a:xfrm>
            <a:off x="4470982" y="62824"/>
            <a:ext cx="4529018" cy="3371576"/>
          </a:xfrm>
          <a:prstGeom prst="rect">
            <a:avLst/>
          </a:prstGeom>
        </p:spPr>
      </p:pic>
    </p:spTree>
    <p:extLst>
      <p:ext uri="{BB962C8B-B14F-4D97-AF65-F5344CB8AC3E}">
        <p14:creationId xmlns:p14="http://schemas.microsoft.com/office/powerpoint/2010/main" val="1715591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0" y="856791"/>
            <a:ext cx="4678236" cy="1815882"/>
          </a:xfrm>
          <a:prstGeom prst="rect">
            <a:avLst/>
          </a:prstGeom>
        </p:spPr>
        <p:txBody>
          <a:bodyPr wrap="square">
            <a:spAutoFit/>
          </a:bodyPr>
          <a:lstStyle/>
          <a:p>
            <a:r>
              <a:rPr lang="en-US" sz="1400" b="1" dirty="0"/>
              <a:t>Requirements</a:t>
            </a:r>
          </a:p>
          <a:p>
            <a:pPr marL="285750" indent="-285750">
              <a:buFont typeface="Arial" panose="020B0604020202020204" pitchFamily="34" charset="0"/>
              <a:buChar char="•"/>
            </a:pPr>
            <a:r>
              <a:rPr lang="en-US" sz="1400" dirty="0"/>
              <a:t>negligible risk of failure due to the hot carrier effect (less than 0.7% channel failure in 30 years of operation)</a:t>
            </a:r>
          </a:p>
          <a:p>
            <a:pPr marL="285750" indent="-285750">
              <a:buFont typeface="Arial" panose="020B0604020202020204" pitchFamily="34" charset="0"/>
              <a:buChar char="•"/>
            </a:pPr>
            <a:r>
              <a:rPr lang="en-US" sz="1400" dirty="0"/>
              <a:t>a total power consumption of less than 50 </a:t>
            </a:r>
            <a:r>
              <a:rPr lang="en-US" sz="1400" dirty="0" err="1"/>
              <a:t>mW</a:t>
            </a:r>
            <a:r>
              <a:rPr lang="en-US" sz="1400" dirty="0"/>
              <a:t>/channel.</a:t>
            </a:r>
          </a:p>
          <a:p>
            <a:pPr marL="285750" indent="-285750">
              <a:buFont typeface="Arial" panose="020B0604020202020204" pitchFamily="34" charset="0"/>
              <a:buChar char="•"/>
            </a:pPr>
            <a:r>
              <a:rPr lang="en-US" sz="1400" dirty="0"/>
              <a:t>fully functional at both room temperature and liquid argon temperature;</a:t>
            </a:r>
          </a:p>
          <a:p>
            <a:pPr marL="285750" indent="-285750">
              <a:buFont typeface="Arial" panose="020B0604020202020204" pitchFamily="34" charset="0"/>
              <a:buChar char="•"/>
            </a:pPr>
            <a:r>
              <a:rPr lang="en-US" sz="1400" dirty="0"/>
              <a:t>both control and data links must operate with negligible error rate over cables up to ~30m in length.</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a:xfrm>
            <a:off x="228600" y="188814"/>
            <a:ext cx="4449636" cy="320908"/>
          </a:xfrm>
        </p:spPr>
        <p:txBody>
          <a:bodyPr/>
          <a:lstStyle/>
          <a:p>
            <a:r>
              <a:rPr lang="en-US" dirty="0"/>
              <a:t>Operation in liquid Argon</a:t>
            </a:r>
          </a:p>
        </p:txBody>
      </p:sp>
      <p:pic>
        <p:nvPicPr>
          <p:cNvPr id="7" name="Picture 6">
            <a:extLst>
              <a:ext uri="{FF2B5EF4-FFF2-40B4-BE49-F238E27FC236}">
                <a16:creationId xmlns:a16="http://schemas.microsoft.com/office/drawing/2014/main" id="{E3DF2A59-39B4-4032-B017-5EF439EBB9F5}"/>
              </a:ext>
            </a:extLst>
          </p:cNvPr>
          <p:cNvPicPr>
            <a:picLocks noChangeAspect="1"/>
          </p:cNvPicPr>
          <p:nvPr/>
        </p:nvPicPr>
        <p:blipFill>
          <a:blip r:embed="rId3"/>
          <a:stretch>
            <a:fillRect/>
          </a:stretch>
        </p:blipFill>
        <p:spPr>
          <a:xfrm>
            <a:off x="4678236" y="38293"/>
            <a:ext cx="4465764" cy="3055939"/>
          </a:xfrm>
          <a:prstGeom prst="rect">
            <a:avLst/>
          </a:prstGeom>
        </p:spPr>
      </p:pic>
      <p:sp>
        <p:nvSpPr>
          <p:cNvPr id="8" name="Rectangle 7">
            <a:extLst>
              <a:ext uri="{FF2B5EF4-FFF2-40B4-BE49-F238E27FC236}">
                <a16:creationId xmlns:a16="http://schemas.microsoft.com/office/drawing/2014/main" id="{DA97DC2D-16FA-4EE4-81B9-33750ADBF64F}"/>
              </a:ext>
            </a:extLst>
          </p:cNvPr>
          <p:cNvSpPr/>
          <p:nvPr/>
        </p:nvSpPr>
        <p:spPr>
          <a:xfrm>
            <a:off x="0" y="2930139"/>
            <a:ext cx="9144000" cy="1815882"/>
          </a:xfrm>
          <a:prstGeom prst="rect">
            <a:avLst/>
          </a:prstGeom>
        </p:spPr>
        <p:txBody>
          <a:bodyPr wrap="square">
            <a:spAutoFit/>
          </a:bodyPr>
          <a:lstStyle/>
          <a:p>
            <a:r>
              <a:rPr lang="en-US" sz="1400" b="1" dirty="0"/>
              <a:t>Benefits of operating in liquid Argon:</a:t>
            </a:r>
          </a:p>
          <a:p>
            <a:pPr marL="285750" indent="-285750">
              <a:buFont typeface="Arial" panose="020B0604020202020204" pitchFamily="34" charset="0"/>
              <a:buChar char="•"/>
            </a:pPr>
            <a:r>
              <a:rPr lang="en-US" sz="1400" dirty="0"/>
              <a:t>The </a:t>
            </a:r>
            <a:r>
              <a:rPr lang="en-US" sz="1400" b="1" dirty="0"/>
              <a:t>charge carrier mobility</a:t>
            </a:r>
            <a:r>
              <a:rPr lang="en-US" sz="1400" dirty="0"/>
              <a:t> in silicon is higher and thermal fluctuations are lower at liquid argon temperature than at room temperature. For CMOS electronics, this results in substantially </a:t>
            </a:r>
            <a:r>
              <a:rPr lang="en-US" sz="1400" b="1" dirty="0"/>
              <a:t>higher gain</a:t>
            </a:r>
            <a:r>
              <a:rPr lang="en-US" sz="1400" dirty="0"/>
              <a:t> and </a:t>
            </a:r>
            <a:r>
              <a:rPr lang="en-US" sz="1400" b="1" dirty="0"/>
              <a:t>lower noise</a:t>
            </a:r>
            <a:r>
              <a:rPr lang="en-US" sz="1400" dirty="0"/>
              <a:t> (by about a factor of two) at liquid argon temperature than at room temperature, which greatly extends the reach of the DUNE physics program.</a:t>
            </a:r>
          </a:p>
          <a:p>
            <a:pPr marL="285750" indent="-285750">
              <a:buFont typeface="Arial" panose="020B0604020202020204" pitchFamily="34" charset="0"/>
              <a:buChar char="•"/>
            </a:pPr>
            <a:r>
              <a:rPr lang="en-US" sz="1400" dirty="0"/>
              <a:t>Mounting the front-end electronics on the anode plane array (APA) frames also </a:t>
            </a:r>
            <a:r>
              <a:rPr lang="en-US" sz="1400" b="1" dirty="0"/>
              <a:t>minimizes the input capacitance</a:t>
            </a:r>
            <a:r>
              <a:rPr lang="en-US" sz="1400" dirty="0"/>
              <a:t>.</a:t>
            </a:r>
          </a:p>
          <a:p>
            <a:pPr marL="285750" indent="-285750">
              <a:buFont typeface="Arial" panose="020B0604020202020204" pitchFamily="34" charset="0"/>
              <a:buChar char="•"/>
            </a:pPr>
            <a:r>
              <a:rPr lang="en-US" sz="1400" dirty="0"/>
              <a:t>Placing the digitizing and multiplexing electronics inside of the cryostat allows for a </a:t>
            </a:r>
            <a:r>
              <a:rPr lang="en-US" sz="1400" b="1" dirty="0"/>
              <a:t>reduction in the total number of feed-throughs</a:t>
            </a:r>
            <a:r>
              <a:rPr lang="en-US" sz="1400" dirty="0"/>
              <a:t> into the cryostat, </a:t>
            </a:r>
            <a:r>
              <a:rPr lang="en-US" sz="1400" b="1" dirty="0"/>
              <a:t>reducing the expense and complexity </a:t>
            </a:r>
            <a:r>
              <a:rPr lang="en-US" sz="1400" dirty="0"/>
              <a:t>of the experiment.</a:t>
            </a:r>
          </a:p>
        </p:txBody>
      </p:sp>
    </p:spTree>
    <p:extLst>
      <p:ext uri="{BB962C8B-B14F-4D97-AF65-F5344CB8AC3E}">
        <p14:creationId xmlns:p14="http://schemas.microsoft.com/office/powerpoint/2010/main" val="22755984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5</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774691"/>
            <a:ext cx="3561357" cy="2308324"/>
          </a:xfrm>
          <a:prstGeom prst="rect">
            <a:avLst/>
          </a:prstGeom>
        </p:spPr>
        <p:txBody>
          <a:bodyPr wrap="square">
            <a:spAutoFit/>
          </a:bodyPr>
          <a:lstStyle/>
          <a:p>
            <a:r>
              <a:rPr lang="en-US" sz="1200" dirty="0"/>
              <a:t>The basic module for the baseline readout of the single-phase DUNE detector are the Front End Mother Board (FEMB), each of which consists of:</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1200" dirty="0"/>
              <a:t>8 16-channel front-end ASICs for amplification and pulse shaping (</a:t>
            </a:r>
            <a:r>
              <a:rPr lang="en-US" sz="1200" b="1" dirty="0" err="1"/>
              <a:t>LArASIC</a:t>
            </a:r>
            <a:r>
              <a:rPr lang="en-US" sz="1200" dirty="0"/>
              <a:t> - BNL);</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1200" dirty="0"/>
              <a:t>8 16-channel 12-bit ADC ASICs operating at 2 MHz (</a:t>
            </a:r>
            <a:r>
              <a:rPr lang="en-US" sz="1200" b="1" dirty="0" err="1"/>
              <a:t>ColdADC</a:t>
            </a:r>
            <a:r>
              <a:rPr lang="en-US" sz="1200" dirty="0"/>
              <a:t> – LBL+BNL+FNAL);</a:t>
            </a:r>
          </a:p>
          <a:p>
            <a:pPr marL="285750" indent="-285750">
              <a:buFont typeface="Arial" panose="020B0604020202020204" pitchFamily="34" charset="0"/>
              <a:buChar char="•"/>
            </a:pPr>
            <a:endParaRPr lang="en-US" sz="1200" dirty="0"/>
          </a:p>
          <a:p>
            <a:pPr marL="285750" indent="-285750">
              <a:buFont typeface="Arial" panose="020B0604020202020204" pitchFamily="34" charset="0"/>
              <a:buChar char="•"/>
            </a:pPr>
            <a:r>
              <a:rPr lang="en-US" sz="1200" dirty="0"/>
              <a:t>2 64-channel control and communications ASICs (</a:t>
            </a:r>
            <a:r>
              <a:rPr lang="en-US" sz="1200" b="1" dirty="0"/>
              <a:t>COLDATA</a:t>
            </a:r>
            <a:r>
              <a:rPr lang="en-US" sz="1200" dirty="0"/>
              <a:t> – FNAL+SMU)</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DUNE readout</a:t>
            </a:r>
          </a:p>
        </p:txBody>
      </p:sp>
      <p:pic>
        <p:nvPicPr>
          <p:cNvPr id="13" name="Picture 12">
            <a:extLst>
              <a:ext uri="{FF2B5EF4-FFF2-40B4-BE49-F238E27FC236}">
                <a16:creationId xmlns:a16="http://schemas.microsoft.com/office/drawing/2014/main" id="{D2CB596E-0AB1-4237-8042-CE3C10D7C270}"/>
              </a:ext>
            </a:extLst>
          </p:cNvPr>
          <p:cNvPicPr>
            <a:picLocks noChangeAspect="1"/>
          </p:cNvPicPr>
          <p:nvPr/>
        </p:nvPicPr>
        <p:blipFill>
          <a:blip r:embed="rId3"/>
          <a:stretch>
            <a:fillRect/>
          </a:stretch>
        </p:blipFill>
        <p:spPr>
          <a:xfrm>
            <a:off x="3884844" y="1038414"/>
            <a:ext cx="5259156" cy="4088751"/>
          </a:xfrm>
          <a:prstGeom prst="rect">
            <a:avLst/>
          </a:prstGeom>
        </p:spPr>
      </p:pic>
      <p:graphicFrame>
        <p:nvGraphicFramePr>
          <p:cNvPr id="14" name="Table 13">
            <a:extLst>
              <a:ext uri="{FF2B5EF4-FFF2-40B4-BE49-F238E27FC236}">
                <a16:creationId xmlns:a16="http://schemas.microsoft.com/office/drawing/2014/main" id="{F9C41380-354A-432B-A639-600D3BD50731}"/>
              </a:ext>
            </a:extLst>
          </p:cNvPr>
          <p:cNvGraphicFramePr>
            <a:graphicFrameLocks noGrp="1"/>
          </p:cNvGraphicFramePr>
          <p:nvPr>
            <p:extLst>
              <p:ext uri="{D42A27DB-BD31-4B8C-83A1-F6EECF244321}">
                <p14:modId xmlns:p14="http://schemas.microsoft.com/office/powerpoint/2010/main" val="1094465463"/>
              </p:ext>
            </p:extLst>
          </p:nvPr>
        </p:nvGraphicFramePr>
        <p:xfrm>
          <a:off x="3661687" y="114236"/>
          <a:ext cx="2777173" cy="1463040"/>
        </p:xfrm>
        <a:graphic>
          <a:graphicData uri="http://schemas.openxmlformats.org/drawingml/2006/table">
            <a:tbl>
              <a:tblPr firstRow="1" bandRow="1">
                <a:tableStyleId>{073A0DAA-6AF3-43AB-8588-CEC1D06C72B9}</a:tableStyleId>
              </a:tblPr>
              <a:tblGrid>
                <a:gridCol w="2045018">
                  <a:extLst>
                    <a:ext uri="{9D8B030D-6E8A-4147-A177-3AD203B41FA5}">
                      <a16:colId xmlns:a16="http://schemas.microsoft.com/office/drawing/2014/main" val="286348101"/>
                    </a:ext>
                  </a:extLst>
                </a:gridCol>
                <a:gridCol w="732155">
                  <a:extLst>
                    <a:ext uri="{9D8B030D-6E8A-4147-A177-3AD203B41FA5}">
                      <a16:colId xmlns:a16="http://schemas.microsoft.com/office/drawing/2014/main" val="3475944117"/>
                    </a:ext>
                  </a:extLst>
                </a:gridCol>
              </a:tblGrid>
              <a:tr h="228600">
                <a:tc>
                  <a:txBody>
                    <a:bodyPr/>
                    <a:lstStyle/>
                    <a:p>
                      <a:r>
                        <a:rPr lang="en-US" sz="1000" dirty="0"/>
                        <a:t>Element</a:t>
                      </a:r>
                    </a:p>
                  </a:txBody>
                  <a:tcPr/>
                </a:tc>
                <a:tc>
                  <a:txBody>
                    <a:bodyPr/>
                    <a:lstStyle/>
                    <a:p>
                      <a:r>
                        <a:rPr lang="en-US" sz="1000" dirty="0"/>
                        <a:t>Quantity</a:t>
                      </a:r>
                    </a:p>
                  </a:txBody>
                  <a:tcPr/>
                </a:tc>
                <a:extLst>
                  <a:ext uri="{0D108BD9-81ED-4DB2-BD59-A6C34878D82A}">
                    <a16:rowId xmlns:a16="http://schemas.microsoft.com/office/drawing/2014/main" val="2539601894"/>
                  </a:ext>
                </a:extLst>
              </a:tr>
              <a:tr h="228600">
                <a:tc>
                  <a:txBody>
                    <a:bodyPr/>
                    <a:lstStyle/>
                    <a:p>
                      <a:r>
                        <a:rPr lang="en-US" sz="1000" dirty="0"/>
                        <a:t>Anode plane array (APA)</a:t>
                      </a:r>
                    </a:p>
                  </a:txBody>
                  <a:tcPr/>
                </a:tc>
                <a:tc>
                  <a:txBody>
                    <a:bodyPr/>
                    <a:lstStyle/>
                    <a:p>
                      <a:r>
                        <a:rPr lang="en-US" sz="1000" dirty="0"/>
                        <a:t>150</a:t>
                      </a:r>
                    </a:p>
                  </a:txBody>
                  <a:tcPr/>
                </a:tc>
                <a:extLst>
                  <a:ext uri="{0D108BD9-81ED-4DB2-BD59-A6C34878D82A}">
                    <a16:rowId xmlns:a16="http://schemas.microsoft.com/office/drawing/2014/main" val="642727250"/>
                  </a:ext>
                </a:extLst>
              </a:tr>
              <a:tr h="228600">
                <a:tc>
                  <a:txBody>
                    <a:bodyPr/>
                    <a:lstStyle/>
                    <a:p>
                      <a:r>
                        <a:rPr lang="en-US" sz="1000" dirty="0"/>
                        <a:t>Front End Mother Board (FEMB)</a:t>
                      </a:r>
                    </a:p>
                  </a:txBody>
                  <a:tcPr/>
                </a:tc>
                <a:tc>
                  <a:txBody>
                    <a:bodyPr/>
                    <a:lstStyle/>
                    <a:p>
                      <a:r>
                        <a:rPr lang="en-US" sz="1000" dirty="0"/>
                        <a:t>3000</a:t>
                      </a:r>
                    </a:p>
                  </a:txBody>
                  <a:tcPr/>
                </a:tc>
                <a:extLst>
                  <a:ext uri="{0D108BD9-81ED-4DB2-BD59-A6C34878D82A}">
                    <a16:rowId xmlns:a16="http://schemas.microsoft.com/office/drawing/2014/main" val="1595943705"/>
                  </a:ext>
                </a:extLst>
              </a:tr>
              <a:tr h="228600">
                <a:tc>
                  <a:txBody>
                    <a:bodyPr/>
                    <a:lstStyle/>
                    <a:p>
                      <a:r>
                        <a:rPr lang="en-US" sz="1000" dirty="0"/>
                        <a:t>FE ASIC</a:t>
                      </a:r>
                    </a:p>
                  </a:txBody>
                  <a:tcPr/>
                </a:tc>
                <a:tc>
                  <a:txBody>
                    <a:bodyPr/>
                    <a:lstStyle/>
                    <a:p>
                      <a:r>
                        <a:rPr lang="en-US" sz="1000" dirty="0"/>
                        <a:t>24000</a:t>
                      </a:r>
                    </a:p>
                  </a:txBody>
                  <a:tcPr/>
                </a:tc>
                <a:extLst>
                  <a:ext uri="{0D108BD9-81ED-4DB2-BD59-A6C34878D82A}">
                    <a16:rowId xmlns:a16="http://schemas.microsoft.com/office/drawing/2014/main" val="1741808192"/>
                  </a:ext>
                </a:extLst>
              </a:tr>
              <a:tr h="228600">
                <a:tc>
                  <a:txBody>
                    <a:bodyPr/>
                    <a:lstStyle/>
                    <a:p>
                      <a:r>
                        <a:rPr lang="en-US" sz="1000" dirty="0"/>
                        <a:t>ADC ASIC</a:t>
                      </a:r>
                    </a:p>
                  </a:txBody>
                  <a:tcPr/>
                </a:tc>
                <a:tc>
                  <a:txBody>
                    <a:bodyPr/>
                    <a:lstStyle/>
                    <a:p>
                      <a:r>
                        <a:rPr lang="en-US" sz="1000" dirty="0"/>
                        <a:t>24000</a:t>
                      </a:r>
                    </a:p>
                  </a:txBody>
                  <a:tcPr/>
                </a:tc>
                <a:extLst>
                  <a:ext uri="{0D108BD9-81ED-4DB2-BD59-A6C34878D82A}">
                    <a16:rowId xmlns:a16="http://schemas.microsoft.com/office/drawing/2014/main" val="3924907051"/>
                  </a:ext>
                </a:extLst>
              </a:tr>
              <a:tr h="228600">
                <a:tc>
                  <a:txBody>
                    <a:bodyPr/>
                    <a:lstStyle/>
                    <a:p>
                      <a:r>
                        <a:rPr lang="en-US" sz="1000" dirty="0"/>
                        <a:t>COLDATA ASIC</a:t>
                      </a:r>
                    </a:p>
                  </a:txBody>
                  <a:tcPr/>
                </a:tc>
                <a:tc>
                  <a:txBody>
                    <a:bodyPr/>
                    <a:lstStyle/>
                    <a:p>
                      <a:r>
                        <a:rPr lang="en-US" sz="1000" dirty="0"/>
                        <a:t>6000</a:t>
                      </a:r>
                    </a:p>
                  </a:txBody>
                  <a:tcPr/>
                </a:tc>
                <a:extLst>
                  <a:ext uri="{0D108BD9-81ED-4DB2-BD59-A6C34878D82A}">
                    <a16:rowId xmlns:a16="http://schemas.microsoft.com/office/drawing/2014/main" val="762013407"/>
                  </a:ext>
                </a:extLst>
              </a:tr>
            </a:tbl>
          </a:graphicData>
        </a:graphic>
      </p:graphicFrame>
    </p:spTree>
    <p:extLst>
      <p:ext uri="{BB962C8B-B14F-4D97-AF65-F5344CB8AC3E}">
        <p14:creationId xmlns:p14="http://schemas.microsoft.com/office/powerpoint/2010/main" val="8273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pic>
        <p:nvPicPr>
          <p:cNvPr id="2" name="Picture 1">
            <a:extLst>
              <a:ext uri="{FF2B5EF4-FFF2-40B4-BE49-F238E27FC236}">
                <a16:creationId xmlns:a16="http://schemas.microsoft.com/office/drawing/2014/main" id="{F7950B30-D842-4FAE-8588-22E57FA8B953}"/>
              </a:ext>
            </a:extLst>
          </p:cNvPr>
          <p:cNvPicPr>
            <a:picLocks noChangeAspect="1"/>
          </p:cNvPicPr>
          <p:nvPr/>
        </p:nvPicPr>
        <p:blipFill>
          <a:blip r:embed="rId3"/>
          <a:stretch>
            <a:fillRect/>
          </a:stretch>
        </p:blipFill>
        <p:spPr>
          <a:xfrm>
            <a:off x="2877879" y="104833"/>
            <a:ext cx="6151284" cy="4115971"/>
          </a:xfrm>
          <a:prstGeom prst="rect">
            <a:avLst/>
          </a:prstGeom>
        </p:spPr>
      </p:pic>
      <p:sp>
        <p:nvSpPr>
          <p:cNvPr id="7" name="Title 6">
            <a:extLst>
              <a:ext uri="{FF2B5EF4-FFF2-40B4-BE49-F238E27FC236}">
                <a16:creationId xmlns:a16="http://schemas.microsoft.com/office/drawing/2014/main" id="{CAC45EA5-7B85-482B-A418-EAC982C2BC8B}"/>
              </a:ext>
            </a:extLst>
          </p:cNvPr>
          <p:cNvSpPr>
            <a:spLocks noGrp="1"/>
          </p:cNvSpPr>
          <p:nvPr>
            <p:ph type="title"/>
          </p:nvPr>
        </p:nvSpPr>
        <p:spPr/>
        <p:txBody>
          <a:bodyPr/>
          <a:lstStyle/>
          <a:p>
            <a:r>
              <a:rPr lang="en-US" dirty="0"/>
              <a:t>65nm choice</a:t>
            </a:r>
          </a:p>
        </p:txBody>
      </p:sp>
      <p:sp>
        <p:nvSpPr>
          <p:cNvPr id="11" name="Rectangle 10">
            <a:extLst>
              <a:ext uri="{FF2B5EF4-FFF2-40B4-BE49-F238E27FC236}">
                <a16:creationId xmlns:a16="http://schemas.microsoft.com/office/drawing/2014/main" id="{C52D09DC-0F8F-4120-850F-6BF4DEE738F9}"/>
              </a:ext>
            </a:extLst>
          </p:cNvPr>
          <p:cNvSpPr/>
          <p:nvPr/>
        </p:nvSpPr>
        <p:spPr>
          <a:xfrm>
            <a:off x="100329" y="1069445"/>
            <a:ext cx="2777549" cy="2031325"/>
          </a:xfrm>
          <a:prstGeom prst="rect">
            <a:avLst/>
          </a:prstGeom>
        </p:spPr>
        <p:txBody>
          <a:bodyPr wrap="square">
            <a:spAutoFit/>
          </a:bodyPr>
          <a:lstStyle/>
          <a:p>
            <a:pPr>
              <a:spcAft>
                <a:spcPts val="1200"/>
              </a:spcAft>
            </a:pPr>
            <a:r>
              <a:rPr lang="en-US" sz="1200" dirty="0"/>
              <a:t>Process of choice for HEP (LHC upgrades).</a:t>
            </a:r>
          </a:p>
          <a:p>
            <a:pPr>
              <a:spcAft>
                <a:spcPts val="1200"/>
              </a:spcAft>
            </a:pPr>
            <a:r>
              <a:rPr lang="en-US" sz="1200" dirty="0"/>
              <a:t>Alignment with other projects and sharing of resources (IPs, experience…).</a:t>
            </a:r>
          </a:p>
          <a:p>
            <a:pPr>
              <a:spcAft>
                <a:spcPts val="1200"/>
              </a:spcAft>
            </a:pPr>
            <a:r>
              <a:rPr lang="en-US" sz="1200" dirty="0"/>
              <a:t>Sufficient speed to accommodate lifetime enhancement guidelines (L, </a:t>
            </a:r>
            <a:r>
              <a:rPr lang="en-US" sz="1200" dirty="0" err="1"/>
              <a:t>Vdd</a:t>
            </a:r>
            <a:r>
              <a:rPr lang="en-US" sz="1200" dirty="0"/>
              <a:t>) without pushing the design.</a:t>
            </a:r>
          </a:p>
          <a:p>
            <a:pPr>
              <a:spcAft>
                <a:spcPts val="1200"/>
              </a:spcAft>
            </a:pPr>
            <a:r>
              <a:rPr lang="en-US" sz="1200" dirty="0"/>
              <a:t>Long term investment for custom models and libraries.</a:t>
            </a:r>
          </a:p>
        </p:txBody>
      </p:sp>
    </p:spTree>
    <p:extLst>
      <p:ext uri="{BB962C8B-B14F-4D97-AF65-F5344CB8AC3E}">
        <p14:creationId xmlns:p14="http://schemas.microsoft.com/office/powerpoint/2010/main" val="3305707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
        <p:nvSpPr>
          <p:cNvPr id="7" name="Title 6">
            <a:extLst>
              <a:ext uri="{FF2B5EF4-FFF2-40B4-BE49-F238E27FC236}">
                <a16:creationId xmlns:a16="http://schemas.microsoft.com/office/drawing/2014/main" id="{CAC45EA5-7B85-482B-A418-EAC982C2BC8B}"/>
              </a:ext>
            </a:extLst>
          </p:cNvPr>
          <p:cNvSpPr>
            <a:spLocks noGrp="1"/>
          </p:cNvSpPr>
          <p:nvPr>
            <p:ph type="title"/>
          </p:nvPr>
        </p:nvSpPr>
        <p:spPr/>
        <p:txBody>
          <a:bodyPr/>
          <a:lstStyle/>
          <a:p>
            <a:r>
              <a:rPr lang="en-US" dirty="0"/>
              <a:t>65nm choice</a:t>
            </a:r>
          </a:p>
        </p:txBody>
      </p:sp>
      <p:sp>
        <p:nvSpPr>
          <p:cNvPr id="11" name="Rectangle 10">
            <a:extLst>
              <a:ext uri="{FF2B5EF4-FFF2-40B4-BE49-F238E27FC236}">
                <a16:creationId xmlns:a16="http://schemas.microsoft.com/office/drawing/2014/main" id="{C52D09DC-0F8F-4120-850F-6BF4DEE738F9}"/>
              </a:ext>
            </a:extLst>
          </p:cNvPr>
          <p:cNvSpPr/>
          <p:nvPr/>
        </p:nvSpPr>
        <p:spPr>
          <a:xfrm>
            <a:off x="100329" y="1069445"/>
            <a:ext cx="2777549" cy="2031325"/>
          </a:xfrm>
          <a:prstGeom prst="rect">
            <a:avLst/>
          </a:prstGeom>
        </p:spPr>
        <p:txBody>
          <a:bodyPr wrap="square">
            <a:spAutoFit/>
          </a:bodyPr>
          <a:lstStyle/>
          <a:p>
            <a:pPr>
              <a:spcAft>
                <a:spcPts val="1200"/>
              </a:spcAft>
            </a:pPr>
            <a:r>
              <a:rPr lang="en-US" sz="1200" dirty="0"/>
              <a:t>Process of choice for HEP (LHC upgrades).</a:t>
            </a:r>
          </a:p>
          <a:p>
            <a:pPr>
              <a:spcAft>
                <a:spcPts val="1200"/>
              </a:spcAft>
            </a:pPr>
            <a:r>
              <a:rPr lang="en-US" sz="1200" dirty="0"/>
              <a:t>Alignment with other projects and sharing of resources (IPs, experience…).</a:t>
            </a:r>
          </a:p>
          <a:p>
            <a:pPr>
              <a:spcAft>
                <a:spcPts val="1200"/>
              </a:spcAft>
            </a:pPr>
            <a:r>
              <a:rPr lang="en-US" sz="1200" dirty="0"/>
              <a:t>Sufficient speed to accommodate lifetime enhancement guidelines (L, </a:t>
            </a:r>
            <a:r>
              <a:rPr lang="en-US" sz="1200" dirty="0" err="1"/>
              <a:t>Vdd</a:t>
            </a:r>
            <a:r>
              <a:rPr lang="en-US" sz="1200" dirty="0"/>
              <a:t>) without pushing the design.</a:t>
            </a:r>
          </a:p>
          <a:p>
            <a:pPr>
              <a:spcAft>
                <a:spcPts val="1200"/>
              </a:spcAft>
            </a:pPr>
            <a:r>
              <a:rPr lang="en-US" sz="1200" dirty="0"/>
              <a:t>Long term investment for custom models and libraries.</a:t>
            </a:r>
          </a:p>
        </p:txBody>
      </p:sp>
      <p:pic>
        <p:nvPicPr>
          <p:cNvPr id="8" name="Picture 7">
            <a:extLst>
              <a:ext uri="{FF2B5EF4-FFF2-40B4-BE49-F238E27FC236}">
                <a16:creationId xmlns:a16="http://schemas.microsoft.com/office/drawing/2014/main" id="{492E904D-D3CE-489A-B478-A2FAC7768162}"/>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b="65271"/>
          <a:stretch/>
        </p:blipFill>
        <p:spPr>
          <a:xfrm>
            <a:off x="3451399" y="-4"/>
            <a:ext cx="2926080" cy="2332128"/>
          </a:xfrm>
          <a:prstGeom prst="rect">
            <a:avLst/>
          </a:prstGeom>
        </p:spPr>
      </p:pic>
      <p:pic>
        <p:nvPicPr>
          <p:cNvPr id="9" name="Picture 8">
            <a:extLst>
              <a:ext uri="{FF2B5EF4-FFF2-40B4-BE49-F238E27FC236}">
                <a16:creationId xmlns:a16="http://schemas.microsoft.com/office/drawing/2014/main" id="{583DC9D5-BB7C-449A-9560-0425382319E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34384" b="31851"/>
          <a:stretch/>
        </p:blipFill>
        <p:spPr>
          <a:xfrm>
            <a:off x="6183400" y="32385"/>
            <a:ext cx="2926080" cy="2267350"/>
          </a:xfrm>
          <a:prstGeom prst="rect">
            <a:avLst/>
          </a:prstGeom>
        </p:spPr>
      </p:pic>
      <p:pic>
        <p:nvPicPr>
          <p:cNvPr id="10" name="Picture 9">
            <a:extLst>
              <a:ext uri="{FF2B5EF4-FFF2-40B4-BE49-F238E27FC236}">
                <a16:creationId xmlns:a16="http://schemas.microsoft.com/office/drawing/2014/main" id="{78027C84-2823-4A0B-97A5-A0538D3F9D4B}"/>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t="68079"/>
          <a:stretch/>
        </p:blipFill>
        <p:spPr>
          <a:xfrm>
            <a:off x="6173814" y="2549555"/>
            <a:ext cx="2926080" cy="2143564"/>
          </a:xfrm>
          <a:prstGeom prst="rect">
            <a:avLst/>
          </a:prstGeom>
        </p:spPr>
      </p:pic>
      <p:sp>
        <p:nvSpPr>
          <p:cNvPr id="12" name="TextBox 11">
            <a:extLst>
              <a:ext uri="{FF2B5EF4-FFF2-40B4-BE49-F238E27FC236}">
                <a16:creationId xmlns:a16="http://schemas.microsoft.com/office/drawing/2014/main" id="{48422B53-5B4B-43C0-A679-17998CC70DEA}"/>
              </a:ext>
            </a:extLst>
          </p:cNvPr>
          <p:cNvSpPr txBox="1"/>
          <p:nvPr/>
        </p:nvSpPr>
        <p:spPr>
          <a:xfrm>
            <a:off x="3671619" y="2831239"/>
            <a:ext cx="2636874" cy="830997"/>
          </a:xfrm>
          <a:prstGeom prst="rect">
            <a:avLst/>
          </a:prstGeom>
          <a:noFill/>
        </p:spPr>
        <p:txBody>
          <a:bodyPr wrap="square" rtlCol="0">
            <a:spAutoFit/>
          </a:bodyPr>
          <a:lstStyle/>
          <a:p>
            <a:r>
              <a:rPr lang="en-US" sz="1200" dirty="0"/>
              <a:t>Normalized change in </a:t>
            </a:r>
            <a:r>
              <a:rPr lang="en-US" sz="1200" i="1" dirty="0"/>
              <a:t>a)</a:t>
            </a:r>
            <a:r>
              <a:rPr lang="en-US" sz="1200" dirty="0"/>
              <a:t> transconductance, </a:t>
            </a:r>
            <a:r>
              <a:rPr lang="en-US" sz="1200" i="1" dirty="0"/>
              <a:t>b)</a:t>
            </a:r>
            <a:r>
              <a:rPr lang="en-US" sz="1200" dirty="0"/>
              <a:t> drain current, and </a:t>
            </a:r>
            <a:r>
              <a:rPr lang="en-US" sz="1200" i="1" dirty="0"/>
              <a:t>c)</a:t>
            </a:r>
            <a:r>
              <a:rPr lang="en-US" sz="1200" dirty="0"/>
              <a:t> increase in threshold voltage with stress time (</a:t>
            </a:r>
            <a:r>
              <a:rPr lang="en-US" sz="1200" dirty="0" err="1"/>
              <a:t>Vgs</a:t>
            </a:r>
            <a:r>
              <a:rPr lang="en-US" sz="1200" dirty="0"/>
              <a:t>=</a:t>
            </a:r>
            <a:r>
              <a:rPr lang="en-US" sz="1200" dirty="0" err="1"/>
              <a:t>Vds</a:t>
            </a:r>
            <a:r>
              <a:rPr lang="en-US" sz="1200" dirty="0"/>
              <a:t>=1.8V; T=77K)</a:t>
            </a:r>
          </a:p>
        </p:txBody>
      </p:sp>
    </p:spTree>
    <p:extLst>
      <p:ext uri="{BB962C8B-B14F-4D97-AF65-F5344CB8AC3E}">
        <p14:creationId xmlns:p14="http://schemas.microsoft.com/office/powerpoint/2010/main" val="39134643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4211B02-95C0-4DF7-8B21-F5E35521F52C}"/>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41F51CC-3AC4-49CD-AE8D-F0CDEB7B6E39}"/>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F4996653-1851-43AA-A925-A3D3C605266F}"/>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sp>
        <p:nvSpPr>
          <p:cNvPr id="10" name="Rectangle 9">
            <a:extLst>
              <a:ext uri="{FF2B5EF4-FFF2-40B4-BE49-F238E27FC236}">
                <a16:creationId xmlns:a16="http://schemas.microsoft.com/office/drawing/2014/main" id="{E00276F8-E21B-4638-99CF-99FB9676DDD8}"/>
              </a:ext>
            </a:extLst>
          </p:cNvPr>
          <p:cNvSpPr/>
          <p:nvPr/>
        </p:nvSpPr>
        <p:spPr>
          <a:xfrm>
            <a:off x="100330" y="1069445"/>
            <a:ext cx="8891270" cy="3293209"/>
          </a:xfrm>
          <a:prstGeom prst="rect">
            <a:avLst/>
          </a:prstGeom>
        </p:spPr>
        <p:txBody>
          <a:bodyPr wrap="square">
            <a:spAutoFit/>
          </a:bodyPr>
          <a:lstStyle/>
          <a:p>
            <a:pPr>
              <a:spcAft>
                <a:spcPts val="600"/>
              </a:spcAft>
            </a:pPr>
            <a:r>
              <a:rPr lang="en-US" sz="1400" dirty="0"/>
              <a:t>Creation of cryogenic CMOS models by </a:t>
            </a:r>
            <a:r>
              <a:rPr lang="en-US" sz="1400" b="1" dirty="0"/>
              <a:t>Logix Consulting, Inc.</a:t>
            </a:r>
            <a:r>
              <a:rPr lang="en-US" sz="1400" dirty="0"/>
              <a:t> (Texas) based on test structures and data collected by FNAL, SMU, BNL groups.</a:t>
            </a:r>
          </a:p>
          <a:p>
            <a:pPr marL="285750" indent="-285750">
              <a:spcAft>
                <a:spcPts val="600"/>
              </a:spcAft>
              <a:buFont typeface="Arial" panose="020B0604020202020204" pitchFamily="34" charset="0"/>
              <a:buChar char="•"/>
            </a:pPr>
            <a:endParaRPr lang="en-US" sz="1400" dirty="0"/>
          </a:p>
          <a:p>
            <a:pPr marL="285750" indent="-285750">
              <a:spcAft>
                <a:spcPts val="600"/>
              </a:spcAft>
              <a:buFont typeface="Arial" panose="020B0604020202020204" pitchFamily="34" charset="0"/>
              <a:buChar char="•"/>
            </a:pPr>
            <a:r>
              <a:rPr lang="en-US" sz="1400" dirty="0"/>
              <a:t>Macro model: all simulations should point to the '</a:t>
            </a:r>
            <a:r>
              <a:rPr lang="en-US" sz="1400" b="1" dirty="0" err="1"/>
              <a:t>nch_mac</a:t>
            </a:r>
            <a:r>
              <a:rPr lang="en-US" sz="1400" dirty="0"/>
              <a:t>' and '</a:t>
            </a:r>
            <a:r>
              <a:rPr lang="en-US" sz="1400" b="1" dirty="0" err="1"/>
              <a:t>pch_mac</a:t>
            </a:r>
            <a:r>
              <a:rPr lang="en-US" sz="1400" dirty="0"/>
              <a:t>' models.</a:t>
            </a:r>
          </a:p>
          <a:p>
            <a:pPr marL="285750" indent="-285750">
              <a:spcAft>
                <a:spcPts val="600"/>
              </a:spcAft>
              <a:buFont typeface="Arial" panose="020B0604020202020204" pitchFamily="34" charset="0"/>
              <a:buChar char="•"/>
            </a:pPr>
            <a:r>
              <a:rPr lang="en-US" sz="1400" b="1" dirty="0"/>
              <a:t>Valid for T=25C and T=-189C only</a:t>
            </a:r>
            <a:r>
              <a:rPr lang="en-US" sz="1400" dirty="0"/>
              <a:t>.</a:t>
            </a:r>
          </a:p>
          <a:p>
            <a:pPr marL="285750" indent="-285750">
              <a:spcAft>
                <a:spcPts val="600"/>
              </a:spcAft>
              <a:buFont typeface="Arial" panose="020B0604020202020204" pitchFamily="34" charset="0"/>
              <a:buChar char="•"/>
            </a:pPr>
            <a:r>
              <a:rPr lang="en-US" sz="1400" dirty="0"/>
              <a:t>Because of limited test structures, this model is valid for </a:t>
            </a:r>
            <a:r>
              <a:rPr lang="en-US" sz="1400" b="1" dirty="0"/>
              <a:t>0.06um &lt; length &lt;=10um</a:t>
            </a:r>
            <a:r>
              <a:rPr lang="en-US" sz="1400" dirty="0"/>
              <a:t>.</a:t>
            </a:r>
          </a:p>
          <a:p>
            <a:pPr marL="285750" indent="-285750">
              <a:spcAft>
                <a:spcPts val="600"/>
              </a:spcAft>
              <a:buFont typeface="Arial" panose="020B0604020202020204" pitchFamily="34" charset="0"/>
              <a:buChar char="•"/>
            </a:pPr>
            <a:r>
              <a:rPr lang="en-US" sz="1400" b="1" dirty="0"/>
              <a:t>Flicker noise</a:t>
            </a:r>
            <a:r>
              <a:rPr lang="en-US" sz="1400" dirty="0"/>
              <a:t> parameters were verified with low temperature data in this release.</a:t>
            </a:r>
          </a:p>
          <a:p>
            <a:pPr marL="285750" indent="-285750">
              <a:spcAft>
                <a:spcPts val="600"/>
              </a:spcAft>
              <a:buFont typeface="Arial" panose="020B0604020202020204" pitchFamily="34" charset="0"/>
              <a:buChar char="•"/>
            </a:pPr>
            <a:r>
              <a:rPr lang="en-US" sz="1400" dirty="0"/>
              <a:t>The model supports the following simulation corners: </a:t>
            </a:r>
            <a:r>
              <a:rPr lang="en-US" sz="1400" b="1" dirty="0" err="1"/>
              <a:t>tt</a:t>
            </a:r>
            <a:r>
              <a:rPr lang="en-US" sz="1400" b="1" dirty="0"/>
              <a:t>, </a:t>
            </a:r>
            <a:r>
              <a:rPr lang="en-US" sz="1400" b="1" dirty="0" err="1"/>
              <a:t>ss</a:t>
            </a:r>
            <a:r>
              <a:rPr lang="en-US" sz="1400" b="1" dirty="0"/>
              <a:t>, </a:t>
            </a:r>
            <a:r>
              <a:rPr lang="en-US" sz="1400" b="1" dirty="0" err="1"/>
              <a:t>ff</a:t>
            </a:r>
            <a:r>
              <a:rPr lang="en-US" sz="1400" b="1" dirty="0"/>
              <a:t>, sf, fs and mismatch</a:t>
            </a:r>
            <a:r>
              <a:rPr lang="en-US" sz="1400" dirty="0"/>
              <a:t>.</a:t>
            </a:r>
          </a:p>
          <a:p>
            <a:pPr marL="285750" indent="-285750">
              <a:spcAft>
                <a:spcPts val="600"/>
              </a:spcAft>
              <a:buFont typeface="Arial" panose="020B0604020202020204" pitchFamily="34" charset="0"/>
              <a:buChar char="•"/>
            </a:pPr>
            <a:r>
              <a:rPr lang="en-US" sz="1400" b="1" dirty="0"/>
              <a:t>Mismatch</a:t>
            </a:r>
            <a:r>
              <a:rPr lang="en-US" sz="1400" dirty="0"/>
              <a:t> variations are from the original foundry model and have not been validated at low temperature.</a:t>
            </a:r>
          </a:p>
          <a:p>
            <a:pPr marL="285750" indent="-285750">
              <a:spcAft>
                <a:spcPts val="600"/>
              </a:spcAft>
              <a:buFont typeface="Arial" panose="020B0604020202020204" pitchFamily="34" charset="0"/>
              <a:buChar char="•"/>
            </a:pPr>
            <a:r>
              <a:rPr lang="en-US" sz="1400" dirty="0"/>
              <a:t>Validation of the junction capacitances at low temperatures was not possible due to limited test structures. An extra coefficient was included to assist in quantifying the sensitivity of the circuit to the uncertainty in junction capacitance temperature coefficients of the original foundry model.</a:t>
            </a:r>
          </a:p>
        </p:txBody>
      </p:sp>
      <p:sp>
        <p:nvSpPr>
          <p:cNvPr id="12" name="Title 11">
            <a:extLst>
              <a:ext uri="{FF2B5EF4-FFF2-40B4-BE49-F238E27FC236}">
                <a16:creationId xmlns:a16="http://schemas.microsoft.com/office/drawing/2014/main" id="{4214D2FB-5F6E-4F34-9624-7664B2D55463}"/>
              </a:ext>
            </a:extLst>
          </p:cNvPr>
          <p:cNvSpPr>
            <a:spLocks noGrp="1"/>
          </p:cNvSpPr>
          <p:nvPr>
            <p:ph type="title"/>
          </p:nvPr>
        </p:nvSpPr>
        <p:spPr/>
        <p:txBody>
          <a:bodyPr/>
          <a:lstStyle/>
          <a:p>
            <a:r>
              <a:rPr lang="en-US" dirty="0"/>
              <a:t>Custom CMOS models for liquid Argon operation</a:t>
            </a:r>
          </a:p>
        </p:txBody>
      </p:sp>
    </p:spTree>
    <p:extLst>
      <p:ext uri="{BB962C8B-B14F-4D97-AF65-F5344CB8AC3E}">
        <p14:creationId xmlns:p14="http://schemas.microsoft.com/office/powerpoint/2010/main" val="2066489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7B6224E-BD24-4C59-9941-0B0A0552B414}"/>
              </a:ext>
            </a:extLst>
          </p:cNvPr>
          <p:cNvSpPr>
            <a:spLocks noGrp="1"/>
          </p:cNvSpPr>
          <p:nvPr>
            <p:ph type="title"/>
          </p:nvPr>
        </p:nvSpPr>
        <p:spPr>
          <a:xfrm>
            <a:off x="159206" y="577868"/>
            <a:ext cx="3630020" cy="320908"/>
          </a:xfrm>
        </p:spPr>
        <p:txBody>
          <a:bodyPr/>
          <a:lstStyle/>
          <a:p>
            <a:r>
              <a:rPr lang="en-US" sz="1800" dirty="0"/>
              <a:t>Example of Spice model simulation with foundry models vs. measured data.</a:t>
            </a:r>
          </a:p>
        </p:txBody>
      </p:sp>
      <p:sp>
        <p:nvSpPr>
          <p:cNvPr id="4" name="Date Placeholder 3">
            <a:extLst>
              <a:ext uri="{FF2B5EF4-FFF2-40B4-BE49-F238E27FC236}">
                <a16:creationId xmlns:a16="http://schemas.microsoft.com/office/drawing/2014/main" id="{FB790E61-C49C-49FA-9AF2-6EF525730CDB}"/>
              </a:ext>
            </a:extLst>
          </p:cNvPr>
          <p:cNvSpPr>
            <a:spLocks noGrp="1"/>
          </p:cNvSpPr>
          <p:nvPr>
            <p:ph type="dt" sz="half" idx="2"/>
          </p:nvPr>
        </p:nvSpPr>
        <p:spPr/>
        <p:txBody>
          <a:bodyPr/>
          <a:lstStyle/>
          <a:p>
            <a:pPr>
              <a:defRPr/>
            </a:pPr>
            <a:r>
              <a:rPr lang="en-US"/>
              <a:t>5/21/2018</a:t>
            </a:r>
            <a:endParaRPr lang="en-US" dirty="0"/>
          </a:p>
        </p:txBody>
      </p:sp>
      <p:sp>
        <p:nvSpPr>
          <p:cNvPr id="5" name="Footer Placeholder 4">
            <a:extLst>
              <a:ext uri="{FF2B5EF4-FFF2-40B4-BE49-F238E27FC236}">
                <a16:creationId xmlns:a16="http://schemas.microsoft.com/office/drawing/2014/main" id="{5FC04493-F9AB-4080-9FA3-F0855C094092}"/>
              </a:ext>
            </a:extLst>
          </p:cNvPr>
          <p:cNvSpPr>
            <a:spLocks noGrp="1"/>
          </p:cNvSpPr>
          <p:nvPr>
            <p:ph type="ftr" sz="quarter" idx="3"/>
          </p:nvPr>
        </p:nvSpPr>
        <p:spPr/>
        <p:txBody>
          <a:bodyPr/>
          <a:lstStyle/>
          <a:p>
            <a:pPr>
              <a:defRPr/>
            </a:pPr>
            <a:r>
              <a:rPr lang="en-US"/>
              <a:t>Davide Braga | FEE2018</a:t>
            </a:r>
            <a:endParaRPr lang="en-US" b="1" dirty="0"/>
          </a:p>
        </p:txBody>
      </p:sp>
      <p:sp>
        <p:nvSpPr>
          <p:cNvPr id="6" name="Slide Number Placeholder 5">
            <a:extLst>
              <a:ext uri="{FF2B5EF4-FFF2-40B4-BE49-F238E27FC236}">
                <a16:creationId xmlns:a16="http://schemas.microsoft.com/office/drawing/2014/main" id="{25967704-F517-41B9-A61B-019F95FFDE2A}"/>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pic>
        <p:nvPicPr>
          <p:cNvPr id="7" name="Picture 6">
            <a:extLst>
              <a:ext uri="{FF2B5EF4-FFF2-40B4-BE49-F238E27FC236}">
                <a16:creationId xmlns:a16="http://schemas.microsoft.com/office/drawing/2014/main" id="{9652A35E-1BA4-4DF0-ADED-3D2134C17B3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58620" y="0"/>
            <a:ext cx="5285380" cy="5143500"/>
          </a:xfrm>
          <a:prstGeom prst="rect">
            <a:avLst/>
          </a:prstGeom>
        </p:spPr>
      </p:pic>
      <p:sp>
        <p:nvSpPr>
          <p:cNvPr id="8" name="Rectangle 7">
            <a:extLst>
              <a:ext uri="{FF2B5EF4-FFF2-40B4-BE49-F238E27FC236}">
                <a16:creationId xmlns:a16="http://schemas.microsoft.com/office/drawing/2014/main" id="{903C3D97-7F5D-43AB-B7F5-8FBA6B8F87FC}"/>
              </a:ext>
            </a:extLst>
          </p:cNvPr>
          <p:cNvSpPr/>
          <p:nvPr/>
        </p:nvSpPr>
        <p:spPr>
          <a:xfrm>
            <a:off x="100331" y="1069445"/>
            <a:ext cx="3747770" cy="2031325"/>
          </a:xfrm>
          <a:prstGeom prst="rect">
            <a:avLst/>
          </a:prstGeom>
        </p:spPr>
        <p:txBody>
          <a:bodyPr wrap="square">
            <a:spAutoFit/>
          </a:bodyPr>
          <a:lstStyle/>
          <a:p>
            <a:r>
              <a:rPr lang="en-US" sz="1400" dirty="0"/>
              <a:t>Thin oxide NMOS, -189°C, V</a:t>
            </a:r>
            <a:r>
              <a:rPr lang="en-US" sz="1400" baseline="-25000" dirty="0"/>
              <a:t>BS</a:t>
            </a:r>
            <a:r>
              <a:rPr lang="en-US" sz="1400" dirty="0"/>
              <a:t>=0 </a:t>
            </a:r>
          </a:p>
          <a:p>
            <a:endParaRPr lang="en-US" sz="1400" dirty="0"/>
          </a:p>
          <a:p>
            <a:r>
              <a:rPr lang="en-US" sz="1400" dirty="0"/>
              <a:t>Points:	measurement ( = custom models)</a:t>
            </a:r>
          </a:p>
          <a:p>
            <a:r>
              <a:rPr lang="en-US" sz="1400" dirty="0"/>
              <a:t>Lines:		foundry models at -189C</a:t>
            </a:r>
          </a:p>
          <a:p>
            <a:endParaRPr lang="en-US" sz="1400" dirty="0"/>
          </a:p>
          <a:p>
            <a:r>
              <a:rPr lang="en-US" sz="1400" dirty="0"/>
              <a:t>The foundry models, when extrapolated to liquid argon temperature, are wildly off-the-mark.</a:t>
            </a:r>
          </a:p>
          <a:p>
            <a:endParaRPr lang="en-US" sz="1400" dirty="0"/>
          </a:p>
          <a:p>
            <a:r>
              <a:rPr lang="en-US" sz="1400" dirty="0"/>
              <a:t>No obvious trend is visible</a:t>
            </a:r>
          </a:p>
        </p:txBody>
      </p:sp>
    </p:spTree>
    <p:extLst>
      <p:ext uri="{BB962C8B-B14F-4D97-AF65-F5344CB8AC3E}">
        <p14:creationId xmlns:p14="http://schemas.microsoft.com/office/powerpoint/2010/main" val="1772666380"/>
      </p:ext>
    </p:extLst>
  </p:cSld>
  <p:clrMapOvr>
    <a:masterClrMapping/>
  </p:clrMapOvr>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EC556171-E9C7-4073-A018-6C5B1C8AFFF8}" vid="{E0E98442-6E73-44A2-B8B2-5219BA44D3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FNAL_PowerPoint</Template>
  <TotalTime>5416</TotalTime>
  <Words>4480</Words>
  <Application>Microsoft Office PowerPoint</Application>
  <PresentationFormat>On-screen Show (16:9)</PresentationFormat>
  <Paragraphs>756</Paragraphs>
  <Slides>38</Slides>
  <Notes>36</Notes>
  <HiddenSlides>5</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38</vt:i4>
      </vt:variant>
    </vt:vector>
  </HeadingPairs>
  <TitlesOfParts>
    <vt:vector size="49" baseType="lpstr">
      <vt:lpstr>MS PGothic</vt:lpstr>
      <vt:lpstr>Arial</vt:lpstr>
      <vt:lpstr>Calibri</vt:lpstr>
      <vt:lpstr>Geneva</vt:lpstr>
      <vt:lpstr>Helvetica</vt:lpstr>
      <vt:lpstr>LMRoman12-Regular</vt:lpstr>
      <vt:lpstr>LMSans8-Regular</vt:lpstr>
      <vt:lpstr>Times New Roman</vt:lpstr>
      <vt:lpstr>TimesNewRomanPSMT</vt:lpstr>
      <vt:lpstr>Wingdings</vt:lpstr>
      <vt:lpstr>Fermilab_PPT_090915</vt:lpstr>
      <vt:lpstr>PowerPoint Presentation</vt:lpstr>
      <vt:lpstr>Outline</vt:lpstr>
      <vt:lpstr>DUNE: Deep Underground Neutrino Experiment</vt:lpstr>
      <vt:lpstr>Operation in liquid Argon</vt:lpstr>
      <vt:lpstr>DUNE readout</vt:lpstr>
      <vt:lpstr>65nm choice</vt:lpstr>
      <vt:lpstr>65nm choice</vt:lpstr>
      <vt:lpstr>Custom CMOS models for liquid Argon operation</vt:lpstr>
      <vt:lpstr>Example of Spice model simulation with foundry models vs. measured data.</vt:lpstr>
      <vt:lpstr>Example of measurement points and model parameter fit</vt:lpstr>
      <vt:lpstr>Custom Standard Cells Digital Library (L=90nm)</vt:lpstr>
      <vt:lpstr>Cell categories</vt:lpstr>
      <vt:lpstr>List of cells (in red the cells in the original library not included in tcbn65lp_90nm_mac)</vt:lpstr>
      <vt:lpstr>Cadence Liberate Flow</vt:lpstr>
      <vt:lpstr>Library Characterization: Essential for Static Timing Analysis (STA)</vt:lpstr>
      <vt:lpstr>LVDS Transmitter and Receiver for liquid Argon</vt:lpstr>
      <vt:lpstr>LVDS Tx</vt:lpstr>
      <vt:lpstr>LVDS Tx</vt:lpstr>
      <vt:lpstr>LVDS Tx</vt:lpstr>
      <vt:lpstr>LVDS Tx Performance</vt:lpstr>
      <vt:lpstr>LVDS Rx</vt:lpstr>
      <vt:lpstr>LVDS Rx</vt:lpstr>
      <vt:lpstr>LVDS Rx Performance</vt:lpstr>
      <vt:lpstr>COLDATA</vt:lpstr>
      <vt:lpstr>COLDATA main blocks - 1:</vt:lpstr>
      <vt:lpstr>COLDATA main blocks - 2:</vt:lpstr>
      <vt:lpstr>COLDATA main blocks - 3:</vt:lpstr>
      <vt:lpstr>CDP1: COLDATA first Prototype</vt:lpstr>
      <vt:lpstr>CDP1: COLDATA Prototype 1</vt:lpstr>
      <vt:lpstr>Fermilab Test Setup</vt:lpstr>
      <vt:lpstr>CDP1 Test Results</vt:lpstr>
      <vt:lpstr>Conclusions and Future Developments</vt:lpstr>
      <vt:lpstr>Acknowledgements</vt:lpstr>
      <vt:lpstr>PowerPoint Presentation</vt:lpstr>
      <vt:lpstr>PowerPoint Presentation</vt:lpstr>
      <vt:lpstr>Example of Model Validation  with Liberate </vt:lpstr>
      <vt:lpstr>PowerPoint Presentation</vt:lpstr>
      <vt:lpstr>PowerPoint Presentation</vt:lpstr>
    </vt:vector>
  </TitlesOfParts>
  <Company>Sandbox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Davide Braga x 30713N</dc:creator>
  <cp:lastModifiedBy>Davide Braga x 30713N</cp:lastModifiedBy>
  <cp:revision>96</cp:revision>
  <cp:lastPrinted>2014-01-20T19:40:21Z</cp:lastPrinted>
  <dcterms:created xsi:type="dcterms:W3CDTF">2018-05-18T21:21:54Z</dcterms:created>
  <dcterms:modified xsi:type="dcterms:W3CDTF">2018-05-22T15:38:14Z</dcterms:modified>
</cp:coreProperties>
</file>