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58" r:id="rId3"/>
    <p:sldId id="259" r:id="rId4"/>
    <p:sldId id="308" r:id="rId5"/>
    <p:sldId id="280" r:id="rId6"/>
    <p:sldId id="281" r:id="rId7"/>
    <p:sldId id="261" r:id="rId8"/>
    <p:sldId id="283" r:id="rId9"/>
    <p:sldId id="284" r:id="rId10"/>
    <p:sldId id="300" r:id="rId11"/>
    <p:sldId id="286" r:id="rId12"/>
    <p:sldId id="301" r:id="rId13"/>
    <p:sldId id="260" r:id="rId14"/>
    <p:sldId id="287" r:id="rId15"/>
    <p:sldId id="285" r:id="rId16"/>
    <p:sldId id="315" r:id="rId17"/>
    <p:sldId id="317" r:id="rId18"/>
    <p:sldId id="265" r:id="rId19"/>
    <p:sldId id="318" r:id="rId20"/>
    <p:sldId id="266" r:id="rId21"/>
    <p:sldId id="276" r:id="rId22"/>
    <p:sldId id="288" r:id="rId23"/>
    <p:sldId id="289" r:id="rId24"/>
    <p:sldId id="304" r:id="rId25"/>
    <p:sldId id="278" r:id="rId26"/>
    <p:sldId id="309" r:id="rId27"/>
    <p:sldId id="290" r:id="rId28"/>
    <p:sldId id="291" r:id="rId29"/>
    <p:sldId id="319" r:id="rId30"/>
    <p:sldId id="322" r:id="rId31"/>
    <p:sldId id="323" r:id="rId32"/>
    <p:sldId id="294" r:id="rId33"/>
    <p:sldId id="292" r:id="rId34"/>
    <p:sldId id="293" r:id="rId35"/>
    <p:sldId id="299" r:id="rId36"/>
    <p:sldId id="305" r:id="rId37"/>
    <p:sldId id="310" r:id="rId38"/>
    <p:sldId id="307" r:id="rId39"/>
    <p:sldId id="269" r:id="rId40"/>
    <p:sldId id="296" r:id="rId41"/>
    <p:sldId id="306" r:id="rId42"/>
    <p:sldId id="316" r:id="rId43"/>
    <p:sldId id="324" r:id="rId44"/>
    <p:sldId id="277" r:id="rId45"/>
    <p:sldId id="314" r:id="rId46"/>
    <p:sldId id="312" r:id="rId47"/>
    <p:sldId id="311" r:id="rId48"/>
    <p:sldId id="298" r:id="rId49"/>
    <p:sldId id="303" r:id="rId50"/>
    <p:sldId id="279" r:id="rId51"/>
    <p:sldId id="274" r:id="rId52"/>
    <p:sldId id="313" r:id="rId53"/>
    <p:sldId id="272" r:id="rId54"/>
    <p:sldId id="273" r:id="rId55"/>
    <p:sldId id="320" r:id="rId56"/>
    <p:sldId id="321" r:id="rId57"/>
  </p:sldIdLst>
  <p:sldSz cx="9144000" cy="5143500" type="screen16x9"/>
  <p:notesSz cx="7099300" cy="10236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630" y="-3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B0E7F-2D4F-4108-93E9-D75A753B316E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8350"/>
            <a:ext cx="68230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5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8E718-F4A9-4520-AB3D-57E69BC013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C232E-F033-43CC-B7B7-5C8AA2509286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DDFF-237D-4014-A8FA-890B1F15EF28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42C83-F381-4A33-9287-6832026EBBF3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1006-1069-49B4-9BF5-4D416D619277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28596" y="4643452"/>
            <a:ext cx="471490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428596" y="1000114"/>
            <a:ext cx="471490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5214942" y="1000114"/>
            <a:ext cx="1928826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5214942" y="4643452"/>
            <a:ext cx="1928826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http://home.infn.it/images/logo_INFN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0"/>
            <a:ext cx="1428728" cy="75371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9363-7154-4DAE-9233-8EE90D7F4609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CA625-468F-4E5C-A7F1-3EE9D656DD70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F9512-FBAF-417E-92D9-B75D2E1B9723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BAA8-4EBB-44E0-9226-777B3AEF8EF4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1630-5BE9-4CBD-B33E-24AE2E341CBF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FE5EE-DAE6-42CF-9ADA-EEE75C8E0E3F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2806-DDC6-46ED-900C-3313EE0CC59B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6161D-6697-4A3E-A2C2-6B6B476C6AC3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6351C-53AF-42FF-82BE-CBB5650C13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8.png"/><Relationship Id="rId4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3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Large area SiPM readout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58592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Front End Electronics </a:t>
            </a:r>
            <a:r>
              <a:rPr lang="en-US" dirty="0" smtClean="0"/>
              <a:t>Meeting</a:t>
            </a:r>
          </a:p>
          <a:p>
            <a:r>
              <a:rPr lang="en-US" dirty="0" smtClean="0"/>
              <a:t>Jouvence, 2018</a:t>
            </a:r>
          </a:p>
          <a:p>
            <a:r>
              <a:rPr lang="en-US" dirty="0" smtClean="0"/>
              <a:t> </a:t>
            </a:r>
          </a:p>
          <a:p>
            <a:r>
              <a:rPr lang="en-US" sz="2000" dirty="0" smtClean="0"/>
              <a:t>Alessandro Razeto</a:t>
            </a:r>
          </a:p>
          <a:p>
            <a:r>
              <a:rPr lang="en-US" sz="2000" dirty="0" smtClean="0"/>
              <a:t>Laboratori Nazionali del Gran Sasso</a:t>
            </a:r>
            <a:endParaRPr lang="en-US" sz="2000" dirty="0"/>
          </a:p>
        </p:txBody>
      </p:sp>
      <p:sp>
        <p:nvSpPr>
          <p:cNvPr id="12292" name="AutoShape 4" descr="Image result for sherbrooke university logo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294" name="AutoShape 6" descr="Image result for sherbrooke university logo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296" name="AutoShape 8" descr="Image result for sherbrooke university logo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306" name="Picture 18" descr="http://home.infn.it/images/logo_INF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-18"/>
            <a:ext cx="1700213" cy="896938"/>
          </a:xfrm>
          <a:prstGeom prst="rect">
            <a:avLst/>
          </a:prstGeom>
          <a:noFill/>
        </p:spPr>
      </p:pic>
      <p:sp>
        <p:nvSpPr>
          <p:cNvPr id="12308" name="AutoShape 20" descr="File:Université de Sherbrooke (logo).svg"/>
          <p:cNvSpPr>
            <a:spLocks noChangeAspect="1" noChangeArrowheads="1"/>
          </p:cNvSpPr>
          <p:nvPr/>
        </p:nvSpPr>
        <p:spPr bwMode="auto">
          <a:xfrm>
            <a:off x="155575" y="-242888"/>
            <a:ext cx="3255963" cy="52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26"/>
            <a:ext cx="8229600" cy="857250"/>
          </a:xfrm>
        </p:spPr>
        <p:txBody>
          <a:bodyPr/>
          <a:lstStyle/>
          <a:p>
            <a:r>
              <a:rPr lang="en-US" dirty="0" smtClean="0"/>
              <a:t>SiPMs at cryogenic temperature</a:t>
            </a:r>
            <a:endParaRPr lang="en-US" dirty="0"/>
          </a:p>
        </p:txBody>
      </p:sp>
      <p:pic>
        <p:nvPicPr>
          <p:cNvPr id="4" name="Content Placeholder 3" descr="dcr.png"/>
          <p:cNvPicPr>
            <a:picLocks noGrp="1" noChangeAspect="1"/>
          </p:cNvPicPr>
          <p:nvPr>
            <p:ph idx="1"/>
          </p:nvPr>
        </p:nvPicPr>
        <p:blipFill>
          <a:blip r:embed="rId2"/>
          <a:srcRect l="31392" t="6315" r="10759" b="45276"/>
          <a:stretch>
            <a:fillRect/>
          </a:stretch>
        </p:blipFill>
        <p:spPr>
          <a:xfrm>
            <a:off x="71406" y="800078"/>
            <a:ext cx="3600000" cy="2128862"/>
          </a:xfrm>
        </p:spPr>
      </p:pic>
      <p:pic>
        <p:nvPicPr>
          <p:cNvPr id="5" name="Picture 4" descr="NUVHdLf-SCRvsT.png"/>
          <p:cNvPicPr>
            <a:picLocks noChangeAspect="1"/>
          </p:cNvPicPr>
          <p:nvPr/>
        </p:nvPicPr>
        <p:blipFill>
          <a:blip r:embed="rId3"/>
          <a:srcRect l="32334" t="6944" r="8778" b="43056"/>
          <a:stretch>
            <a:fillRect/>
          </a:stretch>
        </p:blipFill>
        <p:spPr>
          <a:xfrm>
            <a:off x="71406" y="2928940"/>
            <a:ext cx="3600000" cy="2160000"/>
          </a:xfrm>
          <a:prstGeom prst="rect">
            <a:avLst/>
          </a:prstGeom>
        </p:spPr>
      </p:pic>
      <p:pic>
        <p:nvPicPr>
          <p:cNvPr id="6" name="Picture 5" descr="NUVHdLf-Tau.png"/>
          <p:cNvPicPr>
            <a:picLocks noChangeAspect="1"/>
          </p:cNvPicPr>
          <p:nvPr/>
        </p:nvPicPr>
        <p:blipFill>
          <a:blip r:embed="rId4"/>
          <a:srcRect l="32334" t="6944" r="9760" b="43056"/>
          <a:stretch>
            <a:fillRect/>
          </a:stretch>
        </p:blipFill>
        <p:spPr>
          <a:xfrm>
            <a:off x="6122594" y="3272080"/>
            <a:ext cx="2950000" cy="18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744" y="1214429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 smtClean="0"/>
              <a:t>Dark noise reduction by more than 7 orders of magnitude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14744" y="3804832"/>
            <a:ext cx="3429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7788" lvl="1" indent="-174625">
              <a:buFont typeface="Arial" pitchFamily="34" charset="0"/>
              <a:buChar char="•"/>
            </a:pPr>
            <a:r>
              <a:rPr lang="en-US" sz="1600" u="sng" dirty="0" smtClean="0"/>
              <a:t>Smaller peak current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14744" y="1928808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 smtClean="0"/>
              <a:t>Increased afterpulse</a:t>
            </a:r>
          </a:p>
          <a:p>
            <a:pPr marL="360363" lvl="1" indent="-185738">
              <a:buFont typeface="Arial" pitchFamily="34" charset="0"/>
              <a:buChar char="•"/>
            </a:pPr>
            <a:r>
              <a:rPr lang="en-US" sz="1600" dirty="0" smtClean="0"/>
              <a:t>Lower gain operation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 l="2849" t="4221" r="11659"/>
          <a:stretch>
            <a:fillRect/>
          </a:stretch>
        </p:blipFill>
        <p:spPr bwMode="auto">
          <a:xfrm>
            <a:off x="6500826" y="1571618"/>
            <a:ext cx="2571768" cy="162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929586" y="2285998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NUV-HD-SF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4744" y="2669447"/>
            <a:ext cx="3429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 smtClean="0"/>
              <a:t>For poly-silicon based R</a:t>
            </a:r>
            <a:r>
              <a:rPr lang="en-US" sz="1600" baseline="-25000" dirty="0" smtClean="0"/>
              <a:t>q</a:t>
            </a:r>
          </a:p>
          <a:p>
            <a:pPr marL="360363" lvl="1" indent="-185738">
              <a:buFont typeface="Arial" pitchFamily="34" charset="0"/>
              <a:buChar char="•"/>
            </a:pPr>
            <a:r>
              <a:rPr lang="en-US" sz="1600" dirty="0" smtClean="0"/>
              <a:t>R</a:t>
            </a:r>
            <a:r>
              <a:rPr lang="en-US" sz="1600" baseline="-25000" dirty="0" smtClean="0"/>
              <a:t>q</a:t>
            </a:r>
            <a:r>
              <a:rPr lang="en-US" sz="1600" dirty="0" smtClean="0"/>
              <a:t> </a:t>
            </a:r>
            <a:r>
              <a:rPr lang="en-US" sz="1600" smtClean="0"/>
              <a:t>strongly depends </a:t>
            </a:r>
            <a:r>
              <a:rPr lang="en-US" sz="1600" dirty="0" smtClean="0"/>
              <a:t>on T</a:t>
            </a:r>
          </a:p>
          <a:p>
            <a:pPr marL="360363" lvl="1" indent="-185738">
              <a:buFont typeface="Arial" pitchFamily="34" charset="0"/>
              <a:buChar char="•"/>
            </a:pPr>
            <a:r>
              <a:rPr lang="en-US" sz="1600" dirty="0" smtClean="0"/>
              <a:t>Pulse shape changes</a:t>
            </a:r>
          </a:p>
          <a:p>
            <a:pPr marL="534988" lvl="2" indent="-174625">
              <a:buFont typeface="Arial" pitchFamily="34" charset="0"/>
              <a:buChar char="•"/>
            </a:pPr>
            <a:r>
              <a:rPr lang="en-US" sz="1600" dirty="0" smtClean="0"/>
              <a:t>longer recharge time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54632" y="4739032"/>
            <a:ext cx="224612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F. Acerbi et al., IEEE TED 64,2,17</a:t>
            </a:r>
            <a:endParaRPr lang="en-US" sz="11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simplified electric model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2643174" y="1000114"/>
            <a:ext cx="6215106" cy="357190"/>
          </a:xfrm>
        </p:spPr>
        <p:txBody>
          <a:bodyPr>
            <a:normAutofit/>
          </a:bodyPr>
          <a:lstStyle/>
          <a:p>
            <a:pPr marL="177800" indent="-177800"/>
            <a:r>
              <a:rPr lang="en-US" sz="1500" dirty="0" smtClean="0"/>
              <a:t>BW &amp; output noise spectrum depends on the input 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simplified electric model</a:t>
            </a:r>
            <a:endParaRPr lang="en-US" dirty="0"/>
          </a:p>
        </p:txBody>
      </p:sp>
      <p:pic>
        <p:nvPicPr>
          <p:cNvPr id="16" name="Picture 15" descr="sipm_load.png"/>
          <p:cNvPicPr>
            <a:picLocks noChangeAspect="1"/>
          </p:cNvPicPr>
          <p:nvPr/>
        </p:nvPicPr>
        <p:blipFill>
          <a:blip r:embed="rId2"/>
          <a:srcRect l="14667" t="13889" r="68648" b="66666"/>
          <a:stretch>
            <a:fillRect/>
          </a:stretch>
        </p:blipFill>
        <p:spPr>
          <a:xfrm>
            <a:off x="500034" y="1071552"/>
            <a:ext cx="1857388" cy="152961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2643174" y="1000114"/>
            <a:ext cx="6215106" cy="357190"/>
          </a:xfrm>
        </p:spPr>
        <p:txBody>
          <a:bodyPr>
            <a:normAutofit/>
          </a:bodyPr>
          <a:lstStyle/>
          <a:p>
            <a:pPr marL="177800" indent="-177800"/>
            <a:r>
              <a:rPr lang="en-US" sz="1500" dirty="0" smtClean="0"/>
              <a:t>BW &amp; output noise spectrum depends on the input load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643174" y="1214428"/>
            <a:ext cx="6215106" cy="571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simplified model can be used</a:t>
            </a:r>
          </a:p>
          <a:p>
            <a:pPr marL="542925" marR="0" lvl="1" indent="-187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Valid if N</a:t>
            </a:r>
            <a:r>
              <a:rPr kumimoji="0" lang="en-US" sz="13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&lt;&lt; 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_vs_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2714626"/>
            <a:ext cx="2678359" cy="1500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simplified electric model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0623" y="2792731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 Cd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12259" y="3649987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 Cq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2" name="Picture 11" descr="Screenshot from 2018-05-16 18-27-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610" y="3175885"/>
            <a:ext cx="2643522" cy="1324691"/>
          </a:xfrm>
          <a:prstGeom prst="rect">
            <a:avLst/>
          </a:prstGeom>
        </p:spPr>
      </p:pic>
      <p:pic>
        <p:nvPicPr>
          <p:cNvPr id="16" name="Picture 15" descr="sipm_load.png"/>
          <p:cNvPicPr>
            <a:picLocks noChangeAspect="1"/>
          </p:cNvPicPr>
          <p:nvPr/>
        </p:nvPicPr>
        <p:blipFill>
          <a:blip r:embed="rId4"/>
          <a:srcRect l="14667" t="13889" r="68648" b="66666"/>
          <a:stretch>
            <a:fillRect/>
          </a:stretch>
        </p:blipFill>
        <p:spPr>
          <a:xfrm>
            <a:off x="500034" y="1071552"/>
            <a:ext cx="1857388" cy="152961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7" name="Rectangle 16"/>
          <p:cNvSpPr/>
          <p:nvPr/>
        </p:nvSpPr>
        <p:spPr>
          <a:xfrm>
            <a:off x="36558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670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106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966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8926" y="3028896"/>
            <a:ext cx="2643206" cy="18466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SiPM seen by a RLC bridge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2" name="Content Placeholder 2"/>
          <p:cNvSpPr>
            <a:spLocks noGrp="1"/>
          </p:cNvSpPr>
          <p:nvPr>
            <p:ph idx="1"/>
          </p:nvPr>
        </p:nvSpPr>
        <p:spPr>
          <a:xfrm>
            <a:off x="2643174" y="1000114"/>
            <a:ext cx="6215106" cy="357190"/>
          </a:xfrm>
        </p:spPr>
        <p:txBody>
          <a:bodyPr>
            <a:normAutofit/>
          </a:bodyPr>
          <a:lstStyle/>
          <a:p>
            <a:pPr marL="177800" indent="-177800"/>
            <a:r>
              <a:rPr lang="en-US" sz="1500" dirty="0" smtClean="0"/>
              <a:t>BW &amp; output noise spectrum depends on the input load</a:t>
            </a: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2643174" y="1214428"/>
            <a:ext cx="6215106" cy="571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simplified model can be used</a:t>
            </a:r>
          </a:p>
          <a:p>
            <a:pPr marL="542925" marR="0" lvl="1" indent="-187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Valid if N</a:t>
            </a:r>
            <a:r>
              <a:rPr kumimoji="0" lang="en-US" sz="13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&lt;&lt; N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2643174" y="1714495"/>
            <a:ext cx="6215106" cy="714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transition happens at F</a:t>
            </a:r>
            <a:r>
              <a:rPr kumimoji="0" lang="en-US" sz="15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1/(2 </a:t>
            </a:r>
            <a:r>
              <a:rPr kumimoji="0" lang="el-G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π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Rq Cq) ~ 20- 30 MHz</a:t>
            </a:r>
          </a:p>
          <a:p>
            <a:pPr marL="542925" marR="0" lvl="1" indent="-187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_vs_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2714626"/>
            <a:ext cx="2678359" cy="1500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simplified electric model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0623" y="2792731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 Cd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12259" y="3649987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 Cq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2" name="Picture 11" descr="Screenshot from 2018-05-16 18-27-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610" y="3175885"/>
            <a:ext cx="2643522" cy="1324691"/>
          </a:xfrm>
          <a:prstGeom prst="rect">
            <a:avLst/>
          </a:prstGeom>
        </p:spPr>
      </p:pic>
      <p:pic>
        <p:nvPicPr>
          <p:cNvPr id="16" name="Picture 15" descr="sipm_load.png"/>
          <p:cNvPicPr>
            <a:picLocks noChangeAspect="1"/>
          </p:cNvPicPr>
          <p:nvPr/>
        </p:nvPicPr>
        <p:blipFill>
          <a:blip r:embed="rId4"/>
          <a:srcRect l="14667" t="13889" r="68648" b="66666"/>
          <a:stretch>
            <a:fillRect/>
          </a:stretch>
        </p:blipFill>
        <p:spPr>
          <a:xfrm>
            <a:off x="500034" y="1071552"/>
            <a:ext cx="1857388" cy="152961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7" name="Rectangle 16"/>
          <p:cNvSpPr/>
          <p:nvPr/>
        </p:nvSpPr>
        <p:spPr>
          <a:xfrm>
            <a:off x="36558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670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106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966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8926" y="3028896"/>
            <a:ext cx="2643206" cy="18466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SiPM seen by a RLC bridge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20610" y="3818827"/>
            <a:ext cx="785818" cy="14287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2" descr="http://latex2png.com/output/latex_5488898a62f6f658a00b0d905e2450e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9532" y="4572014"/>
            <a:ext cx="3676650" cy="457200"/>
          </a:xfrm>
          <a:prstGeom prst="rect">
            <a:avLst/>
          </a:prstGeom>
          <a:solidFill>
            <a:schemeClr val="tx1"/>
          </a:solidFill>
        </p:spPr>
      </p:pic>
      <p:cxnSp>
        <p:nvCxnSpPr>
          <p:cNvPr id="22" name="Shape 21"/>
          <p:cNvCxnSpPr>
            <a:stCxn id="14" idx="2"/>
          </p:cNvCxnSpPr>
          <p:nvPr/>
        </p:nvCxnSpPr>
        <p:spPr>
          <a:xfrm rot="5400000">
            <a:off x="3987539" y="3760347"/>
            <a:ext cx="824625" cy="1227337"/>
          </a:xfrm>
          <a:prstGeom prst="bentConnector2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2643174" y="1000114"/>
            <a:ext cx="6215106" cy="357190"/>
          </a:xfrm>
        </p:spPr>
        <p:txBody>
          <a:bodyPr>
            <a:normAutofit/>
          </a:bodyPr>
          <a:lstStyle/>
          <a:p>
            <a:pPr marL="177800" indent="-177800"/>
            <a:r>
              <a:rPr lang="en-US" sz="1500" dirty="0" smtClean="0"/>
              <a:t>BW &amp; output noise spectrum depends on the input load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643174" y="1214428"/>
            <a:ext cx="6215106" cy="571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simplified model can be used</a:t>
            </a:r>
          </a:p>
          <a:p>
            <a:pPr marL="542925" marR="0" lvl="1" indent="-187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Valid if N</a:t>
            </a:r>
            <a:r>
              <a:rPr kumimoji="0" lang="en-US" sz="13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&lt;&lt; N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643174" y="1714495"/>
            <a:ext cx="6215106" cy="714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transition happens at F</a:t>
            </a:r>
            <a:r>
              <a:rPr kumimoji="0" lang="en-US" sz="15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1/(2 </a:t>
            </a:r>
            <a:r>
              <a:rPr kumimoji="0" lang="el-G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π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Rq Cq) ~ 20- 30 MHz</a:t>
            </a:r>
          </a:p>
          <a:p>
            <a:pPr marL="542925" marR="0" lvl="1" indent="-187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at cryogenic temperature Rq increases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_vs_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2714626"/>
            <a:ext cx="2678359" cy="1500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simplified electric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3174" y="1000114"/>
            <a:ext cx="6215106" cy="357190"/>
          </a:xfrm>
        </p:spPr>
        <p:txBody>
          <a:bodyPr>
            <a:normAutofit/>
          </a:bodyPr>
          <a:lstStyle/>
          <a:p>
            <a:pPr marL="177800" indent="-177800"/>
            <a:r>
              <a:rPr lang="en-US" sz="1500" dirty="0" smtClean="0"/>
              <a:t>BW &amp; output noise spectrum depends on the input load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0623" y="2792731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 Cd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12259" y="3649987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 Cq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2" name="Picture 11" descr="Screenshot from 2018-05-16 18-27-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610" y="3175885"/>
            <a:ext cx="2643522" cy="1324691"/>
          </a:xfrm>
          <a:prstGeom prst="rect">
            <a:avLst/>
          </a:prstGeom>
        </p:spPr>
      </p:pic>
      <p:pic>
        <p:nvPicPr>
          <p:cNvPr id="16" name="Picture 15" descr="sipm_load.png"/>
          <p:cNvPicPr>
            <a:picLocks noChangeAspect="1"/>
          </p:cNvPicPr>
          <p:nvPr/>
        </p:nvPicPr>
        <p:blipFill>
          <a:blip r:embed="rId4"/>
          <a:srcRect l="14667" t="13889" r="68648" b="66666"/>
          <a:stretch>
            <a:fillRect/>
          </a:stretch>
        </p:blipFill>
        <p:spPr>
          <a:xfrm>
            <a:off x="500034" y="1071552"/>
            <a:ext cx="1857388" cy="152961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t="3920" r="10612"/>
          <a:stretch>
            <a:fillRect/>
          </a:stretch>
        </p:blipFill>
        <p:spPr bwMode="auto">
          <a:xfrm>
            <a:off x="5670580" y="3357568"/>
            <a:ext cx="3402014" cy="176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36558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670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106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96610" y="3357117"/>
            <a:ext cx="71438" cy="71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dirty="0" smtClean="0">
                <a:solidFill>
                  <a:schemeClr val="bg1"/>
                </a:solidFill>
              </a:rPr>
              <a:t>eq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8926" y="3028896"/>
            <a:ext cx="2643206" cy="18466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SiPM seen by a RLC bridge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5590127" y="3938731"/>
            <a:ext cx="447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Noise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2643174" y="2214561"/>
            <a:ext cx="6215106" cy="928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transition is important because it affects the noise gain:</a:t>
            </a:r>
          </a:p>
          <a:p>
            <a:pPr marL="542925" marR="0" lvl="1" indent="-187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capacitance decreases 		</a:t>
            </a: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GOOD</a:t>
            </a:r>
          </a:p>
          <a:p>
            <a:pPr marL="542925" marR="0" lvl="1" indent="-187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series resistance (Rq/N) vanishes	</a:t>
            </a: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2643174" y="1214428"/>
            <a:ext cx="6215106" cy="571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simplified model can be used</a:t>
            </a:r>
          </a:p>
          <a:p>
            <a:pPr marL="542925" marR="0" lvl="1" indent="-187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Valid if N</a:t>
            </a:r>
            <a:r>
              <a:rPr kumimoji="0" lang="en-US" sz="13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&lt;&lt; N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2643174" y="1714495"/>
            <a:ext cx="6215106" cy="714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transition happens at F</a:t>
            </a:r>
            <a:r>
              <a:rPr kumimoji="0" lang="en-US" sz="15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1/(2 </a:t>
            </a:r>
            <a:r>
              <a:rPr kumimoji="0" lang="el-G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π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Rq Cq) ~ 20- 30 MHz</a:t>
            </a:r>
          </a:p>
          <a:p>
            <a:pPr marL="542925" marR="0" lvl="1" indent="-187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at cryogenic temperature Rq increases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43900" y="3714758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Model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Heterojunction electronics</a:t>
            </a:r>
            <a:endParaRPr lang="en-US" dirty="0"/>
          </a:p>
        </p:txBody>
      </p:sp>
      <p:sp>
        <p:nvSpPr>
          <p:cNvPr id="33794" name="AutoShape 2" descr="Image result for transimpedance noi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796" name="AutoShape 4" descr="https://web.archive.org/web/20160709072037im_/http:/jensign.com/noise/noisegain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71934" y="1000114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fast TIA amplifiers with R</a:t>
            </a:r>
            <a:r>
              <a:rPr lang="en-US" baseline="-25000" dirty="0" smtClean="0"/>
              <a:t>f</a:t>
            </a:r>
            <a:r>
              <a:rPr lang="en-US" dirty="0" smtClean="0"/>
              <a:t> ~ 1-10 k</a:t>
            </a:r>
            <a:r>
              <a:rPr lang="el-GR" dirty="0" smtClean="0"/>
              <a:t>Ω</a:t>
            </a:r>
            <a:endParaRPr lang="en-US" dirty="0" smtClean="0"/>
          </a:p>
          <a:p>
            <a:pPr marL="180975" lvl="1" indent="180975">
              <a:buFont typeface="Arial" pitchFamily="34" charset="0"/>
              <a:buChar char="•"/>
            </a:pPr>
            <a:r>
              <a:rPr lang="en-US" dirty="0" smtClean="0"/>
              <a:t>n(R</a:t>
            </a:r>
            <a:r>
              <a:rPr lang="en-US" baseline="-25000" dirty="0" smtClean="0"/>
              <a:t>f</a:t>
            </a:r>
            <a:r>
              <a:rPr lang="en-US" dirty="0" smtClean="0"/>
              <a:t>) &lt;&lt; e</a:t>
            </a:r>
            <a:r>
              <a:rPr lang="en-US" baseline="-25000" dirty="0" smtClean="0"/>
              <a:t>n</a:t>
            </a:r>
            <a:r>
              <a:rPr lang="en-US" dirty="0" smtClean="0"/>
              <a:t> * NG  &amp;  i</a:t>
            </a:r>
            <a:r>
              <a:rPr lang="en-US" baseline="-25000" dirty="0" smtClean="0"/>
              <a:t>n</a:t>
            </a:r>
            <a:r>
              <a:rPr lang="en-US" dirty="0" smtClean="0"/>
              <a:t> * R</a:t>
            </a:r>
            <a:r>
              <a:rPr lang="en-US" baseline="-25000" dirty="0" smtClean="0"/>
              <a:t>f</a:t>
            </a:r>
            <a:r>
              <a:rPr lang="en-US" dirty="0" smtClean="0"/>
              <a:t> &lt;&lt; e</a:t>
            </a:r>
            <a:r>
              <a:rPr lang="en-US" baseline="-25000" dirty="0" smtClean="0"/>
              <a:t>n</a:t>
            </a:r>
            <a:r>
              <a:rPr lang="en-US" dirty="0" smtClean="0"/>
              <a:t> * NG</a:t>
            </a:r>
          </a:p>
          <a:p>
            <a:r>
              <a:rPr lang="en-US" dirty="0" smtClean="0"/>
              <a:t>MOS technology typically</a:t>
            </a:r>
          </a:p>
          <a:p>
            <a:pPr marL="180975" indent="180975">
              <a:buFont typeface="Arial" pitchFamily="34" charset="0"/>
              <a:buChar char="•"/>
            </a:pPr>
            <a:r>
              <a:rPr lang="en-US" dirty="0" smtClean="0"/>
              <a:t>e</a:t>
            </a:r>
            <a:r>
              <a:rPr lang="en-US" baseline="-25000" dirty="0" smtClean="0"/>
              <a:t>n</a:t>
            </a:r>
            <a:r>
              <a:rPr lang="en-US" dirty="0" smtClean="0"/>
              <a:t> ~ 4 nV/√Hz  &amp;  i</a:t>
            </a:r>
            <a:r>
              <a:rPr lang="en-US" baseline="-25000" dirty="0" smtClean="0"/>
              <a:t>n</a:t>
            </a:r>
            <a:r>
              <a:rPr lang="en-US" dirty="0" smtClean="0"/>
              <a:t> ~ 10 fA/√Hz</a:t>
            </a:r>
          </a:p>
          <a:p>
            <a:r>
              <a:rPr lang="en-US" dirty="0" smtClean="0"/>
              <a:t>MOS technology may not be the best choice </a:t>
            </a:r>
          </a:p>
        </p:txBody>
      </p:sp>
      <p:pic>
        <p:nvPicPr>
          <p:cNvPr id="11" name="Picture 10" descr="tia_noi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977484"/>
            <a:ext cx="3143272" cy="152282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Heterojunction electronics</a:t>
            </a:r>
            <a:endParaRPr lang="en-US" dirty="0"/>
          </a:p>
        </p:txBody>
      </p:sp>
      <p:sp>
        <p:nvSpPr>
          <p:cNvPr id="33794" name="AutoShape 2" descr="Image result for transimpedance noi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" name="Picture 4" descr="tia_noi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977484"/>
            <a:ext cx="3143272" cy="1522828"/>
          </a:xfrm>
          <a:prstGeom prst="rect">
            <a:avLst/>
          </a:prstGeom>
        </p:spPr>
      </p:pic>
      <p:sp>
        <p:nvSpPr>
          <p:cNvPr id="33796" name="AutoShape 4" descr="https://web.archive.org/web/20160709072037im_/http:/jensign.com/noise/noisegain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57224" y="2571750"/>
            <a:ext cx="7286676" cy="2286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producers are distributing heterojunction BJT based amplifiers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high bandwidth applications		GHz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very low noise applications		sub-nV/√Hz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HBTs are great signal amplifiers at cryogenic temperature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are BJT  -&gt; very low e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dirty="0" smtClean="0"/>
              <a:t>Low 1/f noise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Noise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BW are better at cryogenic temperature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1000114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fast TIA amplifiers with R</a:t>
            </a:r>
            <a:r>
              <a:rPr lang="en-US" baseline="-25000" dirty="0" smtClean="0"/>
              <a:t>f</a:t>
            </a:r>
            <a:r>
              <a:rPr lang="en-US" dirty="0" smtClean="0"/>
              <a:t> ~ 1-10 k</a:t>
            </a:r>
            <a:r>
              <a:rPr lang="el-GR" dirty="0" smtClean="0"/>
              <a:t>Ω</a:t>
            </a:r>
            <a:endParaRPr lang="en-US" dirty="0" smtClean="0"/>
          </a:p>
          <a:p>
            <a:pPr marL="180975" lvl="1" indent="180975">
              <a:buFont typeface="Arial" pitchFamily="34" charset="0"/>
              <a:buChar char="•"/>
            </a:pPr>
            <a:r>
              <a:rPr lang="en-US" dirty="0" smtClean="0"/>
              <a:t>n(R</a:t>
            </a:r>
            <a:r>
              <a:rPr lang="en-US" baseline="-25000" dirty="0" smtClean="0"/>
              <a:t>f</a:t>
            </a:r>
            <a:r>
              <a:rPr lang="en-US" dirty="0" smtClean="0"/>
              <a:t>) &lt;&lt; e</a:t>
            </a:r>
            <a:r>
              <a:rPr lang="en-US" baseline="-25000" dirty="0" smtClean="0"/>
              <a:t>n</a:t>
            </a:r>
            <a:r>
              <a:rPr lang="en-US" dirty="0" smtClean="0"/>
              <a:t> * NG  &amp;  i</a:t>
            </a:r>
            <a:r>
              <a:rPr lang="en-US" baseline="-25000" dirty="0" smtClean="0"/>
              <a:t>n</a:t>
            </a:r>
            <a:r>
              <a:rPr lang="en-US" dirty="0" smtClean="0"/>
              <a:t> * R</a:t>
            </a:r>
            <a:r>
              <a:rPr lang="en-US" baseline="-25000" dirty="0" smtClean="0"/>
              <a:t>f</a:t>
            </a:r>
            <a:r>
              <a:rPr lang="en-US" dirty="0" smtClean="0"/>
              <a:t> &lt;&lt; e</a:t>
            </a:r>
            <a:r>
              <a:rPr lang="en-US" baseline="-25000" dirty="0" smtClean="0"/>
              <a:t>n</a:t>
            </a:r>
            <a:r>
              <a:rPr lang="en-US" dirty="0" smtClean="0"/>
              <a:t> * NG</a:t>
            </a:r>
          </a:p>
          <a:p>
            <a:r>
              <a:rPr lang="en-US" dirty="0" smtClean="0"/>
              <a:t>MOS technology typically</a:t>
            </a:r>
          </a:p>
          <a:p>
            <a:pPr marL="180975" indent="180975">
              <a:buFont typeface="Arial" pitchFamily="34" charset="0"/>
              <a:buChar char="•"/>
            </a:pPr>
            <a:r>
              <a:rPr lang="en-US" dirty="0" smtClean="0"/>
              <a:t>e</a:t>
            </a:r>
            <a:r>
              <a:rPr lang="en-US" baseline="-25000" dirty="0" smtClean="0"/>
              <a:t>n</a:t>
            </a:r>
            <a:r>
              <a:rPr lang="en-US" dirty="0" smtClean="0"/>
              <a:t> ~ 4 nV/√Hz  &amp;  i</a:t>
            </a:r>
            <a:r>
              <a:rPr lang="en-US" baseline="-25000" dirty="0" smtClean="0"/>
              <a:t>n</a:t>
            </a:r>
            <a:r>
              <a:rPr lang="en-US" dirty="0" smtClean="0"/>
              <a:t> ~ 10 fA/√Hz</a:t>
            </a:r>
          </a:p>
          <a:p>
            <a:r>
              <a:rPr lang="en-US" dirty="0" smtClean="0"/>
              <a:t>MOS technology may not be the best choice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302"/>
            <a:ext cx="8229600" cy="857250"/>
          </a:xfrm>
        </p:spPr>
        <p:txBody>
          <a:bodyPr/>
          <a:lstStyle/>
          <a:p>
            <a:r>
              <a:rPr lang="en-US" dirty="0" smtClean="0"/>
              <a:t>LMH6629 characterization</a:t>
            </a:r>
            <a:endParaRPr lang="en-US" dirty="0"/>
          </a:p>
        </p:txBody>
      </p:sp>
      <p:pic>
        <p:nvPicPr>
          <p:cNvPr id="4" name="Content Placeholder 3" descr="gbp-vs-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06" y="1057315"/>
            <a:ext cx="3143272" cy="3514699"/>
          </a:xfrm>
        </p:spPr>
      </p:pic>
      <p:pic>
        <p:nvPicPr>
          <p:cNvPr id="5" name="Picture 4" descr="offs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356" y="2814928"/>
            <a:ext cx="3142800" cy="17570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07746" y="1129435"/>
            <a:ext cx="239520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dirty="0" smtClean="0"/>
              <a:t>LMH6629 from TI: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Works down to 40 K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Stable for |Av| &gt; 10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Very high bandwidth</a:t>
            </a:r>
          </a:p>
          <a:p>
            <a:pPr marL="266700" lvl="1" indent="1905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Increasing at low T</a:t>
            </a:r>
          </a:p>
          <a:p>
            <a:pPr marL="266700" lvl="1" indent="1905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~0.2 pF in Fb path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Very low noise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Max bias 5 V</a:t>
            </a:r>
          </a:p>
          <a:p>
            <a:pPr marL="266700" lvl="1" indent="1905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60 – 80 mW</a:t>
            </a:r>
          </a:p>
          <a:p>
            <a:pPr marL="266700" lvl="1" indent="1905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P</a:t>
            </a:r>
            <a:r>
              <a:rPr lang="en-US" baseline="-25000" dirty="0" smtClean="0"/>
              <a:t>out</a:t>
            </a:r>
            <a:r>
              <a:rPr lang="en-US" dirty="0" smtClean="0"/>
              <a:t>1dB = 16 dBm</a:t>
            </a:r>
          </a:p>
        </p:txBody>
      </p:sp>
      <p:pic>
        <p:nvPicPr>
          <p:cNvPr id="7" name="Picture 6" descr="gbp-vs-R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1028978"/>
            <a:ext cx="3142800" cy="175708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rot="10800000">
            <a:off x="2643174" y="2285998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14876" y="4335675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(3.8 Vpp)</a:t>
            </a:r>
            <a:endParaRPr lang="en-US" sz="1400" dirty="0"/>
          </a:p>
        </p:txBody>
      </p:sp>
      <p:cxnSp>
        <p:nvCxnSpPr>
          <p:cNvPr id="15" name="Elbow Connector 14"/>
          <p:cNvCxnSpPr/>
          <p:nvPr/>
        </p:nvCxnSpPr>
        <p:spPr>
          <a:xfrm flipV="1">
            <a:off x="5500694" y="2357436"/>
            <a:ext cx="1643074" cy="571504"/>
          </a:xfrm>
          <a:prstGeom prst="bentConnector3">
            <a:avLst>
              <a:gd name="adj1" fmla="val 2636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2571736" y="2643188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302"/>
            <a:ext cx="8229600" cy="857250"/>
          </a:xfrm>
        </p:spPr>
        <p:txBody>
          <a:bodyPr/>
          <a:lstStyle/>
          <a:p>
            <a:r>
              <a:rPr lang="en-US" dirty="0" smtClean="0"/>
              <a:t>LMH6629 characterization</a:t>
            </a:r>
            <a:endParaRPr lang="en-US" dirty="0"/>
          </a:p>
        </p:txBody>
      </p:sp>
      <p:pic>
        <p:nvPicPr>
          <p:cNvPr id="4" name="Content Placeholder 3" descr="gbp-vs-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06" y="1057315"/>
            <a:ext cx="3143272" cy="3514699"/>
          </a:xfrm>
        </p:spPr>
      </p:pic>
      <p:pic>
        <p:nvPicPr>
          <p:cNvPr id="5" name="Picture 4" descr="offs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356" y="2814928"/>
            <a:ext cx="3142800" cy="17570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07746" y="1129435"/>
            <a:ext cx="239520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dirty="0" smtClean="0"/>
              <a:t>LMH6629 from TI: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Works down to 40 K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Stable for |Av| &gt; 10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Very high bandwidth</a:t>
            </a:r>
          </a:p>
          <a:p>
            <a:pPr marL="266700" lvl="1" indent="1905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Increasing at low T</a:t>
            </a:r>
          </a:p>
          <a:p>
            <a:pPr marL="266700" lvl="1" indent="1905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~0.2 pF in Fb path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Very low noise</a:t>
            </a:r>
          </a:p>
          <a:p>
            <a:pPr marL="889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 Max bias 5 V</a:t>
            </a:r>
          </a:p>
          <a:p>
            <a:pPr marL="266700" lvl="1" indent="1905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60 – 80 mW</a:t>
            </a:r>
          </a:p>
          <a:p>
            <a:pPr marL="266700" lvl="1" indent="190500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P</a:t>
            </a:r>
            <a:r>
              <a:rPr lang="en-US" baseline="-25000" dirty="0" smtClean="0"/>
              <a:t>out</a:t>
            </a:r>
            <a:r>
              <a:rPr lang="en-US" dirty="0" smtClean="0"/>
              <a:t>1dB = 16 dBm</a:t>
            </a:r>
          </a:p>
        </p:txBody>
      </p:sp>
      <p:pic>
        <p:nvPicPr>
          <p:cNvPr id="7" name="Picture 6" descr="gbp-vs-R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1028978"/>
            <a:ext cx="3142800" cy="175708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rot="10800000">
            <a:off x="2643174" y="2285998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14876" y="4335675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(3.8 Vpp)</a:t>
            </a:r>
            <a:endParaRPr lang="en-US" sz="1400" dirty="0"/>
          </a:p>
        </p:txBody>
      </p:sp>
      <p:cxnSp>
        <p:nvCxnSpPr>
          <p:cNvPr id="15" name="Elbow Connector 14"/>
          <p:cNvCxnSpPr/>
          <p:nvPr/>
        </p:nvCxnSpPr>
        <p:spPr>
          <a:xfrm flipV="1">
            <a:off x="5500694" y="2357436"/>
            <a:ext cx="1643074" cy="571504"/>
          </a:xfrm>
          <a:prstGeom prst="bentConnector3">
            <a:avLst>
              <a:gd name="adj1" fmla="val 2636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2571736" y="2643188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59706" y="4643452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Thermal pad</a:t>
            </a:r>
            <a:endParaRPr lang="en-US" dirty="0"/>
          </a:p>
        </p:txBody>
      </p:sp>
      <p:cxnSp>
        <p:nvCxnSpPr>
          <p:cNvPr id="17" name="Shape 16"/>
          <p:cNvCxnSpPr>
            <a:stCxn id="11" idx="0"/>
          </p:cNvCxnSpPr>
          <p:nvPr/>
        </p:nvCxnSpPr>
        <p:spPr>
          <a:xfrm rot="5400000" flipH="1" flipV="1">
            <a:off x="2765200" y="3908223"/>
            <a:ext cx="714379" cy="75608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804" y="1106104"/>
            <a:ext cx="8229600" cy="339447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The use of SiPM is rapidly increasing both for scientific and for industrial applications</a:t>
            </a:r>
          </a:p>
          <a:p>
            <a:pPr lvl="1"/>
            <a:r>
              <a:rPr lang="en-US" dirty="0" smtClean="0"/>
              <a:t>high gain, high PDE, compact form</a:t>
            </a:r>
          </a:p>
          <a:p>
            <a:endParaRPr lang="en-US" sz="2200" dirty="0" smtClean="0"/>
          </a:p>
          <a:p>
            <a:r>
              <a:rPr lang="en-US" dirty="0" smtClean="0"/>
              <a:t>SiPM can be read as pixels or as aggregate devices</a:t>
            </a:r>
          </a:p>
          <a:p>
            <a:pPr lvl="1"/>
            <a:r>
              <a:rPr lang="en-US" dirty="0" smtClean="0"/>
              <a:t>Pixels can be as small as the microcell see digital SiPMs</a:t>
            </a:r>
          </a:p>
          <a:p>
            <a:pPr lvl="1"/>
            <a:r>
              <a:rPr lang="en-US" dirty="0" smtClean="0"/>
              <a:t>Several integrated chips can read-out many mm² pixel</a:t>
            </a:r>
          </a:p>
          <a:p>
            <a:r>
              <a:rPr lang="en-US" dirty="0" smtClean="0"/>
              <a:t>These approaches are used for segmented detectors (PET)	</a:t>
            </a:r>
          </a:p>
          <a:p>
            <a:endParaRPr lang="en-US" sz="2200" dirty="0" smtClean="0"/>
          </a:p>
          <a:p>
            <a:r>
              <a:rPr lang="en-US" dirty="0" smtClean="0"/>
              <a:t>For several applications a PMT replacement is desirable</a:t>
            </a:r>
          </a:p>
          <a:p>
            <a:pPr lvl="1"/>
            <a:r>
              <a:rPr lang="en-US" dirty="0" smtClean="0"/>
              <a:t>Aggregating the SiPM to a total surface of many cm²</a:t>
            </a:r>
          </a:p>
          <a:p>
            <a:pPr lvl="2"/>
            <a:r>
              <a:rPr lang="en-US" dirty="0" smtClean="0"/>
              <a:t>But given the high DCR this is typically interesting only at cryogenic temperature 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dirty="0" smtClean="0"/>
              <a:t>This talk will be based on FBK NUV-HD SiPM read by trans-impedance amplifiers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LMH6629 Noise Model</a:t>
            </a:r>
            <a:endParaRPr lang="en-US" dirty="0"/>
          </a:p>
        </p:txBody>
      </p:sp>
      <p:pic>
        <p:nvPicPr>
          <p:cNvPr id="4" name="Content Placeholder 3" descr="noise-vs-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06" y="1214428"/>
            <a:ext cx="4855530" cy="2714644"/>
          </a:xfrm>
        </p:spPr>
      </p:pic>
      <p:pic>
        <p:nvPicPr>
          <p:cNvPr id="5" name="Picture 4" descr="Screenshot from 2018-05-15 15-22-5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214428"/>
            <a:ext cx="2233351" cy="3286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7752" y="1643056"/>
            <a:ext cx="4429156" cy="235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dirty="0" smtClean="0"/>
              <a:t> Where:</a:t>
            </a:r>
          </a:p>
          <a:p>
            <a:pPr marL="85725" indent="179388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R</a:t>
            </a:r>
            <a:r>
              <a:rPr lang="en-US" baseline="-25000" dirty="0" smtClean="0"/>
              <a:t>eq</a:t>
            </a:r>
            <a:r>
              <a:rPr lang="en-US" dirty="0" smtClean="0"/>
              <a:t> accounts for all resistors</a:t>
            </a:r>
          </a:p>
          <a:p>
            <a:pPr marL="85725" indent="179388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e</a:t>
            </a:r>
            <a:r>
              <a:rPr lang="en-US" baseline="-25000" dirty="0" smtClean="0"/>
              <a:t>n </a:t>
            </a:r>
            <a:r>
              <a:rPr lang="en-US" dirty="0" smtClean="0"/>
              <a:t>is modeled as a Johnson source</a:t>
            </a:r>
          </a:p>
          <a:p>
            <a:pPr marL="85725" indent="179388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i</a:t>
            </a:r>
            <a:r>
              <a:rPr lang="en-US" baseline="-25000" dirty="0" smtClean="0"/>
              <a:t>n </a:t>
            </a:r>
            <a:r>
              <a:rPr lang="en-US" dirty="0" smtClean="0"/>
              <a:t>is modeled as Shotky noise of |i</a:t>
            </a:r>
            <a:r>
              <a:rPr lang="en-US" baseline="-25000" dirty="0" smtClean="0"/>
              <a:t>b</a:t>
            </a:r>
            <a:r>
              <a:rPr lang="en-US" dirty="0" smtClean="0"/>
              <a:t>| + |i</a:t>
            </a:r>
            <a:r>
              <a:rPr lang="en-US" baseline="-25000" dirty="0" smtClean="0"/>
              <a:t>o</a:t>
            </a:r>
            <a:r>
              <a:rPr lang="en-US" dirty="0" smtClean="0"/>
              <a:t>|</a:t>
            </a:r>
          </a:p>
          <a:p>
            <a:pPr marL="85725" indent="179388">
              <a:spcBef>
                <a:spcPts val="400"/>
              </a:spcBef>
              <a:buFont typeface="Arial" pitchFamily="34" charset="0"/>
              <a:buChar char="•"/>
            </a:pPr>
            <a:r>
              <a:rPr lang="en-US" dirty="0" smtClean="0"/>
              <a:t>N is the output noise density @ 1MHz</a:t>
            </a:r>
          </a:p>
          <a:p>
            <a:pPr algn="ctr">
              <a:spcBef>
                <a:spcPts val="900"/>
              </a:spcBef>
            </a:pPr>
            <a:r>
              <a:rPr lang="en-US" dirty="0" smtClean="0"/>
              <a:t> The fit reproduces the data at better than 2.5 %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1538" y="4131244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The voltage noise density of the LMH6629 is equivalent to a 20 </a:t>
            </a:r>
            <a:r>
              <a:rPr lang="el-GR" u="sng" dirty="0" smtClean="0"/>
              <a:t>Ω</a:t>
            </a:r>
            <a:r>
              <a:rPr lang="en-US" u="sng" dirty="0" smtClean="0"/>
              <a:t> resistor</a:t>
            </a:r>
            <a:endParaRPr lang="en-US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8358214" y="1357304"/>
            <a:ext cx="642942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dirty="0" smtClean="0"/>
              <a:t>constant</a:t>
            </a:r>
            <a:endParaRPr lang="en-US" sz="1300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rot="16200000" flipH="1">
            <a:off x="8261788" y="1975256"/>
            <a:ext cx="1085827" cy="250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54632" y="4739032"/>
            <a:ext cx="2389004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M D’Incecco et al., IEEE TNS 65,4,18</a:t>
            </a:r>
            <a:endParaRPr lang="en-US" sz="11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226" y="1145550"/>
            <a:ext cx="4746526" cy="199770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1214414" y="2116132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88000" y="2512132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TIA design &amp; results on single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SiPMs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1357304"/>
            <a:ext cx="41008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Standard Transimpedance design except:</a:t>
            </a:r>
          </a:p>
          <a:p>
            <a:pPr marL="180975" indent="180975">
              <a:buFont typeface="Arial" pitchFamily="34" charset="0"/>
              <a:buChar char="•"/>
            </a:pPr>
            <a:r>
              <a:rPr lang="en-US" dirty="0" smtClean="0"/>
              <a:t>Few tweaks for stabilization</a:t>
            </a:r>
          </a:p>
          <a:p>
            <a:pPr marL="542925" lvl="1" indent="180975">
              <a:buFont typeface="Arial" pitchFamily="34" charset="0"/>
              <a:buChar char="•"/>
            </a:pPr>
            <a:r>
              <a:rPr lang="en-US" dirty="0" smtClean="0"/>
              <a:t>R</a:t>
            </a:r>
            <a:r>
              <a:rPr lang="en-US" baseline="-25000" dirty="0" smtClean="0"/>
              <a:t>+</a:t>
            </a:r>
            <a:r>
              <a:rPr lang="en-US" dirty="0" smtClean="0"/>
              <a:t> , R</a:t>
            </a:r>
            <a:r>
              <a:rPr lang="en-US" baseline="-25000" dirty="0" smtClean="0"/>
              <a:t>-</a:t>
            </a:r>
            <a:r>
              <a:rPr lang="en-US" dirty="0" smtClean="0"/>
              <a:t>, C</a:t>
            </a:r>
            <a:r>
              <a:rPr lang="en-US" baseline="-25000" dirty="0" smtClean="0"/>
              <a:t>i</a:t>
            </a:r>
          </a:p>
          <a:p>
            <a:pPr marL="180975" indent="180975">
              <a:buFont typeface="Arial" pitchFamily="34" charset="0"/>
              <a:buChar char="•"/>
            </a:pPr>
            <a:r>
              <a:rPr lang="en-US" dirty="0" smtClean="0"/>
              <a:t>C</a:t>
            </a:r>
            <a:r>
              <a:rPr lang="en-US" baseline="-25000" dirty="0" smtClean="0"/>
              <a:t>f</a:t>
            </a:r>
            <a:r>
              <a:rPr lang="en-US" dirty="0" smtClean="0"/>
              <a:t> is due to parasitic effects (~0.2 pF)</a:t>
            </a:r>
          </a:p>
          <a:p>
            <a:pPr marL="180975" indent="180975">
              <a:buFont typeface="Arial" pitchFamily="34" charset="0"/>
              <a:buChar char="•"/>
            </a:pPr>
            <a:r>
              <a:rPr lang="en-US" dirty="0" smtClean="0"/>
              <a:t>The series resistor 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226" y="1145550"/>
            <a:ext cx="4746526" cy="199770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Content Placeholder 3" descr="1cm2_warm.png"/>
          <p:cNvPicPr>
            <a:picLocks noChangeAspect="1"/>
          </p:cNvPicPr>
          <p:nvPr/>
        </p:nvPicPr>
        <p:blipFill>
          <a:blip r:embed="rId3"/>
          <a:srcRect l="31234" t="4210" r="7784" b="45275"/>
          <a:stretch>
            <a:fillRect/>
          </a:stretch>
        </p:blipFill>
        <p:spPr>
          <a:xfrm>
            <a:off x="5307216" y="1071552"/>
            <a:ext cx="3765378" cy="22041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768" y="2049659"/>
            <a:ext cx="16866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5x5 mm  @ 300K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SNR = 27.7 @ 5 VoV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                (1.3 10</a:t>
            </a:r>
            <a:r>
              <a:rPr lang="en-US" sz="1400" baseline="30000" dirty="0" smtClean="0">
                <a:solidFill>
                  <a:schemeClr val="bg1"/>
                </a:solidFill>
              </a:rPr>
              <a:t>6</a:t>
            </a:r>
            <a:r>
              <a:rPr lang="en-US" sz="1400" dirty="0" smtClean="0">
                <a:solidFill>
                  <a:schemeClr val="bg1"/>
                </a:solidFill>
              </a:rPr>
              <a:t>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14414" y="2116132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88000" y="2512132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TIA design &amp; results on single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SiPMs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226" y="1145550"/>
            <a:ext cx="4746526" cy="199770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Content Placeholder 3" descr="1cm2_warm.png"/>
          <p:cNvPicPr>
            <a:picLocks noChangeAspect="1"/>
          </p:cNvPicPr>
          <p:nvPr/>
        </p:nvPicPr>
        <p:blipFill>
          <a:blip r:embed="rId3"/>
          <a:srcRect l="31234" t="4210" r="7784" b="45275"/>
          <a:stretch>
            <a:fillRect/>
          </a:stretch>
        </p:blipFill>
        <p:spPr>
          <a:xfrm>
            <a:off x="5307216" y="1071552"/>
            <a:ext cx="3765378" cy="22041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768" y="2049659"/>
            <a:ext cx="16866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5x5 mm  @ 300K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SNR = 27.7 @ 5 VoV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                (1.3 10</a:t>
            </a:r>
            <a:r>
              <a:rPr lang="en-US" sz="1400" baseline="30000" dirty="0" smtClean="0">
                <a:solidFill>
                  <a:schemeClr val="bg1"/>
                </a:solidFill>
              </a:rPr>
              <a:t>6</a:t>
            </a:r>
            <a:r>
              <a:rPr lang="en-US" sz="1400" dirty="0" smtClean="0">
                <a:solidFill>
                  <a:schemeClr val="bg1"/>
                </a:solidFill>
              </a:rPr>
              <a:t>)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7" name="Picture 6" descr="1cm2_in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3354292"/>
            <a:ext cx="3071834" cy="171741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3438" y="3977356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1x1 cm²  @ 77K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           G = 10</a:t>
            </a:r>
            <a:r>
              <a:rPr lang="en-US" sz="1400" baseline="30000" dirty="0" smtClean="0">
                <a:solidFill>
                  <a:schemeClr val="bg1"/>
                </a:solidFill>
              </a:rPr>
              <a:t>6</a:t>
            </a:r>
            <a:endParaRPr lang="en-US" sz="1400" baseline="300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14876" y="3568606"/>
            <a:ext cx="1287532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SNR = 18</a:t>
            </a:r>
          </a:p>
          <a:p>
            <a:r>
              <a:rPr lang="en-US" sz="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1PE resolution: 0.06</a:t>
            </a:r>
            <a:endParaRPr lang="en-US" sz="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6" y="3470862"/>
            <a:ext cx="2857520" cy="159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3425730"/>
            <a:ext cx="2944086" cy="16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7000892" y="4214824"/>
            <a:ext cx="15247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1x1 cm² &amp; G = 10</a:t>
            </a:r>
            <a:r>
              <a:rPr lang="en-US" sz="1400" baseline="30000" dirty="0" smtClean="0">
                <a:solidFill>
                  <a:schemeClr val="bg1"/>
                </a:solidFill>
              </a:rPr>
              <a:t>6</a:t>
            </a:r>
            <a:endParaRPr lang="en-US" sz="1400" baseline="300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71604" y="3500444"/>
            <a:ext cx="7649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1x1 cm²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14414" y="2116132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88000" y="2512132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TIA design &amp; results on single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SiPMs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05979"/>
            <a:ext cx="4114800" cy="857250"/>
          </a:xfrm>
        </p:spPr>
        <p:txBody>
          <a:bodyPr/>
          <a:lstStyle/>
          <a:p>
            <a:r>
              <a:rPr lang="en-US" dirty="0" smtClean="0"/>
              <a:t>Matched filtering</a:t>
            </a:r>
            <a:endParaRPr lang="en-US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928808"/>
            <a:ext cx="4210060" cy="313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487" y="71437"/>
            <a:ext cx="44815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-32" y="2643188"/>
            <a:ext cx="5000628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sz="1500" dirty="0" smtClean="0"/>
              <a:t>Matched filter is the optimal linear filter to extract a signal of know shape in the presence of additive stochastic noise.</a:t>
            </a:r>
          </a:p>
          <a:p>
            <a:pPr>
              <a:spcBef>
                <a:spcPts val="500"/>
              </a:spcBef>
            </a:pPr>
            <a:r>
              <a:rPr lang="en-US" sz="1500" dirty="0" smtClean="0"/>
              <a:t>The filtered signal is obtained by cross-correlating the raw waveform for the signal template</a:t>
            </a:r>
          </a:p>
          <a:p>
            <a:pPr>
              <a:spcBef>
                <a:spcPts val="500"/>
              </a:spcBef>
            </a:pPr>
            <a:r>
              <a:rPr lang="en-US" sz="1500" dirty="0" smtClean="0"/>
              <a:t>The output is symmetric around the peak, giving a better identification of the timing.</a:t>
            </a:r>
          </a:p>
          <a:p>
            <a:pPr>
              <a:spcBef>
                <a:spcPts val="500"/>
              </a:spcBef>
            </a:pPr>
            <a:r>
              <a:rPr lang="en-US" sz="1500" dirty="0" smtClean="0"/>
              <a:t>We successfully tested an online FPGA based implementation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4829180" cy="857250"/>
          </a:xfrm>
        </p:spPr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25568" y="1148354"/>
            <a:ext cx="2260812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Using matched filter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Gain 10</a:t>
            </a:r>
            <a:r>
              <a:rPr lang="en-US" baseline="30000" dirty="0" smtClean="0">
                <a:solidFill>
                  <a:schemeClr val="tx1"/>
                </a:solidFill>
              </a:rPr>
              <a:t>6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 descr="Screenshot from 2018-05-17 20-28-38.png"/>
          <p:cNvPicPr>
            <a:picLocks noChangeAspect="1"/>
          </p:cNvPicPr>
          <p:nvPr/>
        </p:nvPicPr>
        <p:blipFill>
          <a:blip r:embed="rId2"/>
          <a:srcRect t="7597"/>
          <a:stretch>
            <a:fillRect/>
          </a:stretch>
        </p:blipFill>
        <p:spPr>
          <a:xfrm>
            <a:off x="5374123" y="428610"/>
            <a:ext cx="3769877" cy="214314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4829180" cy="857250"/>
          </a:xfrm>
        </p:spPr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25568" y="1148354"/>
            <a:ext cx="2260812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Using matched filter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Gain 10</a:t>
            </a:r>
            <a:r>
              <a:rPr lang="en-US" baseline="30000" dirty="0" smtClean="0">
                <a:solidFill>
                  <a:schemeClr val="tx1"/>
                </a:solidFill>
              </a:rPr>
              <a:t>6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7081" y="2857503"/>
            <a:ext cx="370551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626195" y="3273988"/>
            <a:ext cx="101983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SNR = 30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Screenshot from 2018-05-17 20-28-38.png"/>
          <p:cNvPicPr>
            <a:picLocks noChangeAspect="1"/>
          </p:cNvPicPr>
          <p:nvPr/>
        </p:nvPicPr>
        <p:blipFill>
          <a:blip r:embed="rId3"/>
          <a:srcRect t="7597"/>
          <a:stretch>
            <a:fillRect/>
          </a:stretch>
        </p:blipFill>
        <p:spPr>
          <a:xfrm>
            <a:off x="5374123" y="428610"/>
            <a:ext cx="3769877" cy="214314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4829180" cy="857250"/>
          </a:xfrm>
        </p:spPr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25568" y="1148354"/>
            <a:ext cx="2260812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Using matched filter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Gain 10</a:t>
            </a:r>
            <a:r>
              <a:rPr lang="en-US" baseline="30000" dirty="0" smtClean="0">
                <a:solidFill>
                  <a:schemeClr val="tx1"/>
                </a:solidFill>
              </a:rPr>
              <a:t>6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7081" y="2857503"/>
            <a:ext cx="370551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626195" y="3273988"/>
            <a:ext cx="101983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SNR = 30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Screenshot from 2018-05-17 20-28-38.png"/>
          <p:cNvPicPr>
            <a:picLocks noChangeAspect="1"/>
          </p:cNvPicPr>
          <p:nvPr/>
        </p:nvPicPr>
        <p:blipFill>
          <a:blip r:embed="rId3"/>
          <a:srcRect t="7597"/>
          <a:stretch>
            <a:fillRect/>
          </a:stretch>
        </p:blipFill>
        <p:spPr>
          <a:xfrm>
            <a:off x="5374123" y="428610"/>
            <a:ext cx="3769877" cy="2143140"/>
          </a:xfrm>
          <a:prstGeom prst="rect">
            <a:avLst/>
          </a:prstGeom>
        </p:spPr>
      </p:pic>
      <p:pic>
        <p:nvPicPr>
          <p:cNvPr id="7" name="Picture 6" descr="1cm2_in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855604"/>
            <a:ext cx="3708931" cy="2073600"/>
          </a:xfrm>
          <a:prstGeom prst="rect">
            <a:avLst/>
          </a:prstGeom>
        </p:spPr>
      </p:pic>
      <p:sp>
        <p:nvSpPr>
          <p:cNvPr id="10" name="Left-Right Arrow 9"/>
          <p:cNvSpPr/>
          <p:nvPr/>
        </p:nvSpPr>
        <p:spPr>
          <a:xfrm>
            <a:off x="3714744" y="3429006"/>
            <a:ext cx="1643074" cy="71438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00298" y="3202550"/>
            <a:ext cx="1287532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SNR = 18</a:t>
            </a:r>
          </a:p>
          <a:p>
            <a:r>
              <a:rPr lang="en-US" sz="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1PE resolution: 0.06</a:t>
            </a:r>
            <a:endParaRPr lang="en-US" sz="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4829180" cy="857250"/>
          </a:xfrm>
        </p:spPr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75" y="1439036"/>
            <a:ext cx="5311243" cy="3490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25568" y="1148354"/>
            <a:ext cx="2260812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Using matched filter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Gain 10</a:t>
            </a:r>
            <a:r>
              <a:rPr lang="en-US" baseline="30000" dirty="0" smtClean="0">
                <a:solidFill>
                  <a:schemeClr val="tx1"/>
                </a:solidFill>
              </a:rPr>
              <a:t>6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3857634"/>
            <a:ext cx="1257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Jitter = 1 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7081" y="2857503"/>
            <a:ext cx="370551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626195" y="3273988"/>
            <a:ext cx="101983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SNR = 30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Screenshot from 2018-05-17 20-28-38.png"/>
          <p:cNvPicPr>
            <a:picLocks noChangeAspect="1"/>
          </p:cNvPicPr>
          <p:nvPr/>
        </p:nvPicPr>
        <p:blipFill>
          <a:blip r:embed="rId4"/>
          <a:srcRect t="7597"/>
          <a:stretch>
            <a:fillRect/>
          </a:stretch>
        </p:blipFill>
        <p:spPr>
          <a:xfrm>
            <a:off x="5374123" y="428610"/>
            <a:ext cx="3769877" cy="214314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66" name="Picture 30" descr="http://latex2png.com/output/latex_d68ada32cb98fc7a75f95a9d80c9dbd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3979" y="147625"/>
            <a:ext cx="5705475" cy="781051"/>
          </a:xfrm>
          <a:prstGeom prst="rect">
            <a:avLst/>
          </a:prstGeom>
          <a:noFill/>
        </p:spPr>
      </p:pic>
      <p:pic>
        <p:nvPicPr>
          <p:cNvPr id="8" name="Picture 7" descr="a-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285866"/>
            <a:ext cx="1971675" cy="457200"/>
          </a:xfrm>
          <a:prstGeom prst="rect">
            <a:avLst/>
          </a:prstGeom>
        </p:spPr>
      </p:pic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000378"/>
            <a:ext cx="4746526" cy="199770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389436" y="397096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63022" y="436696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detailed electrical model</a:t>
            </a:r>
            <a:endParaRPr lang="en-US" dirty="0"/>
          </a:p>
        </p:txBody>
      </p:sp>
      <p:pic>
        <p:nvPicPr>
          <p:cNvPr id="7" name="Content Placeholder 6" descr="Screenshot from 2018-05-13 18-31-4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071552"/>
            <a:ext cx="3723365" cy="2880000"/>
          </a:xfrm>
        </p:spPr>
      </p:pic>
      <p:sp>
        <p:nvSpPr>
          <p:cNvPr id="6" name="TextBox 5"/>
          <p:cNvSpPr txBox="1"/>
          <p:nvPr/>
        </p:nvSpPr>
        <p:spPr>
          <a:xfrm>
            <a:off x="4143372" y="1071552"/>
            <a:ext cx="500062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Single Photon Avalanche Diode operates in Geiger mode</a:t>
            </a:r>
          </a:p>
          <a:p>
            <a:pPr marL="180975" indent="180975">
              <a:buFont typeface="Arial" pitchFamily="34" charset="0"/>
              <a:buChar char="•"/>
            </a:pPr>
            <a:r>
              <a:rPr lang="en-US" sz="1400" dirty="0" smtClean="0"/>
              <a:t>The intrinsic capacitance of the SPAD is named C</a:t>
            </a:r>
            <a:r>
              <a:rPr lang="en-US" sz="1400" baseline="-25000" dirty="0" smtClean="0"/>
              <a:t>d</a:t>
            </a:r>
            <a:r>
              <a:rPr lang="en-US" sz="1400" dirty="0" smtClean="0"/>
              <a:t> </a:t>
            </a:r>
          </a:p>
          <a:p>
            <a:pPr marL="542925" lvl="1" indent="171450">
              <a:buFont typeface="Arial" pitchFamily="34" charset="0"/>
              <a:buChar char="•"/>
            </a:pPr>
            <a:r>
              <a:rPr lang="en-US" sz="1400" dirty="0" smtClean="0"/>
              <a:t>The intrinsic resistance of the SPAD is named R</a:t>
            </a:r>
            <a:r>
              <a:rPr lang="en-US" sz="1400" baseline="-25000" dirty="0" smtClean="0"/>
              <a:t>d</a:t>
            </a:r>
            <a:endParaRPr lang="en-US" sz="1400" dirty="0" smtClean="0"/>
          </a:p>
          <a:p>
            <a:pPr marL="180975" indent="180975">
              <a:buFont typeface="Arial" pitchFamily="34" charset="0"/>
              <a:buChar char="•"/>
            </a:pPr>
            <a:r>
              <a:rPr lang="en-US" sz="1400" dirty="0" smtClean="0"/>
              <a:t>The SPAD has a quenching resistance R</a:t>
            </a:r>
            <a:r>
              <a:rPr lang="en-US" sz="1400" baseline="-25000" dirty="0" smtClean="0"/>
              <a:t>q</a:t>
            </a:r>
            <a:r>
              <a:rPr lang="en-US" sz="1400" dirty="0" smtClean="0"/>
              <a:t> to stop the avalanche</a:t>
            </a:r>
          </a:p>
          <a:p>
            <a:pPr marL="180975" indent="180975">
              <a:buFont typeface="Arial" pitchFamily="34" charset="0"/>
              <a:buChar char="•"/>
            </a:pPr>
            <a:r>
              <a:rPr lang="en-US" sz="1400" dirty="0" smtClean="0"/>
              <a:t>The quenching exhibits a parasitic capacitance C</a:t>
            </a:r>
            <a:r>
              <a:rPr lang="en-US" sz="1400" baseline="-25000" dirty="0" smtClean="0"/>
              <a:t>q</a:t>
            </a:r>
          </a:p>
          <a:p>
            <a:pPr marL="180975" indent="180975">
              <a:buFont typeface="Arial" pitchFamily="34" charset="0"/>
              <a:buChar char="•"/>
            </a:pPr>
            <a:r>
              <a:rPr lang="en-US" sz="1400" dirty="0" smtClean="0"/>
              <a:t>At V</a:t>
            </a:r>
            <a:r>
              <a:rPr lang="en-US" sz="1400" baseline="-25000" dirty="0" smtClean="0"/>
              <a:t>bias</a:t>
            </a:r>
            <a:r>
              <a:rPr lang="en-US" sz="1400" dirty="0" smtClean="0"/>
              <a:t> &gt; V</a:t>
            </a:r>
            <a:r>
              <a:rPr lang="en-US" sz="1400" baseline="-25000" dirty="0" smtClean="0"/>
              <a:t>breakdown</a:t>
            </a:r>
            <a:r>
              <a:rPr lang="en-US" sz="1400" dirty="0" smtClean="0"/>
              <a:t> the avalanche is possible</a:t>
            </a:r>
          </a:p>
          <a:p>
            <a:pPr marL="542925" lvl="1" indent="171450">
              <a:buFont typeface="Arial" pitchFamily="34" charset="0"/>
              <a:buChar char="•"/>
            </a:pPr>
            <a:r>
              <a:rPr lang="en-US" sz="1200" dirty="0" smtClean="0"/>
              <a:t>With gain G = V</a:t>
            </a:r>
            <a:r>
              <a:rPr lang="en-US" sz="1200" baseline="-25000" dirty="0" smtClean="0"/>
              <a:t>ov</a:t>
            </a:r>
            <a:r>
              <a:rPr lang="en-US" sz="1200" dirty="0" smtClean="0"/>
              <a:t> C</a:t>
            </a:r>
            <a:r>
              <a:rPr lang="en-US" sz="1200" baseline="-25000" dirty="0" smtClean="0"/>
              <a:t>d</a:t>
            </a:r>
            <a:r>
              <a:rPr lang="en-US" sz="1200" dirty="0" smtClean="0"/>
              <a:t>  where V</a:t>
            </a:r>
            <a:r>
              <a:rPr lang="en-US" sz="1200" baseline="-25000" dirty="0" smtClean="0"/>
              <a:t>ov</a:t>
            </a:r>
            <a:r>
              <a:rPr lang="en-US" sz="1200" dirty="0" smtClean="0"/>
              <a:t> = V</a:t>
            </a:r>
            <a:r>
              <a:rPr lang="en-US" sz="1200" baseline="-25000" dirty="0" smtClean="0"/>
              <a:t>bias</a:t>
            </a:r>
            <a:r>
              <a:rPr lang="en-US" sz="1200" dirty="0" smtClean="0"/>
              <a:t> - V</a:t>
            </a:r>
            <a:r>
              <a:rPr lang="en-US" sz="1200" baseline="-25000" dirty="0" smtClean="0"/>
              <a:t>breakdown</a:t>
            </a:r>
            <a:r>
              <a:rPr lang="en-US" sz="1400" dirty="0" smtClean="0"/>
              <a:t> </a:t>
            </a:r>
            <a:endParaRPr lang="en-US" sz="1600" dirty="0" smtClean="0"/>
          </a:p>
          <a:p>
            <a:pPr>
              <a:spcBef>
                <a:spcPts val="1200"/>
              </a:spcBef>
            </a:pPr>
            <a:r>
              <a:rPr lang="en-US" sz="1600" dirty="0" smtClean="0"/>
              <a:t>A SiPM is a collection of N SPAD of typical size 20-50 um</a:t>
            </a:r>
          </a:p>
          <a:p>
            <a:pPr marL="180975" indent="180975">
              <a:buFont typeface="Arial" pitchFamily="34" charset="0"/>
              <a:buChar char="•"/>
            </a:pPr>
            <a:r>
              <a:rPr lang="en-US" sz="1600" dirty="0" smtClean="0"/>
              <a:t>A signal is generated when N</a:t>
            </a:r>
            <a:r>
              <a:rPr lang="en-US" sz="1600" baseline="-25000" dirty="0" smtClean="0"/>
              <a:t>f</a:t>
            </a:r>
            <a:r>
              <a:rPr lang="en-US" sz="1600" dirty="0" smtClean="0"/>
              <a:t> SPADs are triggered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Accurate electrical models exist to describe the signal and overall electrical parameters of the SiPMs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66" name="Picture 30" descr="http://latex2png.com/output/latex_d68ada32cb98fc7a75f95a9d80c9dbd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3979" y="147625"/>
            <a:ext cx="5705475" cy="781051"/>
          </a:xfrm>
          <a:prstGeom prst="rect">
            <a:avLst/>
          </a:prstGeom>
          <a:noFill/>
        </p:spPr>
      </p:pic>
      <p:pic>
        <p:nvPicPr>
          <p:cNvPr id="8" name="Picture 7" descr="a-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285866"/>
            <a:ext cx="1971675" cy="457200"/>
          </a:xfrm>
          <a:prstGeom prst="rect">
            <a:avLst/>
          </a:prstGeom>
        </p:spPr>
      </p:pic>
      <p:pic>
        <p:nvPicPr>
          <p:cNvPr id="10" name="Picture 9" descr="b-whi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214428"/>
            <a:ext cx="2686050" cy="514350"/>
          </a:xfrm>
          <a:prstGeom prst="rect">
            <a:avLst/>
          </a:prstGeom>
        </p:spPr>
      </p:pic>
      <p:pic>
        <p:nvPicPr>
          <p:cNvPr id="11" name="Picture 10" descr="c-whit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7487" y="1276344"/>
            <a:ext cx="1704975" cy="438150"/>
          </a:xfrm>
          <a:prstGeom prst="rect">
            <a:avLst/>
          </a:prstGeom>
        </p:spPr>
      </p:pic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286248" y="3000378"/>
            <a:ext cx="4746526" cy="199770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389436" y="397096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63022" y="436696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66" name="Picture 30" descr="http://latex2png.com/output/latex_d68ada32cb98fc7a75f95a9d80c9dbd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3979" y="147625"/>
            <a:ext cx="5705475" cy="781051"/>
          </a:xfrm>
          <a:prstGeom prst="rect">
            <a:avLst/>
          </a:prstGeom>
          <a:noFill/>
        </p:spPr>
      </p:pic>
      <p:pic>
        <p:nvPicPr>
          <p:cNvPr id="8" name="Picture 7" descr="a-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285866"/>
            <a:ext cx="1971675" cy="457200"/>
          </a:xfrm>
          <a:prstGeom prst="rect">
            <a:avLst/>
          </a:prstGeom>
        </p:spPr>
      </p:pic>
      <p:pic>
        <p:nvPicPr>
          <p:cNvPr id="10" name="Picture 9" descr="b-whi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214428"/>
            <a:ext cx="2686050" cy="514350"/>
          </a:xfrm>
          <a:prstGeom prst="rect">
            <a:avLst/>
          </a:prstGeom>
        </p:spPr>
      </p:pic>
      <p:pic>
        <p:nvPicPr>
          <p:cNvPr id="11" name="Picture 10" descr="c-whit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7487" y="1276344"/>
            <a:ext cx="1704975" cy="438150"/>
          </a:xfrm>
          <a:prstGeom prst="rect">
            <a:avLst/>
          </a:prstGeom>
        </p:spPr>
      </p:pic>
      <p:pic>
        <p:nvPicPr>
          <p:cNvPr id="12" name="Picture 11" descr="d-whit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34" y="2085975"/>
            <a:ext cx="2867025" cy="485775"/>
          </a:xfrm>
          <a:prstGeom prst="rect">
            <a:avLst/>
          </a:prstGeom>
        </p:spPr>
      </p:pic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286248" y="3000378"/>
            <a:ext cx="4746526" cy="199770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389436" y="397096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63022" y="436696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17880" y="2889126"/>
            <a:ext cx="1515158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eq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Rf = 3.9 k</a:t>
            </a:r>
            <a:r>
              <a:rPr lang="el-GR" dirty="0" smtClean="0">
                <a:solidFill>
                  <a:schemeClr val="tx1"/>
                </a:solidFill>
              </a:rPr>
              <a:t> Ω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 = -141 dBm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366" name="Picture 30" descr="http://latex2png.com/output/latex_d68ada32cb98fc7a75f95a9d80c9dbd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3979" y="147625"/>
            <a:ext cx="5705475" cy="781051"/>
          </a:xfrm>
          <a:prstGeom prst="rect">
            <a:avLst/>
          </a:prstGeom>
          <a:noFill/>
        </p:spPr>
      </p:pic>
      <p:pic>
        <p:nvPicPr>
          <p:cNvPr id="17" name="Picture 16" descr="a-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285866"/>
            <a:ext cx="1971675" cy="457200"/>
          </a:xfrm>
          <a:prstGeom prst="rect">
            <a:avLst/>
          </a:prstGeom>
        </p:spPr>
      </p:pic>
      <p:pic>
        <p:nvPicPr>
          <p:cNvPr id="18" name="Picture 17" descr="b-whi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214428"/>
            <a:ext cx="2686050" cy="514350"/>
          </a:xfrm>
          <a:prstGeom prst="rect">
            <a:avLst/>
          </a:prstGeom>
        </p:spPr>
      </p:pic>
      <p:pic>
        <p:nvPicPr>
          <p:cNvPr id="19" name="Picture 18" descr="c-whit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7487" y="1276344"/>
            <a:ext cx="1704975" cy="438150"/>
          </a:xfrm>
          <a:prstGeom prst="rect">
            <a:avLst/>
          </a:prstGeom>
        </p:spPr>
      </p:pic>
      <p:pic>
        <p:nvPicPr>
          <p:cNvPr id="20" name="Picture 19" descr="d-whit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34" y="2085975"/>
            <a:ext cx="2867025" cy="48577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168988"/>
            <a:ext cx="472775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66" name="Picture 30" descr="http://latex2png.com/output/latex_d68ada32cb98fc7a75f95a9d80c9dbd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3979" y="147625"/>
            <a:ext cx="5705475" cy="781051"/>
          </a:xfrm>
          <a:prstGeom prst="rect">
            <a:avLst/>
          </a:prstGeom>
          <a:noFill/>
        </p:spPr>
      </p:pic>
      <p:cxnSp>
        <p:nvCxnSpPr>
          <p:cNvPr id="17" name="Elbow Connector 16"/>
          <p:cNvCxnSpPr/>
          <p:nvPr/>
        </p:nvCxnSpPr>
        <p:spPr>
          <a:xfrm>
            <a:off x="2973114" y="3716340"/>
            <a:ext cx="955944" cy="35560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17880" y="2889126"/>
            <a:ext cx="1515158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eq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Rf = 3.9 k</a:t>
            </a:r>
            <a:r>
              <a:rPr lang="el-GR" dirty="0" smtClean="0">
                <a:solidFill>
                  <a:schemeClr val="tx1"/>
                </a:solidFill>
              </a:rPr>
              <a:t> Ω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 = -141 dBm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1" name="Picture 20" descr="a-whi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285866"/>
            <a:ext cx="1971675" cy="457200"/>
          </a:xfrm>
          <a:prstGeom prst="rect">
            <a:avLst/>
          </a:prstGeom>
        </p:spPr>
      </p:pic>
      <p:pic>
        <p:nvPicPr>
          <p:cNvPr id="22" name="Picture 21" descr="b-whit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240" y="1214428"/>
            <a:ext cx="2686050" cy="514350"/>
          </a:xfrm>
          <a:prstGeom prst="rect">
            <a:avLst/>
          </a:prstGeom>
        </p:spPr>
      </p:pic>
      <p:pic>
        <p:nvPicPr>
          <p:cNvPr id="23" name="Picture 22" descr="c-whit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7487" y="1276344"/>
            <a:ext cx="1704975" cy="438150"/>
          </a:xfrm>
          <a:prstGeom prst="rect">
            <a:avLst/>
          </a:prstGeom>
        </p:spPr>
      </p:pic>
      <p:pic>
        <p:nvPicPr>
          <p:cNvPr id="24" name="Picture 23" descr="d-whit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34" y="2085975"/>
            <a:ext cx="2867025" cy="48577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-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285866"/>
            <a:ext cx="1971675" cy="457200"/>
          </a:xfrm>
          <a:prstGeom prst="rect">
            <a:avLst/>
          </a:prstGeom>
        </p:spPr>
      </p:pic>
      <p:pic>
        <p:nvPicPr>
          <p:cNvPr id="33" name="Picture 32" descr="b-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1214428"/>
            <a:ext cx="2686050" cy="514350"/>
          </a:xfrm>
          <a:prstGeom prst="rect">
            <a:avLst/>
          </a:prstGeom>
        </p:spPr>
      </p:pic>
      <p:pic>
        <p:nvPicPr>
          <p:cNvPr id="36" name="Picture 35" descr="c-whi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487" y="1276344"/>
            <a:ext cx="1704975" cy="438150"/>
          </a:xfrm>
          <a:prstGeom prst="rect">
            <a:avLst/>
          </a:prstGeom>
        </p:spPr>
      </p:pic>
      <p:pic>
        <p:nvPicPr>
          <p:cNvPr id="37" name="Picture 36" descr="d-whit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2085975"/>
            <a:ext cx="2867025" cy="485775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2168988"/>
            <a:ext cx="472775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66" name="Picture 30" descr="http://latex2png.com/output/latex_d68ada32cb98fc7a75f95a9d80c9dbdd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23979" y="147625"/>
            <a:ext cx="5705475" cy="781051"/>
          </a:xfrm>
          <a:prstGeom prst="rect">
            <a:avLst/>
          </a:prstGeom>
          <a:noFill/>
        </p:spPr>
      </p:pic>
      <p:cxnSp>
        <p:nvCxnSpPr>
          <p:cNvPr id="23" name="Elbow Connector 22"/>
          <p:cNvCxnSpPr/>
          <p:nvPr/>
        </p:nvCxnSpPr>
        <p:spPr>
          <a:xfrm>
            <a:off x="2973114" y="3716340"/>
            <a:ext cx="955944" cy="35560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4428000" y="1214428"/>
            <a:ext cx="357190" cy="2857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5429256" y="1214428"/>
            <a:ext cx="357190" cy="285752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Elbow Connector 34"/>
          <p:cNvCxnSpPr>
            <a:stCxn id="38" idx="1"/>
            <a:endCxn id="34" idx="2"/>
          </p:cNvCxnSpPr>
          <p:nvPr/>
        </p:nvCxnSpPr>
        <p:spPr>
          <a:xfrm rot="10800000">
            <a:off x="5607852" y="1500180"/>
            <a:ext cx="366519" cy="424846"/>
          </a:xfrm>
          <a:prstGeom prst="bentConnector2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974370" y="1740360"/>
            <a:ext cx="1383712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10% of noise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Elbow Connector 19"/>
          <p:cNvCxnSpPr/>
          <p:nvPr/>
        </p:nvCxnSpPr>
        <p:spPr>
          <a:xfrm rot="16200000" flipH="1">
            <a:off x="4196388" y="1910386"/>
            <a:ext cx="2500330" cy="1679918"/>
          </a:xfrm>
          <a:prstGeom prst="bentConnector3">
            <a:avLst>
              <a:gd name="adj1" fmla="val 33171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17880" y="2889126"/>
            <a:ext cx="1515158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eq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Rf = 3.9 k</a:t>
            </a:r>
            <a:r>
              <a:rPr lang="el-GR" dirty="0" smtClean="0">
                <a:solidFill>
                  <a:schemeClr val="tx1"/>
                </a:solidFill>
              </a:rPr>
              <a:t> Ω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 = -141 dBm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-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285866"/>
            <a:ext cx="1971675" cy="457200"/>
          </a:xfrm>
          <a:prstGeom prst="rect">
            <a:avLst/>
          </a:prstGeom>
        </p:spPr>
      </p:pic>
      <p:pic>
        <p:nvPicPr>
          <p:cNvPr id="21" name="Picture 20" descr="b-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1214428"/>
            <a:ext cx="2686050" cy="514350"/>
          </a:xfrm>
          <a:prstGeom prst="rect">
            <a:avLst/>
          </a:prstGeom>
        </p:spPr>
      </p:pic>
      <p:pic>
        <p:nvPicPr>
          <p:cNvPr id="22" name="Picture 21" descr="c-whi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487" y="1276344"/>
            <a:ext cx="1704975" cy="438150"/>
          </a:xfrm>
          <a:prstGeom prst="rect">
            <a:avLst/>
          </a:prstGeom>
        </p:spPr>
      </p:pic>
      <p:pic>
        <p:nvPicPr>
          <p:cNvPr id="24" name="Picture 23" descr="d-whit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2085975"/>
            <a:ext cx="2867025" cy="485775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2168988"/>
            <a:ext cx="472775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66" name="Picture 30" descr="http://latex2png.com/output/latex_d68ada32cb98fc7a75f95a9d80c9dbdd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23979" y="147625"/>
            <a:ext cx="5705475" cy="781051"/>
          </a:xfrm>
          <a:prstGeom prst="rect">
            <a:avLst/>
          </a:prstGeom>
          <a:noFill/>
        </p:spPr>
      </p:pic>
      <p:cxnSp>
        <p:nvCxnSpPr>
          <p:cNvPr id="23" name="Elbow Connector 22"/>
          <p:cNvCxnSpPr/>
          <p:nvPr/>
        </p:nvCxnSpPr>
        <p:spPr>
          <a:xfrm>
            <a:off x="2973114" y="3716340"/>
            <a:ext cx="955944" cy="35560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6200000" flipH="1">
            <a:off x="4196388" y="1910386"/>
            <a:ext cx="2500330" cy="1679918"/>
          </a:xfrm>
          <a:prstGeom prst="bentConnector3">
            <a:avLst>
              <a:gd name="adj1" fmla="val 33171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4428000" y="1214428"/>
            <a:ext cx="357190" cy="2857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5429256" y="1214428"/>
            <a:ext cx="357190" cy="285752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Elbow Connector 34"/>
          <p:cNvCxnSpPr>
            <a:stCxn id="38" idx="1"/>
            <a:endCxn id="34" idx="2"/>
          </p:cNvCxnSpPr>
          <p:nvPr/>
        </p:nvCxnSpPr>
        <p:spPr>
          <a:xfrm rot="10800000">
            <a:off x="5607852" y="1500180"/>
            <a:ext cx="366519" cy="424846"/>
          </a:xfrm>
          <a:prstGeom prst="bentConnector2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974370" y="1740360"/>
            <a:ext cx="1383712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10% of noise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6" name="Picture 40" descr="http://latex2png.com/output/latex_0446383f7d80daece24f67fa8e2e44df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62472" y="2552703"/>
            <a:ext cx="1466850" cy="447675"/>
          </a:xfrm>
          <a:prstGeom prst="rect">
            <a:avLst/>
          </a:prstGeom>
          <a:solidFill>
            <a:schemeClr val="tx1"/>
          </a:solidFill>
          <a:ln w="19050">
            <a:solidFill>
              <a:srgbClr val="7030A0"/>
            </a:solidFill>
          </a:ln>
        </p:spPr>
      </p:pic>
      <p:cxnSp>
        <p:nvCxnSpPr>
          <p:cNvPr id="17" name="Elbow Connector 16"/>
          <p:cNvCxnSpPr>
            <a:stCxn id="16" idx="2"/>
          </p:cNvCxnSpPr>
          <p:nvPr/>
        </p:nvCxnSpPr>
        <p:spPr>
          <a:xfrm rot="16200000" flipH="1">
            <a:off x="4883948" y="3312326"/>
            <a:ext cx="928696" cy="304799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17880" y="2889126"/>
            <a:ext cx="1515158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eq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Rf = 3.9 k</a:t>
            </a:r>
            <a:r>
              <a:rPr lang="el-GR" dirty="0" smtClean="0">
                <a:solidFill>
                  <a:schemeClr val="tx1"/>
                </a:solidFill>
              </a:rPr>
              <a:t> Ω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 = -141 dBm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54632" y="4786328"/>
            <a:ext cx="2389004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M D’Incecco et al., IEEE TNS 65,4,18</a:t>
            </a:r>
            <a:endParaRPr lang="en-US" sz="1100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noise-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285866"/>
            <a:ext cx="4744503" cy="265748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R</a:t>
            </a:r>
            <a:r>
              <a:rPr lang="en-US" baseline="-25000" dirty="0" smtClean="0"/>
              <a:t>s</a:t>
            </a:r>
            <a:endParaRPr lang="en-US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2285984" y="2202418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Rs = 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46" y="2857502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Rs = 20 </a:t>
            </a:r>
            <a:r>
              <a:rPr lang="el-GR" dirty="0" smtClean="0">
                <a:solidFill>
                  <a:srgbClr val="92D050"/>
                </a:solidFill>
              </a:rPr>
              <a:t>Ω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1603242"/>
            <a:ext cx="30718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frequencies &gt; F</a:t>
            </a:r>
            <a:r>
              <a:rPr lang="en-US" baseline="-25000" dirty="0" smtClean="0"/>
              <a:t>T</a:t>
            </a:r>
            <a:r>
              <a:rPr lang="en-US" dirty="0" smtClean="0"/>
              <a:t> the previous model is broken</a:t>
            </a:r>
          </a:p>
          <a:p>
            <a:endParaRPr lang="en-US" dirty="0" smtClean="0"/>
          </a:p>
          <a:p>
            <a:r>
              <a:rPr lang="en-US" dirty="0" smtClean="0"/>
              <a:t>The presence of Rs limits the noise gain up to the natural bandwidth of the amplifier</a:t>
            </a:r>
          </a:p>
          <a:p>
            <a:endParaRPr lang="en-US" dirty="0" smtClean="0"/>
          </a:p>
          <a:p>
            <a:r>
              <a:rPr lang="en-US" dirty="0" smtClean="0"/>
              <a:t>The result is an increased SNR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71420"/>
            <a:ext cx="4543428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6</a:t>
            </a:r>
            <a:r>
              <a:rPr lang="en-US" dirty="0" smtClean="0"/>
              <a:t> cm² SiPM readout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57686" y="1071552"/>
            <a:ext cx="471490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buFont typeface="Arial" pitchFamily="34" charset="0"/>
              <a:buChar char="•"/>
            </a:pPr>
            <a:r>
              <a:rPr lang="en-US" dirty="0" smtClean="0"/>
              <a:t>To read more SiPMs with the same amplifier a partial ganging solution is used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/>
              <a:t>This design increases the capacitance  seen by the TIA only by 50%</a:t>
            </a:r>
          </a:p>
          <a:p>
            <a:pPr indent="180975">
              <a:buFont typeface="Arial" pitchFamily="34" charset="0"/>
              <a:buChar char="•"/>
            </a:pPr>
            <a:r>
              <a:rPr lang="en-US" u="sng" dirty="0" smtClean="0"/>
              <a:t>For cryogenic use a precision voltage divider is required</a:t>
            </a:r>
          </a:p>
          <a:p>
            <a:pPr marL="361950" lvl="1" indent="180975">
              <a:buFont typeface="Arial" pitchFamily="34" charset="0"/>
              <a:buChar char="•"/>
            </a:pPr>
            <a:r>
              <a:rPr lang="en-US" sz="1400" dirty="0" smtClean="0"/>
              <a:t>Otherwise the voltage division will be defined by the leakage current</a:t>
            </a:r>
            <a:endParaRPr lang="en-US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 l="3441" t="6401" r="5354" b="16785"/>
          <a:stretch>
            <a:fillRect/>
          </a:stretch>
        </p:blipFill>
        <p:spPr bwMode="auto">
          <a:xfrm>
            <a:off x="98195" y="785800"/>
            <a:ext cx="42594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98000" y="1928808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000" y="150018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71420"/>
            <a:ext cx="4543428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6</a:t>
            </a:r>
            <a:r>
              <a:rPr lang="en-US" dirty="0" smtClean="0"/>
              <a:t> cm² SiPM readout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3441" t="6401" r="5354" b="16785"/>
          <a:stretch>
            <a:fillRect/>
          </a:stretch>
        </p:blipFill>
        <p:spPr bwMode="auto">
          <a:xfrm>
            <a:off x="98195" y="785800"/>
            <a:ext cx="42594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98000" y="1928808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000" y="150018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pic>
        <p:nvPicPr>
          <p:cNvPr id="9" name="Picture 8" descr="e-white.png"/>
          <p:cNvPicPr>
            <a:picLocks noChangeAspect="1"/>
          </p:cNvPicPr>
          <p:nvPr/>
        </p:nvPicPr>
        <p:blipFill>
          <a:blip r:embed="rId3"/>
          <a:srcRect r="20560" b="-9376"/>
          <a:stretch>
            <a:fillRect/>
          </a:stretch>
        </p:blipFill>
        <p:spPr>
          <a:xfrm>
            <a:off x="2714612" y="2786064"/>
            <a:ext cx="2428892" cy="500066"/>
          </a:xfrm>
          <a:prstGeom prst="rect">
            <a:avLst/>
          </a:prstGeom>
        </p:spPr>
      </p:pic>
      <p:pic>
        <p:nvPicPr>
          <p:cNvPr id="14" name="Picture 13" descr="f-white.png"/>
          <p:cNvPicPr>
            <a:picLocks noChangeAspect="1"/>
          </p:cNvPicPr>
          <p:nvPr/>
        </p:nvPicPr>
        <p:blipFill>
          <a:blip r:embed="rId4"/>
          <a:srcRect r="39114"/>
          <a:stretch>
            <a:fillRect/>
          </a:stretch>
        </p:blipFill>
        <p:spPr>
          <a:xfrm>
            <a:off x="2714612" y="3429006"/>
            <a:ext cx="3143272" cy="514350"/>
          </a:xfrm>
          <a:prstGeom prst="rect">
            <a:avLst/>
          </a:prstGeom>
        </p:spPr>
      </p:pic>
      <p:pic>
        <p:nvPicPr>
          <p:cNvPr id="15" name="Picture 14" descr="g-white.png"/>
          <p:cNvPicPr>
            <a:picLocks noChangeAspect="1"/>
          </p:cNvPicPr>
          <p:nvPr/>
        </p:nvPicPr>
        <p:blipFill>
          <a:blip r:embed="rId5"/>
          <a:srcRect r="35365"/>
          <a:stretch>
            <a:fillRect/>
          </a:stretch>
        </p:blipFill>
        <p:spPr>
          <a:xfrm>
            <a:off x="2714612" y="4071948"/>
            <a:ext cx="3786214" cy="48577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71420"/>
            <a:ext cx="4543428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6</a:t>
            </a:r>
            <a:r>
              <a:rPr lang="en-US" dirty="0" smtClean="0"/>
              <a:t> cm² SiPM readout</a:t>
            </a:r>
            <a:endParaRPr lang="en-US" dirty="0"/>
          </a:p>
        </p:txBody>
      </p:sp>
      <p:pic>
        <p:nvPicPr>
          <p:cNvPr id="9238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71419"/>
            <a:ext cx="4472713" cy="25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Straight Connector 23"/>
          <p:cNvCxnSpPr/>
          <p:nvPr/>
        </p:nvCxnSpPr>
        <p:spPr>
          <a:xfrm flipV="1">
            <a:off x="5072066" y="540000"/>
            <a:ext cx="3643338" cy="714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71472" y="2786064"/>
            <a:ext cx="1515158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6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eq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f</a:t>
            </a:r>
            <a:r>
              <a:rPr lang="en-US" dirty="0" smtClean="0">
                <a:solidFill>
                  <a:schemeClr val="tx1"/>
                </a:solidFill>
              </a:rPr>
              <a:t> = 10 k</a:t>
            </a:r>
            <a:r>
              <a:rPr lang="el-GR" dirty="0" smtClean="0">
                <a:solidFill>
                  <a:schemeClr val="tx1"/>
                </a:solidFill>
              </a:rPr>
              <a:t> Ω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 = -127 dBm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l="3441" t="6401" r="5354" b="16785"/>
          <a:stretch>
            <a:fillRect/>
          </a:stretch>
        </p:blipFill>
        <p:spPr bwMode="auto">
          <a:xfrm>
            <a:off x="98195" y="785800"/>
            <a:ext cx="42594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98000" y="1928808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000" y="150018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pic>
        <p:nvPicPr>
          <p:cNvPr id="17" name="Picture 16" descr="e-whi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2786064"/>
            <a:ext cx="3057525" cy="457200"/>
          </a:xfrm>
          <a:prstGeom prst="rect">
            <a:avLst/>
          </a:prstGeom>
        </p:spPr>
      </p:pic>
      <p:pic>
        <p:nvPicPr>
          <p:cNvPr id="18" name="Picture 17" descr="f-whit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3429006"/>
            <a:ext cx="5162550" cy="514350"/>
          </a:xfrm>
          <a:prstGeom prst="rect">
            <a:avLst/>
          </a:prstGeom>
        </p:spPr>
      </p:pic>
      <p:pic>
        <p:nvPicPr>
          <p:cNvPr id="19" name="Picture 18" descr="g-whit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4612" y="4071948"/>
            <a:ext cx="5857875" cy="485775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shot from 2018-05-13 22-12-04.png"/>
          <p:cNvPicPr>
            <a:picLocks noChangeAspect="1"/>
          </p:cNvPicPr>
          <p:nvPr/>
        </p:nvPicPr>
        <p:blipFill>
          <a:blip r:embed="rId2"/>
          <a:srcRect l="598" r="2924"/>
          <a:stretch>
            <a:fillRect/>
          </a:stretch>
        </p:blipFill>
        <p:spPr>
          <a:xfrm>
            <a:off x="4143372" y="1064918"/>
            <a:ext cx="4714908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detailed electrical model</a:t>
            </a:r>
            <a:endParaRPr lang="en-US" dirty="0"/>
          </a:p>
        </p:txBody>
      </p:sp>
      <p:pic>
        <p:nvPicPr>
          <p:cNvPr id="7" name="Content Placeholder 6" descr="Screenshot from 2018-05-13 18-31-40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1071552"/>
            <a:ext cx="3723365" cy="2880000"/>
          </a:xfrm>
        </p:spPr>
      </p:pic>
      <p:sp>
        <p:nvSpPr>
          <p:cNvPr id="5" name="TextBox 4"/>
          <p:cNvSpPr txBox="1"/>
          <p:nvPr/>
        </p:nvSpPr>
        <p:spPr>
          <a:xfrm>
            <a:off x="3040252" y="3714758"/>
            <a:ext cx="224612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D. Marano et al., IEEE TNS 11,11,13</a:t>
            </a:r>
            <a:endParaRPr lang="en-US" sz="1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f-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3429006"/>
            <a:ext cx="5162550" cy="514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71420"/>
            <a:ext cx="4543428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6</a:t>
            </a:r>
            <a:r>
              <a:rPr lang="en-US" dirty="0" smtClean="0"/>
              <a:t> cm² SiPM readout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7481944" y="3416864"/>
            <a:ext cx="357190" cy="285752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Elbow Connector 34"/>
          <p:cNvCxnSpPr>
            <a:stCxn id="18" idx="2"/>
          </p:cNvCxnSpPr>
          <p:nvPr/>
        </p:nvCxnSpPr>
        <p:spPr>
          <a:xfrm rot="5400000">
            <a:off x="7825452" y="3104512"/>
            <a:ext cx="471496" cy="406104"/>
          </a:xfrm>
          <a:prstGeom prst="bentConnector3">
            <a:avLst>
              <a:gd name="adj1" fmla="val 100504"/>
            </a:avLst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72396" y="2702484"/>
            <a:ext cx="1383712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15% of noise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238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1419"/>
            <a:ext cx="4472713" cy="25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Straight Connector 23"/>
          <p:cNvCxnSpPr/>
          <p:nvPr/>
        </p:nvCxnSpPr>
        <p:spPr>
          <a:xfrm flipV="1">
            <a:off x="5072066" y="540000"/>
            <a:ext cx="3643338" cy="714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26" idx="0"/>
          </p:cNvCxnSpPr>
          <p:nvPr/>
        </p:nvCxnSpPr>
        <p:spPr>
          <a:xfrm rot="16200000" flipV="1">
            <a:off x="5483398" y="1804354"/>
            <a:ext cx="2857520" cy="391783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6929454" y="3429006"/>
            <a:ext cx="357190" cy="2857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71472" y="2786064"/>
            <a:ext cx="1515158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6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eq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f</a:t>
            </a:r>
            <a:r>
              <a:rPr lang="en-US" dirty="0" smtClean="0">
                <a:solidFill>
                  <a:schemeClr val="tx1"/>
                </a:solidFill>
              </a:rPr>
              <a:t> = 10 k</a:t>
            </a:r>
            <a:r>
              <a:rPr lang="el-GR" dirty="0" smtClean="0">
                <a:solidFill>
                  <a:schemeClr val="tx1"/>
                </a:solidFill>
              </a:rPr>
              <a:t> Ω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 = -127 dBm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/>
          <a:srcRect l="3441" t="6401" r="5354" b="16785"/>
          <a:stretch>
            <a:fillRect/>
          </a:stretch>
        </p:blipFill>
        <p:spPr bwMode="auto">
          <a:xfrm>
            <a:off x="98195" y="785800"/>
            <a:ext cx="42594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198000" y="1928808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000" y="150018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pic>
        <p:nvPicPr>
          <p:cNvPr id="23" name="Picture 22" descr="e-whit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2786064"/>
            <a:ext cx="3057525" cy="457200"/>
          </a:xfrm>
          <a:prstGeom prst="rect">
            <a:avLst/>
          </a:prstGeom>
        </p:spPr>
      </p:pic>
      <p:pic>
        <p:nvPicPr>
          <p:cNvPr id="28" name="Picture 27" descr="g-whit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4612" y="4071948"/>
            <a:ext cx="5857875" cy="485775"/>
          </a:xfrm>
          <a:prstGeom prst="rect">
            <a:avLst/>
          </a:prstGeom>
        </p:spPr>
      </p:pic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g-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4071948"/>
            <a:ext cx="5857875" cy="485775"/>
          </a:xfrm>
          <a:prstGeom prst="rect">
            <a:avLst/>
          </a:prstGeom>
        </p:spPr>
      </p:pic>
      <p:pic>
        <p:nvPicPr>
          <p:cNvPr id="17" name="Picture 16" descr="f-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429006"/>
            <a:ext cx="5162550" cy="514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71420"/>
            <a:ext cx="4543428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6</a:t>
            </a:r>
            <a:r>
              <a:rPr lang="en-US" dirty="0" smtClean="0"/>
              <a:t> cm² SiPM readout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71472" y="2786064"/>
            <a:ext cx="1515158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6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eq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f</a:t>
            </a:r>
            <a:r>
              <a:rPr lang="en-US" dirty="0" smtClean="0">
                <a:solidFill>
                  <a:schemeClr val="tx1"/>
                </a:solidFill>
              </a:rPr>
              <a:t> = 10 k</a:t>
            </a:r>
            <a:r>
              <a:rPr lang="el-GR" dirty="0" smtClean="0">
                <a:solidFill>
                  <a:schemeClr val="tx1"/>
                </a:solidFill>
              </a:rPr>
              <a:t> Ω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 = -127 dBm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57752" y="571486"/>
            <a:ext cx="3500462" cy="175432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6 x 1 cm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independent readout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(with analog sum)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6/√6 ~ 2 times better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6200000" flipH="1">
            <a:off x="6572264" y="2857502"/>
            <a:ext cx="2357454" cy="214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 l="3441" t="6401" r="5354" b="16785"/>
          <a:stretch>
            <a:fillRect/>
          </a:stretch>
        </p:blipFill>
        <p:spPr bwMode="auto">
          <a:xfrm>
            <a:off x="98195" y="785800"/>
            <a:ext cx="42594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98000" y="1928808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8000" y="150018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pic>
        <p:nvPicPr>
          <p:cNvPr id="16" name="Picture 15" descr="e-whit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2786064"/>
            <a:ext cx="3057525" cy="457200"/>
          </a:xfrm>
          <a:prstGeom prst="rect">
            <a:avLst/>
          </a:prstGeom>
        </p:spPr>
      </p:pic>
      <p:pic>
        <p:nvPicPr>
          <p:cNvPr id="20" name="Picture 19" descr="h-whit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2066" y="1228719"/>
            <a:ext cx="3124200" cy="485775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rot="5400000" flipH="1" flipV="1">
            <a:off x="7358082" y="1500180"/>
            <a:ext cx="214314" cy="21431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e-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786064"/>
            <a:ext cx="3057525" cy="457200"/>
          </a:xfrm>
          <a:prstGeom prst="rect">
            <a:avLst/>
          </a:prstGeom>
        </p:spPr>
      </p:pic>
      <p:pic>
        <p:nvPicPr>
          <p:cNvPr id="20" name="Picture 19" descr="f-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429006"/>
            <a:ext cx="5162550" cy="514350"/>
          </a:xfrm>
          <a:prstGeom prst="rect">
            <a:avLst/>
          </a:prstGeom>
        </p:spPr>
      </p:pic>
      <p:pic>
        <p:nvPicPr>
          <p:cNvPr id="22" name="Picture 21" descr="g-whi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4071948"/>
            <a:ext cx="5857875" cy="4857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71420"/>
            <a:ext cx="4543428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6</a:t>
            </a:r>
            <a:r>
              <a:rPr lang="en-US" dirty="0" smtClean="0"/>
              <a:t> cm² SiPM readout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71472" y="2786064"/>
            <a:ext cx="1515158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6 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@ 77 K:</a:t>
            </a: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20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eq</a:t>
            </a:r>
            <a:r>
              <a:rPr lang="en-US" dirty="0" smtClean="0">
                <a:solidFill>
                  <a:schemeClr val="tx1"/>
                </a:solidFill>
              </a:rPr>
              <a:t> = 60 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endParaRPr lang="en-US" dirty="0" smtClean="0">
              <a:solidFill>
                <a:schemeClr val="tx1"/>
              </a:solidFill>
            </a:endParaRPr>
          </a:p>
          <a:p>
            <a:pPr indent="177800"/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f</a:t>
            </a:r>
            <a:r>
              <a:rPr lang="en-US" dirty="0" smtClean="0">
                <a:solidFill>
                  <a:schemeClr val="tx1"/>
                </a:solidFill>
              </a:rPr>
              <a:t> = 10 k</a:t>
            </a:r>
            <a:r>
              <a:rPr lang="el-GR" dirty="0" smtClean="0">
                <a:solidFill>
                  <a:schemeClr val="tx1"/>
                </a:solidFill>
              </a:rPr>
              <a:t> Ω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 = -127 dBm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16200000" flipH="1">
            <a:off x="6572264" y="2857502"/>
            <a:ext cx="2357454" cy="214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/>
          <a:srcRect l="3441" t="6401" r="5354" b="16785"/>
          <a:stretch>
            <a:fillRect/>
          </a:stretch>
        </p:blipFill>
        <p:spPr bwMode="auto">
          <a:xfrm>
            <a:off x="98195" y="785800"/>
            <a:ext cx="42594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98000" y="1928808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8000" y="150018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00496" y="3001224"/>
            <a:ext cx="4572032" cy="1785104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Open space to integration?   It depends</a:t>
            </a:r>
            <a:endParaRPr lang="en-US" sz="1000" dirty="0" smtClean="0">
              <a:solidFill>
                <a:schemeClr val="bg1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en-US" dirty="0" smtClean="0">
                <a:solidFill>
                  <a:schemeClr val="bg1"/>
                </a:solidFill>
              </a:rPr>
              <a:t>For simple TIA with MOS technology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Typical e</a:t>
            </a:r>
            <a:r>
              <a:rPr lang="en-US" baseline="-25000" dirty="0" smtClean="0">
                <a:solidFill>
                  <a:schemeClr val="bg1"/>
                </a:solidFill>
              </a:rPr>
              <a:t>n</a:t>
            </a:r>
            <a:r>
              <a:rPr lang="en-US" dirty="0" smtClean="0">
                <a:solidFill>
                  <a:schemeClr val="bg1"/>
                </a:solidFill>
              </a:rPr>
              <a:t> ~ 2 nV/√Hz &lt;-&gt; R</a:t>
            </a:r>
            <a:r>
              <a:rPr lang="en-US" baseline="-25000" dirty="0" smtClean="0">
                <a:solidFill>
                  <a:schemeClr val="bg1"/>
                </a:solidFill>
              </a:rPr>
              <a:t>n</a:t>
            </a:r>
            <a:r>
              <a:rPr lang="en-US" dirty="0" smtClean="0">
                <a:solidFill>
                  <a:schemeClr val="bg1"/>
                </a:solidFill>
              </a:rPr>
              <a:t>(MOS) ~ 1 k</a:t>
            </a:r>
            <a:r>
              <a:rPr lang="el-GR" dirty="0" smtClean="0">
                <a:solidFill>
                  <a:schemeClr val="bg1"/>
                </a:solidFill>
              </a:rPr>
              <a:t>Ω</a:t>
            </a:r>
            <a:endParaRPr lang="en-US" dirty="0" smtClean="0">
              <a:solidFill>
                <a:schemeClr val="bg1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en-US" dirty="0" smtClean="0">
                <a:solidFill>
                  <a:schemeClr val="bg1"/>
                </a:solidFill>
              </a:rPr>
              <a:t>For smarter designs work in progress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(see slides from Manuel Rolo)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57752" y="571486"/>
            <a:ext cx="3500462" cy="175432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6 x 1 cm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independent readout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(with analog sum)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6/√6 ~ 2 times better</a:t>
            </a:r>
          </a:p>
        </p:txBody>
      </p:sp>
      <p:pic>
        <p:nvPicPr>
          <p:cNvPr id="25" name="Picture 24" descr="h-whit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2066" y="1228719"/>
            <a:ext cx="3124200" cy="485775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 rot="5400000" flipH="1" flipV="1">
            <a:off x="7358082" y="1500180"/>
            <a:ext cx="214314" cy="21431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6" idx="0"/>
          </p:cNvCxnSpPr>
          <p:nvPr/>
        </p:nvCxnSpPr>
        <p:spPr>
          <a:xfrm rot="5400000">
            <a:off x="6065141" y="2422663"/>
            <a:ext cx="799932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Dummy load</a:t>
            </a:r>
            <a:endParaRPr lang="en-US" dirty="0"/>
          </a:p>
        </p:txBody>
      </p:sp>
      <p:pic>
        <p:nvPicPr>
          <p:cNvPr id="5" name="Content Placeholder 4" descr="sim_nois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304"/>
            <a:ext cx="5400675" cy="30194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21496" y="1800798"/>
            <a:ext cx="1143008" cy="15388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Dummy load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8" y="1500180"/>
            <a:ext cx="2759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Noise spectrum with 6 cm² </a:t>
            </a:r>
          </a:p>
          <a:p>
            <a:r>
              <a:rPr lang="en-US" dirty="0" smtClean="0"/>
              <a:t>versus a dummy load </a:t>
            </a:r>
            <a:endParaRPr lang="en-US" dirty="0"/>
          </a:p>
        </p:txBody>
      </p:sp>
      <p:pic>
        <p:nvPicPr>
          <p:cNvPr id="8" name="Picture 7" descr="sipm_load.png"/>
          <p:cNvPicPr>
            <a:picLocks noChangeAspect="1"/>
          </p:cNvPicPr>
          <p:nvPr/>
        </p:nvPicPr>
        <p:blipFill>
          <a:blip r:embed="rId3"/>
          <a:srcRect l="14667" t="13889" r="68648" b="66666"/>
          <a:stretch>
            <a:fillRect/>
          </a:stretch>
        </p:blipFill>
        <p:spPr>
          <a:xfrm>
            <a:off x="6643702" y="2643188"/>
            <a:ext cx="1857388" cy="1529614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05979"/>
            <a:ext cx="3257544" cy="857250"/>
          </a:xfrm>
        </p:spPr>
        <p:txBody>
          <a:bodyPr/>
          <a:lstStyle/>
          <a:p>
            <a:r>
              <a:rPr lang="en-US" dirty="0" smtClean="0"/>
              <a:t>6 cm</a:t>
            </a:r>
            <a:r>
              <a:rPr lang="en-US" baseline="30000" dirty="0" smtClean="0"/>
              <a:t>2</a:t>
            </a:r>
            <a:r>
              <a:rPr lang="en-US" dirty="0" smtClean="0"/>
              <a:t> @ 77 K</a:t>
            </a:r>
            <a:endParaRPr lang="en-US" baseline="30000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71420"/>
            <a:ext cx="5246701" cy="29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05979"/>
            <a:ext cx="3257544" cy="857250"/>
          </a:xfrm>
        </p:spPr>
        <p:txBody>
          <a:bodyPr/>
          <a:lstStyle/>
          <a:p>
            <a:r>
              <a:rPr lang="en-US" dirty="0" smtClean="0"/>
              <a:t>6 cm</a:t>
            </a:r>
            <a:r>
              <a:rPr lang="en-US" baseline="30000" dirty="0" smtClean="0"/>
              <a:t>2</a:t>
            </a:r>
            <a:r>
              <a:rPr lang="en-US" dirty="0" smtClean="0"/>
              <a:t> @ 77 K</a:t>
            </a:r>
            <a:endParaRPr lang="en-US" baseline="30000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71420"/>
            <a:ext cx="5246701" cy="29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799" y="1643056"/>
            <a:ext cx="5938837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928662" y="1142990"/>
            <a:ext cx="1646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 VoV = 1.5 10</a:t>
            </a:r>
            <a:r>
              <a:rPr lang="en-US" baseline="30000" dirty="0" smtClean="0"/>
              <a:t>6</a:t>
            </a:r>
            <a:endParaRPr lang="en-US" baseline="30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3186106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24 cm² @ 77 K</a:t>
            </a:r>
            <a:endParaRPr lang="en-US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42858"/>
            <a:ext cx="4219575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429388" y="2571750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x 6 cm</a:t>
            </a:r>
            <a:r>
              <a:rPr lang="en-US" baseline="30000" dirty="0" smtClean="0"/>
              <a:t>2</a:t>
            </a:r>
            <a:r>
              <a:rPr lang="en-US" dirty="0" smtClean="0"/>
              <a:t> quadrants are aggregated by an active cryogenic adder</a:t>
            </a:r>
            <a:endParaRPr lang="en-US" dirty="0"/>
          </a:p>
        </p:txBody>
      </p:sp>
      <p:pic>
        <p:nvPicPr>
          <p:cNvPr id="10" name="Picture 9" descr="tile_phot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785932"/>
            <a:ext cx="2864566" cy="2857502"/>
          </a:xfrm>
          <a:prstGeom prst="rect">
            <a:avLst/>
          </a:prstGeom>
        </p:spPr>
      </p:pic>
      <p:pic>
        <p:nvPicPr>
          <p:cNvPr id="6" name="Picture 5" descr="3feb_top_post-test.jpg"/>
          <p:cNvPicPr>
            <a:picLocks noChangeAspect="1"/>
          </p:cNvPicPr>
          <p:nvPr/>
        </p:nvPicPr>
        <p:blipFill>
          <a:blip r:embed="rId4" cstate="print"/>
          <a:srcRect l="3704" t="25000" r="5555" b="11111"/>
          <a:stretch>
            <a:fillRect/>
          </a:stretch>
        </p:blipFill>
        <p:spPr>
          <a:xfrm>
            <a:off x="3357554" y="2428874"/>
            <a:ext cx="2286016" cy="21460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58082" y="1785932"/>
            <a:ext cx="8513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or </a:t>
            </a:r>
            <a:r>
              <a:rPr lang="en-US" sz="1200" b="1" dirty="0" smtClean="0">
                <a:solidFill>
                  <a:srgbClr val="00B050"/>
                </a:solidFill>
              </a:rPr>
              <a:t>OPA838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3186106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24 cm² @ 77 K</a:t>
            </a:r>
            <a:endParaRPr lang="en-US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43056"/>
            <a:ext cx="5978202" cy="334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00364" y="2428874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SNR = 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57686" y="2143122"/>
            <a:ext cx="1071570" cy="78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6761" y="1202286"/>
            <a:ext cx="183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VoV &lt;=&gt; 1.5 10</a:t>
            </a:r>
            <a:r>
              <a:rPr lang="en-US" baseline="30000" dirty="0" smtClean="0"/>
              <a:t>6</a:t>
            </a:r>
            <a:endParaRPr lang="en-US" baseline="30000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58"/>
            <a:ext cx="4219575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429388" y="2571750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x 6 cm</a:t>
            </a:r>
            <a:r>
              <a:rPr lang="en-US" baseline="30000" dirty="0" smtClean="0"/>
              <a:t>2</a:t>
            </a:r>
            <a:r>
              <a:rPr lang="en-US" dirty="0" smtClean="0"/>
              <a:t> quadrants are aggregated by an active cryogenic adder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3186106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24 cm² @ 77 K</a:t>
            </a:r>
            <a:endParaRPr lang="en-US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43056"/>
            <a:ext cx="5978202" cy="334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06369"/>
            <a:ext cx="4847457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00364" y="2428874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SNR = 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2071684"/>
            <a:ext cx="135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jitter = 16 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6761" y="1202286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VoV = 1.5 10</a:t>
            </a:r>
            <a:r>
              <a:rPr lang="en-US" baseline="30000" dirty="0" smtClean="0"/>
              <a:t>6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6326400" y="4643452"/>
            <a:ext cx="2389004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M D’Incecco et al., IEEE TNS 65,1,18</a:t>
            </a:r>
            <a:endParaRPr lang="en-US" sz="11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1750"/>
            <a:ext cx="447813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4471990" cy="857250"/>
          </a:xfrm>
        </p:spPr>
        <p:txBody>
          <a:bodyPr/>
          <a:lstStyle/>
          <a:p>
            <a:r>
              <a:rPr lang="en-US" dirty="0" smtClean="0"/>
              <a:t>Low AP NUV</a:t>
            </a:r>
            <a:endParaRPr lang="en-US" dirty="0"/>
          </a:p>
        </p:txBody>
      </p:sp>
      <p:pic>
        <p:nvPicPr>
          <p:cNvPr id="13" name="Picture 12" descr="Screenshot from 2018-05-18 07-31-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6" y="2552080"/>
            <a:ext cx="3921045" cy="252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406" y="1071552"/>
            <a:ext cx="4488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Extended Gain SiPM for Cryogenic Application</a:t>
            </a:r>
          </a:p>
          <a:p>
            <a:pPr algn="ctr">
              <a:spcAft>
                <a:spcPts val="600"/>
              </a:spcAft>
            </a:pPr>
            <a:r>
              <a:rPr lang="en-US" dirty="0" smtClean="0"/>
              <a:t>from FBK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43240" y="2285998"/>
            <a:ext cx="2357454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PRELIMINARY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714876" y="3571882"/>
            <a:ext cx="3007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Extended  Overvoltage at 77 K</a:t>
            </a:r>
          </a:p>
          <a:p>
            <a:pPr algn="ctr"/>
            <a:r>
              <a:rPr lang="en-US" dirty="0" smtClean="0"/>
              <a:t>&gt;  14 V</a:t>
            </a: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1785919" y="3713964"/>
            <a:ext cx="2286016" cy="1588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85787" y="2862470"/>
            <a:ext cx="2143140" cy="1588"/>
          </a:xfrm>
          <a:prstGeom prst="straightConnector1">
            <a:avLst/>
          </a:prstGeom>
          <a:ln w="1905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285538" y="2916798"/>
            <a:ext cx="157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afterpulse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6685493" y="2529959"/>
            <a:ext cx="773676" cy="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2857488" y="3000378"/>
            <a:ext cx="1857388" cy="7736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49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shot from 2018-05-13 22-12-04.png"/>
          <p:cNvPicPr>
            <a:picLocks noChangeAspect="1"/>
          </p:cNvPicPr>
          <p:nvPr/>
        </p:nvPicPr>
        <p:blipFill>
          <a:blip r:embed="rId2"/>
          <a:srcRect l="598" r="2924"/>
          <a:stretch>
            <a:fillRect/>
          </a:stretch>
        </p:blipFill>
        <p:spPr>
          <a:xfrm>
            <a:off x="4143372" y="1064918"/>
            <a:ext cx="4714908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detailed electrical model</a:t>
            </a:r>
            <a:endParaRPr lang="en-US" dirty="0"/>
          </a:p>
        </p:txBody>
      </p:sp>
      <p:pic>
        <p:nvPicPr>
          <p:cNvPr id="7" name="Content Placeholder 6" descr="Screenshot from 2018-05-13 18-31-40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1071552"/>
            <a:ext cx="3723365" cy="2880000"/>
          </a:xfrm>
        </p:spPr>
      </p:pic>
      <p:sp>
        <p:nvSpPr>
          <p:cNvPr id="13" name="TextBox 12"/>
          <p:cNvSpPr txBox="1"/>
          <p:nvPr/>
        </p:nvSpPr>
        <p:spPr>
          <a:xfrm>
            <a:off x="4856719" y="4143386"/>
            <a:ext cx="3858685" cy="30777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Requirements for the amplifier bandwidth &amp; noise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rot="5400000" flipH="1" flipV="1">
            <a:off x="6321973" y="3464467"/>
            <a:ext cx="1143008" cy="21483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40252" y="3714758"/>
            <a:ext cx="224612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D. Marano et al., IEEE TNS 11,11,13</a:t>
            </a:r>
            <a:endParaRPr lang="en-US" sz="11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ndex.jpeg"/>
          <p:cNvPicPr>
            <a:picLocks noChangeAspect="1"/>
          </p:cNvPicPr>
          <p:nvPr/>
        </p:nvPicPr>
        <p:blipFill>
          <a:blip r:embed="rId2"/>
          <a:srcRect t="20000" b="17499"/>
          <a:stretch>
            <a:fillRect/>
          </a:stretch>
        </p:blipFill>
        <p:spPr>
          <a:xfrm>
            <a:off x="6215074" y="2568557"/>
            <a:ext cx="2243142" cy="2503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4471990" cy="857250"/>
          </a:xfrm>
        </p:spPr>
        <p:txBody>
          <a:bodyPr/>
          <a:lstStyle/>
          <a:p>
            <a:r>
              <a:rPr lang="en-US" dirty="0" smtClean="0"/>
              <a:t>Low AP NUV</a:t>
            </a:r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7" y="2143122"/>
            <a:ext cx="5457825" cy="2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68264"/>
            <a:ext cx="4535487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071816"/>
            <a:ext cx="15017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1142990"/>
            <a:ext cx="18669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143240" y="2285998"/>
            <a:ext cx="2357454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PRELIMINARY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1406" y="1071552"/>
            <a:ext cx="4488472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Extended Gain SiPM for Cryogenic Application</a:t>
            </a:r>
          </a:p>
          <a:p>
            <a:pPr algn="ctr">
              <a:spcAft>
                <a:spcPts val="600"/>
              </a:spcAft>
            </a:pPr>
            <a:r>
              <a:rPr lang="en-US" dirty="0" smtClean="0"/>
              <a:t>from FBK</a:t>
            </a:r>
          </a:p>
          <a:p>
            <a:pPr algn="ctr"/>
            <a:r>
              <a:rPr lang="en-US" u="sng" dirty="0" smtClean="0"/>
              <a:t>24 cm</a:t>
            </a:r>
            <a:r>
              <a:rPr lang="en-US" u="sng" baseline="30000" dirty="0" smtClean="0"/>
              <a:t>2</a:t>
            </a:r>
            <a:r>
              <a:rPr lang="en-US" u="sng" dirty="0" smtClean="0"/>
              <a:t> @ 77 K 8 VoV</a:t>
            </a:r>
            <a:endParaRPr lang="en-US" u="sng" dirty="0"/>
          </a:p>
        </p:txBody>
      </p:sp>
      <p:sp>
        <p:nvSpPr>
          <p:cNvPr id="4100" name="AutoShape 4" descr="Image result for darkside sipm PDM"/>
          <p:cNvSpPr>
            <a:spLocks noChangeAspect="1" noChangeArrowheads="1"/>
          </p:cNvSpPr>
          <p:nvPr/>
        </p:nvSpPr>
        <p:spPr bwMode="auto">
          <a:xfrm>
            <a:off x="155575" y="-2636838"/>
            <a:ext cx="3095625" cy="5505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50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180975" indent="-180975"/>
            <a:r>
              <a:rPr lang="en-US" dirty="0" smtClean="0"/>
              <a:t>We proved that large SiPM arrays O(25 cm</a:t>
            </a:r>
            <a:r>
              <a:rPr lang="en-US" baseline="30000" dirty="0" smtClean="0"/>
              <a:t>2</a:t>
            </a:r>
            <a:r>
              <a:rPr lang="en-US" dirty="0" smtClean="0"/>
              <a:t>) can be read with outstanding SNR and timing performances</a:t>
            </a:r>
          </a:p>
          <a:p>
            <a:pPr marL="361950" lvl="1" indent="-180975"/>
            <a:r>
              <a:rPr lang="en-US" dirty="0" smtClean="0"/>
              <a:t>SNR &gt;&gt; 10 &amp; timing down to few ns</a:t>
            </a:r>
          </a:p>
          <a:p>
            <a:pPr marL="180975" indent="-180975">
              <a:spcBef>
                <a:spcPts val="1800"/>
              </a:spcBef>
            </a:pPr>
            <a:r>
              <a:rPr lang="en-US" dirty="0" smtClean="0"/>
              <a:t>The cryogenic electronics built on commercial components ready available</a:t>
            </a:r>
          </a:p>
          <a:p>
            <a:pPr marL="361950" lvl="1" indent="-180975">
              <a:spcBef>
                <a:spcPts val="0"/>
              </a:spcBef>
            </a:pPr>
            <a:r>
              <a:rPr lang="en-US" dirty="0" smtClean="0"/>
              <a:t>Using radiopure components</a:t>
            </a:r>
          </a:p>
          <a:p>
            <a:pPr marL="180975" indent="-180975">
              <a:spcBef>
                <a:spcPts val="1800"/>
              </a:spcBef>
            </a:pPr>
            <a:r>
              <a:rPr lang="en-US" dirty="0" smtClean="0"/>
              <a:t>What’s next:</a:t>
            </a:r>
          </a:p>
          <a:p>
            <a:pPr marL="361950" lvl="1" indent="-180975"/>
            <a:r>
              <a:rPr lang="en-US" dirty="0" smtClean="0"/>
              <a:t>Faster SiPMs will increase the SNR</a:t>
            </a:r>
          </a:p>
          <a:p>
            <a:pPr marL="542925" lvl="2" indent="-180975"/>
            <a:r>
              <a:rPr lang="en-US" dirty="0" smtClean="0"/>
              <a:t>A test with Hamamatsu SiPMs is scheduled within the year</a:t>
            </a:r>
          </a:p>
          <a:p>
            <a:pPr marL="361950" lvl="1" indent="-180975"/>
            <a:r>
              <a:rPr lang="en-US" dirty="0" smtClean="0"/>
              <a:t>Build larger detectors</a:t>
            </a:r>
          </a:p>
          <a:p>
            <a:pPr marL="180975" indent="-180975">
              <a:spcBef>
                <a:spcPts val="1800"/>
              </a:spcBef>
            </a:pPr>
            <a:r>
              <a:rPr lang="en-US" dirty="0" smtClean="0"/>
              <a:t>An R&amp;D for optical linear signal transmission over fiber is concluding</a:t>
            </a:r>
          </a:p>
          <a:p>
            <a:pPr marL="180975" indent="-180975" algn="ctr">
              <a:spcBef>
                <a:spcPts val="1800"/>
              </a:spcBef>
              <a:buNone/>
            </a:pPr>
            <a:r>
              <a:rPr lang="en-US" dirty="0" smtClean="0"/>
              <a:t>Stay tuned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51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71684"/>
            <a:ext cx="8229600" cy="85725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52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Zero-Pole cancellation</a:t>
            </a:r>
            <a:endParaRPr lang="en-US" dirty="0"/>
          </a:p>
        </p:txBody>
      </p:sp>
      <p:pic>
        <p:nvPicPr>
          <p:cNvPr id="6" name="Content Placeholder 5" descr="Screenshot from 2017-11-26 14-54-24.png"/>
          <p:cNvPicPr>
            <a:picLocks noGrp="1" noChangeAspect="1"/>
          </p:cNvPicPr>
          <p:nvPr>
            <p:ph idx="1"/>
          </p:nvPr>
        </p:nvPicPr>
        <p:blipFill>
          <a:blip r:embed="rId2"/>
          <a:srcRect r="74306" b="2507"/>
          <a:stretch>
            <a:fillRect/>
          </a:stretch>
        </p:blipFill>
        <p:spPr>
          <a:xfrm>
            <a:off x="285720" y="1142990"/>
            <a:ext cx="2114536" cy="3144771"/>
          </a:xfrm>
        </p:spPr>
      </p:pic>
      <p:sp>
        <p:nvSpPr>
          <p:cNvPr id="9" name="TextBox 8"/>
          <p:cNvSpPr txBox="1"/>
          <p:nvPr/>
        </p:nvSpPr>
        <p:spPr>
          <a:xfrm>
            <a:off x="5286380" y="1643056"/>
            <a:ext cx="3571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some application it is better to remove the recharge tail </a:t>
            </a:r>
          </a:p>
          <a:p>
            <a:endParaRPr lang="en-US" dirty="0" smtClean="0"/>
          </a:p>
          <a:p>
            <a:r>
              <a:rPr lang="en-US" dirty="0" smtClean="0"/>
              <a:t>This can be achieved with zero-pole cancellation</a:t>
            </a:r>
          </a:p>
          <a:p>
            <a:endParaRPr lang="en-US" dirty="0" smtClean="0"/>
          </a:p>
        </p:txBody>
      </p:sp>
      <p:pic>
        <p:nvPicPr>
          <p:cNvPr id="11" name="Picture 10" descr="Screenshot from 2018-05-18 19-05-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941" y="1571618"/>
            <a:ext cx="2524125" cy="24479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71802" y="2357436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AD800x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3" name="Picture 12" descr="Screenshot from 2018-05-19 08-55-3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3500444"/>
            <a:ext cx="257175" cy="2571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29191" y="4068559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solution does not avoid saturation of the front-end</a:t>
            </a:r>
            <a:endParaRPr lang="en-US" dirty="0"/>
          </a:p>
        </p:txBody>
      </p:sp>
      <p:cxnSp>
        <p:nvCxnSpPr>
          <p:cNvPr id="16" name="Elbow Connector 15"/>
          <p:cNvCxnSpPr>
            <a:stCxn id="14" idx="1"/>
          </p:cNvCxnSpPr>
          <p:nvPr/>
        </p:nvCxnSpPr>
        <p:spPr>
          <a:xfrm rot="10800000">
            <a:off x="4429125" y="3571883"/>
            <a:ext cx="500066" cy="81984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53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ZPC Results</a:t>
            </a:r>
            <a:endParaRPr lang="en-US" dirty="0"/>
          </a:p>
        </p:txBody>
      </p:sp>
      <p:pic>
        <p:nvPicPr>
          <p:cNvPr id="4" name="Content Placeholder 3" descr="cta-0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94681" y="1142990"/>
            <a:ext cx="3863599" cy="3394075"/>
          </a:xfrm>
        </p:spPr>
      </p:pic>
      <p:sp>
        <p:nvSpPr>
          <p:cNvPr id="5" name="TextBox 4"/>
          <p:cNvSpPr txBox="1"/>
          <p:nvPr/>
        </p:nvSpPr>
        <p:spPr>
          <a:xfrm>
            <a:off x="5429256" y="1549593"/>
            <a:ext cx="1602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VoV = 3.5  SNR = 10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2406849"/>
            <a:ext cx="874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VoV = 4.5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3192667"/>
            <a:ext cx="874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VoV = 5.5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4000510"/>
            <a:ext cx="874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VoV = 6.5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0" name="Picture 9" descr="Screenshot from 2018-05-18 19-05-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000114"/>
            <a:ext cx="2219325" cy="2247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71736" y="114299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5x5 mm</a:t>
            </a:r>
            <a:r>
              <a:rPr lang="en-US" baseline="30000" dirty="0" smtClean="0"/>
              <a:t>2</a:t>
            </a:r>
            <a:r>
              <a:rPr lang="en-US" dirty="0" smtClean="0"/>
              <a:t> NUV-HD</a:t>
            </a:r>
          </a:p>
          <a:p>
            <a:pPr algn="ctr"/>
            <a:r>
              <a:rPr lang="en-US" dirty="0" smtClean="0"/>
              <a:t>@ 300 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71736" y="185737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resolution is affected by the DCR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71736" y="257175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Inductors can not be used in cryogenic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71604" y="2714626"/>
            <a:ext cx="857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LMH6624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5" name="Picture 14" descr="Screenshot from 2018-05-18 19-25-1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286130"/>
            <a:ext cx="4357686" cy="163764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11790" y="3429006"/>
            <a:ext cx="760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Amplifier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8860" y="4143386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SiPM + Amplifier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60" y="4366453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F3dB = 160 MHz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54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8" name="Picture 12" descr="http://latex2png.com/output/latex_bcee05a8ad78c1cf06d823d7409fc19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3160"/>
            <a:ext cx="1971675" cy="457200"/>
          </a:xfrm>
          <a:prstGeom prst="rect">
            <a:avLst/>
          </a:prstGeom>
          <a:noFill/>
        </p:spPr>
      </p:pic>
      <p:pic>
        <p:nvPicPr>
          <p:cNvPr id="14354" name="Picture 18" descr="http://latex2png.com/output/latex_3d4a1f545ec391046a72958ec86265e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97550"/>
            <a:ext cx="2867025" cy="485775"/>
          </a:xfrm>
          <a:prstGeom prst="rect">
            <a:avLst/>
          </a:prstGeom>
          <a:noFill/>
        </p:spPr>
      </p:pic>
      <p:pic>
        <p:nvPicPr>
          <p:cNvPr id="14366" name="Picture 30" descr="http://latex2png.com/output/latex_d68ada32cb98fc7a75f95a9d80c9dbd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23979" y="147625"/>
            <a:ext cx="5705475" cy="781051"/>
          </a:xfrm>
          <a:prstGeom prst="rect">
            <a:avLst/>
          </a:prstGeom>
          <a:noFill/>
        </p:spPr>
      </p:pic>
      <p:pic>
        <p:nvPicPr>
          <p:cNvPr id="14370" name="Picture 34" descr="http://latex2png.com/output/latex_84594fa1f8023a18ff8c35f458266b6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000" y="1214428"/>
            <a:ext cx="2686050" cy="514351"/>
          </a:xfrm>
          <a:prstGeom prst="rect">
            <a:avLst/>
          </a:prstGeom>
          <a:noFill/>
        </p:spPr>
      </p:pic>
      <p:pic>
        <p:nvPicPr>
          <p:cNvPr id="14372" name="Picture 36" descr="http://latex2png.com/output/latex_de06afd0796118a55676ed6af5470cff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96049" y="1230771"/>
            <a:ext cx="1704975" cy="438151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55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71420"/>
            <a:ext cx="4543428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6</a:t>
            </a:r>
            <a:r>
              <a:rPr lang="en-US" dirty="0" smtClean="0"/>
              <a:t> cm² SiPM readout</a:t>
            </a:r>
            <a:endParaRPr lang="en-US" dirty="0"/>
          </a:p>
        </p:txBody>
      </p:sp>
      <p:pic>
        <p:nvPicPr>
          <p:cNvPr id="9237" name="Picture 21" descr="http://latex2png.com/output/latex_2c6a1df579a89fb18e2ce44b319f18c7.png"/>
          <p:cNvPicPr>
            <a:picLocks noChangeAspect="1" noChangeArrowheads="1"/>
          </p:cNvPicPr>
          <p:nvPr/>
        </p:nvPicPr>
        <p:blipFill>
          <a:blip r:embed="rId2"/>
          <a:srcRect r="38746" b="2778"/>
          <a:stretch>
            <a:fillRect/>
          </a:stretch>
        </p:blipFill>
        <p:spPr bwMode="auto">
          <a:xfrm>
            <a:off x="2695598" y="3429012"/>
            <a:ext cx="3162286" cy="500060"/>
          </a:xfrm>
          <a:prstGeom prst="rect">
            <a:avLst/>
          </a:prstGeom>
          <a:noFill/>
        </p:spPr>
      </p:pic>
      <p:pic>
        <p:nvPicPr>
          <p:cNvPr id="11" name="Picture 19" descr="http://latex2png.com/output/latex_72ee6aa5b3bdea135fd0c526087b1233.png"/>
          <p:cNvPicPr>
            <a:picLocks noChangeAspect="1" noChangeArrowheads="1"/>
          </p:cNvPicPr>
          <p:nvPr/>
        </p:nvPicPr>
        <p:blipFill>
          <a:blip r:embed="rId3"/>
          <a:srcRect r="22492" b="-6250"/>
          <a:stretch>
            <a:fillRect/>
          </a:stretch>
        </p:blipFill>
        <p:spPr bwMode="auto">
          <a:xfrm>
            <a:off x="2714612" y="2800355"/>
            <a:ext cx="2428892" cy="485775"/>
          </a:xfrm>
          <a:prstGeom prst="rect">
            <a:avLst/>
          </a:prstGeom>
          <a:noFill/>
        </p:spPr>
      </p:pic>
      <p:pic>
        <p:nvPicPr>
          <p:cNvPr id="58370" name="Picture 2" descr="http://latex2png.com/output/latex_4b68141f63c969b7547eb8f1545dfc54.png"/>
          <p:cNvPicPr>
            <a:picLocks noChangeAspect="1" noChangeArrowheads="1"/>
          </p:cNvPicPr>
          <p:nvPr/>
        </p:nvPicPr>
        <p:blipFill>
          <a:blip r:embed="rId4"/>
          <a:srcRect r="35365"/>
          <a:stretch>
            <a:fillRect/>
          </a:stretch>
        </p:blipFill>
        <p:spPr bwMode="auto">
          <a:xfrm>
            <a:off x="2643174" y="4071948"/>
            <a:ext cx="3786214" cy="485775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 l="3441" t="6401" r="5354" b="16785"/>
          <a:stretch>
            <a:fillRect/>
          </a:stretch>
        </p:blipFill>
        <p:spPr bwMode="auto">
          <a:xfrm>
            <a:off x="98195" y="785800"/>
            <a:ext cx="42594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98000" y="1928808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000" y="1500180"/>
            <a:ext cx="214314" cy="142876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normAutofit fontScale="77500" lnSpcReduction="20000"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r>
              <a:rPr lang="en-US" sz="1400" baseline="-25000" dirty="0" smtClean="0">
                <a:solidFill>
                  <a:schemeClr val="bg1"/>
                </a:solidFill>
              </a:rPr>
              <a:t>eq</a:t>
            </a:r>
            <a:endParaRPr lang="en-US" sz="1400" baseline="-250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56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shot from 2018-05-13 22-12-04.png"/>
          <p:cNvPicPr>
            <a:picLocks noChangeAspect="1"/>
          </p:cNvPicPr>
          <p:nvPr/>
        </p:nvPicPr>
        <p:blipFill>
          <a:blip r:embed="rId2"/>
          <a:srcRect l="598" r="2924"/>
          <a:stretch>
            <a:fillRect/>
          </a:stretch>
        </p:blipFill>
        <p:spPr>
          <a:xfrm>
            <a:off x="4143372" y="1064918"/>
            <a:ext cx="4714908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detailed electrical model</a:t>
            </a:r>
            <a:endParaRPr lang="en-US" dirty="0"/>
          </a:p>
        </p:txBody>
      </p:sp>
      <p:pic>
        <p:nvPicPr>
          <p:cNvPr id="7" name="Content Placeholder 6" descr="Screenshot from 2018-05-13 18-31-40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1071552"/>
            <a:ext cx="3723365" cy="2880000"/>
          </a:xfrm>
        </p:spPr>
      </p:pic>
      <p:sp>
        <p:nvSpPr>
          <p:cNvPr id="10" name="TextBox 9"/>
          <p:cNvSpPr txBox="1"/>
          <p:nvPr/>
        </p:nvSpPr>
        <p:spPr>
          <a:xfrm>
            <a:off x="357158" y="4143386"/>
            <a:ext cx="3172663" cy="30777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Limiting the amplifier bandwidth &amp; noise</a:t>
            </a:r>
            <a:endParaRPr lang="en-US" sz="1400" dirty="0"/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rot="5400000" flipH="1" flipV="1">
            <a:off x="1436080" y="3293482"/>
            <a:ext cx="1357314" cy="34249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67270" y="3357568"/>
            <a:ext cx="976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Small effects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2744196" y="2366533"/>
            <a:ext cx="661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ignored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0252" y="3714758"/>
            <a:ext cx="224612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D. Marano et al., IEEE TNS 11,11,13</a:t>
            </a:r>
            <a:endParaRPr lang="en-US" sz="11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26"/>
            <a:ext cx="8229600" cy="857250"/>
          </a:xfrm>
        </p:spPr>
        <p:txBody>
          <a:bodyPr/>
          <a:lstStyle/>
          <a:p>
            <a:r>
              <a:rPr lang="en-US" dirty="0" smtClean="0"/>
              <a:t>SiPMs at cryogenic temperature</a:t>
            </a:r>
            <a:endParaRPr lang="en-US" dirty="0"/>
          </a:p>
        </p:txBody>
      </p:sp>
      <p:pic>
        <p:nvPicPr>
          <p:cNvPr id="4" name="Content Placeholder 3" descr="dcr.png"/>
          <p:cNvPicPr>
            <a:picLocks noGrp="1" noChangeAspect="1"/>
          </p:cNvPicPr>
          <p:nvPr>
            <p:ph idx="1"/>
          </p:nvPr>
        </p:nvPicPr>
        <p:blipFill>
          <a:blip r:embed="rId2"/>
          <a:srcRect l="31392" t="6315" r="10759" b="45276"/>
          <a:stretch>
            <a:fillRect/>
          </a:stretch>
        </p:blipFill>
        <p:spPr>
          <a:xfrm>
            <a:off x="71406" y="800078"/>
            <a:ext cx="3600000" cy="2128862"/>
          </a:xfrm>
        </p:spPr>
      </p:pic>
      <p:cxnSp>
        <p:nvCxnSpPr>
          <p:cNvPr id="44" name="Straight Arrow Connector 43"/>
          <p:cNvCxnSpPr/>
          <p:nvPr/>
        </p:nvCxnSpPr>
        <p:spPr>
          <a:xfrm rot="10800000" flipV="1">
            <a:off x="2714612" y="1644644"/>
            <a:ext cx="1214446" cy="141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714744" y="1214429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 smtClean="0"/>
              <a:t>Dark noise reduction by more than 7 orders of magnitude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714744" y="1928808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 smtClean="0"/>
              <a:t>Increased afterpulse</a:t>
            </a:r>
          </a:p>
          <a:p>
            <a:pPr marL="360363" lvl="1" indent="-185738">
              <a:buFont typeface="Arial" pitchFamily="34" charset="0"/>
              <a:buChar char="•"/>
            </a:pPr>
            <a:r>
              <a:rPr lang="en-US" sz="1600" dirty="0" smtClean="0"/>
              <a:t>Lower gain operation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2849" t="4221" r="11659"/>
          <a:stretch>
            <a:fillRect/>
          </a:stretch>
        </p:blipFill>
        <p:spPr bwMode="auto">
          <a:xfrm>
            <a:off x="6500826" y="1571618"/>
            <a:ext cx="2571768" cy="162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26"/>
            <a:ext cx="8229600" cy="857250"/>
          </a:xfrm>
        </p:spPr>
        <p:txBody>
          <a:bodyPr/>
          <a:lstStyle/>
          <a:p>
            <a:r>
              <a:rPr lang="en-US" dirty="0" smtClean="0"/>
              <a:t>SiPMs at cryogenic temperature</a:t>
            </a:r>
            <a:endParaRPr lang="en-US" dirty="0"/>
          </a:p>
        </p:txBody>
      </p:sp>
      <p:pic>
        <p:nvPicPr>
          <p:cNvPr id="4" name="Content Placeholder 3" descr="dcr.png"/>
          <p:cNvPicPr>
            <a:picLocks noGrp="1" noChangeAspect="1"/>
          </p:cNvPicPr>
          <p:nvPr>
            <p:ph idx="1"/>
          </p:nvPr>
        </p:nvPicPr>
        <p:blipFill>
          <a:blip r:embed="rId3"/>
          <a:srcRect l="31392" t="6315" r="10759" b="45276"/>
          <a:stretch>
            <a:fillRect/>
          </a:stretch>
        </p:blipFill>
        <p:spPr>
          <a:xfrm>
            <a:off x="71406" y="800078"/>
            <a:ext cx="3600000" cy="2128862"/>
          </a:xfrm>
        </p:spPr>
      </p:pic>
      <p:cxnSp>
        <p:nvCxnSpPr>
          <p:cNvPr id="11" name="Straight Arrow Connector 10"/>
          <p:cNvCxnSpPr/>
          <p:nvPr/>
        </p:nvCxnSpPr>
        <p:spPr>
          <a:xfrm>
            <a:off x="5857884" y="2143122"/>
            <a:ext cx="928694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14744" y="1214429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 smtClean="0"/>
              <a:t>Dark noise reduction by more than 7 orders of magnitude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4715273" y="2785667"/>
            <a:ext cx="571504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29586" y="2285998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NUV-HD-SF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3" name="Picture 12" descr="iv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3071816"/>
            <a:ext cx="3571900" cy="200068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406" y="3143254"/>
            <a:ext cx="3357586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At a given temperature and overvoltage</a:t>
            </a:r>
          </a:p>
          <a:p>
            <a:r>
              <a:rPr lang="en-US" sz="1400" dirty="0" smtClean="0"/>
              <a:t>  higher Rq -&gt; longer recharge time</a:t>
            </a:r>
          </a:p>
          <a:p>
            <a:r>
              <a:rPr lang="en-US" sz="1400" dirty="0" smtClean="0"/>
              <a:t>                    -&gt; lower triggering probability in</a:t>
            </a:r>
          </a:p>
          <a:p>
            <a:r>
              <a:rPr lang="en-US" sz="1400" dirty="0" smtClean="0"/>
              <a:t>                         the same cell</a:t>
            </a:r>
          </a:p>
          <a:p>
            <a:r>
              <a:rPr lang="en-US" sz="1400" dirty="0" smtClean="0"/>
              <a:t>                    -&gt; lower afterpulse probability</a:t>
            </a:r>
          </a:p>
          <a:p>
            <a:r>
              <a:rPr lang="en-US" sz="1400" dirty="0" smtClean="0"/>
              <a:t>                    -&gt; lower divergence probability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26"/>
            <a:ext cx="8229600" cy="857250"/>
          </a:xfrm>
        </p:spPr>
        <p:txBody>
          <a:bodyPr/>
          <a:lstStyle/>
          <a:p>
            <a:r>
              <a:rPr lang="en-US" dirty="0" smtClean="0"/>
              <a:t>SiPMs at cryogenic temperature</a:t>
            </a:r>
            <a:endParaRPr lang="en-US" dirty="0"/>
          </a:p>
        </p:txBody>
      </p:sp>
      <p:pic>
        <p:nvPicPr>
          <p:cNvPr id="4" name="Content Placeholder 3" descr="dcr.png"/>
          <p:cNvPicPr>
            <a:picLocks noGrp="1" noChangeAspect="1"/>
          </p:cNvPicPr>
          <p:nvPr>
            <p:ph idx="1"/>
          </p:nvPr>
        </p:nvPicPr>
        <p:blipFill>
          <a:blip r:embed="rId2"/>
          <a:srcRect l="31392" t="6315" r="10759" b="45276"/>
          <a:stretch>
            <a:fillRect/>
          </a:stretch>
        </p:blipFill>
        <p:spPr>
          <a:xfrm>
            <a:off x="71406" y="800078"/>
            <a:ext cx="3600000" cy="2128862"/>
          </a:xfrm>
        </p:spPr>
      </p:pic>
      <p:pic>
        <p:nvPicPr>
          <p:cNvPr id="5" name="Picture 4" descr="NUVHdLf-SCRvsT.png"/>
          <p:cNvPicPr>
            <a:picLocks noChangeAspect="1"/>
          </p:cNvPicPr>
          <p:nvPr/>
        </p:nvPicPr>
        <p:blipFill>
          <a:blip r:embed="rId3"/>
          <a:srcRect l="32334" t="6944" r="8778" b="43056"/>
          <a:stretch>
            <a:fillRect/>
          </a:stretch>
        </p:blipFill>
        <p:spPr>
          <a:xfrm>
            <a:off x="71406" y="2928940"/>
            <a:ext cx="3600000" cy="2160000"/>
          </a:xfrm>
          <a:prstGeom prst="rect">
            <a:avLst/>
          </a:prstGeom>
        </p:spPr>
      </p:pic>
      <p:pic>
        <p:nvPicPr>
          <p:cNvPr id="6" name="Picture 5" descr="NUVHdLf-Tau.png"/>
          <p:cNvPicPr>
            <a:picLocks noChangeAspect="1"/>
          </p:cNvPicPr>
          <p:nvPr/>
        </p:nvPicPr>
        <p:blipFill>
          <a:blip r:embed="rId4"/>
          <a:srcRect l="32334" t="6944" r="9760" b="43056"/>
          <a:stretch>
            <a:fillRect/>
          </a:stretch>
        </p:blipFill>
        <p:spPr>
          <a:xfrm>
            <a:off x="6122594" y="3272080"/>
            <a:ext cx="2950000" cy="18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744" y="1214429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 smtClean="0"/>
              <a:t>Dark noise reduction by more than 7 orders of magnitude</a:t>
            </a:r>
          </a:p>
        </p:txBody>
      </p:sp>
      <p:cxnSp>
        <p:nvCxnSpPr>
          <p:cNvPr id="21" name="Elbow Connector 20"/>
          <p:cNvCxnSpPr/>
          <p:nvPr/>
        </p:nvCxnSpPr>
        <p:spPr>
          <a:xfrm>
            <a:off x="6143636" y="3571882"/>
            <a:ext cx="857256" cy="2857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rot="10800000" flipV="1">
            <a:off x="2571736" y="3286130"/>
            <a:ext cx="1357322" cy="1000132"/>
          </a:xfrm>
          <a:prstGeom prst="bentConnector3">
            <a:avLst>
              <a:gd name="adj1" fmla="val 34562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14744" y="1928808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 smtClean="0"/>
              <a:t>Increased afterpulse</a:t>
            </a:r>
          </a:p>
          <a:p>
            <a:pPr marL="360363" lvl="1" indent="-185738">
              <a:buFont typeface="Arial" pitchFamily="34" charset="0"/>
              <a:buChar char="•"/>
            </a:pPr>
            <a:r>
              <a:rPr lang="en-US" sz="1600" dirty="0" smtClean="0"/>
              <a:t>Lower gain operation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14744" y="2669447"/>
            <a:ext cx="3429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 smtClean="0"/>
              <a:t>For poly-silicon based R</a:t>
            </a:r>
            <a:r>
              <a:rPr lang="en-US" sz="1600" baseline="-25000" dirty="0" smtClean="0"/>
              <a:t>q</a:t>
            </a:r>
          </a:p>
          <a:p>
            <a:pPr marL="360363" lvl="1" indent="-185738">
              <a:buFont typeface="Arial" pitchFamily="34" charset="0"/>
              <a:buChar char="•"/>
            </a:pPr>
            <a:r>
              <a:rPr lang="en-US" sz="1600" dirty="0" smtClean="0"/>
              <a:t>R</a:t>
            </a:r>
            <a:r>
              <a:rPr lang="en-US" sz="1600" baseline="-25000" dirty="0" smtClean="0"/>
              <a:t>q</a:t>
            </a:r>
            <a:r>
              <a:rPr lang="en-US" sz="1600" dirty="0" smtClean="0"/>
              <a:t> strongly depends on T</a:t>
            </a:r>
          </a:p>
          <a:p>
            <a:pPr marL="360363" lvl="1" indent="-185738">
              <a:buFont typeface="Arial" pitchFamily="34" charset="0"/>
              <a:buChar char="•"/>
            </a:pPr>
            <a:r>
              <a:rPr lang="en-US" sz="1600" dirty="0" smtClean="0"/>
              <a:t>Pulse shape changes</a:t>
            </a:r>
          </a:p>
          <a:p>
            <a:pPr marL="534988" lvl="2" indent="-174625">
              <a:buFont typeface="Arial" pitchFamily="34" charset="0"/>
              <a:buChar char="•"/>
            </a:pPr>
            <a:r>
              <a:rPr lang="en-US" sz="1600" dirty="0" smtClean="0"/>
              <a:t>longer recharge time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/>
          <a:srcRect l="2849" t="4221" r="11659"/>
          <a:stretch>
            <a:fillRect/>
          </a:stretch>
        </p:blipFill>
        <p:spPr bwMode="auto">
          <a:xfrm>
            <a:off x="6500826" y="1571618"/>
            <a:ext cx="2571768" cy="162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7929586" y="2285998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NUV-HD-SF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351C-53AF-42FF-82BE-CBB5650C135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7383</TotalTime>
  <Words>1974</Words>
  <Application>Microsoft Office PowerPoint</Application>
  <PresentationFormat>On-screen Show (16:9)</PresentationFormat>
  <Paragraphs>456</Paragraphs>
  <Slides>56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Large area SiPM readout </vt:lpstr>
      <vt:lpstr>SiPM</vt:lpstr>
      <vt:lpstr>SiPM detailed electrical model</vt:lpstr>
      <vt:lpstr>SiPM detailed electrical model</vt:lpstr>
      <vt:lpstr>SiPM detailed electrical model</vt:lpstr>
      <vt:lpstr>SiPM detailed electrical model</vt:lpstr>
      <vt:lpstr>SiPMs at cryogenic temperature</vt:lpstr>
      <vt:lpstr>SiPMs at cryogenic temperature</vt:lpstr>
      <vt:lpstr>SiPMs at cryogenic temperature</vt:lpstr>
      <vt:lpstr>SiPMs at cryogenic temperature</vt:lpstr>
      <vt:lpstr>SiPM simplified electric model</vt:lpstr>
      <vt:lpstr>SiPM simplified electric model</vt:lpstr>
      <vt:lpstr>SiPM simplified electric model</vt:lpstr>
      <vt:lpstr>SiPM simplified electric model</vt:lpstr>
      <vt:lpstr>SiPM simplified electric model</vt:lpstr>
      <vt:lpstr>Heterojunction electronics</vt:lpstr>
      <vt:lpstr>Heterojunction electronics</vt:lpstr>
      <vt:lpstr>LMH6629 characterization</vt:lpstr>
      <vt:lpstr>LMH6629 characterization</vt:lpstr>
      <vt:lpstr>LMH6629 Noise Model</vt:lpstr>
      <vt:lpstr>Slide 21</vt:lpstr>
      <vt:lpstr>Slide 22</vt:lpstr>
      <vt:lpstr>Slide 23</vt:lpstr>
      <vt:lpstr>Matched filtering</vt:lpstr>
      <vt:lpstr>Timing</vt:lpstr>
      <vt:lpstr>Timing</vt:lpstr>
      <vt:lpstr>Timing</vt:lpstr>
      <vt:lpstr>Timing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The role of Rs</vt:lpstr>
      <vt:lpstr>6 cm² SiPM readout</vt:lpstr>
      <vt:lpstr>6 cm² SiPM readout</vt:lpstr>
      <vt:lpstr>6 cm² SiPM readout</vt:lpstr>
      <vt:lpstr>6 cm² SiPM readout</vt:lpstr>
      <vt:lpstr>6 cm² SiPM readout</vt:lpstr>
      <vt:lpstr>6 cm² SiPM readout</vt:lpstr>
      <vt:lpstr>Dummy load</vt:lpstr>
      <vt:lpstr>6 cm2 @ 77 K</vt:lpstr>
      <vt:lpstr>6 cm2 @ 77 K</vt:lpstr>
      <vt:lpstr>24 cm² @ 77 K</vt:lpstr>
      <vt:lpstr>24 cm² @ 77 K</vt:lpstr>
      <vt:lpstr>24 cm² @ 77 K</vt:lpstr>
      <vt:lpstr>Low AP NUV</vt:lpstr>
      <vt:lpstr>Low AP NUV</vt:lpstr>
      <vt:lpstr>Conclusions</vt:lpstr>
      <vt:lpstr>Thank you</vt:lpstr>
      <vt:lpstr>Zero-Pole cancellation</vt:lpstr>
      <vt:lpstr>ZPC Results</vt:lpstr>
      <vt:lpstr>Slide 55</vt:lpstr>
      <vt:lpstr>6 cm² SiPM readout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area SiPM readout </dc:title>
  <dc:creator>Alessandro Razeto</dc:creator>
  <cp:lastModifiedBy>Alessandro Razeto</cp:lastModifiedBy>
  <cp:revision>269</cp:revision>
  <dcterms:created xsi:type="dcterms:W3CDTF">2018-05-13T07:55:20Z</dcterms:created>
  <dcterms:modified xsi:type="dcterms:W3CDTF">2018-05-23T13:33:13Z</dcterms:modified>
</cp:coreProperties>
</file>